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Vidaloka"/>
      <p:regular r:id="rId18"/>
    </p:embeddedFont>
    <p:embeddedFont>
      <p:font typeface="Crimson Tex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rimsonText-bold.fntdata"/><Relationship Id="rId11" Type="http://schemas.openxmlformats.org/officeDocument/2006/relationships/slide" Target="slides/slide7.xml"/><Relationship Id="rId22" Type="http://schemas.openxmlformats.org/officeDocument/2006/relationships/font" Target="fonts/CrimsonText-boldItalic.fntdata"/><Relationship Id="rId10" Type="http://schemas.openxmlformats.org/officeDocument/2006/relationships/slide" Target="slides/slide6.xml"/><Relationship Id="rId21" Type="http://schemas.openxmlformats.org/officeDocument/2006/relationships/font" Target="fonts/CrimsonText-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CrimsonText-regular.fntdata"/><Relationship Id="rId6" Type="http://schemas.openxmlformats.org/officeDocument/2006/relationships/slide" Target="slides/slide2.xml"/><Relationship Id="rId18" Type="http://schemas.openxmlformats.org/officeDocument/2006/relationships/font" Target="fonts/Vidalok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248300"/>
            <a:ext cx="7064100" cy="205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1040000" y="3300900"/>
            <a:ext cx="7064100" cy="4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5"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76" name="Shape 76"/>
        <p:cNvGrpSpPr/>
        <p:nvPr/>
      </p:nvGrpSpPr>
      <p:grpSpPr>
        <a:xfrm>
          <a:off x="0" y="0"/>
          <a:ext cx="0" cy="0"/>
          <a:chOff x="0" y="0"/>
          <a:chExt cx="0" cy="0"/>
        </a:xfrm>
      </p:grpSpPr>
      <p:cxnSp>
        <p:nvCxnSpPr>
          <p:cNvPr id="77" name="Google Shape;77;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8" name="Google Shape;78;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79" name="Shape 79"/>
        <p:cNvGrpSpPr/>
        <p:nvPr/>
      </p:nvGrpSpPr>
      <p:grpSpPr>
        <a:xfrm>
          <a:off x="0" y="0"/>
          <a:ext cx="0" cy="0"/>
          <a:chOff x="0" y="0"/>
          <a:chExt cx="0" cy="0"/>
        </a:xfrm>
      </p:grpSpPr>
      <p:cxnSp>
        <p:nvCxnSpPr>
          <p:cNvPr id="80" name="Google Shape;80;p1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1" name="Google Shape;81;p1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2" name="Google Shape;82;p1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83" name="Google Shape;83;p1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84" name="Shape 84"/>
        <p:cNvGrpSpPr/>
        <p:nvPr/>
      </p:nvGrpSpPr>
      <p:grpSpPr>
        <a:xfrm>
          <a:off x="0" y="0"/>
          <a:ext cx="0" cy="0"/>
          <a:chOff x="0" y="0"/>
          <a:chExt cx="0" cy="0"/>
        </a:xfrm>
      </p:grpSpPr>
      <p:cxnSp>
        <p:nvCxnSpPr>
          <p:cNvPr id="85" name="Google Shape;85;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6" name="Google Shape;86;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7" name="Google Shape;87;p1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88" name="Shape 88"/>
        <p:cNvGrpSpPr/>
        <p:nvPr/>
      </p:nvGrpSpPr>
      <p:grpSpPr>
        <a:xfrm>
          <a:off x="0" y="0"/>
          <a:ext cx="0" cy="0"/>
          <a:chOff x="0" y="0"/>
          <a:chExt cx="0" cy="0"/>
        </a:xfrm>
      </p:grpSpPr>
      <p:cxnSp>
        <p:nvCxnSpPr>
          <p:cNvPr id="89" name="Google Shape;89;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0" name="Google Shape;90;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1" name="Google Shape;91;p1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2" name="Google Shape;92;p1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3" name="Google Shape;93;p1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4" name="Google Shape;94;p1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 name="Shape 15"/>
        <p:cNvGrpSpPr/>
        <p:nvPr/>
      </p:nvGrpSpPr>
      <p:grpSpPr>
        <a:xfrm>
          <a:off x="0" y="0"/>
          <a:ext cx="0" cy="0"/>
          <a:chOff x="0" y="0"/>
          <a:chExt cx="0" cy="0"/>
        </a:xfrm>
      </p:grpSpPr>
      <p:sp>
        <p:nvSpPr>
          <p:cNvPr id="16" name="Google Shape;16;p3"/>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subTitle"/>
          </p:nvPr>
        </p:nvSpPr>
        <p:spPr>
          <a:xfrm>
            <a:off x="5859325" y="1405390"/>
            <a:ext cx="2486100" cy="40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 name="Google Shape;18;p3"/>
          <p:cNvSpPr txBox="1"/>
          <p:nvPr>
            <p:ph idx="2" type="subTitle"/>
          </p:nvPr>
        </p:nvSpPr>
        <p:spPr>
          <a:xfrm>
            <a:off x="5859325" y="180641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3"/>
          <p:cNvSpPr txBox="1"/>
          <p:nvPr>
            <p:ph idx="3" type="subTitle"/>
          </p:nvPr>
        </p:nvSpPr>
        <p:spPr>
          <a:xfrm>
            <a:off x="1903925" y="1405390"/>
            <a:ext cx="2486100" cy="40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0" name="Google Shape;20;p3"/>
          <p:cNvSpPr txBox="1"/>
          <p:nvPr>
            <p:ph idx="4" type="subTitle"/>
          </p:nvPr>
        </p:nvSpPr>
        <p:spPr>
          <a:xfrm>
            <a:off x="1903925" y="180641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3"/>
          <p:cNvSpPr txBox="1"/>
          <p:nvPr>
            <p:ph idx="5" type="subTitle"/>
          </p:nvPr>
        </p:nvSpPr>
        <p:spPr>
          <a:xfrm>
            <a:off x="5859325" y="3171118"/>
            <a:ext cx="2486100" cy="4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 name="Google Shape;22;p3"/>
          <p:cNvSpPr txBox="1"/>
          <p:nvPr>
            <p:ph idx="6" type="subTitle"/>
          </p:nvPr>
        </p:nvSpPr>
        <p:spPr>
          <a:xfrm>
            <a:off x="5859325" y="356548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3"/>
          <p:cNvSpPr txBox="1"/>
          <p:nvPr>
            <p:ph idx="7" type="subTitle"/>
          </p:nvPr>
        </p:nvSpPr>
        <p:spPr>
          <a:xfrm>
            <a:off x="1903925" y="3171118"/>
            <a:ext cx="2486100" cy="4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3"/>
          <p:cNvSpPr txBox="1"/>
          <p:nvPr>
            <p:ph idx="8" type="subTitle"/>
          </p:nvPr>
        </p:nvSpPr>
        <p:spPr>
          <a:xfrm>
            <a:off x="1903975" y="356548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3"/>
          <p:cNvSpPr txBox="1"/>
          <p:nvPr>
            <p:ph idx="9" type="title"/>
          </p:nvPr>
        </p:nvSpPr>
        <p:spPr>
          <a:xfrm>
            <a:off x="798575" y="1417915"/>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6" name="Google Shape;26;p3"/>
          <p:cNvSpPr txBox="1"/>
          <p:nvPr>
            <p:ph idx="13" type="title"/>
          </p:nvPr>
        </p:nvSpPr>
        <p:spPr>
          <a:xfrm>
            <a:off x="4753975" y="1403976"/>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7" name="Google Shape;27;p3"/>
          <p:cNvSpPr txBox="1"/>
          <p:nvPr>
            <p:ph idx="14" type="title"/>
          </p:nvPr>
        </p:nvSpPr>
        <p:spPr>
          <a:xfrm>
            <a:off x="798625" y="3176773"/>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8" name="Google Shape;28;p3"/>
          <p:cNvSpPr txBox="1"/>
          <p:nvPr>
            <p:ph idx="15" type="title"/>
          </p:nvPr>
        </p:nvSpPr>
        <p:spPr>
          <a:xfrm>
            <a:off x="4753975" y="3162833"/>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29" name="Google Shape;29;p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 name="Google Shape;30;p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1" name="Shape 31"/>
        <p:cNvGrpSpPr/>
        <p:nvPr/>
      </p:nvGrpSpPr>
      <p:grpSpPr>
        <a:xfrm>
          <a:off x="0" y="0"/>
          <a:ext cx="0" cy="0"/>
          <a:chOff x="0" y="0"/>
          <a:chExt cx="0" cy="0"/>
        </a:xfrm>
      </p:grpSpPr>
      <p:sp>
        <p:nvSpPr>
          <p:cNvPr id="32" name="Google Shape;32;p4"/>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33" name="Google Shape;33;p4"/>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4" name="Google Shape;34;p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 name="Google Shape;35;p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5"/>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5"/>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 name="Google Shape;41;p5"/>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42" name="Shape 42"/>
        <p:cNvGrpSpPr/>
        <p:nvPr/>
      </p:nvGrpSpPr>
      <p:grpSpPr>
        <a:xfrm>
          <a:off x="0" y="0"/>
          <a:ext cx="0" cy="0"/>
          <a:chOff x="0" y="0"/>
          <a:chExt cx="0" cy="0"/>
        </a:xfrm>
      </p:grpSpPr>
      <p:sp>
        <p:nvSpPr>
          <p:cNvPr id="43" name="Google Shape;43;p6"/>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44" name="Google Shape;44;p6"/>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5" name="Google Shape;45;p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 name="Google Shape;46;p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 name="Google Shape;47;p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8" name="Google Shape;48;p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7"/>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51" name="Google Shape;51;p7"/>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4" name="Google Shape;54;p7"/>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5" name="Shape 55"/>
        <p:cNvGrpSpPr/>
        <p:nvPr/>
      </p:nvGrpSpPr>
      <p:grpSpPr>
        <a:xfrm>
          <a:off x="0" y="0"/>
          <a:ext cx="0" cy="0"/>
          <a:chOff x="0" y="0"/>
          <a:chExt cx="0" cy="0"/>
        </a:xfrm>
      </p:grpSpPr>
      <p:sp>
        <p:nvSpPr>
          <p:cNvPr id="56" name="Google Shape;56;p8"/>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57" name="Google Shape;57;p8"/>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58" name="Google Shape;58;p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9"/>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9"/>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63" name="Google Shape;63;p9"/>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4" name="Google Shape;64;p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5" name="Google Shape;65;p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6" name="Google Shape;66;p9"/>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7" name="Google Shape;67;p9"/>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68" name="Shape 68"/>
        <p:cNvGrpSpPr/>
        <p:nvPr/>
      </p:nvGrpSpPr>
      <p:grpSpPr>
        <a:xfrm>
          <a:off x="0" y="0"/>
          <a:ext cx="0" cy="0"/>
          <a:chOff x="0" y="0"/>
          <a:chExt cx="0" cy="0"/>
        </a:xfrm>
      </p:grpSpPr>
      <p:sp>
        <p:nvSpPr>
          <p:cNvPr id="69" name="Google Shape;69;p10"/>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70" name="Google Shape;70;p10"/>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71" name="Google Shape;71;p1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2" name="Google Shape;72;p1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3" name="Google Shape;73;p1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4" name="Google Shape;74;p1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ctrTitle"/>
          </p:nvPr>
        </p:nvSpPr>
        <p:spPr>
          <a:xfrm>
            <a:off x="431750" y="1658800"/>
            <a:ext cx="8467800" cy="205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US" sz="4000"/>
              <a:t>Polycystic Ovary Syndrome Detection </a:t>
            </a:r>
            <a:endParaRPr sz="4000"/>
          </a:p>
          <a:p>
            <a:pPr indent="0" lvl="0" marL="0" rtl="0" algn="ctr">
              <a:lnSpc>
                <a:spcPct val="100000"/>
              </a:lnSpc>
              <a:spcBef>
                <a:spcPts val="0"/>
              </a:spcBef>
              <a:spcAft>
                <a:spcPts val="0"/>
              </a:spcAft>
              <a:buSzPts val="5200"/>
              <a:buNone/>
            </a:pPr>
            <a:r>
              <a:t/>
            </a:r>
            <a:endParaRPr sz="4000"/>
          </a:p>
        </p:txBody>
      </p:sp>
      <p:sp>
        <p:nvSpPr>
          <p:cNvPr id="100" name="Google Shape;100;p16"/>
          <p:cNvSpPr txBox="1"/>
          <p:nvPr>
            <p:ph idx="1" type="subTitle"/>
          </p:nvPr>
        </p:nvSpPr>
        <p:spPr>
          <a:xfrm>
            <a:off x="3873953" y="4441331"/>
            <a:ext cx="5145000" cy="44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1800">
                <a:solidFill>
                  <a:schemeClr val="dk1"/>
                </a:solidFill>
              </a:rPr>
              <a:t>2034023 JYOTSHSNA S</a:t>
            </a:r>
            <a:endParaRPr sz="1800"/>
          </a:p>
        </p:txBody>
      </p:sp>
      <p:sp>
        <p:nvSpPr>
          <p:cNvPr id="101" name="Google Shape;101;p16"/>
          <p:cNvSpPr txBox="1"/>
          <p:nvPr/>
        </p:nvSpPr>
        <p:spPr>
          <a:xfrm>
            <a:off x="1203800" y="2438800"/>
            <a:ext cx="67713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ontserrat"/>
                <a:ea typeface="Montserrat"/>
                <a:cs typeface="Montserrat"/>
                <a:sym typeface="Montserrat"/>
              </a:rPr>
              <a:t>Using ULTRASOUND Images</a:t>
            </a:r>
            <a:endParaRPr b="0" i="0" sz="20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Table of contents</a:t>
            </a:r>
            <a:endParaRPr/>
          </a:p>
        </p:txBody>
      </p:sp>
      <p:sp>
        <p:nvSpPr>
          <p:cNvPr id="107" name="Google Shape;107;p17"/>
          <p:cNvSpPr txBox="1"/>
          <p:nvPr>
            <p:ph idx="3" type="subTitle"/>
          </p:nvPr>
        </p:nvSpPr>
        <p:spPr>
          <a:xfrm>
            <a:off x="3510925" y="1365121"/>
            <a:ext cx="2486100" cy="40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a:t>Objective</a:t>
            </a:r>
            <a:endParaRPr/>
          </a:p>
        </p:txBody>
      </p:sp>
      <p:sp>
        <p:nvSpPr>
          <p:cNvPr id="108" name="Google Shape;108;p17"/>
          <p:cNvSpPr txBox="1"/>
          <p:nvPr>
            <p:ph idx="1" type="subTitle"/>
          </p:nvPr>
        </p:nvSpPr>
        <p:spPr>
          <a:xfrm>
            <a:off x="3544325" y="2044223"/>
            <a:ext cx="2486100" cy="40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a:t>Dataset</a:t>
            </a:r>
            <a:endParaRPr/>
          </a:p>
        </p:txBody>
      </p:sp>
      <p:sp>
        <p:nvSpPr>
          <p:cNvPr id="109" name="Google Shape;109;p17"/>
          <p:cNvSpPr txBox="1"/>
          <p:nvPr>
            <p:ph idx="5" type="subTitle"/>
          </p:nvPr>
        </p:nvSpPr>
        <p:spPr>
          <a:xfrm>
            <a:off x="3510925" y="3403908"/>
            <a:ext cx="2740145" cy="4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a:t>Code &amp; Output</a:t>
            </a:r>
            <a:endParaRPr/>
          </a:p>
        </p:txBody>
      </p:sp>
      <p:sp>
        <p:nvSpPr>
          <p:cNvPr id="110" name="Google Shape;110;p17"/>
          <p:cNvSpPr txBox="1"/>
          <p:nvPr>
            <p:ph idx="7" type="subTitle"/>
          </p:nvPr>
        </p:nvSpPr>
        <p:spPr>
          <a:xfrm>
            <a:off x="3544325" y="2733865"/>
            <a:ext cx="2486100" cy="4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a:t>Models</a:t>
            </a:r>
            <a:endParaRPr/>
          </a:p>
        </p:txBody>
      </p:sp>
      <p:sp>
        <p:nvSpPr>
          <p:cNvPr id="111" name="Google Shape;111;p17"/>
          <p:cNvSpPr txBox="1"/>
          <p:nvPr>
            <p:ph idx="9" type="title"/>
          </p:nvPr>
        </p:nvSpPr>
        <p:spPr>
          <a:xfrm>
            <a:off x="2505125" y="1365121"/>
            <a:ext cx="10392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US" sz="2800"/>
              <a:t>01</a:t>
            </a:r>
            <a:endParaRPr sz="2800"/>
          </a:p>
        </p:txBody>
      </p:sp>
      <p:sp>
        <p:nvSpPr>
          <p:cNvPr id="112" name="Google Shape;112;p17"/>
          <p:cNvSpPr txBox="1"/>
          <p:nvPr>
            <p:ph idx="13" type="title"/>
          </p:nvPr>
        </p:nvSpPr>
        <p:spPr>
          <a:xfrm>
            <a:off x="2505125" y="2036088"/>
            <a:ext cx="10392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US" sz="2800"/>
              <a:t>02</a:t>
            </a:r>
            <a:endParaRPr sz="2800"/>
          </a:p>
        </p:txBody>
      </p:sp>
      <p:sp>
        <p:nvSpPr>
          <p:cNvPr id="113" name="Google Shape;113;p17"/>
          <p:cNvSpPr txBox="1"/>
          <p:nvPr>
            <p:ph idx="14" type="title"/>
          </p:nvPr>
        </p:nvSpPr>
        <p:spPr>
          <a:xfrm>
            <a:off x="2472050" y="2733865"/>
            <a:ext cx="10392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US" sz="2800"/>
              <a:t>03</a:t>
            </a:r>
            <a:endParaRPr sz="2800"/>
          </a:p>
        </p:txBody>
      </p:sp>
      <p:sp>
        <p:nvSpPr>
          <p:cNvPr id="114" name="Google Shape;114;p17"/>
          <p:cNvSpPr txBox="1"/>
          <p:nvPr>
            <p:ph idx="15" type="title"/>
          </p:nvPr>
        </p:nvSpPr>
        <p:spPr>
          <a:xfrm>
            <a:off x="2505125" y="3367684"/>
            <a:ext cx="10392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US" sz="2800"/>
              <a:t>04</a:t>
            </a:r>
            <a:endParaRPr sz="2800"/>
          </a:p>
        </p:txBody>
      </p:sp>
      <p:sp>
        <p:nvSpPr>
          <p:cNvPr id="115" name="Google Shape;115;p17"/>
          <p:cNvSpPr txBox="1"/>
          <p:nvPr>
            <p:ph idx="5" type="subTitle"/>
          </p:nvPr>
        </p:nvSpPr>
        <p:spPr>
          <a:xfrm>
            <a:off x="3577400" y="4035184"/>
            <a:ext cx="2740145" cy="4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a:t>Inference</a:t>
            </a:r>
            <a:endParaRPr/>
          </a:p>
        </p:txBody>
      </p:sp>
      <p:sp>
        <p:nvSpPr>
          <p:cNvPr id="116" name="Google Shape;116;p17"/>
          <p:cNvSpPr txBox="1"/>
          <p:nvPr/>
        </p:nvSpPr>
        <p:spPr>
          <a:xfrm>
            <a:off x="2472050" y="4001503"/>
            <a:ext cx="1039200" cy="6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4000"/>
              <a:buFont typeface="Vidaloka"/>
              <a:buNone/>
            </a:pPr>
            <a:r>
              <a:rPr b="0" i="0" lang="en-US" sz="2800" u="none" cap="none" strike="noStrike">
                <a:solidFill>
                  <a:schemeClr val="accent1"/>
                </a:solidFill>
                <a:latin typeface="Vidaloka"/>
                <a:ea typeface="Vidaloka"/>
                <a:cs typeface="Vidaloka"/>
                <a:sym typeface="Vidaloka"/>
              </a:rPr>
              <a:t>05</a:t>
            </a:r>
            <a:endParaRPr b="0" i="0" sz="2800" u="none" cap="none" strike="noStrike">
              <a:solidFill>
                <a:schemeClr val="accent1"/>
              </a:solidFill>
              <a:latin typeface="Vidaloka"/>
              <a:ea typeface="Vidaloka"/>
              <a:cs typeface="Vidaloka"/>
              <a:sym typeface="Vidalo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71748" y="619858"/>
            <a:ext cx="4323000" cy="49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US"/>
              <a:t>OBJECTIVE</a:t>
            </a:r>
            <a:endParaRPr/>
          </a:p>
        </p:txBody>
      </p:sp>
      <p:sp>
        <p:nvSpPr>
          <p:cNvPr id="122" name="Google Shape;122;p18"/>
          <p:cNvSpPr txBox="1"/>
          <p:nvPr>
            <p:ph idx="1" type="subTitle"/>
          </p:nvPr>
        </p:nvSpPr>
        <p:spPr>
          <a:xfrm>
            <a:off x="595900" y="1663750"/>
            <a:ext cx="8188500" cy="99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US" sz="1800">
                <a:latin typeface="Times New Roman"/>
                <a:ea typeface="Times New Roman"/>
                <a:cs typeface="Times New Roman"/>
                <a:sym typeface="Times New Roman"/>
              </a:rPr>
              <a:t>The aim of this network is to classify images as either depicting individuals diagnosed with polycystic ovary syndrome or not.</a:t>
            </a:r>
            <a:endParaRPr sz="1800">
              <a:latin typeface="Times New Roman"/>
              <a:ea typeface="Times New Roman"/>
              <a:cs typeface="Times New Roman"/>
              <a:sym typeface="Times New Roman"/>
            </a:endParaRPr>
          </a:p>
        </p:txBody>
      </p:sp>
      <p:sp>
        <p:nvSpPr>
          <p:cNvPr id="123" name="Google Shape;123;p18"/>
          <p:cNvSpPr txBox="1"/>
          <p:nvPr/>
        </p:nvSpPr>
        <p:spPr>
          <a:xfrm>
            <a:off x="523979" y="2749362"/>
            <a:ext cx="818850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Aimed to train using Siamese network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We have our data as pairs along with their label From the image pair, we feed one image to the network A and another image to the network B. We use two convolution layers with relu activations for extracting the features. Once we have learned the feature, we train our network by feeding the image pair to learn the semantic similarity between them.</a:t>
            </a:r>
            <a:endParaRPr b="0" i="0" sz="1600" u="none" cap="none" strike="noStrike">
              <a:solidFill>
                <a:srgbClr val="000000"/>
              </a:solidFill>
              <a:latin typeface="Times New Roman"/>
              <a:ea typeface="Times New Roman"/>
              <a:cs typeface="Times New Roman"/>
              <a:sym typeface="Times New Roman"/>
            </a:endParaRPr>
          </a:p>
        </p:txBody>
      </p:sp>
      <p:sp>
        <p:nvSpPr>
          <p:cNvPr id="124" name="Google Shape;124;p18"/>
          <p:cNvSpPr txBox="1"/>
          <p:nvPr/>
        </p:nvSpPr>
        <p:spPr>
          <a:xfrm>
            <a:off x="2517169" y="1205982"/>
            <a:ext cx="640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To develop a disease diagnostics</a:t>
            </a:r>
            <a:r>
              <a:rPr b="0" i="0" lang="en-US" sz="1400" u="none" cap="none" strike="noStrike">
                <a:solidFill>
                  <a:srgbClr val="000000"/>
                </a:solidFill>
                <a:latin typeface="Arial"/>
                <a:ea typeface="Arial"/>
                <a:cs typeface="Arial"/>
                <a:sym typeface="Arial"/>
              </a:rPr>
              <a:t> for PCOS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07950" y="535450"/>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DATASET</a:t>
            </a:r>
            <a:endParaRPr/>
          </a:p>
        </p:txBody>
      </p:sp>
      <p:sp>
        <p:nvSpPr>
          <p:cNvPr id="130" name="Google Shape;130;p19"/>
          <p:cNvSpPr txBox="1"/>
          <p:nvPr>
            <p:ph idx="1" type="body"/>
          </p:nvPr>
        </p:nvSpPr>
        <p:spPr>
          <a:xfrm>
            <a:off x="517375" y="1400100"/>
            <a:ext cx="3962400" cy="234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Datasets included ultrasound pictures of healthy ovaries as well as cystic ovaries. The ultrasound photos that showed infected cysts on the ovary were given the label ‘infected’ while the ultrasound images that showed a healthy ovary were given the label ‘not infected’.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800">
              <a:latin typeface="Times New Roman"/>
              <a:ea typeface="Times New Roman"/>
              <a:cs typeface="Times New Roman"/>
              <a:sym typeface="Times New Roman"/>
            </a:endParaRPr>
          </a:p>
        </p:txBody>
      </p:sp>
      <p:pic>
        <p:nvPicPr>
          <p:cNvPr id="131" name="Google Shape;131;p19"/>
          <p:cNvPicPr preferRelativeResize="0"/>
          <p:nvPr/>
        </p:nvPicPr>
        <p:blipFill rotWithShape="1">
          <a:blip r:embed="rId3">
            <a:alphaModFix/>
          </a:blip>
          <a:srcRect b="0" l="0" r="0" t="0"/>
          <a:stretch/>
        </p:blipFill>
        <p:spPr>
          <a:xfrm>
            <a:off x="4662250" y="762000"/>
            <a:ext cx="3719750" cy="3913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699900" y="673588"/>
            <a:ext cx="4323000" cy="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US"/>
              <a:t>Data Preprocessing</a:t>
            </a:r>
            <a:endParaRPr/>
          </a:p>
        </p:txBody>
      </p:sp>
      <p:sp>
        <p:nvSpPr>
          <p:cNvPr id="137" name="Google Shape;137;p20"/>
          <p:cNvSpPr txBox="1"/>
          <p:nvPr/>
        </p:nvSpPr>
        <p:spPr>
          <a:xfrm>
            <a:off x="779725" y="1354275"/>
            <a:ext cx="79068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Montserrat"/>
                <a:ea typeface="Montserrat"/>
                <a:cs typeface="Montserrat"/>
                <a:sym typeface="Montserrat"/>
              </a:rPr>
              <a:t>ImageDataGenerator class from the Keras library to perform various preprocessing techniques on image data.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eriod"/>
            </a:pPr>
            <a:r>
              <a:rPr b="1" i="0" lang="en-US" sz="1400" u="none" cap="none" strike="noStrike">
                <a:solidFill>
                  <a:srgbClr val="000000"/>
                </a:solidFill>
                <a:latin typeface="Montserrat"/>
                <a:ea typeface="Montserrat"/>
                <a:cs typeface="Montserrat"/>
                <a:sym typeface="Montserrat"/>
              </a:rPr>
              <a:t>Rescaling</a:t>
            </a:r>
            <a:r>
              <a:rPr b="0" i="0" lang="en-US" sz="1400" u="none" cap="none" strike="noStrike">
                <a:solidFill>
                  <a:srgbClr val="000000"/>
                </a:solidFill>
                <a:latin typeface="Montserrat"/>
                <a:ea typeface="Montserrat"/>
                <a:cs typeface="Montserrat"/>
                <a:sym typeface="Montserrat"/>
              </a:rPr>
              <a:t>: The pixel values of the images are rescaled to the range of [0, 1] using the rescale parameter, which is set to 1./255.</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eriod"/>
            </a:pPr>
            <a:r>
              <a:rPr b="1" i="0" lang="en-US" sz="1400" u="none" cap="none" strike="noStrike">
                <a:solidFill>
                  <a:srgbClr val="000000"/>
                </a:solidFill>
                <a:latin typeface="Montserrat"/>
                <a:ea typeface="Montserrat"/>
                <a:cs typeface="Montserrat"/>
                <a:sym typeface="Montserrat"/>
              </a:rPr>
              <a:t>Shear Transformation</a:t>
            </a:r>
            <a:r>
              <a:rPr b="0" i="0" lang="en-US" sz="1400" u="none" cap="none" strike="noStrike">
                <a:solidFill>
                  <a:srgbClr val="000000"/>
                </a:solidFill>
                <a:latin typeface="Montserrat"/>
                <a:ea typeface="Montserrat"/>
                <a:cs typeface="Montserrat"/>
                <a:sym typeface="Montserrat"/>
              </a:rPr>
              <a:t>: Random shear transformations are applied to the images with a shear intensity of 0.2 using the shear_range parameter, which is set to 0.</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eriod"/>
            </a:pPr>
            <a:r>
              <a:rPr b="1" i="0" lang="en-US" sz="1400" u="none" cap="none" strike="noStrike">
                <a:solidFill>
                  <a:srgbClr val="000000"/>
                </a:solidFill>
                <a:latin typeface="Montserrat"/>
                <a:ea typeface="Montserrat"/>
                <a:cs typeface="Montserrat"/>
                <a:sym typeface="Montserrat"/>
              </a:rPr>
              <a:t>Zooming:</a:t>
            </a:r>
            <a:r>
              <a:rPr b="0" i="0" lang="en-US" sz="1400" u="none" cap="none" strike="noStrike">
                <a:solidFill>
                  <a:srgbClr val="000000"/>
                </a:solidFill>
                <a:latin typeface="Montserrat"/>
                <a:ea typeface="Montserrat"/>
                <a:cs typeface="Montserrat"/>
                <a:sym typeface="Montserrat"/>
              </a:rPr>
              <a:t> Random zoom transformations are applied to the images with a zoom range of 0.2 using the zoom_range parameter, which is set to 0.2</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eriod"/>
            </a:pPr>
            <a:r>
              <a:rPr b="1" i="0" lang="en-US" sz="1400" u="none" cap="none" strike="noStrike">
                <a:solidFill>
                  <a:srgbClr val="000000"/>
                </a:solidFill>
                <a:latin typeface="Montserrat"/>
                <a:ea typeface="Montserrat"/>
                <a:cs typeface="Montserrat"/>
                <a:sym typeface="Montserrat"/>
              </a:rPr>
              <a:t>Flipping</a:t>
            </a:r>
            <a:r>
              <a:rPr b="0" i="0" lang="en-US" sz="1400" u="none" cap="none" strike="noStrike">
                <a:solidFill>
                  <a:srgbClr val="000000"/>
                </a:solidFill>
                <a:latin typeface="Montserrat"/>
                <a:ea typeface="Montserrat"/>
                <a:cs typeface="Montserrat"/>
                <a:sym typeface="Montserrat"/>
              </a:rPr>
              <a:t>: Random horizontal and vertical flips are applied to the images</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eriod"/>
            </a:pPr>
            <a:r>
              <a:rPr b="1" i="0" lang="en-US" sz="1400" u="none" cap="none" strike="noStrike">
                <a:solidFill>
                  <a:srgbClr val="000000"/>
                </a:solidFill>
                <a:latin typeface="Montserrat"/>
                <a:ea typeface="Montserrat"/>
                <a:cs typeface="Montserrat"/>
                <a:sym typeface="Montserrat"/>
              </a:rPr>
              <a:t>Rotation</a:t>
            </a:r>
            <a:r>
              <a:rPr b="0" i="0" lang="en-US" sz="1400" u="none" cap="none" strike="noStrike">
                <a:solidFill>
                  <a:srgbClr val="000000"/>
                </a:solidFill>
                <a:latin typeface="Montserrat"/>
                <a:ea typeface="Montserrat"/>
                <a:cs typeface="Montserrat"/>
                <a:sym typeface="Montserrat"/>
              </a:rPr>
              <a:t>: Random rotation transformations are applied to the images with a rotation range of 30 degrees ,where the parameter is set to 30.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AutoNum type="arabicPeriod"/>
            </a:pPr>
            <a:r>
              <a:rPr b="1" i="0" lang="en-US" sz="1400" u="none" cap="none" strike="noStrike">
                <a:solidFill>
                  <a:srgbClr val="000000"/>
                </a:solidFill>
                <a:latin typeface="Montserrat"/>
                <a:ea typeface="Montserrat"/>
                <a:cs typeface="Montserrat"/>
                <a:sym typeface="Montserrat"/>
              </a:rPr>
              <a:t>Fill Mode</a:t>
            </a:r>
            <a:r>
              <a:rPr b="0" i="0" lang="en-US" sz="1400" u="none" cap="none" strike="noStrike">
                <a:solidFill>
                  <a:srgbClr val="000000"/>
                </a:solidFill>
                <a:latin typeface="Montserrat"/>
                <a:ea typeface="Montserrat"/>
                <a:cs typeface="Montserrat"/>
                <a:sym typeface="Montserrat"/>
              </a:rPr>
              <a:t>: The pixels that are created during the above transformations and do not have a value are filled with the nearest pixel value from the original image using the fill_mode parameter, which is set to 'nearest'. This can help to fill in gaps or missing values in the transformed images.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p>
            <a:pPr indent="-254000" lvl="0" marL="457200" rtl="0" algn="l">
              <a:lnSpc>
                <a:spcPct val="100000"/>
              </a:lnSpc>
              <a:spcBef>
                <a:spcPts val="0"/>
              </a:spcBef>
              <a:spcAft>
                <a:spcPts val="0"/>
              </a:spcAft>
              <a:buClr>
                <a:schemeClr val="accent1"/>
              </a:buClr>
              <a:buSzPts val="1400"/>
              <a:buNone/>
            </a:pPr>
            <a:r>
              <a:t/>
            </a:r>
            <a:endParaRPr/>
          </a:p>
        </p:txBody>
      </p:sp>
      <p:sp>
        <p:nvSpPr>
          <p:cNvPr id="143" name="Google Shape;143;p21"/>
          <p:cNvSpPr txBox="1"/>
          <p:nvPr>
            <p:ph type="title"/>
          </p:nvPr>
        </p:nvSpPr>
        <p:spPr>
          <a:xfrm>
            <a:off x="684650" y="683150"/>
            <a:ext cx="567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Siamese model</a:t>
            </a:r>
            <a:endParaRPr/>
          </a:p>
        </p:txBody>
      </p:sp>
      <p:pic>
        <p:nvPicPr>
          <p:cNvPr id="144" name="Google Shape;144;p21"/>
          <p:cNvPicPr preferRelativeResize="0"/>
          <p:nvPr/>
        </p:nvPicPr>
        <p:blipFill rotWithShape="1">
          <a:blip r:embed="rId3">
            <a:alphaModFix/>
          </a:blip>
          <a:srcRect b="0" l="0" r="0" t="0"/>
          <a:stretch/>
        </p:blipFill>
        <p:spPr>
          <a:xfrm>
            <a:off x="827525" y="1682000"/>
            <a:ext cx="7600950" cy="224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517475" y="484225"/>
            <a:ext cx="2601600" cy="55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000"/>
              <a:buNone/>
            </a:pPr>
            <a:r>
              <a:rPr lang="en-US" sz="3000"/>
              <a:t>MODEL</a:t>
            </a:r>
            <a:endParaRPr sz="3000"/>
          </a:p>
        </p:txBody>
      </p:sp>
      <p:sp>
        <p:nvSpPr>
          <p:cNvPr id="150" name="Google Shape;150;p22"/>
          <p:cNvSpPr txBox="1"/>
          <p:nvPr>
            <p:ph idx="1" type="subTitle"/>
          </p:nvPr>
        </p:nvSpPr>
        <p:spPr>
          <a:xfrm>
            <a:off x="0" y="1148075"/>
            <a:ext cx="8481300" cy="3417000"/>
          </a:xfrm>
          <a:prstGeom prst="rect">
            <a:avLst/>
          </a:prstGeom>
          <a:noFill/>
          <a:ln>
            <a:noFill/>
          </a:ln>
        </p:spPr>
        <p:txBody>
          <a:bodyPr anchorCtr="0" anchor="t" bIns="91425" lIns="91425" spcFirstLastPara="1" rIns="91425" wrap="square" tIns="91425">
            <a:spAutoFit/>
          </a:bodyPr>
          <a:lstStyle/>
          <a:p>
            <a:pPr indent="0" lvl="0" marL="137160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1.Transfer learning was used with the respective models as a starting point.</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2. The pre-trained models were loaded without the top layers.</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3. Custom top layers were added to adapt the model to the specific dataset.</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4. The model was compiled using the Adam optimizer and categorical crossentropy loss.</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5. Data generators were utilized to provide the model with augmented data during training.</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6. The model was trained for 10 epochs with a batch size of 32 and specific hyperparameters.</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1371600" rtl="0" algn="l">
              <a:lnSpc>
                <a:spcPct val="100000"/>
              </a:lnSpc>
              <a:spcBef>
                <a:spcPts val="0"/>
              </a:spcBef>
              <a:spcAft>
                <a:spcPts val="0"/>
              </a:spcAft>
              <a:buSzPts val="1800"/>
              <a:buNone/>
            </a:pPr>
            <a:r>
              <a:rPr lang="en-US">
                <a:latin typeface="Times New Roman"/>
                <a:ea typeface="Times New Roman"/>
                <a:cs typeface="Times New Roman"/>
                <a:sym typeface="Times New Roman"/>
              </a:rPr>
              <a:t>7. The validation set was used to determine that accuracy.</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800"/>
              <a:buNone/>
            </a:pPr>
            <a:r>
              <a:t/>
            </a:r>
            <a:endParaRPr>
              <a:latin typeface="Times New Roman"/>
              <a:ea typeface="Times New Roman"/>
              <a:cs typeface="Times New Roman"/>
              <a:sym typeface="Times New Roman"/>
            </a:endParaRPr>
          </a:p>
        </p:txBody>
      </p:sp>
      <p:sp>
        <p:nvSpPr>
          <p:cNvPr id="151" name="Google Shape;151;p22"/>
          <p:cNvSpPr txBox="1"/>
          <p:nvPr/>
        </p:nvSpPr>
        <p:spPr>
          <a:xfrm>
            <a:off x="1915125" y="3986625"/>
            <a:ext cx="5608500" cy="1046700"/>
          </a:xfrm>
          <a:prstGeom prst="rect">
            <a:avLst/>
          </a:prstGeom>
          <a:noFill/>
          <a:ln>
            <a:noFill/>
          </a:ln>
        </p:spPr>
        <p:txBody>
          <a:bodyPr anchorCtr="0" anchor="t" bIns="91425" lIns="91425" spcFirstLastPara="1" rIns="91425" wrap="square" tIns="91425">
            <a:spAutoFit/>
          </a:bodyPr>
          <a:lstStyle/>
          <a:p>
            <a:pPr indent="0" lvl="0" marL="137160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MobileNet :    loss: 2.9671 - accuracy: 0.5000</a:t>
            </a:r>
            <a:endParaRPr b="0" i="0" sz="1400" u="none" cap="none" strike="noStrike">
              <a:solidFill>
                <a:schemeClr val="dk1"/>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DenseNet :      loss: 0.2136 - accuracy: 0.9222</a:t>
            </a:r>
            <a:endParaRPr b="0" i="0" sz="1400" u="none" cap="none" strike="noStrike">
              <a:solidFill>
                <a:schemeClr val="dk1"/>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InceptionV3 :  loss: 0.0041 - accuracy: 0.9988</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 type="subTitle"/>
          </p:nvPr>
        </p:nvSpPr>
        <p:spPr>
          <a:xfrm>
            <a:off x="2166150" y="428975"/>
            <a:ext cx="4545000" cy="5544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800"/>
              <a:buNone/>
            </a:pPr>
            <a:r>
              <a:rPr lang="en-US" sz="1800">
                <a:latin typeface="Times New Roman"/>
                <a:ea typeface="Times New Roman"/>
                <a:cs typeface="Times New Roman"/>
                <a:sym typeface="Times New Roman"/>
              </a:rPr>
              <a:t>INFERENCE</a:t>
            </a:r>
            <a:endParaRPr sz="1800">
              <a:latin typeface="Times New Roman"/>
              <a:ea typeface="Times New Roman"/>
              <a:cs typeface="Times New Roman"/>
              <a:sym typeface="Times New Roman"/>
            </a:endParaRPr>
          </a:p>
        </p:txBody>
      </p:sp>
      <p:pic>
        <p:nvPicPr>
          <p:cNvPr id="157" name="Google Shape;157;p23"/>
          <p:cNvPicPr preferRelativeResize="0"/>
          <p:nvPr/>
        </p:nvPicPr>
        <p:blipFill rotWithShape="1">
          <a:blip r:embed="rId3">
            <a:alphaModFix/>
          </a:blip>
          <a:srcRect b="0" l="0" r="0" t="0"/>
          <a:stretch/>
        </p:blipFill>
        <p:spPr>
          <a:xfrm>
            <a:off x="152400" y="1135775"/>
            <a:ext cx="4688225" cy="3542625"/>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4993025" y="1135775"/>
            <a:ext cx="3998575" cy="3581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