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9" r:id="rId2"/>
    <p:sldId id="296" r:id="rId3"/>
    <p:sldId id="321" r:id="rId4"/>
    <p:sldId id="332" r:id="rId5"/>
    <p:sldId id="320" r:id="rId6"/>
    <p:sldId id="322" r:id="rId7"/>
    <p:sldId id="325" r:id="rId8"/>
    <p:sldId id="341" r:id="rId9"/>
    <p:sldId id="326" r:id="rId10"/>
    <p:sldId id="337" r:id="rId11"/>
    <p:sldId id="340" r:id="rId12"/>
    <p:sldId id="329" r:id="rId13"/>
    <p:sldId id="333" r:id="rId14"/>
    <p:sldId id="331" r:id="rId15"/>
    <p:sldId id="339" r:id="rId16"/>
    <p:sldId id="334" r:id="rId17"/>
    <p:sldId id="336" r:id="rId18"/>
    <p:sldId id="335" r:id="rId19"/>
    <p:sldId id="338" r:id="rId20"/>
    <p:sldId id="328" r:id="rId21"/>
    <p:sldId id="342" r:id="rId22"/>
  </p:sldIdLst>
  <p:sldSz cx="12190413" cy="6859588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A"/>
    <a:srgbClr val="FDB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3574" autoAdjust="0"/>
  </p:normalViewPr>
  <p:slideViewPr>
    <p:cSldViewPr>
      <p:cViewPr varScale="1">
        <p:scale>
          <a:sx n="70" d="100"/>
          <a:sy n="70" d="100"/>
        </p:scale>
        <p:origin x="510" y="5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0AEF-2870-4884-AE42-0FD8F98FC10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712E-EC99-4624-A137-9190C3BCD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4226" y="2398907"/>
            <a:ext cx="7586188" cy="85744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4233" y="3603246"/>
            <a:ext cx="6798499" cy="84457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grayscl/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29" y="274710"/>
            <a:ext cx="547745" cy="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8" y="274705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grayscl/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29" y="274710"/>
            <a:ext cx="547745" cy="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291" y="274701"/>
            <a:ext cx="549204" cy="41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76"/>
            <a:ext cx="5386216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6"/>
            <a:ext cx="5386216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3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70" y="2175386"/>
            <a:ext cx="5388333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en-US">
                <a:solidFill>
                  <a:srgbClr val="775F55"/>
                </a:solidFill>
              </a:rPr>
              <a:t>© 2014 eGovernments Foundation</a:t>
            </a:r>
          </a:p>
        </p:txBody>
      </p:sp>
    </p:spTree>
    <p:extLst>
      <p:ext uri="{BB962C8B-B14F-4D97-AF65-F5344CB8AC3E}">
        <p14:creationId xmlns:p14="http://schemas.microsoft.com/office/powerpoint/2010/main" val="66730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291" y="274701"/>
            <a:ext cx="549204" cy="41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76"/>
            <a:ext cx="5386216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6"/>
            <a:ext cx="5386216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3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70" y="2175386"/>
            <a:ext cx="5388333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en-US">
                <a:solidFill>
                  <a:srgbClr val="775F55"/>
                </a:solidFill>
              </a:rPr>
              <a:t>© 2014 eGovernments Foundation</a:t>
            </a:r>
          </a:p>
        </p:txBody>
      </p:sp>
    </p:spTree>
    <p:extLst>
      <p:ext uri="{BB962C8B-B14F-4D97-AF65-F5344CB8AC3E}">
        <p14:creationId xmlns:p14="http://schemas.microsoft.com/office/powerpoint/2010/main" val="92523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291" y="274701"/>
            <a:ext cx="549204" cy="41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76"/>
            <a:ext cx="5386216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6"/>
            <a:ext cx="5386216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3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70" y="2175386"/>
            <a:ext cx="5388333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en-US">
                <a:solidFill>
                  <a:srgbClr val="775F55"/>
                </a:solidFill>
              </a:rPr>
              <a:t>© 2014 eGovernments Foundation</a:t>
            </a:r>
          </a:p>
        </p:txBody>
      </p:sp>
    </p:spTree>
    <p:extLst>
      <p:ext uri="{BB962C8B-B14F-4D97-AF65-F5344CB8AC3E}">
        <p14:creationId xmlns:p14="http://schemas.microsoft.com/office/powerpoint/2010/main" val="84399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291" y="274701"/>
            <a:ext cx="549204" cy="41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76"/>
            <a:ext cx="5386216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6"/>
            <a:ext cx="5386216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3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70" y="2175386"/>
            <a:ext cx="5388333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en-US">
                <a:solidFill>
                  <a:srgbClr val="775F55"/>
                </a:solidFill>
              </a:rPr>
              <a:t>© 2014 eGovernments Foundation</a:t>
            </a:r>
          </a:p>
        </p:txBody>
      </p:sp>
    </p:spTree>
    <p:extLst>
      <p:ext uri="{BB962C8B-B14F-4D97-AF65-F5344CB8AC3E}">
        <p14:creationId xmlns:p14="http://schemas.microsoft.com/office/powerpoint/2010/main" val="83286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291" y="274701"/>
            <a:ext cx="549204" cy="41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76"/>
            <a:ext cx="5386216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6"/>
            <a:ext cx="5386216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3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70" y="2175386"/>
            <a:ext cx="5388333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en-US">
                <a:solidFill>
                  <a:srgbClr val="775F55"/>
                </a:solidFill>
              </a:rPr>
              <a:t>© 2014 eGovernments Foundation</a:t>
            </a:r>
          </a:p>
        </p:txBody>
      </p:sp>
    </p:spTree>
    <p:extLst>
      <p:ext uri="{BB962C8B-B14F-4D97-AF65-F5344CB8AC3E}">
        <p14:creationId xmlns:p14="http://schemas.microsoft.com/office/powerpoint/2010/main" val="79401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291" y="274701"/>
            <a:ext cx="549204" cy="41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76"/>
            <a:ext cx="5386216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6"/>
            <a:ext cx="5386216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3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70" y="2175386"/>
            <a:ext cx="5388333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en-US">
                <a:solidFill>
                  <a:srgbClr val="775F55"/>
                </a:solidFill>
              </a:rPr>
              <a:t>© 2014 eGovernments Foundation</a:t>
            </a:r>
          </a:p>
        </p:txBody>
      </p:sp>
    </p:spTree>
    <p:extLst>
      <p:ext uri="{BB962C8B-B14F-4D97-AF65-F5344CB8AC3E}">
        <p14:creationId xmlns:p14="http://schemas.microsoft.com/office/powerpoint/2010/main" val="145220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0" y="202125"/>
            <a:ext cx="10361853" cy="83831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040" y="1328479"/>
            <a:ext cx="10118045" cy="492390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Artboard 16@3x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219435" y="8"/>
            <a:ext cx="661804" cy="7824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7" y="4407930"/>
            <a:ext cx="10361851" cy="1362389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7" y="2907394"/>
            <a:ext cx="10361851" cy="1500534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D:\Generic\egov_logo_v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7761" r="7533" b="24567"/>
          <a:stretch/>
        </p:blipFill>
        <p:spPr bwMode="auto">
          <a:xfrm flipH="1">
            <a:off x="11278778" y="213418"/>
            <a:ext cx="618102" cy="4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8" y="1600579"/>
            <a:ext cx="5384099" cy="45270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9"/>
            <a:ext cx="5384099" cy="45270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grayscl/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29" y="274710"/>
            <a:ext cx="547745" cy="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76"/>
            <a:ext cx="5386216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6"/>
            <a:ext cx="5386216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3" cy="63991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70" y="2175386"/>
            <a:ext cx="5388333" cy="3952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grayscl/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29" y="274710"/>
            <a:ext cx="547745" cy="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grayscl/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29" y="274710"/>
            <a:ext cx="547745" cy="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rtboard 16@3x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219435" y="5"/>
            <a:ext cx="661804" cy="7824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31" y="273120"/>
            <a:ext cx="4010563" cy="116232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20" y="273123"/>
            <a:ext cx="6814780" cy="58544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31" y="1435443"/>
            <a:ext cx="4010563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C6B1FF6-39B9-40F5-8B67-33C6354A3D4F}" type="slidenum">
              <a:rPr 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grayscl/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29" y="274710"/>
            <a:ext cx="547745" cy="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9"/>
            <a:ext cx="7314248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24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91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grayscl/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29" y="274710"/>
            <a:ext cx="547745" cy="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236" y="202125"/>
            <a:ext cx="11204666" cy="838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236" y="1391275"/>
            <a:ext cx="11204666" cy="4923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0429"/>
            <a:ext cx="2594248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2014 eGovernments Foundation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92" y="6483854"/>
            <a:ext cx="609521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457182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1" name="Picture 1" descr="C:\Users\Admin\Desktop\eGov\Hackathon\Hackathon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177" y="16031"/>
            <a:ext cx="12216590" cy="73444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0" name="Shape 120"/>
          <p:cNvSpPr/>
          <p:nvPr/>
        </p:nvSpPr>
        <p:spPr>
          <a:xfrm>
            <a:off x="-38093" y="3"/>
            <a:ext cx="12228509" cy="7786903"/>
          </a:xfrm>
          <a:prstGeom prst="rect">
            <a:avLst/>
          </a:prstGeom>
          <a:noFill/>
          <a:ln w="952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86130">
              <a:defRPr sz="3200">
                <a:solidFill>
                  <a:srgbClr val="FFFFFF"/>
                </a:solidFill>
              </a:defRPr>
            </a:pPr>
            <a:endParaRPr lang="en-US" sz="10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-601538" y="4869954"/>
            <a:ext cx="11619126" cy="14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defRPr sz="15500">
                <a:solidFill>
                  <a:srgbClr val="FFFFFF"/>
                </a:solidFill>
                <a:latin typeface="Helvetica 95 Black"/>
                <a:ea typeface="Helvetica 95 Black"/>
                <a:cs typeface="Helvetica 95 Black"/>
                <a:sym typeface="Helvetica 95 Black"/>
              </a:defRPr>
            </a:lvl1pPr>
          </a:lstStyle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Chellapriyadarshni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Jyotsana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Kanika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Narang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Surabhi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Gupta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Tehreem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Ansari</a:t>
            </a:r>
            <a:endParaRPr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hape 121"/>
          <p:cNvSpPr/>
          <p:nvPr/>
        </p:nvSpPr>
        <p:spPr>
          <a:xfrm>
            <a:off x="3790950" y="4378278"/>
            <a:ext cx="5116436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defRPr sz="15500">
                <a:solidFill>
                  <a:srgbClr val="FFFFFF"/>
                </a:solidFill>
                <a:latin typeface="Helvetica 95 Black"/>
                <a:ea typeface="Helvetica 95 Black"/>
                <a:cs typeface="Helvetica 95 Black"/>
                <a:sym typeface="Helvetica 95 Black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ndale Mono" charset="0"/>
                <a:cs typeface="Andale Mono" charset="0"/>
              </a:rPr>
              <a:t>egov-team23/IIITB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ndale Mono" charset="0"/>
              <a:cs typeface="Andale Mono" charset="0"/>
            </a:endParaRPr>
          </a:p>
        </p:txBody>
      </p:sp>
      <p:pic>
        <p:nvPicPr>
          <p:cNvPr id="133122" name="Picture 2" descr="C:\Users\Admin\Downloads\egov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6772" y="0"/>
            <a:ext cx="3473641" cy="785218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1294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630" y="196078"/>
            <a:ext cx="10009112" cy="62877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343678" y="3339966"/>
            <a:ext cx="1541974" cy="1890028"/>
          </a:xfrm>
          <a:prstGeom prst="wedgeRoundRectCallout">
            <a:avLst>
              <a:gd name="adj1" fmla="val -47385"/>
              <a:gd name="adj2" fmla="val 964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Zone N15 have least number of complaint (165)</a:t>
            </a:r>
            <a:endParaRPr lang="en-US" sz="1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782838" y="621482"/>
            <a:ext cx="2088232" cy="1080120"/>
          </a:xfrm>
          <a:prstGeom prst="wedgeRoundRectCallout">
            <a:avLst>
              <a:gd name="adj1" fmla="val 157588"/>
              <a:gd name="adj2" fmla="val -34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N10 zone have maximum complaints (67.101k)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38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Satisfaction Score at ward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Cluster_Analysis_War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909514"/>
            <a:ext cx="9793088" cy="576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Interesting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79" y="925891"/>
            <a:ext cx="10118045" cy="517139"/>
          </a:xfrm>
        </p:spPr>
        <p:txBody>
          <a:bodyPr/>
          <a:lstStyle/>
          <a:p>
            <a:r>
              <a:rPr lang="en-US" dirty="0" smtClean="0"/>
              <a:t>Complaints Received Zone Wise (Total 15 Zones N01 to N15)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4" name="Picture 4" descr="https://lh5.googleusercontent.com/HMmL3wC0TnArqPcF_8WKgKTnU8f2mUpOrpnGuyFk7iPCV-nYFMf0gFElyJBy52aHii1isjXqCuSHFtH2jsVBBux7KfDNnXX13Q21opVIE5ey4lCl64oc3Tp3y6yFFFw1TB7CN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9" y="1443030"/>
            <a:ext cx="10234741" cy="52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Type Vs 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 descr="complainttype_vs_Fre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837506"/>
            <a:ext cx="10009112" cy="59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463358" y="1351787"/>
            <a:ext cx="2304256" cy="648072"/>
          </a:xfrm>
          <a:prstGeom prst="wedgeEllipseCallout">
            <a:avLst>
              <a:gd name="adj1" fmla="val -77101"/>
              <a:gd name="adj2" fmla="val 1614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 Burning Street Lights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15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66" y="0"/>
            <a:ext cx="10361853" cy="838317"/>
          </a:xfrm>
        </p:spPr>
        <p:txBody>
          <a:bodyPr/>
          <a:lstStyle/>
          <a:p>
            <a:r>
              <a:rPr lang="en-US" dirty="0" smtClean="0"/>
              <a:t>Number of complaints Received in an Year (2010-2016)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4" name="Picture 2" descr="Yea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823159"/>
            <a:ext cx="10620398" cy="60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3358902" y="1485578"/>
            <a:ext cx="2016224" cy="1224136"/>
          </a:xfrm>
          <a:prstGeom prst="wedgeRectCallout">
            <a:avLst>
              <a:gd name="adj1" fmla="val 200989"/>
              <a:gd name="adj2" fmla="val -200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 got maximum 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complaints Received in </a:t>
            </a:r>
            <a:r>
              <a:rPr lang="en-US" dirty="0" smtClean="0"/>
              <a:t>Monthly(Jan, 2010-Dec, 2016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1299935"/>
            <a:ext cx="10814278" cy="53868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6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Dog </a:t>
            </a:r>
            <a:r>
              <a:rPr lang="en-US" dirty="0" err="1" smtClean="0"/>
              <a:t>Menance</a:t>
            </a:r>
            <a:r>
              <a:rPr lang="en-US" dirty="0" smtClean="0"/>
              <a:t> received </a:t>
            </a:r>
            <a:r>
              <a:rPr lang="en-US" dirty="0"/>
              <a:t>Month Wise </a:t>
            </a:r>
            <a:r>
              <a:rPr lang="en-US" dirty="0" smtClean="0"/>
              <a:t>(Jan-Dec)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034252"/>
            <a:ext cx="9721080" cy="5559173"/>
          </a:xfrm>
        </p:spPr>
      </p:pic>
    </p:spTree>
    <p:extLst>
      <p:ext uri="{BB962C8B-B14F-4D97-AF65-F5344CB8AC3E}">
        <p14:creationId xmlns:p14="http://schemas.microsoft.com/office/powerpoint/2010/main" val="4696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58" y="12013"/>
            <a:ext cx="11102311" cy="8383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Removal of Garbage Complaint received Month Wise (2010-2016)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705273"/>
            <a:ext cx="10104749" cy="5778581"/>
          </a:xfrm>
        </p:spPr>
      </p:pic>
    </p:spTree>
    <p:extLst>
      <p:ext uri="{BB962C8B-B14F-4D97-AF65-F5344CB8AC3E}">
        <p14:creationId xmlns:p14="http://schemas.microsoft.com/office/powerpoint/2010/main" val="37031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garbage Complaint for 2014-2016 Year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960459"/>
            <a:ext cx="10297144" cy="58886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Street light Complaint </a:t>
            </a:r>
            <a:r>
              <a:rPr lang="en-US" dirty="0"/>
              <a:t>received Month Wise </a:t>
            </a:r>
            <a:r>
              <a:rPr lang="en-US" dirty="0" smtClean="0"/>
              <a:t>(Jan, 2010-Dec, 2016)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25" y="885546"/>
            <a:ext cx="10115288" cy="57846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4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660" y="58937"/>
            <a:ext cx="775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  <a:ea typeface="Andale Mono" charset="0"/>
                <a:cs typeface="Andale Mono" charset="0"/>
              </a:rPr>
              <a:t>Use Case: </a:t>
            </a:r>
            <a:r>
              <a:rPr lang="en-US" sz="3200" dirty="0"/>
              <a:t>Hyperlocal citizen satisfaction</a:t>
            </a:r>
            <a:endParaRPr lang="en-US" sz="3200" b="1" dirty="0">
              <a:latin typeface="+mj-lt"/>
              <a:ea typeface="Andale Mono" charset="0"/>
              <a:cs typeface="Andale Mon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8789" y="1582124"/>
            <a:ext cx="10971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 smtClean="0"/>
              <a:t>Nature </a:t>
            </a:r>
            <a:r>
              <a:rPr lang="en-US" sz="2000" dirty="0"/>
              <a:t>of complaints by </a:t>
            </a:r>
            <a:r>
              <a:rPr lang="en-US" sz="2000" dirty="0" smtClean="0"/>
              <a:t>demographics: 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/>
              <a:t>Whether demographics influence grievance </a:t>
            </a:r>
            <a:r>
              <a:rPr lang="en-US" sz="2000" dirty="0" err="1"/>
              <a:t>redressal</a:t>
            </a:r>
            <a:r>
              <a:rPr lang="en-US" sz="2000" dirty="0"/>
              <a:t>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 smtClean="0"/>
              <a:t>Absence </a:t>
            </a:r>
            <a:r>
              <a:rPr lang="en-US" sz="2000" dirty="0"/>
              <a:t>of complaints of specific nature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3042" y="1182014"/>
            <a:ext cx="679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- Public Grievances and </a:t>
            </a:r>
            <a:r>
              <a:rPr lang="en-US" sz="2000" dirty="0" err="1"/>
              <a:t>Redressal</a:t>
            </a:r>
            <a:r>
              <a:rPr lang="en-US" sz="2000" dirty="0"/>
              <a:t> - Insights into</a:t>
            </a:r>
            <a:endParaRPr lang="en-US" sz="2000" b="1" u="sng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042" y="3501802"/>
            <a:ext cx="11332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and Tools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have used R programming for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have created various charts to represent our Exploratory Analysis of the given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creating charts we have used ‘</a:t>
            </a:r>
            <a:r>
              <a:rPr lang="en-US" dirty="0" err="1" smtClean="0"/>
              <a:t>plotly</a:t>
            </a:r>
            <a:r>
              <a:rPr lang="en-US" dirty="0" smtClean="0"/>
              <a:t> library’.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95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1). We observed that there were 91 unique Complaint type distributed among 15 Zones.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2). According to our analysis.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 income group users have registered maximum complaints. This maybe due to the fact that the amenities for high income and average income regions fare better than low ones.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special relationship found between time taken for grievance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redressal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 and  income groups.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Complaints were registered for Non-Burning Street Lamps.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complaints registered over the year has risen but there was a small dip in the year 2016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do time series analysis on each complaint type to find the seasonal trend. This can be useful to be prepared to tackle the upcoming situation by the concerned department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Satisfaction </a:t>
            </a:r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mbria" panose="02040503050406030204" pitchFamily="18" charset="0"/>
              </a:rPr>
              <a:t>This is dependent on following variables: Number of Complaints of the Ward and Days taken to redress the complaints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Since we didn’t have labelled scores we built a model to evaluate Groups of Customer having similar score using K-Means Clustering Algorithm.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has been analyzed only for residential area.</a:t>
            </a:r>
          </a:p>
          <a:p>
            <a:r>
              <a:rPr lang="en-US" dirty="0" smtClean="0"/>
              <a:t>User has been divided into three categories based on the area they live in</a:t>
            </a:r>
            <a:r>
              <a:rPr lang="en-US" dirty="0"/>
              <a:t>.</a:t>
            </a:r>
            <a:r>
              <a:rPr lang="en-US" dirty="0" smtClean="0"/>
              <a:t> We are assuming that there is a correlation between income/wealth of the user and  the Guidance value of the region he lives in. Similarly for rent case.</a:t>
            </a:r>
          </a:p>
          <a:p>
            <a:pPr lvl="1"/>
            <a:r>
              <a:rPr lang="en-US" dirty="0" smtClean="0"/>
              <a:t>High Income: 0.5&lt;= Guidance Value &lt;=1</a:t>
            </a:r>
          </a:p>
          <a:p>
            <a:pPr lvl="1"/>
            <a:r>
              <a:rPr lang="en-US" dirty="0" smtClean="0"/>
              <a:t>Low Income: 1&lt; </a:t>
            </a:r>
            <a:r>
              <a:rPr lang="en-US" dirty="0"/>
              <a:t>Guidance Value &lt;=</a:t>
            </a:r>
            <a:r>
              <a:rPr lang="en-US" dirty="0" smtClean="0"/>
              <a:t>1.5</a:t>
            </a:r>
          </a:p>
          <a:p>
            <a:pPr lvl="1"/>
            <a:r>
              <a:rPr lang="en-US" dirty="0" smtClean="0"/>
              <a:t>Mid Income: 1.5</a:t>
            </a:r>
            <a:r>
              <a:rPr lang="en-US" dirty="0"/>
              <a:t>&lt;= Guidance Value </a:t>
            </a:r>
            <a:r>
              <a:rPr lang="en-US" dirty="0" smtClean="0"/>
              <a:t>&lt;=2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0" y="0"/>
            <a:ext cx="10361853" cy="838317"/>
          </a:xfrm>
        </p:spPr>
        <p:txBody>
          <a:bodyPr/>
          <a:lstStyle/>
          <a:p>
            <a:r>
              <a:rPr lang="en-US" b="0" dirty="0"/>
              <a:t>Relation between Complaints and Guidance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146" name="Picture 2" descr="https://lh6.googleusercontent.com/ce4Q37NEHmOE56koao9gcNI-WuOT0aLXx54S0wmah5Q2whRC47uxkNtSN5uh6YgVFksy6dD1HpuXX9CECvmxm5pUQAT_wNqZQn_fQQWQ7q5J3kIVdWidWzktxbKP7efqyy1tLEp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812823"/>
            <a:ext cx="10630896" cy="585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39022" y="1269554"/>
            <a:ext cx="72008" cy="53969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26893" y="1269554"/>
            <a:ext cx="3224" cy="54329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complaints by demographics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lh3.googleusercontent.com/OboUz4XFWCxUvHNjJg3oF83cCS_cdfU-MupGOp1bk_nb5mHOyK2_eRgso0-uXNuz6SfRfb_Rlcji6UIqKfBmcVsYTYkut_0NDilTb3hwHMxLp-18h0EYFGfPmczWYgXBDNrTd_g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040442"/>
            <a:ext cx="10369152" cy="568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842" y="461491"/>
            <a:ext cx="10361853" cy="838317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Complaint Types </a:t>
            </a:r>
            <a:r>
              <a:rPr lang="en-US" b="0" dirty="0" smtClean="0"/>
              <a:t>for </a:t>
            </a:r>
            <a:r>
              <a:rPr lang="en-US" b="0" dirty="0"/>
              <a:t>Low Income Group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ttps://lh4.googleusercontent.com/ncpCrZmY089n3un2Ue-dXVkMbGcWhdTxvmdQryQ7IOwslqOBg5DBwAYV9VW6RqAMRMRg_DyIEPKHZU0Qxa-HFZbOoLQs6B7TNYzmhADUQ8UN0pb6qVo8fvG_XKjdJ6xCvUR-2JX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09" y="705844"/>
            <a:ext cx="10764089" cy="59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150990" y="699274"/>
            <a:ext cx="576064" cy="2304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6200000">
            <a:off x="8204315" y="24541"/>
            <a:ext cx="246278" cy="2304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Whether demographics influence grievance </a:t>
            </a:r>
            <a:r>
              <a:rPr lang="en-US" b="0" dirty="0" err="1"/>
              <a:t>redressal</a:t>
            </a:r>
            <a:r>
              <a:rPr lang="en-US" b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638" y="1040442"/>
            <a:ext cx="9472728" cy="5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90" y="117426"/>
            <a:ext cx="10361853" cy="8383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Zone vs Redressed Complaint </a:t>
            </a:r>
            <a:r>
              <a:rPr lang="en-US" dirty="0"/>
              <a:t>(based on Is Complaint Redressed?)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956966"/>
            <a:ext cx="9395413" cy="55445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3646934" y="1701602"/>
            <a:ext cx="2880320" cy="1728192"/>
          </a:xfrm>
          <a:prstGeom prst="wedgeEllipseCallout">
            <a:avLst>
              <a:gd name="adj1" fmla="val -91907"/>
              <a:gd name="adj2" fmla="val 372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N014 is the zone where complaints have been most redressed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5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50" y="-1635"/>
            <a:ext cx="10361853" cy="838317"/>
          </a:xfrm>
        </p:spPr>
        <p:txBody>
          <a:bodyPr/>
          <a:lstStyle/>
          <a:p>
            <a:r>
              <a:rPr lang="en-US" b="0" dirty="0"/>
              <a:t> Absence of complaints of specific nature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21482"/>
            <a:ext cx="10548053" cy="5721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overnments_Foundation_Office_Theme_PowerPoint">
  <a:themeElements>
    <a:clrScheme name="eGovernments Foundation">
      <a:dk1>
        <a:sysClr val="windowText" lastClr="000000"/>
      </a:dk1>
      <a:lt1>
        <a:sysClr val="window" lastClr="FFFFFF"/>
      </a:lt1>
      <a:dk2>
        <a:srgbClr val="4C3A24"/>
      </a:dk2>
      <a:lt2>
        <a:srgbClr val="EEECE1"/>
      </a:lt2>
      <a:accent1>
        <a:srgbClr val="E06A23"/>
      </a:accent1>
      <a:accent2>
        <a:srgbClr val="E59B62"/>
      </a:accent2>
      <a:accent3>
        <a:srgbClr val="99CC66"/>
      </a:accent3>
      <a:accent4>
        <a:srgbClr val="666699"/>
      </a:accent4>
      <a:accent5>
        <a:srgbClr val="339999"/>
      </a:accent5>
      <a:accent6>
        <a:srgbClr val="FFCC66"/>
      </a:accent6>
      <a:hlink>
        <a:srgbClr val="336699"/>
      </a:hlink>
      <a:folHlink>
        <a:srgbClr val="CC6699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11131</TotalTime>
  <Words>439</Words>
  <Application>Microsoft Office PowerPoint</Application>
  <PresentationFormat>Custom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Andale Mono</vt:lpstr>
      <vt:lpstr>Arial</vt:lpstr>
      <vt:lpstr>Calibri</vt:lpstr>
      <vt:lpstr>Cambria</vt:lpstr>
      <vt:lpstr>Century Gothic</vt:lpstr>
      <vt:lpstr>Helvetica</vt:lpstr>
      <vt:lpstr>Helvetica 95 Black</vt:lpstr>
      <vt:lpstr>Palatino Linotype</vt:lpstr>
      <vt:lpstr>eGovernments_Foundation_Office_Theme_PowerPoint</vt:lpstr>
      <vt:lpstr>PowerPoint Presentation</vt:lpstr>
      <vt:lpstr>PowerPoint Presentation</vt:lpstr>
      <vt:lpstr>Assumptions</vt:lpstr>
      <vt:lpstr>Relation between Complaints and Guidance Value</vt:lpstr>
      <vt:lpstr>Nature of complaints by demographics</vt:lpstr>
      <vt:lpstr>Complaint Types for Low Income Group  </vt:lpstr>
      <vt:lpstr>Whether demographics influence grievance redressal </vt:lpstr>
      <vt:lpstr>Zone vs Redressed Complaint (based on Is Complaint Redressed?)</vt:lpstr>
      <vt:lpstr> Absence of complaints of specific nature</vt:lpstr>
      <vt:lpstr>PowerPoint Presentation</vt:lpstr>
      <vt:lpstr>Customer Satisfaction Score at ward level</vt:lpstr>
      <vt:lpstr>Some More Interesting Results</vt:lpstr>
      <vt:lpstr>Complaint Type Vs Frequency</vt:lpstr>
      <vt:lpstr>Number of complaints Received in an Year (2010-2016)</vt:lpstr>
      <vt:lpstr>Number of complaints Received in Monthly(Jan, 2010-Dec, 2016)</vt:lpstr>
      <vt:lpstr>Dog Menance received Month Wise (Jan-Dec)</vt:lpstr>
      <vt:lpstr>Removal of Garbage Complaint received Month Wise (2010-2016)</vt:lpstr>
      <vt:lpstr>Removal of garbage Complaint for 2014-2016 Year</vt:lpstr>
      <vt:lpstr>Street light Complaint received Month Wise (Jan, 2010-Dec, 2016)</vt:lpstr>
      <vt:lpstr>Result</vt:lpstr>
      <vt:lpstr>Customer Satisfaction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IIITB</cp:lastModifiedBy>
  <cp:revision>451</cp:revision>
  <dcterms:created xsi:type="dcterms:W3CDTF">2017-04-10T13:02:18Z</dcterms:created>
  <dcterms:modified xsi:type="dcterms:W3CDTF">2017-04-23T02:13:19Z</dcterms:modified>
</cp:coreProperties>
</file>