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9" r:id="rId3"/>
    <p:sldId id="257" r:id="rId4"/>
    <p:sldId id="262"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40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41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1"/>
          <p:cNvSpPr txBox="1">
            <a:spLocks noGrp="1"/>
          </p:cNvSpPr>
          <p:nvPr>
            <p:ph type="body" idx="1"/>
          </p:nvPr>
        </p:nvSpPr>
        <p:spPr>
          <a:xfrm>
            <a:off x="5054046" y="1425214"/>
            <a:ext cx="7137954" cy="4007571"/>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sz="2000" b="1" dirty="0">
                <a:latin typeface="Times New Roman" panose="02020603050405020304" pitchFamily="18" charset="0"/>
                <a:ea typeface="Franklin Gothic"/>
                <a:cs typeface="Times New Roman" panose="02020603050405020304" pitchFamily="18" charset="0"/>
                <a:sym typeface="Franklin Gothic"/>
              </a:rPr>
              <a:t>PS Code                              : </a:t>
            </a:r>
            <a:r>
              <a:rPr lang="en-IN" sz="2000" b="1" i="0" dirty="0">
                <a:solidFill>
                  <a:srgbClr val="212529"/>
                </a:solidFill>
                <a:effectLst/>
                <a:latin typeface="Times New Roman" panose="02020603050405020304" pitchFamily="18" charset="0"/>
                <a:cs typeface="Times New Roman" panose="02020603050405020304" pitchFamily="18" charset="0"/>
              </a:rPr>
              <a:t>NK827</a:t>
            </a:r>
            <a:endParaRPr lang="en-US" sz="2000" b="1" dirty="0">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endParaRPr lang="en-US" sz="2000" b="1" dirty="0">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sz="2000" b="1" dirty="0">
                <a:latin typeface="Times New Roman" panose="02020603050405020304" pitchFamily="18" charset="0"/>
                <a:ea typeface="Franklin Gothic"/>
                <a:cs typeface="Times New Roman" panose="02020603050405020304" pitchFamily="18" charset="0"/>
                <a:sym typeface="Franklin Gothic"/>
              </a:rPr>
              <a:t>Problem Statement Title  : </a:t>
            </a:r>
            <a:r>
              <a:rPr lang="en-US" sz="2000" b="1" i="0" u="none" strike="noStrike" dirty="0">
                <a:solidFill>
                  <a:schemeClr val="tx1"/>
                </a:solidFill>
                <a:effectLst/>
                <a:latin typeface="Times New Roman" panose="02020603050405020304" pitchFamily="18" charset="0"/>
                <a:cs typeface="Times New Roman" panose="02020603050405020304" pitchFamily="18" charset="0"/>
              </a:rPr>
              <a:t>Prediction of Oil Spills Events at Sea </a:t>
            </a:r>
          </a:p>
          <a:p>
            <a:pPr marL="0" lvl="0" indent="0" algn="ctr" rtl="0">
              <a:lnSpc>
                <a:spcPct val="90000"/>
              </a:lnSpc>
              <a:spcBef>
                <a:spcPts val="1000"/>
              </a:spcBef>
              <a:spcAft>
                <a:spcPts val="0"/>
              </a:spcAft>
              <a:buClr>
                <a:schemeClr val="lt2"/>
              </a:buClr>
              <a:buSzPts val="1800"/>
              <a:buNone/>
            </a:pPr>
            <a:r>
              <a:rPr lang="en-US" sz="2000" b="1" i="0" u="none" strike="noStrike" dirty="0">
                <a:solidFill>
                  <a:schemeClr val="tx1"/>
                </a:solidFill>
                <a:effectLst/>
                <a:latin typeface="Times New Roman" panose="02020603050405020304" pitchFamily="18" charset="0"/>
                <a:cs typeface="Times New Roman" panose="02020603050405020304" pitchFamily="18" charset="0"/>
              </a:rPr>
              <a:t>         (</a:t>
            </a:r>
            <a:r>
              <a:rPr lang="en-US" sz="2000" b="1" i="0" u="none" strike="noStrike" dirty="0" err="1">
                <a:solidFill>
                  <a:schemeClr val="tx1"/>
                </a:solidFill>
                <a:effectLst/>
                <a:latin typeface="Times New Roman" panose="02020603050405020304" pitchFamily="18" charset="0"/>
                <a:cs typeface="Times New Roman" panose="02020603050405020304" pitchFamily="18" charset="0"/>
              </a:rPr>
              <a:t>POSEatSea</a:t>
            </a:r>
            <a:r>
              <a:rPr lang="en-US" sz="2000" b="1" i="0" u="none" strike="noStrike" dirty="0">
                <a:solidFill>
                  <a:schemeClr val="tx1"/>
                </a:solidFill>
                <a:effectLst/>
                <a:latin typeface="Times New Roman" panose="02020603050405020304" pitchFamily="18" charset="0"/>
                <a:cs typeface="Times New Roman" panose="02020603050405020304" pitchFamily="18" charset="0"/>
              </a:rPr>
              <a:t>)</a:t>
            </a:r>
            <a:endParaRPr lang="en-US"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lang="en-US" sz="2000" dirty="0">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sz="2000" b="1" dirty="0">
                <a:latin typeface="Times New Roman" panose="02020603050405020304" pitchFamily="18" charset="0"/>
                <a:ea typeface="Franklin Gothic"/>
                <a:cs typeface="Times New Roman" panose="02020603050405020304" pitchFamily="18" charset="0"/>
                <a:sym typeface="Franklin Gothic"/>
              </a:rPr>
              <a:t>Team Leader Name          : </a:t>
            </a:r>
            <a:r>
              <a:rPr lang="en-US" sz="2000" b="1" dirty="0">
                <a:solidFill>
                  <a:schemeClr val="tx1"/>
                </a:solidFill>
                <a:latin typeface="Times New Roman" panose="02020603050405020304" pitchFamily="18" charset="0"/>
                <a:ea typeface="Franklin Gothic"/>
                <a:cs typeface="Times New Roman" panose="02020603050405020304" pitchFamily="18" charset="0"/>
                <a:sym typeface="Franklin Gothic"/>
              </a:rPr>
              <a:t>Jyotshsna S</a:t>
            </a:r>
            <a:endParaRPr sz="2000"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lang="en-US" sz="2000" dirty="0">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sz="2000" b="1" dirty="0">
                <a:latin typeface="Times New Roman" panose="02020603050405020304" pitchFamily="18" charset="0"/>
                <a:ea typeface="Franklin Gothic"/>
                <a:cs typeface="Times New Roman" panose="02020603050405020304" pitchFamily="18" charset="0"/>
                <a:sym typeface="Franklin Gothic"/>
              </a:rPr>
              <a:t>Institute Name                  : </a:t>
            </a:r>
            <a:r>
              <a:rPr lang="en-US" sz="2000" b="1" dirty="0">
                <a:solidFill>
                  <a:schemeClr val="tx1"/>
                </a:solidFill>
                <a:latin typeface="Times New Roman" panose="02020603050405020304" pitchFamily="18" charset="0"/>
                <a:ea typeface="Franklin Gothic"/>
                <a:cs typeface="Times New Roman" panose="02020603050405020304" pitchFamily="18" charset="0"/>
                <a:sym typeface="Franklin Gothic"/>
              </a:rPr>
              <a:t>Coimbatore Institute of Technology</a:t>
            </a:r>
          </a:p>
          <a:p>
            <a:pPr marL="0" lvl="0" indent="0" algn="l" rtl="0">
              <a:lnSpc>
                <a:spcPct val="90000"/>
              </a:lnSpc>
              <a:spcBef>
                <a:spcPts val="1000"/>
              </a:spcBef>
              <a:spcAft>
                <a:spcPts val="0"/>
              </a:spcAft>
              <a:buClr>
                <a:schemeClr val="lt2"/>
              </a:buClr>
              <a:buSzPts val="1800"/>
              <a:buNone/>
            </a:pPr>
            <a:endParaRPr lang="en-US"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ranklin Gothic"/>
            </a:endParaRPr>
          </a:p>
          <a:p>
            <a:pPr marL="0" indent="0"/>
            <a:r>
              <a:rPr lang="en-US" sz="2000" b="1" dirty="0">
                <a:latin typeface="Times New Roman" panose="02020603050405020304" pitchFamily="18" charset="0"/>
                <a:ea typeface="Franklin Gothic"/>
                <a:cs typeface="Times New Roman" panose="02020603050405020304" pitchFamily="18" charset="0"/>
                <a:sym typeface="Franklin Gothic"/>
              </a:rPr>
              <a:t>Theme Name                     : </a:t>
            </a:r>
            <a:r>
              <a:rPr lang="en-US" sz="2000" b="1" dirty="0">
                <a:solidFill>
                  <a:schemeClr val="tx1"/>
                </a:solidFill>
                <a:latin typeface="Times New Roman" panose="02020603050405020304" pitchFamily="18" charset="0"/>
                <a:ea typeface="Franklin Gothic"/>
                <a:cs typeface="Times New Roman" panose="02020603050405020304" pitchFamily="18" charset="0"/>
                <a:sym typeface="Franklin Gothic"/>
              </a:rPr>
              <a:t>Disaster Management</a:t>
            </a:r>
            <a:endParaRPr lang="en-US" sz="2000"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12" name="Google Shape;212;p1"/>
          <p:cNvPicPr preferRelativeResize="0"/>
          <p:nvPr/>
        </p:nvPicPr>
        <p:blipFill rotWithShape="1">
          <a:blip r:embed="rId3">
            <a:alphaModFix/>
          </a:blip>
          <a:srcRect/>
          <a:stretch/>
        </p:blipFill>
        <p:spPr>
          <a:xfrm>
            <a:off x="1112543" y="249592"/>
            <a:ext cx="3431177" cy="1474334"/>
          </a:xfrm>
          <a:prstGeom prst="rect">
            <a:avLst/>
          </a:prstGeom>
          <a:noFill/>
          <a:ln>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902138"/>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effectLst>
                  <a:outerShdw blurRad="38100" dist="38100" dir="2700000" algn="tl">
                    <a:srgbClr val="000000">
                      <a:alpha val="43137"/>
                    </a:srgbClr>
                  </a:outerShdw>
                </a:effectLst>
              </a:rPr>
              <a:t>Problem Statement</a:t>
            </a:r>
            <a:endParaRPr dirty="0">
              <a:effectLst>
                <a:outerShdw blurRad="38100" dist="38100" dir="2700000" algn="tl">
                  <a:srgbClr val="000000">
                    <a:alpha val="43137"/>
                  </a:srgbClr>
                </a:outerShdw>
              </a:effectLst>
            </a:endParaRPr>
          </a:p>
        </p:txBody>
      </p:sp>
      <p:sp>
        <p:nvSpPr>
          <p:cNvPr id="229" name="Google Shape;229;p3"/>
          <p:cNvSpPr txBox="1">
            <a:spLocks noGrp="1"/>
          </p:cNvSpPr>
          <p:nvPr>
            <p:ph type="body" idx="1"/>
          </p:nvPr>
        </p:nvSpPr>
        <p:spPr>
          <a:xfrm>
            <a:off x="952499" y="2145977"/>
            <a:ext cx="9992021" cy="3809885"/>
          </a:xfrm>
          <a:prstGeom prst="rect">
            <a:avLst/>
          </a:prstGeom>
          <a:noFill/>
          <a:ln w="12700"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pPr>
            <a:r>
              <a:rPr lang="en-US" sz="2000" b="0" i="0" dirty="0">
                <a:solidFill>
                  <a:schemeClr val="tx1"/>
                </a:solidFill>
                <a:latin typeface="Times New Roman" panose="02020603050405020304" pitchFamily="18" charset="0"/>
                <a:cs typeface="Times New Roman" panose="02020603050405020304" pitchFamily="18" charset="0"/>
              </a:rPr>
              <a:t>	The problem statement is to develop an AI-based system that can accurately predict and promptly detect oil spill events at Sea and enable faster mitigation to reduce risk of pollution caused by the spill. The system needs to be able to predict and </a:t>
            </a:r>
            <a:r>
              <a:rPr lang="en-US" sz="2000" dirty="0">
                <a:solidFill>
                  <a:schemeClr val="tx1"/>
                </a:solidFill>
                <a:latin typeface="Times New Roman" panose="02020603050405020304" pitchFamily="18" charset="0"/>
                <a:cs typeface="Times New Roman" panose="02020603050405020304" pitchFamily="18" charset="0"/>
              </a:rPr>
              <a:t>locate</a:t>
            </a:r>
            <a:r>
              <a:rPr lang="en-US" sz="2000" b="0" i="0" dirty="0">
                <a:solidFill>
                  <a:schemeClr val="tx1"/>
                </a:solidFill>
                <a:latin typeface="Times New Roman" panose="02020603050405020304" pitchFamily="18" charset="0"/>
                <a:cs typeface="Times New Roman" panose="02020603050405020304" pitchFamily="18" charset="0"/>
              </a:rPr>
              <a:t> the exact location of  spill accurately, intimate the authorities and response teams to take disaster recovery methods and communicate real-time status. The goal is to enhance the response to environmental disasters, reducing their impact and safeguarding the environment and sensitive ecosystems. By achieving specific objectives, the response's speed and efficacy can significantly improve, ultimately multiple of UN-SDGs and UNDOSSD objectives.</a:t>
            </a:r>
            <a:endParaRPr sz="2000" dirty="0">
              <a:solidFill>
                <a:schemeClr val="tx1"/>
              </a:solidFill>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b="1">
                <a:effectLst>
                  <a:outerShdw blurRad="38100" dist="38100" dir="2700000" algn="tl">
                    <a:srgbClr val="000000">
                      <a:alpha val="43137"/>
                    </a:srgbClr>
                  </a:outerShdw>
                </a:effectLst>
              </a:rPr>
              <a:t>2</a:t>
            </a:fld>
            <a:endParaRPr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62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effectLst>
                  <a:outerShdw blurRad="38100" dist="38100" dir="2700000" algn="tl">
                    <a:srgbClr val="000000">
                      <a:alpha val="43137"/>
                    </a:srgbClr>
                  </a:outerShdw>
                </a:effectLst>
              </a:rPr>
              <a:t>Idea</a:t>
            </a:r>
            <a:endParaRPr dirty="0">
              <a:effectLst>
                <a:outerShdw blurRad="38100" dist="38100" dir="2700000" algn="tl">
                  <a:srgbClr val="000000">
                    <a:alpha val="43137"/>
                  </a:srgbClr>
                </a:outerShdw>
              </a:effectLst>
            </a:endParaRPr>
          </a:p>
        </p:txBody>
      </p:sp>
      <p:sp>
        <p:nvSpPr>
          <p:cNvPr id="218" name="Google Shape;218;p2"/>
          <p:cNvSpPr txBox="1">
            <a:spLocks noGrp="1"/>
          </p:cNvSpPr>
          <p:nvPr>
            <p:ph type="body" idx="1"/>
          </p:nvPr>
        </p:nvSpPr>
        <p:spPr>
          <a:xfrm>
            <a:off x="964023" y="1993192"/>
            <a:ext cx="6448526" cy="3021197"/>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342900" lvl="0" indent="-342900" algn="just" rtl="0">
              <a:lnSpc>
                <a:spcPct val="100000"/>
              </a:lnSpc>
              <a:spcBef>
                <a:spcPts val="1000"/>
              </a:spcBef>
              <a:spcAft>
                <a:spcPts val="0"/>
              </a:spcAft>
              <a:buClr>
                <a:schemeClr val="dk1"/>
              </a:buClr>
              <a:buSzPts val="1600"/>
              <a:buFont typeface="Wingdings" panose="05000000000000000000" pitchFamily="2" charset="2"/>
              <a:buChar char="Ø"/>
            </a:pPr>
            <a:r>
              <a:rPr lang="en-US" sz="1800" b="0" i="0" dirty="0">
                <a:solidFill>
                  <a:schemeClr val="tx1"/>
                </a:solidFill>
                <a:latin typeface="Times New Roman" panose="02020603050405020304" pitchFamily="18" charset="0"/>
                <a:cs typeface="Times New Roman" panose="02020603050405020304" pitchFamily="18" charset="0"/>
              </a:rPr>
              <a:t>The system uses deep learning algorithms to predict oil spill events when there is a slick and uses computer vision techniques to mitigate the effects, thereby </a:t>
            </a:r>
            <a:r>
              <a:rPr lang="en-US" sz="1800" dirty="0">
                <a:solidFill>
                  <a:schemeClr val="tx1"/>
                </a:solidFill>
                <a:latin typeface="Times New Roman" panose="02020603050405020304" pitchFamily="18" charset="0"/>
                <a:cs typeface="Times New Roman" panose="02020603050405020304" pitchFamily="18" charset="0"/>
              </a:rPr>
              <a:t>protecting and conserving the ecosystem</a:t>
            </a:r>
            <a:r>
              <a:rPr lang="en-US" sz="1800" b="0" i="0" dirty="0">
                <a:solidFill>
                  <a:schemeClr val="tx1"/>
                </a:solidFill>
                <a:latin typeface="Times New Roman" panose="02020603050405020304" pitchFamily="18" charset="0"/>
                <a:cs typeface="Times New Roman" panose="02020603050405020304" pitchFamily="18" charset="0"/>
              </a:rPr>
              <a:t>.</a:t>
            </a:r>
          </a:p>
          <a:p>
            <a:pPr marL="342900" lvl="0" indent="-342900" algn="just" rtl="0">
              <a:lnSpc>
                <a:spcPct val="100000"/>
              </a:lnSpc>
              <a:spcBef>
                <a:spcPts val="1000"/>
              </a:spcBef>
              <a:spcAft>
                <a:spcPts val="0"/>
              </a:spcAft>
              <a:buClr>
                <a:schemeClr val="dk1"/>
              </a:buClr>
              <a:buSzPts val="1600"/>
              <a:buFont typeface="Wingdings" panose="05000000000000000000" pitchFamily="2" charset="2"/>
              <a:buChar char="Ø"/>
            </a:pPr>
            <a:r>
              <a:rPr lang="en-US" sz="1800" b="0" i="0" dirty="0">
                <a:solidFill>
                  <a:schemeClr val="tx1"/>
                </a:solidFill>
                <a:latin typeface="Times New Roman" panose="02020603050405020304" pitchFamily="18" charset="0"/>
                <a:cs typeface="Times New Roman" panose="02020603050405020304" pitchFamily="18" charset="0"/>
              </a:rPr>
              <a:t>These algorithms have shown promising results in time-series analysis and prediction tasks. </a:t>
            </a:r>
          </a:p>
          <a:p>
            <a:pPr marL="342900" lvl="0" indent="-342900" algn="just" rtl="0">
              <a:lnSpc>
                <a:spcPct val="100000"/>
              </a:lnSpc>
              <a:spcBef>
                <a:spcPts val="1000"/>
              </a:spcBef>
              <a:spcAft>
                <a:spcPts val="0"/>
              </a:spcAft>
              <a:buClr>
                <a:schemeClr val="dk1"/>
              </a:buClr>
              <a:buSzPts val="16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Once a potential oil spill event is predicted based on the analysis of AIS data, SAR data can be used to narrow down the region to identify the exact location of the spill by comparing images of the ocean surface to identify any changes in  water surface roughness, which could indicate the presence of an oil slick.</a:t>
            </a:r>
          </a:p>
          <a:p>
            <a:pPr marL="342900" lvl="0" indent="-342900" algn="just" rtl="0">
              <a:lnSpc>
                <a:spcPct val="100000"/>
              </a:lnSpc>
              <a:spcBef>
                <a:spcPts val="1000"/>
              </a:spcBef>
              <a:spcAft>
                <a:spcPts val="0"/>
              </a:spcAft>
              <a:buClr>
                <a:schemeClr val="dk1"/>
              </a:buClr>
              <a:buSzPts val="1600"/>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a:p>
            <a:pPr marL="342900" lvl="0" indent="-342900" algn="just" rtl="0">
              <a:lnSpc>
                <a:spcPct val="100000"/>
              </a:lnSpc>
              <a:spcBef>
                <a:spcPts val="1000"/>
              </a:spcBef>
              <a:spcAft>
                <a:spcPts val="0"/>
              </a:spcAft>
              <a:buClr>
                <a:schemeClr val="dk1"/>
              </a:buClr>
              <a:buSzPts val="1600"/>
              <a:buFont typeface="Wingdings" panose="05000000000000000000" pitchFamily="2" charset="2"/>
              <a:buChar char="Ø"/>
            </a:pPr>
            <a:endParaRPr lang="en-IN" sz="1800" dirty="0">
              <a:solidFill>
                <a:schemeClr val="tx1"/>
              </a:solidFill>
              <a:latin typeface="Times New Roman" panose="02020603050405020304" pitchFamily="18" charset="0"/>
              <a:cs typeface="Times New Roman" panose="02020603050405020304" pitchFamily="18" charset="0"/>
            </a:endParaRPr>
          </a:p>
          <a:p>
            <a:pPr marL="285750" lvl="0" indent="-184150" algn="l" rtl="0">
              <a:lnSpc>
                <a:spcPct val="100000"/>
              </a:lnSpc>
              <a:spcBef>
                <a:spcPts val="1000"/>
              </a:spcBef>
              <a:spcAft>
                <a:spcPts val="0"/>
              </a:spcAft>
              <a:buClr>
                <a:schemeClr val="dk1"/>
              </a:buClr>
              <a:buSzPts val="1600"/>
              <a:buFont typeface="Noto Sans Symbols"/>
              <a:buNone/>
            </a:pPr>
            <a:endParaRPr sz="1800" dirty="0">
              <a:effectLst>
                <a:outerShdw blurRad="38100" dist="38100" dir="2700000" algn="tl">
                  <a:srgbClr val="000000">
                    <a:alpha val="43137"/>
                  </a:srgbClr>
                </a:outerShdw>
              </a:effectLst>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b="1">
                <a:effectLst>
                  <a:outerShdw blurRad="38100" dist="38100" dir="2700000" algn="tl">
                    <a:srgbClr val="000000">
                      <a:alpha val="43137"/>
                    </a:srgbClr>
                  </a:outerShdw>
                </a:effectLst>
              </a:rPr>
              <a:t>3</a:t>
            </a:fld>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D7A1F343-263F-08AF-24E0-CDE05EC79846}"/>
              </a:ext>
            </a:extLst>
          </p:cNvPr>
          <p:cNvSpPr txBox="1"/>
          <p:nvPr/>
        </p:nvSpPr>
        <p:spPr>
          <a:xfrm>
            <a:off x="7763256" y="713232"/>
            <a:ext cx="2962656" cy="646331"/>
          </a:xfrm>
          <a:prstGeom prst="rect">
            <a:avLst/>
          </a:prstGeom>
          <a:noFill/>
        </p:spPr>
        <p:txBody>
          <a:bodyPr wrap="square" rtlCol="0">
            <a:spAutoFit/>
          </a:bodyPr>
          <a:lstStyle/>
          <a:p>
            <a:r>
              <a:rPr lang="en-IN" sz="3600" dirty="0">
                <a:latin typeface="Franklin Gothic" panose="020B0604020202020204" charset="0"/>
              </a:rPr>
              <a:t>Process Flow</a:t>
            </a:r>
          </a:p>
        </p:txBody>
      </p:sp>
      <p:pic>
        <p:nvPicPr>
          <p:cNvPr id="6" name="Picture 5">
            <a:extLst>
              <a:ext uri="{FF2B5EF4-FFF2-40B4-BE49-F238E27FC236}">
                <a16:creationId xmlns:a16="http://schemas.microsoft.com/office/drawing/2014/main" id="{97123E92-5CB3-4643-836D-3069B92CE79C}"/>
              </a:ext>
            </a:extLst>
          </p:cNvPr>
          <p:cNvPicPr>
            <a:picLocks noChangeAspect="1"/>
          </p:cNvPicPr>
          <p:nvPr/>
        </p:nvPicPr>
        <p:blipFill rotWithShape="1">
          <a:blip r:embed="rId3"/>
          <a:srcRect l="23625" t="26533" r="41800" b="18134"/>
          <a:stretch/>
        </p:blipFill>
        <p:spPr>
          <a:xfrm>
            <a:off x="7598664" y="1489927"/>
            <a:ext cx="4215384" cy="50899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FD9D-7BD5-48DE-7CDB-0C235BEAC27A}"/>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3F81967B-F7D1-BE8E-96DE-F8B782C3CAF2}"/>
              </a:ext>
            </a:extLst>
          </p:cNvPr>
          <p:cNvSpPr>
            <a:spLocks noGrp="1"/>
          </p:cNvSpPr>
          <p:nvPr>
            <p:ph type="body" idx="1"/>
          </p:nvPr>
        </p:nvSpPr>
        <p:spPr>
          <a:xfrm>
            <a:off x="554427" y="1946480"/>
            <a:ext cx="10599367" cy="574318"/>
          </a:xfrm>
        </p:spPr>
        <p:txBody>
          <a:bodyPr/>
          <a:lstStyle/>
          <a:p>
            <a:r>
              <a:rPr lang="en-US" dirty="0">
                <a:latin typeface="Times New Roman" panose="02020603050405020304" pitchFamily="18" charset="0"/>
                <a:cs typeface="Times New Roman" panose="02020603050405020304" pitchFamily="18" charset="0"/>
              </a:rPr>
              <a:t>LSTM models are used for predicting oil spills as they can analyze ship movements and behaviors over time to predict the likelihood of a spill occurring. These models are capable of capturing long-term dependencies in sequential data, which is crucial when predicting events that may occur over extended periods.</a:t>
            </a:r>
          </a:p>
          <a:p>
            <a:r>
              <a:rPr lang="en-US" dirty="0">
                <a:latin typeface="Times New Roman" panose="02020603050405020304" pitchFamily="18" charset="0"/>
                <a:cs typeface="Times New Roman" panose="02020603050405020304" pitchFamily="18" charset="0"/>
              </a:rPr>
              <a:t>LSTMs are trained on historical AIS data to learn the patterns of ship movements and identify any anomalous behavior.</a:t>
            </a:r>
          </a:p>
          <a:p>
            <a:r>
              <a:rPr lang="en-US" b="0" i="0" dirty="0">
                <a:solidFill>
                  <a:schemeClr val="tx1"/>
                </a:solidFill>
                <a:effectLst/>
                <a:latin typeface="Times New Roman" panose="02020603050405020304" pitchFamily="18" charset="0"/>
                <a:cs typeface="Times New Roman" panose="02020603050405020304" pitchFamily="18" charset="0"/>
              </a:rPr>
              <a:t>The model learns to associate certain patterns in the AIS data with the occurrence of an oil spill, and The model can then output a prediction for whether an oil spill is likely to occur based on the input sequence.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205E03E-E32E-FF13-3696-5F2515860D00}"/>
              </a:ext>
            </a:extLst>
          </p:cNvPr>
          <p:cNvSpPr>
            <a:spLocks noGrp="1"/>
          </p:cNvSpPr>
          <p:nvPr>
            <p:ph type="body" idx="2"/>
          </p:nvPr>
        </p:nvSpPr>
        <p:spPr>
          <a:xfrm>
            <a:off x="3309620" y="842161"/>
            <a:ext cx="4838700" cy="315915"/>
          </a:xfrm>
        </p:spPr>
        <p:txBody>
          <a:bodyPr/>
          <a:lstStyle/>
          <a:p>
            <a:r>
              <a:rPr lang="en-IN" sz="2800" dirty="0"/>
              <a:t>RNN - LSTM</a:t>
            </a:r>
          </a:p>
        </p:txBody>
      </p:sp>
      <p:sp>
        <p:nvSpPr>
          <p:cNvPr id="13" name="Slide Number Placeholder 12">
            <a:extLst>
              <a:ext uri="{FF2B5EF4-FFF2-40B4-BE49-F238E27FC236}">
                <a16:creationId xmlns:a16="http://schemas.microsoft.com/office/drawing/2014/main" id="{9B54F820-BA37-028F-F85A-735335429E2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latin typeface="Libre Franklin"/>
              <a:ea typeface="Libre Franklin"/>
              <a:cs typeface="Libre Franklin"/>
              <a:sym typeface="Libre Franklin"/>
            </a:endParaRPr>
          </a:p>
        </p:txBody>
      </p:sp>
      <p:sp>
        <p:nvSpPr>
          <p:cNvPr id="5" name="Google Shape;229;p3">
            <a:extLst>
              <a:ext uri="{FF2B5EF4-FFF2-40B4-BE49-F238E27FC236}">
                <a16:creationId xmlns:a16="http://schemas.microsoft.com/office/drawing/2014/main" id="{562E9BAA-60C8-B112-5044-12667141CB86}"/>
              </a:ext>
            </a:extLst>
          </p:cNvPr>
          <p:cNvSpPr txBox="1">
            <a:spLocks/>
          </p:cNvSpPr>
          <p:nvPr/>
        </p:nvSpPr>
        <p:spPr>
          <a:xfrm>
            <a:off x="4292346" y="4041198"/>
            <a:ext cx="3988308" cy="2731598"/>
          </a:xfrm>
          <a:prstGeom prst="rect">
            <a:avLst/>
          </a:prstGeom>
          <a:noFill/>
          <a:ln w="12700"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0" indent="0" algn="ctr">
              <a:lnSpc>
                <a:spcPct val="90000"/>
              </a:lnSpc>
              <a:spcBef>
                <a:spcPts val="0"/>
              </a:spcBef>
            </a:pPr>
            <a:r>
              <a:rPr lang="en-US"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CASES</a:t>
            </a:r>
          </a:p>
          <a:p>
            <a:pPr marL="285750" indent="-285750">
              <a:lnSpc>
                <a:spcPct val="90000"/>
              </a:lnSpc>
              <a:spcBef>
                <a:spcPts val="0"/>
              </a:spcBef>
              <a:buFont typeface="Noto Sans Symbols"/>
              <a:buChar cha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nSpc>
                <a:spcPct val="90000"/>
              </a:lnSpc>
              <a:spcBef>
                <a:spcPts val="0"/>
              </a:spcBef>
              <a:buFont typeface="Noto Sans Symbols"/>
              <a:buChar char="⮚"/>
            </a:pPr>
            <a:r>
              <a:rPr lang="en-US" dirty="0">
                <a:latin typeface="Times New Roman" panose="02020603050405020304" pitchFamily="18" charset="0"/>
                <a:cs typeface="Times New Roman" panose="02020603050405020304" pitchFamily="18" charset="0"/>
              </a:rPr>
              <a:t>Offshore oil rigs</a:t>
            </a:r>
          </a:p>
          <a:p>
            <a:pPr marL="285750" indent="-285750">
              <a:lnSpc>
                <a:spcPct val="90000"/>
              </a:lnSpc>
              <a:spcBef>
                <a:spcPts val="0"/>
              </a:spcBef>
              <a:buFont typeface="Noto Sans Symbols"/>
              <a:buChar char="⮚"/>
            </a:pPr>
            <a:endParaRPr lang="en-US"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dirty="0">
                <a:latin typeface="Times New Roman" panose="02020603050405020304" pitchFamily="18" charset="0"/>
                <a:cs typeface="Times New Roman" panose="02020603050405020304" pitchFamily="18" charset="0"/>
              </a:rPr>
              <a:t>National Disaster Response Force (NDRF)</a:t>
            </a:r>
          </a:p>
          <a:p>
            <a:pPr marL="285750" indent="-285750">
              <a:spcBef>
                <a:spcPts val="0"/>
              </a:spcBef>
              <a:buFont typeface="Noto Sans Symbols"/>
              <a:buChar char="⮚"/>
            </a:pPr>
            <a:endParaRPr lang="en-US"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dirty="0">
                <a:latin typeface="Times New Roman" panose="02020603050405020304" pitchFamily="18" charset="0"/>
                <a:cs typeface="Times New Roman" panose="02020603050405020304" pitchFamily="18" charset="0"/>
              </a:rPr>
              <a:t>Ocean conservation agencies</a:t>
            </a:r>
          </a:p>
          <a:p>
            <a:pPr marL="285750" indent="-285750">
              <a:spcBef>
                <a:spcPts val="0"/>
              </a:spcBef>
              <a:buFont typeface="Noto Sans Symbols"/>
              <a:buChar char="⮚"/>
            </a:pPr>
            <a:endParaRPr lang="en-US" dirty="0">
              <a:latin typeface="Times New Roman" panose="02020603050405020304" pitchFamily="18" charset="0"/>
              <a:cs typeface="Times New Roman" panose="02020603050405020304" pitchFamily="18" charset="0"/>
            </a:endParaRPr>
          </a:p>
          <a:p>
            <a:pPr marL="285750" indent="-285750">
              <a:lnSpc>
                <a:spcPct val="90000"/>
              </a:lnSpc>
              <a:spcBef>
                <a:spcPts val="0"/>
              </a:spcBef>
              <a:buFont typeface="Noto Sans Symbols"/>
              <a:buChar char="⮚"/>
            </a:pPr>
            <a:r>
              <a:rPr lang="en-US" dirty="0">
                <a:latin typeface="Times New Roman" panose="02020603050405020304" pitchFamily="18" charset="0"/>
                <a:cs typeface="Times New Roman" panose="02020603050405020304" pitchFamily="18" charset="0"/>
              </a:rPr>
              <a:t>Port cities and Coastal regions</a:t>
            </a:r>
          </a:p>
          <a:p>
            <a:pPr marL="0" indent="0">
              <a:lnSpc>
                <a:spcPct val="90000"/>
              </a:lnSpc>
              <a:spcBef>
                <a:spcPts val="0"/>
              </a:spcBef>
            </a:pPr>
            <a:endParaRPr lang="en-US" dirty="0">
              <a:latin typeface="Times New Roman" panose="02020603050405020304" pitchFamily="18" charset="0"/>
              <a:cs typeface="Times New Roman" panose="02020603050405020304" pitchFamily="18" charset="0"/>
            </a:endParaRPr>
          </a:p>
          <a:p>
            <a:pPr marL="285750" indent="-285750">
              <a:lnSpc>
                <a:spcPct val="90000"/>
              </a:lnSpc>
              <a:spcBef>
                <a:spcPts val="0"/>
              </a:spcBef>
              <a:buFont typeface="Noto Sans Symbols"/>
              <a:buChar char="⮚"/>
            </a:pPr>
            <a:r>
              <a:rPr lang="en-US" dirty="0">
                <a:latin typeface="Times New Roman" panose="02020603050405020304" pitchFamily="18" charset="0"/>
                <a:cs typeface="Times New Roman" panose="02020603050405020304" pitchFamily="18" charset="0"/>
              </a:rPr>
              <a:t>Emergency Services</a:t>
            </a:r>
          </a:p>
        </p:txBody>
      </p:sp>
      <p:sp>
        <p:nvSpPr>
          <p:cNvPr id="6" name="Google Shape;232;p3">
            <a:extLst>
              <a:ext uri="{FF2B5EF4-FFF2-40B4-BE49-F238E27FC236}">
                <a16:creationId xmlns:a16="http://schemas.microsoft.com/office/drawing/2014/main" id="{60EEDC99-8EDA-C734-E5B8-2B4D88ED88A5}"/>
              </a:ext>
            </a:extLst>
          </p:cNvPr>
          <p:cNvSpPr txBox="1"/>
          <p:nvPr/>
        </p:nvSpPr>
        <p:spPr>
          <a:xfrm>
            <a:off x="8467345" y="4023135"/>
            <a:ext cx="3529308" cy="2731598"/>
          </a:xfrm>
          <a:prstGeom prst="rect">
            <a:avLst/>
          </a:prstGeom>
          <a:noFill/>
          <a:ln w="12700"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R="0" lvl="0" algn="ctr" rtl="0">
              <a:lnSpc>
                <a:spcPct val="90000"/>
              </a:lnSpc>
              <a:spcBef>
                <a:spcPts val="0"/>
              </a:spcBef>
              <a:spcAft>
                <a:spcPts val="0"/>
              </a:spcAft>
              <a:buClr>
                <a:schemeClr val="dk1"/>
              </a:buClr>
              <a:buSzPts val="1600"/>
            </a:pPr>
            <a:r>
              <a:rPr lang="en-US" sz="1600" b="1" i="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DEPENDENCIES</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tx1"/>
                </a:solidFill>
                <a:latin typeface="Times New Roman" panose="02020603050405020304" pitchFamily="18" charset="0"/>
                <a:cs typeface="Times New Roman" panose="02020603050405020304" pitchFamily="18" charset="0"/>
              </a:rPr>
              <a:t>Availability and Quality of Data</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tx1"/>
                </a:solidFill>
                <a:latin typeface="Times New Roman" panose="02020603050405020304" pitchFamily="18" charset="0"/>
                <a:cs typeface="Times New Roman" panose="02020603050405020304" pitchFamily="18" charset="0"/>
              </a:rPr>
              <a:t>Environmental factors</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tx1"/>
                </a:solidFill>
                <a:latin typeface="Times New Roman" panose="02020603050405020304" pitchFamily="18" charset="0"/>
                <a:cs typeface="Times New Roman" panose="02020603050405020304" pitchFamily="18" charset="0"/>
              </a:rPr>
              <a:t>Access to SAR data from satellites or drones</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IN" sz="1600" b="0" i="0" dirty="0">
                <a:solidFill>
                  <a:schemeClr val="tx1"/>
                </a:solidFill>
                <a:latin typeface="Times New Roman" panose="02020603050405020304" pitchFamily="18" charset="0"/>
                <a:cs typeface="Times New Roman" panose="02020603050405020304" pitchFamily="18" charset="0"/>
              </a:rPr>
              <a:t>Computational </a:t>
            </a:r>
            <a:r>
              <a:rPr lang="en-IN" sz="1600" dirty="0">
                <a:solidFill>
                  <a:schemeClr val="tx1"/>
                </a:solidFill>
                <a:latin typeface="Times New Roman" panose="02020603050405020304" pitchFamily="18" charset="0"/>
                <a:cs typeface="Times New Roman" panose="02020603050405020304" pitchFamily="18" charset="0"/>
              </a:rPr>
              <a:t>Resources</a:t>
            </a:r>
            <a:endParaRPr lang="en-US" sz="1600" b="0" i="0" dirty="0">
              <a:solidFill>
                <a:schemeClr val="tx1"/>
              </a:solidFill>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Noto Sans Symbols"/>
              <a:buChar char="⮚"/>
            </a:pPr>
            <a:r>
              <a:rPr lang="en-IN" sz="1600" b="0" i="0" dirty="0">
                <a:solidFill>
                  <a:schemeClr val="tx1"/>
                </a:solidFill>
                <a:latin typeface="Times New Roman" panose="02020603050405020304" pitchFamily="18" charset="0"/>
                <a:cs typeface="Times New Roman" panose="02020603050405020304" pitchFamily="18" charset="0"/>
              </a:rPr>
              <a:t>Accuracy and Reliability</a:t>
            </a:r>
            <a:endParaRPr lang="en-US" sz="1600" b="0" i="0" dirty="0">
              <a:solidFill>
                <a:schemeClr val="tx1"/>
              </a:solidFill>
              <a:latin typeface="Times New Roman" panose="02020603050405020304" pitchFamily="18" charset="0"/>
              <a:cs typeface="Times New Roman" panose="02020603050405020304" pitchFamily="18" charset="0"/>
            </a:endParaRPr>
          </a:p>
        </p:txBody>
      </p:sp>
      <p:sp>
        <p:nvSpPr>
          <p:cNvPr id="9" name="Google Shape;229;p3">
            <a:extLst>
              <a:ext uri="{FF2B5EF4-FFF2-40B4-BE49-F238E27FC236}">
                <a16:creationId xmlns:a16="http://schemas.microsoft.com/office/drawing/2014/main" id="{A6FE647E-D9C2-2911-7BA0-26FFEF7F97D0}"/>
              </a:ext>
            </a:extLst>
          </p:cNvPr>
          <p:cNvSpPr txBox="1">
            <a:spLocks/>
          </p:cNvSpPr>
          <p:nvPr/>
        </p:nvSpPr>
        <p:spPr>
          <a:xfrm>
            <a:off x="266670" y="4041198"/>
            <a:ext cx="3838985" cy="2731598"/>
          </a:xfrm>
          <a:prstGeom prst="rect">
            <a:avLst/>
          </a:prstGeom>
          <a:noFill/>
          <a:ln w="12700"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0" indent="0" algn="ctr">
              <a:lnSpc>
                <a:spcPct val="90000"/>
              </a:lnSpc>
              <a:spcBef>
                <a:spcPts val="0"/>
              </a:spcBef>
            </a:pPr>
            <a:r>
              <a:rPr lang="en-US"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STACKS USED</a:t>
            </a:r>
          </a:p>
          <a:p>
            <a:pPr marL="285750" indent="-285750">
              <a:lnSpc>
                <a:spcPct val="90000"/>
              </a:lnSpc>
              <a:spcBef>
                <a:spcPts val="0"/>
              </a:spcBef>
              <a:buFont typeface="Noto Sans Symbols"/>
              <a:buChar cha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nSpc>
                <a:spcPct val="90000"/>
              </a:lnSpc>
              <a:spcBef>
                <a:spcPts val="0"/>
              </a:spcBef>
              <a:buFont typeface="Noto Sans Symbols"/>
              <a:buChar char="⮚"/>
            </a:pPr>
            <a:r>
              <a:rPr lang="en-US" dirty="0">
                <a:latin typeface="Times New Roman" panose="02020603050405020304" pitchFamily="18" charset="0"/>
                <a:cs typeface="Times New Roman" panose="02020603050405020304" pitchFamily="18" charset="0"/>
              </a:rPr>
              <a:t>Deep Learning</a:t>
            </a:r>
          </a:p>
          <a:p>
            <a:pPr marL="285750" indent="-285750">
              <a:lnSpc>
                <a:spcPct val="90000"/>
              </a:lnSpc>
              <a:spcBef>
                <a:spcPts val="0"/>
              </a:spcBef>
              <a:buFont typeface="Noto Sans Symbols"/>
              <a:buChar char="⮚"/>
            </a:pPr>
            <a:endParaRPr lang="en-US"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dirty="0">
                <a:latin typeface="Times New Roman" panose="02020603050405020304" pitchFamily="18" charset="0"/>
                <a:cs typeface="Times New Roman" panose="02020603050405020304" pitchFamily="18" charset="0"/>
              </a:rPr>
              <a:t>Computer Vision</a:t>
            </a:r>
          </a:p>
          <a:p>
            <a:pPr marL="285750" indent="-285750">
              <a:spcBef>
                <a:spcPts val="0"/>
              </a:spcBef>
              <a:buFont typeface="Noto Sans Symbols"/>
              <a:buChar char="⮚"/>
            </a:pPr>
            <a:endParaRPr lang="en-US"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dirty="0">
                <a:solidFill>
                  <a:schemeClr val="dk1"/>
                </a:solidFill>
                <a:latin typeface="Times New Roman" panose="02020603050405020304" pitchFamily="18" charset="0"/>
                <a:cs typeface="Times New Roman" panose="02020603050405020304" pitchFamily="18" charset="0"/>
                <a:sym typeface="Libre Franklin"/>
              </a:rPr>
              <a:t>Communication Protocols</a:t>
            </a:r>
          </a:p>
          <a:p>
            <a:pPr marL="285750" indent="-285750">
              <a:spcBef>
                <a:spcPts val="0"/>
              </a:spcBef>
              <a:buFont typeface="Noto Sans Symbols"/>
              <a:buChar char="⮚"/>
            </a:pPr>
            <a:endParaRPr lang="en-US" dirty="0">
              <a:latin typeface="Times New Roman" panose="02020603050405020304" pitchFamily="18" charset="0"/>
              <a:cs typeface="Times New Roman" panose="02020603050405020304" pitchFamily="18" charset="0"/>
            </a:endParaRPr>
          </a:p>
          <a:p>
            <a:pPr marL="285750" indent="-285750">
              <a:lnSpc>
                <a:spcPct val="90000"/>
              </a:lnSpc>
              <a:spcBef>
                <a:spcPts val="0"/>
              </a:spcBef>
              <a:buFont typeface="Noto Sans Symbols"/>
              <a:buChar char="⮚"/>
            </a:pPr>
            <a:r>
              <a:rPr lang="en-IN" dirty="0">
                <a:latin typeface="Times New Roman" panose="02020603050405020304" pitchFamily="18" charset="0"/>
                <a:cs typeface="Times New Roman" panose="02020603050405020304" pitchFamily="18" charset="0"/>
              </a:rPr>
              <a:t>Hardware</a:t>
            </a:r>
            <a:endParaRPr lang="en-US" dirty="0">
              <a:latin typeface="Times New Roman" panose="02020603050405020304" pitchFamily="18" charset="0"/>
              <a:cs typeface="Times New Roman" panose="02020603050405020304" pitchFamily="18" charset="0"/>
            </a:endParaRPr>
          </a:p>
          <a:p>
            <a:pPr marL="285750" indent="-285750">
              <a:lnSpc>
                <a:spcPct val="90000"/>
              </a:lnSpc>
              <a:spcBef>
                <a:spcPts val="0"/>
              </a:spcBef>
              <a:buFont typeface="Noto Sans Symbols"/>
              <a:buChar char="⮚"/>
            </a:pPr>
            <a:endParaRPr lang="en-IN" dirty="0">
              <a:latin typeface="Times New Roman" panose="02020603050405020304" pitchFamily="18" charset="0"/>
              <a:cs typeface="Times New Roman" panose="02020603050405020304" pitchFamily="18" charset="0"/>
            </a:endParaRPr>
          </a:p>
          <a:p>
            <a:pPr marL="285750" indent="-285750">
              <a:lnSpc>
                <a:spcPct val="90000"/>
              </a:lnSpc>
              <a:spcBef>
                <a:spcPts val="0"/>
              </a:spcBef>
              <a:buFont typeface="Noto Sans Symbols"/>
              <a:buChar char="⮚"/>
            </a:pPr>
            <a:r>
              <a:rPr lang="en-IN" dirty="0">
                <a:latin typeface="Times New Roman" panose="02020603050405020304" pitchFamily="18" charset="0"/>
                <a:cs typeface="Times New Roman" panose="02020603050405020304" pitchFamily="18" charset="0"/>
              </a:rPr>
              <a:t>Programming Languages &amp; Frameworks</a:t>
            </a:r>
          </a:p>
        </p:txBody>
      </p:sp>
    </p:spTree>
    <p:extLst>
      <p:ext uri="{BB962C8B-B14F-4D97-AF65-F5344CB8AC3E}">
        <p14:creationId xmlns:p14="http://schemas.microsoft.com/office/powerpoint/2010/main" val="411348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1"/>
          <p:cNvSpPr txBox="1">
            <a:spLocks noGrp="1"/>
          </p:cNvSpPr>
          <p:nvPr>
            <p:ph type="body" idx="1"/>
          </p:nvPr>
        </p:nvSpPr>
        <p:spPr>
          <a:xfrm>
            <a:off x="4930221" y="2884307"/>
            <a:ext cx="6672900" cy="1089386"/>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1000"/>
              </a:spcBef>
              <a:spcAft>
                <a:spcPts val="0"/>
              </a:spcAft>
              <a:buClr>
                <a:schemeClr val="lt2"/>
              </a:buClr>
              <a:buSzPts val="1800"/>
              <a:buNone/>
            </a:pPr>
            <a:r>
              <a:rPr lang="en-IN" sz="6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endParaRPr sz="6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12" name="Google Shape;212;p1"/>
          <p:cNvPicPr preferRelativeResize="0"/>
          <p:nvPr/>
        </p:nvPicPr>
        <p:blipFill rotWithShape="1">
          <a:blip r:embed="rId3">
            <a:alphaModFix/>
          </a:blip>
          <a:srcRect/>
          <a:stretch/>
        </p:blipFill>
        <p:spPr>
          <a:xfrm>
            <a:off x="1112543" y="249592"/>
            <a:ext cx="3431177" cy="1474334"/>
          </a:xfrm>
          <a:prstGeom prst="rect">
            <a:avLst/>
          </a:prstGeom>
          <a:noFill/>
          <a:ln>
            <a:noFill/>
          </a:ln>
        </p:spPr>
      </p:pic>
    </p:spTree>
    <p:extLst>
      <p:ext uri="{BB962C8B-B14F-4D97-AF65-F5344CB8AC3E}">
        <p14:creationId xmlns:p14="http://schemas.microsoft.com/office/powerpoint/2010/main" val="3237829115"/>
      </p:ext>
    </p:extLst>
  </p:cSld>
  <p:clrMapOvr>
    <a:masterClrMapping/>
  </p:clrMapOvr>
  <p:transition spd="slow">
    <p:wipe/>
  </p:transition>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442</Words>
  <Application>Microsoft Office PowerPoint</Application>
  <PresentationFormat>Widescreen</PresentationFormat>
  <Paragraphs>60</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Calibri</vt:lpstr>
      <vt:lpstr>Wingdings</vt:lpstr>
      <vt:lpstr>Arial</vt:lpstr>
      <vt:lpstr>Noto Sans Symbols</vt:lpstr>
      <vt:lpstr>Libre Franklin</vt:lpstr>
      <vt:lpstr>Franklin Gothic</vt:lpstr>
      <vt:lpstr>Times New Roman</vt:lpstr>
      <vt:lpstr>Theme1</vt:lpstr>
      <vt:lpstr>PowerPoint Presentation</vt:lpstr>
      <vt:lpstr>Problem Statement</vt:lpstr>
      <vt:lpstr>Idea</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Sarim Moin</dc:creator>
  <cp:lastModifiedBy>Jyotshsna S</cp:lastModifiedBy>
  <cp:revision>16</cp:revision>
  <dcterms:created xsi:type="dcterms:W3CDTF">2022-02-11T07:14:46Z</dcterms:created>
  <dcterms:modified xsi:type="dcterms:W3CDTF">2023-04-13T11:07:22Z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