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gs+xml" PartName="/ppt/tags/tag5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gs+xml" PartName="/ppt/tags/tag6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7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jp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ppt/media/img_cc_black.png" Type="http://schemas.openxmlformats.org/officeDocument/2006/relationships/image"/><Relationship Id="rId35" Target="ppt/presentation.xml" Type="http://schemas.openxmlformats.org/officeDocument/2006/relationships/officeDocument"/><Relationship Id="rId36" Target="docProps/core.xml" Type="http://schemas.openxmlformats.org/package/2006/relationships/metadata/core-properties"/><Relationship Id="rId37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9144000" cy="5143500"/>
  <p:embeddedFontLst>
    <p:embeddedFont>
      <p:font typeface="Source Sans Pro-demi_bold"/>
      <p:regular r:id="rId24"/>
    </p:embeddedFont>
    <p:embeddedFont>
      <p:font typeface="Source Sans Pro"/>
      <p:regular r:id="rId23"/>
      <p:bold r:id="rId26"/>
    </p:embeddedFont>
  </p:embeddedFontLst>
  <p:custDataLst>
    <p:tags r:id="rId27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tableStyles.xml" Type="http://schemas.openxmlformats.org/officeDocument/2006/relationships/tableStyles"/><Relationship Id="rId23" Target="fonts/font5.fntdata" Type="http://schemas.openxmlformats.org/officeDocument/2006/relationships/font"/><Relationship Id="rId24" Target="fonts/font6.fntdata" Type="http://schemas.openxmlformats.org/officeDocument/2006/relationships/font"/><Relationship Id="rId25" Target="fonts/font7.fntdata" Type="http://schemas.openxmlformats.org/officeDocument/2006/relationships/font"/><Relationship Id="rId26" Target="fonts/font8.fntdata" Type="http://schemas.openxmlformats.org/officeDocument/2006/relationships/font"/><Relationship Id="rId27" Target="tags/tag7.xml" Type="http://schemas.openxmlformats.org/officeDocument/2006/relationships/tags"/><Relationship Id="rId28" Target="presProps.xml" Type="http://schemas.openxmlformats.org/officeDocument/2006/relationships/presProps"/><Relationship Id="rId29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6.png" Type="http://schemas.openxmlformats.org/officeDocument/2006/relationships/image"/><Relationship Id="rId3" Target="../media/image1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3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3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52529"/>
            <a:ext cx="5604928" cy="1262195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ubtitle 2"/>
          <p:cNvSpPr>
            <a:spLocks noGrp="true"/>
          </p:cNvSpPr>
          <p:nvPr>
            <p:ph idx="1" type="subTitle"/>
          </p:nvPr>
        </p:nvSpPr>
        <p:spPr>
          <a:xfrm rot="0">
            <a:off x="2527324" y="3514725"/>
            <a:ext cx="5598285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7143750" cy="570571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9"/>
          <p:cNvSpPr>
            <a:spLocks noGrp="true"/>
          </p:cNvSpPr>
          <p:nvPr>
            <p:ph idx="1" type="pic"/>
          </p:nvPr>
        </p:nvSpPr>
        <p:spPr>
          <a:xfrm rot="0"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85725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14"/>
          <p:cNvSpPr>
            <a:spLocks noGrp="true"/>
          </p:cNvSpPr>
          <p:nvPr>
            <p:ph idx="3" type="pic"/>
          </p:nvPr>
        </p:nvSpPr>
        <p:spPr>
          <a:xfrm rot="0"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571875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Picture Placeholder 16"/>
          <p:cNvSpPr>
            <a:spLocks noGrp="true"/>
          </p:cNvSpPr>
          <p:nvPr>
            <p:ph idx="5" type="pic"/>
          </p:nvPr>
        </p:nvSpPr>
        <p:spPr>
          <a:xfrm rot="0"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28650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tru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6"/>
          <p:cNvSpPr>
            <a:spLocks noGrp="true"/>
          </p:cNvSpPr>
          <p:nvPr>
            <p:ph idx="1" type="pic"/>
          </p:nvPr>
        </p:nvSpPr>
        <p:spPr>
          <a:xfrm rot="0"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8"/>
          <p:cNvSpPr>
            <a:spLocks noGrp="true"/>
          </p:cNvSpPr>
          <p:nvPr>
            <p:ph idx="2" type="pic"/>
          </p:nvPr>
        </p:nvSpPr>
        <p:spPr>
          <a:xfrm rot="0"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11"/>
          <p:cNvSpPr>
            <a:spLocks noGrp="true"/>
          </p:cNvSpPr>
          <p:nvPr>
            <p:ph idx="3" type="pic"/>
          </p:nvPr>
        </p:nvSpPr>
        <p:spPr>
          <a:xfrm rot="0"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Picture Placeholder 13"/>
          <p:cNvSpPr>
            <a:spLocks noGrp="true"/>
          </p:cNvSpPr>
          <p:nvPr>
            <p:ph idx="4" type="pic"/>
          </p:nvPr>
        </p:nvSpPr>
        <p:spPr>
          <a:xfrm rot="0"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0" y="1143000"/>
            <a:ext cx="9144000" cy="2857500"/>
          </a:xfrm>
          <a:prstGeom prst="rect">
            <a:avLst/>
          </a:prstGeom>
        </p:spPr>
      </p:pic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"/>
            <p:cNvSpPr/>
            <p:nvPr/>
          </p:nvSpPr>
          <p:spPr>
            <a:xfrm flipH="false" flipV="false" rot="0"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/>
            <p:cNvSpPr/>
            <p:nvPr/>
          </p:nvSpPr>
          <p:spPr>
            <a:xfrm flipH="false" flipV="false" rot="0"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466850" y="2238375"/>
            <a:ext cx="6667500" cy="666750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Subtitle 2"/>
          <p:cNvSpPr>
            <a:spLocks noGrp="true"/>
          </p:cNvSpPr>
          <p:nvPr>
            <p:ph idx="1" type="body"/>
          </p:nvPr>
        </p:nvSpPr>
        <p:spPr>
          <a:xfrm rot="0">
            <a:off x="1465497" y="2905125"/>
            <a:ext cx="6668852" cy="38100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619125"/>
            <a:ext cx="3524250" cy="1096471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41723" y="1809750"/>
            <a:ext cx="3520776" cy="2476500"/>
          </a:xfrm>
        </p:spPr>
        <p:txBody>
          <a:bodyPr rtlCol="0" vert="horz"/>
          <a:lstStyle>
            <a:lvl1pPr lvl="0"/>
            <a:lvl5pPr lvl="4"/>
            <a:lvl4pPr lvl="3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5715000" y="952500"/>
            <a:ext cx="3048000" cy="3238500"/>
          </a:xfrm>
        </p:spPr>
        <p:txBody>
          <a:bodyPr rtlCol="0" vert="horz"/>
          <a:lstStyle>
            <a:lvl1pPr lvl="0"/>
            <a:lvl5pPr lvl="4"/>
            <a:lvl4pPr lvl="3"/>
            <a:lvl3pPr lvl="2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0"/>
            <a:ext cx="4572000" cy="51435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H="false" flipV="false" rot="0"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6" name="Title Placeholder 1"/>
          <p:cNvSpPr>
            <a:spLocks noGrp="true"/>
          </p:cNvSpPr>
          <p:nvPr>
            <p:ph type="title"/>
          </p:nvPr>
        </p:nvSpPr>
        <p:spPr>
          <a:xfrm rot="0">
            <a:off x="786574" y="609600"/>
            <a:ext cx="7563674" cy="621062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Text Placeholder 2"/>
          <p:cNvSpPr>
            <a:spLocks noGrp="true"/>
          </p:cNvSpPr>
          <p:nvPr>
            <p:ph idx="1" type="body"/>
          </p:nvPr>
        </p:nvSpPr>
        <p:spPr>
          <a:xfrm rot="0">
            <a:off x="857250" y="1378527"/>
            <a:ext cx="3381375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 marL="0">
              <a:buNone/>
              <a:defRPr cap="none" dirty="0" i="0" lang="en-US" sz="2000">
                <a:solidFill>
                  <a:schemeClr val="bg2"/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2"/>
          </p:nvPr>
        </p:nvSpPr>
        <p:spPr>
          <a:xfrm rot="0">
            <a:off x="904875" y="1885950"/>
            <a:ext cx="3333750" cy="2552700"/>
          </a:xfrm>
        </p:spPr>
        <p:txBody>
          <a:bodyPr rtlCol="0" vert="horz"/>
          <a:lstStyle>
            <a:lvl1pPr lvl="0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Text Placeholder 2"/>
          <p:cNvSpPr>
            <a:spLocks noGrp="true"/>
          </p:cNvSpPr>
          <p:nvPr>
            <p:ph idx="3" type="body"/>
          </p:nvPr>
        </p:nvSpPr>
        <p:spPr>
          <a:xfrm rot="0">
            <a:off x="4857750" y="1378527"/>
            <a:ext cx="3451503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 marL="0">
              <a:buNone/>
              <a:defRPr cap="none" dirty="0" i="0"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4"/>
          </p:nvPr>
        </p:nvSpPr>
        <p:spPr>
          <a:xfrm rot="0">
            <a:off x="4856564" y="1885950"/>
            <a:ext cx="3452713" cy="255270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3"/>
    </p:custDataLst>
  </p:cSld>
  <p:clrMapOvr>
    <a:masterClrMapping/>
  </p:clrMapOvr>
  <p:transition spd="slow">
    <p:fade thruBlk="false"/>
  </p:transition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Only">
  <p:cSld name="Title Only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47900"/>
            <a:ext cx="5604928" cy="1333500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238750" y="0"/>
            <a:ext cx="3905250" cy="51435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38250" y="1693157"/>
            <a:ext cx="3524250" cy="2593092"/>
          </a:xfrm>
        </p:spPr>
        <p:txBody>
          <a:bodyPr rtlCol="0" vert="horz"/>
          <a:lstStyle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3"/>
          <p:cNvSpPr>
            <a:spLocks noGrp="true"/>
          </p:cNvSpPr>
          <p:nvPr>
            <p:ph idx="2" type="body"/>
          </p:nvPr>
        </p:nvSpPr>
        <p:spPr>
          <a:xfrm rot="0">
            <a:off x="5715000" y="619125"/>
            <a:ext cx="2952750" cy="3717389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2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"/>
            <p:cNvSpPr/>
            <p:nvPr/>
          </p:nvSpPr>
          <p:spPr>
            <a:xfrm flipH="false" flipV="false" rot="0"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"/>
          <p:cNvSpPr/>
          <p:nvPr/>
        </p:nvSpPr>
        <p:spPr>
          <a:xfrm flipH="false" flipV="false" rot="0"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Text Placeholder 3"/>
          <p:cNvSpPr>
            <a:spLocks noGrp="true"/>
          </p:cNvSpPr>
          <p:nvPr>
            <p:ph idx="1" type="body"/>
          </p:nvPr>
        </p:nvSpPr>
        <p:spPr>
          <a:xfrm rot="0">
            <a:off x="1238250" y="1685925"/>
            <a:ext cx="3524250" cy="25908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dirty="0" lang="en-US" sz="1800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5381625" y="762000"/>
            <a:ext cx="3143250" cy="361950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8"/>
            <a:ext cx="7143750" cy="570571"/>
          </a:xfrm>
          <a:prstGeom prst="rect">
            <a:avLst/>
          </a:prstGeom>
          <a:noFill/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1238250" y="1215397"/>
            <a:ext cx="7143750" cy="315038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620000" y="4762500"/>
            <a:ext cx="1524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1238250" y="4762500"/>
            <a:ext cx="47625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0" y="4762500"/>
            <a:ext cx="381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grpSp>
        <p:nvGrpSpPr>
          <p:cNvPr id="7" name=""/>
          <p:cNvGrpSpPr>
            <a:grpSpLocks noChangeAspect="true"/>
          </p:cNvGrpSpPr>
          <p:nvPr/>
        </p:nvGrpSpPr>
        <p:grpSpPr>
          <a:xfrm flipH="false" flipV="false" rot="0"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"/>
            <p:cNvSpPr/>
            <p:nvPr/>
          </p:nvSpPr>
          <p:spPr>
            <a:xfrm flipH="false" flipV="false" rot="0"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/>
            <p:cNvSpPr/>
            <p:nvPr/>
          </p:nvSpPr>
          <p:spPr>
            <a:xfrm flipH="false" flipV="false" rot="0"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/>
            <p:cNvSpPr/>
            <p:nvPr/>
          </p:nvSpPr>
          <p:spPr>
            <a:xfrm flipH="false" flipV="false" rot="0"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/>
            <p:cNvSpPr/>
            <p:nvPr/>
          </p:nvSpPr>
          <p:spPr>
            <a:xfrm flipH="false" flipV="false" rot="0"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ct val="20000"/>
        </a:spcBef>
        <a:buClr>
          <a:srgbClr val="88a797"/>
        </a:buClr>
        <a:buFont typeface="Arial"/>
        <a:buChar char="-"/>
        <a:defRPr dirty="0" i="0" lang="en-US" sz="160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algn="l" indent="-228600" lvl="2" marL="1143000" rtl="false">
        <a:spcBef>
          <a:spcPct val="20000"/>
        </a:spcBef>
        <a:buClr>
          <a:srgbClr val="88a797"/>
        </a:buClr>
        <a:buFont typeface="Arial"/>
        <a:buChar char="•"/>
        <a:defRPr dirty="0" i="0" lang="en-US" sz="140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algn="l" indent="-228600" lvl="3" marL="1600200" rtl="false">
        <a:spcBef>
          <a:spcPct val="20000"/>
        </a:spcBef>
        <a:buClr>
          <a:srgbClr val="88a797"/>
        </a:buClr>
        <a:buFont typeface="Arial"/>
        <a:buChar char="-"/>
        <a:defRPr dirty="0" i="0" lang="en-US" sz="120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algn="l" indent="-228600" lvl="4" marL="2057400" rtl="false">
        <a:spcBef>
          <a:spcPct val="20000"/>
        </a:spcBef>
        <a:buClr>
          <a:srgbClr val="88a797"/>
        </a:buClr>
        <a:buFont typeface="Arial"/>
        <a:buChar char="•"/>
        <a:defRPr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tags/tag4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2" Target="../media/image2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2" Target="../media/image2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2" Target="../media/image2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2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2" Target="../tags/tag6.xml" Type="http://schemas.openxmlformats.org/officeDocument/2006/relationships/tags"/><Relationship Id="rId3" Target="http://127.0.0.1:5000/page" TargetMode="External" Type="http://schemas.openxmlformats.org/officeDocument/2006/relationships/hyperlink"/><Relationship Id="rId4" Target="http://127.0.0.1:5000/page" TargetMode="External" Type="http://schemas.openxmlformats.org/officeDocument/2006/relationships/hyperlink"/><Relationship Id="rId5" Target="http://127.0.0.1:5000/page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9.PNG" Type="http://schemas.openxmlformats.org/officeDocument/2006/relationships/image"/><Relationship Id="rId3" Target="../media/image2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12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15.png" Type="http://schemas.openxmlformats.org/officeDocument/2006/relationships/image"/><Relationship Id="rId3" Target="../media/image3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tags/tag5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0391" y="0"/>
            <a:ext cx="9144000" cy="1320231"/>
          </a:xfrm>
        </p:spPr>
        <p:txBody>
          <a:bodyPr anchor="ctr" rtlCol="0" vert="horz"/>
          <a:lstStyle/>
          <a:p>
            <a:pPr algn="ctr"/>
            <a:r>
              <a:rPr dirty="0" lang="en-US" sz="4000">
                <a:solidFill>
                  <a:srgbClr val="002060"/>
                </a:solidFill>
              </a:rPr>
              <a:t>Customer </a:t>
            </a:r>
            <a:r>
              <a:rPr dirty="0" lang="en-US" sz="4000">
                <a:solidFill>
                  <a:srgbClr val="002060"/>
                </a:solidFill>
              </a:rPr>
              <a:t>Life</a:t>
            </a:r>
            <a:r>
              <a:rPr dirty="0" err="1" lang="en-US" sz="4000">
                <a:solidFill>
                  <a:srgbClr val="002060"/>
                </a:solidFill>
              </a:rPr>
              <a:t> </a:t>
            </a:r>
            <a:r>
              <a:rPr dirty="0" lang="en-US" sz="4000">
                <a:solidFill>
                  <a:srgbClr val="002060"/>
                </a:solidFill>
              </a:rPr>
              <a:t>Time</a:t>
            </a:r>
            <a:r>
              <a:rPr dirty="0" lang="en-US" sz="4000">
                <a:solidFill>
                  <a:srgbClr val="002060"/>
                </a:solidFill>
              </a:rPr>
              <a:t> V</a:t>
            </a:r>
            <a:r>
              <a:rPr dirty="0" lang="en-US" sz="4000">
                <a:solidFill>
                  <a:srgbClr val="002060"/>
                </a:solidFill>
              </a:rPr>
              <a:t>alue Pred</a:t>
            </a:r>
            <a:r>
              <a:rPr dirty="0" lang="en-US" sz="4000">
                <a:solidFill>
                  <a:srgbClr val="002060"/>
                </a:solidFill>
              </a:rPr>
              <a:t>iction </a:t>
            </a:r>
          </a:p>
          <a:p>
            <a:pPr algn="ctr"/>
            <a:r>
              <a:rPr dirty="0" err="1" lang="en-US" sz="4000">
                <a:solidFill>
                  <a:srgbClr val="002060"/>
                </a:solidFill>
              </a:rPr>
              <a:t>GStore</a:t>
            </a:r>
            <a:endParaRPr dirty="0" err="1" lang="en-US" sz="400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0" y="4389844"/>
            <a:ext cx="5598285" cy="476250"/>
          </a:xfrm>
        </p:spPr>
        <p:txBody>
          <a:bodyPr rtlCol="0" vert="horz"/>
          <a:lstStyle/>
          <a:p>
            <a:pPr/>
            <a:r>
              <a:rPr b="1" dirty="0" lang="en-US">
                <a:solidFill>
                  <a:srgbClr val="002060"/>
                </a:solidFill>
                <a:latin typeface="+mn-lt"/>
              </a:rPr>
              <a:t>Solving Tomorrow's Problems </a:t>
            </a:r>
            <a:r>
              <a:rPr b="1" dirty="0" lang="en-US" sz="1800">
                <a:solidFill>
                  <a:srgbClr val="002060"/>
                </a:solidFill>
                <a:latin typeface="+mn-lt"/>
              </a:rPr>
              <a:t>Today</a:t>
            </a:r>
            <a:endParaRPr b="1" dirty="0" lang="en-US" sz="18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"/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857948" y="3989870"/>
            <a:ext cx="2286000" cy="399973"/>
          </a:xfrm>
          <a:custGeom>
            <a:avLst/>
            <a:gdLst/>
            <a:ahLst/>
            <a:cxnLst/>
            <a:rect b="b" l="0" r="r" t="0"/>
            <a:pathLst/>
          </a:custGeom>
          <a:ln cap="sq" w="25400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err="1" i="1" lang="en-US" sz="2000">
                <a:latin typeface="+mn-lt"/>
              </a:rPr>
              <a:t>Jyotsna</a:t>
            </a:r>
            <a:r>
              <a:rPr b="1" dirty="0" i="1" lang="en-US" sz="2000">
                <a:latin typeface="+mn-lt"/>
              </a:rPr>
              <a:t> </a:t>
            </a:r>
            <a:r>
              <a:rPr b="1" dirty="0" err="1" i="1" lang="en-US" sz="2000">
                <a:latin typeface="+mn-lt"/>
              </a:rPr>
              <a:t>Sateesh</a:t>
            </a:r>
            <a:endParaRPr b="1" dirty="0" err="1" i="1"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500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50000" dur="1500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50000" dur="1500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3"/>
    </p:bldLst>
  </p:timing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Top end customers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2110" l="-400" r="0" t="-790"/>
          <a:stretch>
            <a:fillRect/>
          </a:stretch>
        </p:blipFill>
        <p:spPr>
          <a:xfrm rot="0">
            <a:off x="1908571" y="1047750"/>
            <a:ext cx="5326865" cy="3933567"/>
          </a:xfrm>
        </p:spPr>
      </p:pic>
    </p:spTree>
  </p:cSld>
  <p:clrMapOvr>
    <a:masterClrMapping/>
  </p:clrMapOvr>
  <p:transition spd="slow">
    <p:fade thruBlk="false"/>
  </p:transition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Needle in the Haystack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4640" l="-320" r="0" t="-280"/>
          <a:stretch>
            <a:fillRect/>
          </a:stretch>
        </p:blipFill>
        <p:spPr>
          <a:xfrm rot="0">
            <a:off x="1283731" y="1080658"/>
            <a:ext cx="5861751" cy="4147708"/>
          </a:xfrm>
        </p:spPr>
      </p:pic>
    </p:spTree>
  </p:cSld>
  <p:clrMapOvr>
    <a:masterClrMapping/>
  </p:clrMapOvr>
  <p:transition spd="slow">
    <p:fade thruBlk="false"/>
  </p:transition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321316"/>
            <a:ext cx="7143750" cy="570571"/>
          </a:xfrm>
        </p:spPr>
        <p:txBody>
          <a:bodyPr rtlCol="0" vert="horz"/>
          <a:lstStyle/>
          <a:p>
            <a:pPr/>
            <a:r>
              <a:rPr dirty="0" lang="en-US"/>
              <a:t>Contd...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-260" l="-310" r="0" t="-400"/>
          <a:stretch>
            <a:fillRect/>
          </a:stretch>
        </p:blipFill>
        <p:spPr>
          <a:xfrm rot="0">
            <a:off x="1227220" y="765600"/>
            <a:ext cx="7165802" cy="4853527"/>
          </a:xfrm>
        </p:spPr>
      </p:pic>
    </p:spTree>
  </p:cSld>
  <p:clrMapOvr>
    <a:masterClrMapping/>
  </p:clrMapOvr>
  <p:transition spd="slow">
    <p:fade thruBlk="false"/>
  </p:transition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17466" y="466791"/>
            <a:ext cx="7143750" cy="570571"/>
          </a:xfrm>
        </p:spPr>
        <p:txBody>
          <a:bodyPr rtlCol="0" vert="horz"/>
          <a:lstStyle/>
          <a:p>
            <a:pPr algn="l"/>
            <a:r>
              <a:rPr dirty="0" lang="en-US" sz="3000"/>
              <a:t>Customer Segmentation -RFM Analysis</a:t>
            </a:r>
            <a:endParaRPr dirty="0" lang="en-US" sz="3000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9850" l="-460" r="0" t="2660"/>
          <a:stretch>
            <a:fillRect/>
          </a:stretch>
        </p:blipFill>
        <p:spPr>
          <a:xfrm rot="0">
            <a:off x="1896341" y="1488986"/>
            <a:ext cx="4535624" cy="3368897"/>
          </a:xfrm>
        </p:spPr>
      </p:pic>
    </p:spTree>
  </p:cSld>
  <p:clrMapOvr>
    <a:masterClrMapping/>
  </p:clrMapOvr>
  <p:transition advClick="true" spd="slow">
    <p:fade thruBlk="false"/>
  </p:transition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Kmeans Clustering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5350" l="-170" r="0" t="-590"/>
          <a:stretch>
            <a:fillRect/>
          </a:stretch>
        </p:blipFill>
        <p:spPr>
          <a:xfrm rot="0">
            <a:off x="1835724" y="1159821"/>
            <a:ext cx="5022275" cy="3522402"/>
          </a:xfrm>
        </p:spPr>
      </p:pic>
    </p:spTree>
  </p:cSld>
  <p:clrMapOvr>
    <a:masterClrMapping/>
  </p:clrMapOvr>
  <p:transition spd="slow">
    <p:fade thruBlk="false"/>
  </p:transition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342158" y="144665"/>
            <a:ext cx="7143750" cy="570571"/>
          </a:xfrm>
        </p:spPr>
        <p:txBody>
          <a:bodyPr rtlCol="0" vert="horz"/>
          <a:lstStyle/>
          <a:p>
            <a:pPr/>
            <a:r>
              <a:rPr dirty="0" lang="en-US"/>
              <a:t>Interpretation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-370" l="-20" r="-290" t="50"/>
          <a:stretch>
            <a:fillRect/>
          </a:stretch>
        </p:blipFill>
        <p:spPr>
          <a:xfrm rot="0">
            <a:off x="1352550" y="788069"/>
            <a:ext cx="6646716" cy="4365822"/>
          </a:xfrm>
        </p:spPr>
      </p:pic>
    </p:spTree>
  </p:cSld>
  <p:clrMapOvr>
    <a:masterClrMapping/>
  </p:clrMapOvr>
  <p:transition spd="slow">
    <p:fade thruBlk="false"/>
  </p:transition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Way ahead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Autofit/>
          </a:bodyPr>
          <a:lstStyle/>
          <a:p>
            <a:pPr indent="0" marL="0">
              <a:buFont typeface="Wingdings"/>
              <a:buNone/>
            </a:pPr>
            <a:r>
              <a:rPr b="1" dirty="0" lang="en-US" sz="1600">
                <a:latin typeface="Times New Roman"/>
              </a:rPr>
              <a:t>real CLV (</a:t>
            </a:r>
            <a:r>
              <a:rPr b="1" dirty="0" err="1" lang="en-US" sz="1600">
                <a:latin typeface="Times New Roman"/>
              </a:rPr>
              <a:t>rCLV</a:t>
            </a:r>
            <a:r>
              <a:rPr b="1" dirty="0" lang="en-US" sz="1600">
                <a:latin typeface="Times New Roman"/>
              </a:rPr>
              <a:t>)</a:t>
            </a:r>
            <a:r>
              <a:rPr dirty="0" lang="en-US" sz="1600">
                <a:latin typeface="Times New Roman"/>
              </a:rPr>
              <a:t> </a:t>
            </a:r>
            <a:r>
              <a:rPr dirty="0" lang="en-US" sz="1600">
                <a:latin typeface="Times New Roman"/>
              </a:rPr>
              <a:t>is a metric that bridges the waning gap between </a:t>
            </a:r>
            <a:br>
              <a:rPr dirty="0" lang="en-US" sz="1600">
                <a:latin typeface="Times New Roman"/>
              </a:rPr>
            </a:br>
            <a:r>
              <a:rPr dirty="0" lang="en-US" sz="1600">
                <a:latin typeface="Times New Roman"/>
              </a:rPr>
              <a:t>transactional and behavioral data, </a:t>
            </a:r>
          </a:p>
          <a:p>
            <a:pPr>
              <a:buFont typeface="Wingdings"/>
              <a:buChar char=""/>
            </a:pPr>
            <a:r>
              <a:rPr dirty="0" lang="en-US" sz="1600">
                <a:latin typeface="Times New Roman"/>
              </a:rPr>
              <a:t>Transactional  </a:t>
            </a:r>
            <a:r>
              <a:rPr dirty="0" lang="en-US" sz="1600">
                <a:latin typeface="Times New Roman"/>
              </a:rPr>
              <a:t>databases (purchase behavior)</a:t>
            </a:r>
          </a:p>
          <a:p>
            <a:pPr>
              <a:buFont typeface="Wingdings"/>
              <a:buChar char=""/>
            </a:pPr>
            <a:r>
              <a:rPr dirty="0" lang="en-US" sz="1600">
                <a:latin typeface="Times New Roman"/>
              </a:rPr>
              <a:t>Accounting systems</a:t>
            </a:r>
          </a:p>
          <a:p>
            <a:pPr>
              <a:buFont typeface="Wingdings"/>
              <a:buChar char=""/>
            </a:pPr>
            <a:r>
              <a:rPr dirty="0" lang="en-US" sz="1600">
                <a:latin typeface="Times New Roman"/>
              </a:rPr>
              <a:t>Marketing databases (customer segment information);</a:t>
            </a:r>
          </a:p>
          <a:p>
            <a:pPr>
              <a:buFont typeface="Wingdings"/>
              <a:buChar char=""/>
            </a:pPr>
            <a:r>
              <a:rPr dirty="0" lang="en-US" sz="1600">
                <a:latin typeface="Times New Roman"/>
              </a:rPr>
              <a:t>Social data (social influence and engagement)</a:t>
            </a:r>
            <a:endParaRPr dirty="0" lang="en-US" sz="1600">
              <a:latin typeface="Times New Roman"/>
            </a:endParaRPr>
          </a:p>
        </p:txBody>
      </p:sp>
      <p:sp>
        <p:nvSpPr>
          <p:cNvPr id="4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3359648" y="3697138"/>
            <a:ext cx="2280866" cy="771382"/>
          </a:xfrm>
          <a:custGeom>
            <a:avLst/>
            <a:gdLst/>
            <a:ahLst/>
            <a:cxnLst/>
            <a:rect b="b" l="0" r="r" t="0"/>
            <a:pathLst/>
          </a:custGeo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err="1" lang="en-US">
                <a:solidFill>
                  <a:schemeClr val="bg1"/>
                </a:solidFill>
                <a:hlinkClick r:id="rId3" tooltip="CLV-Marketing Toolbox"/>
                <a:latin typeface="Lato"/>
              </a:rPr>
              <a:t>CLV-Marketing</a:t>
            </a:r>
            <a:r>
              <a:rPr b="1" dirty="0" lang="en-US">
                <a:solidFill>
                  <a:schemeClr val="bg1"/>
                </a:solidFill>
                <a:hlinkClick r:id="rId4" tooltip="CLV-Marketing Toolbox"/>
                <a:latin typeface="Lato"/>
              </a:rPr>
              <a:t>  Toolbox</a:t>
            </a:r>
            <a:endParaRPr b="1" dirty="0" lang="en-US">
              <a:solidFill>
                <a:schemeClr val="bg1"/>
              </a:solidFill>
              <a:hlinkClick r:id="rId5" tooltip="CLV-Marketing Toolbox"/>
              <a:latin typeface="Lato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20562" l="0" r="0" t="20562"/>
          <a:stretch>
            <a:fillRect/>
          </a:stretch>
        </p:blipFill>
        <p:spPr>
          <a:xfrm rot="0">
            <a:off x="3576637" y="1866664"/>
            <a:ext cx="2466975" cy="1847850"/>
          </a:xfrm>
        </p:spPr>
      </p:pic>
    </p:spTree>
  </p:cSld>
  <p:clrMapOvr>
    <a:masterClrMapping/>
  </p:clrMapOvr>
  <p:transition spd="slow">
    <p:fade thruBlk="false"/>
  </p:transition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System Architecture: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427" l="0" r="0" t="10427"/>
          <a:stretch>
            <a:fillRect/>
          </a:stretch>
        </p:blipFill>
        <p:spPr>
          <a:xfrm rot="0">
            <a:off x="1238250" y="1215399"/>
            <a:ext cx="7143750" cy="3150384"/>
          </a:xfrm>
        </p:spPr>
      </p:pic>
      <p:sp>
        <p:nvSpPr>
          <p:cNvPr id="4" name=""/>
          <p:cNvSpPr/>
          <p:nvPr/>
        </p:nvSpPr>
        <p:spPr>
          <a:xfrm flipH="false" flipV="false" rot="0">
            <a:off x="4000500" y="2000250"/>
            <a:ext cx="1143000" cy="1143000"/>
          </a:xfrm>
          <a:prstGeom prst="roundRect">
            <a:avLst/>
          </a:prstGeom>
          <a:noFill/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3"/>
            <a:ext cx="7143750" cy="997162"/>
          </a:xfrm>
        </p:spPr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lum bright="0" contrast="0"/>
            <a:extLst>
              <a:ext uri="{FB25727A-19E9-4D9E-9578-1FBAED1D6E38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872D7132-B8FC-4B05-A8D0-8D2411CC45DD}">
                <a14:useLocalDpi xmlns:a14="http://schemas.microsoft.com/office/drawing/2010/main" val="0"/>
              </a:ext>
            </a:extLst>
          </a:blip>
          <a:srcRect b="0" l="2680" r="16620" t="0"/>
          <a:stretch>
            <a:fillRect/>
          </a:stretch>
        </p:blipFill>
        <p:spPr>
          <a:xfrm rot="0">
            <a:off x="1238250" y="417366"/>
            <a:ext cx="2532364" cy="1116768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4" name=""/>
          <p:cNvSpPr txBox="1"/>
          <p:nvPr/>
        </p:nvSpPr>
        <p:spPr>
          <a:xfrm flipH="false" flipV="false" rot="0">
            <a:off x="1235573" y="1801263"/>
            <a:ext cx="7149103" cy="180167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marL="342900">
              <a:buAutoNum type="arabicPeriod"/>
              <a:defRPr dirty="0" lang="en-US" sz="1400"/>
            </a:pPr>
            <a:r>
              <a:rPr b="1" dirty="0" lang="en-US" sz="1400">
                <a:solidFill>
                  <a:srgbClr val="002060"/>
                </a:solidFill>
                <a:latin typeface="Times New Roman"/>
              </a:rPr>
              <a:t>Frequency</a:t>
            </a:r>
            <a:r>
              <a:rPr b="1" dirty="0" lang="en-US" sz="1400">
                <a:solidFill>
                  <a:srgbClr val="002060"/>
                </a:solidFill>
                <a:latin typeface="Times New Roman"/>
              </a:rPr>
              <a:t>  -</a:t>
            </a:r>
            <a:r>
              <a:rPr dirty="0" lang="en-US" sz="1400">
                <a:solidFill>
                  <a:srgbClr val="002060"/>
                </a:solidFill>
                <a:latin typeface="Times New Roman"/>
              </a:rPr>
              <a:t>T</a:t>
            </a:r>
            <a:r>
              <a:rPr dirty="0" lang="en-US" sz="1400">
                <a:latin typeface="Times New Roman"/>
              </a:rPr>
              <a:t>h</a:t>
            </a:r>
            <a:r>
              <a:rPr dirty="0" lang="en-US" sz="1400">
                <a:latin typeface="Times New Roman"/>
              </a:rPr>
              <a:t>e count of days the customer had a purchase on.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 sz="1400">
                <a:latin typeface="Lato"/>
              </a:rPr>
              <a:t/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b="1" dirty="0" lang="en-US" sz="1400">
                <a:solidFill>
                  <a:srgbClr val="002060"/>
                </a:solidFill>
                <a:latin typeface="Times New Roman"/>
              </a:rPr>
              <a:t>T- </a:t>
            </a:r>
            <a:r>
              <a:rPr b="1" dirty="0" lang="en-US" sz="1400">
                <a:solidFill>
                  <a:srgbClr val="002060"/>
                </a:solidFill>
                <a:latin typeface="Times New Roman"/>
              </a:rPr>
              <a:t> </a:t>
            </a:r>
            <a:r>
              <a:rPr dirty="0" lang="en-US" sz="1400">
                <a:latin typeface="Times New Roman"/>
              </a:rPr>
              <a:t>represents the age of the customer in whatever time units chosen .</a:t>
            </a:r>
            <a:r>
              <a:rPr dirty="0" lang="en-US" sz="1400">
                <a:latin typeface="Times New Roman"/>
              </a:rPr>
              <a:t>This is equal to the duration between a customer’s first purchase and the end of the period under study.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 sz="1400">
                <a:latin typeface="Lato"/>
              </a:rPr>
              <a:t/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b="1" dirty="0" lang="en-US" sz="1400">
                <a:solidFill>
                  <a:srgbClr val="002060"/>
                </a:solidFill>
                <a:latin typeface="Times New Roman"/>
              </a:rPr>
              <a:t>Recency </a:t>
            </a:r>
            <a:r>
              <a:rPr b="1" dirty="0" lang="en-US" sz="1400">
                <a:solidFill>
                  <a:srgbClr val="002060"/>
                </a:solidFill>
                <a:latin typeface="Times New Roman"/>
              </a:rPr>
              <a:t>- </a:t>
            </a:r>
            <a:r>
              <a:rPr b="1" dirty="0" lang="en-US" sz="1400">
                <a:solidFill>
                  <a:srgbClr val="002060"/>
                </a:solidFill>
                <a:latin typeface="Times New Roman"/>
              </a:rPr>
              <a:t> </a:t>
            </a:r>
            <a:r>
              <a:rPr dirty="0" lang="en-US" sz="1400">
                <a:latin typeface="Times New Roman"/>
              </a:rPr>
              <a:t>represents the age of the customer when they made their most recent purchases. This is equal to the duration between a customer’s first purchase and their latest purchase. (Thus if they have made only 1 purchase, the recency is 0.)</a:t>
            </a:r>
            <a:endParaRPr dirty="0" lang="en-US" sz="1400">
              <a:latin typeface="Times New Roman"/>
            </a:endParaRPr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114425" y="3727627"/>
            <a:ext cx="7391400" cy="1200150"/>
          </a:xfrm>
          <a:prstGeom prst="rect">
            <a:avLst/>
          </a:prstGeom>
        </p:spPr>
      </p:pic>
    </p:spTree>
  </p:cSld>
  <p:clrMapOvr>
    <a:masterClrMapping/>
  </p:clrMapOvr>
  <p:transition spd="slow">
    <p:fade thruBlk="false"/>
  </p:transition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50580"/>
            <a:ext cx="7143750" cy="700887"/>
          </a:xfrm>
        </p:spPr>
        <p:txBody>
          <a:bodyPr anchor="ctr" rtlCol="0" vert="horz">
            <a:spAutoFit/>
          </a:bodyPr>
          <a:lstStyle/>
          <a:p>
            <a:pPr algn="ctr"/>
            <a:r>
              <a:rPr dirty="0" lang="en-US" sz="2000"/>
              <a:t>BetaGeoFitter-</a:t>
            </a:r>
            <a:r>
              <a:rPr b="1" dirty="0" lang="en-US" sz="2000">
                <a:latin typeface="Roboto Slab"/>
              </a:rPr>
              <a:t>Basic</a:t>
            </a:r>
            <a:r>
              <a:rPr b="1" dirty="0" lang="en-US" sz="2000">
                <a:latin typeface="Roboto Slab"/>
              </a:rPr>
              <a:t> </a:t>
            </a:r>
            <a:r>
              <a:rPr b="1" dirty="0" lang="en-US" sz="2000">
                <a:solidFill>
                  <a:srgbClr val="002060"/>
                </a:solidFill>
                <a:latin typeface="Roboto Slab"/>
              </a:rPr>
              <a:t>Frequency/Recency</a:t>
            </a:r>
            <a:r>
              <a:rPr b="1" dirty="0" lang="en-US" sz="2000">
                <a:latin typeface="Roboto Slab"/>
              </a:rPr>
              <a:t>  analysis using the BG/</a:t>
            </a:r>
            <a:r>
              <a:rPr b="1" dirty="0" err="1" lang="en-US" sz="2000">
                <a:latin typeface="Roboto Slab"/>
              </a:rPr>
              <a:t>NBD</a:t>
            </a:r>
            <a:r>
              <a:rPr b="1" dirty="0" lang="en-US" sz="2000">
                <a:latin typeface="Roboto Slab"/>
              </a:rPr>
              <a:t> model</a:t>
            </a:r>
            <a:endParaRPr b="1" dirty="0" lang="en-US" sz="2000">
              <a:latin typeface="Roboto Slab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620" l="0" r="0" t="180"/>
          <a:stretch>
            <a:fillRect/>
          </a:stretch>
        </p:blipFill>
        <p:spPr>
          <a:xfrm rot="0">
            <a:off x="1238250" y="1475622"/>
            <a:ext cx="4218756" cy="3082252"/>
          </a:xfr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5123783" y="1496920"/>
            <a:ext cx="3584000" cy="3060954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1637480" y="4512449"/>
            <a:ext cx="3308594" cy="585806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5266458" y="4524375"/>
            <a:ext cx="3619500" cy="619125"/>
          </a:xfrm>
          <a:prstGeom prst="rect">
            <a:avLst/>
          </a:prstGeom>
        </p:spPr>
      </p:pic>
    </p:spTree>
  </p:cSld>
  <p:clrMapOvr>
    <a:masterClrMapping/>
  </p:clrMapOvr>
  <p:transition spd="slow">
    <p:fade thruBlk="false"/>
  </p:transition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Top 5 Customers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-510" l="-60" r="100" t="0"/>
          <a:stretch>
            <a:fillRect/>
          </a:stretch>
        </p:blipFill>
        <p:spPr>
          <a:xfrm rot="0">
            <a:off x="575352" y="1215397"/>
            <a:ext cx="8455631" cy="3166531"/>
          </a:xfr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658472" y="4304138"/>
            <a:ext cx="6074835" cy="403745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6733308" y="4425048"/>
            <a:ext cx="1962150" cy="238125"/>
          </a:xfrm>
          <a:prstGeom prst="rect">
            <a:avLst/>
          </a:prstGeom>
        </p:spPr>
      </p:pic>
    </p:spTree>
  </p:cSld>
  <p:clrMapOvr>
    <a:masterClrMapping/>
  </p:clrMapOvr>
  <p:transition spd="slow">
    <p:fade thruBlk="false"/>
  </p:transition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 sz="2800">
                <a:latin typeface="Roboto Slab"/>
              </a:rPr>
              <a:t>Customer Probability Histories</a:t>
            </a:r>
            <a:endParaRPr b="1" dirty="0" lang="en-US" sz="2800">
              <a:latin typeface="Roboto Slab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2190" l="0" r="260" t="-1400"/>
          <a:stretch>
            <a:fillRect/>
          </a:stretch>
        </p:blipFill>
        <p:spPr>
          <a:xfrm rot="0">
            <a:off x="1238250" y="1009650"/>
            <a:ext cx="4015025" cy="3074327"/>
          </a:xfr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779435" y="1198025"/>
            <a:ext cx="4034275" cy="2988697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1342158" y="4220384"/>
            <a:ext cx="3926033" cy="797013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5257124" y="4220384"/>
            <a:ext cx="3442906" cy="724128"/>
          </a:xfrm>
          <a:prstGeom prst="rect">
            <a:avLst/>
          </a:prstGeom>
        </p:spPr>
      </p:pic>
    </p:spTree>
  </p:cSld>
  <p:clrMapOvr>
    <a:masterClrMapping/>
  </p:clrMapOvr>
  <p:transition spd="slow">
    <p:fade thruBlk="false"/>
  </p:transition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>
                <a:latin typeface="Roboto Slab"/>
              </a:rPr>
              <a:t> </a:t>
            </a:r>
            <a:r>
              <a:rPr b="1" dirty="0" lang="en-US">
                <a:latin typeface="Roboto Slab"/>
              </a:rPr>
              <a:t>Gamma-Gamma</a:t>
            </a:r>
            <a:r>
              <a:rPr b="1" dirty="0" lang="en-US">
                <a:latin typeface="Roboto Slab"/>
              </a:rPr>
              <a:t> model</a:t>
            </a:r>
            <a:endParaRPr b="1" dirty="0" lang="en-US">
              <a:latin typeface="Roboto Slab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-18410" l="-800" r="-8230" t="-8310"/>
          <a:stretch>
            <a:fillRect/>
          </a:stretch>
        </p:blipFill>
        <p:spPr>
          <a:xfrm rot="0">
            <a:off x="881062" y="1075458"/>
            <a:ext cx="8468591" cy="2992582"/>
          </a:xfr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881062" y="3700900"/>
            <a:ext cx="7381874" cy="1066800"/>
          </a:xfrm>
          <a:prstGeom prst="rect">
            <a:avLst/>
          </a:prstGeom>
        </p:spPr>
      </p:pic>
    </p:spTree>
  </p:cSld>
  <p:clrMapOvr>
    <a:masterClrMapping/>
  </p:clrMapOvr>
  <p:transition spd="slow">
    <p:fade thruBlk="false"/>
  </p:transition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  <p:custDataLst>
              <p:tags r:id="rId4"/>
            </p:custDataLst>
          </p:nvPr>
        </p:nvSpPr>
        <p:spPr/>
        <p:txBody>
          <a:bodyPr rtlCol="0" vert="horz"/>
          <a:lstStyle/>
          <a:p>
            <a:pPr/>
            <a:r>
              <a:rPr dirty="0" lang="en-US"/>
              <a:t>Customer Life Time Value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4680" l="2160" r="1260" t="2980"/>
          <a:stretch>
            <a:fillRect/>
          </a:stretch>
        </p:blipFill>
        <p:spPr>
          <a:xfrm rot="0">
            <a:off x="1129141" y="1191082"/>
            <a:ext cx="4748641" cy="3547176"/>
          </a:xfr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5495925" y="1632042"/>
            <a:ext cx="3648075" cy="2686050"/>
          </a:xfrm>
          <a:prstGeom prst="rect">
            <a:avLst/>
          </a:prstGeom>
        </p:spPr>
      </p:pic>
    </p:spTree>
  </p:cSld>
  <p:clrMapOvr>
    <a:masterClrMapping/>
  </p:clrMapOvr>
  <p:transition advClick="true" spd="slow">
    <p:fade thruBlk="false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25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2"/>
      <p:bldP animBg="1" grpId="1" spid="3"/>
      <p:bldP animBg="1" grpId="2" spid="4"/>
    </p:bldLst>
  </p:timing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178555"/>
            <a:ext cx="7625190" cy="676113"/>
          </a:xfrm>
        </p:spPr>
        <p:txBody>
          <a:bodyPr rtlCol="0" vert="horz"/>
          <a:lstStyle/>
          <a:p>
            <a:pPr/>
            <a:r>
              <a:rPr b="1" dirty="0" lang="en-US" sz="2800">
                <a:latin typeface="Lato"/>
              </a:rPr>
              <a:t> CLV for 18/12/6 Months &amp; 0.01 Discount</a:t>
            </a:r>
          </a:p>
          <a:p>
            <a:pPr/>
            <a:r>
              <a:rPr b="1" dirty="0" i="1" lang="en-US" sz="1200">
                <a:latin typeface="Lato"/>
              </a:rPr>
              <a:t>Low End Customers</a:t>
            </a:r>
            <a:endParaRPr b="1" dirty="0" i="1" lang="en-US" sz="1200">
              <a:latin typeface="Lato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1475" r="-1475" t="0"/>
          <a:stretch>
            <a:fillRect/>
          </a:stretch>
        </p:blipFill>
        <p:spPr>
          <a:xfrm rot="0">
            <a:off x="1777565" y="854668"/>
            <a:ext cx="5859170" cy="4396482"/>
          </a:xfrm>
        </p:spPr>
      </p:pic>
    </p:spTree>
  </p:cSld>
  <p:clrMapOvr>
    <a:masterClrMapping/>
  </p:clrMapOvr>
  <p:transition spd="slow">
    <p:fade thruBlk="false"/>
  </p:transition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  <p:tag name="fontWeight:7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O_EDGED_FRAME:0.90625,0.75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animData:0:0" val="id: &quot;C4B3BA20-AF89-48A7-BF74-6C109D66EF40&quot;&#10;variant: ENTRY&#10;entry {&#10;  type: METEOR&#10;  meteor: LEFT&#10;}&#10;trigger {&#10;  start: WITHEFFECT&#10;}&#10;detail {&#10;  duration: 2.25&#10;}&#10;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SQUARE_ON_CIRCLE_BOARD: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6" val="Source Sans Pro-demi_bold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Jyotsna</dc:creator>
  <cp:lastModifiedBy>Jyotsna</cp:lastModifiedBy>
  <dcterms:created xmlns:xsi="http://www.w3.org/2001/XMLSchema-instance" xsi:type="dcterms:W3CDTF">2019-06-04T17:06:56Z</dcterms:created>
  <dcterms:modified xmlns:xsi="http://www.w3.org/2001/XMLSchema-instance" xsi:type="dcterms:W3CDTF">2019-06-05T12:32:25Z</dcterms:modified>
</cp:coreProperties>
</file>