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6/4/2021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6/4/2021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D75D5-F9C8-411A-8F20-AC0944872E69}"/>
              </a:ext>
            </a:extLst>
          </p:cNvPr>
          <p:cNvSpPr>
            <a:spLocks noGrp="1"/>
          </p:cNvSpPr>
          <p:nvPr>
            <p:ph type="ctrTitle"/>
          </p:nvPr>
        </p:nvSpPr>
        <p:spPr/>
        <p:txBody>
          <a:bodyPr>
            <a:noAutofit/>
          </a:bodyPr>
          <a:lstStyle/>
          <a:p>
            <a:pPr algn="ctr">
              <a:lnSpc>
                <a:spcPct val="107000"/>
              </a:lnSpc>
              <a:spcAft>
                <a:spcPts val="8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b="1">
                <a:effectLst/>
                <a:latin typeface="Times New Roman" panose="02020603050405020304" pitchFamily="18" charset="0"/>
                <a:ea typeface="Calibri" panose="020F0502020204030204" pitchFamily="34" charset="0"/>
                <a:cs typeface="Times New Roman" panose="02020603050405020304" pitchFamily="18" charset="0"/>
              </a:rPr>
              <a:t>image processing</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IN" sz="2400" b="1">
                <a:effectLst/>
                <a:latin typeface="Times New Roman" panose="02020603050405020304" pitchFamily="18" charset="0"/>
                <a:ea typeface="Calibri" panose="020F0502020204030204" pitchFamily="34" charset="0"/>
                <a:cs typeface="Times New Roman" panose="02020603050405020304" pitchFamily="18" charset="0"/>
              </a:rPr>
              <a:t>(CSE-4019) </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PROJECT COMPONENT</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Quality analysis and classification of Rice Grains</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p>
        </p:txBody>
      </p:sp>
      <p:sp>
        <p:nvSpPr>
          <p:cNvPr id="3" name="Subtitle 2">
            <a:extLst>
              <a:ext uri="{FF2B5EF4-FFF2-40B4-BE49-F238E27FC236}">
                <a16:creationId xmlns:a16="http://schemas.microsoft.com/office/drawing/2014/main" id="{AA2EFEB2-EBC1-4195-8B7C-8D5E7904498E}"/>
              </a:ext>
            </a:extLst>
          </p:cNvPr>
          <p:cNvSpPr>
            <a:spLocks noGrp="1"/>
          </p:cNvSpPr>
          <p:nvPr>
            <p:ph type="subTitle" idx="1"/>
          </p:nvPr>
        </p:nvSpPr>
        <p:spPr>
          <a:xfrm>
            <a:off x="1876424" y="3602037"/>
            <a:ext cx="9248776" cy="2503487"/>
          </a:xfrm>
        </p:spPr>
        <p:txBody>
          <a:bodyPr>
            <a:normAutofit fontScale="25000" lnSpcReduction="20000"/>
          </a:bodyPr>
          <a:lstStyle/>
          <a:p>
            <a:pPr algn="ctr">
              <a:lnSpc>
                <a:spcPct val="107000"/>
              </a:lnSpc>
              <a:spcAft>
                <a:spcPts val="800"/>
              </a:spcAft>
            </a:pPr>
            <a:r>
              <a:rPr lang="en-IN" sz="8000" b="1" dirty="0">
                <a:solidFill>
                  <a:schemeClr val="tx1"/>
                </a:solidFill>
                <a:effectLst/>
                <a:ea typeface="Calibri" panose="020F0502020204030204" pitchFamily="34" charset="0"/>
                <a:cs typeface="Times New Roman" panose="02020603050405020304" pitchFamily="18" charset="0"/>
              </a:rPr>
              <a:t>TEAM MEMBERS</a:t>
            </a:r>
            <a:r>
              <a:rPr lang="en-IN" sz="8000" dirty="0">
                <a:solidFill>
                  <a:schemeClr val="tx1"/>
                </a:solidFill>
                <a:effectLst/>
                <a:ea typeface="Calibri" panose="020F0502020204030204" pitchFamily="34" charset="0"/>
                <a:cs typeface="Times New Roman" panose="02020603050405020304" pitchFamily="18" charset="0"/>
              </a:rPr>
              <a:t>:</a:t>
            </a:r>
          </a:p>
          <a:p>
            <a:pPr algn="ctr">
              <a:lnSpc>
                <a:spcPct val="107000"/>
              </a:lnSpc>
              <a:spcAft>
                <a:spcPts val="800"/>
              </a:spcAft>
            </a:pPr>
            <a:r>
              <a:rPr lang="en-IN" sz="8000" dirty="0">
                <a:solidFill>
                  <a:schemeClr val="tx1"/>
                </a:solidFill>
                <a:effectLst/>
                <a:ea typeface="Calibri" panose="020F0502020204030204" pitchFamily="34" charset="0"/>
                <a:cs typeface="Times New Roman" panose="02020603050405020304" pitchFamily="18" charset="0"/>
              </a:rPr>
              <a:t> Malla Jyotsna </a:t>
            </a:r>
            <a:r>
              <a:rPr lang="en-IN" sz="8000" dirty="0" err="1">
                <a:solidFill>
                  <a:schemeClr val="tx1"/>
                </a:solidFill>
                <a:effectLst/>
                <a:ea typeface="Calibri" panose="020F0502020204030204" pitchFamily="34" charset="0"/>
                <a:cs typeface="Times New Roman" panose="02020603050405020304" pitchFamily="18" charset="0"/>
              </a:rPr>
              <a:t>Sree</a:t>
            </a:r>
            <a:r>
              <a:rPr lang="en-IN" sz="8000" dirty="0">
                <a:solidFill>
                  <a:schemeClr val="tx1"/>
                </a:solidFill>
                <a:effectLst/>
                <a:ea typeface="Calibri" panose="020F0502020204030204" pitchFamily="34" charset="0"/>
                <a:cs typeface="Times New Roman" panose="02020603050405020304" pitchFamily="18" charset="0"/>
              </a:rPr>
              <a:t> Mahima-18BCE0912 </a:t>
            </a:r>
          </a:p>
          <a:p>
            <a:pPr algn="ctr">
              <a:lnSpc>
                <a:spcPct val="107000"/>
              </a:lnSpc>
              <a:spcAft>
                <a:spcPts val="800"/>
              </a:spcAft>
            </a:pPr>
            <a:r>
              <a:rPr lang="en-IN" sz="8000" dirty="0">
                <a:solidFill>
                  <a:schemeClr val="tx1"/>
                </a:solidFill>
                <a:effectLst/>
                <a:ea typeface="Calibri" panose="020F0502020204030204" pitchFamily="34" charset="0"/>
                <a:cs typeface="Times New Roman" panose="02020603050405020304" pitchFamily="18" charset="0"/>
              </a:rPr>
              <a:t>Pavan Siddharth E-18BCE0044</a:t>
            </a:r>
          </a:p>
          <a:p>
            <a:pPr algn="ctr">
              <a:lnSpc>
                <a:spcPct val="107000"/>
              </a:lnSpc>
              <a:spcAft>
                <a:spcPts val="800"/>
              </a:spcAft>
            </a:pPr>
            <a:r>
              <a:rPr lang="en-IN" sz="8000" dirty="0" err="1">
                <a:solidFill>
                  <a:schemeClr val="tx1"/>
                </a:solidFill>
                <a:effectLst/>
                <a:ea typeface="Calibri" panose="020F0502020204030204" pitchFamily="34" charset="0"/>
                <a:cs typeface="Times New Roman" panose="02020603050405020304" pitchFamily="18" charset="0"/>
              </a:rPr>
              <a:t>Preetham</a:t>
            </a:r>
            <a:r>
              <a:rPr lang="en-IN" sz="8000" dirty="0">
                <a:solidFill>
                  <a:schemeClr val="tx1"/>
                </a:solidFill>
                <a:effectLst/>
                <a:ea typeface="Calibri" panose="020F0502020204030204" pitchFamily="34" charset="0"/>
                <a:cs typeface="Times New Roman" panose="02020603050405020304" pitchFamily="18" charset="0"/>
              </a:rPr>
              <a:t> Lekkala-18BCE0854</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1755918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07FBB-A925-4ACF-B2B2-651ACB0535B4}"/>
              </a:ext>
            </a:extLst>
          </p:cNvPr>
          <p:cNvSpPr>
            <a:spLocks noGrp="1"/>
          </p:cNvSpPr>
          <p:nvPr>
            <p:ph type="title"/>
          </p:nvPr>
        </p:nvSpPr>
        <p:spPr>
          <a:xfrm>
            <a:off x="1038225" y="0"/>
            <a:ext cx="10009186" cy="1381125"/>
          </a:xfrm>
        </p:spPr>
        <p:txBody>
          <a:bodyPr/>
          <a:lstStyle/>
          <a:p>
            <a:r>
              <a:rPr lang="en-IN" dirty="0"/>
              <a:t>Methods used</a:t>
            </a:r>
          </a:p>
        </p:txBody>
      </p:sp>
      <p:sp>
        <p:nvSpPr>
          <p:cNvPr id="3" name="Content Placeholder 2">
            <a:extLst>
              <a:ext uri="{FF2B5EF4-FFF2-40B4-BE49-F238E27FC236}">
                <a16:creationId xmlns:a16="http://schemas.microsoft.com/office/drawing/2014/main" id="{DCC7DF7A-8EC6-4B86-9792-A55B8C1E01A7}"/>
              </a:ext>
            </a:extLst>
          </p:cNvPr>
          <p:cNvSpPr>
            <a:spLocks noGrp="1"/>
          </p:cNvSpPr>
          <p:nvPr>
            <p:ph idx="1"/>
          </p:nvPr>
        </p:nvSpPr>
        <p:spPr>
          <a:xfrm>
            <a:off x="1038226" y="1181100"/>
            <a:ext cx="10009186" cy="5524500"/>
          </a:xfrm>
        </p:spPr>
        <p:txBody>
          <a:bodyPr>
            <a:normAutofit/>
          </a:bodyPr>
          <a:lstStyle/>
          <a:p>
            <a:pPr marL="342900" lvl="0" indent="-342900" algn="just">
              <a:lnSpc>
                <a:spcPct val="150000"/>
              </a:lnSpc>
              <a:buFont typeface="Symbol" panose="05050102010706020507" pitchFamily="18" charset="2"/>
              <a:buChar char=""/>
            </a:pPr>
            <a:r>
              <a:rPr lang="en-IN" sz="1600" b="1" u="sng" dirty="0">
                <a:effectLst/>
                <a:latin typeface="Times New Roman" panose="02020603050405020304" pitchFamily="18" charset="0"/>
                <a:ea typeface="Calibri" panose="020F0502020204030204" pitchFamily="34" charset="0"/>
                <a:cs typeface="Times New Roman" panose="02020603050405020304" pitchFamily="18" charset="0"/>
              </a:rPr>
              <a:t>Image pre-processing –</a:t>
            </a:r>
            <a:endParaRPr lang="en-IN" sz="1600" b="1" u="sng"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Filter is applied to remove noise which occurs during the acquisition of image. Filter also sharpens the image. Threshold algorithm is used to segment the rice grains from the black background.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pPr>
            <a:r>
              <a:rPr lang="en-IN" sz="1600" b="1" u="sng" dirty="0">
                <a:effectLst/>
                <a:latin typeface="Times New Roman" panose="02020603050405020304" pitchFamily="18" charset="0"/>
                <a:ea typeface="Calibri" panose="020F0502020204030204" pitchFamily="34" charset="0"/>
                <a:cs typeface="Times New Roman" panose="02020603050405020304" pitchFamily="18" charset="0"/>
              </a:rPr>
              <a:t>Shrinkage morphological operation-</a:t>
            </a:r>
          </a:p>
          <a:p>
            <a:pPr lvl="0" algn="just">
              <a:lnSpc>
                <a:spcPct val="150000"/>
              </a:lnSpc>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Erosion is applied to separate the touching features of rice grains without losing the integrity of single feature. Dilation process follows erosion process. The goal of dilation is to grow the eroded features to their original shape without re-joining the separated features.</a:t>
            </a:r>
          </a:p>
          <a:p>
            <a:pPr marL="342900" lvl="0" indent="-342900" algn="just">
              <a:lnSpc>
                <a:spcPct val="150000"/>
              </a:lnSpc>
              <a:buFont typeface="Symbol" panose="05050102010706020507" pitchFamily="18" charset="2"/>
              <a:buChar char=""/>
            </a:pP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Edge detection</a:t>
            </a:r>
            <a:endParaRPr lang="en-IN" sz="1800" b="1" u="sng"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Edge detection helps to find out the region of boundaries of rice grains. We use canny algorithm to detect the edges.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1371600" algn="just">
              <a:lnSpc>
                <a:spcPct val="150000"/>
              </a:lnSpc>
            </a:pPr>
            <a:endParaRPr lang="en-IN" sz="35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15818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4E4A38-9EAD-4132-BAB0-C399A9646462}"/>
              </a:ext>
            </a:extLst>
          </p:cNvPr>
          <p:cNvSpPr>
            <a:spLocks noGrp="1"/>
          </p:cNvSpPr>
          <p:nvPr>
            <p:ph idx="1"/>
          </p:nvPr>
        </p:nvSpPr>
        <p:spPr>
          <a:xfrm>
            <a:off x="981076" y="219075"/>
            <a:ext cx="10066336" cy="6419850"/>
          </a:xfrm>
        </p:spPr>
        <p:txBody>
          <a:bodyPr/>
          <a:lstStyle/>
          <a:p>
            <a:pPr algn="just"/>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Object measurement</a:t>
            </a:r>
          </a:p>
          <a:p>
            <a:pPr algn="just">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Measurement indicates the count of rice grains. After getting the count of rice grains, edge detection algorithms applied on the image and outcome of the applied algorithm is we get endpoint values of each grain. We use calliper to join the endpoints and measure the value of length and breadth of each grain. After getting the value of length and breadth we can calculate length-breadth ratio.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sz="1800" b="1" u="sng"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Object classification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Classification requires all standard, measured and calculated results. The standard database for rice size and shape measurement is referred from laboratory manual on rice grain quality, Directorate of Rice Research, Rajendra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nagar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Hyderabad. The classification of rice grains as per the standard database is shown in following tables.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sz="1800" b="1" u="sng"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18091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928622-8826-4395-BA30-0E10A694B8D4}"/>
              </a:ext>
            </a:extLst>
          </p:cNvPr>
          <p:cNvSpPr>
            <a:spLocks noGrp="1"/>
          </p:cNvSpPr>
          <p:nvPr>
            <p:ph idx="1"/>
          </p:nvPr>
        </p:nvSpPr>
        <p:spPr>
          <a:xfrm>
            <a:off x="809626" y="247650"/>
            <a:ext cx="10237786" cy="5543551"/>
          </a:xfrm>
        </p:spPr>
        <p:txBody>
          <a:bodyPr/>
          <a:lstStyle/>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Table below indicates classification of rice grains on the basis of length and length- breadth ratio:</a:t>
            </a:r>
          </a:p>
          <a:p>
            <a:pPr marL="0" indent="0">
              <a:buNone/>
            </a:pPr>
            <a:endParaRPr lang="en-IN" dirty="0"/>
          </a:p>
        </p:txBody>
      </p:sp>
      <p:pic>
        <p:nvPicPr>
          <p:cNvPr id="4" name="Picture 3">
            <a:extLst>
              <a:ext uri="{FF2B5EF4-FFF2-40B4-BE49-F238E27FC236}">
                <a16:creationId xmlns:a16="http://schemas.microsoft.com/office/drawing/2014/main" id="{0B463703-2388-40B1-8B13-95D9463B6D43}"/>
              </a:ext>
            </a:extLst>
          </p:cNvPr>
          <p:cNvPicPr/>
          <p:nvPr/>
        </p:nvPicPr>
        <p:blipFill>
          <a:blip r:embed="rId2"/>
          <a:stretch>
            <a:fillRect/>
          </a:stretch>
        </p:blipFill>
        <p:spPr>
          <a:xfrm>
            <a:off x="2428716" y="1763077"/>
            <a:ext cx="6999605" cy="3694748"/>
          </a:xfrm>
          <a:prstGeom prst="rect">
            <a:avLst/>
          </a:prstGeom>
        </p:spPr>
      </p:pic>
    </p:spTree>
    <p:extLst>
      <p:ext uri="{BB962C8B-B14F-4D97-AF65-F5344CB8AC3E}">
        <p14:creationId xmlns:p14="http://schemas.microsoft.com/office/powerpoint/2010/main" val="4172759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25D8E-9B13-431D-B7AE-9633B9235DCD}"/>
              </a:ext>
            </a:extLst>
          </p:cNvPr>
          <p:cNvSpPr>
            <a:spLocks noGrp="1"/>
          </p:cNvSpPr>
          <p:nvPr>
            <p:ph type="title"/>
          </p:nvPr>
        </p:nvSpPr>
        <p:spPr>
          <a:xfrm>
            <a:off x="808038" y="104168"/>
            <a:ext cx="9905998" cy="1286482"/>
          </a:xfrm>
        </p:spPr>
        <p:txBody>
          <a:bodyPr/>
          <a:lstStyle/>
          <a:p>
            <a:r>
              <a:rPr lang="en-IN" dirty="0"/>
              <a:t>Schedule tasks and milestones</a:t>
            </a:r>
          </a:p>
        </p:txBody>
      </p:sp>
      <p:pic>
        <p:nvPicPr>
          <p:cNvPr id="4" name="Content Placeholder 3">
            <a:extLst>
              <a:ext uri="{FF2B5EF4-FFF2-40B4-BE49-F238E27FC236}">
                <a16:creationId xmlns:a16="http://schemas.microsoft.com/office/drawing/2014/main" id="{004B0DA0-9D10-401D-B4F0-CE024B541B47}"/>
              </a:ext>
            </a:extLst>
          </p:cNvPr>
          <p:cNvPicPr>
            <a:picLocks noGrp="1"/>
          </p:cNvPicPr>
          <p:nvPr>
            <p:ph idx="1"/>
          </p:nvPr>
        </p:nvPicPr>
        <p:blipFill>
          <a:blip r:embed="rId2"/>
          <a:stretch>
            <a:fillRect/>
          </a:stretch>
        </p:blipFill>
        <p:spPr>
          <a:xfrm>
            <a:off x="811013" y="1781175"/>
            <a:ext cx="10236400" cy="3857625"/>
          </a:xfrm>
          <a:prstGeom prst="rect">
            <a:avLst/>
          </a:prstGeom>
        </p:spPr>
      </p:pic>
    </p:spTree>
    <p:extLst>
      <p:ext uri="{BB962C8B-B14F-4D97-AF65-F5344CB8AC3E}">
        <p14:creationId xmlns:p14="http://schemas.microsoft.com/office/powerpoint/2010/main" val="2983905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6CD06-FD38-40A9-AD09-B14575A4047C}"/>
              </a:ext>
            </a:extLst>
          </p:cNvPr>
          <p:cNvSpPr>
            <a:spLocks noGrp="1"/>
          </p:cNvSpPr>
          <p:nvPr>
            <p:ph type="title"/>
          </p:nvPr>
        </p:nvSpPr>
        <p:spPr>
          <a:xfrm>
            <a:off x="971550" y="133350"/>
            <a:ext cx="10075861" cy="1285875"/>
          </a:xfrm>
        </p:spPr>
        <p:txBody>
          <a:bodyPr/>
          <a:lstStyle/>
          <a:p>
            <a:r>
              <a:rPr lang="en-IN" dirty="0"/>
              <a:t>Project demonstration</a:t>
            </a:r>
          </a:p>
        </p:txBody>
      </p:sp>
      <p:sp>
        <p:nvSpPr>
          <p:cNvPr id="3" name="Content Placeholder 2">
            <a:extLst>
              <a:ext uri="{FF2B5EF4-FFF2-40B4-BE49-F238E27FC236}">
                <a16:creationId xmlns:a16="http://schemas.microsoft.com/office/drawing/2014/main" id="{290AA941-53B4-473A-96CF-2E3FA929C0D6}"/>
              </a:ext>
            </a:extLst>
          </p:cNvPr>
          <p:cNvSpPr>
            <a:spLocks noGrp="1"/>
          </p:cNvSpPr>
          <p:nvPr>
            <p:ph idx="1"/>
          </p:nvPr>
        </p:nvSpPr>
        <p:spPr>
          <a:xfrm>
            <a:off x="971550" y="1247774"/>
            <a:ext cx="10075861" cy="5400675"/>
          </a:xfrm>
        </p:spPr>
        <p: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INPUT IMAGE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C9F8BEF8-4D6B-45FB-8C85-BFA9443FEC51}"/>
              </a:ext>
            </a:extLst>
          </p:cNvPr>
          <p:cNvPicPr/>
          <p:nvPr/>
        </p:nvPicPr>
        <p:blipFill>
          <a:blip r:embed="rId2"/>
          <a:stretch>
            <a:fillRect/>
          </a:stretch>
        </p:blipFill>
        <p:spPr>
          <a:xfrm>
            <a:off x="1144589" y="1960560"/>
            <a:ext cx="6437311" cy="4173539"/>
          </a:xfrm>
          <a:prstGeom prst="rect">
            <a:avLst/>
          </a:prstGeom>
        </p:spPr>
      </p:pic>
    </p:spTree>
    <p:extLst>
      <p:ext uri="{BB962C8B-B14F-4D97-AF65-F5344CB8AC3E}">
        <p14:creationId xmlns:p14="http://schemas.microsoft.com/office/powerpoint/2010/main" val="1447153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E2A6B44-3C82-415A-94F3-190839B6372E}"/>
              </a:ext>
            </a:extLst>
          </p:cNvPr>
          <p:cNvPicPr>
            <a:picLocks noGrp="1"/>
          </p:cNvPicPr>
          <p:nvPr>
            <p:ph idx="1"/>
          </p:nvPr>
        </p:nvPicPr>
        <p:blipFill>
          <a:blip r:embed="rId2"/>
          <a:stretch>
            <a:fillRect/>
          </a:stretch>
        </p:blipFill>
        <p:spPr>
          <a:xfrm>
            <a:off x="1661319" y="219075"/>
            <a:ext cx="3882231" cy="3105150"/>
          </a:xfrm>
          <a:prstGeom prst="rect">
            <a:avLst/>
          </a:prstGeom>
        </p:spPr>
      </p:pic>
      <p:pic>
        <p:nvPicPr>
          <p:cNvPr id="5" name="Picture 4">
            <a:extLst>
              <a:ext uri="{FF2B5EF4-FFF2-40B4-BE49-F238E27FC236}">
                <a16:creationId xmlns:a16="http://schemas.microsoft.com/office/drawing/2014/main" id="{ED096816-DA0C-4BAC-ADC6-19C96370782F}"/>
              </a:ext>
            </a:extLst>
          </p:cNvPr>
          <p:cNvPicPr/>
          <p:nvPr/>
        </p:nvPicPr>
        <p:blipFill>
          <a:blip r:embed="rId3"/>
          <a:stretch>
            <a:fillRect/>
          </a:stretch>
        </p:blipFill>
        <p:spPr>
          <a:xfrm>
            <a:off x="1661319" y="3533776"/>
            <a:ext cx="3958431" cy="2745740"/>
          </a:xfrm>
          <a:prstGeom prst="rect">
            <a:avLst/>
          </a:prstGeom>
        </p:spPr>
      </p:pic>
      <p:pic>
        <p:nvPicPr>
          <p:cNvPr id="6" name="Picture 5">
            <a:extLst>
              <a:ext uri="{FF2B5EF4-FFF2-40B4-BE49-F238E27FC236}">
                <a16:creationId xmlns:a16="http://schemas.microsoft.com/office/drawing/2014/main" id="{77ED6A98-5A19-4B48-9356-81231D007C67}"/>
              </a:ext>
            </a:extLst>
          </p:cNvPr>
          <p:cNvPicPr/>
          <p:nvPr/>
        </p:nvPicPr>
        <p:blipFill>
          <a:blip r:embed="rId4"/>
          <a:stretch>
            <a:fillRect/>
          </a:stretch>
        </p:blipFill>
        <p:spPr>
          <a:xfrm>
            <a:off x="5830570" y="219075"/>
            <a:ext cx="5180330" cy="3038475"/>
          </a:xfrm>
          <a:prstGeom prst="rect">
            <a:avLst/>
          </a:prstGeom>
        </p:spPr>
      </p:pic>
      <p:pic>
        <p:nvPicPr>
          <p:cNvPr id="7" name="Picture 6">
            <a:extLst>
              <a:ext uri="{FF2B5EF4-FFF2-40B4-BE49-F238E27FC236}">
                <a16:creationId xmlns:a16="http://schemas.microsoft.com/office/drawing/2014/main" id="{F8E5745B-97A2-48EB-8A7D-05BB0509CC1C}"/>
              </a:ext>
            </a:extLst>
          </p:cNvPr>
          <p:cNvPicPr/>
          <p:nvPr/>
        </p:nvPicPr>
        <p:blipFill>
          <a:blip r:embed="rId5"/>
          <a:stretch>
            <a:fillRect/>
          </a:stretch>
        </p:blipFill>
        <p:spPr>
          <a:xfrm>
            <a:off x="5925820" y="3429001"/>
            <a:ext cx="5180330" cy="2850516"/>
          </a:xfrm>
          <a:prstGeom prst="rect">
            <a:avLst/>
          </a:prstGeom>
        </p:spPr>
      </p:pic>
    </p:spTree>
    <p:extLst>
      <p:ext uri="{BB962C8B-B14F-4D97-AF65-F5344CB8AC3E}">
        <p14:creationId xmlns:p14="http://schemas.microsoft.com/office/powerpoint/2010/main" val="1307708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5048CE9-576C-43A5-96BB-8B7EC0B7A55A}"/>
              </a:ext>
            </a:extLst>
          </p:cNvPr>
          <p:cNvPicPr>
            <a:picLocks noGrp="1"/>
          </p:cNvPicPr>
          <p:nvPr>
            <p:ph idx="1"/>
          </p:nvPr>
        </p:nvPicPr>
        <p:blipFill>
          <a:blip r:embed="rId2"/>
          <a:stretch>
            <a:fillRect/>
          </a:stretch>
        </p:blipFill>
        <p:spPr>
          <a:xfrm>
            <a:off x="1113631" y="357187"/>
            <a:ext cx="5848350" cy="3781425"/>
          </a:xfrm>
          <a:prstGeom prst="rect">
            <a:avLst/>
          </a:prstGeom>
        </p:spPr>
      </p:pic>
    </p:spTree>
    <p:extLst>
      <p:ext uri="{BB962C8B-B14F-4D97-AF65-F5344CB8AC3E}">
        <p14:creationId xmlns:p14="http://schemas.microsoft.com/office/powerpoint/2010/main" val="2798000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B75B-5B03-45F9-BE53-4432867089EB}"/>
              </a:ext>
            </a:extLst>
          </p:cNvPr>
          <p:cNvSpPr>
            <a:spLocks noGrp="1"/>
          </p:cNvSpPr>
          <p:nvPr>
            <p:ph type="title"/>
          </p:nvPr>
        </p:nvSpPr>
        <p:spPr>
          <a:xfrm>
            <a:off x="930275" y="108930"/>
            <a:ext cx="9905998" cy="1478570"/>
          </a:xfrm>
        </p:spPr>
        <p:txBody>
          <a:bodyPr/>
          <a:lstStyle/>
          <a:p>
            <a:r>
              <a:rPr lang="en-IN" dirty="0" err="1"/>
              <a:t>comparision</a:t>
            </a:r>
            <a:endParaRPr lang="en-IN" dirty="0"/>
          </a:p>
        </p:txBody>
      </p:sp>
      <p:graphicFrame>
        <p:nvGraphicFramePr>
          <p:cNvPr id="9" name="Table 9">
            <a:extLst>
              <a:ext uri="{FF2B5EF4-FFF2-40B4-BE49-F238E27FC236}">
                <a16:creationId xmlns:a16="http://schemas.microsoft.com/office/drawing/2014/main" id="{E44BF3A0-8A88-42DB-A14D-0562E6E67490}"/>
              </a:ext>
            </a:extLst>
          </p:cNvPr>
          <p:cNvGraphicFramePr>
            <a:graphicFrameLocks noGrp="1"/>
          </p:cNvGraphicFramePr>
          <p:nvPr>
            <p:ph idx="1"/>
            <p:extLst>
              <p:ext uri="{D42A27DB-BD31-4B8C-83A1-F6EECF244321}">
                <p14:modId xmlns:p14="http://schemas.microsoft.com/office/powerpoint/2010/main" val="3207289508"/>
              </p:ext>
            </p:extLst>
          </p:nvPr>
        </p:nvGraphicFramePr>
        <p:xfrm>
          <a:off x="800100" y="1219200"/>
          <a:ext cx="11153775" cy="5170464"/>
        </p:xfrm>
        <a:graphic>
          <a:graphicData uri="http://schemas.openxmlformats.org/drawingml/2006/table">
            <a:tbl>
              <a:tblPr firstRow="1" bandRow="1">
                <a:tableStyleId>{5C22544A-7EE6-4342-B048-85BDC9FD1C3A}</a:tableStyleId>
              </a:tblPr>
              <a:tblGrid>
                <a:gridCol w="572968">
                  <a:extLst>
                    <a:ext uri="{9D8B030D-6E8A-4147-A177-3AD203B41FA5}">
                      <a16:colId xmlns:a16="http://schemas.microsoft.com/office/drawing/2014/main" val="2469029203"/>
                    </a:ext>
                  </a:extLst>
                </a:gridCol>
                <a:gridCol w="5376366">
                  <a:extLst>
                    <a:ext uri="{9D8B030D-6E8A-4147-A177-3AD203B41FA5}">
                      <a16:colId xmlns:a16="http://schemas.microsoft.com/office/drawing/2014/main" val="1951433337"/>
                    </a:ext>
                  </a:extLst>
                </a:gridCol>
                <a:gridCol w="5204441">
                  <a:extLst>
                    <a:ext uri="{9D8B030D-6E8A-4147-A177-3AD203B41FA5}">
                      <a16:colId xmlns:a16="http://schemas.microsoft.com/office/drawing/2014/main" val="2508544509"/>
                    </a:ext>
                  </a:extLst>
                </a:gridCol>
              </a:tblGrid>
              <a:tr h="714375">
                <a:tc>
                  <a:txBody>
                    <a:bodyPr/>
                    <a:lstStyle/>
                    <a:p>
                      <a:r>
                        <a:rPr lang="en-IN" dirty="0"/>
                        <a:t>S.no</a:t>
                      </a:r>
                    </a:p>
                  </a:txBody>
                  <a:tcPr/>
                </a:tc>
                <a:tc>
                  <a:txBody>
                    <a:bodyPr/>
                    <a:lstStyle/>
                    <a:p>
                      <a:r>
                        <a:rPr lang="en-IN" dirty="0"/>
                        <a:t>INPUT</a:t>
                      </a:r>
                    </a:p>
                  </a:txBody>
                  <a:tcPr/>
                </a:tc>
                <a:tc>
                  <a:txBody>
                    <a:bodyPr/>
                    <a:lstStyle/>
                    <a:p>
                      <a:r>
                        <a:rPr lang="en-IN" dirty="0"/>
                        <a:t>OUTPUT</a:t>
                      </a:r>
                    </a:p>
                  </a:txBody>
                  <a:tcPr/>
                </a:tc>
                <a:extLst>
                  <a:ext uri="{0D108BD9-81ED-4DB2-BD59-A6C34878D82A}">
                    <a16:rowId xmlns:a16="http://schemas.microsoft.com/office/drawing/2014/main" val="1426099375"/>
                  </a:ext>
                </a:extLst>
              </a:tr>
              <a:tr h="4456089">
                <a:tc>
                  <a:txBody>
                    <a:bodyPr/>
                    <a:lstStyle/>
                    <a:p>
                      <a:r>
                        <a:rPr lang="en-IN" dirty="0"/>
                        <a:t>1</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87766398"/>
                  </a:ext>
                </a:extLst>
              </a:tr>
            </a:tbl>
          </a:graphicData>
        </a:graphic>
      </p:graphicFrame>
      <p:pic>
        <p:nvPicPr>
          <p:cNvPr id="31" name="Picture 30">
            <a:extLst>
              <a:ext uri="{FF2B5EF4-FFF2-40B4-BE49-F238E27FC236}">
                <a16:creationId xmlns:a16="http://schemas.microsoft.com/office/drawing/2014/main" id="{4AA444E1-D1DD-436F-A3EC-413195DABC1B}"/>
              </a:ext>
            </a:extLst>
          </p:cNvPr>
          <p:cNvPicPr/>
          <p:nvPr/>
        </p:nvPicPr>
        <p:blipFill>
          <a:blip r:embed="rId2"/>
          <a:stretch>
            <a:fillRect/>
          </a:stretch>
        </p:blipFill>
        <p:spPr>
          <a:xfrm>
            <a:off x="1541145" y="2052029"/>
            <a:ext cx="3561714" cy="3100995"/>
          </a:xfrm>
          <a:prstGeom prst="rect">
            <a:avLst/>
          </a:prstGeom>
        </p:spPr>
      </p:pic>
      <p:pic>
        <p:nvPicPr>
          <p:cNvPr id="32" name="Picture 31">
            <a:extLst>
              <a:ext uri="{FF2B5EF4-FFF2-40B4-BE49-F238E27FC236}">
                <a16:creationId xmlns:a16="http://schemas.microsoft.com/office/drawing/2014/main" id="{3DA7D3F4-2CF3-44F7-AE06-E77CB83AAA51}"/>
              </a:ext>
            </a:extLst>
          </p:cNvPr>
          <p:cNvPicPr/>
          <p:nvPr/>
        </p:nvPicPr>
        <p:blipFill>
          <a:blip r:embed="rId3"/>
          <a:stretch>
            <a:fillRect/>
          </a:stretch>
        </p:blipFill>
        <p:spPr>
          <a:xfrm>
            <a:off x="6870067" y="1953899"/>
            <a:ext cx="4769483" cy="2002445"/>
          </a:xfrm>
          <a:prstGeom prst="rect">
            <a:avLst/>
          </a:prstGeom>
        </p:spPr>
      </p:pic>
      <p:pic>
        <p:nvPicPr>
          <p:cNvPr id="33" name="Picture 32">
            <a:extLst>
              <a:ext uri="{FF2B5EF4-FFF2-40B4-BE49-F238E27FC236}">
                <a16:creationId xmlns:a16="http://schemas.microsoft.com/office/drawing/2014/main" id="{9D93CCA5-9899-47D6-9A96-0BCBF79A506D}"/>
              </a:ext>
            </a:extLst>
          </p:cNvPr>
          <p:cNvPicPr/>
          <p:nvPr/>
        </p:nvPicPr>
        <p:blipFill>
          <a:blip r:embed="rId4"/>
          <a:stretch>
            <a:fillRect/>
          </a:stretch>
        </p:blipFill>
        <p:spPr>
          <a:xfrm>
            <a:off x="6870067" y="3995367"/>
            <a:ext cx="4769483" cy="2290798"/>
          </a:xfrm>
          <a:prstGeom prst="rect">
            <a:avLst/>
          </a:prstGeom>
        </p:spPr>
      </p:pic>
    </p:spTree>
    <p:extLst>
      <p:ext uri="{BB962C8B-B14F-4D97-AF65-F5344CB8AC3E}">
        <p14:creationId xmlns:p14="http://schemas.microsoft.com/office/powerpoint/2010/main" val="1192791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8299EF-10A7-4C16-92B5-CCE662F8B303}"/>
              </a:ext>
            </a:extLst>
          </p:cNvPr>
          <p:cNvSpPr>
            <a:spLocks noGrp="1"/>
          </p:cNvSpPr>
          <p:nvPr>
            <p:ph idx="1"/>
          </p:nvPr>
        </p:nvSpPr>
        <p:spPr>
          <a:xfrm>
            <a:off x="828676" y="209550"/>
            <a:ext cx="11020424" cy="6343650"/>
          </a:xfrm>
        </p:spPr>
        <p:txBody>
          <a:bodyPr/>
          <a:lstStyle/>
          <a:p>
            <a:pPr marL="0" indent="0">
              <a:buNone/>
            </a:pPr>
            <a:endParaRPr lang="en-IN" dirty="0"/>
          </a:p>
        </p:txBody>
      </p:sp>
      <p:graphicFrame>
        <p:nvGraphicFramePr>
          <p:cNvPr id="6" name="Table 9">
            <a:extLst>
              <a:ext uri="{FF2B5EF4-FFF2-40B4-BE49-F238E27FC236}">
                <a16:creationId xmlns:a16="http://schemas.microsoft.com/office/drawing/2014/main" id="{E60E074E-225F-40A1-A25C-FF7CF70DE216}"/>
              </a:ext>
            </a:extLst>
          </p:cNvPr>
          <p:cNvGraphicFramePr>
            <a:graphicFrameLocks/>
          </p:cNvGraphicFramePr>
          <p:nvPr>
            <p:extLst>
              <p:ext uri="{D42A27DB-BD31-4B8C-83A1-F6EECF244321}">
                <p14:modId xmlns:p14="http://schemas.microsoft.com/office/powerpoint/2010/main" val="146657406"/>
              </p:ext>
            </p:extLst>
          </p:nvPr>
        </p:nvGraphicFramePr>
        <p:xfrm>
          <a:off x="752475" y="304800"/>
          <a:ext cx="11096626" cy="6248400"/>
        </p:xfrm>
        <a:graphic>
          <a:graphicData uri="http://schemas.openxmlformats.org/drawingml/2006/table">
            <a:tbl>
              <a:tblPr firstRow="1" bandRow="1">
                <a:tableStyleId>{5C22544A-7EE6-4342-B048-85BDC9FD1C3A}</a:tableStyleId>
              </a:tblPr>
              <a:tblGrid>
                <a:gridCol w="396418">
                  <a:extLst>
                    <a:ext uri="{9D8B030D-6E8A-4147-A177-3AD203B41FA5}">
                      <a16:colId xmlns:a16="http://schemas.microsoft.com/office/drawing/2014/main" val="2469029203"/>
                    </a:ext>
                  </a:extLst>
                </a:gridCol>
                <a:gridCol w="4622108">
                  <a:extLst>
                    <a:ext uri="{9D8B030D-6E8A-4147-A177-3AD203B41FA5}">
                      <a16:colId xmlns:a16="http://schemas.microsoft.com/office/drawing/2014/main" val="1951433337"/>
                    </a:ext>
                  </a:extLst>
                </a:gridCol>
                <a:gridCol w="6078100">
                  <a:extLst>
                    <a:ext uri="{9D8B030D-6E8A-4147-A177-3AD203B41FA5}">
                      <a16:colId xmlns:a16="http://schemas.microsoft.com/office/drawing/2014/main" val="2508544509"/>
                    </a:ext>
                  </a:extLst>
                </a:gridCol>
              </a:tblGrid>
              <a:tr h="963772">
                <a:tc>
                  <a:txBody>
                    <a:bodyPr/>
                    <a:lstStyle/>
                    <a:p>
                      <a:r>
                        <a:rPr lang="en-IN" dirty="0"/>
                        <a:t>S.no</a:t>
                      </a:r>
                    </a:p>
                  </a:txBody>
                  <a:tcPr/>
                </a:tc>
                <a:tc>
                  <a:txBody>
                    <a:bodyPr/>
                    <a:lstStyle/>
                    <a:p>
                      <a:r>
                        <a:rPr lang="en-IN" dirty="0"/>
                        <a:t>INPUT</a:t>
                      </a:r>
                    </a:p>
                  </a:txBody>
                  <a:tcPr/>
                </a:tc>
                <a:tc>
                  <a:txBody>
                    <a:bodyPr/>
                    <a:lstStyle/>
                    <a:p>
                      <a:r>
                        <a:rPr lang="en-IN" dirty="0"/>
                        <a:t>OUTPUT</a:t>
                      </a:r>
                    </a:p>
                  </a:txBody>
                  <a:tcPr/>
                </a:tc>
                <a:extLst>
                  <a:ext uri="{0D108BD9-81ED-4DB2-BD59-A6C34878D82A}">
                    <a16:rowId xmlns:a16="http://schemas.microsoft.com/office/drawing/2014/main" val="1426099375"/>
                  </a:ext>
                </a:extLst>
              </a:tr>
              <a:tr h="5284628">
                <a:tc>
                  <a:txBody>
                    <a:bodyPr/>
                    <a:lstStyle/>
                    <a:p>
                      <a:r>
                        <a:rPr lang="en-IN" dirty="0"/>
                        <a:t>2</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87766398"/>
                  </a:ext>
                </a:extLst>
              </a:tr>
            </a:tbl>
          </a:graphicData>
        </a:graphic>
      </p:graphicFrame>
      <p:pic>
        <p:nvPicPr>
          <p:cNvPr id="7" name="Picture 6">
            <a:extLst>
              <a:ext uri="{FF2B5EF4-FFF2-40B4-BE49-F238E27FC236}">
                <a16:creationId xmlns:a16="http://schemas.microsoft.com/office/drawing/2014/main" id="{86973105-D3EC-4EC7-8B45-8AA8520B4D97}"/>
              </a:ext>
            </a:extLst>
          </p:cNvPr>
          <p:cNvPicPr/>
          <p:nvPr/>
        </p:nvPicPr>
        <p:blipFill>
          <a:blip r:embed="rId2"/>
          <a:stretch>
            <a:fillRect/>
          </a:stretch>
        </p:blipFill>
        <p:spPr>
          <a:xfrm>
            <a:off x="1463675" y="1812925"/>
            <a:ext cx="3479800" cy="2844800"/>
          </a:xfrm>
          <a:prstGeom prst="rect">
            <a:avLst/>
          </a:prstGeom>
        </p:spPr>
      </p:pic>
      <p:pic>
        <p:nvPicPr>
          <p:cNvPr id="9" name="Picture 8">
            <a:extLst>
              <a:ext uri="{FF2B5EF4-FFF2-40B4-BE49-F238E27FC236}">
                <a16:creationId xmlns:a16="http://schemas.microsoft.com/office/drawing/2014/main" id="{C29B0A7C-B156-48D8-8BAB-CEDC6FAE572B}"/>
              </a:ext>
            </a:extLst>
          </p:cNvPr>
          <p:cNvPicPr/>
          <p:nvPr/>
        </p:nvPicPr>
        <p:blipFill>
          <a:blip r:embed="rId3"/>
          <a:stretch>
            <a:fillRect/>
          </a:stretch>
        </p:blipFill>
        <p:spPr>
          <a:xfrm>
            <a:off x="5905500" y="1414462"/>
            <a:ext cx="5829300" cy="2320925"/>
          </a:xfrm>
          <a:prstGeom prst="rect">
            <a:avLst/>
          </a:prstGeom>
        </p:spPr>
      </p:pic>
      <p:pic>
        <p:nvPicPr>
          <p:cNvPr id="10" name="Picture 9">
            <a:extLst>
              <a:ext uri="{FF2B5EF4-FFF2-40B4-BE49-F238E27FC236}">
                <a16:creationId xmlns:a16="http://schemas.microsoft.com/office/drawing/2014/main" id="{452DB9E6-BA2D-45D4-90CF-888B6684C44E}"/>
              </a:ext>
            </a:extLst>
          </p:cNvPr>
          <p:cNvPicPr/>
          <p:nvPr/>
        </p:nvPicPr>
        <p:blipFill>
          <a:blip r:embed="rId4"/>
          <a:stretch>
            <a:fillRect/>
          </a:stretch>
        </p:blipFill>
        <p:spPr>
          <a:xfrm>
            <a:off x="5905500" y="3830637"/>
            <a:ext cx="5829300" cy="2547939"/>
          </a:xfrm>
          <a:prstGeom prst="rect">
            <a:avLst/>
          </a:prstGeom>
        </p:spPr>
      </p:pic>
    </p:spTree>
    <p:extLst>
      <p:ext uri="{BB962C8B-B14F-4D97-AF65-F5344CB8AC3E}">
        <p14:creationId xmlns:p14="http://schemas.microsoft.com/office/powerpoint/2010/main" val="3476356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8A1E2B-CC31-48F3-9641-E7816021A512}"/>
              </a:ext>
            </a:extLst>
          </p:cNvPr>
          <p:cNvSpPr>
            <a:spLocks noGrp="1"/>
          </p:cNvSpPr>
          <p:nvPr>
            <p:ph idx="1"/>
          </p:nvPr>
        </p:nvSpPr>
        <p:spPr>
          <a:xfrm>
            <a:off x="200025" y="209550"/>
            <a:ext cx="11887199" cy="6410325"/>
          </a:xfrm>
        </p:spPr>
        <p:txBody>
          <a:bodyPr/>
          <a:lstStyle/>
          <a:p>
            <a:endParaRPr lang="en-IN" dirty="0"/>
          </a:p>
        </p:txBody>
      </p:sp>
      <p:graphicFrame>
        <p:nvGraphicFramePr>
          <p:cNvPr id="4" name="Table 9">
            <a:extLst>
              <a:ext uri="{FF2B5EF4-FFF2-40B4-BE49-F238E27FC236}">
                <a16:creationId xmlns:a16="http://schemas.microsoft.com/office/drawing/2014/main" id="{7231352F-FD8C-4645-833A-699BA129D6F1}"/>
              </a:ext>
            </a:extLst>
          </p:cNvPr>
          <p:cNvGraphicFramePr>
            <a:graphicFrameLocks/>
          </p:cNvGraphicFramePr>
          <p:nvPr>
            <p:extLst>
              <p:ext uri="{D42A27DB-BD31-4B8C-83A1-F6EECF244321}">
                <p14:modId xmlns:p14="http://schemas.microsoft.com/office/powerpoint/2010/main" val="2220202791"/>
              </p:ext>
            </p:extLst>
          </p:nvPr>
        </p:nvGraphicFramePr>
        <p:xfrm>
          <a:off x="381001" y="238125"/>
          <a:ext cx="11610974" cy="6248400"/>
        </p:xfrm>
        <a:graphic>
          <a:graphicData uri="http://schemas.openxmlformats.org/drawingml/2006/table">
            <a:tbl>
              <a:tblPr firstRow="1" bandRow="1">
                <a:tableStyleId>{5C22544A-7EE6-4342-B048-85BDC9FD1C3A}</a:tableStyleId>
              </a:tblPr>
              <a:tblGrid>
                <a:gridCol w="596454">
                  <a:extLst>
                    <a:ext uri="{9D8B030D-6E8A-4147-A177-3AD203B41FA5}">
                      <a16:colId xmlns:a16="http://schemas.microsoft.com/office/drawing/2014/main" val="2469029203"/>
                    </a:ext>
                  </a:extLst>
                </a:gridCol>
                <a:gridCol w="3855575">
                  <a:extLst>
                    <a:ext uri="{9D8B030D-6E8A-4147-A177-3AD203B41FA5}">
                      <a16:colId xmlns:a16="http://schemas.microsoft.com/office/drawing/2014/main" val="1951433337"/>
                    </a:ext>
                  </a:extLst>
                </a:gridCol>
                <a:gridCol w="7158945">
                  <a:extLst>
                    <a:ext uri="{9D8B030D-6E8A-4147-A177-3AD203B41FA5}">
                      <a16:colId xmlns:a16="http://schemas.microsoft.com/office/drawing/2014/main" val="2508544509"/>
                    </a:ext>
                  </a:extLst>
                </a:gridCol>
              </a:tblGrid>
              <a:tr h="796474">
                <a:tc>
                  <a:txBody>
                    <a:bodyPr/>
                    <a:lstStyle/>
                    <a:p>
                      <a:r>
                        <a:rPr lang="en-IN" dirty="0"/>
                        <a:t>S.no</a:t>
                      </a:r>
                    </a:p>
                  </a:txBody>
                  <a:tcPr/>
                </a:tc>
                <a:tc>
                  <a:txBody>
                    <a:bodyPr/>
                    <a:lstStyle/>
                    <a:p>
                      <a:r>
                        <a:rPr lang="en-IN" dirty="0"/>
                        <a:t>INPUT</a:t>
                      </a:r>
                    </a:p>
                  </a:txBody>
                  <a:tcPr/>
                </a:tc>
                <a:tc>
                  <a:txBody>
                    <a:bodyPr/>
                    <a:lstStyle/>
                    <a:p>
                      <a:r>
                        <a:rPr lang="en-IN" dirty="0"/>
                        <a:t>OUTPUT</a:t>
                      </a:r>
                    </a:p>
                  </a:txBody>
                  <a:tcPr/>
                </a:tc>
                <a:extLst>
                  <a:ext uri="{0D108BD9-81ED-4DB2-BD59-A6C34878D82A}">
                    <a16:rowId xmlns:a16="http://schemas.microsoft.com/office/drawing/2014/main" val="1426099375"/>
                  </a:ext>
                </a:extLst>
              </a:tr>
              <a:tr h="5451926">
                <a:tc>
                  <a:txBody>
                    <a:bodyPr/>
                    <a:lstStyle/>
                    <a:p>
                      <a:r>
                        <a:rPr lang="en-IN" dirty="0"/>
                        <a:t>3</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87766398"/>
                  </a:ext>
                </a:extLst>
              </a:tr>
            </a:tbl>
          </a:graphicData>
        </a:graphic>
      </p:graphicFrame>
      <p:pic>
        <p:nvPicPr>
          <p:cNvPr id="5" name="Picture 4">
            <a:extLst>
              <a:ext uri="{FF2B5EF4-FFF2-40B4-BE49-F238E27FC236}">
                <a16:creationId xmlns:a16="http://schemas.microsoft.com/office/drawing/2014/main" id="{AF5603FE-CD24-4E55-9FD2-7B6CD5538231}"/>
              </a:ext>
            </a:extLst>
          </p:cNvPr>
          <p:cNvPicPr/>
          <p:nvPr/>
        </p:nvPicPr>
        <p:blipFill>
          <a:blip r:embed="rId2"/>
          <a:stretch>
            <a:fillRect/>
          </a:stretch>
        </p:blipFill>
        <p:spPr>
          <a:xfrm>
            <a:off x="1089024" y="1104900"/>
            <a:ext cx="3444875" cy="2762250"/>
          </a:xfrm>
          <a:prstGeom prst="rect">
            <a:avLst/>
          </a:prstGeom>
        </p:spPr>
      </p:pic>
      <p:pic>
        <p:nvPicPr>
          <p:cNvPr id="6" name="Picture 5">
            <a:extLst>
              <a:ext uri="{FF2B5EF4-FFF2-40B4-BE49-F238E27FC236}">
                <a16:creationId xmlns:a16="http://schemas.microsoft.com/office/drawing/2014/main" id="{1FAABCDB-BCF5-4605-8220-586B708D8E40}"/>
              </a:ext>
            </a:extLst>
          </p:cNvPr>
          <p:cNvPicPr/>
          <p:nvPr/>
        </p:nvPicPr>
        <p:blipFill>
          <a:blip r:embed="rId3"/>
          <a:stretch>
            <a:fillRect/>
          </a:stretch>
        </p:blipFill>
        <p:spPr>
          <a:xfrm>
            <a:off x="4879975" y="1104900"/>
            <a:ext cx="6931024" cy="2762250"/>
          </a:xfrm>
          <a:prstGeom prst="rect">
            <a:avLst/>
          </a:prstGeom>
        </p:spPr>
      </p:pic>
      <p:pic>
        <p:nvPicPr>
          <p:cNvPr id="7" name="Picture 6">
            <a:extLst>
              <a:ext uri="{FF2B5EF4-FFF2-40B4-BE49-F238E27FC236}">
                <a16:creationId xmlns:a16="http://schemas.microsoft.com/office/drawing/2014/main" id="{A9265467-A1A6-49F0-AA90-35FEE2E92254}"/>
              </a:ext>
            </a:extLst>
          </p:cNvPr>
          <p:cNvPicPr/>
          <p:nvPr/>
        </p:nvPicPr>
        <p:blipFill>
          <a:blip r:embed="rId4"/>
          <a:stretch>
            <a:fillRect/>
          </a:stretch>
        </p:blipFill>
        <p:spPr>
          <a:xfrm>
            <a:off x="4879975" y="3895725"/>
            <a:ext cx="6931024" cy="2619375"/>
          </a:xfrm>
          <a:prstGeom prst="rect">
            <a:avLst/>
          </a:prstGeom>
        </p:spPr>
      </p:pic>
    </p:spTree>
    <p:extLst>
      <p:ext uri="{BB962C8B-B14F-4D97-AF65-F5344CB8AC3E}">
        <p14:creationId xmlns:p14="http://schemas.microsoft.com/office/powerpoint/2010/main" val="537615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B460E-0121-4FAD-AC82-271FF1CD123F}"/>
              </a:ext>
            </a:extLst>
          </p:cNvPr>
          <p:cNvSpPr>
            <a:spLocks noGrp="1"/>
          </p:cNvSpPr>
          <p:nvPr>
            <p:ph type="title"/>
          </p:nvPr>
        </p:nvSpPr>
        <p:spPr>
          <a:xfrm>
            <a:off x="931863" y="121630"/>
            <a:ext cx="9905998" cy="1478570"/>
          </a:xfrm>
        </p:spPr>
        <p:txBody>
          <a:bodyPr/>
          <a:lstStyle/>
          <a:p>
            <a:r>
              <a:rPr lang="en-IN" dirty="0"/>
              <a:t>INTRODUCTION</a:t>
            </a:r>
          </a:p>
        </p:txBody>
      </p:sp>
      <p:sp>
        <p:nvSpPr>
          <p:cNvPr id="3" name="Content Placeholder 2">
            <a:extLst>
              <a:ext uri="{FF2B5EF4-FFF2-40B4-BE49-F238E27FC236}">
                <a16:creationId xmlns:a16="http://schemas.microsoft.com/office/drawing/2014/main" id="{509C1394-384C-4240-8989-C130034B45A4}"/>
              </a:ext>
            </a:extLst>
          </p:cNvPr>
          <p:cNvSpPr>
            <a:spLocks noGrp="1"/>
          </p:cNvSpPr>
          <p:nvPr>
            <p:ph idx="1"/>
          </p:nvPr>
        </p:nvSpPr>
        <p:spPr>
          <a:xfrm>
            <a:off x="657225" y="1114425"/>
            <a:ext cx="10390187" cy="5514975"/>
          </a:xfrm>
        </p:spPr>
        <p:txBody>
          <a:bodyPr>
            <a:normAutofit fontScale="47500" lnSpcReduction="20000"/>
          </a:bodyPr>
          <a:lstStyle/>
          <a:p>
            <a:pPr marL="457200" algn="just">
              <a:lnSpc>
                <a:spcPct val="150000"/>
              </a:lnSpc>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Rice is </a:t>
            </a:r>
            <a:r>
              <a:rPr lang="en-IN" sz="2900" dirty="0" err="1">
                <a:effectLst/>
                <a:latin typeface="Times New Roman" panose="02020603050405020304" pitchFamily="18" charset="0"/>
                <a:ea typeface="Calibri" panose="020F0502020204030204" pitchFamily="34" charset="0"/>
                <a:cs typeface="Times New Roman" panose="02020603050405020304" pitchFamily="18" charset="0"/>
              </a:rPr>
              <a:t>favorable</a:t>
            </a: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 and high consumed cereal grain in Asian countries. It can be easily found all over the world. Many values added products are produced by using rice for human beings. In the rice market, key determinant of milled rice is quality. The quality measurement becomes more important with the import and export trade. Rice samples contain different dispensable objects like paddy, chaff, damaged grains, weed seeds, stones etc. Rice quality is varying according to these impurity content.</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The main purpose of the proposed method is, to offer an alternative way for quality control and analysis which reduce the required effort, cost and time. Image processing is significant and advanced technological area where important developments have been made.</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In agricultural and farming production quality control and analysis of manufactured goods is vital. Quality of grain is </a:t>
            </a:r>
            <a:r>
              <a:rPr lang="en-IN" sz="2900" dirty="0" err="1">
                <a:effectLst/>
                <a:latin typeface="Times New Roman" panose="02020603050405020304" pitchFamily="18" charset="0"/>
                <a:ea typeface="Calibri" panose="020F0502020204030204" pitchFamily="34" charset="0"/>
                <a:cs typeface="Times New Roman" panose="02020603050405020304" pitchFamily="18" charset="0"/>
              </a:rPr>
              <a:t>analyzed</a:t>
            </a: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 visually by veteran person and technician. But the effect of such measurement is changing in results and prolonged. The excellence and quality also influenced by the mood and atmosphere of technician; so to overcome the shortcoming occurred due to conventional methods advanced technique i.e. Image processing technique is projected, to Maintaining the Integrity of the Specifications.</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Image processing manipulates image for performing some operations on targeted image to get an improved and desirable image. And extort some valuable information from input image. Nowadays, image processing is hastily growing technologies. All types of data have to go through three general phases while using DIP technique which are pre-processing, enhancement, and display, information extraction.</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50000"/>
              </a:lnSpc>
              <a:spcAft>
                <a:spcPts val="1000"/>
              </a:spcAft>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87000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BC711A-65C3-4C36-B56E-A4684A89590B}"/>
              </a:ext>
            </a:extLst>
          </p:cNvPr>
          <p:cNvSpPr>
            <a:spLocks noGrp="1"/>
          </p:cNvSpPr>
          <p:nvPr>
            <p:ph idx="1"/>
          </p:nvPr>
        </p:nvSpPr>
        <p:spPr>
          <a:xfrm>
            <a:off x="657225" y="133350"/>
            <a:ext cx="11315699" cy="6534150"/>
          </a:xfrm>
        </p:spPr>
        <p:txBody>
          <a:bodyPr/>
          <a:lstStyle/>
          <a:p>
            <a:pPr marL="0" indent="0">
              <a:buNone/>
            </a:pPr>
            <a:endParaRPr lang="en-IN" dirty="0"/>
          </a:p>
        </p:txBody>
      </p:sp>
      <p:graphicFrame>
        <p:nvGraphicFramePr>
          <p:cNvPr id="4" name="Table 9">
            <a:extLst>
              <a:ext uri="{FF2B5EF4-FFF2-40B4-BE49-F238E27FC236}">
                <a16:creationId xmlns:a16="http://schemas.microsoft.com/office/drawing/2014/main" id="{D2565349-E26C-4F5E-976B-57D9D24AC034}"/>
              </a:ext>
            </a:extLst>
          </p:cNvPr>
          <p:cNvGraphicFramePr>
            <a:graphicFrameLocks/>
          </p:cNvGraphicFramePr>
          <p:nvPr>
            <p:extLst>
              <p:ext uri="{D42A27DB-BD31-4B8C-83A1-F6EECF244321}">
                <p14:modId xmlns:p14="http://schemas.microsoft.com/office/powerpoint/2010/main" val="468459934"/>
              </p:ext>
            </p:extLst>
          </p:nvPr>
        </p:nvGraphicFramePr>
        <p:xfrm>
          <a:off x="752476" y="514350"/>
          <a:ext cx="11201399" cy="5816909"/>
        </p:xfrm>
        <a:graphic>
          <a:graphicData uri="http://schemas.openxmlformats.org/drawingml/2006/table">
            <a:tbl>
              <a:tblPr firstRow="1" bandRow="1">
                <a:tableStyleId>{5C22544A-7EE6-4342-B048-85BDC9FD1C3A}</a:tableStyleId>
              </a:tblPr>
              <a:tblGrid>
                <a:gridCol w="575414">
                  <a:extLst>
                    <a:ext uri="{9D8B030D-6E8A-4147-A177-3AD203B41FA5}">
                      <a16:colId xmlns:a16="http://schemas.microsoft.com/office/drawing/2014/main" val="2469029203"/>
                    </a:ext>
                  </a:extLst>
                </a:gridCol>
                <a:gridCol w="4158510">
                  <a:extLst>
                    <a:ext uri="{9D8B030D-6E8A-4147-A177-3AD203B41FA5}">
                      <a16:colId xmlns:a16="http://schemas.microsoft.com/office/drawing/2014/main" val="1951433337"/>
                    </a:ext>
                  </a:extLst>
                </a:gridCol>
                <a:gridCol w="6467475">
                  <a:extLst>
                    <a:ext uri="{9D8B030D-6E8A-4147-A177-3AD203B41FA5}">
                      <a16:colId xmlns:a16="http://schemas.microsoft.com/office/drawing/2014/main" val="2508544509"/>
                    </a:ext>
                  </a:extLst>
                </a:gridCol>
              </a:tblGrid>
              <a:tr h="746415">
                <a:tc>
                  <a:txBody>
                    <a:bodyPr/>
                    <a:lstStyle/>
                    <a:p>
                      <a:r>
                        <a:rPr lang="en-IN" dirty="0"/>
                        <a:t>S.no</a:t>
                      </a:r>
                    </a:p>
                  </a:txBody>
                  <a:tcPr/>
                </a:tc>
                <a:tc>
                  <a:txBody>
                    <a:bodyPr/>
                    <a:lstStyle/>
                    <a:p>
                      <a:r>
                        <a:rPr lang="en-IN" dirty="0"/>
                        <a:t>INPUT</a:t>
                      </a:r>
                    </a:p>
                  </a:txBody>
                  <a:tcPr/>
                </a:tc>
                <a:tc>
                  <a:txBody>
                    <a:bodyPr/>
                    <a:lstStyle/>
                    <a:p>
                      <a:r>
                        <a:rPr lang="en-IN" dirty="0"/>
                        <a:t>OUTPUT</a:t>
                      </a:r>
                    </a:p>
                  </a:txBody>
                  <a:tcPr/>
                </a:tc>
                <a:extLst>
                  <a:ext uri="{0D108BD9-81ED-4DB2-BD59-A6C34878D82A}">
                    <a16:rowId xmlns:a16="http://schemas.microsoft.com/office/drawing/2014/main" val="1426099375"/>
                  </a:ext>
                </a:extLst>
              </a:tr>
              <a:tr h="5070494">
                <a:tc>
                  <a:txBody>
                    <a:bodyPr/>
                    <a:lstStyle/>
                    <a:p>
                      <a:r>
                        <a:rPr lang="en-IN" dirty="0"/>
                        <a:t>4</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87766398"/>
                  </a:ext>
                </a:extLst>
              </a:tr>
            </a:tbl>
          </a:graphicData>
        </a:graphic>
      </p:graphicFrame>
      <p:pic>
        <p:nvPicPr>
          <p:cNvPr id="5" name="Picture 4">
            <a:extLst>
              <a:ext uri="{FF2B5EF4-FFF2-40B4-BE49-F238E27FC236}">
                <a16:creationId xmlns:a16="http://schemas.microsoft.com/office/drawing/2014/main" id="{C2B4727B-D64B-4289-ACA4-6697A6F27EFB}"/>
              </a:ext>
            </a:extLst>
          </p:cNvPr>
          <p:cNvPicPr/>
          <p:nvPr/>
        </p:nvPicPr>
        <p:blipFill>
          <a:blip r:embed="rId2"/>
          <a:stretch>
            <a:fillRect/>
          </a:stretch>
        </p:blipFill>
        <p:spPr>
          <a:xfrm>
            <a:off x="1431924" y="1385887"/>
            <a:ext cx="3292476" cy="2814638"/>
          </a:xfrm>
          <a:prstGeom prst="rect">
            <a:avLst/>
          </a:prstGeom>
        </p:spPr>
      </p:pic>
      <p:pic>
        <p:nvPicPr>
          <p:cNvPr id="7" name="Picture 6">
            <a:extLst>
              <a:ext uri="{FF2B5EF4-FFF2-40B4-BE49-F238E27FC236}">
                <a16:creationId xmlns:a16="http://schemas.microsoft.com/office/drawing/2014/main" id="{8C8F9F1E-548A-4C24-B835-D457A3137F8C}"/>
              </a:ext>
            </a:extLst>
          </p:cNvPr>
          <p:cNvPicPr/>
          <p:nvPr/>
        </p:nvPicPr>
        <p:blipFill>
          <a:blip r:embed="rId3"/>
          <a:stretch>
            <a:fillRect/>
          </a:stretch>
        </p:blipFill>
        <p:spPr>
          <a:xfrm>
            <a:off x="5578474" y="1385887"/>
            <a:ext cx="6232525" cy="2452688"/>
          </a:xfrm>
          <a:prstGeom prst="rect">
            <a:avLst/>
          </a:prstGeom>
        </p:spPr>
      </p:pic>
      <p:pic>
        <p:nvPicPr>
          <p:cNvPr id="8" name="Picture 7">
            <a:extLst>
              <a:ext uri="{FF2B5EF4-FFF2-40B4-BE49-F238E27FC236}">
                <a16:creationId xmlns:a16="http://schemas.microsoft.com/office/drawing/2014/main" id="{11A198F2-9E29-41DA-9D6E-65E58385192E}"/>
              </a:ext>
            </a:extLst>
          </p:cNvPr>
          <p:cNvPicPr/>
          <p:nvPr/>
        </p:nvPicPr>
        <p:blipFill>
          <a:blip r:embed="rId4"/>
          <a:stretch>
            <a:fillRect/>
          </a:stretch>
        </p:blipFill>
        <p:spPr>
          <a:xfrm>
            <a:off x="5578474" y="3860955"/>
            <a:ext cx="6232524" cy="2452688"/>
          </a:xfrm>
          <a:prstGeom prst="rect">
            <a:avLst/>
          </a:prstGeom>
        </p:spPr>
      </p:pic>
    </p:spTree>
    <p:extLst>
      <p:ext uri="{BB962C8B-B14F-4D97-AF65-F5344CB8AC3E}">
        <p14:creationId xmlns:p14="http://schemas.microsoft.com/office/powerpoint/2010/main" val="2946340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1FC9F4-2450-4AD8-938F-DADA9C9F8B3D}"/>
              </a:ext>
            </a:extLst>
          </p:cNvPr>
          <p:cNvSpPr>
            <a:spLocks noGrp="1"/>
          </p:cNvSpPr>
          <p:nvPr>
            <p:ph idx="1"/>
          </p:nvPr>
        </p:nvSpPr>
        <p:spPr>
          <a:xfrm>
            <a:off x="447675" y="304800"/>
            <a:ext cx="11439525" cy="6181725"/>
          </a:xfrm>
        </p:spPr>
        <p:txBody>
          <a:bodyPr/>
          <a:lstStyle/>
          <a:p>
            <a:pPr marL="0" indent="0">
              <a:buNone/>
            </a:pPr>
            <a:endParaRPr lang="en-IN" dirty="0"/>
          </a:p>
        </p:txBody>
      </p:sp>
      <p:graphicFrame>
        <p:nvGraphicFramePr>
          <p:cNvPr id="7" name="Table 9">
            <a:extLst>
              <a:ext uri="{FF2B5EF4-FFF2-40B4-BE49-F238E27FC236}">
                <a16:creationId xmlns:a16="http://schemas.microsoft.com/office/drawing/2014/main" id="{AE6D47C1-F803-4506-9E56-8254AE9DC6F3}"/>
              </a:ext>
            </a:extLst>
          </p:cNvPr>
          <p:cNvGraphicFramePr>
            <a:graphicFrameLocks/>
          </p:cNvGraphicFramePr>
          <p:nvPr>
            <p:extLst>
              <p:ext uri="{D42A27DB-BD31-4B8C-83A1-F6EECF244321}">
                <p14:modId xmlns:p14="http://schemas.microsoft.com/office/powerpoint/2010/main" val="1676477965"/>
              </p:ext>
            </p:extLst>
          </p:nvPr>
        </p:nvGraphicFramePr>
        <p:xfrm>
          <a:off x="800100" y="485775"/>
          <a:ext cx="11153775" cy="6257925"/>
        </p:xfrm>
        <a:graphic>
          <a:graphicData uri="http://schemas.openxmlformats.org/drawingml/2006/table">
            <a:tbl>
              <a:tblPr firstRow="1" bandRow="1">
                <a:tableStyleId>{5C22544A-7EE6-4342-B048-85BDC9FD1C3A}</a:tableStyleId>
              </a:tblPr>
              <a:tblGrid>
                <a:gridCol w="572968">
                  <a:extLst>
                    <a:ext uri="{9D8B030D-6E8A-4147-A177-3AD203B41FA5}">
                      <a16:colId xmlns:a16="http://schemas.microsoft.com/office/drawing/2014/main" val="2469029203"/>
                    </a:ext>
                  </a:extLst>
                </a:gridCol>
                <a:gridCol w="3779957">
                  <a:extLst>
                    <a:ext uri="{9D8B030D-6E8A-4147-A177-3AD203B41FA5}">
                      <a16:colId xmlns:a16="http://schemas.microsoft.com/office/drawing/2014/main" val="1951433337"/>
                    </a:ext>
                  </a:extLst>
                </a:gridCol>
                <a:gridCol w="6800850">
                  <a:extLst>
                    <a:ext uri="{9D8B030D-6E8A-4147-A177-3AD203B41FA5}">
                      <a16:colId xmlns:a16="http://schemas.microsoft.com/office/drawing/2014/main" val="2508544509"/>
                    </a:ext>
                  </a:extLst>
                </a:gridCol>
              </a:tblGrid>
              <a:tr h="815708">
                <a:tc>
                  <a:txBody>
                    <a:bodyPr/>
                    <a:lstStyle/>
                    <a:p>
                      <a:r>
                        <a:rPr lang="en-IN" dirty="0"/>
                        <a:t>S.no</a:t>
                      </a:r>
                    </a:p>
                  </a:txBody>
                  <a:tcPr/>
                </a:tc>
                <a:tc>
                  <a:txBody>
                    <a:bodyPr/>
                    <a:lstStyle/>
                    <a:p>
                      <a:r>
                        <a:rPr lang="en-IN" dirty="0"/>
                        <a:t>INPUT</a:t>
                      </a:r>
                    </a:p>
                  </a:txBody>
                  <a:tcPr/>
                </a:tc>
                <a:tc>
                  <a:txBody>
                    <a:bodyPr/>
                    <a:lstStyle/>
                    <a:p>
                      <a:r>
                        <a:rPr lang="en-IN" dirty="0"/>
                        <a:t>OUTPUT</a:t>
                      </a:r>
                    </a:p>
                  </a:txBody>
                  <a:tcPr/>
                </a:tc>
                <a:extLst>
                  <a:ext uri="{0D108BD9-81ED-4DB2-BD59-A6C34878D82A}">
                    <a16:rowId xmlns:a16="http://schemas.microsoft.com/office/drawing/2014/main" val="1426099375"/>
                  </a:ext>
                </a:extLst>
              </a:tr>
              <a:tr h="5442217">
                <a:tc>
                  <a:txBody>
                    <a:bodyPr/>
                    <a:lstStyle/>
                    <a:p>
                      <a:r>
                        <a:rPr lang="en-IN" dirty="0"/>
                        <a:t>5</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87766398"/>
                  </a:ext>
                </a:extLst>
              </a:tr>
            </a:tbl>
          </a:graphicData>
        </a:graphic>
      </p:graphicFrame>
      <p:pic>
        <p:nvPicPr>
          <p:cNvPr id="8" name="Picture 7">
            <a:extLst>
              <a:ext uri="{FF2B5EF4-FFF2-40B4-BE49-F238E27FC236}">
                <a16:creationId xmlns:a16="http://schemas.microsoft.com/office/drawing/2014/main" id="{33ED207B-DA5D-48D8-86B8-A71892B68F98}"/>
              </a:ext>
            </a:extLst>
          </p:cNvPr>
          <p:cNvPicPr/>
          <p:nvPr/>
        </p:nvPicPr>
        <p:blipFill>
          <a:blip r:embed="rId2"/>
          <a:stretch>
            <a:fillRect/>
          </a:stretch>
        </p:blipFill>
        <p:spPr>
          <a:xfrm>
            <a:off x="1517649" y="1409699"/>
            <a:ext cx="3502025" cy="2924175"/>
          </a:xfrm>
          <a:prstGeom prst="rect">
            <a:avLst/>
          </a:prstGeom>
        </p:spPr>
      </p:pic>
      <p:pic>
        <p:nvPicPr>
          <p:cNvPr id="9" name="Picture 8">
            <a:extLst>
              <a:ext uri="{FF2B5EF4-FFF2-40B4-BE49-F238E27FC236}">
                <a16:creationId xmlns:a16="http://schemas.microsoft.com/office/drawing/2014/main" id="{E9D6D6BC-DF72-4CAA-8484-59E1275B0943}"/>
              </a:ext>
            </a:extLst>
          </p:cNvPr>
          <p:cNvPicPr/>
          <p:nvPr/>
        </p:nvPicPr>
        <p:blipFill>
          <a:blip r:embed="rId3"/>
          <a:stretch>
            <a:fillRect/>
          </a:stretch>
        </p:blipFill>
        <p:spPr>
          <a:xfrm>
            <a:off x="5333998" y="1409699"/>
            <a:ext cx="6515101" cy="2924174"/>
          </a:xfrm>
          <a:prstGeom prst="rect">
            <a:avLst/>
          </a:prstGeom>
        </p:spPr>
      </p:pic>
      <p:pic>
        <p:nvPicPr>
          <p:cNvPr id="11" name="Picture 10">
            <a:extLst>
              <a:ext uri="{FF2B5EF4-FFF2-40B4-BE49-F238E27FC236}">
                <a16:creationId xmlns:a16="http://schemas.microsoft.com/office/drawing/2014/main" id="{CB46DE78-41E3-4216-914A-3617CBCDB521}"/>
              </a:ext>
            </a:extLst>
          </p:cNvPr>
          <p:cNvPicPr/>
          <p:nvPr/>
        </p:nvPicPr>
        <p:blipFill>
          <a:blip r:embed="rId4"/>
          <a:stretch>
            <a:fillRect/>
          </a:stretch>
        </p:blipFill>
        <p:spPr>
          <a:xfrm>
            <a:off x="5333998" y="4432616"/>
            <a:ext cx="6553201" cy="2311084"/>
          </a:xfrm>
          <a:prstGeom prst="rect">
            <a:avLst/>
          </a:prstGeom>
        </p:spPr>
      </p:pic>
    </p:spTree>
    <p:extLst>
      <p:ext uri="{BB962C8B-B14F-4D97-AF65-F5344CB8AC3E}">
        <p14:creationId xmlns:p14="http://schemas.microsoft.com/office/powerpoint/2010/main" val="1516111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88B62D-9215-428C-97EE-99963086D307}"/>
              </a:ext>
            </a:extLst>
          </p:cNvPr>
          <p:cNvSpPr>
            <a:spLocks noGrp="1"/>
          </p:cNvSpPr>
          <p:nvPr>
            <p:ph idx="1"/>
          </p:nvPr>
        </p:nvSpPr>
        <p:spPr>
          <a:xfrm>
            <a:off x="742950" y="361950"/>
            <a:ext cx="10304461" cy="5429251"/>
          </a:xfrm>
        </p:spPr>
        <p:txBody>
          <a:bodyPr/>
          <a:lstStyle/>
          <a:p>
            <a:pPr algn="just">
              <a:lnSpc>
                <a:spcPct val="150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Grouped Bar chart – Used for Classification purpose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Blue Bar indicates the Number of Rice grains.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Red Bar indicates Average Aspect Ratio.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Pie chart – Used for Quality Analysis purpose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Blue Section indicates percentage of Rice grains in the given sample.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Red Section indicates percentage of Dust in the given sample.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91931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EAA2-78F9-4A56-9393-0FAAD7B93018}"/>
              </a:ext>
            </a:extLst>
          </p:cNvPr>
          <p:cNvSpPr>
            <a:spLocks noGrp="1"/>
          </p:cNvSpPr>
          <p:nvPr>
            <p:ph type="title"/>
          </p:nvPr>
        </p:nvSpPr>
        <p:spPr>
          <a:xfrm>
            <a:off x="904875" y="142876"/>
            <a:ext cx="10142536" cy="1181100"/>
          </a:xfrm>
        </p:spPr>
        <p:txBody>
          <a:bodyPr/>
          <a:lstStyle/>
          <a:p>
            <a:r>
              <a:rPr lang="en-IN" dirty="0"/>
              <a:t>Results and discussion</a:t>
            </a:r>
          </a:p>
        </p:txBody>
      </p:sp>
      <p:sp>
        <p:nvSpPr>
          <p:cNvPr id="3" name="Content Placeholder 2">
            <a:extLst>
              <a:ext uri="{FF2B5EF4-FFF2-40B4-BE49-F238E27FC236}">
                <a16:creationId xmlns:a16="http://schemas.microsoft.com/office/drawing/2014/main" id="{1C0BBD1E-6700-457A-A781-7E0C183A6240}"/>
              </a:ext>
            </a:extLst>
          </p:cNvPr>
          <p:cNvSpPr>
            <a:spLocks noGrp="1"/>
          </p:cNvSpPr>
          <p:nvPr>
            <p:ph idx="1"/>
          </p:nvPr>
        </p:nvSpPr>
        <p:spPr>
          <a:xfrm>
            <a:off x="904876" y="1323976"/>
            <a:ext cx="10142536" cy="5391148"/>
          </a:xfrm>
        </p:spPr>
        <p:txBody>
          <a:bodyPr/>
          <a:lstStyle/>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project, we are classifying the rice grain sample taken into various categories and also analysing its quality based on its aspect ratio, so it is not possible to compare with other works. Existing works only detect the rice grains, or calculate number of rice grains in the given sample but our work helps to analyse the quality of rice sample and classify them into particular category.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Quality of grains in the samples should be nearly 100% accurate and it should be suitable to grade large quality of grains efficiently, which otherwise will consume lot of time in manual analysis, this feature will be able to save lot of time &amp; human effort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9998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FF31E-2557-48CA-A39E-2F9F30954A01}"/>
              </a:ext>
            </a:extLst>
          </p:cNvPr>
          <p:cNvSpPr>
            <a:spLocks noGrp="1"/>
          </p:cNvSpPr>
          <p:nvPr>
            <p:ph idx="1"/>
          </p:nvPr>
        </p:nvSpPr>
        <p:spPr>
          <a:xfrm>
            <a:off x="866776" y="209550"/>
            <a:ext cx="10180636" cy="6286500"/>
          </a:xfrm>
        </p:spPr>
        <p:txBody>
          <a:bodyPr>
            <a:normAutofit/>
          </a:bodyPr>
          <a:lstStyle/>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image analysis algorithms are applied on image in which rice grains are randomly placed and spread in one layer. If the error occurs like touching kernels shrinkage operation works efficiently for separating the connecting part from point touching kernels. </a:t>
            </a: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Edge detection is performed to find out the region of boundaries and endpoints of each grain; and then after that using calliper length and breadth can be measured. </a:t>
            </a: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After getting the values for length and breadth, length-breadth ratio is to be calculated. In this study, the image processing algorithms are developed to segment and identify rice grains. use of image processing algorithm is an efficient method to analyse grains quality by its size. </a:t>
            </a: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main benefit of proposed method is it requires minimum time; cost is less and gives better results compared with manual results or traditional methods. </a:t>
            </a: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have successfully executed all the steps proposed. Last two steps include calculating the size of the grains and then classifying them according to the Table provided.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2977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84DB3-C380-4D66-A2A0-D4D0159793C5}"/>
              </a:ext>
            </a:extLst>
          </p:cNvPr>
          <p:cNvSpPr>
            <a:spLocks noGrp="1"/>
          </p:cNvSpPr>
          <p:nvPr>
            <p:ph type="title"/>
          </p:nvPr>
        </p:nvSpPr>
        <p:spPr/>
        <p:txBody>
          <a:bodyPr/>
          <a:lstStyle/>
          <a:p>
            <a:r>
              <a:rPr lang="en-IN" dirty="0"/>
              <a:t>Presentation video link</a:t>
            </a:r>
          </a:p>
        </p:txBody>
      </p:sp>
      <p:sp>
        <p:nvSpPr>
          <p:cNvPr id="3" name="Content Placeholder 2">
            <a:extLst>
              <a:ext uri="{FF2B5EF4-FFF2-40B4-BE49-F238E27FC236}">
                <a16:creationId xmlns:a16="http://schemas.microsoft.com/office/drawing/2014/main" id="{4FAC8EFA-A7B4-4AF3-8976-A2C15361DA0C}"/>
              </a:ext>
            </a:extLst>
          </p:cNvPr>
          <p:cNvSpPr>
            <a:spLocks noGrp="1"/>
          </p:cNvSpPr>
          <p:nvPr>
            <p:ph idx="1"/>
          </p:nvPr>
        </p:nvSpPr>
        <p:spPr/>
        <p:txBody>
          <a:bodyPr/>
          <a:lstStyle/>
          <a:p>
            <a:pPr marL="0" indent="0">
              <a:buNone/>
            </a:pPr>
            <a:r>
              <a:rPr lang="en-IN" b="1" u="sng" dirty="0"/>
              <a:t>https://drive.google.com/file/d/1HcAGtkk2JPcWX1udWSx793l-ouWjtP_d/view?usp=sharing</a:t>
            </a:r>
          </a:p>
        </p:txBody>
      </p:sp>
    </p:spTree>
    <p:extLst>
      <p:ext uri="{BB962C8B-B14F-4D97-AF65-F5344CB8AC3E}">
        <p14:creationId xmlns:p14="http://schemas.microsoft.com/office/powerpoint/2010/main" val="3208663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9A943-0D31-4721-85D6-249F1CBC2BDE}"/>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D66CEF68-AECC-4AFB-80D1-C5812FB55C38}"/>
              </a:ext>
            </a:extLst>
          </p:cNvPr>
          <p:cNvSpPr>
            <a:spLocks noGrp="1"/>
          </p:cNvSpPr>
          <p:nvPr>
            <p:ph idx="1"/>
          </p:nvPr>
        </p:nvSpPr>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Use of image processing algorithms to analyse grains quality by its size. To analysis and classify the quality of rice grains.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85896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680DE-6693-4DC2-854D-69BDF6A33D1E}"/>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801623F0-D17F-4A30-85E5-80A2A28021EF}"/>
              </a:ext>
            </a:extLst>
          </p:cNvPr>
          <p:cNvSpPr>
            <a:spLocks noGrp="1"/>
          </p:cNvSpPr>
          <p:nvPr>
            <p:ph idx="1"/>
          </p:nvPr>
        </p:nvSpPr>
        <p:spPr>
          <a:xfrm>
            <a:off x="1141412" y="1657350"/>
            <a:ext cx="9905999" cy="5038725"/>
          </a:xfrm>
        </p:spPr>
        <p:txBody>
          <a:bodyPr>
            <a:normAutofit fontScale="85000" lnSpcReduction="10000"/>
          </a:bodyPr>
          <a:lstStyle/>
          <a:p>
            <a:pPr marL="457200"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study, the image processing algorithms are developed to segment and identify rice grains. use of image processing algorithm is an efficient method to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grains quality by its size. The paper presents a solution of grading and evaluation of rice grains on the basis of grain size and shape using image processing techniques. Specifically, edge detection algorithm is used to find out the region of boundaries of each grain. In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thistechnique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we find the endpoints of each grain and after using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caliper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we can measure the length and breadth of rice. This method requires minimum time and it is low in cost.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conventional methods used for grain shape and size measurement are grain shape tester, dial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micrometer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graphical method, but these methods are very lengthy. In above equipment we can measure breadth and length of one grain at a time. The result of this methods is also lengthy and costly and higher possibility of human errors, so it requires high accuracy to assure customers need as well as to conquer restrictions of manual.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Many studies that consider the morphological features of grains such as its area, shape etc. have already been performed. However, the shapes and sizes of the different varieties are too varied to generalize a common formula for the classification of all varieties of rice. In this paper, Fourier features are also extracted from grain images in addition to the spatial features to arrive at an improved accuracy for classification.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66700" indent="0" algn="just">
              <a:lnSpc>
                <a:spcPct val="150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69748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4C1AD-5F77-4984-A204-1DCEE40CC56C}"/>
              </a:ext>
            </a:extLst>
          </p:cNvPr>
          <p:cNvSpPr>
            <a:spLocks noGrp="1"/>
          </p:cNvSpPr>
          <p:nvPr>
            <p:ph type="title"/>
          </p:nvPr>
        </p:nvSpPr>
        <p:spPr/>
        <p:txBody>
          <a:bodyPr/>
          <a:lstStyle/>
          <a:p>
            <a:r>
              <a:rPr lang="en-IN" dirty="0"/>
              <a:t>BACKGROUND</a:t>
            </a:r>
          </a:p>
        </p:txBody>
      </p:sp>
      <p:sp>
        <p:nvSpPr>
          <p:cNvPr id="3" name="Content Placeholder 2">
            <a:extLst>
              <a:ext uri="{FF2B5EF4-FFF2-40B4-BE49-F238E27FC236}">
                <a16:creationId xmlns:a16="http://schemas.microsoft.com/office/drawing/2014/main" id="{0FFE3895-698E-4FFB-AB2E-43DB832ECB34}"/>
              </a:ext>
            </a:extLst>
          </p:cNvPr>
          <p:cNvSpPr>
            <a:spLocks noGrp="1"/>
          </p:cNvSpPr>
          <p:nvPr>
            <p:ph idx="1"/>
          </p:nvPr>
        </p:nvSpPr>
        <p:spPr>
          <a:xfrm>
            <a:off x="1141412" y="1752600"/>
            <a:ext cx="9905999" cy="4905375"/>
          </a:xfrm>
        </p:spPr>
        <p:txBody>
          <a:bodyPr>
            <a:normAutofit fontScale="92500" lnSpcReduction="20000"/>
          </a:bodyPr>
          <a:lstStyle/>
          <a:p>
            <a:pPr marL="457200"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Agricultural industry on the whole is very vast and ancient. Quality assessment of grains is a very big challenge since time immemorial. The project presents a solution for quality evaluation and grading of rice grains using image processing techniques.</a:t>
            </a:r>
          </a:p>
          <a:p>
            <a:pPr marL="457200"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Commercially the grading of rice is done according to the size of the grain (full, half or broken). The food grains quality is rapidly assessed through visual inspection by human inspectors. The decision-making capabilities of human-inspectors are subjected to external influences such as fatigue, vengeance, bias etc. With the help of image processing techniques, we can overcome that and which are also a non-destructive and cost-effective techniques. </a:t>
            </a:r>
          </a:p>
          <a:p>
            <a:pPr marL="457200"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Here we also discuss the procedure used to obtain the percentage quality of rice grains. Rice quality is nothing but the combination of physical and chemical characteristics. Grain size and shape, chalkiness, whiteness, milling degree, bulk density and moisture content are some physical characteristics, gelatinization temperature and gel consistency are chemical characteristics of rice.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67479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DD4B8-A9BC-42FE-8AE7-9E0824867F56}"/>
              </a:ext>
            </a:extLst>
          </p:cNvPr>
          <p:cNvSpPr>
            <a:spLocks noGrp="1"/>
          </p:cNvSpPr>
          <p:nvPr>
            <p:ph type="title"/>
          </p:nvPr>
        </p:nvSpPr>
        <p:spPr/>
        <p:txBody>
          <a:bodyPr/>
          <a:lstStyle/>
          <a:p>
            <a:r>
              <a:rPr lang="en-IN" dirty="0"/>
              <a:t>LITERATURE REVIEW</a:t>
            </a:r>
          </a:p>
        </p:txBody>
      </p:sp>
      <p:graphicFrame>
        <p:nvGraphicFramePr>
          <p:cNvPr id="4" name="Content Placeholder 3">
            <a:extLst>
              <a:ext uri="{FF2B5EF4-FFF2-40B4-BE49-F238E27FC236}">
                <a16:creationId xmlns:a16="http://schemas.microsoft.com/office/drawing/2014/main" id="{F21DF625-7E2D-4F12-8C8F-D5ACAF233329}"/>
              </a:ext>
            </a:extLst>
          </p:cNvPr>
          <p:cNvGraphicFramePr>
            <a:graphicFrameLocks noGrp="1"/>
          </p:cNvGraphicFramePr>
          <p:nvPr>
            <p:ph idx="1"/>
            <p:extLst>
              <p:ext uri="{D42A27DB-BD31-4B8C-83A1-F6EECF244321}">
                <p14:modId xmlns:p14="http://schemas.microsoft.com/office/powerpoint/2010/main" val="2859930766"/>
              </p:ext>
            </p:extLst>
          </p:nvPr>
        </p:nvGraphicFramePr>
        <p:xfrm>
          <a:off x="942975" y="2097088"/>
          <a:ext cx="10104437" cy="3623919"/>
        </p:xfrm>
        <a:graphic>
          <a:graphicData uri="http://schemas.openxmlformats.org/drawingml/2006/table">
            <a:tbl>
              <a:tblPr>
                <a:tableStyleId>{5C22544A-7EE6-4342-B048-85BDC9FD1C3A}</a:tableStyleId>
              </a:tblPr>
              <a:tblGrid>
                <a:gridCol w="810310">
                  <a:extLst>
                    <a:ext uri="{9D8B030D-6E8A-4147-A177-3AD203B41FA5}">
                      <a16:colId xmlns:a16="http://schemas.microsoft.com/office/drawing/2014/main" val="1976787327"/>
                    </a:ext>
                  </a:extLst>
                </a:gridCol>
                <a:gridCol w="1023303">
                  <a:extLst>
                    <a:ext uri="{9D8B030D-6E8A-4147-A177-3AD203B41FA5}">
                      <a16:colId xmlns:a16="http://schemas.microsoft.com/office/drawing/2014/main" val="2412142843"/>
                    </a:ext>
                  </a:extLst>
                </a:gridCol>
                <a:gridCol w="1033853">
                  <a:extLst>
                    <a:ext uri="{9D8B030D-6E8A-4147-A177-3AD203B41FA5}">
                      <a16:colId xmlns:a16="http://schemas.microsoft.com/office/drawing/2014/main" val="2422061299"/>
                    </a:ext>
                  </a:extLst>
                </a:gridCol>
                <a:gridCol w="1381987">
                  <a:extLst>
                    <a:ext uri="{9D8B030D-6E8A-4147-A177-3AD203B41FA5}">
                      <a16:colId xmlns:a16="http://schemas.microsoft.com/office/drawing/2014/main" val="3272109254"/>
                    </a:ext>
                  </a:extLst>
                </a:gridCol>
                <a:gridCol w="1023303">
                  <a:extLst>
                    <a:ext uri="{9D8B030D-6E8A-4147-A177-3AD203B41FA5}">
                      <a16:colId xmlns:a16="http://schemas.microsoft.com/office/drawing/2014/main" val="2855642897"/>
                    </a:ext>
                  </a:extLst>
                </a:gridCol>
                <a:gridCol w="1856716">
                  <a:extLst>
                    <a:ext uri="{9D8B030D-6E8A-4147-A177-3AD203B41FA5}">
                      <a16:colId xmlns:a16="http://schemas.microsoft.com/office/drawing/2014/main" val="1840408488"/>
                    </a:ext>
                  </a:extLst>
                </a:gridCol>
                <a:gridCol w="1434735">
                  <a:extLst>
                    <a:ext uri="{9D8B030D-6E8A-4147-A177-3AD203B41FA5}">
                      <a16:colId xmlns:a16="http://schemas.microsoft.com/office/drawing/2014/main" val="3019218090"/>
                    </a:ext>
                  </a:extLst>
                </a:gridCol>
                <a:gridCol w="1540230">
                  <a:extLst>
                    <a:ext uri="{9D8B030D-6E8A-4147-A177-3AD203B41FA5}">
                      <a16:colId xmlns:a16="http://schemas.microsoft.com/office/drawing/2014/main" val="2814344393"/>
                    </a:ext>
                  </a:extLst>
                </a:gridCol>
              </a:tblGrid>
              <a:tr h="275231">
                <a:tc>
                  <a:txBody>
                    <a:bodyPr/>
                    <a:lstStyle/>
                    <a:p>
                      <a:pPr algn="l" fontAlgn="b"/>
                      <a:r>
                        <a:rPr lang="en-IN" sz="1200" u="sng" strike="noStrike">
                          <a:effectLst/>
                        </a:rPr>
                        <a:t>SL.NO</a:t>
                      </a:r>
                      <a:endParaRPr lang="en-IN" sz="1200" b="1" i="1" u="sng" strike="noStrike">
                        <a:solidFill>
                          <a:srgbClr val="000000"/>
                        </a:solidFill>
                        <a:effectLst/>
                        <a:latin typeface="Times New Roman" panose="02020603050405020304" pitchFamily="18" charset="0"/>
                      </a:endParaRPr>
                    </a:p>
                  </a:txBody>
                  <a:tcPr marL="5275" marR="5275" marT="5275" marB="0" anchor="b"/>
                </a:tc>
                <a:tc>
                  <a:txBody>
                    <a:bodyPr/>
                    <a:lstStyle/>
                    <a:p>
                      <a:pPr algn="l" fontAlgn="b"/>
                      <a:r>
                        <a:rPr lang="en-IN" sz="1200" u="sng" strike="noStrike">
                          <a:effectLst/>
                        </a:rPr>
                        <a:t>Title of Paper</a:t>
                      </a:r>
                      <a:endParaRPr lang="en-IN" sz="1200" b="1" i="1" u="sng" strike="noStrike">
                        <a:solidFill>
                          <a:srgbClr val="000000"/>
                        </a:solidFill>
                        <a:effectLst/>
                        <a:latin typeface="Times New Roman" panose="02020603050405020304" pitchFamily="18" charset="0"/>
                      </a:endParaRPr>
                    </a:p>
                  </a:txBody>
                  <a:tcPr marL="5275" marR="5275" marT="5275" marB="0" anchor="b"/>
                </a:tc>
                <a:tc>
                  <a:txBody>
                    <a:bodyPr/>
                    <a:lstStyle/>
                    <a:p>
                      <a:pPr algn="l" fontAlgn="b"/>
                      <a:r>
                        <a:rPr lang="en-IN" sz="1200" u="sng" strike="noStrike">
                          <a:effectLst/>
                        </a:rPr>
                        <a:t>Authors</a:t>
                      </a:r>
                      <a:endParaRPr lang="en-IN" sz="1200" b="1" i="1" u="sng" strike="noStrike">
                        <a:solidFill>
                          <a:srgbClr val="000000"/>
                        </a:solidFill>
                        <a:effectLst/>
                        <a:latin typeface="Times New Roman" panose="02020603050405020304" pitchFamily="18" charset="0"/>
                      </a:endParaRPr>
                    </a:p>
                  </a:txBody>
                  <a:tcPr marL="5275" marR="5275" marT="5275" marB="0" anchor="b"/>
                </a:tc>
                <a:tc>
                  <a:txBody>
                    <a:bodyPr/>
                    <a:lstStyle/>
                    <a:p>
                      <a:pPr algn="l" fontAlgn="b"/>
                      <a:r>
                        <a:rPr lang="en-IN" sz="1200" u="sng" strike="noStrike">
                          <a:effectLst/>
                        </a:rPr>
                        <a:t>Year of Publication</a:t>
                      </a:r>
                      <a:endParaRPr lang="en-IN" sz="1200" b="1" i="1" u="sng" strike="noStrike">
                        <a:solidFill>
                          <a:srgbClr val="000000"/>
                        </a:solidFill>
                        <a:effectLst/>
                        <a:latin typeface="Times New Roman" panose="02020603050405020304" pitchFamily="18" charset="0"/>
                      </a:endParaRPr>
                    </a:p>
                  </a:txBody>
                  <a:tcPr marL="5275" marR="5275" marT="5275" marB="0" anchor="b"/>
                </a:tc>
                <a:tc>
                  <a:txBody>
                    <a:bodyPr/>
                    <a:lstStyle/>
                    <a:p>
                      <a:pPr algn="l" fontAlgn="b"/>
                      <a:r>
                        <a:rPr lang="en-IN" sz="1200" u="sng" strike="noStrike">
                          <a:effectLst/>
                        </a:rPr>
                        <a:t>Dataset Used</a:t>
                      </a:r>
                      <a:endParaRPr lang="en-IN" sz="1200" b="1" i="1" u="sng" strike="noStrike">
                        <a:solidFill>
                          <a:srgbClr val="000000"/>
                        </a:solidFill>
                        <a:effectLst/>
                        <a:latin typeface="Times New Roman" panose="02020603050405020304" pitchFamily="18" charset="0"/>
                      </a:endParaRPr>
                    </a:p>
                  </a:txBody>
                  <a:tcPr marL="5275" marR="5275" marT="5275" marB="0" anchor="b"/>
                </a:tc>
                <a:tc>
                  <a:txBody>
                    <a:bodyPr/>
                    <a:lstStyle/>
                    <a:p>
                      <a:pPr algn="l" fontAlgn="b"/>
                      <a:r>
                        <a:rPr lang="en-IN" sz="1200" u="sng" strike="noStrike">
                          <a:effectLst/>
                        </a:rPr>
                        <a:t>Methodology Proposed</a:t>
                      </a:r>
                      <a:endParaRPr lang="en-IN" sz="1200" b="1" i="1" u="sng" strike="noStrike">
                        <a:solidFill>
                          <a:srgbClr val="000000"/>
                        </a:solidFill>
                        <a:effectLst/>
                        <a:latin typeface="Times New Roman" panose="02020603050405020304" pitchFamily="18" charset="0"/>
                      </a:endParaRPr>
                    </a:p>
                  </a:txBody>
                  <a:tcPr marL="5275" marR="5275" marT="5275" marB="0" anchor="b"/>
                </a:tc>
                <a:tc>
                  <a:txBody>
                    <a:bodyPr/>
                    <a:lstStyle/>
                    <a:p>
                      <a:pPr algn="l" fontAlgn="b"/>
                      <a:r>
                        <a:rPr lang="en-IN" sz="1200" u="sng" strike="noStrike">
                          <a:effectLst/>
                        </a:rPr>
                        <a:t>Pros and Cons</a:t>
                      </a:r>
                      <a:endParaRPr lang="en-IN" sz="1200" b="1" i="1" u="sng" strike="noStrike">
                        <a:solidFill>
                          <a:srgbClr val="000000"/>
                        </a:solidFill>
                        <a:effectLst/>
                        <a:latin typeface="Times New Roman" panose="02020603050405020304" pitchFamily="18" charset="0"/>
                      </a:endParaRPr>
                    </a:p>
                  </a:txBody>
                  <a:tcPr marL="5275" marR="5275" marT="5275" marB="0" anchor="b"/>
                </a:tc>
                <a:tc>
                  <a:txBody>
                    <a:bodyPr/>
                    <a:lstStyle/>
                    <a:p>
                      <a:pPr algn="l" fontAlgn="b"/>
                      <a:r>
                        <a:rPr lang="en-IN" sz="1200" u="sng" strike="noStrike">
                          <a:effectLst/>
                        </a:rPr>
                        <a:t>Future work possible</a:t>
                      </a:r>
                      <a:endParaRPr lang="en-IN" sz="1200" b="1" i="1" u="sng" strike="noStrike">
                        <a:solidFill>
                          <a:srgbClr val="000000"/>
                        </a:solidFill>
                        <a:effectLst/>
                        <a:latin typeface="Times New Roman" panose="02020603050405020304" pitchFamily="18" charset="0"/>
                      </a:endParaRPr>
                    </a:p>
                  </a:txBody>
                  <a:tcPr marL="5275" marR="5275" marT="5275" marB="0" anchor="b"/>
                </a:tc>
                <a:extLst>
                  <a:ext uri="{0D108BD9-81ED-4DB2-BD59-A6C34878D82A}">
                    <a16:rowId xmlns:a16="http://schemas.microsoft.com/office/drawing/2014/main" val="428435326"/>
                  </a:ext>
                </a:extLst>
              </a:tr>
              <a:tr h="3348688">
                <a:tc>
                  <a:txBody>
                    <a:bodyPr/>
                    <a:lstStyle/>
                    <a:p>
                      <a:pPr algn="r" fontAlgn="t"/>
                      <a:r>
                        <a:rPr lang="en-IN" sz="1000" u="none" strike="noStrike">
                          <a:effectLst/>
                        </a:rPr>
                        <a:t>1</a:t>
                      </a:r>
                      <a:endParaRPr lang="en-IN" sz="1000" b="0" i="0" u="none" strike="noStrike">
                        <a:solidFill>
                          <a:srgbClr val="000000"/>
                        </a:solidFill>
                        <a:effectLst/>
                        <a:latin typeface="Times New Roman" panose="02020603050405020304" pitchFamily="18" charset="0"/>
                      </a:endParaRPr>
                    </a:p>
                  </a:txBody>
                  <a:tcPr marL="5275" marR="5275" marT="5275" marB="0"/>
                </a:tc>
                <a:tc>
                  <a:txBody>
                    <a:bodyPr/>
                    <a:lstStyle/>
                    <a:p>
                      <a:pPr algn="ctr" fontAlgn="t"/>
                      <a:r>
                        <a:rPr lang="en-US" sz="1000" u="none" strike="noStrike">
                          <a:effectLst/>
                        </a:rPr>
                        <a:t>Rice Quality Analysis Based on Physical Attributes </a:t>
                      </a:r>
                      <a:br>
                        <a:rPr lang="en-US" sz="1000" u="none" strike="noStrike">
                          <a:effectLst/>
                        </a:rPr>
                      </a:br>
                      <a:r>
                        <a:rPr lang="en-US" sz="1000" u="none" strike="noStrike">
                          <a:effectLst/>
                        </a:rPr>
                        <a:t>Using Image Processing Technique .</a:t>
                      </a:r>
                      <a:endParaRPr lang="en-US" sz="1000" b="0" i="0" u="none" strike="noStrike">
                        <a:solidFill>
                          <a:srgbClr val="000000"/>
                        </a:solidFill>
                        <a:effectLst/>
                        <a:latin typeface="Times New Roman" panose="02020603050405020304" pitchFamily="18" charset="0"/>
                      </a:endParaRPr>
                    </a:p>
                  </a:txBody>
                  <a:tcPr marL="5275" marR="5275" marT="5275" marB="0"/>
                </a:tc>
                <a:tc>
                  <a:txBody>
                    <a:bodyPr/>
                    <a:lstStyle/>
                    <a:p>
                      <a:pPr algn="ctr" fontAlgn="t"/>
                      <a:r>
                        <a:rPr lang="en-IN" sz="1000" u="none" strike="noStrike">
                          <a:effectLst/>
                        </a:rPr>
                        <a:t>Namita Patel,Hardik Jayswal,Amit Thakkar</a:t>
                      </a:r>
                      <a:endParaRPr lang="en-IN" sz="1000" b="0" i="0" u="none" strike="noStrike">
                        <a:solidFill>
                          <a:srgbClr val="000000"/>
                        </a:solidFill>
                        <a:effectLst/>
                        <a:latin typeface="Times New Roman" panose="02020603050405020304" pitchFamily="18" charset="0"/>
                      </a:endParaRPr>
                    </a:p>
                  </a:txBody>
                  <a:tcPr marL="5275" marR="5275" marT="5275" marB="0"/>
                </a:tc>
                <a:tc>
                  <a:txBody>
                    <a:bodyPr/>
                    <a:lstStyle/>
                    <a:p>
                      <a:pPr algn="ctr" fontAlgn="t"/>
                      <a:r>
                        <a:rPr lang="en-US" sz="1000" u="none" strike="noStrike">
                          <a:effectLst/>
                        </a:rPr>
                        <a:t>2017 2nd IEEE International Conference On Recent Trends In Electronics Information Communication Technology, May 19-20, 2017, India</a:t>
                      </a:r>
                      <a:endParaRPr lang="en-US" sz="1000" b="0" i="0" u="none" strike="noStrike">
                        <a:solidFill>
                          <a:srgbClr val="000000"/>
                        </a:solidFill>
                        <a:effectLst/>
                        <a:latin typeface="Times New Roman" panose="02020603050405020304" pitchFamily="18" charset="0"/>
                      </a:endParaRPr>
                    </a:p>
                  </a:txBody>
                  <a:tcPr marL="5275" marR="5275" marT="5275" marB="0"/>
                </a:tc>
                <a:tc>
                  <a:txBody>
                    <a:bodyPr/>
                    <a:lstStyle/>
                    <a:p>
                      <a:pPr algn="ctr" fontAlgn="t"/>
                      <a:r>
                        <a:rPr lang="en-IN" sz="1000" u="none" strike="noStrike">
                          <a:effectLst/>
                        </a:rPr>
                        <a:t>RGB IMAGE</a:t>
                      </a:r>
                      <a:endParaRPr lang="en-IN" sz="1000" b="0" i="0" u="none" strike="noStrike">
                        <a:solidFill>
                          <a:srgbClr val="000000"/>
                        </a:solidFill>
                        <a:effectLst/>
                        <a:latin typeface="Times New Roman" panose="02020603050405020304" pitchFamily="18" charset="0"/>
                      </a:endParaRPr>
                    </a:p>
                  </a:txBody>
                  <a:tcPr marL="5275" marR="5275" marT="5275" marB="0"/>
                </a:tc>
                <a:tc>
                  <a:txBody>
                    <a:bodyPr/>
                    <a:lstStyle/>
                    <a:p>
                      <a:pPr algn="ctr" fontAlgn="t"/>
                      <a:r>
                        <a:rPr lang="en-US" sz="1000" u="none" strike="noStrike">
                          <a:effectLst/>
                        </a:rPr>
                        <a:t>Classifiying rice grains into three categories small seed, medium seed and long seed based on the parameters: area, major axis length,minor axis length;eccentricity.Methodology consists of preprocessing of image(conversion from rgb to grayscale and then to binary),morphological operations(dilation and erosion),edge detection,object measurement, classification of rice grains</a:t>
                      </a:r>
                      <a:endParaRPr lang="en-US" sz="1000" b="0" i="0" u="none" strike="noStrike">
                        <a:solidFill>
                          <a:srgbClr val="000000"/>
                        </a:solidFill>
                        <a:effectLst/>
                        <a:latin typeface="Times New Roman" panose="02020603050405020304" pitchFamily="18" charset="0"/>
                      </a:endParaRPr>
                    </a:p>
                  </a:txBody>
                  <a:tcPr marL="5275" marR="5275" marT="5275" marB="0"/>
                </a:tc>
                <a:tc>
                  <a:txBody>
                    <a:bodyPr/>
                    <a:lstStyle/>
                    <a:p>
                      <a:pPr algn="ctr" fontAlgn="t"/>
                      <a:r>
                        <a:rPr lang="en-US" sz="1000" u="sng" strike="noStrike">
                          <a:effectLst/>
                        </a:rPr>
                        <a:t>Pros</a:t>
                      </a:r>
                      <a:r>
                        <a:rPr lang="en-US" sz="1000" u="none" strike="noStrike">
                          <a:effectLst/>
                        </a:rPr>
                        <a:t>:Canny edge detection is used which gives better results than prewitt and sobel edge detections.</a:t>
                      </a:r>
                      <a:r>
                        <a:rPr lang="en-US" sz="1000" u="sng" strike="noStrike">
                          <a:effectLst/>
                        </a:rPr>
                        <a:t>Cons</a:t>
                      </a:r>
                      <a:r>
                        <a:rPr lang="en-US" sz="1000" u="none" strike="noStrike">
                          <a:effectLst/>
                        </a:rPr>
                        <a:t>:But the quality analysis of the rice grains is not done. The amout of dust which can also be present in the rice grains is also not considered.Noticing the </a:t>
                      </a:r>
                      <a:br>
                        <a:rPr lang="en-US" sz="1000" u="none" strike="noStrike">
                          <a:effectLst/>
                        </a:rPr>
                      </a:br>
                      <a:r>
                        <a:rPr lang="en-US" sz="1000" u="none" strike="noStrike">
                          <a:effectLst/>
                        </a:rPr>
                        <a:t>precise quality is </a:t>
                      </a:r>
                      <a:br>
                        <a:rPr lang="en-US" sz="1000" u="none" strike="noStrike">
                          <a:effectLst/>
                        </a:rPr>
                      </a:br>
                      <a:r>
                        <a:rPr lang="en-US" sz="1000" u="none" strike="noStrike">
                          <a:effectLst/>
                        </a:rPr>
                        <a:t>difficult.</a:t>
                      </a:r>
                      <a:endParaRPr lang="en-US" sz="1000" b="0" i="0" u="none" strike="noStrike">
                        <a:solidFill>
                          <a:srgbClr val="000000"/>
                        </a:solidFill>
                        <a:effectLst/>
                        <a:latin typeface="Times New Roman" panose="02020603050405020304" pitchFamily="18" charset="0"/>
                      </a:endParaRPr>
                    </a:p>
                  </a:txBody>
                  <a:tcPr marL="5275" marR="5275" marT="5275" marB="0"/>
                </a:tc>
                <a:tc>
                  <a:txBody>
                    <a:bodyPr/>
                    <a:lstStyle/>
                    <a:p>
                      <a:pPr algn="ctr" fontAlgn="t"/>
                      <a:r>
                        <a:rPr lang="en-US" sz="1000" u="none" strike="noStrike" dirty="0">
                          <a:effectLst/>
                        </a:rPr>
                        <a:t>A future extension to this work is to apply different </a:t>
                      </a:r>
                      <a:br>
                        <a:rPr lang="en-US" sz="1000" u="none" strike="noStrike" dirty="0">
                          <a:effectLst/>
                        </a:rPr>
                      </a:br>
                      <a:r>
                        <a:rPr lang="en-US" sz="1000" u="none" strike="noStrike" dirty="0">
                          <a:effectLst/>
                        </a:rPr>
                        <a:t>classification techniques for better classification of seeds. Possibility of</a:t>
                      </a:r>
                      <a:br>
                        <a:rPr lang="en-US" sz="1000" u="none" strike="noStrike" dirty="0">
                          <a:effectLst/>
                        </a:rPr>
                      </a:br>
                      <a:r>
                        <a:rPr lang="en-US" sz="1000" u="none" strike="noStrike" dirty="0">
                          <a:effectLst/>
                        </a:rPr>
                        <a:t> adding more parameters for better classification.</a:t>
                      </a:r>
                      <a:endParaRPr lang="en-US" sz="1000" b="0" i="0" u="none" strike="noStrike" dirty="0">
                        <a:solidFill>
                          <a:srgbClr val="000000"/>
                        </a:solidFill>
                        <a:effectLst/>
                        <a:latin typeface="Times New Roman" panose="02020603050405020304" pitchFamily="18" charset="0"/>
                      </a:endParaRPr>
                    </a:p>
                  </a:txBody>
                  <a:tcPr marL="5275" marR="5275" marT="5275" marB="0"/>
                </a:tc>
                <a:extLst>
                  <a:ext uri="{0D108BD9-81ED-4DB2-BD59-A6C34878D82A}">
                    <a16:rowId xmlns:a16="http://schemas.microsoft.com/office/drawing/2014/main" val="4154904776"/>
                  </a:ext>
                </a:extLst>
              </a:tr>
            </a:tbl>
          </a:graphicData>
        </a:graphic>
      </p:graphicFrame>
    </p:spTree>
    <p:extLst>
      <p:ext uri="{BB962C8B-B14F-4D97-AF65-F5344CB8AC3E}">
        <p14:creationId xmlns:p14="http://schemas.microsoft.com/office/powerpoint/2010/main" val="2896447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4ED4-79AB-48C4-AD14-89D4B3CBC1C8}"/>
              </a:ext>
            </a:extLst>
          </p:cNvPr>
          <p:cNvSpPr>
            <a:spLocks noGrp="1"/>
          </p:cNvSpPr>
          <p:nvPr>
            <p:ph type="title"/>
          </p:nvPr>
        </p:nvSpPr>
        <p:spPr/>
        <p:txBody>
          <a:bodyPr/>
          <a:lstStyle/>
          <a:p>
            <a:r>
              <a:rPr lang="en-IN" dirty="0"/>
              <a:t>SYSTEM ARCHITECTURE</a:t>
            </a:r>
          </a:p>
        </p:txBody>
      </p:sp>
      <p:pic>
        <p:nvPicPr>
          <p:cNvPr id="4" name="Content Placeholder 3">
            <a:extLst>
              <a:ext uri="{FF2B5EF4-FFF2-40B4-BE49-F238E27FC236}">
                <a16:creationId xmlns:a16="http://schemas.microsoft.com/office/drawing/2014/main" id="{0F7DE51A-6477-4308-B527-2BDAA9822B64}"/>
              </a:ext>
            </a:extLst>
          </p:cNvPr>
          <p:cNvPicPr>
            <a:picLocks noGrp="1"/>
          </p:cNvPicPr>
          <p:nvPr>
            <p:ph idx="1"/>
          </p:nvPr>
        </p:nvPicPr>
        <p:blipFill>
          <a:blip r:embed="rId2"/>
          <a:stretch>
            <a:fillRect/>
          </a:stretch>
        </p:blipFill>
        <p:spPr>
          <a:xfrm>
            <a:off x="3876675" y="1866900"/>
            <a:ext cx="3154361" cy="4762500"/>
          </a:xfrm>
          <a:prstGeom prst="rect">
            <a:avLst/>
          </a:prstGeom>
        </p:spPr>
      </p:pic>
    </p:spTree>
    <p:extLst>
      <p:ext uri="{BB962C8B-B14F-4D97-AF65-F5344CB8AC3E}">
        <p14:creationId xmlns:p14="http://schemas.microsoft.com/office/powerpoint/2010/main" val="814532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C8975-B3E5-41EC-9A8D-C13836AE7B01}"/>
              </a:ext>
            </a:extLst>
          </p:cNvPr>
          <p:cNvSpPr>
            <a:spLocks noGrp="1"/>
          </p:cNvSpPr>
          <p:nvPr>
            <p:ph type="title"/>
          </p:nvPr>
        </p:nvSpPr>
        <p:spPr/>
        <p:txBody>
          <a:bodyPr/>
          <a:lstStyle/>
          <a:p>
            <a:r>
              <a:rPr lang="en-IN" dirty="0"/>
              <a:t>PROJECT DESCRIPTION AND GOALS</a:t>
            </a:r>
          </a:p>
        </p:txBody>
      </p:sp>
      <p:sp>
        <p:nvSpPr>
          <p:cNvPr id="3" name="Content Placeholder 2">
            <a:extLst>
              <a:ext uri="{FF2B5EF4-FFF2-40B4-BE49-F238E27FC236}">
                <a16:creationId xmlns:a16="http://schemas.microsoft.com/office/drawing/2014/main" id="{2F49BA6C-EE64-4929-A103-7CF5DF9312D2}"/>
              </a:ext>
            </a:extLst>
          </p:cNvPr>
          <p:cNvSpPr>
            <a:spLocks noGrp="1"/>
          </p:cNvSpPr>
          <p:nvPr>
            <p:ph idx="1"/>
          </p:nvPr>
        </p:nvSpPr>
        <p:spPr/>
        <p:txBody>
          <a:bodyPr/>
          <a:lstStyle/>
          <a:p>
            <a:r>
              <a:rPr lang="en-IN" dirty="0"/>
              <a:t>TECHICAL SPECIFICATIONS:</a:t>
            </a:r>
          </a:p>
          <a:p>
            <a:pPr>
              <a:buFont typeface="Wingdings" panose="05000000000000000000" pitchFamily="2" charset="2"/>
              <a:buChar char="v"/>
            </a:pPr>
            <a:r>
              <a:rPr lang="en-IN" dirty="0"/>
              <a:t>Python</a:t>
            </a:r>
          </a:p>
          <a:p>
            <a:pPr>
              <a:buFont typeface="Wingdings" panose="05000000000000000000" pitchFamily="2" charset="2"/>
              <a:buChar char="v"/>
            </a:pPr>
            <a:r>
              <a:rPr lang="en-IN" dirty="0"/>
              <a:t>Python Flask</a:t>
            </a:r>
          </a:p>
        </p:txBody>
      </p:sp>
    </p:spTree>
    <p:extLst>
      <p:ext uri="{BB962C8B-B14F-4D97-AF65-F5344CB8AC3E}">
        <p14:creationId xmlns:p14="http://schemas.microsoft.com/office/powerpoint/2010/main" val="3707031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B889F-3108-4005-AC34-71EFF3E95EF5}"/>
              </a:ext>
            </a:extLst>
          </p:cNvPr>
          <p:cNvSpPr>
            <a:spLocks noGrp="1"/>
          </p:cNvSpPr>
          <p:nvPr>
            <p:ph type="title"/>
          </p:nvPr>
        </p:nvSpPr>
        <p:spPr/>
        <p:txBody>
          <a:bodyPr/>
          <a:lstStyle/>
          <a:p>
            <a:r>
              <a:rPr lang="en-IN" dirty="0"/>
              <a:t>Design approach</a:t>
            </a:r>
          </a:p>
        </p:txBody>
      </p:sp>
      <p:sp>
        <p:nvSpPr>
          <p:cNvPr id="3" name="Content Placeholder 2">
            <a:extLst>
              <a:ext uri="{FF2B5EF4-FFF2-40B4-BE49-F238E27FC236}">
                <a16:creationId xmlns:a16="http://schemas.microsoft.com/office/drawing/2014/main" id="{F227C1EE-6C43-44E1-B2D2-50B41303401D}"/>
              </a:ext>
            </a:extLst>
          </p:cNvPr>
          <p:cNvSpPr>
            <a:spLocks noGrp="1"/>
          </p:cNvSpPr>
          <p:nvPr>
            <p:ph idx="1"/>
          </p:nvPr>
        </p:nvSpPr>
        <p:spPr>
          <a:xfrm>
            <a:off x="1066800" y="1790700"/>
            <a:ext cx="9980611" cy="4867275"/>
          </a:xfrm>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image processing technique is used for counting the number of rice seeds and classifies them on the basis of length, breadth and length - breadth ratio.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Length is the average length of rice grain while breadth is the average breadth of rice grain and length-breadth ratio is calculated as: L/B = [(Average length of rice grain)/(average breadth of rice)]*10.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first pre-processing step image registration takes place and noise is removed from the image by using filter.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Shrinkage algorithm used for segmenting the touching kernels which is second step.</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In third step we perform edge detection to find out the region of boundaries.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fourth step rice seed measurement is done and in the same step length, breadth and length-breadth is also measured.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the fifth step of the algorithm rice is classified according to its size and shape.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27173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46</TotalTime>
  <Words>1874</Words>
  <Application>Microsoft Office PowerPoint</Application>
  <PresentationFormat>Widescreen</PresentationFormat>
  <Paragraphs>108</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Symbol</vt:lpstr>
      <vt:lpstr>Times New Roman</vt:lpstr>
      <vt:lpstr>Tw Cen MT</vt:lpstr>
      <vt:lpstr>Wingdings</vt:lpstr>
      <vt:lpstr>Circuit</vt:lpstr>
      <vt:lpstr> image processing (CSE-4019) – PROJECT COMPONENT   Quality analysis and classification of Rice Grains </vt:lpstr>
      <vt:lpstr>INTRODUCTION</vt:lpstr>
      <vt:lpstr>OBJECTIVE</vt:lpstr>
      <vt:lpstr>MOTIVATION</vt:lpstr>
      <vt:lpstr>BACKGROUND</vt:lpstr>
      <vt:lpstr>LITERATURE REVIEW</vt:lpstr>
      <vt:lpstr>SYSTEM ARCHITECTURE</vt:lpstr>
      <vt:lpstr>PROJECT DESCRIPTION AND GOALS</vt:lpstr>
      <vt:lpstr>Design approach</vt:lpstr>
      <vt:lpstr>Methods used</vt:lpstr>
      <vt:lpstr>PowerPoint Presentation</vt:lpstr>
      <vt:lpstr>PowerPoint Presentation</vt:lpstr>
      <vt:lpstr>Schedule tasks and milestones</vt:lpstr>
      <vt:lpstr>Project demonstration</vt:lpstr>
      <vt:lpstr>PowerPoint Presentation</vt:lpstr>
      <vt:lpstr>PowerPoint Presentation</vt:lpstr>
      <vt:lpstr>comparision</vt:lpstr>
      <vt:lpstr>PowerPoint Presentation</vt:lpstr>
      <vt:lpstr>PowerPoint Presentation</vt:lpstr>
      <vt:lpstr>PowerPoint Presentation</vt:lpstr>
      <vt:lpstr>PowerPoint Presentation</vt:lpstr>
      <vt:lpstr>PowerPoint Presentation</vt:lpstr>
      <vt:lpstr>Results and discussion</vt:lpstr>
      <vt:lpstr>PowerPoint Presentation</vt:lpstr>
      <vt:lpstr>Presentation video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Human Computer and Interaction  (CSE-4015) – PROJECT COMPONENT   Quality analysis and classification of Rice Grains </dc:title>
  <dc:creator>MALLA JYOTSNA SREE MAHIMA</dc:creator>
  <cp:lastModifiedBy>MALLA JYOTSNA SREE MAHIMA</cp:lastModifiedBy>
  <cp:revision>11</cp:revision>
  <dcterms:created xsi:type="dcterms:W3CDTF">2021-06-04T05:49:28Z</dcterms:created>
  <dcterms:modified xsi:type="dcterms:W3CDTF">2021-06-04T12:38:11Z</dcterms:modified>
</cp:coreProperties>
</file>