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0" r:id="rId1"/>
  </p:sldMasterIdLst>
  <p:sldIdLst>
    <p:sldId id="257" r:id="rId2"/>
    <p:sldId id="271" r:id="rId3"/>
    <p:sldId id="258" r:id="rId4"/>
    <p:sldId id="259" r:id="rId5"/>
    <p:sldId id="261" r:id="rId6"/>
    <p:sldId id="260" r:id="rId7"/>
    <p:sldId id="269" r:id="rId8"/>
    <p:sldId id="268" r:id="rId9"/>
    <p:sldId id="267" r:id="rId10"/>
    <p:sldId id="266" r:id="rId11"/>
    <p:sldId id="270" r:id="rId12"/>
    <p:sldId id="263" r:id="rId13"/>
    <p:sldId id="264" r:id="rId14"/>
    <p:sldId id="273" r:id="rId15"/>
    <p:sldId id="275" r:id="rId16"/>
    <p:sldId id="272" r:id="rId17"/>
    <p:sldId id="274" r:id="rId18"/>
    <p:sldId id="276" r:id="rId19"/>
    <p:sldId id="277" r:id="rId20"/>
    <p:sldId id="278" r:id="rId21"/>
    <p:sldId id="279" r:id="rId22"/>
    <p:sldId id="28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A48F48D-0DF6-4655-AE39-C0718FC097C5}" v="9" dt="2024-08-08T16:51:58.81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44951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73849948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05201044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5809878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34977842"/>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CBC1C18-307B-4F68-A007-B5B542270E8D}"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210225962"/>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1747279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65805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61485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smtClean="0"/>
              <a:t>12/13/2024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83056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smtClean="0"/>
              <a:t>12/13/2024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273649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12/13/2024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754442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12/13/2024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59023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12/13/2024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277236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12/13/2024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749436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12/13/2024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503856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CBC1C18-307B-4F68-A007-B5B542270E8D}" type="datetimeFigureOut">
              <a:rPr lang="en-US" smtClean="0"/>
              <a:t>12/13/2024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
              </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98546006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D115-2C6B-4BAE-F591-3F8E77515E78}"/>
              </a:ext>
            </a:extLst>
          </p:cNvPr>
          <p:cNvSpPr>
            <a:spLocks noGrp="1"/>
          </p:cNvSpPr>
          <p:nvPr>
            <p:ph type="title"/>
          </p:nvPr>
        </p:nvSpPr>
        <p:spPr/>
        <p:txBody>
          <a:bodyPr/>
          <a:lstStyle/>
          <a:p>
            <a:pPr algn="ctr"/>
            <a:r>
              <a:rPr lang="en-IN" dirty="0">
                <a:latin typeface="Algerian" panose="04020705040A02060702" pitchFamily="82" charset="0"/>
                <a:cs typeface="Arial" panose="020B0604020202020204" pitchFamily="34" charset="0"/>
              </a:rPr>
              <a:t>Delight Dairy </a:t>
            </a:r>
          </a:p>
        </p:txBody>
      </p:sp>
      <p:pic>
        <p:nvPicPr>
          <p:cNvPr id="5" name="Content Placeholder 4">
            <a:extLst>
              <a:ext uri="{FF2B5EF4-FFF2-40B4-BE49-F238E27FC236}">
                <a16:creationId xmlns:a16="http://schemas.microsoft.com/office/drawing/2014/main" id="{99B39D95-0AC8-D29D-9CF9-86F994CD34E1}"/>
              </a:ext>
            </a:extLst>
          </p:cNvPr>
          <p:cNvPicPr>
            <a:picLocks noGrp="1" noChangeAspect="1"/>
          </p:cNvPicPr>
          <p:nvPr>
            <p:ph idx="1"/>
          </p:nvPr>
        </p:nvPicPr>
        <p:blipFill>
          <a:blip r:embed="rId2"/>
          <a:srcRect/>
          <a:stretch/>
        </p:blipFill>
        <p:spPr>
          <a:xfrm>
            <a:off x="884903" y="1337188"/>
            <a:ext cx="8996516" cy="4664515"/>
          </a:xfrm>
        </p:spPr>
      </p:pic>
    </p:spTree>
    <p:extLst>
      <p:ext uri="{BB962C8B-B14F-4D97-AF65-F5344CB8AC3E}">
        <p14:creationId xmlns:p14="http://schemas.microsoft.com/office/powerpoint/2010/main" val="37646796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95C3-9DC4-BC75-12AD-E03D599CDD78}"/>
              </a:ext>
            </a:extLst>
          </p:cNvPr>
          <p:cNvSpPr>
            <a:spLocks noGrp="1"/>
          </p:cNvSpPr>
          <p:nvPr>
            <p:ph type="title"/>
          </p:nvPr>
        </p:nvSpPr>
        <p:spPr/>
        <p:txBody>
          <a:bodyPr>
            <a:normAutofit/>
          </a:bodyPr>
          <a:lstStyle/>
          <a:p>
            <a:r>
              <a:rPr lang="en-IN" sz="2400" dirty="0">
                <a:latin typeface="Aharoni" panose="02010803020104030203" pitchFamily="2" charset="-79"/>
                <a:cs typeface="Aharoni" panose="02010803020104030203" pitchFamily="2" charset="-79"/>
              </a:rPr>
              <a:t>Contents of products table</a:t>
            </a:r>
          </a:p>
        </p:txBody>
      </p:sp>
      <p:sp>
        <p:nvSpPr>
          <p:cNvPr id="3" name="Content Placeholder 2">
            <a:extLst>
              <a:ext uri="{FF2B5EF4-FFF2-40B4-BE49-F238E27FC236}">
                <a16:creationId xmlns:a16="http://schemas.microsoft.com/office/drawing/2014/main" id="{D75A1AF4-E0C9-05F6-0ED5-6A28FE54E11D}"/>
              </a:ext>
            </a:extLst>
          </p:cNvPr>
          <p:cNvSpPr>
            <a:spLocks noGrp="1"/>
          </p:cNvSpPr>
          <p:nvPr>
            <p:ph idx="1"/>
          </p:nvPr>
        </p:nvSpPr>
        <p:spPr>
          <a:xfrm>
            <a:off x="677334" y="1022555"/>
            <a:ext cx="8596668" cy="5018807"/>
          </a:xfrm>
        </p:spPr>
        <p:txBody>
          <a:bodyPr/>
          <a:lstStyle/>
          <a:p>
            <a:r>
              <a:rPr lang="en-IN" dirty="0"/>
              <a:t>Select * from products</a:t>
            </a:r>
          </a:p>
        </p:txBody>
      </p:sp>
      <p:pic>
        <p:nvPicPr>
          <p:cNvPr id="7" name="Picture 6">
            <a:extLst>
              <a:ext uri="{FF2B5EF4-FFF2-40B4-BE49-F238E27FC236}">
                <a16:creationId xmlns:a16="http://schemas.microsoft.com/office/drawing/2014/main" id="{A77AB9F0-3A57-037B-C771-0223BE86FC82}"/>
              </a:ext>
            </a:extLst>
          </p:cNvPr>
          <p:cNvPicPr>
            <a:picLocks noChangeAspect="1"/>
          </p:cNvPicPr>
          <p:nvPr/>
        </p:nvPicPr>
        <p:blipFill>
          <a:blip r:embed="rId2"/>
          <a:stretch>
            <a:fillRect/>
          </a:stretch>
        </p:blipFill>
        <p:spPr>
          <a:xfrm>
            <a:off x="1027678" y="1549210"/>
            <a:ext cx="6523495" cy="4492151"/>
          </a:xfrm>
          <a:prstGeom prst="rect">
            <a:avLst/>
          </a:prstGeom>
        </p:spPr>
      </p:pic>
    </p:spTree>
    <p:extLst>
      <p:ext uri="{BB962C8B-B14F-4D97-AF65-F5344CB8AC3E}">
        <p14:creationId xmlns:p14="http://schemas.microsoft.com/office/powerpoint/2010/main" val="51348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79029-9A9B-B37B-0615-0F8E88054740}"/>
              </a:ext>
            </a:extLst>
          </p:cNvPr>
          <p:cNvSpPr>
            <a:spLocks noGrp="1"/>
          </p:cNvSpPr>
          <p:nvPr>
            <p:ph type="title"/>
          </p:nvPr>
        </p:nvSpPr>
        <p:spPr/>
        <p:txBody>
          <a:bodyPr>
            <a:normAutofit/>
          </a:bodyPr>
          <a:lstStyle/>
          <a:p>
            <a:r>
              <a:rPr lang="en-IN" sz="2400" dirty="0">
                <a:latin typeface="Aharoni" panose="02010803020104030203" pitchFamily="2" charset="-79"/>
                <a:cs typeface="Aharoni" panose="02010803020104030203" pitchFamily="2" charset="-79"/>
              </a:rPr>
              <a:t>Contents of orders table</a:t>
            </a:r>
          </a:p>
        </p:txBody>
      </p:sp>
      <p:pic>
        <p:nvPicPr>
          <p:cNvPr id="5" name="Content Placeholder 4">
            <a:extLst>
              <a:ext uri="{FF2B5EF4-FFF2-40B4-BE49-F238E27FC236}">
                <a16:creationId xmlns:a16="http://schemas.microsoft.com/office/drawing/2014/main" id="{F7003D68-86FC-0E0A-B42D-313A3ED2A031}"/>
              </a:ext>
            </a:extLst>
          </p:cNvPr>
          <p:cNvPicPr>
            <a:picLocks noGrp="1" noChangeAspect="1"/>
          </p:cNvPicPr>
          <p:nvPr>
            <p:ph idx="1"/>
          </p:nvPr>
        </p:nvPicPr>
        <p:blipFill>
          <a:blip r:embed="rId2"/>
          <a:stretch>
            <a:fillRect/>
          </a:stretch>
        </p:blipFill>
        <p:spPr>
          <a:xfrm>
            <a:off x="773158" y="1110757"/>
            <a:ext cx="7068536" cy="5137643"/>
          </a:xfrm>
        </p:spPr>
      </p:pic>
    </p:spTree>
    <p:extLst>
      <p:ext uri="{BB962C8B-B14F-4D97-AF65-F5344CB8AC3E}">
        <p14:creationId xmlns:p14="http://schemas.microsoft.com/office/powerpoint/2010/main" val="2671706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EC5B-7B72-1650-A1E3-B75E39B47DF6}"/>
              </a:ext>
            </a:extLst>
          </p:cNvPr>
          <p:cNvSpPr>
            <a:spLocks noGrp="1"/>
          </p:cNvSpPr>
          <p:nvPr>
            <p:ph type="title"/>
          </p:nvPr>
        </p:nvSpPr>
        <p:spPr/>
        <p:txBody>
          <a:bodyPr>
            <a:normAutofit/>
          </a:bodyPr>
          <a:lstStyle/>
          <a:p>
            <a:r>
              <a:rPr lang="en-IN" sz="2400" dirty="0">
                <a:latin typeface="Aharoni" panose="02010803020104030203" pitchFamily="2" charset="-79"/>
                <a:cs typeface="Aharoni" panose="02010803020104030203" pitchFamily="2" charset="-79"/>
              </a:rPr>
              <a:t>Contents of suppliers table </a:t>
            </a:r>
          </a:p>
        </p:txBody>
      </p:sp>
      <p:sp>
        <p:nvSpPr>
          <p:cNvPr id="3" name="Content Placeholder 2">
            <a:extLst>
              <a:ext uri="{FF2B5EF4-FFF2-40B4-BE49-F238E27FC236}">
                <a16:creationId xmlns:a16="http://schemas.microsoft.com/office/drawing/2014/main" id="{18C00DF5-14EF-7E1B-5927-90DFD462A978}"/>
              </a:ext>
            </a:extLst>
          </p:cNvPr>
          <p:cNvSpPr>
            <a:spLocks noGrp="1"/>
          </p:cNvSpPr>
          <p:nvPr>
            <p:ph idx="1"/>
          </p:nvPr>
        </p:nvSpPr>
        <p:spPr>
          <a:xfrm>
            <a:off x="677334" y="1061885"/>
            <a:ext cx="8596668" cy="4979478"/>
          </a:xfrm>
        </p:spPr>
        <p:txBody>
          <a:bodyPr/>
          <a:lstStyle/>
          <a:p>
            <a:r>
              <a:rPr lang="en-IN" dirty="0"/>
              <a:t>Select * from suppliers </a:t>
            </a:r>
          </a:p>
        </p:txBody>
      </p:sp>
      <p:pic>
        <p:nvPicPr>
          <p:cNvPr id="5" name="Picture 4">
            <a:extLst>
              <a:ext uri="{FF2B5EF4-FFF2-40B4-BE49-F238E27FC236}">
                <a16:creationId xmlns:a16="http://schemas.microsoft.com/office/drawing/2014/main" id="{629B4023-1A5E-72C0-9F10-BC5D44D90B7E}"/>
              </a:ext>
            </a:extLst>
          </p:cNvPr>
          <p:cNvPicPr>
            <a:picLocks noChangeAspect="1"/>
          </p:cNvPicPr>
          <p:nvPr/>
        </p:nvPicPr>
        <p:blipFill>
          <a:blip r:embed="rId2"/>
          <a:stretch>
            <a:fillRect/>
          </a:stretch>
        </p:blipFill>
        <p:spPr>
          <a:xfrm>
            <a:off x="961563" y="1490214"/>
            <a:ext cx="6611273" cy="4305901"/>
          </a:xfrm>
          <a:prstGeom prst="rect">
            <a:avLst/>
          </a:prstGeom>
        </p:spPr>
      </p:pic>
    </p:spTree>
    <p:extLst>
      <p:ext uri="{BB962C8B-B14F-4D97-AF65-F5344CB8AC3E}">
        <p14:creationId xmlns:p14="http://schemas.microsoft.com/office/powerpoint/2010/main" val="3937795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D995E-841A-28DC-85D9-E2C53558750E}"/>
              </a:ext>
            </a:extLst>
          </p:cNvPr>
          <p:cNvSpPr>
            <a:spLocks noGrp="1"/>
          </p:cNvSpPr>
          <p:nvPr>
            <p:ph type="title"/>
          </p:nvPr>
        </p:nvSpPr>
        <p:spPr/>
        <p:txBody>
          <a:bodyPr>
            <a:normAutofit/>
          </a:bodyPr>
          <a:lstStyle/>
          <a:p>
            <a:r>
              <a:rPr lang="en-IN" sz="2400" dirty="0">
                <a:latin typeface="Aharoni" panose="02010803020104030203" pitchFamily="2" charset="-79"/>
                <a:cs typeface="Aharoni" panose="02010803020104030203" pitchFamily="2" charset="-79"/>
              </a:rPr>
              <a:t>Contents of sales table </a:t>
            </a:r>
          </a:p>
        </p:txBody>
      </p:sp>
      <p:sp>
        <p:nvSpPr>
          <p:cNvPr id="3" name="Content Placeholder 2">
            <a:extLst>
              <a:ext uri="{FF2B5EF4-FFF2-40B4-BE49-F238E27FC236}">
                <a16:creationId xmlns:a16="http://schemas.microsoft.com/office/drawing/2014/main" id="{919E1A09-BFFA-4511-46BA-7848DB9E50F1}"/>
              </a:ext>
            </a:extLst>
          </p:cNvPr>
          <p:cNvSpPr>
            <a:spLocks noGrp="1"/>
          </p:cNvSpPr>
          <p:nvPr>
            <p:ph idx="1"/>
          </p:nvPr>
        </p:nvSpPr>
        <p:spPr>
          <a:xfrm>
            <a:off x="677334" y="1042219"/>
            <a:ext cx="8596668" cy="4999143"/>
          </a:xfrm>
        </p:spPr>
        <p:txBody>
          <a:bodyPr/>
          <a:lstStyle/>
          <a:p>
            <a:r>
              <a:rPr lang="en-IN" dirty="0"/>
              <a:t>Select * from sales </a:t>
            </a:r>
          </a:p>
        </p:txBody>
      </p:sp>
      <p:pic>
        <p:nvPicPr>
          <p:cNvPr id="7" name="Picture 6">
            <a:extLst>
              <a:ext uri="{FF2B5EF4-FFF2-40B4-BE49-F238E27FC236}">
                <a16:creationId xmlns:a16="http://schemas.microsoft.com/office/drawing/2014/main" id="{7B1F8BCD-7A60-0CFF-F29B-62F7BA0691BF}"/>
              </a:ext>
            </a:extLst>
          </p:cNvPr>
          <p:cNvPicPr>
            <a:picLocks noChangeAspect="1"/>
          </p:cNvPicPr>
          <p:nvPr/>
        </p:nvPicPr>
        <p:blipFill>
          <a:blip r:embed="rId2"/>
          <a:stretch>
            <a:fillRect/>
          </a:stretch>
        </p:blipFill>
        <p:spPr>
          <a:xfrm>
            <a:off x="1083302" y="1526971"/>
            <a:ext cx="5317497" cy="4514391"/>
          </a:xfrm>
          <a:prstGeom prst="rect">
            <a:avLst/>
          </a:prstGeom>
        </p:spPr>
      </p:pic>
    </p:spTree>
    <p:extLst>
      <p:ext uri="{BB962C8B-B14F-4D97-AF65-F5344CB8AC3E}">
        <p14:creationId xmlns:p14="http://schemas.microsoft.com/office/powerpoint/2010/main" val="3461513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22CF8-E11B-DF80-D827-024FECF07FBE}"/>
              </a:ext>
            </a:extLst>
          </p:cNvPr>
          <p:cNvSpPr>
            <a:spLocks noGrp="1"/>
          </p:cNvSpPr>
          <p:nvPr>
            <p:ph type="title"/>
          </p:nvPr>
        </p:nvSpPr>
        <p:spPr/>
        <p:txBody>
          <a:bodyPr/>
          <a:lstStyle/>
          <a:p>
            <a:r>
              <a:rPr lang="en-IN" dirty="0"/>
              <a:t>Multiple subqueries</a:t>
            </a:r>
          </a:p>
        </p:txBody>
      </p:sp>
      <p:sp>
        <p:nvSpPr>
          <p:cNvPr id="3" name="Content Placeholder 2">
            <a:extLst>
              <a:ext uri="{FF2B5EF4-FFF2-40B4-BE49-F238E27FC236}">
                <a16:creationId xmlns:a16="http://schemas.microsoft.com/office/drawing/2014/main" id="{63D0B417-64FA-C49F-7E9E-88E1EC1976FC}"/>
              </a:ext>
            </a:extLst>
          </p:cNvPr>
          <p:cNvSpPr>
            <a:spLocks noGrp="1"/>
          </p:cNvSpPr>
          <p:nvPr>
            <p:ph idx="1"/>
          </p:nvPr>
        </p:nvSpPr>
        <p:spPr>
          <a:xfrm>
            <a:off x="677334" y="1347019"/>
            <a:ext cx="8596668" cy="4694343"/>
          </a:xfrm>
        </p:spPr>
        <p:txBody>
          <a:bodyPr/>
          <a:lstStyle/>
          <a:p>
            <a:r>
              <a:rPr lang="en-IN" dirty="0"/>
              <a:t>Display the customers who has purchased</a:t>
            </a:r>
          </a:p>
          <a:p>
            <a:pPr marL="0" indent="0">
              <a:buNone/>
            </a:pPr>
            <a:r>
              <a:rPr lang="en-IN" dirty="0"/>
              <a:t> the most expensive products</a:t>
            </a:r>
          </a:p>
          <a:p>
            <a:pPr marL="0" indent="0">
              <a:buNone/>
            </a:pPr>
            <a:r>
              <a:rPr lang="en-US" dirty="0"/>
              <a:t>select </a:t>
            </a:r>
            <a:r>
              <a:rPr lang="en-US" dirty="0" err="1"/>
              <a:t>customer_name</a:t>
            </a:r>
            <a:r>
              <a:rPr lang="en-US" dirty="0"/>
              <a:t> from customers where </a:t>
            </a:r>
            <a:r>
              <a:rPr lang="en-US" dirty="0" err="1"/>
              <a:t>customer_id</a:t>
            </a:r>
            <a:r>
              <a:rPr lang="en-US" dirty="0"/>
              <a:t> in(select </a:t>
            </a:r>
            <a:r>
              <a:rPr lang="en-US" dirty="0" err="1"/>
              <a:t>customer_id</a:t>
            </a:r>
            <a:r>
              <a:rPr lang="en-US" dirty="0"/>
              <a:t> from orders where </a:t>
            </a:r>
            <a:r>
              <a:rPr lang="en-US" dirty="0" err="1"/>
              <a:t>product_id</a:t>
            </a:r>
            <a:r>
              <a:rPr lang="en-US" dirty="0"/>
              <a:t> in(select </a:t>
            </a:r>
            <a:r>
              <a:rPr lang="en-US" dirty="0" err="1"/>
              <a:t>product_id</a:t>
            </a:r>
            <a:r>
              <a:rPr lang="en-US" dirty="0"/>
              <a:t> from products where price=(select max(price) from products)));</a:t>
            </a:r>
            <a:endParaRPr lang="en-IN" dirty="0"/>
          </a:p>
        </p:txBody>
      </p:sp>
      <p:pic>
        <p:nvPicPr>
          <p:cNvPr id="5" name="Picture 4">
            <a:extLst>
              <a:ext uri="{FF2B5EF4-FFF2-40B4-BE49-F238E27FC236}">
                <a16:creationId xmlns:a16="http://schemas.microsoft.com/office/drawing/2014/main" id="{569F08B6-6890-4B48-E7FC-2E927AF31F26}"/>
              </a:ext>
            </a:extLst>
          </p:cNvPr>
          <p:cNvPicPr>
            <a:picLocks noChangeAspect="1"/>
          </p:cNvPicPr>
          <p:nvPr/>
        </p:nvPicPr>
        <p:blipFill>
          <a:blip r:embed="rId2"/>
          <a:stretch>
            <a:fillRect/>
          </a:stretch>
        </p:blipFill>
        <p:spPr>
          <a:xfrm>
            <a:off x="5452972" y="3167026"/>
            <a:ext cx="3622201" cy="933026"/>
          </a:xfrm>
          <a:prstGeom prst="rect">
            <a:avLst/>
          </a:prstGeom>
        </p:spPr>
      </p:pic>
    </p:spTree>
    <p:extLst>
      <p:ext uri="{BB962C8B-B14F-4D97-AF65-F5344CB8AC3E}">
        <p14:creationId xmlns:p14="http://schemas.microsoft.com/office/powerpoint/2010/main" val="4057438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D5460F-D7FC-06C2-597D-3B0E649BAE66}"/>
              </a:ext>
            </a:extLst>
          </p:cNvPr>
          <p:cNvSpPr>
            <a:spLocks noGrp="1"/>
          </p:cNvSpPr>
          <p:nvPr>
            <p:ph type="title"/>
          </p:nvPr>
        </p:nvSpPr>
        <p:spPr>
          <a:xfrm>
            <a:off x="677334" y="609600"/>
            <a:ext cx="5084369" cy="865239"/>
          </a:xfrm>
        </p:spPr>
        <p:txBody>
          <a:bodyPr/>
          <a:lstStyle/>
          <a:p>
            <a:r>
              <a:rPr lang="en-IN" dirty="0"/>
              <a:t>Multiple subqueries</a:t>
            </a:r>
          </a:p>
        </p:txBody>
      </p:sp>
      <p:sp>
        <p:nvSpPr>
          <p:cNvPr id="3" name="Content Placeholder 2">
            <a:extLst>
              <a:ext uri="{FF2B5EF4-FFF2-40B4-BE49-F238E27FC236}">
                <a16:creationId xmlns:a16="http://schemas.microsoft.com/office/drawing/2014/main" id="{8FB4A96A-BED6-14B9-C0E2-8905EB0E7803}"/>
              </a:ext>
            </a:extLst>
          </p:cNvPr>
          <p:cNvSpPr>
            <a:spLocks noGrp="1"/>
          </p:cNvSpPr>
          <p:nvPr>
            <p:ph idx="1"/>
          </p:nvPr>
        </p:nvSpPr>
        <p:spPr>
          <a:xfrm>
            <a:off x="677334" y="1337187"/>
            <a:ext cx="8596668" cy="4704175"/>
          </a:xfrm>
        </p:spPr>
        <p:txBody>
          <a:bodyPr/>
          <a:lstStyle/>
          <a:p>
            <a:r>
              <a:rPr lang="en-IN" dirty="0"/>
              <a:t>Display the h</a:t>
            </a:r>
            <a:r>
              <a:rPr lang="en-US" dirty="0"/>
              <a:t>ow many customers have purchased the product named "mozzarella"</a:t>
            </a:r>
            <a:endParaRPr lang="en-IN" dirty="0"/>
          </a:p>
        </p:txBody>
      </p:sp>
      <p:sp>
        <p:nvSpPr>
          <p:cNvPr id="5" name="TextBox 4">
            <a:extLst>
              <a:ext uri="{FF2B5EF4-FFF2-40B4-BE49-F238E27FC236}">
                <a16:creationId xmlns:a16="http://schemas.microsoft.com/office/drawing/2014/main" id="{41698040-3B60-A955-C6B7-4F005A5AEA57}"/>
              </a:ext>
            </a:extLst>
          </p:cNvPr>
          <p:cNvSpPr txBox="1"/>
          <p:nvPr/>
        </p:nvSpPr>
        <p:spPr>
          <a:xfrm>
            <a:off x="854314" y="1957607"/>
            <a:ext cx="6100916" cy="1200329"/>
          </a:xfrm>
          <a:prstGeom prst="rect">
            <a:avLst/>
          </a:prstGeom>
          <a:noFill/>
        </p:spPr>
        <p:txBody>
          <a:bodyPr wrap="square">
            <a:spAutoFit/>
          </a:bodyPr>
          <a:lstStyle/>
          <a:p>
            <a:r>
              <a:rPr lang="en-IN" dirty="0"/>
              <a:t>select count(</a:t>
            </a:r>
            <a:r>
              <a:rPr lang="en-IN" dirty="0" err="1"/>
              <a:t>customer_name</a:t>
            </a:r>
            <a:r>
              <a:rPr lang="en-IN" dirty="0"/>
              <a:t>) from customers where </a:t>
            </a:r>
            <a:r>
              <a:rPr lang="en-IN" dirty="0" err="1"/>
              <a:t>customer_id</a:t>
            </a:r>
            <a:r>
              <a:rPr lang="en-IN" dirty="0"/>
              <a:t> in(select </a:t>
            </a:r>
            <a:r>
              <a:rPr lang="en-IN" dirty="0" err="1"/>
              <a:t>customer_id</a:t>
            </a:r>
            <a:r>
              <a:rPr lang="en-IN" dirty="0"/>
              <a:t> from orders where </a:t>
            </a:r>
            <a:r>
              <a:rPr lang="en-IN" dirty="0" err="1"/>
              <a:t>product_id</a:t>
            </a:r>
            <a:r>
              <a:rPr lang="en-IN" dirty="0"/>
              <a:t> in(select </a:t>
            </a:r>
            <a:r>
              <a:rPr lang="en-IN" dirty="0" err="1"/>
              <a:t>product_id</a:t>
            </a:r>
            <a:r>
              <a:rPr lang="en-IN" dirty="0"/>
              <a:t> from products where </a:t>
            </a:r>
            <a:r>
              <a:rPr lang="en-IN" dirty="0" err="1"/>
              <a:t>product_name</a:t>
            </a:r>
            <a:r>
              <a:rPr lang="en-IN" dirty="0"/>
              <a:t>="mozzarella"));</a:t>
            </a:r>
          </a:p>
        </p:txBody>
      </p:sp>
      <p:pic>
        <p:nvPicPr>
          <p:cNvPr id="7" name="Picture 6">
            <a:extLst>
              <a:ext uri="{FF2B5EF4-FFF2-40B4-BE49-F238E27FC236}">
                <a16:creationId xmlns:a16="http://schemas.microsoft.com/office/drawing/2014/main" id="{4E8456C8-64E7-DF18-DBB9-62DF1D108CF0}"/>
              </a:ext>
            </a:extLst>
          </p:cNvPr>
          <p:cNvPicPr>
            <a:picLocks noChangeAspect="1"/>
          </p:cNvPicPr>
          <p:nvPr/>
        </p:nvPicPr>
        <p:blipFill>
          <a:blip r:embed="rId2"/>
          <a:stretch>
            <a:fillRect/>
          </a:stretch>
        </p:blipFill>
        <p:spPr>
          <a:xfrm>
            <a:off x="7397682" y="2151794"/>
            <a:ext cx="1960697" cy="1277206"/>
          </a:xfrm>
          <a:prstGeom prst="rect">
            <a:avLst/>
          </a:prstGeom>
        </p:spPr>
      </p:pic>
    </p:spTree>
    <p:extLst>
      <p:ext uri="{BB962C8B-B14F-4D97-AF65-F5344CB8AC3E}">
        <p14:creationId xmlns:p14="http://schemas.microsoft.com/office/powerpoint/2010/main" val="3256958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BE957-9227-6DD9-1A4E-5A038D502488}"/>
              </a:ext>
            </a:extLst>
          </p:cNvPr>
          <p:cNvSpPr>
            <a:spLocks noGrp="1"/>
          </p:cNvSpPr>
          <p:nvPr>
            <p:ph type="title"/>
          </p:nvPr>
        </p:nvSpPr>
        <p:spPr/>
        <p:txBody>
          <a:bodyPr/>
          <a:lstStyle/>
          <a:p>
            <a:r>
              <a:rPr lang="en-IN" dirty="0"/>
              <a:t>Multiple subqueries</a:t>
            </a:r>
          </a:p>
        </p:txBody>
      </p:sp>
      <p:sp>
        <p:nvSpPr>
          <p:cNvPr id="3" name="Content Placeholder 2">
            <a:extLst>
              <a:ext uri="{FF2B5EF4-FFF2-40B4-BE49-F238E27FC236}">
                <a16:creationId xmlns:a16="http://schemas.microsoft.com/office/drawing/2014/main" id="{0D7E8583-51CC-94A5-4880-C050602BF283}"/>
              </a:ext>
            </a:extLst>
          </p:cNvPr>
          <p:cNvSpPr>
            <a:spLocks noGrp="1"/>
          </p:cNvSpPr>
          <p:nvPr>
            <p:ph idx="1"/>
          </p:nvPr>
        </p:nvSpPr>
        <p:spPr/>
        <p:txBody>
          <a:bodyPr/>
          <a:lstStyle/>
          <a:p>
            <a:r>
              <a:rPr lang="en-US" dirty="0"/>
              <a:t>Display the products which will expire within the next 30 days, and what are their expiration dates?</a:t>
            </a:r>
          </a:p>
          <a:p>
            <a:r>
              <a:rPr lang="en-US" dirty="0"/>
              <a:t>SELECT </a:t>
            </a:r>
            <a:r>
              <a:rPr lang="en-US" dirty="0" err="1"/>
              <a:t>product_name</a:t>
            </a:r>
            <a:r>
              <a:rPr lang="en-US" dirty="0"/>
              <a:t>, </a:t>
            </a:r>
            <a:r>
              <a:rPr lang="en-US" dirty="0" err="1"/>
              <a:t>expiration_date</a:t>
            </a:r>
            <a:r>
              <a:rPr lang="en-US" dirty="0"/>
              <a:t> FROM Products WHERE </a:t>
            </a:r>
            <a:r>
              <a:rPr lang="en-US" dirty="0" err="1"/>
              <a:t>expiration_date</a:t>
            </a:r>
            <a:r>
              <a:rPr lang="en-US" dirty="0"/>
              <a:t> &lt;= DATE_ADD(CURDATE(), INTERVAL 30 DAY);</a:t>
            </a:r>
            <a:endParaRPr lang="en-IN" dirty="0"/>
          </a:p>
        </p:txBody>
      </p:sp>
      <p:pic>
        <p:nvPicPr>
          <p:cNvPr id="5" name="Picture 4">
            <a:extLst>
              <a:ext uri="{FF2B5EF4-FFF2-40B4-BE49-F238E27FC236}">
                <a16:creationId xmlns:a16="http://schemas.microsoft.com/office/drawing/2014/main" id="{37356C59-1E0B-D04A-3918-D27758D846FD}"/>
              </a:ext>
            </a:extLst>
          </p:cNvPr>
          <p:cNvPicPr>
            <a:picLocks noChangeAspect="1"/>
          </p:cNvPicPr>
          <p:nvPr/>
        </p:nvPicPr>
        <p:blipFill>
          <a:blip r:embed="rId2"/>
          <a:stretch>
            <a:fillRect/>
          </a:stretch>
        </p:blipFill>
        <p:spPr>
          <a:xfrm>
            <a:off x="6754762" y="3532174"/>
            <a:ext cx="2612928" cy="1698588"/>
          </a:xfrm>
          <a:prstGeom prst="rect">
            <a:avLst/>
          </a:prstGeom>
        </p:spPr>
      </p:pic>
    </p:spTree>
    <p:extLst>
      <p:ext uri="{BB962C8B-B14F-4D97-AF65-F5344CB8AC3E}">
        <p14:creationId xmlns:p14="http://schemas.microsoft.com/office/powerpoint/2010/main" val="14385001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B8D49-EC92-BE4A-640C-4C29F75C2722}"/>
              </a:ext>
            </a:extLst>
          </p:cNvPr>
          <p:cNvSpPr>
            <a:spLocks noGrp="1"/>
          </p:cNvSpPr>
          <p:nvPr>
            <p:ph type="title"/>
          </p:nvPr>
        </p:nvSpPr>
        <p:spPr/>
        <p:txBody>
          <a:bodyPr/>
          <a:lstStyle/>
          <a:p>
            <a:r>
              <a:rPr lang="en-IN" dirty="0"/>
              <a:t>Multiple subqueries</a:t>
            </a:r>
          </a:p>
        </p:txBody>
      </p:sp>
      <p:sp>
        <p:nvSpPr>
          <p:cNvPr id="3" name="Content Placeholder 2">
            <a:extLst>
              <a:ext uri="{FF2B5EF4-FFF2-40B4-BE49-F238E27FC236}">
                <a16:creationId xmlns:a16="http://schemas.microsoft.com/office/drawing/2014/main" id="{3904941D-E679-A76E-B5AF-F208A7C59B9A}"/>
              </a:ext>
            </a:extLst>
          </p:cNvPr>
          <p:cNvSpPr>
            <a:spLocks noGrp="1"/>
          </p:cNvSpPr>
          <p:nvPr>
            <p:ph idx="1"/>
          </p:nvPr>
        </p:nvSpPr>
        <p:spPr/>
        <p:txBody>
          <a:bodyPr/>
          <a:lstStyle/>
          <a:p>
            <a:r>
              <a:rPr lang="en-IN" dirty="0"/>
              <a:t>Display the products that not been ordered yet</a:t>
            </a:r>
          </a:p>
          <a:p>
            <a:pPr marL="0" indent="0">
              <a:buNone/>
            </a:pPr>
            <a:r>
              <a:rPr lang="en-US" dirty="0"/>
              <a:t>SELECT </a:t>
            </a:r>
            <a:r>
              <a:rPr lang="en-US" dirty="0" err="1"/>
              <a:t>product_id,product_name</a:t>
            </a:r>
            <a:r>
              <a:rPr lang="en-US" dirty="0"/>
              <a:t> FROM Products WHERE </a:t>
            </a:r>
            <a:r>
              <a:rPr lang="en-US" dirty="0" err="1"/>
              <a:t>product_id</a:t>
            </a:r>
            <a:r>
              <a:rPr lang="en-US" dirty="0"/>
              <a:t> not IN (    SELECT DISTINCT </a:t>
            </a:r>
            <a:r>
              <a:rPr lang="en-US" dirty="0" err="1"/>
              <a:t>product_id</a:t>
            </a:r>
            <a:r>
              <a:rPr lang="en-US" dirty="0"/>
              <a:t>    FROM Orders);</a:t>
            </a:r>
            <a:endParaRPr lang="en-IN" dirty="0"/>
          </a:p>
        </p:txBody>
      </p:sp>
      <p:pic>
        <p:nvPicPr>
          <p:cNvPr id="5" name="Picture 4">
            <a:extLst>
              <a:ext uri="{FF2B5EF4-FFF2-40B4-BE49-F238E27FC236}">
                <a16:creationId xmlns:a16="http://schemas.microsoft.com/office/drawing/2014/main" id="{A0590D7F-2A53-4330-4930-EB5FE3148E8C}"/>
              </a:ext>
            </a:extLst>
          </p:cNvPr>
          <p:cNvPicPr>
            <a:picLocks noChangeAspect="1"/>
          </p:cNvPicPr>
          <p:nvPr/>
        </p:nvPicPr>
        <p:blipFill>
          <a:blip r:embed="rId2"/>
          <a:stretch>
            <a:fillRect/>
          </a:stretch>
        </p:blipFill>
        <p:spPr>
          <a:xfrm>
            <a:off x="5987845" y="3013486"/>
            <a:ext cx="3126657" cy="2463082"/>
          </a:xfrm>
          <a:prstGeom prst="rect">
            <a:avLst/>
          </a:prstGeom>
        </p:spPr>
      </p:pic>
    </p:spTree>
    <p:extLst>
      <p:ext uri="{BB962C8B-B14F-4D97-AF65-F5344CB8AC3E}">
        <p14:creationId xmlns:p14="http://schemas.microsoft.com/office/powerpoint/2010/main" val="40036265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433D12-D1B0-846B-D62C-7357777932BC}"/>
              </a:ext>
            </a:extLst>
          </p:cNvPr>
          <p:cNvSpPr>
            <a:spLocks noGrp="1"/>
          </p:cNvSpPr>
          <p:nvPr>
            <p:ph type="title"/>
          </p:nvPr>
        </p:nvSpPr>
        <p:spPr/>
        <p:txBody>
          <a:bodyPr/>
          <a:lstStyle/>
          <a:p>
            <a:r>
              <a:rPr lang="en-IN" dirty="0"/>
              <a:t>Joins</a:t>
            </a:r>
          </a:p>
        </p:txBody>
      </p:sp>
      <p:sp>
        <p:nvSpPr>
          <p:cNvPr id="3" name="Content Placeholder 2">
            <a:extLst>
              <a:ext uri="{FF2B5EF4-FFF2-40B4-BE49-F238E27FC236}">
                <a16:creationId xmlns:a16="http://schemas.microsoft.com/office/drawing/2014/main" id="{322751AF-2386-06B9-4E27-A4903B902935}"/>
              </a:ext>
            </a:extLst>
          </p:cNvPr>
          <p:cNvSpPr>
            <a:spLocks noGrp="1"/>
          </p:cNvSpPr>
          <p:nvPr>
            <p:ph idx="1"/>
          </p:nvPr>
        </p:nvSpPr>
        <p:spPr>
          <a:xfrm>
            <a:off x="677334" y="1199535"/>
            <a:ext cx="3422718" cy="3195484"/>
          </a:xfrm>
        </p:spPr>
        <p:txBody>
          <a:bodyPr/>
          <a:lstStyle/>
          <a:p>
            <a:r>
              <a:rPr lang="en-IN" dirty="0"/>
              <a:t>Display all the customers with their orders</a:t>
            </a:r>
          </a:p>
          <a:p>
            <a:r>
              <a:rPr lang="en-IN" dirty="0"/>
              <a:t>SELECT </a:t>
            </a:r>
            <a:r>
              <a:rPr lang="en-IN" dirty="0" err="1"/>
              <a:t>Orders.order_id</a:t>
            </a:r>
            <a:r>
              <a:rPr lang="en-IN" dirty="0"/>
              <a:t>, </a:t>
            </a:r>
            <a:r>
              <a:rPr lang="en-IN" dirty="0" err="1"/>
              <a:t>Customers.customer_name</a:t>
            </a:r>
            <a:r>
              <a:rPr lang="en-IN" dirty="0"/>
              <a:t>, </a:t>
            </a:r>
            <a:r>
              <a:rPr lang="en-IN" dirty="0" err="1"/>
              <a:t>Orders.order_date</a:t>
            </a:r>
            <a:r>
              <a:rPr lang="en-IN" dirty="0"/>
              <a:t>, </a:t>
            </a:r>
            <a:r>
              <a:rPr lang="en-IN" dirty="0" err="1"/>
              <a:t>Orders.total_amountFROM</a:t>
            </a:r>
            <a:r>
              <a:rPr lang="en-IN" dirty="0"/>
              <a:t> Orders INNER JOIN Customers ON </a:t>
            </a:r>
            <a:r>
              <a:rPr lang="en-IN" dirty="0" err="1"/>
              <a:t>Orders.customer_id</a:t>
            </a:r>
            <a:r>
              <a:rPr lang="en-IN" dirty="0"/>
              <a:t> = </a:t>
            </a:r>
            <a:r>
              <a:rPr lang="en-IN" dirty="0" err="1"/>
              <a:t>Customers.customer_id</a:t>
            </a:r>
            <a:r>
              <a:rPr lang="en-IN" dirty="0"/>
              <a:t>;</a:t>
            </a:r>
          </a:p>
        </p:txBody>
      </p:sp>
      <p:pic>
        <p:nvPicPr>
          <p:cNvPr id="5" name="Picture 4">
            <a:extLst>
              <a:ext uri="{FF2B5EF4-FFF2-40B4-BE49-F238E27FC236}">
                <a16:creationId xmlns:a16="http://schemas.microsoft.com/office/drawing/2014/main" id="{515736D0-D45D-A15B-2B8A-6979817EDC9A}"/>
              </a:ext>
            </a:extLst>
          </p:cNvPr>
          <p:cNvPicPr>
            <a:picLocks noChangeAspect="1"/>
          </p:cNvPicPr>
          <p:nvPr/>
        </p:nvPicPr>
        <p:blipFill>
          <a:blip r:embed="rId2"/>
          <a:stretch>
            <a:fillRect/>
          </a:stretch>
        </p:blipFill>
        <p:spPr>
          <a:xfrm>
            <a:off x="4100052" y="1347018"/>
            <a:ext cx="5173950" cy="3937261"/>
          </a:xfrm>
          <a:prstGeom prst="rect">
            <a:avLst/>
          </a:prstGeom>
        </p:spPr>
      </p:pic>
    </p:spTree>
    <p:extLst>
      <p:ext uri="{BB962C8B-B14F-4D97-AF65-F5344CB8AC3E}">
        <p14:creationId xmlns:p14="http://schemas.microsoft.com/office/powerpoint/2010/main" val="2583556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D1043-9C21-5461-F275-15591D4BDB5B}"/>
              </a:ext>
            </a:extLst>
          </p:cNvPr>
          <p:cNvSpPr>
            <a:spLocks noGrp="1"/>
          </p:cNvSpPr>
          <p:nvPr>
            <p:ph type="title"/>
          </p:nvPr>
        </p:nvSpPr>
        <p:spPr>
          <a:xfrm>
            <a:off x="677334" y="157316"/>
            <a:ext cx="8596668" cy="659321"/>
          </a:xfrm>
        </p:spPr>
        <p:txBody>
          <a:bodyPr/>
          <a:lstStyle/>
          <a:p>
            <a:r>
              <a:rPr lang="en-IN" dirty="0"/>
              <a:t>Joins</a:t>
            </a:r>
          </a:p>
        </p:txBody>
      </p:sp>
      <p:pic>
        <p:nvPicPr>
          <p:cNvPr id="7" name="Content Placeholder 6">
            <a:extLst>
              <a:ext uri="{FF2B5EF4-FFF2-40B4-BE49-F238E27FC236}">
                <a16:creationId xmlns:a16="http://schemas.microsoft.com/office/drawing/2014/main" id="{87520907-6150-0C33-4D70-A82E2C9AE1AA}"/>
              </a:ext>
            </a:extLst>
          </p:cNvPr>
          <p:cNvPicPr>
            <a:picLocks noGrp="1" noChangeAspect="1"/>
          </p:cNvPicPr>
          <p:nvPr>
            <p:ph idx="1"/>
          </p:nvPr>
        </p:nvPicPr>
        <p:blipFill>
          <a:blip r:embed="rId2"/>
          <a:stretch>
            <a:fillRect/>
          </a:stretch>
        </p:blipFill>
        <p:spPr>
          <a:xfrm>
            <a:off x="4419904" y="894736"/>
            <a:ext cx="4854097" cy="4067707"/>
          </a:xfrm>
        </p:spPr>
      </p:pic>
      <p:sp>
        <p:nvSpPr>
          <p:cNvPr id="5" name="TextBox 4">
            <a:extLst>
              <a:ext uri="{FF2B5EF4-FFF2-40B4-BE49-F238E27FC236}">
                <a16:creationId xmlns:a16="http://schemas.microsoft.com/office/drawing/2014/main" id="{DC542635-E68D-60F1-3787-3F3F516BAA30}"/>
              </a:ext>
            </a:extLst>
          </p:cNvPr>
          <p:cNvSpPr txBox="1"/>
          <p:nvPr/>
        </p:nvSpPr>
        <p:spPr>
          <a:xfrm>
            <a:off x="677334" y="816637"/>
            <a:ext cx="3098253" cy="2862322"/>
          </a:xfrm>
          <a:prstGeom prst="rect">
            <a:avLst/>
          </a:prstGeom>
          <a:noFill/>
        </p:spPr>
        <p:txBody>
          <a:bodyPr wrap="square">
            <a:spAutoFit/>
          </a:bodyPr>
          <a:lstStyle/>
          <a:p>
            <a:r>
              <a:rPr lang="en-IN" dirty="0"/>
              <a:t>Display  All Customers with or without Sales</a:t>
            </a:r>
          </a:p>
          <a:p>
            <a:r>
              <a:rPr lang="en-IN" dirty="0"/>
              <a:t>SELECT </a:t>
            </a:r>
            <a:r>
              <a:rPr lang="en-IN" dirty="0" err="1"/>
              <a:t>Orders.order_id</a:t>
            </a:r>
            <a:r>
              <a:rPr lang="en-IN" dirty="0"/>
              <a:t>, </a:t>
            </a:r>
            <a:r>
              <a:rPr lang="en-IN" dirty="0" err="1"/>
              <a:t>Customers.customer_name</a:t>
            </a:r>
            <a:r>
              <a:rPr lang="en-IN" dirty="0"/>
              <a:t>, </a:t>
            </a:r>
            <a:r>
              <a:rPr lang="en-IN" dirty="0" err="1"/>
              <a:t>Orders.order_date</a:t>
            </a:r>
            <a:r>
              <a:rPr lang="en-IN" dirty="0"/>
              <a:t>, </a:t>
            </a:r>
            <a:r>
              <a:rPr lang="en-IN" dirty="0" err="1"/>
              <a:t>Orders.total_amountFROM</a:t>
            </a:r>
            <a:r>
              <a:rPr lang="en-IN" dirty="0"/>
              <a:t> Orders RIGHT JOIN Customers ON </a:t>
            </a:r>
            <a:r>
              <a:rPr lang="en-IN" dirty="0" err="1"/>
              <a:t>Orders.customer_id</a:t>
            </a:r>
            <a:r>
              <a:rPr lang="en-IN" dirty="0"/>
              <a:t> = </a:t>
            </a:r>
            <a:r>
              <a:rPr lang="en-IN" dirty="0" err="1"/>
              <a:t>Customers.customer_id</a:t>
            </a:r>
            <a:r>
              <a:rPr lang="en-IN" dirty="0"/>
              <a:t>;</a:t>
            </a:r>
          </a:p>
        </p:txBody>
      </p:sp>
      <p:pic>
        <p:nvPicPr>
          <p:cNvPr id="9" name="Picture 8">
            <a:extLst>
              <a:ext uri="{FF2B5EF4-FFF2-40B4-BE49-F238E27FC236}">
                <a16:creationId xmlns:a16="http://schemas.microsoft.com/office/drawing/2014/main" id="{4B78DA5A-8F05-C8B0-9B11-9DF9D37B1E9B}"/>
              </a:ext>
            </a:extLst>
          </p:cNvPr>
          <p:cNvPicPr>
            <a:picLocks noChangeAspect="1"/>
          </p:cNvPicPr>
          <p:nvPr/>
        </p:nvPicPr>
        <p:blipFill>
          <a:blip r:embed="rId3"/>
          <a:stretch>
            <a:fillRect/>
          </a:stretch>
        </p:blipFill>
        <p:spPr>
          <a:xfrm>
            <a:off x="4419903" y="4649709"/>
            <a:ext cx="4854097" cy="781665"/>
          </a:xfrm>
          <a:prstGeom prst="rect">
            <a:avLst/>
          </a:prstGeom>
        </p:spPr>
      </p:pic>
    </p:spTree>
    <p:extLst>
      <p:ext uri="{BB962C8B-B14F-4D97-AF65-F5344CB8AC3E}">
        <p14:creationId xmlns:p14="http://schemas.microsoft.com/office/powerpoint/2010/main" val="20175510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CBE8CE-6E3C-20EF-6C7A-B80C21A73541}"/>
              </a:ext>
            </a:extLst>
          </p:cNvPr>
          <p:cNvSpPr>
            <a:spLocks noGrp="1"/>
          </p:cNvSpPr>
          <p:nvPr>
            <p:ph type="title"/>
          </p:nvPr>
        </p:nvSpPr>
        <p:spPr/>
        <p:txBody>
          <a:bodyPr/>
          <a:lstStyle/>
          <a:p>
            <a:r>
              <a:rPr lang="en-IN" dirty="0"/>
              <a:t>ER-DIAGRAM</a:t>
            </a:r>
          </a:p>
        </p:txBody>
      </p:sp>
      <p:pic>
        <p:nvPicPr>
          <p:cNvPr id="5" name="Content Placeholder 4">
            <a:extLst>
              <a:ext uri="{FF2B5EF4-FFF2-40B4-BE49-F238E27FC236}">
                <a16:creationId xmlns:a16="http://schemas.microsoft.com/office/drawing/2014/main" id="{8B4AAD29-5B62-AA01-3F9E-46BFF8CB2DBB}"/>
              </a:ext>
            </a:extLst>
          </p:cNvPr>
          <p:cNvPicPr>
            <a:picLocks noGrp="1" noChangeAspect="1"/>
          </p:cNvPicPr>
          <p:nvPr>
            <p:ph idx="1"/>
          </p:nvPr>
        </p:nvPicPr>
        <p:blipFill>
          <a:blip r:embed="rId2"/>
          <a:stretch>
            <a:fillRect/>
          </a:stretch>
        </p:blipFill>
        <p:spPr>
          <a:xfrm>
            <a:off x="875071" y="1661651"/>
            <a:ext cx="8524567" cy="4646145"/>
          </a:xfrm>
        </p:spPr>
      </p:pic>
    </p:spTree>
    <p:extLst>
      <p:ext uri="{BB962C8B-B14F-4D97-AF65-F5344CB8AC3E}">
        <p14:creationId xmlns:p14="http://schemas.microsoft.com/office/powerpoint/2010/main" val="3431156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C130E-CF0F-4C80-AD9E-0EEE01D72FD6}"/>
              </a:ext>
            </a:extLst>
          </p:cNvPr>
          <p:cNvSpPr>
            <a:spLocks noGrp="1"/>
          </p:cNvSpPr>
          <p:nvPr>
            <p:ph type="title"/>
          </p:nvPr>
        </p:nvSpPr>
        <p:spPr/>
        <p:txBody>
          <a:bodyPr/>
          <a:lstStyle/>
          <a:p>
            <a:r>
              <a:rPr lang="en-IN" dirty="0"/>
              <a:t>Joins</a:t>
            </a:r>
          </a:p>
        </p:txBody>
      </p:sp>
      <p:sp>
        <p:nvSpPr>
          <p:cNvPr id="4" name="Rectangle 1">
            <a:extLst>
              <a:ext uri="{FF2B5EF4-FFF2-40B4-BE49-F238E27FC236}">
                <a16:creationId xmlns:a16="http://schemas.microsoft.com/office/drawing/2014/main" id="{4DF89703-B987-4596-56E9-848ACD6C82E3}"/>
              </a:ext>
            </a:extLst>
          </p:cNvPr>
          <p:cNvSpPr>
            <a:spLocks noGrp="1" noChangeArrowheads="1"/>
          </p:cNvSpPr>
          <p:nvPr>
            <p:ph idx="1"/>
          </p:nvPr>
        </p:nvSpPr>
        <p:spPr bwMode="auto">
          <a:xfrm>
            <a:off x="608508" y="1397675"/>
            <a:ext cx="4848395"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Identify the product IDs and payment methods from orders,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along with the customer IDs for related products. Specifically,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match each order's </a:t>
            </a:r>
            <a:r>
              <a:rPr kumimoji="0" lang="en-US" altLang="en-US" b="0" i="0" u="none" strike="noStrike" cap="none" normalizeH="0" baseline="0" dirty="0" err="1">
                <a:ln>
                  <a:noFill/>
                </a:ln>
                <a:solidFill>
                  <a:schemeClr val="tx1"/>
                </a:solidFill>
                <a:effectLst/>
                <a:latin typeface="Arial Unicode MS"/>
              </a:rPr>
              <a:t>order_id</a:t>
            </a:r>
            <a:r>
              <a:rPr lang="en-US" altLang="en-US" dirty="0">
                <a:solidFill>
                  <a:schemeClr val="tx1"/>
                </a:solidFill>
                <a:latin typeface="Arial Unicode MS"/>
              </a:rPr>
              <a:t> </a:t>
            </a:r>
            <a:r>
              <a:rPr kumimoji="0" lang="en-US" altLang="en-US" b="0" i="0" u="none" strike="noStrike" cap="none" normalizeH="0" baseline="0" dirty="0">
                <a:ln>
                  <a:noFill/>
                </a:ln>
                <a:solidFill>
                  <a:schemeClr val="tx1"/>
                </a:solidFill>
                <a:effectLst/>
              </a:rPr>
              <a:t>with another order’s </a:t>
            </a:r>
            <a:r>
              <a:rPr kumimoji="0" lang="en-US" altLang="en-US" b="0" i="0" u="none" strike="noStrike" cap="none" normalizeH="0" baseline="0" dirty="0" err="1">
                <a:ln>
                  <a:noFill/>
                </a:ln>
                <a:solidFill>
                  <a:schemeClr val="tx1"/>
                </a:solidFill>
                <a:effectLst/>
                <a:latin typeface="Arial Unicode MS"/>
              </a:rPr>
              <a:t>product_id</a:t>
            </a:r>
            <a:r>
              <a:rPr kumimoji="0" lang="en-US" altLang="en-US" b="0" i="0" u="none" strike="noStrike" cap="none" normalizeH="0" baseline="0" dirty="0">
                <a:ln>
                  <a:noFill/>
                </a:ln>
                <a:solidFill>
                  <a:schemeClr val="tx1"/>
                </a:solidFill>
                <a:effectLst/>
              </a:rPr>
              <a:t> to find related information. </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6" name="TextBox 5">
            <a:extLst>
              <a:ext uri="{FF2B5EF4-FFF2-40B4-BE49-F238E27FC236}">
                <a16:creationId xmlns:a16="http://schemas.microsoft.com/office/drawing/2014/main" id="{784324D0-BFAC-563E-3A47-6D8587473447}"/>
              </a:ext>
            </a:extLst>
          </p:cNvPr>
          <p:cNvSpPr txBox="1"/>
          <p:nvPr/>
        </p:nvSpPr>
        <p:spPr>
          <a:xfrm>
            <a:off x="553884" y="3429000"/>
            <a:ext cx="4204929" cy="1477328"/>
          </a:xfrm>
          <a:prstGeom prst="rect">
            <a:avLst/>
          </a:prstGeom>
          <a:noFill/>
        </p:spPr>
        <p:txBody>
          <a:bodyPr wrap="square">
            <a:spAutoFit/>
          </a:bodyPr>
          <a:lstStyle/>
          <a:p>
            <a:r>
              <a:rPr lang="en-IN" dirty="0"/>
              <a:t>select o1.product_id as </a:t>
            </a:r>
            <a:r>
              <a:rPr lang="en-IN" dirty="0" err="1"/>
              <a:t>pro_id</a:t>
            </a:r>
            <a:r>
              <a:rPr lang="en-IN" dirty="0"/>
              <a:t> , o1.payment_method as pay_method,o2.customer_id as </a:t>
            </a:r>
            <a:r>
              <a:rPr lang="en-IN" dirty="0" err="1"/>
              <a:t>cust_id</a:t>
            </a:r>
            <a:r>
              <a:rPr lang="en-IN" dirty="0"/>
              <a:t> from orders o1 join orders o2on o1.order_id=o2.product_id;</a:t>
            </a:r>
          </a:p>
        </p:txBody>
      </p:sp>
      <p:pic>
        <p:nvPicPr>
          <p:cNvPr id="8" name="Picture 7">
            <a:extLst>
              <a:ext uri="{FF2B5EF4-FFF2-40B4-BE49-F238E27FC236}">
                <a16:creationId xmlns:a16="http://schemas.microsoft.com/office/drawing/2014/main" id="{A6B8F95D-6C68-9ED2-1C10-816EBDAB2328}"/>
              </a:ext>
            </a:extLst>
          </p:cNvPr>
          <p:cNvPicPr>
            <a:picLocks noChangeAspect="1"/>
          </p:cNvPicPr>
          <p:nvPr/>
        </p:nvPicPr>
        <p:blipFill>
          <a:blip r:embed="rId2"/>
          <a:stretch>
            <a:fillRect/>
          </a:stretch>
        </p:blipFill>
        <p:spPr>
          <a:xfrm>
            <a:off x="4981419" y="1295102"/>
            <a:ext cx="4361409" cy="4267796"/>
          </a:xfrm>
          <a:prstGeom prst="rect">
            <a:avLst/>
          </a:prstGeom>
        </p:spPr>
      </p:pic>
    </p:spTree>
    <p:extLst>
      <p:ext uri="{BB962C8B-B14F-4D97-AF65-F5344CB8AC3E}">
        <p14:creationId xmlns:p14="http://schemas.microsoft.com/office/powerpoint/2010/main" val="27948030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3AEE-1ABF-C06A-3E94-F1E8D4037684}"/>
              </a:ext>
            </a:extLst>
          </p:cNvPr>
          <p:cNvSpPr>
            <a:spLocks noGrp="1"/>
          </p:cNvSpPr>
          <p:nvPr>
            <p:ph type="title"/>
          </p:nvPr>
        </p:nvSpPr>
        <p:spPr/>
        <p:txBody>
          <a:bodyPr/>
          <a:lstStyle/>
          <a:p>
            <a:r>
              <a:rPr lang="en-IN" dirty="0"/>
              <a:t>Joins</a:t>
            </a:r>
          </a:p>
        </p:txBody>
      </p:sp>
      <p:pic>
        <p:nvPicPr>
          <p:cNvPr id="7" name="Content Placeholder 6">
            <a:extLst>
              <a:ext uri="{FF2B5EF4-FFF2-40B4-BE49-F238E27FC236}">
                <a16:creationId xmlns:a16="http://schemas.microsoft.com/office/drawing/2014/main" id="{0AE06DCE-F020-E7E4-3B56-6795B51353E5}"/>
              </a:ext>
            </a:extLst>
          </p:cNvPr>
          <p:cNvPicPr>
            <a:picLocks noGrp="1" noChangeAspect="1"/>
          </p:cNvPicPr>
          <p:nvPr>
            <p:ph idx="1"/>
          </p:nvPr>
        </p:nvPicPr>
        <p:blipFill>
          <a:blip r:embed="rId2"/>
          <a:stretch>
            <a:fillRect/>
          </a:stretch>
        </p:blipFill>
        <p:spPr>
          <a:xfrm>
            <a:off x="3350151" y="2576051"/>
            <a:ext cx="4495992" cy="4011562"/>
          </a:xfrm>
        </p:spPr>
      </p:pic>
      <p:sp>
        <p:nvSpPr>
          <p:cNvPr id="5" name="TextBox 4">
            <a:extLst>
              <a:ext uri="{FF2B5EF4-FFF2-40B4-BE49-F238E27FC236}">
                <a16:creationId xmlns:a16="http://schemas.microsoft.com/office/drawing/2014/main" id="{13424CD4-49B9-10C9-6A99-E07D8CFA53F4}"/>
              </a:ext>
            </a:extLst>
          </p:cNvPr>
          <p:cNvSpPr txBox="1"/>
          <p:nvPr/>
        </p:nvSpPr>
        <p:spPr>
          <a:xfrm>
            <a:off x="677332" y="1376515"/>
            <a:ext cx="6244578" cy="1477328"/>
          </a:xfrm>
          <a:prstGeom prst="rect">
            <a:avLst/>
          </a:prstGeom>
          <a:noFill/>
        </p:spPr>
        <p:txBody>
          <a:bodyPr wrap="square">
            <a:spAutoFit/>
          </a:bodyPr>
          <a:lstStyle/>
          <a:p>
            <a:r>
              <a:rPr lang="en-IN" dirty="0"/>
              <a:t>Include All Products with or without Sales</a:t>
            </a:r>
          </a:p>
          <a:p>
            <a:r>
              <a:rPr lang="en-IN" dirty="0"/>
              <a:t>SELECT </a:t>
            </a:r>
            <a:r>
              <a:rPr lang="en-IN" dirty="0" err="1"/>
              <a:t>Orders.order_id</a:t>
            </a:r>
            <a:r>
              <a:rPr lang="en-IN" dirty="0"/>
              <a:t>, </a:t>
            </a:r>
            <a:r>
              <a:rPr lang="en-IN" dirty="0" err="1"/>
              <a:t>Customers.customer_name</a:t>
            </a:r>
            <a:r>
              <a:rPr lang="en-IN" dirty="0"/>
              <a:t>, </a:t>
            </a:r>
            <a:r>
              <a:rPr lang="en-IN" dirty="0" err="1"/>
              <a:t>Orders.order_date</a:t>
            </a:r>
            <a:r>
              <a:rPr lang="en-IN" dirty="0"/>
              <a:t>, </a:t>
            </a:r>
            <a:r>
              <a:rPr lang="en-IN" dirty="0" err="1"/>
              <a:t>Orders.total_amountFROM</a:t>
            </a:r>
            <a:r>
              <a:rPr lang="en-IN" dirty="0"/>
              <a:t> Orders</a:t>
            </a:r>
          </a:p>
          <a:p>
            <a:r>
              <a:rPr lang="en-IN" dirty="0"/>
              <a:t>LEFT JOIN Customers ON </a:t>
            </a:r>
            <a:r>
              <a:rPr lang="en-IN" dirty="0" err="1"/>
              <a:t>Orders.customer_id</a:t>
            </a:r>
            <a:r>
              <a:rPr lang="en-IN" dirty="0"/>
              <a:t> = </a:t>
            </a:r>
            <a:r>
              <a:rPr lang="en-IN" dirty="0" err="1"/>
              <a:t>Customers.customer_id</a:t>
            </a:r>
            <a:r>
              <a:rPr lang="en-IN" dirty="0"/>
              <a:t>;</a:t>
            </a:r>
          </a:p>
        </p:txBody>
      </p:sp>
    </p:spTree>
    <p:extLst>
      <p:ext uri="{BB962C8B-B14F-4D97-AF65-F5344CB8AC3E}">
        <p14:creationId xmlns:p14="http://schemas.microsoft.com/office/powerpoint/2010/main" val="18987136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39B8B-AC6A-C86E-99FD-C1AE3DB77648}"/>
              </a:ext>
            </a:extLst>
          </p:cNvPr>
          <p:cNvSpPr>
            <a:spLocks noGrp="1"/>
          </p:cNvSpPr>
          <p:nvPr>
            <p:ph type="title"/>
          </p:nvPr>
        </p:nvSpPr>
        <p:spPr/>
        <p:txBody>
          <a:bodyPr/>
          <a:lstStyle/>
          <a:p>
            <a:r>
              <a:rPr lang="en-IN" dirty="0"/>
              <a:t>Views </a:t>
            </a:r>
          </a:p>
        </p:txBody>
      </p:sp>
      <p:sp>
        <p:nvSpPr>
          <p:cNvPr id="3" name="Content Placeholder 2">
            <a:extLst>
              <a:ext uri="{FF2B5EF4-FFF2-40B4-BE49-F238E27FC236}">
                <a16:creationId xmlns:a16="http://schemas.microsoft.com/office/drawing/2014/main" id="{3DFCFA4C-62BB-659F-6202-AA598534563B}"/>
              </a:ext>
            </a:extLst>
          </p:cNvPr>
          <p:cNvSpPr>
            <a:spLocks noGrp="1"/>
          </p:cNvSpPr>
          <p:nvPr>
            <p:ph idx="1"/>
          </p:nvPr>
        </p:nvSpPr>
        <p:spPr>
          <a:xfrm>
            <a:off x="677334" y="2160589"/>
            <a:ext cx="9754692" cy="3880773"/>
          </a:xfrm>
        </p:spPr>
        <p:txBody>
          <a:bodyPr/>
          <a:lstStyle/>
          <a:p>
            <a:r>
              <a:rPr lang="en-US" dirty="0"/>
              <a:t>View for Product Supplier Details</a:t>
            </a:r>
            <a:endParaRPr lang="en-IN" dirty="0"/>
          </a:p>
        </p:txBody>
      </p:sp>
      <p:pic>
        <p:nvPicPr>
          <p:cNvPr id="5" name="Picture 4">
            <a:extLst>
              <a:ext uri="{FF2B5EF4-FFF2-40B4-BE49-F238E27FC236}">
                <a16:creationId xmlns:a16="http://schemas.microsoft.com/office/drawing/2014/main" id="{DB609065-86D8-03EC-95E4-5D44A5FDC44A}"/>
              </a:ext>
            </a:extLst>
          </p:cNvPr>
          <p:cNvPicPr>
            <a:picLocks noChangeAspect="1"/>
          </p:cNvPicPr>
          <p:nvPr/>
        </p:nvPicPr>
        <p:blipFill>
          <a:blip r:embed="rId2"/>
          <a:stretch>
            <a:fillRect/>
          </a:stretch>
        </p:blipFill>
        <p:spPr>
          <a:xfrm>
            <a:off x="4798142" y="2160589"/>
            <a:ext cx="4247535" cy="3880773"/>
          </a:xfrm>
          <a:prstGeom prst="rect">
            <a:avLst/>
          </a:prstGeom>
        </p:spPr>
      </p:pic>
      <p:sp>
        <p:nvSpPr>
          <p:cNvPr id="7" name="TextBox 6">
            <a:extLst>
              <a:ext uri="{FF2B5EF4-FFF2-40B4-BE49-F238E27FC236}">
                <a16:creationId xmlns:a16="http://schemas.microsoft.com/office/drawing/2014/main" id="{8212A180-41D8-EC10-4554-C69DAE207070}"/>
              </a:ext>
            </a:extLst>
          </p:cNvPr>
          <p:cNvSpPr txBox="1"/>
          <p:nvPr/>
        </p:nvSpPr>
        <p:spPr>
          <a:xfrm>
            <a:off x="677334" y="3223812"/>
            <a:ext cx="4120808" cy="1754326"/>
          </a:xfrm>
          <a:prstGeom prst="rect">
            <a:avLst/>
          </a:prstGeom>
          <a:noFill/>
        </p:spPr>
        <p:txBody>
          <a:bodyPr wrap="square">
            <a:spAutoFit/>
          </a:bodyPr>
          <a:lstStyle/>
          <a:p>
            <a:r>
              <a:rPr lang="en-IN" dirty="0"/>
              <a:t>CREATE VIEW </a:t>
            </a:r>
            <a:r>
              <a:rPr lang="en-IN" dirty="0" err="1"/>
              <a:t>ProductSupplierDetails</a:t>
            </a:r>
            <a:r>
              <a:rPr lang="en-IN" dirty="0"/>
              <a:t> ASSELECT </a:t>
            </a:r>
            <a:r>
              <a:rPr lang="en-IN" dirty="0" err="1"/>
              <a:t>p.Product_ID</a:t>
            </a:r>
            <a:r>
              <a:rPr lang="en-IN" dirty="0"/>
              <a:t>,        </a:t>
            </a:r>
            <a:r>
              <a:rPr lang="en-IN" dirty="0" err="1"/>
              <a:t>p.Product_Name</a:t>
            </a:r>
            <a:r>
              <a:rPr lang="en-IN" dirty="0"/>
              <a:t>,        </a:t>
            </a:r>
            <a:r>
              <a:rPr lang="en-IN" dirty="0" err="1"/>
              <a:t>s.Supplier_ID</a:t>
            </a:r>
            <a:r>
              <a:rPr lang="en-IN" dirty="0"/>
              <a:t>,        </a:t>
            </a:r>
            <a:r>
              <a:rPr lang="en-IN" dirty="0" err="1"/>
              <a:t>s.Supplier_Name</a:t>
            </a:r>
            <a:r>
              <a:rPr lang="en-IN" dirty="0"/>
              <a:t>,        </a:t>
            </a:r>
            <a:r>
              <a:rPr lang="en-IN" dirty="0" err="1"/>
              <a:t>s.Email</a:t>
            </a:r>
            <a:r>
              <a:rPr lang="en-IN" dirty="0"/>
              <a:t>	FROM Products </a:t>
            </a:r>
            <a:r>
              <a:rPr lang="en-IN" dirty="0" err="1"/>
              <a:t>pJOIN</a:t>
            </a:r>
            <a:r>
              <a:rPr lang="en-IN" dirty="0"/>
              <a:t> Suppliers s ON </a:t>
            </a:r>
            <a:r>
              <a:rPr lang="en-IN" dirty="0" err="1"/>
              <a:t>p.Supplier_ID</a:t>
            </a:r>
            <a:r>
              <a:rPr lang="en-IN" dirty="0"/>
              <a:t> = </a:t>
            </a:r>
            <a:r>
              <a:rPr lang="en-IN" dirty="0" err="1"/>
              <a:t>s.Supplier_ID</a:t>
            </a:r>
            <a:r>
              <a:rPr lang="en-IN" dirty="0"/>
              <a:t>;</a:t>
            </a:r>
          </a:p>
        </p:txBody>
      </p:sp>
    </p:spTree>
    <p:extLst>
      <p:ext uri="{BB962C8B-B14F-4D97-AF65-F5344CB8AC3E}">
        <p14:creationId xmlns:p14="http://schemas.microsoft.com/office/powerpoint/2010/main" val="151989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E7E16-5395-9A08-93DA-65D98E7554F8}"/>
              </a:ext>
            </a:extLst>
          </p:cNvPr>
          <p:cNvSpPr>
            <a:spLocks noGrp="1"/>
          </p:cNvSpPr>
          <p:nvPr>
            <p:ph type="title"/>
          </p:nvPr>
        </p:nvSpPr>
        <p:spPr/>
        <p:txBody>
          <a:bodyPr/>
          <a:lstStyle/>
          <a:p>
            <a:r>
              <a:rPr lang="en-IN" b="1" dirty="0">
                <a:latin typeface="Algerian" panose="04020705040A02060702" pitchFamily="82" charset="0"/>
              </a:rPr>
              <a:t>ABSTRACT</a:t>
            </a:r>
          </a:p>
        </p:txBody>
      </p:sp>
      <p:sp>
        <p:nvSpPr>
          <p:cNvPr id="3" name="Content Placeholder 2">
            <a:extLst>
              <a:ext uri="{FF2B5EF4-FFF2-40B4-BE49-F238E27FC236}">
                <a16:creationId xmlns:a16="http://schemas.microsoft.com/office/drawing/2014/main" id="{4D101619-88B3-1A33-97F6-9E6D43F2EA31}"/>
              </a:ext>
            </a:extLst>
          </p:cNvPr>
          <p:cNvSpPr>
            <a:spLocks noGrp="1"/>
          </p:cNvSpPr>
          <p:nvPr>
            <p:ph idx="1"/>
          </p:nvPr>
        </p:nvSpPr>
        <p:spPr>
          <a:xfrm>
            <a:off x="677334" y="1691149"/>
            <a:ext cx="8596668" cy="4350214"/>
          </a:xfrm>
        </p:spPr>
        <p:txBody>
          <a:bodyPr>
            <a:normAutofit/>
          </a:bodyPr>
          <a:lstStyle/>
          <a:p>
            <a:pPr>
              <a:buFont typeface="Wingdings" panose="05000000000000000000" pitchFamily="2" charset="2"/>
              <a:buChar char="q"/>
            </a:pPr>
            <a:r>
              <a:rPr lang="en-US" dirty="0"/>
              <a:t>The Dairy Business Database project is designed to create a comprehensive and efficient MySQL database system to manage and streamline operations within a dairy business. The primary objective is to facilitate the systematic storage, retrieval, and management of crucial business data including  sales, customer details, supplier information, </a:t>
            </a:r>
            <a:r>
              <a:rPr lang="en-US" dirty="0" err="1"/>
              <a:t>products,order</a:t>
            </a:r>
            <a:r>
              <a:rPr lang="en-US" dirty="0"/>
              <a:t> details. This project encompasses the design and implementation of relational database schemas, ensuring data integrity, and establishing relationships among various entities involved in the dairy business.</a:t>
            </a:r>
          </a:p>
          <a:p>
            <a:pPr>
              <a:buFont typeface="Wingdings" panose="05000000000000000000" pitchFamily="2" charset="2"/>
              <a:buChar char="q"/>
            </a:pPr>
            <a:r>
              <a:rPr lang="en-US" dirty="0"/>
              <a:t> Additionally, it will provide robust querying capabilities to generate insightful reports, aiding in decision-making </a:t>
            </a:r>
            <a:r>
              <a:rPr lang="en-US" dirty="0" err="1"/>
              <a:t>processes.By</a:t>
            </a:r>
            <a:r>
              <a:rPr lang="en-US" dirty="0"/>
              <a:t> implementing this MySQL database, the dairy business can enhance its operational efficiency, improve data accuracy, and ensure timely access to vital information, ultimately contributing to better resource management and customer satisfaction.</a:t>
            </a:r>
            <a:endParaRPr lang="en-IN" dirty="0"/>
          </a:p>
        </p:txBody>
      </p:sp>
    </p:spTree>
    <p:extLst>
      <p:ext uri="{BB962C8B-B14F-4D97-AF65-F5344CB8AC3E}">
        <p14:creationId xmlns:p14="http://schemas.microsoft.com/office/powerpoint/2010/main" val="124447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28838-05A2-CF2D-33A6-B0DFC9B7173B}"/>
              </a:ext>
            </a:extLst>
          </p:cNvPr>
          <p:cNvSpPr>
            <a:spLocks noGrp="1"/>
          </p:cNvSpPr>
          <p:nvPr>
            <p:ph type="title"/>
          </p:nvPr>
        </p:nvSpPr>
        <p:spPr/>
        <p:txBody>
          <a:bodyPr>
            <a:normAutofit/>
          </a:bodyPr>
          <a:lstStyle/>
          <a:p>
            <a:r>
              <a:rPr lang="en-IN" sz="2400" dirty="0">
                <a:latin typeface="Aharoni" panose="02010803020104030203" pitchFamily="2" charset="-79"/>
                <a:cs typeface="Aharoni" panose="02010803020104030203" pitchFamily="2" charset="-79"/>
              </a:rPr>
              <a:t>STRUCTURE OF CUSTOMERS TABLE</a:t>
            </a:r>
          </a:p>
        </p:txBody>
      </p:sp>
      <p:sp>
        <p:nvSpPr>
          <p:cNvPr id="3" name="Content Placeholder 2">
            <a:extLst>
              <a:ext uri="{FF2B5EF4-FFF2-40B4-BE49-F238E27FC236}">
                <a16:creationId xmlns:a16="http://schemas.microsoft.com/office/drawing/2014/main" id="{A555E185-28F9-5DE6-FB08-D7602D0B6F35}"/>
              </a:ext>
            </a:extLst>
          </p:cNvPr>
          <p:cNvSpPr>
            <a:spLocks noGrp="1"/>
          </p:cNvSpPr>
          <p:nvPr>
            <p:ph idx="1"/>
          </p:nvPr>
        </p:nvSpPr>
        <p:spPr/>
        <p:txBody>
          <a:bodyPr/>
          <a:lstStyle/>
          <a:p>
            <a:pPr>
              <a:buFont typeface="Wingdings" panose="05000000000000000000" pitchFamily="2" charset="2"/>
              <a:buChar char="q"/>
            </a:pPr>
            <a:r>
              <a:rPr lang="en-IN" dirty="0"/>
              <a:t>This table shows the information about </a:t>
            </a:r>
          </a:p>
          <a:p>
            <a:pPr marL="0" indent="0">
              <a:buNone/>
            </a:pPr>
            <a:r>
              <a:rPr lang="en-IN" dirty="0"/>
              <a:t>customers like their </a:t>
            </a:r>
            <a:r>
              <a:rPr lang="en-IN" dirty="0" err="1"/>
              <a:t>name,email,phone</a:t>
            </a:r>
            <a:r>
              <a:rPr lang="en-IN" dirty="0"/>
              <a:t> number,</a:t>
            </a:r>
          </a:p>
          <a:p>
            <a:pPr marL="0" indent="0">
              <a:buNone/>
            </a:pPr>
            <a:r>
              <a:rPr lang="en-IN" dirty="0" err="1"/>
              <a:t>city,state,postal</a:t>
            </a:r>
            <a:r>
              <a:rPr lang="en-IN" dirty="0"/>
              <a:t> </a:t>
            </a:r>
            <a:r>
              <a:rPr lang="en-IN" dirty="0" err="1"/>
              <a:t>code,country,registration</a:t>
            </a:r>
            <a:r>
              <a:rPr lang="en-IN" dirty="0"/>
              <a:t> date.</a:t>
            </a:r>
          </a:p>
          <a:p>
            <a:pPr marL="0" indent="0">
              <a:buNone/>
            </a:pPr>
            <a:endParaRPr lang="en-IN" dirty="0"/>
          </a:p>
          <a:p>
            <a:pPr>
              <a:buFont typeface="Wingdings" panose="05000000000000000000" pitchFamily="2" charset="2"/>
              <a:buChar char="q"/>
            </a:pPr>
            <a:r>
              <a:rPr lang="en-IN" dirty="0"/>
              <a:t>Syntax : </a:t>
            </a:r>
            <a:r>
              <a:rPr lang="en-IN" dirty="0" err="1"/>
              <a:t>desc</a:t>
            </a:r>
            <a:r>
              <a:rPr lang="en-IN" dirty="0"/>
              <a:t> customers;</a:t>
            </a:r>
          </a:p>
        </p:txBody>
      </p:sp>
      <p:pic>
        <p:nvPicPr>
          <p:cNvPr id="5" name="Picture 4">
            <a:extLst>
              <a:ext uri="{FF2B5EF4-FFF2-40B4-BE49-F238E27FC236}">
                <a16:creationId xmlns:a16="http://schemas.microsoft.com/office/drawing/2014/main" id="{D7588D1B-1BED-9EA7-94A6-A8C44008C636}"/>
              </a:ext>
            </a:extLst>
          </p:cNvPr>
          <p:cNvPicPr>
            <a:picLocks noChangeAspect="1"/>
          </p:cNvPicPr>
          <p:nvPr/>
        </p:nvPicPr>
        <p:blipFill>
          <a:blip r:embed="rId2"/>
          <a:stretch>
            <a:fillRect/>
          </a:stretch>
        </p:blipFill>
        <p:spPr>
          <a:xfrm>
            <a:off x="5837310" y="2160589"/>
            <a:ext cx="3917212" cy="2844030"/>
          </a:xfrm>
          <a:prstGeom prst="rect">
            <a:avLst/>
          </a:prstGeom>
        </p:spPr>
      </p:pic>
    </p:spTree>
    <p:extLst>
      <p:ext uri="{BB962C8B-B14F-4D97-AF65-F5344CB8AC3E}">
        <p14:creationId xmlns:p14="http://schemas.microsoft.com/office/powerpoint/2010/main" val="3136208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7533B-13FB-0483-E248-3D5123BBA197}"/>
              </a:ext>
            </a:extLst>
          </p:cNvPr>
          <p:cNvSpPr>
            <a:spLocks noGrp="1"/>
          </p:cNvSpPr>
          <p:nvPr>
            <p:ph type="title"/>
          </p:nvPr>
        </p:nvSpPr>
        <p:spPr/>
        <p:txBody>
          <a:bodyPr>
            <a:normAutofit/>
          </a:bodyPr>
          <a:lstStyle/>
          <a:p>
            <a:r>
              <a:rPr lang="en-IN" sz="2400" dirty="0">
                <a:latin typeface="Aharoni" panose="02010803020104030203" pitchFamily="2" charset="-79"/>
                <a:cs typeface="Aharoni" panose="02010803020104030203" pitchFamily="2" charset="-79"/>
              </a:rPr>
              <a:t>STRUCTURE OF PRODUCTS TABLE </a:t>
            </a:r>
          </a:p>
        </p:txBody>
      </p:sp>
      <p:sp>
        <p:nvSpPr>
          <p:cNvPr id="3" name="Content Placeholder 2">
            <a:extLst>
              <a:ext uri="{FF2B5EF4-FFF2-40B4-BE49-F238E27FC236}">
                <a16:creationId xmlns:a16="http://schemas.microsoft.com/office/drawing/2014/main" id="{D2CA5792-6663-32ED-AF44-56FA9300E1EA}"/>
              </a:ext>
            </a:extLst>
          </p:cNvPr>
          <p:cNvSpPr>
            <a:spLocks noGrp="1"/>
          </p:cNvSpPr>
          <p:nvPr>
            <p:ph idx="1"/>
          </p:nvPr>
        </p:nvSpPr>
        <p:spPr/>
        <p:txBody>
          <a:bodyPr/>
          <a:lstStyle/>
          <a:p>
            <a:pPr>
              <a:buFont typeface="Wingdings" panose="05000000000000000000" pitchFamily="2" charset="2"/>
              <a:buChar char="q"/>
            </a:pPr>
            <a:r>
              <a:rPr lang="en-IN" dirty="0"/>
              <a:t>This table  shows the information about the products.</a:t>
            </a:r>
          </a:p>
          <a:p>
            <a:pPr>
              <a:buFont typeface="Wingdings" panose="05000000000000000000" pitchFamily="2" charset="2"/>
              <a:buChar char="q"/>
            </a:pPr>
            <a:r>
              <a:rPr lang="en-IN" dirty="0"/>
              <a:t>Syntax: </a:t>
            </a:r>
            <a:r>
              <a:rPr lang="en-IN" dirty="0" err="1"/>
              <a:t>desc</a:t>
            </a:r>
            <a:r>
              <a:rPr lang="en-IN" dirty="0"/>
              <a:t> products;</a:t>
            </a:r>
          </a:p>
        </p:txBody>
      </p:sp>
      <p:pic>
        <p:nvPicPr>
          <p:cNvPr id="5" name="Picture 4">
            <a:extLst>
              <a:ext uri="{FF2B5EF4-FFF2-40B4-BE49-F238E27FC236}">
                <a16:creationId xmlns:a16="http://schemas.microsoft.com/office/drawing/2014/main" id="{3E319901-DDD9-4190-486D-E831D520D324}"/>
              </a:ext>
            </a:extLst>
          </p:cNvPr>
          <p:cNvPicPr>
            <a:picLocks noChangeAspect="1"/>
          </p:cNvPicPr>
          <p:nvPr/>
        </p:nvPicPr>
        <p:blipFill>
          <a:blip r:embed="rId2"/>
          <a:stretch>
            <a:fillRect/>
          </a:stretch>
        </p:blipFill>
        <p:spPr>
          <a:xfrm>
            <a:off x="4383143" y="2918380"/>
            <a:ext cx="5077534" cy="2568019"/>
          </a:xfrm>
          <a:prstGeom prst="rect">
            <a:avLst/>
          </a:prstGeom>
        </p:spPr>
      </p:pic>
    </p:spTree>
    <p:extLst>
      <p:ext uri="{BB962C8B-B14F-4D97-AF65-F5344CB8AC3E}">
        <p14:creationId xmlns:p14="http://schemas.microsoft.com/office/powerpoint/2010/main" val="4919886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444E5-6B3C-37B5-7BE7-912CE3E8020D}"/>
              </a:ext>
            </a:extLst>
          </p:cNvPr>
          <p:cNvSpPr>
            <a:spLocks noGrp="1"/>
          </p:cNvSpPr>
          <p:nvPr>
            <p:ph type="title"/>
          </p:nvPr>
        </p:nvSpPr>
        <p:spPr/>
        <p:txBody>
          <a:bodyPr>
            <a:normAutofit/>
          </a:bodyPr>
          <a:lstStyle/>
          <a:p>
            <a:r>
              <a:rPr lang="en-IN" sz="2800" dirty="0">
                <a:latin typeface="Aharoni" panose="02010803020104030203" pitchFamily="2" charset="-79"/>
                <a:cs typeface="Aharoni" panose="02010803020104030203" pitchFamily="2" charset="-79"/>
              </a:rPr>
              <a:t>STRUCTURE OF ORDERS TABLE</a:t>
            </a:r>
          </a:p>
        </p:txBody>
      </p:sp>
      <p:sp>
        <p:nvSpPr>
          <p:cNvPr id="3" name="Content Placeholder 2">
            <a:extLst>
              <a:ext uri="{FF2B5EF4-FFF2-40B4-BE49-F238E27FC236}">
                <a16:creationId xmlns:a16="http://schemas.microsoft.com/office/drawing/2014/main" id="{C3B0639B-EA27-0698-27B4-68807B6E1731}"/>
              </a:ext>
            </a:extLst>
          </p:cNvPr>
          <p:cNvSpPr>
            <a:spLocks noGrp="1"/>
          </p:cNvSpPr>
          <p:nvPr>
            <p:ph idx="1"/>
          </p:nvPr>
        </p:nvSpPr>
        <p:spPr/>
        <p:txBody>
          <a:bodyPr/>
          <a:lstStyle/>
          <a:p>
            <a:pPr>
              <a:buFont typeface="Wingdings" panose="05000000000000000000" pitchFamily="2" charset="2"/>
              <a:buChar char="q"/>
            </a:pPr>
            <a:r>
              <a:rPr lang="en-IN" dirty="0"/>
              <a:t>This table shows the details of orders like </a:t>
            </a:r>
            <a:r>
              <a:rPr lang="en-IN" dirty="0" err="1"/>
              <a:t>order_id</a:t>
            </a:r>
            <a:r>
              <a:rPr lang="en-IN" dirty="0"/>
              <a:t>,</a:t>
            </a:r>
          </a:p>
          <a:p>
            <a:pPr marL="0" indent="0">
              <a:buNone/>
            </a:pPr>
            <a:r>
              <a:rPr lang="en-IN" dirty="0" err="1"/>
              <a:t>Customer_id,order_date,total_amount</a:t>
            </a:r>
            <a:r>
              <a:rPr lang="en-IN" dirty="0"/>
              <a:t>,</a:t>
            </a:r>
          </a:p>
          <a:p>
            <a:pPr marL="0" indent="0">
              <a:buNone/>
            </a:pPr>
            <a:r>
              <a:rPr lang="en-IN" dirty="0" err="1"/>
              <a:t>Shipping_address,payment_method</a:t>
            </a:r>
            <a:r>
              <a:rPr lang="en-IN" dirty="0"/>
              <a:t>.</a:t>
            </a:r>
          </a:p>
          <a:p>
            <a:pPr marL="0" indent="0">
              <a:buNone/>
            </a:pPr>
            <a:endParaRPr lang="en-IN" dirty="0"/>
          </a:p>
          <a:p>
            <a:pPr>
              <a:buFont typeface="Wingdings" panose="05000000000000000000" pitchFamily="2" charset="2"/>
              <a:buChar char="q"/>
            </a:pPr>
            <a:r>
              <a:rPr lang="en-IN" dirty="0"/>
              <a:t>syntax: </a:t>
            </a:r>
            <a:r>
              <a:rPr lang="en-IN" dirty="0" err="1"/>
              <a:t>desc</a:t>
            </a:r>
            <a:r>
              <a:rPr lang="en-IN" dirty="0"/>
              <a:t> orders</a:t>
            </a:r>
          </a:p>
        </p:txBody>
      </p:sp>
      <p:pic>
        <p:nvPicPr>
          <p:cNvPr id="5" name="Picture 4">
            <a:extLst>
              <a:ext uri="{FF2B5EF4-FFF2-40B4-BE49-F238E27FC236}">
                <a16:creationId xmlns:a16="http://schemas.microsoft.com/office/drawing/2014/main" id="{59038F37-6509-27C6-84EF-60F908E3AC6B}"/>
              </a:ext>
            </a:extLst>
          </p:cNvPr>
          <p:cNvPicPr>
            <a:picLocks noChangeAspect="1"/>
          </p:cNvPicPr>
          <p:nvPr/>
        </p:nvPicPr>
        <p:blipFill>
          <a:blip r:embed="rId2"/>
          <a:stretch>
            <a:fillRect/>
          </a:stretch>
        </p:blipFill>
        <p:spPr>
          <a:xfrm>
            <a:off x="4324323" y="3357293"/>
            <a:ext cx="4782217" cy="2492900"/>
          </a:xfrm>
          <a:prstGeom prst="rect">
            <a:avLst/>
          </a:prstGeom>
        </p:spPr>
      </p:pic>
    </p:spTree>
    <p:extLst>
      <p:ext uri="{BB962C8B-B14F-4D97-AF65-F5344CB8AC3E}">
        <p14:creationId xmlns:p14="http://schemas.microsoft.com/office/powerpoint/2010/main" val="23259352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8B84A-A320-9842-EA18-7809FC0B60E9}"/>
              </a:ext>
            </a:extLst>
          </p:cNvPr>
          <p:cNvSpPr>
            <a:spLocks noGrp="1"/>
          </p:cNvSpPr>
          <p:nvPr>
            <p:ph type="title"/>
          </p:nvPr>
        </p:nvSpPr>
        <p:spPr/>
        <p:txBody>
          <a:bodyPr>
            <a:normAutofit/>
          </a:bodyPr>
          <a:lstStyle/>
          <a:p>
            <a:r>
              <a:rPr lang="en-IN" sz="2800" dirty="0">
                <a:latin typeface="Aharoni" panose="02010803020104030203" pitchFamily="2" charset="-79"/>
                <a:cs typeface="Aharoni" panose="02010803020104030203" pitchFamily="2" charset="-79"/>
              </a:rPr>
              <a:t>STRUCTURE OF SUPPLIERS TABLE</a:t>
            </a:r>
          </a:p>
        </p:txBody>
      </p:sp>
      <p:sp>
        <p:nvSpPr>
          <p:cNvPr id="3" name="Content Placeholder 2">
            <a:extLst>
              <a:ext uri="{FF2B5EF4-FFF2-40B4-BE49-F238E27FC236}">
                <a16:creationId xmlns:a16="http://schemas.microsoft.com/office/drawing/2014/main" id="{B95D73F9-01A5-7EFB-5C2B-38E993E3E1C4}"/>
              </a:ext>
            </a:extLst>
          </p:cNvPr>
          <p:cNvSpPr>
            <a:spLocks noGrp="1"/>
          </p:cNvSpPr>
          <p:nvPr>
            <p:ph idx="1"/>
          </p:nvPr>
        </p:nvSpPr>
        <p:spPr/>
        <p:txBody>
          <a:bodyPr/>
          <a:lstStyle/>
          <a:p>
            <a:pPr>
              <a:buFont typeface="Wingdings" panose="05000000000000000000" pitchFamily="2" charset="2"/>
              <a:buChar char="q"/>
            </a:pPr>
            <a:r>
              <a:rPr lang="en-IN" dirty="0"/>
              <a:t>This table shows the information about the suppliers</a:t>
            </a:r>
          </a:p>
          <a:p>
            <a:pPr marL="0" indent="0">
              <a:buNone/>
            </a:pPr>
            <a:r>
              <a:rPr lang="en-IN" dirty="0"/>
              <a:t>Like </a:t>
            </a:r>
            <a:r>
              <a:rPr lang="en-IN" dirty="0" err="1"/>
              <a:t>name,contact</a:t>
            </a:r>
            <a:r>
              <a:rPr lang="en-IN" dirty="0"/>
              <a:t> </a:t>
            </a:r>
            <a:r>
              <a:rPr lang="en-IN" dirty="0" err="1"/>
              <a:t>person,ohone,email</a:t>
            </a:r>
            <a:r>
              <a:rPr lang="en-IN" dirty="0"/>
              <a:t>. </a:t>
            </a:r>
          </a:p>
          <a:p>
            <a:pPr>
              <a:buFont typeface="Wingdings" panose="05000000000000000000" pitchFamily="2" charset="2"/>
              <a:buChar char="q"/>
            </a:pPr>
            <a:r>
              <a:rPr lang="en-IN" dirty="0"/>
              <a:t>Syntax: </a:t>
            </a:r>
            <a:r>
              <a:rPr lang="en-IN" dirty="0" err="1"/>
              <a:t>desc</a:t>
            </a:r>
            <a:r>
              <a:rPr lang="en-IN" dirty="0"/>
              <a:t> suppliers;</a:t>
            </a:r>
          </a:p>
        </p:txBody>
      </p:sp>
      <p:pic>
        <p:nvPicPr>
          <p:cNvPr id="5" name="Picture 4">
            <a:extLst>
              <a:ext uri="{FF2B5EF4-FFF2-40B4-BE49-F238E27FC236}">
                <a16:creationId xmlns:a16="http://schemas.microsoft.com/office/drawing/2014/main" id="{402356B2-B0FE-C7C6-25FB-CAE8DAFDA4FF}"/>
              </a:ext>
            </a:extLst>
          </p:cNvPr>
          <p:cNvPicPr>
            <a:picLocks noChangeAspect="1"/>
          </p:cNvPicPr>
          <p:nvPr/>
        </p:nvPicPr>
        <p:blipFill>
          <a:blip r:embed="rId2"/>
          <a:stretch>
            <a:fillRect/>
          </a:stretch>
        </p:blipFill>
        <p:spPr>
          <a:xfrm>
            <a:off x="4871259" y="2990440"/>
            <a:ext cx="4553585" cy="1937161"/>
          </a:xfrm>
          <a:prstGeom prst="rect">
            <a:avLst/>
          </a:prstGeom>
        </p:spPr>
      </p:pic>
    </p:spTree>
    <p:extLst>
      <p:ext uri="{BB962C8B-B14F-4D97-AF65-F5344CB8AC3E}">
        <p14:creationId xmlns:p14="http://schemas.microsoft.com/office/powerpoint/2010/main" val="1860677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03287-2F97-A56B-A6B2-795D165FA43D}"/>
              </a:ext>
            </a:extLst>
          </p:cNvPr>
          <p:cNvSpPr>
            <a:spLocks noGrp="1"/>
          </p:cNvSpPr>
          <p:nvPr>
            <p:ph type="title"/>
          </p:nvPr>
        </p:nvSpPr>
        <p:spPr/>
        <p:txBody>
          <a:bodyPr>
            <a:normAutofit/>
          </a:bodyPr>
          <a:lstStyle/>
          <a:p>
            <a:r>
              <a:rPr lang="en-IN" sz="2800" dirty="0">
                <a:latin typeface="Aharoni" panose="02010803020104030203" pitchFamily="2" charset="-79"/>
                <a:cs typeface="Aharoni" panose="02010803020104030203" pitchFamily="2" charset="-79"/>
              </a:rPr>
              <a:t>STRUCTURE OF SALES TABLE</a:t>
            </a:r>
          </a:p>
        </p:txBody>
      </p:sp>
      <p:sp>
        <p:nvSpPr>
          <p:cNvPr id="3" name="Content Placeholder 2">
            <a:extLst>
              <a:ext uri="{FF2B5EF4-FFF2-40B4-BE49-F238E27FC236}">
                <a16:creationId xmlns:a16="http://schemas.microsoft.com/office/drawing/2014/main" id="{A9B8972A-1BDD-832B-B03F-32BFB363A2E9}"/>
              </a:ext>
            </a:extLst>
          </p:cNvPr>
          <p:cNvSpPr>
            <a:spLocks noGrp="1"/>
          </p:cNvSpPr>
          <p:nvPr>
            <p:ph idx="1"/>
          </p:nvPr>
        </p:nvSpPr>
        <p:spPr/>
        <p:txBody>
          <a:bodyPr/>
          <a:lstStyle/>
          <a:p>
            <a:pPr>
              <a:buFont typeface="Wingdings" panose="05000000000000000000" pitchFamily="2" charset="2"/>
              <a:buChar char="q"/>
            </a:pPr>
            <a:r>
              <a:rPr lang="en-IN" dirty="0"/>
              <a:t>This table shows the information about the sales details </a:t>
            </a:r>
          </a:p>
          <a:p>
            <a:pPr marL="0" indent="0">
              <a:buNone/>
            </a:pPr>
            <a:r>
              <a:rPr lang="en-IN" dirty="0"/>
              <a:t>like </a:t>
            </a:r>
            <a:r>
              <a:rPr lang="en-IN" dirty="0" err="1"/>
              <a:t>sales_id</a:t>
            </a:r>
            <a:r>
              <a:rPr lang="en-IN" dirty="0"/>
              <a:t>, </a:t>
            </a:r>
            <a:r>
              <a:rPr lang="en-IN" dirty="0" err="1"/>
              <a:t>quantity,customer_id,product_id</a:t>
            </a:r>
            <a:r>
              <a:rPr lang="en-IN" dirty="0"/>
              <a:t>.</a:t>
            </a:r>
          </a:p>
          <a:p>
            <a:pPr marL="0" indent="0">
              <a:buNone/>
            </a:pPr>
            <a:endParaRPr lang="en-IN" dirty="0"/>
          </a:p>
          <a:p>
            <a:pPr>
              <a:buFont typeface="Wingdings" panose="05000000000000000000" pitchFamily="2" charset="2"/>
              <a:buChar char="q"/>
            </a:pPr>
            <a:r>
              <a:rPr lang="en-IN" dirty="0"/>
              <a:t>Syntax: </a:t>
            </a:r>
            <a:r>
              <a:rPr lang="en-IN" dirty="0" err="1"/>
              <a:t>desc</a:t>
            </a:r>
            <a:r>
              <a:rPr lang="en-IN" dirty="0"/>
              <a:t> sales;</a:t>
            </a:r>
          </a:p>
        </p:txBody>
      </p:sp>
      <p:pic>
        <p:nvPicPr>
          <p:cNvPr id="5" name="Picture 4">
            <a:extLst>
              <a:ext uri="{FF2B5EF4-FFF2-40B4-BE49-F238E27FC236}">
                <a16:creationId xmlns:a16="http://schemas.microsoft.com/office/drawing/2014/main" id="{9E1190CE-A908-4C65-8968-8153FA9297DE}"/>
              </a:ext>
            </a:extLst>
          </p:cNvPr>
          <p:cNvPicPr>
            <a:picLocks noChangeAspect="1"/>
          </p:cNvPicPr>
          <p:nvPr/>
        </p:nvPicPr>
        <p:blipFill>
          <a:blip r:embed="rId2"/>
          <a:stretch>
            <a:fillRect/>
          </a:stretch>
        </p:blipFill>
        <p:spPr>
          <a:xfrm>
            <a:off x="5615891" y="3095841"/>
            <a:ext cx="3658111" cy="1859617"/>
          </a:xfrm>
          <a:prstGeom prst="rect">
            <a:avLst/>
          </a:prstGeom>
        </p:spPr>
      </p:pic>
    </p:spTree>
    <p:extLst>
      <p:ext uri="{BB962C8B-B14F-4D97-AF65-F5344CB8AC3E}">
        <p14:creationId xmlns:p14="http://schemas.microsoft.com/office/powerpoint/2010/main" val="675385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BB0F3-B4F4-57B9-61EE-EB9540CF5D61}"/>
              </a:ext>
            </a:extLst>
          </p:cNvPr>
          <p:cNvSpPr>
            <a:spLocks noGrp="1"/>
          </p:cNvSpPr>
          <p:nvPr>
            <p:ph type="title"/>
          </p:nvPr>
        </p:nvSpPr>
        <p:spPr/>
        <p:txBody>
          <a:bodyPr/>
          <a:lstStyle/>
          <a:p>
            <a:r>
              <a:rPr lang="en-IN" dirty="0"/>
              <a:t>Contents of customers table</a:t>
            </a:r>
          </a:p>
        </p:txBody>
      </p:sp>
      <p:sp>
        <p:nvSpPr>
          <p:cNvPr id="3" name="Content Placeholder 2">
            <a:extLst>
              <a:ext uri="{FF2B5EF4-FFF2-40B4-BE49-F238E27FC236}">
                <a16:creationId xmlns:a16="http://schemas.microsoft.com/office/drawing/2014/main" id="{D8567E53-074B-F546-1247-D10356AA20F0}"/>
              </a:ext>
            </a:extLst>
          </p:cNvPr>
          <p:cNvSpPr>
            <a:spLocks noGrp="1"/>
          </p:cNvSpPr>
          <p:nvPr>
            <p:ph idx="1"/>
          </p:nvPr>
        </p:nvSpPr>
        <p:spPr>
          <a:xfrm>
            <a:off x="677334" y="1288026"/>
            <a:ext cx="8596668" cy="5496231"/>
          </a:xfrm>
        </p:spPr>
        <p:txBody>
          <a:bodyPr/>
          <a:lstStyle/>
          <a:p>
            <a:r>
              <a:rPr lang="en-IN" dirty="0"/>
              <a:t>select * from customers</a:t>
            </a:r>
          </a:p>
        </p:txBody>
      </p:sp>
      <p:pic>
        <p:nvPicPr>
          <p:cNvPr id="5" name="Picture 4">
            <a:extLst>
              <a:ext uri="{FF2B5EF4-FFF2-40B4-BE49-F238E27FC236}">
                <a16:creationId xmlns:a16="http://schemas.microsoft.com/office/drawing/2014/main" id="{A0095136-EADD-76F3-F2E3-877EF922A9B6}"/>
              </a:ext>
            </a:extLst>
          </p:cNvPr>
          <p:cNvPicPr>
            <a:picLocks noChangeAspect="1"/>
          </p:cNvPicPr>
          <p:nvPr/>
        </p:nvPicPr>
        <p:blipFill>
          <a:blip r:embed="rId2"/>
          <a:stretch>
            <a:fillRect/>
          </a:stretch>
        </p:blipFill>
        <p:spPr>
          <a:xfrm>
            <a:off x="445898" y="1930400"/>
            <a:ext cx="9059539" cy="4039164"/>
          </a:xfrm>
          <a:prstGeom prst="rect">
            <a:avLst/>
          </a:prstGeom>
        </p:spPr>
      </p:pic>
    </p:spTree>
    <p:extLst>
      <p:ext uri="{BB962C8B-B14F-4D97-AF65-F5344CB8AC3E}">
        <p14:creationId xmlns:p14="http://schemas.microsoft.com/office/powerpoint/2010/main" val="84621972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1372</TotalTime>
  <Words>820</Words>
  <Application>Microsoft Office PowerPoint</Application>
  <PresentationFormat>Widescreen</PresentationFormat>
  <Paragraphs>69</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Aharoni</vt:lpstr>
      <vt:lpstr>Algerian</vt:lpstr>
      <vt:lpstr>Arial</vt:lpstr>
      <vt:lpstr>Arial Unicode MS</vt:lpstr>
      <vt:lpstr>Trebuchet MS</vt:lpstr>
      <vt:lpstr>Wingdings</vt:lpstr>
      <vt:lpstr>Wingdings 3</vt:lpstr>
      <vt:lpstr>Facet</vt:lpstr>
      <vt:lpstr>Delight Dairy </vt:lpstr>
      <vt:lpstr>ER-DIAGRAM</vt:lpstr>
      <vt:lpstr>ABSTRACT</vt:lpstr>
      <vt:lpstr>STRUCTURE OF CUSTOMERS TABLE</vt:lpstr>
      <vt:lpstr>STRUCTURE OF PRODUCTS TABLE </vt:lpstr>
      <vt:lpstr>STRUCTURE OF ORDERS TABLE</vt:lpstr>
      <vt:lpstr>STRUCTURE OF SUPPLIERS TABLE</vt:lpstr>
      <vt:lpstr>STRUCTURE OF SALES TABLE</vt:lpstr>
      <vt:lpstr>Contents of customers table</vt:lpstr>
      <vt:lpstr>Contents of products table</vt:lpstr>
      <vt:lpstr>Contents of orders table</vt:lpstr>
      <vt:lpstr>Contents of suppliers table </vt:lpstr>
      <vt:lpstr>Contents of sales table </vt:lpstr>
      <vt:lpstr>Multiple subqueries</vt:lpstr>
      <vt:lpstr>Multiple subqueries</vt:lpstr>
      <vt:lpstr>Multiple subqueries</vt:lpstr>
      <vt:lpstr>Multiple subqueries</vt:lpstr>
      <vt:lpstr>Joins</vt:lpstr>
      <vt:lpstr>Joins</vt:lpstr>
      <vt:lpstr>Joins</vt:lpstr>
      <vt:lpstr>Joins</vt:lpstr>
      <vt:lpstr>Views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Kirtana Lingam</dc:creator>
  <cp:lastModifiedBy>Kirtana Lingam</cp:lastModifiedBy>
  <cp:revision>3</cp:revision>
  <dcterms:created xsi:type="dcterms:W3CDTF">2024-08-07T16:59:10Z</dcterms:created>
  <dcterms:modified xsi:type="dcterms:W3CDTF">2024-12-13T02:16:08Z</dcterms:modified>
</cp:coreProperties>
</file>