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31A392-77D6-49A4-9AAC-41CEA4CCD4B2}">
  <a:tblStyle styleId="{1031A392-77D6-49A4-9AAC-41CEA4CCD4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b8e2d0c0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b8e2d0c0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b8e2d0c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b8e2d0c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b8e2d0c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b8e2d0c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b8e2d0c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b8e2d0c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8e2d0c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b8e2d0c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8e2d0c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8e2d0c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93d83f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93d83f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b8e2d0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b8e2d0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3d83f6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3d83f6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b8e2d0c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b8e2d0c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b8e2d0c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b8e2d0c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b8e2d0c0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b8e2d0c0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b8e2d0c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b8e2d0c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8e2d0c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b8e2d0c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258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58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262200" y="4696600"/>
            <a:ext cx="8619600" cy="11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262200" y="810400"/>
            <a:ext cx="86478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/>
        </p:nvSpPr>
        <p:spPr>
          <a:xfrm>
            <a:off x="3135450" y="4759225"/>
            <a:ext cx="28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Berkeley Fintech Bootcamp 2021</a:t>
            </a:r>
            <a:endParaRPr sz="8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inancialmodelingprep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Stock 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Fundamental Analysis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8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Presented by: </a:t>
            </a:r>
            <a:r>
              <a:rPr lang="en-GB">
                <a:solidFill>
                  <a:schemeClr val="lt1"/>
                </a:solidFill>
              </a:rPr>
              <a:t>Project SFA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2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2">
                <a:solidFill>
                  <a:schemeClr val="lt1"/>
                </a:solidFill>
              </a:rPr>
              <a:t>Date: May 20, 2021</a:t>
            </a:r>
            <a:endParaRPr sz="1732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Results</a:t>
            </a:r>
            <a:r>
              <a:rPr lang="en-GB"/>
              <a:t> of the Project - Forward Growth vs. Multiples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75" y="1391375"/>
            <a:ext cx="4381599" cy="26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275" y="1360925"/>
            <a:ext cx="3830349" cy="26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B2B2B"/>
                </a:solidFill>
              </a:rPr>
              <a:t>Data Collection, Cleanup &amp; Exploration</a:t>
            </a:r>
            <a:endParaRPr sz="2500"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966188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{1031A392-77D6-49A4-9AAC-41CEA4CCD4B2}</a:tableStyleId>
              </a:tblPr>
              <a:tblGrid>
                <a:gridCol w="2365775"/>
                <a:gridCol w="487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Focus </a:t>
                      </a:r>
                      <a:r>
                        <a:rPr b="1" lang="en-GB">
                          <a:solidFill>
                            <a:schemeClr val="lt1"/>
                          </a:solidFill>
                        </a:rPr>
                        <a:t>Areas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Explanation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Benefits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Data are comprehensive and curated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Data collection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hrough paid API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Data cleanup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inimal as data is already curated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Data exploration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H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as any historical data one can think of in terms of types and duration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3"/>
          <p:cNvSpPr txBox="1"/>
          <p:nvPr/>
        </p:nvSpPr>
        <p:spPr>
          <a:xfrm>
            <a:off x="966188" y="1005150"/>
            <a:ext cx="61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Data Source: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i="1"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https://financialmodelingprep.com/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of the Project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258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New library</a:t>
            </a:r>
            <a:r>
              <a:rPr lang="en-GB"/>
              <a:t>: FundamentalAnalysis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Tools utilized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API &amp; .env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Hvplot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CSV file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User input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of the Project - Code Structure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258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ticker list from csv file with user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“for loop” for the ticker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Define dataframes and specify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Extract data from databases using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Prompt user input where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Calculate data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Insert data into dataframes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Display dataframes and charts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Unanticipated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1012650" y="1152475"/>
            <a:ext cx="71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The real life impact 7 weeks into the Boot Camp was beyond our imagination!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Updating OS disrupted the progress of the project.  Resolved speedily with the help of the Instructional Team and Tutor. Thank you!!!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47000" y="1152475"/>
            <a:ext cx="82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Handle situations where cash flow and profit data are negative;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Provide feedback message for user where there is not sufficient data for a relatively new stock;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Add dividend payout </a:t>
            </a:r>
            <a:r>
              <a:rPr lang="en-GB"/>
              <a:t>ratio</a:t>
            </a:r>
            <a:r>
              <a:rPr lang="en-GB"/>
              <a:t> and buyback ratio;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Get user input of sizes of user base of stocks where appropriate;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Add single stock time series trend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Questions for further research: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Is it possible to analyze revenue segments which are highly company-specific with coding?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258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Jackie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Victor 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Jamal Rizvi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project aims to generate stock fundamental analysis encompassing three aspects: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Return on Equity (ROE) and its main drivers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Free Cash Flow Return on Equity and its main drivers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Valuation and future growth potential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By using financial programming, the project provides benefits relative to manual work in terms of: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Real time data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Efficiency by saving manual labor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Accuracy by eliminating human error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Dynamism in response to evolving user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2270">
                <a:solidFill>
                  <a:schemeClr val="accent4"/>
                </a:solidFill>
              </a:rPr>
              <a:t>FinTech rocks!!!</a:t>
            </a:r>
            <a:endParaRPr b="1" i="1" sz="227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Story &amp; Acceptance Criteria for MVP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393700" y="9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{1031A392-77D6-49A4-9AAC-41CEA4CCD4B2}</a:tableStyleId>
              </a:tblPr>
              <a:tblGrid>
                <a:gridCol w="835125"/>
                <a:gridCol w="1319075"/>
                <a:gridCol w="1542900"/>
                <a:gridCol w="682850"/>
                <a:gridCol w="1510225"/>
                <a:gridCol w="1563775"/>
                <a:gridCol w="9026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2"/>
                          </a:solidFill>
                        </a:rPr>
                        <a:t>User</a:t>
                      </a:r>
                      <a:endParaRPr b="1"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2"/>
                          </a:solidFill>
                        </a:rPr>
                        <a:t>Requirements</a:t>
                      </a:r>
                      <a:endParaRPr b="1"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2"/>
                          </a:solidFill>
                        </a:rPr>
                        <a:t>Value Driver</a:t>
                      </a:r>
                      <a:endParaRPr b="1"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2"/>
                          </a:solidFill>
                        </a:rPr>
                        <a:t>Priority</a:t>
                      </a:r>
                      <a:endParaRPr b="1"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2"/>
                          </a:solidFill>
                        </a:rPr>
                        <a:t>User Story</a:t>
                      </a:r>
                      <a:endParaRPr b="1"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2"/>
                          </a:solidFill>
                        </a:rPr>
                        <a:t>Acceptance Criteria</a:t>
                      </a:r>
                      <a:endParaRPr b="1"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2"/>
                          </a:solidFill>
                        </a:rPr>
                        <a:t>Comments</a:t>
                      </a:r>
                      <a:endParaRPr b="1"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Investor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Ability to evaluate a stock's ROE and its drivers, Free Cash Flow and its drivers, growth potential and valuation.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Generate results quickly, accurately, using real time data, and can adapt to dynamic changes in requirements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Must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As an investor, I need the ability to evaluate a stock's ROE and its drivers, Free Cash Flow and its drivers, growth potential and valuation, so that I can generate results quickly, accurately, using real time data, and can adapt to dynamic changes in requirements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900">
                          <a:solidFill>
                            <a:schemeClr val="dk1"/>
                          </a:solidFill>
                        </a:rPr>
                        <a:t>Precondition:</a:t>
                      </a:r>
                      <a:endParaRPr b="1"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 1) </a:t>
                      </a: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The stock has been listed long enough to have the necessary financial data available.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 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i="1" lang="en-GB" sz="900">
                          <a:solidFill>
                            <a:schemeClr val="dk1"/>
                          </a:solidFill>
                        </a:rPr>
                        <a:t>Acceptance Criteria:</a:t>
                      </a:r>
                      <a:endParaRPr b="1"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 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1) Ticker symbols are defined by the User.  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2) Stock data all come from database through API. 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3) Forward growth assumption is input by the User.  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4) Output is in dataframes and charts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900">
                          <a:solidFill>
                            <a:schemeClr val="dk1"/>
                          </a:solidFill>
                        </a:rPr>
                        <a:t>All Met</a:t>
                      </a:r>
                      <a:endParaRPr i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Results</a:t>
            </a:r>
            <a:r>
              <a:rPr lang="en-GB"/>
              <a:t> of the Project - ROE Output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38" y="1027013"/>
            <a:ext cx="55340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550" y="2411398"/>
            <a:ext cx="5534025" cy="225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Results</a:t>
            </a:r>
            <a:r>
              <a:rPr lang="en-GB"/>
              <a:t> of the Project - Free Cash Flow Output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989088"/>
            <a:ext cx="52101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323" y="2351100"/>
            <a:ext cx="5487349" cy="22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Results</a:t>
            </a:r>
            <a:r>
              <a:rPr lang="en-GB"/>
              <a:t> of the Project - TTM Growth Rate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995713"/>
            <a:ext cx="5410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150" y="2330273"/>
            <a:ext cx="5410199" cy="229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Results</a:t>
            </a:r>
            <a:r>
              <a:rPr lang="en-GB"/>
              <a:t> of the Project - User Input of Assumptions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5" y="1125175"/>
            <a:ext cx="8435874" cy="45645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50" y="2202780"/>
            <a:ext cx="8520601" cy="2140819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5" name="Google Shape;105;p20"/>
          <p:cNvCxnSpPr/>
          <p:nvPr/>
        </p:nvCxnSpPr>
        <p:spPr>
          <a:xfrm>
            <a:off x="4450162" y="1657825"/>
            <a:ext cx="16200" cy="35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Results</a:t>
            </a:r>
            <a:r>
              <a:rPr lang="en-GB"/>
              <a:t> of the Project - Valuation Output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852488"/>
            <a:ext cx="74199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2005013"/>
            <a:ext cx="64674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