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2" r:id="rId7"/>
    <p:sldId id="258" r:id="rId8"/>
    <p:sldId id="257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00"/>
    <a:srgbClr val="AF2867"/>
    <a:srgbClr val="C9338B"/>
    <a:srgbClr val="0074D8"/>
    <a:srgbClr val="623D91"/>
    <a:srgbClr val="442D73"/>
    <a:srgbClr val="A32271"/>
    <a:srgbClr val="0098BE"/>
    <a:srgbClr val="0010D8"/>
    <a:srgbClr val="C9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 autoAdjust="0"/>
    <p:restoredTop sz="94670" autoAdjust="0"/>
  </p:normalViewPr>
  <p:slideViewPr>
    <p:cSldViewPr snapToGrid="0" snapToObjects="1">
      <p:cViewPr varScale="1">
        <p:scale>
          <a:sx n="82" d="100"/>
          <a:sy n="82" d="100"/>
        </p:scale>
        <p:origin x="12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D4C9-6805-D540-BF0E-8D5D44FA5A1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212D4-8506-FA4A-B89D-DDD39B1D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6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EE868-360A-9D4F-ADEB-D95F6F3D8AE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639CC-2304-9949-BEF3-54E73764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358596" y="2049523"/>
            <a:ext cx="6373512" cy="2817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600"/>
              </a:lnSpc>
              <a:defRPr sz="320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79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tta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8AB97C95-E635-4200-B163-54DAC764B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63" y="996490"/>
            <a:ext cx="4072478" cy="5609394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000F45F4-BC06-4C0F-93B5-E159DC2EDFDB}"/>
              </a:ext>
            </a:extLst>
          </p:cNvPr>
          <p:cNvSpPr txBox="1"/>
          <p:nvPr userDrawn="1"/>
        </p:nvSpPr>
        <p:spPr>
          <a:xfrm>
            <a:off x="590205" y="1485231"/>
            <a:ext cx="5777346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i-FI" sz="32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</a:t>
            </a:r>
            <a:endParaRPr lang="fi-FI" sz="32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Toteutamme opiskelijoille ja työelämälle yksilöllisiä,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vetovoimaisia  koulutus- ja kehittämispalveluja.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Opetus- ja koulutuspalvelut</a:t>
            </a: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Työelämäpalvelut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8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Koulutustarjontamme kattaa kaikki koulutusalat: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Auto- ja logistiikkapalvelut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Hyvinvointipalvelut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Liike-elämän 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Luonnonvara- ja ympäristöpalvelut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Palvelualat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Teknologia- ja rakentamispalvelut</a:t>
            </a: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7953638-5DFE-4A4A-91AA-B825B3CD5B5A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143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4AB942B8-D485-43EB-B893-D7EF852597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978683" y="2049523"/>
            <a:ext cx="6373512" cy="2817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600"/>
              </a:lnSpc>
              <a:defRPr sz="320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C6C2C99A-DA4C-41F0-ADDF-F850E7C02A8C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73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235710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235710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891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9191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79191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9B2DEAFD-14B8-46F3-89ED-609D3D3377D8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63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sältö - ykkösvalinta -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FE89DC39-807A-4E9C-9BF9-8794BD58B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9191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79191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E6C7CC8-3097-4489-8F57-1AAB4DBE7496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22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uvan paikkamerkki 2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47135" y="2004607"/>
            <a:ext cx="6912000" cy="4214962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  <p:sp>
        <p:nvSpPr>
          <p:cNvPr id="11" name="Sisällön paikkamerkki 2"/>
          <p:cNvSpPr>
            <a:spLocks noGrp="1"/>
          </p:cNvSpPr>
          <p:nvPr>
            <p:ph sz="quarter" idx="12"/>
          </p:nvPr>
        </p:nvSpPr>
        <p:spPr>
          <a:xfrm>
            <a:off x="7298724" y="4061254"/>
            <a:ext cx="1441622" cy="21583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2pPr>
            <a:lvl3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3pPr>
            <a:lvl4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4pPr>
            <a:lvl5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47135" y="463607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Kuvan 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3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4283676" y="947206"/>
            <a:ext cx="4473147" cy="159777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9" name="Sisällön paikkamerkki 2"/>
          <p:cNvSpPr>
            <a:spLocks noGrp="1"/>
          </p:cNvSpPr>
          <p:nvPr>
            <p:ph sz="quarter" idx="12"/>
          </p:nvPr>
        </p:nvSpPr>
        <p:spPr>
          <a:xfrm>
            <a:off x="4283675" y="2709949"/>
            <a:ext cx="4473147" cy="35590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0" name="Kuvan paikkamerkki 2"/>
          <p:cNvSpPr>
            <a:spLocks noGrp="1"/>
          </p:cNvSpPr>
          <p:nvPr>
            <p:ph type="pic" sz="quarter" idx="11" hasCustomPrompt="1"/>
          </p:nvPr>
        </p:nvSpPr>
        <p:spPr>
          <a:xfrm>
            <a:off x="247135" y="943236"/>
            <a:ext cx="3781167" cy="532576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+ sisältö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Sisällön paikkamerkki 2">
            <a:extLst>
              <a:ext uri="{FF2B5EF4-FFF2-40B4-BE49-F238E27FC236}">
                <a16:creationId xmlns:a16="http://schemas.microsoft.com/office/drawing/2014/main" id="{DC2E2FDC-F3B3-41CF-AB6A-48494A762C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75437" y="951548"/>
            <a:ext cx="4473147" cy="3570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6" name="Kuvan paikkamerkki 2">
            <a:extLst>
              <a:ext uri="{FF2B5EF4-FFF2-40B4-BE49-F238E27FC236}">
                <a16:creationId xmlns:a16="http://schemas.microsoft.com/office/drawing/2014/main" id="{E8D99E9B-A051-45B4-883C-FC52D255B8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7135" y="943236"/>
            <a:ext cx="3781167" cy="532576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81555D7A-CF63-4EF4-9AB9-418A106F04E9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487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hteystiedot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BF8A0455-F601-4BA2-A012-9207EB26FC2C}"/>
              </a:ext>
            </a:extLst>
          </p:cNvPr>
          <p:cNvSpPr txBox="1"/>
          <p:nvPr userDrawn="1"/>
        </p:nvSpPr>
        <p:spPr>
          <a:xfrm>
            <a:off x="640080" y="1151452"/>
            <a:ext cx="57773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Kysyttävää hakemisesta?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6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 yhteyttä Hakupalveluihin</a:t>
            </a: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040 174 5579, </a:t>
            </a:r>
            <a:b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hakupalvelut@keuda.fi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Palvelemme myös chatissä keuda.fi.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Kiinnostaako oppisopimuskoulutus?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6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 yhteyttä Työelämäpalveluihin</a:t>
            </a: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040 174 5627, </a:t>
            </a:r>
            <a:b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tyoelamapalvelut@keuda.fi</a:t>
            </a:r>
          </a:p>
          <a:p>
            <a:pPr rtl="0"/>
            <a:endParaRPr lang="fi-FI" sz="18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Keudan</a:t>
            </a:r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koulutusten yleisinfot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Parittomien viikkojen keskiviikkona klo 14 – 16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osoitteessa Keskikatu 3A, Kerava.</a:t>
            </a:r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Keudaan</a:t>
            </a:r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tutustumaan? 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Katso päivittyvä lista avoimista ovista, infoista ja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muista tapahtumista osoitteessa </a:t>
            </a:r>
            <a:r>
              <a:rPr lang="fi-FI" sz="18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keuda.fi/infot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#ykkösvalinta  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www.keuda.fi</a:t>
            </a: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886727D7-5BF9-4FEE-AD3B-148F54785AC3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04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uva 5">
            <a:extLst>
              <a:ext uri="{FF2B5EF4-FFF2-40B4-BE49-F238E27FC236}">
                <a16:creationId xmlns:a16="http://schemas.microsoft.com/office/drawing/2014/main" id="{9E241046-3378-4DA4-96C2-F167FE837D5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548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23" r:id="rId2"/>
    <p:sldLayoutId id="2147483720" r:id="rId3"/>
    <p:sldLayoutId id="2147483707" r:id="rId4"/>
    <p:sldLayoutId id="2147483726" r:id="rId5"/>
    <p:sldLayoutId id="2147483721" r:id="rId6"/>
    <p:sldLayoutId id="2147483718" r:id="rId7"/>
    <p:sldLayoutId id="2147483724" r:id="rId8"/>
    <p:sldLayoutId id="2147483725" r:id="rId9"/>
    <p:sldLayoutId id="2147483722" r:id="rId10"/>
    <p:sldLayoutId id="2147483727" r:id="rId11"/>
  </p:sldLayoutIdLst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1pPr>
    </p:titleStyle>
    <p:bodyStyle>
      <a:lvl1pPr marL="342900" indent="-3429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•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1pPr>
      <a:lvl2pPr marL="742950" indent="-28575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2pPr>
      <a:lvl3pPr marL="11430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•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3pPr>
      <a:lvl4pPr marL="16002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4pPr>
      <a:lvl5pPr marL="20574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5E736C-2297-7045-8CA5-2971B118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T1-tason ohjelmointi C#-kielellä</a:t>
            </a:r>
          </a:p>
        </p:txBody>
      </p:sp>
    </p:spTree>
    <p:extLst>
      <p:ext uri="{BB962C8B-B14F-4D97-AF65-F5344CB8AC3E}">
        <p14:creationId xmlns:p14="http://schemas.microsoft.com/office/powerpoint/2010/main" val="361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2DCC47-814E-2D43-AE2F-BC841CCB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13569"/>
            <a:ext cx="5761282" cy="1440392"/>
          </a:xfrm>
        </p:spPr>
        <p:txBody>
          <a:bodyPr/>
          <a:lstStyle/>
          <a:p>
            <a:r>
              <a:rPr lang="fi-FI" dirty="0"/>
              <a:t>5. Harjoitus - järjestys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8F2C5E2-B753-3649-B864-4627DC4F7E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1560443"/>
            <a:ext cx="8352082" cy="5283987"/>
          </a:xfrm>
        </p:spPr>
        <p:txBody>
          <a:bodyPr/>
          <a:lstStyle/>
          <a:p>
            <a:r>
              <a:rPr lang="fi-FI" dirty="0"/>
              <a:t>Luo uusi projekti ja anna sille nimeksi </a:t>
            </a:r>
            <a:r>
              <a:rPr lang="fi-FI" dirty="0" err="1"/>
              <a:t>LukujenJarjestys</a:t>
            </a:r>
            <a:endParaRPr lang="fi-FI" dirty="0"/>
          </a:p>
          <a:p>
            <a:r>
              <a:rPr lang="fi-FI" dirty="0"/>
              <a:t>Anna lomakkeelle tekstiksi Lukujen järjestys ja nimeksi </a:t>
            </a:r>
            <a:r>
              <a:rPr lang="fi-FI" dirty="0" err="1"/>
              <a:t>LukujenJarjestys</a:t>
            </a:r>
            <a:endParaRPr lang="fi-FI" dirty="0"/>
          </a:p>
          <a:p>
            <a:r>
              <a:rPr lang="fi-FI" dirty="0"/>
              <a:t>Lisää </a:t>
            </a:r>
            <a:r>
              <a:rPr lang="fi-FI" dirty="0" err="1"/>
              <a:t>Label</a:t>
            </a:r>
            <a:r>
              <a:rPr lang="fi-FI" dirty="0"/>
              <a:t> ja anna sille tekstiksi ”Anna luku (-999 lopetus):”</a:t>
            </a:r>
          </a:p>
          <a:p>
            <a:r>
              <a:rPr lang="fi-FI" dirty="0"/>
              <a:t>Lisää tekstikenttä ja anna sille nimeksi </a:t>
            </a:r>
            <a:r>
              <a:rPr lang="fi-FI" dirty="0" err="1"/>
              <a:t>uusiLukuTB</a:t>
            </a:r>
            <a:endParaRPr lang="fi-FI" dirty="0"/>
          </a:p>
          <a:p>
            <a:r>
              <a:rPr lang="fi-FI" dirty="0"/>
              <a:t>Lisää vielä piilotettu </a:t>
            </a:r>
            <a:r>
              <a:rPr lang="fi-FI" dirty="0" err="1"/>
              <a:t>Label</a:t>
            </a:r>
            <a:r>
              <a:rPr lang="fi-FI" dirty="0"/>
              <a:t> vastaus, johon tulostat vastauksen ja nimeä se </a:t>
            </a:r>
            <a:r>
              <a:rPr lang="fi-FI" dirty="0" err="1"/>
              <a:t>VastausLB</a:t>
            </a:r>
            <a:endParaRPr lang="fi-FI" dirty="0"/>
          </a:p>
          <a:p>
            <a:r>
              <a:rPr lang="fi-FI" dirty="0"/>
              <a:t>Valitse tämän jälkeen </a:t>
            </a:r>
            <a:r>
              <a:rPr lang="fi-FI" dirty="0" err="1"/>
              <a:t>uusiLukuTB</a:t>
            </a:r>
            <a:r>
              <a:rPr lang="fi-FI" dirty="0"/>
              <a:t> ja  </a:t>
            </a:r>
            <a:r>
              <a:rPr lang="fi-FI" dirty="0" err="1"/>
              <a:t>Properties</a:t>
            </a:r>
            <a:r>
              <a:rPr lang="fi-FI" dirty="0"/>
              <a:t>-ikkunasta salaman kuva</a:t>
            </a:r>
          </a:p>
          <a:p>
            <a:r>
              <a:rPr lang="fi-FI" dirty="0" err="1"/>
              <a:t>Kaksoisnapauta</a:t>
            </a:r>
            <a:r>
              <a:rPr lang="fi-FI" dirty="0"/>
              <a:t> </a:t>
            </a:r>
            <a:r>
              <a:rPr lang="fi-FI" dirty="0" err="1"/>
              <a:t>KeyPress</a:t>
            </a:r>
            <a:r>
              <a:rPr lang="fi-FI" dirty="0"/>
              <a:t>-kohdan perässä, jotta pääset koodaamaan ko. kohtaa ja määritellään, että Enterin painallus lisää jonoon, -999 järjestää jonon ja tulostaa sen vastaus-</a:t>
            </a:r>
            <a:r>
              <a:rPr lang="fi-FI" dirty="0" err="1"/>
              <a:t>labeliin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278C9266-A20B-484A-8291-080DE829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60" y="3169478"/>
            <a:ext cx="330200" cy="27940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D5F7F5F9-9B8E-2949-800F-AFA26268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564269"/>
            <a:ext cx="4000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59E87E87-736D-3644-A475-EDB62776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7"/>
            <a:ext cx="5325781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8CD5242-E799-4E84-802A-6CDF5675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070" y="496956"/>
            <a:ext cx="3641035" cy="713064"/>
          </a:xfrm>
        </p:spPr>
        <p:txBody>
          <a:bodyPr>
            <a:normAutofit fontScale="90000"/>
          </a:bodyPr>
          <a:lstStyle/>
          <a:p>
            <a:r>
              <a:rPr lang="fi-FI" dirty="0"/>
              <a:t>5. Harjoitus – koodi</a:t>
            </a:r>
            <a:br>
              <a:rPr lang="fi-FI" dirty="0"/>
            </a:br>
            <a:r>
              <a:rPr lang="fi-FI" dirty="0"/>
              <a:t>ja video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AC648F15-3DC3-2A4E-B470-283E5E48F732}"/>
              </a:ext>
            </a:extLst>
          </p:cNvPr>
          <p:cNvSpPr txBox="1"/>
          <p:nvPr/>
        </p:nvSpPr>
        <p:spPr>
          <a:xfrm>
            <a:off x="4840357" y="2286000"/>
            <a:ext cx="39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Videolinkki: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youtu.be</a:t>
            </a:r>
            <a:r>
              <a:rPr lang="fi-FI" dirty="0"/>
              <a:t>/II79szfrdso</a:t>
            </a:r>
          </a:p>
        </p:txBody>
      </p:sp>
    </p:spTree>
    <p:extLst>
      <p:ext uri="{BB962C8B-B14F-4D97-AF65-F5344CB8AC3E}">
        <p14:creationId xmlns:p14="http://schemas.microsoft.com/office/powerpoint/2010/main" val="57623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38E433B-3091-894E-92AC-324A48D0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695739"/>
          </a:xfrm>
        </p:spPr>
        <p:txBody>
          <a:bodyPr/>
          <a:lstStyle/>
          <a:p>
            <a:r>
              <a:rPr lang="fi-FI" dirty="0"/>
              <a:t>6. Harjoitus salasana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4B3ABE6-F9DA-2445-B97A-86C482528D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785191"/>
            <a:ext cx="7487378" cy="6072809"/>
          </a:xfrm>
        </p:spPr>
        <p:txBody>
          <a:bodyPr/>
          <a:lstStyle/>
          <a:p>
            <a:r>
              <a:rPr lang="fi-FI" dirty="0"/>
              <a:t>Luo uusi projekti ja anna sille nimeksi </a:t>
            </a:r>
            <a:r>
              <a:rPr lang="fi-FI" dirty="0" err="1"/>
              <a:t>SalasananTarkastus</a:t>
            </a:r>
            <a:endParaRPr lang="fi-FI" dirty="0"/>
          </a:p>
          <a:p>
            <a:r>
              <a:rPr lang="fi-FI" dirty="0"/>
              <a:t>Anna lomakkeelle tekstiksi Salasanan tarkastus ja nimeksi </a:t>
            </a:r>
            <a:r>
              <a:rPr lang="fi-FI" dirty="0" err="1"/>
              <a:t>SalasanaForm</a:t>
            </a:r>
            <a:endParaRPr lang="fi-FI" dirty="0"/>
          </a:p>
          <a:p>
            <a:r>
              <a:rPr lang="fi-FI" dirty="0"/>
              <a:t>Mene työkalupalkkiin nimeltä </a:t>
            </a:r>
            <a:r>
              <a:rPr lang="fi-FI" dirty="0" err="1"/>
              <a:t>Containers</a:t>
            </a:r>
            <a:r>
              <a:rPr lang="fi-FI" dirty="0"/>
              <a:t> ja vedä </a:t>
            </a:r>
            <a:r>
              <a:rPr lang="fi-FI" dirty="0" err="1"/>
              <a:t>Panel</a:t>
            </a:r>
            <a:r>
              <a:rPr lang="fi-FI" dirty="0"/>
              <a:t> lomakkeelle ja anna sille nimeksi </a:t>
            </a:r>
            <a:r>
              <a:rPr lang="fi-FI" dirty="0" err="1"/>
              <a:t>SalasanaPanel</a:t>
            </a:r>
            <a:endParaRPr lang="fi-FI" dirty="0"/>
          </a:p>
          <a:p>
            <a:r>
              <a:rPr lang="fi-FI" dirty="0"/>
              <a:t>Paina </a:t>
            </a:r>
            <a:r>
              <a:rPr lang="fi-FI" dirty="0" err="1"/>
              <a:t>panelin</a:t>
            </a:r>
            <a:r>
              <a:rPr lang="fi-FI" dirty="0"/>
              <a:t> oikeasta yläkulmasta nuolta ja valitse ”</a:t>
            </a:r>
            <a:r>
              <a:rPr lang="fi-FI" dirty="0" err="1"/>
              <a:t>Dock</a:t>
            </a:r>
            <a:r>
              <a:rPr lang="fi-FI" dirty="0"/>
              <a:t> in </a:t>
            </a:r>
            <a:r>
              <a:rPr lang="fi-FI" dirty="0" err="1"/>
              <a:t>Parent</a:t>
            </a:r>
            <a:r>
              <a:rPr lang="fi-FI" dirty="0"/>
              <a:t> </a:t>
            </a:r>
            <a:r>
              <a:rPr lang="fi-FI" dirty="0" err="1"/>
              <a:t>Container</a:t>
            </a:r>
            <a:r>
              <a:rPr lang="fi-FI" dirty="0"/>
              <a:t>”, jotta se on saman kokoinen, kuin lomakekin</a:t>
            </a:r>
          </a:p>
          <a:p>
            <a:r>
              <a:rPr lang="fi-FI" dirty="0"/>
              <a:t>Vaihda taustan väriksi </a:t>
            </a:r>
            <a:r>
              <a:rPr lang="fi-FI" dirty="0" err="1"/>
              <a:t>MidnightBlue</a:t>
            </a:r>
            <a:r>
              <a:rPr lang="fi-FI" dirty="0"/>
              <a:t> (</a:t>
            </a:r>
            <a:r>
              <a:rPr lang="fi-FI" dirty="0" err="1"/>
              <a:t>WebColor</a:t>
            </a:r>
            <a:r>
              <a:rPr lang="fi-FI" dirty="0"/>
              <a:t>) ja edustan väriksi Gold (</a:t>
            </a:r>
            <a:r>
              <a:rPr lang="fi-FI" dirty="0" err="1"/>
              <a:t>WebColor</a:t>
            </a:r>
            <a:r>
              <a:rPr lang="fi-FI" dirty="0"/>
              <a:t>) sekä tekstin kooksi 18 pt</a:t>
            </a:r>
          </a:p>
          <a:p>
            <a:r>
              <a:rPr lang="fi-FI" dirty="0"/>
              <a:t>Lisää kaksi </a:t>
            </a:r>
            <a:r>
              <a:rPr lang="fi-FI" dirty="0" err="1"/>
              <a:t>Labeliä</a:t>
            </a:r>
            <a:r>
              <a:rPr lang="fi-FI" dirty="0"/>
              <a:t>, jolle toiselle annat tekstiksi Käyttäjätunnus: ja toiselle Salasana: ja tasaa ne oikealta </a:t>
            </a:r>
          </a:p>
          <a:p>
            <a:r>
              <a:rPr lang="fi-FI" dirty="0"/>
              <a:t>Lisää kaksi </a:t>
            </a:r>
            <a:r>
              <a:rPr lang="fi-FI" dirty="0" err="1"/>
              <a:t>TextBox</a:t>
            </a:r>
            <a:r>
              <a:rPr lang="fi-FI" dirty="0"/>
              <a:t> –kenttää, joille annan nimeksi </a:t>
            </a:r>
            <a:r>
              <a:rPr lang="fi-FI" dirty="0" err="1"/>
              <a:t>KayttajaTB</a:t>
            </a:r>
            <a:r>
              <a:rPr lang="fi-FI" dirty="0"/>
              <a:t> ja </a:t>
            </a:r>
            <a:r>
              <a:rPr lang="fi-FI" dirty="0" err="1"/>
              <a:t>SalasanaTB</a:t>
            </a:r>
            <a:endParaRPr lang="fi-FI" dirty="0"/>
          </a:p>
          <a:p>
            <a:r>
              <a:rPr lang="fi-FI" dirty="0"/>
              <a:t>Lisää Button, jolle annat tekstiksi ”Tarkista” ja nimeksi </a:t>
            </a:r>
            <a:r>
              <a:rPr lang="fi-FI" dirty="0" err="1"/>
              <a:t>TarkistaBT</a:t>
            </a:r>
            <a:endParaRPr lang="fi-FI" dirty="0"/>
          </a:p>
          <a:p>
            <a:r>
              <a:rPr lang="fi-FI" dirty="0"/>
              <a:t>Lisää vielä piilotettu tekstikenttä, johon tulee virheviesti, jos käyttäjätunnus</a:t>
            </a:r>
            <a:br>
              <a:rPr lang="fi-FI" dirty="0"/>
            </a:br>
            <a:r>
              <a:rPr lang="fi-FI" dirty="0"/>
              <a:t>tai salasana on väärin ja anna sille nimeksi </a:t>
            </a:r>
            <a:r>
              <a:rPr lang="fi-FI" dirty="0" err="1"/>
              <a:t>VirheviestiLB</a:t>
            </a:r>
            <a:r>
              <a:rPr lang="fi-FI" dirty="0"/>
              <a:t> ja piilota se</a:t>
            </a:r>
          </a:p>
          <a:p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2ABDAF1F-7ED8-6D46-973B-3813B1B4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09" y="5148436"/>
            <a:ext cx="4752008" cy="17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7E20FBD1-9135-D94C-874C-204CAAA1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1440392"/>
          </a:xfrm>
        </p:spPr>
        <p:txBody>
          <a:bodyPr/>
          <a:lstStyle/>
          <a:p>
            <a:r>
              <a:rPr lang="fi-FI" dirty="0"/>
              <a:t>6. Harjoitus - salasana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5BB7CE9-4E7B-184D-8D68-7A232CE862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1440392"/>
            <a:ext cx="7457560" cy="5417608"/>
          </a:xfrm>
        </p:spPr>
        <p:txBody>
          <a:bodyPr/>
          <a:lstStyle/>
          <a:p>
            <a:r>
              <a:rPr lang="fi-FI" dirty="0"/>
              <a:t>Pienennä edellinen paneeli siten, että näet harmaata sen takana</a:t>
            </a:r>
          </a:p>
          <a:p>
            <a:r>
              <a:rPr lang="fi-FI" dirty="0"/>
              <a:t>Vedä uusi </a:t>
            </a:r>
            <a:r>
              <a:rPr lang="fi-FI" dirty="0" err="1"/>
              <a:t>panel</a:t>
            </a:r>
            <a:r>
              <a:rPr lang="fi-FI" dirty="0"/>
              <a:t> harmaalle alueelle ja nimeä se </a:t>
            </a:r>
            <a:r>
              <a:rPr lang="fi-FI" dirty="0" err="1"/>
              <a:t>SalasanaOikeinPanel</a:t>
            </a:r>
            <a:endParaRPr lang="fi-FI" dirty="0"/>
          </a:p>
          <a:p>
            <a:r>
              <a:rPr lang="fi-FI" dirty="0"/>
              <a:t>Muuta molemmat paneelit </a:t>
            </a:r>
            <a:r>
              <a:rPr lang="fi-FI" dirty="0" err="1"/>
              <a:t>Formin</a:t>
            </a:r>
            <a:r>
              <a:rPr lang="fi-FI" dirty="0"/>
              <a:t> kokoiseksi (play-painikkeesta)</a:t>
            </a:r>
          </a:p>
          <a:p>
            <a:r>
              <a:rPr lang="fi-FI" dirty="0"/>
              <a:t>Määritä, että </a:t>
            </a:r>
            <a:r>
              <a:rPr lang="fi-FI" dirty="0" err="1"/>
              <a:t>panel</a:t>
            </a:r>
            <a:r>
              <a:rPr lang="fi-FI" dirty="0"/>
              <a:t> ei ole näkyvissä (</a:t>
            </a:r>
            <a:r>
              <a:rPr lang="fi-FI" dirty="0" err="1"/>
              <a:t>visible</a:t>
            </a:r>
            <a:r>
              <a:rPr lang="fi-FI" dirty="0"/>
              <a:t> on </a:t>
            </a:r>
            <a:r>
              <a:rPr lang="fi-FI" dirty="0" err="1"/>
              <a:t>false</a:t>
            </a:r>
            <a:r>
              <a:rPr lang="fi-FI" dirty="0"/>
              <a:t>)</a:t>
            </a:r>
          </a:p>
          <a:p>
            <a:r>
              <a:rPr lang="fi-FI" dirty="0"/>
              <a:t>Määritä nyt </a:t>
            </a:r>
            <a:r>
              <a:rPr lang="fi-FI" dirty="0" err="1"/>
              <a:t>panelin</a:t>
            </a:r>
            <a:r>
              <a:rPr lang="fi-FI" dirty="0"/>
              <a:t> fonttikoko 36:ksi ominaisuuksista, Fontiksi </a:t>
            </a:r>
            <a:r>
              <a:rPr lang="fi-FI" dirty="0" err="1"/>
              <a:t>Segoe</a:t>
            </a:r>
            <a:r>
              <a:rPr lang="fi-FI" dirty="0"/>
              <a:t> </a:t>
            </a:r>
            <a:r>
              <a:rPr lang="fi-FI" dirty="0" err="1"/>
              <a:t>Script</a:t>
            </a:r>
            <a:r>
              <a:rPr lang="fi-FI" dirty="0"/>
              <a:t> ja Fonttityyliksi Lihavoitu kallistettu</a:t>
            </a:r>
          </a:p>
          <a:p>
            <a:r>
              <a:rPr lang="fi-FI" dirty="0"/>
              <a:t>Määritä </a:t>
            </a:r>
            <a:r>
              <a:rPr lang="fi-FI" dirty="0" err="1"/>
              <a:t>BackColor</a:t>
            </a:r>
            <a:r>
              <a:rPr lang="fi-FI" dirty="0"/>
              <a:t> </a:t>
            </a:r>
            <a:r>
              <a:rPr lang="fi-FI" dirty="0" err="1"/>
              <a:t>DarkRed</a:t>
            </a:r>
            <a:r>
              <a:rPr lang="fi-FI" dirty="0"/>
              <a:t> (</a:t>
            </a:r>
            <a:r>
              <a:rPr lang="fi-FI" dirty="0" err="1"/>
              <a:t>WebColor</a:t>
            </a:r>
            <a:r>
              <a:rPr lang="fi-FI" dirty="0"/>
              <a:t>) ja </a:t>
            </a:r>
            <a:r>
              <a:rPr lang="fi-FI" dirty="0" err="1"/>
              <a:t>ForeColor</a:t>
            </a:r>
            <a:r>
              <a:rPr lang="fi-FI" dirty="0"/>
              <a:t> </a:t>
            </a:r>
            <a:r>
              <a:rPr lang="fi-FI" dirty="0" err="1"/>
              <a:t>Snow</a:t>
            </a:r>
            <a:r>
              <a:rPr lang="fi-FI" dirty="0"/>
              <a:t> (</a:t>
            </a:r>
            <a:r>
              <a:rPr lang="fi-FI" dirty="0" err="1"/>
              <a:t>WebColor</a:t>
            </a:r>
            <a:r>
              <a:rPr lang="fi-FI" dirty="0"/>
              <a:t>)</a:t>
            </a:r>
          </a:p>
          <a:p>
            <a:r>
              <a:rPr lang="fi-FI" dirty="0"/>
              <a:t>Vedä </a:t>
            </a:r>
            <a:r>
              <a:rPr lang="fi-FI" dirty="0" err="1"/>
              <a:t>Label</a:t>
            </a:r>
            <a:r>
              <a:rPr lang="fi-FI" dirty="0"/>
              <a:t> </a:t>
            </a:r>
            <a:r>
              <a:rPr lang="fi-FI" dirty="0" err="1"/>
              <a:t>paneliin</a:t>
            </a:r>
            <a:r>
              <a:rPr lang="fi-FI" dirty="0"/>
              <a:t> ja anna sille tekstiksi: ”Tervetuloa sivuilleni”</a:t>
            </a:r>
          </a:p>
          <a:p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05AE157D-178B-7A45-847C-31D5D2F6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69" y="4345502"/>
            <a:ext cx="6067563" cy="17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28544E-8662-7E46-AF68-1D85471A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1440392"/>
          </a:xfrm>
        </p:spPr>
        <p:txBody>
          <a:bodyPr/>
          <a:lstStyle/>
          <a:p>
            <a:r>
              <a:rPr lang="fi-FI"/>
              <a:t>6. </a:t>
            </a:r>
            <a:r>
              <a:rPr lang="fi-FI" dirty="0"/>
              <a:t>Harjoitus - koodi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ED8967-57EE-3842-BE2D-28725621520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1440392"/>
            <a:ext cx="7560164" cy="5417608"/>
          </a:xfrm>
        </p:spPr>
        <p:txBody>
          <a:bodyPr/>
          <a:lstStyle/>
          <a:p>
            <a:r>
              <a:rPr lang="fi-FI" dirty="0"/>
              <a:t>Jostain syystä koodidia katosi, kun äänitin videota, mutta onneksi hätä ei ole tämän näköinen, sillä se on helposti lisättävissä takaisin</a:t>
            </a:r>
          </a:p>
          <a:p>
            <a:r>
              <a:rPr lang="fi-FI" dirty="0"/>
              <a:t>Käytämme tässä jos-ehtoa, jossa tarkastelemme, ovatko sekä käyttäjätunnus, että salasana oikeita, ja se tapahtuu ja-operaattorin (&amp;&amp;) kanssa, huomaa, että kun tarkastelemme todenperäisyyttä, käytämme kahta on yhtä kuin merkkiä, sillä yksi on yhtä kuin merkki olisi sijoituslause.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3A7F7469-8709-0144-828D-EE50A22F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46011"/>
            <a:ext cx="8001000" cy="2832100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10CB4C54-ADEE-634B-8B9E-6DB0EF97E966}"/>
              </a:ext>
            </a:extLst>
          </p:cNvPr>
          <p:cNvSpPr txBox="1"/>
          <p:nvPr/>
        </p:nvSpPr>
        <p:spPr>
          <a:xfrm>
            <a:off x="5953539" y="3617843"/>
            <a:ext cx="276307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Piilotamme toisen ja tuomme toisen </a:t>
            </a:r>
            <a:r>
              <a:rPr lang="fi-FI" dirty="0" err="1"/>
              <a:t>panelin</a:t>
            </a:r>
            <a:r>
              <a:rPr lang="fi-FI" dirty="0"/>
              <a:t> näkyviin</a:t>
            </a:r>
          </a:p>
        </p:txBody>
      </p:sp>
    </p:spTree>
    <p:extLst>
      <p:ext uri="{BB962C8B-B14F-4D97-AF65-F5344CB8AC3E}">
        <p14:creationId xmlns:p14="http://schemas.microsoft.com/office/powerpoint/2010/main" val="176935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597972-93C9-E04A-AA5B-6E09795C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636104"/>
          </a:xfrm>
        </p:spPr>
        <p:txBody>
          <a:bodyPr/>
          <a:lstStyle/>
          <a:p>
            <a:r>
              <a:rPr lang="fi-FI" dirty="0"/>
              <a:t>Sama videona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856A4C11-58BB-1B4D-8FB3-F46DEF12D5D7}"/>
              </a:ext>
            </a:extLst>
          </p:cNvPr>
          <p:cNvSpPr txBox="1"/>
          <p:nvPr/>
        </p:nvSpPr>
        <p:spPr>
          <a:xfrm>
            <a:off x="874643" y="1172817"/>
            <a:ext cx="819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youtu.be</a:t>
            </a:r>
            <a:r>
              <a:rPr lang="fi-FI" dirty="0"/>
              <a:t>/YEJXMKIPH4g</a:t>
            </a:r>
          </a:p>
        </p:txBody>
      </p:sp>
    </p:spTree>
    <p:extLst>
      <p:ext uri="{BB962C8B-B14F-4D97-AF65-F5344CB8AC3E}">
        <p14:creationId xmlns:p14="http://schemas.microsoft.com/office/powerpoint/2010/main" val="4220488650"/>
      </p:ext>
    </p:extLst>
  </p:cSld>
  <p:clrMapOvr>
    <a:masterClrMapping/>
  </p:clrMapOvr>
</p:sld>
</file>

<file path=ppt/theme/theme1.xml><?xml version="1.0" encoding="utf-8"?>
<a:theme xmlns:a="http://schemas.openxmlformats.org/drawingml/2006/main" name="Keuda">
  <a:themeElements>
    <a:clrScheme name="KEUDA">
      <a:dk1>
        <a:srgbClr val="000000"/>
      </a:dk1>
      <a:lt1>
        <a:sysClr val="window" lastClr="FFFFFF"/>
      </a:lt1>
      <a:dk2>
        <a:srgbClr val="000000"/>
      </a:dk2>
      <a:lt2>
        <a:srgbClr val="DAD9D4"/>
      </a:lt2>
      <a:accent1>
        <a:srgbClr val="3AAA35"/>
      </a:accent1>
      <a:accent2>
        <a:srgbClr val="BCCF00"/>
      </a:accent2>
      <a:accent3>
        <a:srgbClr val="C9338B"/>
      </a:accent3>
      <a:accent4>
        <a:srgbClr val="0074D8"/>
      </a:accent4>
      <a:accent5>
        <a:srgbClr val="623D91"/>
      </a:accent5>
      <a:accent6>
        <a:srgbClr val="000000"/>
      </a:accent6>
      <a:hlink>
        <a:srgbClr val="3AAA35"/>
      </a:hlink>
      <a:folHlink>
        <a:srgbClr val="BCC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eudapohja" id="{A054984A-8E48-3642-AE8C-EDA194885A68}" vid="{D6D0F34A-5152-A84B-95B2-81CF7E64AF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0cdafe-3c14-470c-9774-fed17032e9b6">
      <UserInfo>
        <DisplayName>Tiina Myrsky</DisplayName>
        <AccountId>395</AccountId>
        <AccountType/>
      </UserInfo>
      <UserInfo>
        <DisplayName>Sirpa Laiho</DisplayName>
        <AccountId>953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531312B7327114EB8C6A781B61668F8" ma:contentTypeVersion="13" ma:contentTypeDescription="Luo uusi asiakirja." ma:contentTypeScope="" ma:versionID="160cf9f1a0764e32543ee535e7019f2e">
  <xsd:schema xmlns:xsd="http://www.w3.org/2001/XMLSchema" xmlns:xs="http://www.w3.org/2001/XMLSchema" xmlns:p="http://schemas.microsoft.com/office/2006/metadata/properties" xmlns:ns3="bef9a14e-6b3a-4af1-813a-eac9023b19ca" xmlns:ns4="d60cdafe-3c14-470c-9774-fed17032e9b6" targetNamespace="http://schemas.microsoft.com/office/2006/metadata/properties" ma:root="true" ma:fieldsID="93873177101ee229c29b07e8d73cfea5" ns3:_="" ns4:_="">
    <xsd:import namespace="bef9a14e-6b3a-4af1-813a-eac9023b19ca"/>
    <xsd:import namespace="d60cdafe-3c14-470c-9774-fed17032e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9a14e-6b3a-4af1-813a-eac9023b1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0cdafe-3c14-470c-9774-fed17032e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D5726-3D6A-4EAD-9F28-E8ED54CD11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FAD33-FC5D-40A5-A5BF-CED66488F50B}">
  <ds:schemaRefs>
    <ds:schemaRef ds:uri="http://schemas.microsoft.com/office/2006/metadata/properties"/>
    <ds:schemaRef ds:uri="d60cdafe-3c14-470c-9774-fed17032e9b6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bef9a14e-6b3a-4af1-813a-eac9023b19ca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0EF9867-FB68-4B42-81D4-E5B6D5D4E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9a14e-6b3a-4af1-813a-eac9023b19ca"/>
    <ds:schemaRef ds:uri="d60cdafe-3c14-470c-9774-fed17032e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Keuda</Template>
  <TotalTime>16613</TotalTime>
  <Words>423</Words>
  <Application>Microsoft Office PowerPoint</Application>
  <PresentationFormat>Näytössä katseltava diaesitys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TitilliumText22L Light</vt:lpstr>
      <vt:lpstr>Keuda</vt:lpstr>
      <vt:lpstr>T1-tason ohjelmointi C#-kielellä</vt:lpstr>
      <vt:lpstr>5. Harjoitus - järjestys</vt:lpstr>
      <vt:lpstr>5. Harjoitus – koodi ja video</vt:lpstr>
      <vt:lpstr>6. Harjoitus salasana</vt:lpstr>
      <vt:lpstr>6. Harjoitus - salasana</vt:lpstr>
      <vt:lpstr>6. Harjoitus - koodi</vt:lpstr>
      <vt:lpstr>Sama videona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T1-tason ohjelmointi C#-kielellä</dc:title>
  <dc:creator>Jyri Lindroos</dc:creator>
  <cp:lastModifiedBy>Jyri Turkkila</cp:lastModifiedBy>
  <cp:revision>69</cp:revision>
  <dcterms:created xsi:type="dcterms:W3CDTF">2021-08-06T08:12:12Z</dcterms:created>
  <dcterms:modified xsi:type="dcterms:W3CDTF">2022-03-22T10:15:31Z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0x010100F531312B7327114EB8C6A781B61668F8</vt:lpwstr>
  </property>
  <property fmtid="{D5CDD505-2E9C-101B-9397-08002B2CF9AE}" pid="3" name="Keuda Avainsana">
    <vt:lpwstr>22;#viestintä|b7bd8df1-11a9-47b9-81d4-8f39aa216b53</vt:lpwstr>
  </property>
  <property fmtid="{D5CDD505-2E9C-101B-9397-08002B2CF9AE}" pid="4" name="Keuda Ala">
    <vt:lpwstr>17;#Yhteiset palvelut|dd5a481c-96b8-4355-a3f4-1b3fa68beb25</vt:lpwstr>
  </property>
  <property fmtid="{D5CDD505-2E9C-101B-9397-08002B2CF9AE}" pid="5" name="Keuda Dokumenttityyppi">
    <vt:lpwstr>10;#Esitysmateriaali|ed134d34-a4c9-4be4-9a74-125bd0dfe4d4</vt:lpwstr>
  </property>
  <property fmtid="{D5CDD505-2E9C-101B-9397-08002B2CF9AE}" pid="6" name="AuthorIds_UIVersion_2560">
    <vt:lpwstr>30</vt:lpwstr>
  </property>
  <property fmtid="{D5CDD505-2E9C-101B-9397-08002B2CF9AE}" pid="7" name="AuthorIds_UIVersion_3072">
    <vt:lpwstr>30</vt:lpwstr>
  </property>
</Properties>
</file>