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4"/>
  </p:sldMasterIdLst>
  <p:notesMasterIdLst>
    <p:notesMasterId r:id="rId37"/>
  </p:notesMasterIdLst>
  <p:handoutMasterIdLst>
    <p:handoutMasterId r:id="rId38"/>
  </p:handoutMasterIdLst>
  <p:sldIdLst>
    <p:sldId id="256" r:id="rId5"/>
    <p:sldId id="257" r:id="rId6"/>
    <p:sldId id="288" r:id="rId7"/>
    <p:sldId id="280" r:id="rId8"/>
    <p:sldId id="281" r:id="rId9"/>
    <p:sldId id="282" r:id="rId10"/>
    <p:sldId id="283" r:id="rId11"/>
    <p:sldId id="284" r:id="rId12"/>
    <p:sldId id="285" r:id="rId13"/>
    <p:sldId id="286" r:id="rId14"/>
    <p:sldId id="287"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CF00"/>
    <a:srgbClr val="AF2867"/>
    <a:srgbClr val="C9338B"/>
    <a:srgbClr val="0074D8"/>
    <a:srgbClr val="623D91"/>
    <a:srgbClr val="442D73"/>
    <a:srgbClr val="A32271"/>
    <a:srgbClr val="0098BE"/>
    <a:srgbClr val="0010D8"/>
    <a:srgbClr val="C933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41ADD0-34AC-E34C-9595-6A9F68A5DA7A}" v="11" dt="2021-08-29T08:28:55.6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87" autoAdjust="0"/>
    <p:restoredTop sz="96327" autoAdjust="0"/>
  </p:normalViewPr>
  <p:slideViewPr>
    <p:cSldViewPr snapToGrid="0" snapToObjects="1">
      <p:cViewPr varScale="1">
        <p:scale>
          <a:sx n="78" d="100"/>
          <a:sy n="78" d="100"/>
        </p:scale>
        <p:origin x="14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94D4C9-6805-D540-BF0E-8D5D44FA5A14}" type="datetimeFigureOut">
              <a:rPr lang="en-US" smtClean="0"/>
              <a:t>3/22/2022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8212D4-8506-FA4A-B89D-DDD39B1D739E}" type="slidenum">
              <a:rPr lang="en-US" smtClean="0"/>
              <a:t>‹#›</a:t>
            </a:fld>
            <a:endParaRPr lang="en-US"/>
          </a:p>
        </p:txBody>
      </p:sp>
    </p:spTree>
    <p:extLst>
      <p:ext uri="{BB962C8B-B14F-4D97-AF65-F5344CB8AC3E}">
        <p14:creationId xmlns:p14="http://schemas.microsoft.com/office/powerpoint/2010/main" val="4021326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EE868-360A-9D4F-ADEB-D95F6F3D8AE4}" type="datetimeFigureOut">
              <a:rPr lang="en-US" smtClean="0"/>
              <a:t>3/22/2022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3639CC-2304-9949-BEF3-54E737648D9B}" type="slidenum">
              <a:rPr lang="en-US" smtClean="0"/>
              <a:t>‹#›</a:t>
            </a:fld>
            <a:endParaRPr lang="en-US"/>
          </a:p>
        </p:txBody>
      </p:sp>
    </p:spTree>
    <p:extLst>
      <p:ext uri="{BB962C8B-B14F-4D97-AF65-F5344CB8AC3E}">
        <p14:creationId xmlns:p14="http://schemas.microsoft.com/office/powerpoint/2010/main" val="26691292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ansi">
    <p:spTree>
      <p:nvGrpSpPr>
        <p:cNvPr id="1" name=""/>
        <p:cNvGrpSpPr/>
        <p:nvPr/>
      </p:nvGrpSpPr>
      <p:grpSpPr>
        <a:xfrm>
          <a:off x="0" y="0"/>
          <a:ext cx="0" cy="0"/>
          <a:chOff x="0" y="0"/>
          <a:chExt cx="0" cy="0"/>
        </a:xfrm>
      </p:grpSpPr>
      <p:sp>
        <p:nvSpPr>
          <p:cNvPr id="3" name="Otsikko 2"/>
          <p:cNvSpPr>
            <a:spLocks noGrp="1"/>
          </p:cNvSpPr>
          <p:nvPr>
            <p:ph type="title"/>
          </p:nvPr>
        </p:nvSpPr>
        <p:spPr>
          <a:xfrm>
            <a:off x="2358596" y="2049523"/>
            <a:ext cx="6373512" cy="2817092"/>
          </a:xfrm>
          <a:prstGeom prst="rect">
            <a:avLst/>
          </a:prstGeom>
        </p:spPr>
        <p:txBody>
          <a:bodyPr>
            <a:normAutofit/>
          </a:bodyPr>
          <a:lstStyle>
            <a:lvl1pPr>
              <a:lnSpc>
                <a:spcPts val="3600"/>
              </a:lnSpc>
              <a:defRPr sz="3200"/>
            </a:lvl1pPr>
          </a:lstStyle>
          <a:p>
            <a:r>
              <a:rPr lang="fi-FI"/>
              <a:t>Muokkaa ots. perustyyl. napsautt.</a:t>
            </a:r>
            <a:endParaRPr lang="fi-FI" dirty="0"/>
          </a:p>
        </p:txBody>
      </p:sp>
    </p:spTree>
    <p:extLst>
      <p:ext uri="{BB962C8B-B14F-4D97-AF65-F5344CB8AC3E}">
        <p14:creationId xmlns:p14="http://schemas.microsoft.com/office/powerpoint/2010/main" val="403797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rttadia">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8AB97C95-E635-4200-B163-54DAC764B739}"/>
              </a:ext>
            </a:extLst>
          </p:cNvPr>
          <p:cNvPicPr>
            <a:picLocks noChangeAspect="1"/>
          </p:cNvPicPr>
          <p:nvPr userDrawn="1"/>
        </p:nvPicPr>
        <p:blipFill>
          <a:blip r:embed="rId2"/>
          <a:stretch>
            <a:fillRect/>
          </a:stretch>
        </p:blipFill>
        <p:spPr>
          <a:xfrm>
            <a:off x="0" y="0"/>
            <a:ext cx="9144000" cy="6857999"/>
          </a:xfrm>
          <a:prstGeom prst="rect">
            <a:avLst/>
          </a:prstGeom>
        </p:spPr>
      </p:pic>
      <p:pic>
        <p:nvPicPr>
          <p:cNvPr id="4" name="Kuva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00663" y="996490"/>
            <a:ext cx="4072478" cy="5609394"/>
          </a:xfrm>
          <a:prstGeom prst="rect">
            <a:avLst/>
          </a:prstGeom>
        </p:spPr>
      </p:pic>
      <p:sp>
        <p:nvSpPr>
          <p:cNvPr id="6" name="Tekstiruutu 5">
            <a:extLst>
              <a:ext uri="{FF2B5EF4-FFF2-40B4-BE49-F238E27FC236}">
                <a16:creationId xmlns:a16="http://schemas.microsoft.com/office/drawing/2014/main" id="{000F45F4-BC06-4C0F-93B5-E159DC2EDFDB}"/>
              </a:ext>
            </a:extLst>
          </p:cNvPr>
          <p:cNvSpPr txBox="1"/>
          <p:nvPr userDrawn="1"/>
        </p:nvSpPr>
        <p:spPr>
          <a:xfrm>
            <a:off x="590205" y="1485231"/>
            <a:ext cx="5777346" cy="3221395"/>
          </a:xfrm>
          <a:prstGeom prst="rect">
            <a:avLst/>
          </a:prstGeom>
          <a:noFill/>
        </p:spPr>
        <p:txBody>
          <a:bodyPr wrap="square" rtlCol="0">
            <a:spAutoFit/>
          </a:bodyPr>
          <a:lstStyle/>
          <a:p>
            <a:pPr rtl="0"/>
            <a:r>
              <a:rPr lang="fi-FI" sz="3200" b="1" i="0" u="none" strike="noStrike" kern="1200" baseline="30000" dirty="0">
                <a:solidFill>
                  <a:schemeClr val="tx1"/>
                </a:solidFill>
                <a:latin typeface="Arial" panose="020B0604020202020204" pitchFamily="34" charset="0"/>
                <a:ea typeface="+mn-ea"/>
                <a:cs typeface="Arial" panose="020B0604020202020204" pitchFamily="34" charset="0"/>
              </a:rPr>
              <a:t>KEUDA</a:t>
            </a:r>
            <a:endParaRPr lang="fi-FI" sz="32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Toteutamme opiskelijoille ja työelämälle yksilöllisiä, </a:t>
            </a:r>
            <a:b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vetovoimaisia  koulutus- ja kehittämispalveluja.</a:t>
            </a: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Opetus- ja koulutuspalvelut</a:t>
            </a:r>
          </a:p>
          <a:p>
            <a:pPr rtl="0"/>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Työelämäpalvelut</a:t>
            </a:r>
            <a:endParaRPr lang="fi-FI" sz="24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endParaRPr lang="fi-FI" sz="1800" b="0" i="0" u="none" strike="noStrike" kern="1200" baseline="30000" dirty="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i-FI" sz="1800" b="1" i="0" u="none" strike="noStrike" kern="1200" baseline="30000" dirty="0">
                <a:solidFill>
                  <a:schemeClr val="tx1"/>
                </a:solidFill>
                <a:latin typeface="Arial" panose="020B0604020202020204" pitchFamily="34" charset="0"/>
                <a:ea typeface="+mn-ea"/>
                <a:cs typeface="Arial" panose="020B0604020202020204" pitchFamily="34" charset="0"/>
              </a:rPr>
              <a:t>Koulutustarjontamme kattaa kaikki koulutusalat: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Auto- ja logistiikkapalvelut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Hyvinvointipalvelut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Liike-elämän palvelut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Luonnonvara- ja ympäristöpalvelut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Palvelualat</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Teknologia- ja rakentamispalvelut</a:t>
            </a:r>
          </a:p>
          <a:p>
            <a:endParaRPr lang="fi-FI" dirty="0">
              <a:latin typeface="Arial" panose="020B0604020202020204" pitchFamily="34" charset="0"/>
              <a:cs typeface="Arial" panose="020B0604020202020204" pitchFamily="34" charset="0"/>
            </a:endParaRPr>
          </a:p>
        </p:txBody>
      </p:sp>
      <p:sp>
        <p:nvSpPr>
          <p:cNvPr id="7" name="TextBox 10">
            <a:extLst>
              <a:ext uri="{FF2B5EF4-FFF2-40B4-BE49-F238E27FC236}">
                <a16:creationId xmlns:a16="http://schemas.microsoft.com/office/drawing/2014/main" id="{A7953638-5DFE-4A4A-91AA-B825B3CD5B5A}"/>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156143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ukautettu asettelu">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32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nsi - ykkösvalinta">
    <p:spTree>
      <p:nvGrpSpPr>
        <p:cNvPr id="1" name=""/>
        <p:cNvGrpSpPr/>
        <p:nvPr/>
      </p:nvGrpSpPr>
      <p:grpSpPr>
        <a:xfrm>
          <a:off x="0" y="0"/>
          <a:ext cx="0" cy="0"/>
          <a:chOff x="0" y="0"/>
          <a:chExt cx="0" cy="0"/>
        </a:xfrm>
      </p:grpSpPr>
      <p:pic>
        <p:nvPicPr>
          <p:cNvPr id="4" name="Kuva 3">
            <a:extLst>
              <a:ext uri="{FF2B5EF4-FFF2-40B4-BE49-F238E27FC236}">
                <a16:creationId xmlns:a16="http://schemas.microsoft.com/office/drawing/2014/main" id="{4AB942B8-D485-43EB-B893-D7EF85259774}"/>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3" name="Otsikko 2"/>
          <p:cNvSpPr>
            <a:spLocks noGrp="1"/>
          </p:cNvSpPr>
          <p:nvPr>
            <p:ph type="title"/>
          </p:nvPr>
        </p:nvSpPr>
        <p:spPr>
          <a:xfrm>
            <a:off x="978683" y="2049523"/>
            <a:ext cx="6373512" cy="2817092"/>
          </a:xfrm>
          <a:prstGeom prst="rect">
            <a:avLst/>
          </a:prstGeom>
        </p:spPr>
        <p:txBody>
          <a:bodyPr>
            <a:normAutofit/>
          </a:bodyPr>
          <a:lstStyle>
            <a:lvl1pPr>
              <a:lnSpc>
                <a:spcPts val="3600"/>
              </a:lnSpc>
              <a:defRPr sz="3200"/>
            </a:lvl1pPr>
          </a:lstStyle>
          <a:p>
            <a:r>
              <a:rPr lang="fi-FI"/>
              <a:t>Muokkaa ots. perustyyl. napsautt.</a:t>
            </a:r>
            <a:endParaRPr lang="fi-FI" dirty="0"/>
          </a:p>
        </p:txBody>
      </p:sp>
      <p:sp>
        <p:nvSpPr>
          <p:cNvPr id="5" name="TextBox 10">
            <a:extLst>
              <a:ext uri="{FF2B5EF4-FFF2-40B4-BE49-F238E27FC236}">
                <a16:creationId xmlns:a16="http://schemas.microsoft.com/office/drawing/2014/main" id="{C6C2C99A-DA4C-41F0-ADDF-F850E7C02A8C}"/>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266739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sältö ">
    <p:spTree>
      <p:nvGrpSpPr>
        <p:cNvPr id="1" name=""/>
        <p:cNvGrpSpPr/>
        <p:nvPr/>
      </p:nvGrpSpPr>
      <p:grpSpPr>
        <a:xfrm>
          <a:off x="0" y="0"/>
          <a:ext cx="0" cy="0"/>
          <a:chOff x="0" y="0"/>
          <a:chExt cx="0" cy="0"/>
        </a:xfrm>
      </p:grpSpPr>
      <p:sp>
        <p:nvSpPr>
          <p:cNvPr id="24" name="Title 1"/>
          <p:cNvSpPr>
            <a:spLocks noGrp="1"/>
          </p:cNvSpPr>
          <p:nvPr>
            <p:ph type="title" hasCustomPrompt="1"/>
          </p:nvPr>
        </p:nvSpPr>
        <p:spPr>
          <a:xfrm>
            <a:off x="2357108" y="1583952"/>
            <a:ext cx="5761282" cy="1440392"/>
          </a:xfrm>
          <a:prstGeom prst="rect">
            <a:avLst/>
          </a:prstGeom>
        </p:spPr>
        <p:txBody>
          <a:bodyPr anchor="b">
            <a:normAutofit/>
          </a:bodyPr>
          <a:lstStyle>
            <a:lvl1pPr algn="l">
              <a:lnSpc>
                <a:spcPts val="3600"/>
              </a:lnSpc>
              <a:defRPr sz="3200" baseline="0">
                <a:latin typeface="Arial"/>
                <a:cs typeface="Arial"/>
              </a:defRPr>
            </a:lvl1pPr>
          </a:lstStyle>
          <a:p>
            <a:r>
              <a:rPr lang="fi-FI" dirty="0"/>
              <a:t>Otsikko </a:t>
            </a:r>
            <a:r>
              <a:rPr lang="fi-FI" dirty="0" err="1"/>
              <a:t>lorem</a:t>
            </a:r>
            <a:r>
              <a:rPr lang="fi-FI" dirty="0"/>
              <a:t> </a:t>
            </a:r>
            <a:r>
              <a:rPr lang="fi-FI" dirty="0" err="1"/>
              <a:t>ipsum</a:t>
            </a:r>
            <a:r>
              <a:rPr lang="fi-FI" dirty="0"/>
              <a:t> </a:t>
            </a:r>
            <a:br>
              <a:rPr lang="fi-FI" dirty="0"/>
            </a:br>
            <a:r>
              <a:rPr lang="fi-FI" dirty="0" err="1"/>
              <a:t>Arial</a:t>
            </a:r>
            <a:r>
              <a:rPr lang="fi-FI" dirty="0"/>
              <a:t> 32/36</a:t>
            </a:r>
            <a:endParaRPr lang="en-US" dirty="0"/>
          </a:p>
        </p:txBody>
      </p:sp>
      <p:sp>
        <p:nvSpPr>
          <p:cNvPr id="4" name="Sisällön paikkamerkki 2"/>
          <p:cNvSpPr>
            <a:spLocks noGrp="1"/>
          </p:cNvSpPr>
          <p:nvPr>
            <p:ph sz="quarter" idx="12"/>
          </p:nvPr>
        </p:nvSpPr>
        <p:spPr>
          <a:xfrm>
            <a:off x="2357108" y="3123454"/>
            <a:ext cx="5248647" cy="2884487"/>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Tree>
    <p:extLst>
      <p:ext uri="{BB962C8B-B14F-4D97-AF65-F5344CB8AC3E}">
        <p14:creationId xmlns:p14="http://schemas.microsoft.com/office/powerpoint/2010/main" val="148915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sältö - ykkösvalinta">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483DE276-B9F3-49A3-A012-F8B91BA51C04}"/>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24" name="Title 1"/>
          <p:cNvSpPr>
            <a:spLocks noGrp="1"/>
          </p:cNvSpPr>
          <p:nvPr>
            <p:ph type="title" hasCustomPrompt="1"/>
          </p:nvPr>
        </p:nvSpPr>
        <p:spPr>
          <a:xfrm>
            <a:off x="791918" y="1583952"/>
            <a:ext cx="5761282" cy="1440392"/>
          </a:xfrm>
          <a:prstGeom prst="rect">
            <a:avLst/>
          </a:prstGeom>
        </p:spPr>
        <p:txBody>
          <a:bodyPr anchor="b">
            <a:normAutofit/>
          </a:bodyPr>
          <a:lstStyle>
            <a:lvl1pPr algn="l">
              <a:lnSpc>
                <a:spcPts val="3600"/>
              </a:lnSpc>
              <a:defRPr sz="3200" baseline="0">
                <a:latin typeface="Arial"/>
                <a:cs typeface="Arial"/>
              </a:defRPr>
            </a:lvl1pPr>
          </a:lstStyle>
          <a:p>
            <a:r>
              <a:rPr lang="fi-FI" dirty="0"/>
              <a:t>Otsikko </a:t>
            </a:r>
            <a:r>
              <a:rPr lang="fi-FI" dirty="0" err="1"/>
              <a:t>lorem</a:t>
            </a:r>
            <a:r>
              <a:rPr lang="fi-FI" dirty="0"/>
              <a:t> </a:t>
            </a:r>
            <a:r>
              <a:rPr lang="fi-FI" dirty="0" err="1"/>
              <a:t>ipsum</a:t>
            </a:r>
            <a:r>
              <a:rPr lang="fi-FI" dirty="0"/>
              <a:t> </a:t>
            </a:r>
            <a:br>
              <a:rPr lang="fi-FI" dirty="0"/>
            </a:br>
            <a:r>
              <a:rPr lang="fi-FI" dirty="0" err="1"/>
              <a:t>Arial</a:t>
            </a:r>
            <a:r>
              <a:rPr lang="fi-FI" dirty="0"/>
              <a:t> 32/36</a:t>
            </a:r>
            <a:endParaRPr lang="en-US" dirty="0"/>
          </a:p>
        </p:txBody>
      </p:sp>
      <p:sp>
        <p:nvSpPr>
          <p:cNvPr id="4" name="Sisällön paikkamerkki 2"/>
          <p:cNvSpPr>
            <a:spLocks noGrp="1"/>
          </p:cNvSpPr>
          <p:nvPr>
            <p:ph sz="quarter" idx="12"/>
          </p:nvPr>
        </p:nvSpPr>
        <p:spPr>
          <a:xfrm>
            <a:off x="791918" y="3123454"/>
            <a:ext cx="5248647" cy="2884487"/>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5" name="TextBox 10">
            <a:extLst>
              <a:ext uri="{FF2B5EF4-FFF2-40B4-BE49-F238E27FC236}">
                <a16:creationId xmlns:a16="http://schemas.microsoft.com/office/drawing/2014/main" id="{9B2DEAFD-14B8-46F3-89ED-609D3D3377D8}"/>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259632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isältö - ykkösvalinta - lime">
    <p:spTree>
      <p:nvGrpSpPr>
        <p:cNvPr id="1" name=""/>
        <p:cNvGrpSpPr/>
        <p:nvPr/>
      </p:nvGrpSpPr>
      <p:grpSpPr>
        <a:xfrm>
          <a:off x="0" y="0"/>
          <a:ext cx="0" cy="0"/>
          <a:chOff x="0" y="0"/>
          <a:chExt cx="0" cy="0"/>
        </a:xfrm>
      </p:grpSpPr>
      <p:pic>
        <p:nvPicPr>
          <p:cNvPr id="7" name="Kuva 6">
            <a:extLst>
              <a:ext uri="{FF2B5EF4-FFF2-40B4-BE49-F238E27FC236}">
                <a16:creationId xmlns:a16="http://schemas.microsoft.com/office/drawing/2014/main" id="{FE89DC39-807A-4E9C-9BF9-8794BD58BCC3}"/>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24" name="Title 1"/>
          <p:cNvSpPr>
            <a:spLocks noGrp="1"/>
          </p:cNvSpPr>
          <p:nvPr>
            <p:ph type="title" hasCustomPrompt="1"/>
          </p:nvPr>
        </p:nvSpPr>
        <p:spPr>
          <a:xfrm>
            <a:off x="791918" y="1583952"/>
            <a:ext cx="5761282" cy="1440392"/>
          </a:xfrm>
          <a:prstGeom prst="rect">
            <a:avLst/>
          </a:prstGeom>
        </p:spPr>
        <p:txBody>
          <a:bodyPr anchor="b">
            <a:normAutofit/>
          </a:bodyPr>
          <a:lstStyle>
            <a:lvl1pPr algn="l">
              <a:lnSpc>
                <a:spcPts val="3600"/>
              </a:lnSpc>
              <a:defRPr sz="3200" baseline="0">
                <a:latin typeface="Arial"/>
                <a:cs typeface="Arial"/>
              </a:defRPr>
            </a:lvl1pPr>
          </a:lstStyle>
          <a:p>
            <a:r>
              <a:rPr lang="fi-FI" dirty="0"/>
              <a:t>Otsikko </a:t>
            </a:r>
            <a:r>
              <a:rPr lang="fi-FI" dirty="0" err="1"/>
              <a:t>lorem</a:t>
            </a:r>
            <a:r>
              <a:rPr lang="fi-FI" dirty="0"/>
              <a:t> </a:t>
            </a:r>
            <a:r>
              <a:rPr lang="fi-FI" dirty="0" err="1"/>
              <a:t>ipsum</a:t>
            </a:r>
            <a:r>
              <a:rPr lang="fi-FI" dirty="0"/>
              <a:t> </a:t>
            </a:r>
            <a:br>
              <a:rPr lang="fi-FI" dirty="0"/>
            </a:br>
            <a:r>
              <a:rPr lang="fi-FI" dirty="0" err="1"/>
              <a:t>Arial</a:t>
            </a:r>
            <a:r>
              <a:rPr lang="fi-FI" dirty="0"/>
              <a:t> 32/36</a:t>
            </a:r>
            <a:endParaRPr lang="en-US" dirty="0"/>
          </a:p>
        </p:txBody>
      </p:sp>
      <p:sp>
        <p:nvSpPr>
          <p:cNvPr id="4" name="Sisällön paikkamerkki 2"/>
          <p:cNvSpPr>
            <a:spLocks noGrp="1"/>
          </p:cNvSpPr>
          <p:nvPr>
            <p:ph sz="quarter" idx="12"/>
          </p:nvPr>
        </p:nvSpPr>
        <p:spPr>
          <a:xfrm>
            <a:off x="791918" y="3123454"/>
            <a:ext cx="5248647" cy="2884487"/>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5" name="TextBox 10">
            <a:extLst>
              <a:ext uri="{FF2B5EF4-FFF2-40B4-BE49-F238E27FC236}">
                <a16:creationId xmlns:a16="http://schemas.microsoft.com/office/drawing/2014/main" id="{AE6C7CC8-3097-4489-8F57-1AAB4DBE7496}"/>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283227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so kuva">
    <p:spTree>
      <p:nvGrpSpPr>
        <p:cNvPr id="1" name=""/>
        <p:cNvGrpSpPr/>
        <p:nvPr/>
      </p:nvGrpSpPr>
      <p:grpSpPr>
        <a:xfrm>
          <a:off x="0" y="0"/>
          <a:ext cx="0" cy="0"/>
          <a:chOff x="0" y="0"/>
          <a:chExt cx="0" cy="0"/>
        </a:xfrm>
      </p:grpSpPr>
      <p:sp>
        <p:nvSpPr>
          <p:cNvPr id="3" name="Kuvan paikkamerkki 2"/>
          <p:cNvSpPr>
            <a:spLocks noGrp="1" noChangeAspect="1"/>
          </p:cNvSpPr>
          <p:nvPr>
            <p:ph type="pic" sz="quarter" idx="11" hasCustomPrompt="1"/>
          </p:nvPr>
        </p:nvSpPr>
        <p:spPr>
          <a:xfrm>
            <a:off x="247135" y="2004607"/>
            <a:ext cx="6912000" cy="4214962"/>
          </a:xfrm>
          <a:prstGeom prst="rect">
            <a:avLst/>
          </a:prstGeom>
          <a:noFill/>
        </p:spPr>
        <p:txBody>
          <a:bodyPr anchor="t"/>
          <a:lstStyle>
            <a:lvl1pPr marL="0" indent="0" algn="ctr">
              <a:buNone/>
              <a:defRPr sz="1800" baseline="0">
                <a:latin typeface="Arial"/>
                <a:ea typeface="TitilliumText22L" charset="0"/>
                <a:cs typeface="Arial"/>
              </a:defRPr>
            </a:lvl1pPr>
          </a:lstStyle>
          <a:p>
            <a:r>
              <a:rPr lang="fi-FI" dirty="0"/>
              <a:t>Paikka kuvalle</a:t>
            </a:r>
          </a:p>
        </p:txBody>
      </p:sp>
      <p:sp>
        <p:nvSpPr>
          <p:cNvPr id="11" name="Sisällön paikkamerkki 2"/>
          <p:cNvSpPr>
            <a:spLocks noGrp="1"/>
          </p:cNvSpPr>
          <p:nvPr>
            <p:ph sz="quarter" idx="12"/>
          </p:nvPr>
        </p:nvSpPr>
        <p:spPr>
          <a:xfrm>
            <a:off x="7298724" y="4061254"/>
            <a:ext cx="1441622" cy="2158314"/>
          </a:xfrm>
          <a:prstGeom prst="rect">
            <a:avLst/>
          </a:prstGeom>
        </p:spPr>
        <p:txBody>
          <a:bodyPr anchor="b">
            <a:normAutofit/>
          </a:bodyPr>
          <a:lstStyle>
            <a:lvl1pPr marL="0" indent="0" algn="l">
              <a:buNone/>
              <a:defRPr sz="1600" b="0" i="0">
                <a:latin typeface="Arial"/>
                <a:ea typeface="TitilliumText22L Light" charset="0"/>
                <a:cs typeface="Arial"/>
              </a:defRPr>
            </a:lvl1pPr>
            <a:lvl2pPr>
              <a:defRPr sz="1600" b="0" i="0">
                <a:latin typeface="TitilliumText22L Light" charset="0"/>
                <a:ea typeface="TitilliumText22L Light" charset="0"/>
                <a:cs typeface="TitilliumText22L Light" charset="0"/>
              </a:defRPr>
            </a:lvl2pPr>
            <a:lvl3pPr>
              <a:defRPr sz="1600" b="0" i="0">
                <a:latin typeface="TitilliumText22L Light" charset="0"/>
                <a:ea typeface="TitilliumText22L Light" charset="0"/>
                <a:cs typeface="TitilliumText22L Light" charset="0"/>
              </a:defRPr>
            </a:lvl3pPr>
            <a:lvl4pPr>
              <a:defRPr sz="1600" b="0" i="0">
                <a:latin typeface="TitilliumText22L Light" charset="0"/>
                <a:ea typeface="TitilliumText22L Light" charset="0"/>
                <a:cs typeface="TitilliumText22L Light" charset="0"/>
              </a:defRPr>
            </a:lvl4pPr>
            <a:lvl5pPr>
              <a:defRPr sz="1600" b="0" i="0">
                <a:latin typeface="TitilliumText22L Light" charset="0"/>
                <a:ea typeface="TitilliumText22L Light" charset="0"/>
                <a:cs typeface="TitilliumText22L Light" charset="0"/>
              </a:defRPr>
            </a:lvl5pPr>
          </a:lstStyle>
          <a:p>
            <a:pPr lvl="0"/>
            <a:r>
              <a:rPr lang="fi-FI"/>
              <a:t>Muokkaa tekstin perustyylejä napsauttamalla</a:t>
            </a:r>
          </a:p>
        </p:txBody>
      </p:sp>
      <p:sp>
        <p:nvSpPr>
          <p:cNvPr id="13" name="Title 1"/>
          <p:cNvSpPr>
            <a:spLocks noGrp="1"/>
          </p:cNvSpPr>
          <p:nvPr>
            <p:ph type="title" hasCustomPrompt="1"/>
          </p:nvPr>
        </p:nvSpPr>
        <p:spPr>
          <a:xfrm>
            <a:off x="247135" y="463607"/>
            <a:ext cx="5761282" cy="1440392"/>
          </a:xfrm>
          <a:prstGeom prst="rect">
            <a:avLst/>
          </a:prstGeom>
        </p:spPr>
        <p:txBody>
          <a:bodyPr anchor="b">
            <a:normAutofit/>
          </a:bodyPr>
          <a:lstStyle>
            <a:lvl1pPr algn="l">
              <a:lnSpc>
                <a:spcPts val="3600"/>
              </a:lnSpc>
              <a:defRPr sz="3200" baseline="0">
                <a:latin typeface="Arial"/>
                <a:cs typeface="Arial"/>
              </a:defRPr>
            </a:lvl1pPr>
          </a:lstStyle>
          <a:p>
            <a:r>
              <a:rPr lang="fi-FI" dirty="0"/>
              <a:t>Kuvan otsikko </a:t>
            </a:r>
            <a:r>
              <a:rPr lang="fi-FI" dirty="0" err="1"/>
              <a:t>lorem</a:t>
            </a:r>
            <a:r>
              <a:rPr lang="fi-FI" dirty="0"/>
              <a:t> </a:t>
            </a:r>
            <a:r>
              <a:rPr lang="fi-FI" dirty="0" err="1"/>
              <a:t>ipsum</a:t>
            </a:r>
            <a:r>
              <a:rPr lang="fi-FI" dirty="0"/>
              <a:t> </a:t>
            </a:r>
            <a:r>
              <a:rPr lang="fi-FI" dirty="0" err="1"/>
              <a:t>Arial</a:t>
            </a:r>
            <a:r>
              <a:rPr lang="fi-FI" dirty="0"/>
              <a:t> 32/36</a:t>
            </a:r>
            <a:endParaRPr lang="en-US" dirty="0"/>
          </a:p>
        </p:txBody>
      </p:sp>
    </p:spTree>
    <p:extLst>
      <p:ext uri="{BB962C8B-B14F-4D97-AF65-F5344CB8AC3E}">
        <p14:creationId xmlns:p14="http://schemas.microsoft.com/office/powerpoint/2010/main" val="89803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va ja sisältö">
    <p:spTree>
      <p:nvGrpSpPr>
        <p:cNvPr id="1" name=""/>
        <p:cNvGrpSpPr/>
        <p:nvPr/>
      </p:nvGrpSpPr>
      <p:grpSpPr>
        <a:xfrm>
          <a:off x="0" y="0"/>
          <a:ext cx="0" cy="0"/>
          <a:chOff x="0" y="0"/>
          <a:chExt cx="0" cy="0"/>
        </a:xfrm>
      </p:grpSpPr>
      <p:sp>
        <p:nvSpPr>
          <p:cNvPr id="24" name="Title 1"/>
          <p:cNvSpPr>
            <a:spLocks noGrp="1"/>
          </p:cNvSpPr>
          <p:nvPr>
            <p:ph type="title" hasCustomPrompt="1"/>
          </p:nvPr>
        </p:nvSpPr>
        <p:spPr>
          <a:xfrm>
            <a:off x="4283676" y="947206"/>
            <a:ext cx="4473147" cy="1597771"/>
          </a:xfrm>
          <a:prstGeom prst="rect">
            <a:avLst/>
          </a:prstGeom>
        </p:spPr>
        <p:txBody>
          <a:bodyPr anchor="b">
            <a:normAutofit/>
          </a:bodyPr>
          <a:lstStyle>
            <a:lvl1pPr algn="l">
              <a:lnSpc>
                <a:spcPts val="3600"/>
              </a:lnSpc>
              <a:defRPr sz="3200" baseline="0">
                <a:latin typeface="Arial"/>
                <a:cs typeface="Arial"/>
              </a:defRPr>
            </a:lvl1pPr>
          </a:lstStyle>
          <a:p>
            <a:r>
              <a:rPr lang="fi-FI" dirty="0"/>
              <a:t>Otsikko </a:t>
            </a:r>
            <a:r>
              <a:rPr lang="fi-FI" dirty="0" err="1"/>
              <a:t>lorem</a:t>
            </a:r>
            <a:r>
              <a:rPr lang="fi-FI" dirty="0"/>
              <a:t> </a:t>
            </a:r>
            <a:r>
              <a:rPr lang="fi-FI" dirty="0" err="1"/>
              <a:t>ipsum</a:t>
            </a:r>
            <a:r>
              <a:rPr lang="fi-FI" dirty="0"/>
              <a:t> </a:t>
            </a:r>
            <a:r>
              <a:rPr lang="fi-FI" dirty="0" err="1"/>
              <a:t>Arial</a:t>
            </a:r>
            <a:r>
              <a:rPr lang="fi-FI" dirty="0"/>
              <a:t> 32/36</a:t>
            </a:r>
            <a:endParaRPr lang="en-US" dirty="0"/>
          </a:p>
        </p:txBody>
      </p:sp>
      <p:sp>
        <p:nvSpPr>
          <p:cNvPr id="9" name="Sisällön paikkamerkki 2"/>
          <p:cNvSpPr>
            <a:spLocks noGrp="1"/>
          </p:cNvSpPr>
          <p:nvPr>
            <p:ph sz="quarter" idx="12"/>
          </p:nvPr>
        </p:nvSpPr>
        <p:spPr>
          <a:xfrm>
            <a:off x="4283675" y="2709949"/>
            <a:ext cx="4473147" cy="3559046"/>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10" name="Kuvan paikkamerkki 2"/>
          <p:cNvSpPr>
            <a:spLocks noGrp="1"/>
          </p:cNvSpPr>
          <p:nvPr>
            <p:ph type="pic" sz="quarter" idx="11" hasCustomPrompt="1"/>
          </p:nvPr>
        </p:nvSpPr>
        <p:spPr>
          <a:xfrm>
            <a:off x="247135" y="943236"/>
            <a:ext cx="3781167" cy="5325760"/>
          </a:xfrm>
          <a:prstGeom prst="rect">
            <a:avLst/>
          </a:prstGeom>
          <a:solidFill>
            <a:schemeClr val="bg1"/>
          </a:solidFill>
        </p:spPr>
        <p:txBody>
          <a:bodyPr anchor="t"/>
          <a:lstStyle>
            <a:lvl1pPr marL="0" indent="0" algn="ctr">
              <a:buNone/>
              <a:defRPr sz="1800" baseline="0">
                <a:latin typeface="Arial"/>
                <a:ea typeface="TitilliumText22L" charset="0"/>
                <a:cs typeface="Arial"/>
              </a:defRPr>
            </a:lvl1pPr>
          </a:lstStyle>
          <a:p>
            <a:r>
              <a:rPr lang="fi-FI" dirty="0"/>
              <a:t>Paikka kuvalle</a:t>
            </a:r>
          </a:p>
        </p:txBody>
      </p:sp>
    </p:spTree>
    <p:extLst>
      <p:ext uri="{BB962C8B-B14F-4D97-AF65-F5344CB8AC3E}">
        <p14:creationId xmlns:p14="http://schemas.microsoft.com/office/powerpoint/2010/main" val="77717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va + sisältö - ykkösvalinta">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483DE276-B9F3-49A3-A012-F8B91BA51C04}"/>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5" name="Sisällön paikkamerkki 2">
            <a:extLst>
              <a:ext uri="{FF2B5EF4-FFF2-40B4-BE49-F238E27FC236}">
                <a16:creationId xmlns:a16="http://schemas.microsoft.com/office/drawing/2014/main" id="{DC2E2FDC-F3B3-41CF-AB6A-48494A762CAE}"/>
              </a:ext>
            </a:extLst>
          </p:cNvPr>
          <p:cNvSpPr>
            <a:spLocks noGrp="1"/>
          </p:cNvSpPr>
          <p:nvPr>
            <p:ph sz="quarter" idx="12"/>
          </p:nvPr>
        </p:nvSpPr>
        <p:spPr>
          <a:xfrm>
            <a:off x="4275437" y="951548"/>
            <a:ext cx="4473147" cy="3570575"/>
          </a:xfrm>
          <a:prstGeom prst="rect">
            <a:avLst/>
          </a:prstGeom>
        </p:spPr>
        <p:txBody>
          <a:bodyPr>
            <a:normAutofit/>
          </a:bodyPr>
          <a:lstStyle>
            <a:lvl1pPr>
              <a:defRPr sz="1600" b="0" i="0">
                <a:latin typeface="Arial"/>
                <a:ea typeface="TitilliumText22L Light" charset="0"/>
                <a:cs typeface="Arial"/>
              </a:defRPr>
            </a:lvl1pPr>
            <a:lvl2pPr>
              <a:defRPr sz="1600" b="0" i="0">
                <a:latin typeface="Arial"/>
                <a:ea typeface="TitilliumText22L Light" charset="0"/>
                <a:cs typeface="Arial"/>
              </a:defRPr>
            </a:lvl2pPr>
            <a:lvl3pPr>
              <a:defRPr sz="1600" b="0" i="0">
                <a:latin typeface="Arial"/>
                <a:ea typeface="TitilliumText22L Light" charset="0"/>
                <a:cs typeface="Arial"/>
              </a:defRPr>
            </a:lvl3pPr>
            <a:lvl4pPr>
              <a:defRPr sz="1600" b="0" i="0">
                <a:latin typeface="Arial"/>
                <a:ea typeface="TitilliumText22L Light" charset="0"/>
                <a:cs typeface="Arial"/>
              </a:defRPr>
            </a:lvl4pPr>
            <a:lvl5pPr>
              <a:defRPr sz="1600" b="0" i="0">
                <a:latin typeface="Arial"/>
                <a:ea typeface="TitilliumText22L Light" charset="0"/>
                <a:cs typeface="Aria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6" name="Kuvan paikkamerkki 2">
            <a:extLst>
              <a:ext uri="{FF2B5EF4-FFF2-40B4-BE49-F238E27FC236}">
                <a16:creationId xmlns:a16="http://schemas.microsoft.com/office/drawing/2014/main" id="{E8D99E9B-A051-45B4-883C-FC52D255B8C1}"/>
              </a:ext>
            </a:extLst>
          </p:cNvPr>
          <p:cNvSpPr>
            <a:spLocks noGrp="1"/>
          </p:cNvSpPr>
          <p:nvPr>
            <p:ph type="pic" sz="quarter" idx="11" hasCustomPrompt="1"/>
          </p:nvPr>
        </p:nvSpPr>
        <p:spPr>
          <a:xfrm>
            <a:off x="247135" y="943236"/>
            <a:ext cx="3781167" cy="5325760"/>
          </a:xfrm>
          <a:prstGeom prst="rect">
            <a:avLst/>
          </a:prstGeom>
          <a:solidFill>
            <a:schemeClr val="bg1"/>
          </a:solidFill>
        </p:spPr>
        <p:txBody>
          <a:bodyPr anchor="t"/>
          <a:lstStyle>
            <a:lvl1pPr marL="0" indent="0" algn="ctr">
              <a:buNone/>
              <a:defRPr sz="1800" baseline="0">
                <a:latin typeface="Arial"/>
                <a:ea typeface="TitilliumText22L" charset="0"/>
                <a:cs typeface="Arial"/>
              </a:defRPr>
            </a:lvl1pPr>
          </a:lstStyle>
          <a:p>
            <a:r>
              <a:rPr lang="fi-FI" dirty="0"/>
              <a:t>Paikka kuvalle</a:t>
            </a:r>
          </a:p>
        </p:txBody>
      </p:sp>
      <p:sp>
        <p:nvSpPr>
          <p:cNvPr id="7" name="TextBox 10">
            <a:extLst>
              <a:ext uri="{FF2B5EF4-FFF2-40B4-BE49-F238E27FC236}">
                <a16:creationId xmlns:a16="http://schemas.microsoft.com/office/drawing/2014/main" id="{81555D7A-CF63-4EF4-9AB9-418A106F04E9}"/>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405487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hteystiedot - ykkösvalinta">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483DE276-B9F3-49A3-A012-F8B91BA51C04}"/>
              </a:ext>
            </a:extLst>
          </p:cNvPr>
          <p:cNvPicPr>
            <a:picLocks noChangeAspect="1"/>
          </p:cNvPicPr>
          <p:nvPr userDrawn="1"/>
        </p:nvPicPr>
        <p:blipFill>
          <a:blip r:embed="rId2"/>
          <a:stretch>
            <a:fillRect/>
          </a:stretch>
        </p:blipFill>
        <p:spPr>
          <a:xfrm>
            <a:off x="0" y="0"/>
            <a:ext cx="9144000" cy="6857999"/>
          </a:xfrm>
          <a:prstGeom prst="rect">
            <a:avLst/>
          </a:prstGeom>
        </p:spPr>
      </p:pic>
      <p:sp>
        <p:nvSpPr>
          <p:cNvPr id="8" name="Tekstiruutu 7">
            <a:extLst>
              <a:ext uri="{FF2B5EF4-FFF2-40B4-BE49-F238E27FC236}">
                <a16:creationId xmlns:a16="http://schemas.microsoft.com/office/drawing/2014/main" id="{BF8A0455-F601-4BA2-A012-9207EB26FC2C}"/>
              </a:ext>
            </a:extLst>
          </p:cNvPr>
          <p:cNvSpPr txBox="1"/>
          <p:nvPr userDrawn="1"/>
        </p:nvSpPr>
        <p:spPr>
          <a:xfrm>
            <a:off x="640080" y="1151452"/>
            <a:ext cx="5777346" cy="4555093"/>
          </a:xfrm>
          <a:prstGeom prst="rect">
            <a:avLst/>
          </a:prstGeom>
          <a:noFill/>
        </p:spPr>
        <p:txBody>
          <a:bodyPr wrap="square" rtlCol="0">
            <a:spAutoFit/>
          </a:bodyPr>
          <a:lstStyle/>
          <a:p>
            <a:pPr rtl="0"/>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Kysyttävää hakemisesta?</a:t>
            </a:r>
            <a:endParaRPr lang="fi-FI" sz="24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600" b="1" i="0" u="none" strike="noStrike" kern="1200" baseline="30000" dirty="0">
                <a:solidFill>
                  <a:schemeClr val="tx1"/>
                </a:solidFill>
                <a:latin typeface="Arial" panose="020B0604020202020204" pitchFamily="34" charset="0"/>
                <a:ea typeface="+mn-ea"/>
                <a:cs typeface="Arial" panose="020B0604020202020204" pitchFamily="34" charset="0"/>
              </a:rPr>
              <a:t>Ota yhteyttä Hakupalveluihin</a:t>
            </a:r>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 </a:t>
            </a:r>
          </a:p>
          <a:p>
            <a:pPr rtl="0"/>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040 174 5579, </a:t>
            </a:r>
            <a:b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hakupalvelut@keuda.fi</a:t>
            </a:r>
          </a:p>
          <a:p>
            <a:pPr rtl="0"/>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Palvelemme myös chatissä keuda.fi.</a:t>
            </a: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Kiinnostaako oppisopimuskoulutus?</a:t>
            </a:r>
            <a:endParaRPr lang="fi-FI" sz="24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600" b="1" i="0" u="none" strike="noStrike" kern="1200" baseline="30000" dirty="0">
                <a:solidFill>
                  <a:schemeClr val="tx1"/>
                </a:solidFill>
                <a:latin typeface="Arial" panose="020B0604020202020204" pitchFamily="34" charset="0"/>
                <a:ea typeface="+mn-ea"/>
                <a:cs typeface="Arial" panose="020B0604020202020204" pitchFamily="34" charset="0"/>
              </a:rPr>
              <a:t>Ota yhteyttä Työelämäpalveluihin</a:t>
            </a:r>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 </a:t>
            </a:r>
          </a:p>
          <a:p>
            <a:pPr rtl="0"/>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040 174 5627, </a:t>
            </a:r>
            <a:b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600" b="0" i="0" u="none" strike="noStrike" kern="1200" baseline="30000" dirty="0">
                <a:solidFill>
                  <a:schemeClr val="tx1"/>
                </a:solidFill>
                <a:latin typeface="Arial" panose="020B0604020202020204" pitchFamily="34" charset="0"/>
                <a:ea typeface="+mn-ea"/>
                <a:cs typeface="Arial" panose="020B0604020202020204" pitchFamily="34" charset="0"/>
              </a:rPr>
              <a:t>tyoelamapalvelut@keuda.fi</a:t>
            </a:r>
          </a:p>
          <a:p>
            <a:pPr rtl="0"/>
            <a:endParaRPr lang="fi-FI" sz="18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2400" b="1" i="0" u="none" strike="noStrike" kern="1200" baseline="30000" dirty="0" err="1">
                <a:solidFill>
                  <a:schemeClr val="tx1"/>
                </a:solidFill>
                <a:latin typeface="Arial" panose="020B0604020202020204" pitchFamily="34" charset="0"/>
                <a:ea typeface="+mn-ea"/>
                <a:cs typeface="Arial" panose="020B0604020202020204" pitchFamily="34" charset="0"/>
              </a:rPr>
              <a:t>Keudan</a:t>
            </a:r>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 koulutusten yleisinfot</a:t>
            </a:r>
            <a:endParaRPr lang="fi-FI" sz="2400" b="0"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Parittomien viikkojen keskiviikkona klo 14 – 16 </a:t>
            </a:r>
            <a:b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osoitteessa Keskikatu 3A, Kerava.</a:t>
            </a:r>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2400" b="1" i="0" u="none" strike="noStrike" kern="1200" baseline="30000" dirty="0" err="1">
                <a:solidFill>
                  <a:schemeClr val="tx1"/>
                </a:solidFill>
                <a:latin typeface="Arial" panose="020B0604020202020204" pitchFamily="34" charset="0"/>
                <a:ea typeface="+mn-ea"/>
                <a:cs typeface="Arial" panose="020B0604020202020204" pitchFamily="34" charset="0"/>
              </a:rPr>
              <a:t>Keudaan</a:t>
            </a:r>
            <a:r>
              <a:rPr lang="fi-FI" sz="2400" b="1" i="0" u="none" strike="noStrike" kern="1200" baseline="30000" dirty="0">
                <a:solidFill>
                  <a:schemeClr val="tx1"/>
                </a:solidFill>
                <a:latin typeface="Arial" panose="020B0604020202020204" pitchFamily="34" charset="0"/>
                <a:ea typeface="+mn-ea"/>
                <a:cs typeface="Arial" panose="020B0604020202020204" pitchFamily="34" charset="0"/>
              </a:rPr>
              <a:t> tutustumaan? </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Katso päivittyvä lista avoimista ovista, infoista ja </a:t>
            </a:r>
            <a:b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br>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muista tapahtumista osoitteessa </a:t>
            </a:r>
            <a:r>
              <a:rPr lang="fi-FI" sz="1800" b="1" i="0" u="none" strike="noStrike" kern="1200" baseline="30000" dirty="0">
                <a:solidFill>
                  <a:schemeClr val="tx1"/>
                </a:solidFill>
                <a:latin typeface="Arial" panose="020B0604020202020204" pitchFamily="34" charset="0"/>
                <a:ea typeface="+mn-ea"/>
                <a:cs typeface="Arial" panose="020B0604020202020204" pitchFamily="34" charset="0"/>
              </a:rPr>
              <a:t>keuda.fi/infot</a:t>
            </a: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endParaRPr lang="fi-FI" sz="1800" b="1" i="0" u="none" strike="noStrike" kern="1200" baseline="30000" dirty="0">
              <a:solidFill>
                <a:schemeClr val="tx1"/>
              </a:solidFill>
              <a:latin typeface="Arial" panose="020B0604020202020204" pitchFamily="34" charset="0"/>
              <a:ea typeface="+mn-ea"/>
              <a:cs typeface="Arial" panose="020B0604020202020204" pitchFamily="34" charset="0"/>
            </a:endParaRP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#ykkösvalinta  </a:t>
            </a:r>
          </a:p>
          <a:p>
            <a:pPr rtl="0"/>
            <a:r>
              <a:rPr lang="fi-FI" sz="1800" b="0" i="0" u="none" strike="noStrike" kern="1200" baseline="30000" dirty="0">
                <a:solidFill>
                  <a:schemeClr val="tx1"/>
                </a:solidFill>
                <a:latin typeface="Arial" panose="020B0604020202020204" pitchFamily="34" charset="0"/>
                <a:ea typeface="+mn-ea"/>
                <a:cs typeface="Arial" panose="020B0604020202020204" pitchFamily="34" charset="0"/>
              </a:rPr>
              <a:t>www.keuda.fi</a:t>
            </a:r>
          </a:p>
          <a:p>
            <a:endParaRPr lang="fi-FI" dirty="0">
              <a:latin typeface="Arial" panose="020B0604020202020204" pitchFamily="34" charset="0"/>
              <a:cs typeface="Arial" panose="020B0604020202020204" pitchFamily="34" charset="0"/>
            </a:endParaRPr>
          </a:p>
        </p:txBody>
      </p:sp>
      <p:sp>
        <p:nvSpPr>
          <p:cNvPr id="4" name="TextBox 10">
            <a:extLst>
              <a:ext uri="{FF2B5EF4-FFF2-40B4-BE49-F238E27FC236}">
                <a16:creationId xmlns:a16="http://schemas.microsoft.com/office/drawing/2014/main" id="{886727D7-5BF9-4FEE-AD3B-148F54785AC3}"/>
              </a:ext>
            </a:extLst>
          </p:cNvPr>
          <p:cNvSpPr txBox="1"/>
          <p:nvPr userDrawn="1"/>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389044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6" name="Kuva 5">
            <a:extLst>
              <a:ext uri="{FF2B5EF4-FFF2-40B4-BE49-F238E27FC236}">
                <a16:creationId xmlns:a16="http://schemas.microsoft.com/office/drawing/2014/main" id="{9E241046-3378-4DA4-96C2-F167FE837D50}"/>
              </a:ext>
            </a:extLst>
          </p:cNvPr>
          <p:cNvPicPr>
            <a:picLocks noChangeAspect="1"/>
          </p:cNvPicPr>
          <p:nvPr userDrawn="1"/>
        </p:nvPicPr>
        <p:blipFill>
          <a:blip r:embed="rId13"/>
          <a:stretch>
            <a:fillRect/>
          </a:stretch>
        </p:blipFill>
        <p:spPr>
          <a:xfrm>
            <a:off x="0" y="1"/>
            <a:ext cx="9144000" cy="6857999"/>
          </a:xfrm>
          <a:prstGeom prst="rect">
            <a:avLst/>
          </a:prstGeom>
        </p:spPr>
      </p:pic>
      <p:sp>
        <p:nvSpPr>
          <p:cNvPr id="11" name="TextBox 10"/>
          <p:cNvSpPr txBox="1"/>
          <p:nvPr/>
        </p:nvSpPr>
        <p:spPr>
          <a:xfrm>
            <a:off x="7270101" y="6475102"/>
            <a:ext cx="1585487"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latin typeface="TitilliumText22L Light"/>
                <a:cs typeface="TitilliumText22L Light"/>
              </a:rPr>
              <a:t>KEUDA</a:t>
            </a:r>
            <a:r>
              <a:rPr lang="en-US" sz="800" baseline="0" dirty="0"/>
              <a:t> </a:t>
            </a:r>
            <a:r>
              <a:rPr lang="fi-FI" sz="800" b="0" i="0" u="none" strike="noStrike" kern="1200" baseline="10000" dirty="0">
                <a:solidFill>
                  <a:schemeClr val="accent1"/>
                </a:solidFill>
                <a:latin typeface="+mn-lt"/>
                <a:ea typeface="+mn-ea"/>
                <a:cs typeface="+mn-cs"/>
              </a:rPr>
              <a:t>•</a:t>
            </a:r>
            <a:r>
              <a:rPr lang="fi-FI" sz="800" b="0" i="0" u="none" strike="noStrike" kern="1200" baseline="0" dirty="0">
                <a:solidFill>
                  <a:schemeClr val="accent3"/>
                </a:solidFill>
                <a:latin typeface="+mn-lt"/>
                <a:ea typeface="+mn-ea"/>
                <a:cs typeface="+mn-cs"/>
              </a:rPr>
              <a:t> </a:t>
            </a:r>
            <a:fld id="{682124FE-E830-FA47-9347-515BBA8263AC}" type="slidenum">
              <a:rPr lang="fi-FI" sz="800" b="0" i="0" u="none" strike="noStrike" kern="1200" baseline="0" smtClean="0">
                <a:solidFill>
                  <a:schemeClr val="tx1"/>
                </a:solidFill>
                <a:latin typeface="TitilliumText22L Light"/>
                <a:ea typeface="+mn-ea"/>
                <a:cs typeface="TitilliumText22L Light"/>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latin typeface="TitilliumText22L Light"/>
              <a:cs typeface="TitilliumText22L Light"/>
            </a:endParaRPr>
          </a:p>
        </p:txBody>
      </p:sp>
    </p:spTree>
    <p:extLst>
      <p:ext uri="{BB962C8B-B14F-4D97-AF65-F5344CB8AC3E}">
        <p14:creationId xmlns:p14="http://schemas.microsoft.com/office/powerpoint/2010/main" val="4195480154"/>
      </p:ext>
    </p:extLst>
  </p:cSld>
  <p:clrMap bg1="lt1" tx1="dk1" bg2="lt2" tx2="dk2" accent1="accent1" accent2="accent2" accent3="accent3" accent4="accent4" accent5="accent5" accent6="accent6" hlink="hlink" folHlink="folHlink"/>
  <p:sldLayoutIdLst>
    <p:sldLayoutId id="2147483672" r:id="rId1"/>
    <p:sldLayoutId id="2147483723" r:id="rId2"/>
    <p:sldLayoutId id="2147483720" r:id="rId3"/>
    <p:sldLayoutId id="2147483707" r:id="rId4"/>
    <p:sldLayoutId id="2147483726" r:id="rId5"/>
    <p:sldLayoutId id="2147483721" r:id="rId6"/>
    <p:sldLayoutId id="2147483718" r:id="rId7"/>
    <p:sldLayoutId id="2147483724" r:id="rId8"/>
    <p:sldLayoutId id="2147483725" r:id="rId9"/>
    <p:sldLayoutId id="2147483722" r:id="rId10"/>
    <p:sldLayoutId id="2147483727" r:id="rId11"/>
  </p:sldLayoutIdLst>
  <p:txStyles>
    <p:titleStyle>
      <a:lvl1pPr algn="l" defTabSz="457200" rtl="0" eaLnBrk="1" latinLnBrk="0" hangingPunct="1">
        <a:lnSpc>
          <a:spcPts val="3200"/>
        </a:lnSpc>
        <a:spcBef>
          <a:spcPct val="0"/>
        </a:spcBef>
        <a:buNone/>
        <a:defRPr sz="2800" b="0" i="0" kern="1200">
          <a:solidFill>
            <a:schemeClr val="tx1"/>
          </a:solidFill>
          <a:latin typeface="Arial"/>
          <a:ea typeface="TitilliumText22L Light" charset="0"/>
          <a:cs typeface="Arial"/>
        </a:defRPr>
      </a:lvl1pPr>
    </p:titleStyle>
    <p:bodyStyle>
      <a:lvl1pPr marL="342900" indent="-34290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1pPr>
      <a:lvl2pPr marL="742950" indent="-28575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2pPr>
      <a:lvl3pPr marL="1143000" indent="-22860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3pPr>
      <a:lvl4pPr marL="1600200" indent="-22860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4pPr>
      <a:lvl5pPr marL="2057400" indent="-228600" algn="l" defTabSz="457200" rtl="0" eaLnBrk="1" latinLnBrk="0" hangingPunct="1">
        <a:lnSpc>
          <a:spcPts val="2000"/>
        </a:lnSpc>
        <a:spcBef>
          <a:spcPts val="600"/>
        </a:spcBef>
        <a:buFont typeface="Arial"/>
        <a:buChar char="»"/>
        <a:defRPr sz="1600" b="0" i="0" kern="1200">
          <a:solidFill>
            <a:schemeClr val="tx1"/>
          </a:solidFill>
          <a:latin typeface="Arial"/>
          <a:ea typeface="TitilliumText22L Light"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visualstudio.microsoft.com/vs/community/"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tutorialsteacher.com/csharp/csharp-data-type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15E736C-2297-7045-8CA5-2971B118E108}"/>
              </a:ext>
            </a:extLst>
          </p:cNvPr>
          <p:cNvSpPr>
            <a:spLocks noGrp="1"/>
          </p:cNvSpPr>
          <p:nvPr>
            <p:ph type="title"/>
          </p:nvPr>
        </p:nvSpPr>
        <p:spPr/>
        <p:txBody>
          <a:bodyPr/>
          <a:lstStyle/>
          <a:p>
            <a:r>
              <a:rPr lang="fi-FI" dirty="0"/>
              <a:t>T1-tason ohjelmointi C#-kielellä</a:t>
            </a:r>
          </a:p>
        </p:txBody>
      </p:sp>
    </p:spTree>
    <p:extLst>
      <p:ext uri="{BB962C8B-B14F-4D97-AF65-F5344CB8AC3E}">
        <p14:creationId xmlns:p14="http://schemas.microsoft.com/office/powerpoint/2010/main" val="3615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A0ABEEA-2E80-3242-8B16-7B3A9B03345F}"/>
              </a:ext>
            </a:extLst>
          </p:cNvPr>
          <p:cNvSpPr>
            <a:spLocks noGrp="1"/>
          </p:cNvSpPr>
          <p:nvPr>
            <p:ph type="title"/>
          </p:nvPr>
        </p:nvSpPr>
        <p:spPr>
          <a:xfrm>
            <a:off x="791918" y="0"/>
            <a:ext cx="5761282" cy="1440392"/>
          </a:xfrm>
        </p:spPr>
        <p:txBody>
          <a:bodyPr/>
          <a:lstStyle/>
          <a:p>
            <a:r>
              <a:rPr lang="fi-FI" dirty="0" err="1"/>
              <a:t>Reposition</a:t>
            </a:r>
            <a:r>
              <a:rPr lang="fi-FI" dirty="0"/>
              <a:t> jakaminen</a:t>
            </a:r>
          </a:p>
        </p:txBody>
      </p:sp>
      <p:sp>
        <p:nvSpPr>
          <p:cNvPr id="3" name="Sisällön paikkamerkki 2">
            <a:extLst>
              <a:ext uri="{FF2B5EF4-FFF2-40B4-BE49-F238E27FC236}">
                <a16:creationId xmlns:a16="http://schemas.microsoft.com/office/drawing/2014/main" id="{D746FA32-3B6F-1846-9856-C85C420C2219}"/>
              </a:ext>
            </a:extLst>
          </p:cNvPr>
          <p:cNvSpPr>
            <a:spLocks noGrp="1"/>
          </p:cNvSpPr>
          <p:nvPr>
            <p:ph sz="quarter" idx="12"/>
          </p:nvPr>
        </p:nvSpPr>
        <p:spPr>
          <a:xfrm>
            <a:off x="791918" y="1590260"/>
            <a:ext cx="7228960" cy="5267739"/>
          </a:xfrm>
        </p:spPr>
        <p:txBody>
          <a:bodyPr/>
          <a:lstStyle/>
          <a:p>
            <a:r>
              <a:rPr lang="fi-FI" dirty="0"/>
              <a:t>Valitsette oikeasta laidasta </a:t>
            </a:r>
            <a:r>
              <a:rPr lang="fi-FI" dirty="0" err="1"/>
              <a:t>Settings</a:t>
            </a:r>
            <a:r>
              <a:rPr lang="fi-FI" dirty="0"/>
              <a:t> (jos ei näy, painatte</a:t>
            </a:r>
            <a:br>
              <a:rPr lang="fi-FI" dirty="0"/>
            </a:br>
            <a:r>
              <a:rPr lang="fi-FI" dirty="0"/>
              <a:t> …, ja sitten valitsette </a:t>
            </a:r>
            <a:r>
              <a:rPr lang="fi-FI" dirty="0" err="1"/>
              <a:t>Settings</a:t>
            </a:r>
            <a:r>
              <a:rPr lang="fi-FI" dirty="0"/>
              <a:t>)</a:t>
            </a:r>
          </a:p>
          <a:p>
            <a:r>
              <a:rPr lang="fi-FI" dirty="0"/>
              <a:t>Esiin tulevasta valikosta, valitsette </a:t>
            </a:r>
            <a:r>
              <a:rPr lang="fi-FI" dirty="0" err="1"/>
              <a:t>Manage</a:t>
            </a:r>
            <a:r>
              <a:rPr lang="fi-FI" dirty="0"/>
              <a:t> </a:t>
            </a:r>
            <a:r>
              <a:rPr lang="fi-FI" dirty="0" err="1"/>
              <a:t>access</a:t>
            </a:r>
            <a:endParaRPr lang="fi-FI" dirty="0"/>
          </a:p>
          <a:p>
            <a:r>
              <a:rPr lang="fi-FI" dirty="0"/>
              <a:t>Ideana on, että jaetaan </a:t>
            </a:r>
            <a:r>
              <a:rPr lang="fi-FI" dirty="0" err="1"/>
              <a:t>repositio</a:t>
            </a:r>
            <a:r>
              <a:rPr lang="fi-FI" dirty="0"/>
              <a:t> opettajalle (ja kun </a:t>
            </a:r>
            <a:br>
              <a:rPr lang="fi-FI" dirty="0"/>
            </a:br>
            <a:r>
              <a:rPr lang="fi-FI" dirty="0"/>
              <a:t>tehdään yhteistyötä muiden opiskelijoiden kanssa,</a:t>
            </a:r>
            <a:br>
              <a:rPr lang="fi-FI" dirty="0"/>
            </a:br>
            <a:r>
              <a:rPr lang="fi-FI" dirty="0"/>
              <a:t>heidän kanssaan). Tämä tapahtuu ”</a:t>
            </a:r>
            <a:r>
              <a:rPr lang="fi-FI" dirty="0" err="1"/>
              <a:t>Invite</a:t>
            </a:r>
            <a:r>
              <a:rPr lang="fi-FI" dirty="0"/>
              <a:t> a </a:t>
            </a:r>
            <a:r>
              <a:rPr lang="fi-FI" dirty="0" err="1"/>
              <a:t>collaborator</a:t>
            </a:r>
            <a:r>
              <a:rPr lang="fi-FI" dirty="0"/>
              <a:t>”</a:t>
            </a:r>
            <a:br>
              <a:rPr lang="fi-FI" dirty="0"/>
            </a:br>
            <a:r>
              <a:rPr lang="fi-FI" dirty="0"/>
              <a:t>-painikkeen avulla</a:t>
            </a:r>
          </a:p>
          <a:p>
            <a:r>
              <a:rPr lang="fi-FI" dirty="0"/>
              <a:t>Osoite, jolla kutsutte opettajan, on </a:t>
            </a:r>
            <a:r>
              <a:rPr lang="fi-FI" b="1" dirty="0" err="1"/>
              <a:t>keudaope</a:t>
            </a:r>
            <a:endParaRPr lang="fi-FI" b="1" dirty="0"/>
          </a:p>
          <a:p>
            <a:r>
              <a:rPr lang="fi-FI" dirty="0"/>
              <a:t>Lopuksi paina ”</a:t>
            </a:r>
            <a:r>
              <a:rPr lang="fi-FI" dirty="0" err="1"/>
              <a:t>Add</a:t>
            </a:r>
            <a:r>
              <a:rPr lang="fi-FI" dirty="0"/>
              <a:t> </a:t>
            </a:r>
            <a:r>
              <a:rPr lang="fi-FI" dirty="0" err="1"/>
              <a:t>keudaope</a:t>
            </a:r>
            <a:r>
              <a:rPr lang="fi-FI" dirty="0"/>
              <a:t> to </a:t>
            </a:r>
            <a:r>
              <a:rPr lang="fi-FI" dirty="0" err="1"/>
              <a:t>this</a:t>
            </a:r>
            <a:r>
              <a:rPr lang="fi-FI" dirty="0"/>
              <a:t> </a:t>
            </a:r>
            <a:r>
              <a:rPr lang="fi-FI" dirty="0" err="1"/>
              <a:t>repository</a:t>
            </a:r>
            <a:r>
              <a:rPr lang="fi-FI" dirty="0"/>
              <a:t>”</a:t>
            </a:r>
          </a:p>
          <a:p>
            <a:endParaRPr lang="fi-FI" dirty="0"/>
          </a:p>
        </p:txBody>
      </p:sp>
      <p:pic>
        <p:nvPicPr>
          <p:cNvPr id="4" name="Kuva 3">
            <a:extLst>
              <a:ext uri="{FF2B5EF4-FFF2-40B4-BE49-F238E27FC236}">
                <a16:creationId xmlns:a16="http://schemas.microsoft.com/office/drawing/2014/main" id="{0863B0E7-EFEE-1949-9EF7-53955E067060}"/>
              </a:ext>
            </a:extLst>
          </p:cNvPr>
          <p:cNvPicPr>
            <a:picLocks noChangeAspect="1"/>
          </p:cNvPicPr>
          <p:nvPr/>
        </p:nvPicPr>
        <p:blipFill>
          <a:blip r:embed="rId2"/>
          <a:stretch>
            <a:fillRect/>
          </a:stretch>
        </p:blipFill>
        <p:spPr>
          <a:xfrm>
            <a:off x="6465957" y="1082260"/>
            <a:ext cx="2235200" cy="1016000"/>
          </a:xfrm>
          <a:prstGeom prst="rect">
            <a:avLst/>
          </a:prstGeom>
        </p:spPr>
      </p:pic>
      <p:pic>
        <p:nvPicPr>
          <p:cNvPr id="5" name="Kuva 4">
            <a:extLst>
              <a:ext uri="{FF2B5EF4-FFF2-40B4-BE49-F238E27FC236}">
                <a16:creationId xmlns:a16="http://schemas.microsoft.com/office/drawing/2014/main" id="{967BB810-E420-9840-A4CC-072A95EFD187}"/>
              </a:ext>
            </a:extLst>
          </p:cNvPr>
          <p:cNvPicPr>
            <a:picLocks noChangeAspect="1"/>
          </p:cNvPicPr>
          <p:nvPr/>
        </p:nvPicPr>
        <p:blipFill>
          <a:blip r:embed="rId3"/>
          <a:stretch>
            <a:fillRect/>
          </a:stretch>
        </p:blipFill>
        <p:spPr>
          <a:xfrm>
            <a:off x="6553200" y="2199860"/>
            <a:ext cx="1397000" cy="406400"/>
          </a:xfrm>
          <a:prstGeom prst="rect">
            <a:avLst/>
          </a:prstGeom>
        </p:spPr>
      </p:pic>
      <p:pic>
        <p:nvPicPr>
          <p:cNvPr id="6" name="Kuva 5">
            <a:extLst>
              <a:ext uri="{FF2B5EF4-FFF2-40B4-BE49-F238E27FC236}">
                <a16:creationId xmlns:a16="http://schemas.microsoft.com/office/drawing/2014/main" id="{5CC6337C-9D08-DF49-B21D-484D32878326}"/>
              </a:ext>
            </a:extLst>
          </p:cNvPr>
          <p:cNvPicPr>
            <a:picLocks noChangeAspect="1"/>
          </p:cNvPicPr>
          <p:nvPr/>
        </p:nvPicPr>
        <p:blipFill>
          <a:blip r:embed="rId4"/>
          <a:stretch>
            <a:fillRect/>
          </a:stretch>
        </p:blipFill>
        <p:spPr>
          <a:xfrm>
            <a:off x="6548507" y="2889572"/>
            <a:ext cx="2070100" cy="444500"/>
          </a:xfrm>
          <a:prstGeom prst="rect">
            <a:avLst/>
          </a:prstGeom>
        </p:spPr>
      </p:pic>
      <p:pic>
        <p:nvPicPr>
          <p:cNvPr id="7" name="Kuva 6">
            <a:extLst>
              <a:ext uri="{FF2B5EF4-FFF2-40B4-BE49-F238E27FC236}">
                <a16:creationId xmlns:a16="http://schemas.microsoft.com/office/drawing/2014/main" id="{086737C7-C9A4-1A45-977F-DDD05ABDDDBD}"/>
              </a:ext>
            </a:extLst>
          </p:cNvPr>
          <p:cNvPicPr>
            <a:picLocks noChangeAspect="1"/>
          </p:cNvPicPr>
          <p:nvPr/>
        </p:nvPicPr>
        <p:blipFill>
          <a:blip r:embed="rId5"/>
          <a:stretch>
            <a:fillRect/>
          </a:stretch>
        </p:blipFill>
        <p:spPr>
          <a:xfrm>
            <a:off x="5816600" y="3429000"/>
            <a:ext cx="2870200" cy="1270000"/>
          </a:xfrm>
          <a:prstGeom prst="rect">
            <a:avLst/>
          </a:prstGeom>
        </p:spPr>
      </p:pic>
    </p:spTree>
    <p:extLst>
      <p:ext uri="{BB962C8B-B14F-4D97-AF65-F5344CB8AC3E}">
        <p14:creationId xmlns:p14="http://schemas.microsoft.com/office/powerpoint/2010/main" val="218482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CB6C2F2-E32E-4C41-916D-7B0187D03AAC}"/>
              </a:ext>
            </a:extLst>
          </p:cNvPr>
          <p:cNvSpPr>
            <a:spLocks noGrp="1"/>
          </p:cNvSpPr>
          <p:nvPr>
            <p:ph type="title"/>
          </p:nvPr>
        </p:nvSpPr>
        <p:spPr>
          <a:xfrm>
            <a:off x="791918" y="23509"/>
            <a:ext cx="5761282" cy="1049917"/>
          </a:xfrm>
        </p:spPr>
        <p:txBody>
          <a:bodyPr/>
          <a:lstStyle/>
          <a:p>
            <a:r>
              <a:rPr lang="fi-FI" dirty="0"/>
              <a:t>Äskeinen vielä videona</a:t>
            </a:r>
          </a:p>
        </p:txBody>
      </p:sp>
      <p:sp>
        <p:nvSpPr>
          <p:cNvPr id="3" name="Tekstiruutu 2">
            <a:extLst>
              <a:ext uri="{FF2B5EF4-FFF2-40B4-BE49-F238E27FC236}">
                <a16:creationId xmlns:a16="http://schemas.microsoft.com/office/drawing/2014/main" id="{B618D3CB-A5A0-7748-A42F-BFFE50FE86BE}"/>
              </a:ext>
            </a:extLst>
          </p:cNvPr>
          <p:cNvSpPr txBox="1"/>
          <p:nvPr/>
        </p:nvSpPr>
        <p:spPr>
          <a:xfrm>
            <a:off x="791918" y="1759226"/>
            <a:ext cx="7904821" cy="369332"/>
          </a:xfrm>
          <a:prstGeom prst="rect">
            <a:avLst/>
          </a:prstGeom>
          <a:noFill/>
        </p:spPr>
        <p:txBody>
          <a:bodyPr wrap="square" rtlCol="0">
            <a:spAutoFit/>
          </a:bodyPr>
          <a:lstStyle/>
          <a:p>
            <a:pPr marL="285750" indent="-285750">
              <a:buFont typeface="Arial" panose="020B0604020202020204" pitchFamily="34" charset="0"/>
              <a:buChar char="•"/>
            </a:pPr>
            <a:r>
              <a:rPr lang="fi-FI" dirty="0" err="1"/>
              <a:t>https</a:t>
            </a:r>
            <a:r>
              <a:rPr lang="fi-FI" dirty="0"/>
              <a:t>://</a:t>
            </a:r>
            <a:r>
              <a:rPr lang="fi-FI" dirty="0" err="1"/>
              <a:t>youtu.be</a:t>
            </a:r>
            <a:r>
              <a:rPr lang="fi-FI" dirty="0"/>
              <a:t>/F2rCTte6Jdw</a:t>
            </a:r>
          </a:p>
        </p:txBody>
      </p:sp>
    </p:spTree>
    <p:extLst>
      <p:ext uri="{BB962C8B-B14F-4D97-AF65-F5344CB8AC3E}">
        <p14:creationId xmlns:p14="http://schemas.microsoft.com/office/powerpoint/2010/main" val="3096292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5958449-E432-2142-8ACB-2A77CFEFD2C3}"/>
              </a:ext>
            </a:extLst>
          </p:cNvPr>
          <p:cNvSpPr>
            <a:spLocks noGrp="1"/>
          </p:cNvSpPr>
          <p:nvPr>
            <p:ph type="title"/>
          </p:nvPr>
        </p:nvSpPr>
        <p:spPr>
          <a:xfrm>
            <a:off x="791918" y="828821"/>
            <a:ext cx="5761282" cy="1440392"/>
          </a:xfrm>
        </p:spPr>
        <p:txBody>
          <a:bodyPr/>
          <a:lstStyle/>
          <a:p>
            <a:r>
              <a:rPr lang="fi-FI" dirty="0"/>
              <a:t>Uuden projektin luominen</a:t>
            </a:r>
          </a:p>
        </p:txBody>
      </p:sp>
      <p:pic>
        <p:nvPicPr>
          <p:cNvPr id="4" name="Kuva 3">
            <a:extLst>
              <a:ext uri="{FF2B5EF4-FFF2-40B4-BE49-F238E27FC236}">
                <a16:creationId xmlns:a16="http://schemas.microsoft.com/office/drawing/2014/main" id="{7FB5487C-E7CB-6047-A733-5A5BD6FF6FB6}"/>
              </a:ext>
            </a:extLst>
          </p:cNvPr>
          <p:cNvPicPr>
            <a:picLocks noChangeAspect="1"/>
          </p:cNvPicPr>
          <p:nvPr/>
        </p:nvPicPr>
        <p:blipFill>
          <a:blip r:embed="rId2"/>
          <a:stretch>
            <a:fillRect/>
          </a:stretch>
        </p:blipFill>
        <p:spPr>
          <a:xfrm>
            <a:off x="0" y="2477935"/>
            <a:ext cx="9144000" cy="4380065"/>
          </a:xfrm>
          <a:prstGeom prst="rect">
            <a:avLst/>
          </a:prstGeom>
        </p:spPr>
      </p:pic>
      <p:sp>
        <p:nvSpPr>
          <p:cNvPr id="5" name="Nuoli oikealle 4">
            <a:extLst>
              <a:ext uri="{FF2B5EF4-FFF2-40B4-BE49-F238E27FC236}">
                <a16:creationId xmlns:a16="http://schemas.microsoft.com/office/drawing/2014/main" id="{64178B28-3D75-5847-AFCC-9B7609AD44D1}"/>
              </a:ext>
            </a:extLst>
          </p:cNvPr>
          <p:cNvSpPr/>
          <p:nvPr/>
        </p:nvSpPr>
        <p:spPr>
          <a:xfrm>
            <a:off x="1232452" y="5705061"/>
            <a:ext cx="4373218" cy="94421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i-FI" dirty="0"/>
              <a:t>Valitse tämä</a:t>
            </a:r>
          </a:p>
        </p:txBody>
      </p:sp>
    </p:spTree>
    <p:extLst>
      <p:ext uri="{BB962C8B-B14F-4D97-AF65-F5344CB8AC3E}">
        <p14:creationId xmlns:p14="http://schemas.microsoft.com/office/powerpoint/2010/main" val="18626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E92BAE3-69FB-6D49-BEC9-F0BB754FB790}"/>
              </a:ext>
            </a:extLst>
          </p:cNvPr>
          <p:cNvSpPr>
            <a:spLocks noGrp="1"/>
          </p:cNvSpPr>
          <p:nvPr>
            <p:ph type="title"/>
          </p:nvPr>
        </p:nvSpPr>
        <p:spPr>
          <a:xfrm>
            <a:off x="861492" y="875298"/>
            <a:ext cx="5761282" cy="1440392"/>
          </a:xfrm>
        </p:spPr>
        <p:txBody>
          <a:bodyPr/>
          <a:lstStyle/>
          <a:p>
            <a:r>
              <a:rPr lang="fi-FI" dirty="0"/>
              <a:t>Uuden projektin luominen 2</a:t>
            </a:r>
          </a:p>
        </p:txBody>
      </p:sp>
      <p:pic>
        <p:nvPicPr>
          <p:cNvPr id="4" name="Kuva 3">
            <a:extLst>
              <a:ext uri="{FF2B5EF4-FFF2-40B4-BE49-F238E27FC236}">
                <a16:creationId xmlns:a16="http://schemas.microsoft.com/office/drawing/2014/main" id="{ED64B754-2472-6D4D-B8F5-76686F992298}"/>
              </a:ext>
            </a:extLst>
          </p:cNvPr>
          <p:cNvPicPr>
            <a:picLocks noChangeAspect="1"/>
          </p:cNvPicPr>
          <p:nvPr/>
        </p:nvPicPr>
        <p:blipFill>
          <a:blip r:embed="rId2"/>
          <a:stretch>
            <a:fillRect/>
          </a:stretch>
        </p:blipFill>
        <p:spPr>
          <a:xfrm>
            <a:off x="0" y="2622385"/>
            <a:ext cx="9144000" cy="4235615"/>
          </a:xfrm>
          <a:prstGeom prst="rect">
            <a:avLst/>
          </a:prstGeom>
        </p:spPr>
      </p:pic>
      <p:sp>
        <p:nvSpPr>
          <p:cNvPr id="6" name="Nuoli oikealle 5">
            <a:extLst>
              <a:ext uri="{FF2B5EF4-FFF2-40B4-BE49-F238E27FC236}">
                <a16:creationId xmlns:a16="http://schemas.microsoft.com/office/drawing/2014/main" id="{010B3247-84AF-2A4F-8E86-B243D85C38EE}"/>
              </a:ext>
            </a:extLst>
          </p:cNvPr>
          <p:cNvSpPr/>
          <p:nvPr/>
        </p:nvSpPr>
        <p:spPr>
          <a:xfrm>
            <a:off x="69573" y="2526085"/>
            <a:ext cx="3786909" cy="94267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i-FI" dirty="0"/>
              <a:t>Kirjoita tänne WINDOWS FORM APP</a:t>
            </a:r>
          </a:p>
        </p:txBody>
      </p:sp>
      <p:sp>
        <p:nvSpPr>
          <p:cNvPr id="7" name="Nuoli oikealle 6">
            <a:extLst>
              <a:ext uri="{FF2B5EF4-FFF2-40B4-BE49-F238E27FC236}">
                <a16:creationId xmlns:a16="http://schemas.microsoft.com/office/drawing/2014/main" id="{72F1A1D4-7E50-4246-A731-1127C5D45FA5}"/>
              </a:ext>
            </a:extLst>
          </p:cNvPr>
          <p:cNvSpPr/>
          <p:nvPr/>
        </p:nvSpPr>
        <p:spPr>
          <a:xfrm>
            <a:off x="288332" y="3679150"/>
            <a:ext cx="3563229" cy="1171145"/>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i-FI" dirty="0"/>
              <a:t>Valitse tämä </a:t>
            </a:r>
          </a:p>
          <a:p>
            <a:pPr algn="ctr"/>
            <a:r>
              <a:rPr lang="fi-FI" dirty="0"/>
              <a:t>(C#, Windows, Desktop)</a:t>
            </a:r>
          </a:p>
        </p:txBody>
      </p:sp>
      <p:sp>
        <p:nvSpPr>
          <p:cNvPr id="8" name="Alanuoli 7">
            <a:extLst>
              <a:ext uri="{FF2B5EF4-FFF2-40B4-BE49-F238E27FC236}">
                <a16:creationId xmlns:a16="http://schemas.microsoft.com/office/drawing/2014/main" id="{C216BDE6-43D7-A241-BB16-02269BDD887E}"/>
              </a:ext>
            </a:extLst>
          </p:cNvPr>
          <p:cNvSpPr/>
          <p:nvPr/>
        </p:nvSpPr>
        <p:spPr>
          <a:xfrm>
            <a:off x="7533861" y="5377070"/>
            <a:ext cx="1610139" cy="1302026"/>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i-FI" dirty="0"/>
              <a:t>Paina</a:t>
            </a:r>
          </a:p>
          <a:p>
            <a:pPr algn="ctr"/>
            <a:r>
              <a:rPr lang="fi-FI" dirty="0"/>
              <a:t>Next</a:t>
            </a:r>
          </a:p>
        </p:txBody>
      </p:sp>
    </p:spTree>
    <p:extLst>
      <p:ext uri="{BB962C8B-B14F-4D97-AF65-F5344CB8AC3E}">
        <p14:creationId xmlns:p14="http://schemas.microsoft.com/office/powerpoint/2010/main" val="282320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B78951F-E48D-E34E-804A-2A20C4092D4A}"/>
              </a:ext>
            </a:extLst>
          </p:cNvPr>
          <p:cNvSpPr>
            <a:spLocks noGrp="1"/>
          </p:cNvSpPr>
          <p:nvPr>
            <p:ph type="title"/>
          </p:nvPr>
        </p:nvSpPr>
        <p:spPr>
          <a:xfrm>
            <a:off x="791918" y="23104"/>
            <a:ext cx="5761282" cy="1440392"/>
          </a:xfrm>
        </p:spPr>
        <p:txBody>
          <a:bodyPr/>
          <a:lstStyle/>
          <a:p>
            <a:r>
              <a:rPr lang="fi-FI" dirty="0"/>
              <a:t>Uuden projektin luominen 3</a:t>
            </a:r>
          </a:p>
        </p:txBody>
      </p:sp>
      <p:pic>
        <p:nvPicPr>
          <p:cNvPr id="4" name="Kuva 3">
            <a:extLst>
              <a:ext uri="{FF2B5EF4-FFF2-40B4-BE49-F238E27FC236}">
                <a16:creationId xmlns:a16="http://schemas.microsoft.com/office/drawing/2014/main" id="{87D9719F-E8AA-694C-AF04-15ED91CC012B}"/>
              </a:ext>
            </a:extLst>
          </p:cNvPr>
          <p:cNvPicPr>
            <a:picLocks noChangeAspect="1"/>
          </p:cNvPicPr>
          <p:nvPr/>
        </p:nvPicPr>
        <p:blipFill>
          <a:blip r:embed="rId2"/>
          <a:stretch>
            <a:fillRect/>
          </a:stretch>
        </p:blipFill>
        <p:spPr>
          <a:xfrm>
            <a:off x="338934" y="1980735"/>
            <a:ext cx="7874000" cy="4406900"/>
          </a:xfrm>
          <a:prstGeom prst="rect">
            <a:avLst/>
          </a:prstGeom>
        </p:spPr>
      </p:pic>
      <p:sp>
        <p:nvSpPr>
          <p:cNvPr id="5" name="Nuoli vasemmalle 4">
            <a:extLst>
              <a:ext uri="{FF2B5EF4-FFF2-40B4-BE49-F238E27FC236}">
                <a16:creationId xmlns:a16="http://schemas.microsoft.com/office/drawing/2014/main" id="{AAC5B5CF-85DF-A546-A8EF-A5415651AFC1}"/>
              </a:ext>
            </a:extLst>
          </p:cNvPr>
          <p:cNvSpPr/>
          <p:nvPr/>
        </p:nvSpPr>
        <p:spPr>
          <a:xfrm>
            <a:off x="3776870" y="3190461"/>
            <a:ext cx="5208104" cy="1083365"/>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i-FI" dirty="0"/>
              <a:t>Anna projektillesi nimi</a:t>
            </a:r>
          </a:p>
        </p:txBody>
      </p:sp>
      <p:sp>
        <p:nvSpPr>
          <p:cNvPr id="6" name="Nuoli vasemmalle 5">
            <a:extLst>
              <a:ext uri="{FF2B5EF4-FFF2-40B4-BE49-F238E27FC236}">
                <a16:creationId xmlns:a16="http://schemas.microsoft.com/office/drawing/2014/main" id="{6210311E-222E-6E45-BE7F-0350DE0304B9}"/>
              </a:ext>
            </a:extLst>
          </p:cNvPr>
          <p:cNvSpPr/>
          <p:nvPr/>
        </p:nvSpPr>
        <p:spPr>
          <a:xfrm>
            <a:off x="3776870" y="4035097"/>
            <a:ext cx="5208104" cy="1083365"/>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i-FI" dirty="0"/>
              <a:t>Mieti tarkkaan, minne tallennat projektin</a:t>
            </a:r>
          </a:p>
        </p:txBody>
      </p:sp>
      <p:sp>
        <p:nvSpPr>
          <p:cNvPr id="7" name="Alanuoli 6">
            <a:extLst>
              <a:ext uri="{FF2B5EF4-FFF2-40B4-BE49-F238E27FC236}">
                <a16:creationId xmlns:a16="http://schemas.microsoft.com/office/drawing/2014/main" id="{D25E86DE-0AD2-044E-BDED-624FC0E90968}"/>
              </a:ext>
            </a:extLst>
          </p:cNvPr>
          <p:cNvSpPr/>
          <p:nvPr/>
        </p:nvSpPr>
        <p:spPr>
          <a:xfrm>
            <a:off x="7533861" y="4984688"/>
            <a:ext cx="1610139" cy="1302026"/>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i-FI" dirty="0"/>
              <a:t>Paina</a:t>
            </a:r>
          </a:p>
          <a:p>
            <a:pPr algn="ctr"/>
            <a:r>
              <a:rPr lang="fi-FI" dirty="0"/>
              <a:t>Next</a:t>
            </a:r>
          </a:p>
        </p:txBody>
      </p:sp>
    </p:spTree>
    <p:extLst>
      <p:ext uri="{BB962C8B-B14F-4D97-AF65-F5344CB8AC3E}">
        <p14:creationId xmlns:p14="http://schemas.microsoft.com/office/powerpoint/2010/main" val="412048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819C9BE-1917-1E46-BED9-88C8528E6114}"/>
              </a:ext>
            </a:extLst>
          </p:cNvPr>
          <p:cNvSpPr>
            <a:spLocks noGrp="1"/>
          </p:cNvSpPr>
          <p:nvPr>
            <p:ph type="title"/>
          </p:nvPr>
        </p:nvSpPr>
        <p:spPr>
          <a:xfrm>
            <a:off x="791918" y="401196"/>
            <a:ext cx="5761282" cy="1440392"/>
          </a:xfrm>
        </p:spPr>
        <p:txBody>
          <a:bodyPr/>
          <a:lstStyle/>
          <a:p>
            <a:r>
              <a:rPr lang="fi-FI" dirty="0"/>
              <a:t>Uuden projektin luominen 4</a:t>
            </a:r>
          </a:p>
        </p:txBody>
      </p:sp>
      <p:pic>
        <p:nvPicPr>
          <p:cNvPr id="4" name="Kuva 3">
            <a:extLst>
              <a:ext uri="{FF2B5EF4-FFF2-40B4-BE49-F238E27FC236}">
                <a16:creationId xmlns:a16="http://schemas.microsoft.com/office/drawing/2014/main" id="{4CB011F2-3495-6C44-8FE0-C2A5798F83A9}"/>
              </a:ext>
            </a:extLst>
          </p:cNvPr>
          <p:cNvPicPr>
            <a:picLocks noChangeAspect="1"/>
          </p:cNvPicPr>
          <p:nvPr/>
        </p:nvPicPr>
        <p:blipFill>
          <a:blip r:embed="rId2"/>
          <a:stretch>
            <a:fillRect/>
          </a:stretch>
        </p:blipFill>
        <p:spPr>
          <a:xfrm>
            <a:off x="857250" y="2228850"/>
            <a:ext cx="7429500" cy="2400300"/>
          </a:xfrm>
          <a:prstGeom prst="rect">
            <a:avLst/>
          </a:prstGeom>
        </p:spPr>
      </p:pic>
      <p:sp>
        <p:nvSpPr>
          <p:cNvPr id="5" name="Nuoli vasemmalle 4">
            <a:extLst>
              <a:ext uri="{FF2B5EF4-FFF2-40B4-BE49-F238E27FC236}">
                <a16:creationId xmlns:a16="http://schemas.microsoft.com/office/drawing/2014/main" id="{B46FC05C-C3BF-024E-A24C-CFE13616B331}"/>
              </a:ext>
            </a:extLst>
          </p:cNvPr>
          <p:cNvSpPr/>
          <p:nvPr/>
        </p:nvSpPr>
        <p:spPr>
          <a:xfrm>
            <a:off x="3672559" y="3687417"/>
            <a:ext cx="5208104" cy="1083365"/>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i-FI" dirty="0"/>
              <a:t>Valitse .NET 5.0 (</a:t>
            </a:r>
            <a:r>
              <a:rPr lang="fi-FI" dirty="0" err="1"/>
              <a:t>Current</a:t>
            </a:r>
            <a:r>
              <a:rPr lang="fi-FI" dirty="0"/>
              <a:t>)</a:t>
            </a:r>
          </a:p>
        </p:txBody>
      </p:sp>
      <p:sp>
        <p:nvSpPr>
          <p:cNvPr id="6" name="Alanuoli 5">
            <a:extLst>
              <a:ext uri="{FF2B5EF4-FFF2-40B4-BE49-F238E27FC236}">
                <a16:creationId xmlns:a16="http://schemas.microsoft.com/office/drawing/2014/main" id="{084A1EF3-56DF-7E49-89D4-B32D14AB49B5}"/>
              </a:ext>
            </a:extLst>
          </p:cNvPr>
          <p:cNvSpPr/>
          <p:nvPr/>
        </p:nvSpPr>
        <p:spPr>
          <a:xfrm>
            <a:off x="7533861" y="4984688"/>
            <a:ext cx="1610139" cy="1302026"/>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i-FI" dirty="0"/>
              <a:t>Paina</a:t>
            </a:r>
          </a:p>
          <a:p>
            <a:pPr algn="ctr"/>
            <a:r>
              <a:rPr lang="fi-FI" dirty="0" err="1"/>
              <a:t>Create</a:t>
            </a:r>
            <a:endParaRPr lang="fi-FI" dirty="0"/>
          </a:p>
        </p:txBody>
      </p:sp>
    </p:spTree>
    <p:extLst>
      <p:ext uri="{BB962C8B-B14F-4D97-AF65-F5344CB8AC3E}">
        <p14:creationId xmlns:p14="http://schemas.microsoft.com/office/powerpoint/2010/main" val="10943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BCC852F-7697-9A49-B57F-6BBA39758A7D}"/>
              </a:ext>
            </a:extLst>
          </p:cNvPr>
          <p:cNvSpPr>
            <a:spLocks noGrp="1"/>
          </p:cNvSpPr>
          <p:nvPr>
            <p:ph type="title"/>
          </p:nvPr>
        </p:nvSpPr>
        <p:spPr>
          <a:xfrm>
            <a:off x="791918" y="0"/>
            <a:ext cx="5761282" cy="1440392"/>
          </a:xfrm>
        </p:spPr>
        <p:txBody>
          <a:bodyPr/>
          <a:lstStyle/>
          <a:p>
            <a:r>
              <a:rPr lang="fi-FI" dirty="0"/>
              <a:t>Näkymä</a:t>
            </a:r>
          </a:p>
        </p:txBody>
      </p:sp>
      <p:pic>
        <p:nvPicPr>
          <p:cNvPr id="4" name="Kuva 3">
            <a:extLst>
              <a:ext uri="{FF2B5EF4-FFF2-40B4-BE49-F238E27FC236}">
                <a16:creationId xmlns:a16="http://schemas.microsoft.com/office/drawing/2014/main" id="{8BB49E2A-2AB3-914F-BDBC-7662CD313897}"/>
              </a:ext>
            </a:extLst>
          </p:cNvPr>
          <p:cNvPicPr>
            <a:picLocks noChangeAspect="1"/>
          </p:cNvPicPr>
          <p:nvPr/>
        </p:nvPicPr>
        <p:blipFill>
          <a:blip r:embed="rId2"/>
          <a:stretch>
            <a:fillRect/>
          </a:stretch>
        </p:blipFill>
        <p:spPr>
          <a:xfrm>
            <a:off x="0" y="1637757"/>
            <a:ext cx="9144000" cy="5220243"/>
          </a:xfrm>
          <a:prstGeom prst="rect">
            <a:avLst/>
          </a:prstGeom>
        </p:spPr>
      </p:pic>
      <p:cxnSp>
        <p:nvCxnSpPr>
          <p:cNvPr id="6" name="Suora nuoliyhdysviiva 5">
            <a:extLst>
              <a:ext uri="{FF2B5EF4-FFF2-40B4-BE49-F238E27FC236}">
                <a16:creationId xmlns:a16="http://schemas.microsoft.com/office/drawing/2014/main" id="{BF215D11-BD8B-AA41-86FC-9B3C687E2E74}"/>
              </a:ext>
            </a:extLst>
          </p:cNvPr>
          <p:cNvCxnSpPr>
            <a:cxnSpLocks/>
          </p:cNvCxnSpPr>
          <p:nvPr/>
        </p:nvCxnSpPr>
        <p:spPr>
          <a:xfrm flipH="1" flipV="1">
            <a:off x="109330" y="2365513"/>
            <a:ext cx="437322" cy="30711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kstiruutu 9">
            <a:extLst>
              <a:ext uri="{FF2B5EF4-FFF2-40B4-BE49-F238E27FC236}">
                <a16:creationId xmlns:a16="http://schemas.microsoft.com/office/drawing/2014/main" id="{C9220B96-1ADB-EB4B-A9FD-F91FEECE6523}"/>
              </a:ext>
            </a:extLst>
          </p:cNvPr>
          <p:cNvSpPr txBox="1"/>
          <p:nvPr/>
        </p:nvSpPr>
        <p:spPr>
          <a:xfrm>
            <a:off x="248478" y="5506278"/>
            <a:ext cx="2991679" cy="1232452"/>
          </a:xfrm>
          <a:prstGeom prst="rect">
            <a:avLst/>
          </a:prstGeom>
          <a:noFill/>
        </p:spPr>
        <p:txBody>
          <a:bodyPr wrap="square" rtlCol="0">
            <a:spAutoFit/>
          </a:bodyPr>
          <a:lstStyle/>
          <a:p>
            <a:r>
              <a:rPr lang="fi-FI" dirty="0"/>
              <a:t>TÄRKEÄT apupalkit, kuten työkalupalkki ja palvelin selain. Työkalupalkin otamme kohta pysyvästi käyttöön</a:t>
            </a:r>
          </a:p>
        </p:txBody>
      </p:sp>
      <p:sp>
        <p:nvSpPr>
          <p:cNvPr id="11" name="Tekstiruutu 10">
            <a:extLst>
              <a:ext uri="{FF2B5EF4-FFF2-40B4-BE49-F238E27FC236}">
                <a16:creationId xmlns:a16="http://schemas.microsoft.com/office/drawing/2014/main" id="{52E091AB-5F66-0849-8BAC-491F1898CCB5}"/>
              </a:ext>
            </a:extLst>
          </p:cNvPr>
          <p:cNvSpPr txBox="1"/>
          <p:nvPr/>
        </p:nvSpPr>
        <p:spPr>
          <a:xfrm>
            <a:off x="1033670" y="2743200"/>
            <a:ext cx="3727173" cy="646331"/>
          </a:xfrm>
          <a:prstGeom prst="rect">
            <a:avLst/>
          </a:prstGeom>
          <a:noFill/>
        </p:spPr>
        <p:txBody>
          <a:bodyPr wrap="square" rtlCol="0">
            <a:spAutoFit/>
          </a:bodyPr>
          <a:lstStyle/>
          <a:p>
            <a:r>
              <a:rPr lang="fi-FI" dirty="0"/>
              <a:t>Varsinainen työskentelyalue, eli johon teemme sovelluksen.</a:t>
            </a:r>
          </a:p>
        </p:txBody>
      </p:sp>
      <p:sp>
        <p:nvSpPr>
          <p:cNvPr id="12" name="Tekstiruutu 11">
            <a:extLst>
              <a:ext uri="{FF2B5EF4-FFF2-40B4-BE49-F238E27FC236}">
                <a16:creationId xmlns:a16="http://schemas.microsoft.com/office/drawing/2014/main" id="{7BD95B61-EEE2-2345-A5B1-DD3F18E75605}"/>
              </a:ext>
            </a:extLst>
          </p:cNvPr>
          <p:cNvSpPr txBox="1"/>
          <p:nvPr/>
        </p:nvSpPr>
        <p:spPr>
          <a:xfrm>
            <a:off x="6907696" y="3190461"/>
            <a:ext cx="1997765" cy="923330"/>
          </a:xfrm>
          <a:prstGeom prst="rect">
            <a:avLst/>
          </a:prstGeom>
          <a:noFill/>
        </p:spPr>
        <p:txBody>
          <a:bodyPr wrap="square" rtlCol="0">
            <a:spAutoFit/>
          </a:bodyPr>
          <a:lstStyle/>
          <a:p>
            <a:r>
              <a:rPr lang="fi-FI" dirty="0"/>
              <a:t>Tiedostoselain, jossa ohjelman tiedostot</a:t>
            </a:r>
          </a:p>
        </p:txBody>
      </p:sp>
      <p:cxnSp>
        <p:nvCxnSpPr>
          <p:cNvPr id="15" name="Suora nuoliyhdysviiva 14">
            <a:extLst>
              <a:ext uri="{FF2B5EF4-FFF2-40B4-BE49-F238E27FC236}">
                <a16:creationId xmlns:a16="http://schemas.microsoft.com/office/drawing/2014/main" id="{EF215B9E-8AA9-5147-A48F-4B81368C8E8C}"/>
              </a:ext>
            </a:extLst>
          </p:cNvPr>
          <p:cNvCxnSpPr>
            <a:cxnSpLocks/>
          </p:cNvCxnSpPr>
          <p:nvPr/>
        </p:nvCxnSpPr>
        <p:spPr>
          <a:xfrm flipV="1">
            <a:off x="6202017" y="5506278"/>
            <a:ext cx="805070" cy="3578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kstiruutu 16">
            <a:extLst>
              <a:ext uri="{FF2B5EF4-FFF2-40B4-BE49-F238E27FC236}">
                <a16:creationId xmlns:a16="http://schemas.microsoft.com/office/drawing/2014/main" id="{821AD0C0-2846-CE49-8907-6126657CE9D7}"/>
              </a:ext>
            </a:extLst>
          </p:cNvPr>
          <p:cNvSpPr txBox="1"/>
          <p:nvPr/>
        </p:nvSpPr>
        <p:spPr>
          <a:xfrm>
            <a:off x="3796748" y="5506278"/>
            <a:ext cx="2365513" cy="1200329"/>
          </a:xfrm>
          <a:prstGeom prst="rect">
            <a:avLst/>
          </a:prstGeom>
          <a:noFill/>
        </p:spPr>
        <p:txBody>
          <a:bodyPr wrap="square" rtlCol="0">
            <a:spAutoFit/>
          </a:bodyPr>
          <a:lstStyle/>
          <a:p>
            <a:r>
              <a:rPr lang="fi-FI" dirty="0"/>
              <a:t>Valittuun objektiin kohdistuvat ominaisuudet, joita voi muokata</a:t>
            </a:r>
          </a:p>
        </p:txBody>
      </p:sp>
    </p:spTree>
    <p:extLst>
      <p:ext uri="{BB962C8B-B14F-4D97-AF65-F5344CB8AC3E}">
        <p14:creationId xmlns:p14="http://schemas.microsoft.com/office/powerpoint/2010/main" val="373160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F422AEF-F119-F344-A247-73A8AC7B488C}"/>
              </a:ext>
            </a:extLst>
          </p:cNvPr>
          <p:cNvSpPr>
            <a:spLocks noGrp="1"/>
          </p:cNvSpPr>
          <p:nvPr>
            <p:ph type="title"/>
          </p:nvPr>
        </p:nvSpPr>
        <p:spPr>
          <a:xfrm>
            <a:off x="503683" y="-716171"/>
            <a:ext cx="7079874" cy="1440392"/>
          </a:xfrm>
        </p:spPr>
        <p:txBody>
          <a:bodyPr/>
          <a:lstStyle/>
          <a:p>
            <a:r>
              <a:rPr lang="fi-FI" dirty="0"/>
              <a:t>Työkalupalkin käyttöönotto pysyvästi</a:t>
            </a:r>
          </a:p>
        </p:txBody>
      </p:sp>
      <p:pic>
        <p:nvPicPr>
          <p:cNvPr id="4" name="Kuva 3">
            <a:extLst>
              <a:ext uri="{FF2B5EF4-FFF2-40B4-BE49-F238E27FC236}">
                <a16:creationId xmlns:a16="http://schemas.microsoft.com/office/drawing/2014/main" id="{53EEC001-785E-5345-AEAC-13013E17B28D}"/>
              </a:ext>
            </a:extLst>
          </p:cNvPr>
          <p:cNvPicPr>
            <a:picLocks noChangeAspect="1"/>
          </p:cNvPicPr>
          <p:nvPr/>
        </p:nvPicPr>
        <p:blipFill>
          <a:blip r:embed="rId2"/>
          <a:stretch>
            <a:fillRect/>
          </a:stretch>
        </p:blipFill>
        <p:spPr>
          <a:xfrm>
            <a:off x="0" y="720196"/>
            <a:ext cx="9144000" cy="3736373"/>
          </a:xfrm>
          <a:prstGeom prst="rect">
            <a:avLst/>
          </a:prstGeom>
        </p:spPr>
      </p:pic>
      <p:pic>
        <p:nvPicPr>
          <p:cNvPr id="5" name="Kuva 4">
            <a:extLst>
              <a:ext uri="{FF2B5EF4-FFF2-40B4-BE49-F238E27FC236}">
                <a16:creationId xmlns:a16="http://schemas.microsoft.com/office/drawing/2014/main" id="{7933BFEE-6169-7349-98AB-B3DF99092B83}"/>
              </a:ext>
            </a:extLst>
          </p:cNvPr>
          <p:cNvPicPr>
            <a:picLocks noChangeAspect="1"/>
          </p:cNvPicPr>
          <p:nvPr/>
        </p:nvPicPr>
        <p:blipFill>
          <a:blip r:embed="rId3"/>
          <a:stretch>
            <a:fillRect/>
          </a:stretch>
        </p:blipFill>
        <p:spPr>
          <a:xfrm>
            <a:off x="0" y="4157633"/>
            <a:ext cx="9144000" cy="2700367"/>
          </a:xfrm>
          <a:prstGeom prst="rect">
            <a:avLst/>
          </a:prstGeom>
        </p:spPr>
      </p:pic>
      <p:sp>
        <p:nvSpPr>
          <p:cNvPr id="8" name="Nuoli vasemmalle 7">
            <a:extLst>
              <a:ext uri="{FF2B5EF4-FFF2-40B4-BE49-F238E27FC236}">
                <a16:creationId xmlns:a16="http://schemas.microsoft.com/office/drawing/2014/main" id="{01509C8A-1CB7-1843-8279-1793EAD49C99}"/>
              </a:ext>
            </a:extLst>
          </p:cNvPr>
          <p:cNvSpPr/>
          <p:nvPr/>
        </p:nvSpPr>
        <p:spPr>
          <a:xfrm rot="18945800">
            <a:off x="1120342" y="2396121"/>
            <a:ext cx="3738200" cy="964096"/>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i-FI" dirty="0"/>
          </a:p>
        </p:txBody>
      </p:sp>
      <p:sp>
        <p:nvSpPr>
          <p:cNvPr id="6" name="Nuoli vasemmalle 5">
            <a:extLst>
              <a:ext uri="{FF2B5EF4-FFF2-40B4-BE49-F238E27FC236}">
                <a16:creationId xmlns:a16="http://schemas.microsoft.com/office/drawing/2014/main" id="{4DBA0A0E-8095-024B-AC09-A80470EFBE0F}"/>
              </a:ext>
            </a:extLst>
          </p:cNvPr>
          <p:cNvSpPr/>
          <p:nvPr/>
        </p:nvSpPr>
        <p:spPr>
          <a:xfrm>
            <a:off x="248479" y="2218319"/>
            <a:ext cx="3975652" cy="964096"/>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i-FI" dirty="0"/>
              <a:t>Napauta </a:t>
            </a:r>
            <a:r>
              <a:rPr lang="fi-FI" dirty="0" err="1"/>
              <a:t>Toolbox</a:t>
            </a:r>
            <a:r>
              <a:rPr lang="fi-FI" dirty="0"/>
              <a:t>-sanaa</a:t>
            </a:r>
          </a:p>
        </p:txBody>
      </p:sp>
      <p:sp>
        <p:nvSpPr>
          <p:cNvPr id="7" name="Nuoli vasemmalle 6">
            <a:extLst>
              <a:ext uri="{FF2B5EF4-FFF2-40B4-BE49-F238E27FC236}">
                <a16:creationId xmlns:a16="http://schemas.microsoft.com/office/drawing/2014/main" id="{DFAED078-05B5-E942-84EA-97B6BD744D86}"/>
              </a:ext>
            </a:extLst>
          </p:cNvPr>
          <p:cNvSpPr/>
          <p:nvPr/>
        </p:nvSpPr>
        <p:spPr>
          <a:xfrm>
            <a:off x="3154018" y="1118389"/>
            <a:ext cx="3975652" cy="964096"/>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i-FI" dirty="0"/>
              <a:t>Paina sen jälkeen nuppineula pystyyn</a:t>
            </a:r>
          </a:p>
        </p:txBody>
      </p:sp>
      <p:sp>
        <p:nvSpPr>
          <p:cNvPr id="9" name="Tekstiruutu 8">
            <a:extLst>
              <a:ext uri="{FF2B5EF4-FFF2-40B4-BE49-F238E27FC236}">
                <a16:creationId xmlns:a16="http://schemas.microsoft.com/office/drawing/2014/main" id="{7DA071E3-4F75-E143-8DF6-7554FD07E6F5}"/>
              </a:ext>
            </a:extLst>
          </p:cNvPr>
          <p:cNvSpPr txBox="1"/>
          <p:nvPr/>
        </p:nvSpPr>
        <p:spPr>
          <a:xfrm>
            <a:off x="4442791" y="2345635"/>
            <a:ext cx="4432852" cy="1754326"/>
          </a:xfrm>
          <a:prstGeom prst="rect">
            <a:avLst/>
          </a:prstGeom>
          <a:noFill/>
        </p:spPr>
        <p:txBody>
          <a:bodyPr wrap="square" rtlCol="0">
            <a:spAutoFit/>
          </a:bodyPr>
          <a:lstStyle/>
          <a:p>
            <a:r>
              <a:rPr lang="fi-FI" dirty="0"/>
              <a:t>Eli kun nuppineula on pystyssä, on valikko näkyvissä ja kun se on vaaka-asennossa, se on piilossa. Tällä tavalla voit säästää tilaa, jos sinulla on pieni näyttö, eli piilottaa valikoita tarvittaessa ja taas, jos on iso näyttö, ottaa niitä näkyviin.</a:t>
            </a:r>
          </a:p>
        </p:txBody>
      </p:sp>
    </p:spTree>
    <p:extLst>
      <p:ext uri="{BB962C8B-B14F-4D97-AF65-F5344CB8AC3E}">
        <p14:creationId xmlns:p14="http://schemas.microsoft.com/office/powerpoint/2010/main" val="325693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3CE77A0-E95C-494D-AA8F-CB47F2505A93}"/>
              </a:ext>
            </a:extLst>
          </p:cNvPr>
          <p:cNvSpPr>
            <a:spLocks noGrp="1"/>
          </p:cNvSpPr>
          <p:nvPr>
            <p:ph type="title"/>
          </p:nvPr>
        </p:nvSpPr>
        <p:spPr>
          <a:xfrm>
            <a:off x="791918" y="129863"/>
            <a:ext cx="5761282" cy="1440392"/>
          </a:xfrm>
        </p:spPr>
        <p:txBody>
          <a:bodyPr/>
          <a:lstStyle/>
          <a:p>
            <a:r>
              <a:rPr lang="fi-FI" dirty="0"/>
              <a:t>Tärkeimpiä työkaluja</a:t>
            </a:r>
          </a:p>
        </p:txBody>
      </p:sp>
      <p:sp>
        <p:nvSpPr>
          <p:cNvPr id="3" name="Sisällön paikkamerkki 2">
            <a:extLst>
              <a:ext uri="{FF2B5EF4-FFF2-40B4-BE49-F238E27FC236}">
                <a16:creationId xmlns:a16="http://schemas.microsoft.com/office/drawing/2014/main" id="{3F8E021E-05B0-8342-9300-343993735276}"/>
              </a:ext>
            </a:extLst>
          </p:cNvPr>
          <p:cNvSpPr>
            <a:spLocks noGrp="1"/>
          </p:cNvSpPr>
          <p:nvPr>
            <p:ph sz="quarter" idx="12"/>
          </p:nvPr>
        </p:nvSpPr>
        <p:spPr>
          <a:xfrm>
            <a:off x="791918" y="1570256"/>
            <a:ext cx="5248647" cy="4437686"/>
          </a:xfrm>
        </p:spPr>
        <p:txBody>
          <a:bodyPr/>
          <a:lstStyle/>
          <a:p>
            <a:r>
              <a:rPr lang="fi-FI" dirty="0"/>
              <a:t>Ehdottomasti tärkeimmät työkalut löydät ”</a:t>
            </a:r>
            <a:r>
              <a:rPr lang="fi-FI" dirty="0" err="1"/>
              <a:t>Common</a:t>
            </a:r>
            <a:r>
              <a:rPr lang="fi-FI" dirty="0"/>
              <a:t> Windows </a:t>
            </a:r>
            <a:r>
              <a:rPr lang="fi-FI" dirty="0" err="1"/>
              <a:t>Forms</a:t>
            </a:r>
            <a:r>
              <a:rPr lang="fi-FI" dirty="0"/>
              <a:t>” –valikon alta (katso vierestä)</a:t>
            </a:r>
          </a:p>
          <a:p>
            <a:r>
              <a:rPr lang="fi-FI" dirty="0"/>
              <a:t>Näistä ehkä tärkeimmät ovat</a:t>
            </a:r>
          </a:p>
          <a:p>
            <a:pPr lvl="1"/>
            <a:r>
              <a:rPr lang="fi-FI" dirty="0" err="1"/>
              <a:t>Label</a:t>
            </a:r>
            <a:r>
              <a:rPr lang="fi-FI" dirty="0"/>
              <a:t>, jolla kerrotaan, mistä on kysymys, eli laitetaan otsikot paikalleen</a:t>
            </a:r>
          </a:p>
          <a:p>
            <a:pPr lvl="1"/>
            <a:r>
              <a:rPr lang="fi-FI" dirty="0" err="1"/>
              <a:t>TextBox</a:t>
            </a:r>
            <a:r>
              <a:rPr lang="fi-FI" dirty="0"/>
              <a:t>, johon saadaan käyttäjän syöte</a:t>
            </a:r>
          </a:p>
          <a:p>
            <a:pPr lvl="1"/>
            <a:r>
              <a:rPr lang="fi-FI" dirty="0" err="1"/>
              <a:t>CheckBox</a:t>
            </a:r>
            <a:r>
              <a:rPr lang="fi-FI" dirty="0"/>
              <a:t>, jossa käyttäjä valitsee jotain </a:t>
            </a:r>
          </a:p>
          <a:p>
            <a:pPr lvl="1"/>
            <a:r>
              <a:rPr lang="fi-FI" dirty="0"/>
              <a:t>RadioButton, jossa käyttäjä valitsee yhden jostakin</a:t>
            </a:r>
          </a:p>
          <a:p>
            <a:pPr lvl="1"/>
            <a:r>
              <a:rPr lang="fi-FI" dirty="0" err="1"/>
              <a:t>ListBox</a:t>
            </a:r>
            <a:r>
              <a:rPr lang="fi-FI" dirty="0"/>
              <a:t>, jossa käyttäjä valitsee yhden jostakin</a:t>
            </a:r>
          </a:p>
          <a:p>
            <a:pPr lvl="1"/>
            <a:r>
              <a:rPr lang="fi-FI" dirty="0" err="1"/>
              <a:t>Combobox</a:t>
            </a:r>
            <a:r>
              <a:rPr lang="fi-FI" dirty="0"/>
              <a:t>, jossa käyttäjä valitsee jotain</a:t>
            </a:r>
          </a:p>
          <a:p>
            <a:pPr lvl="1"/>
            <a:r>
              <a:rPr lang="fi-FI" dirty="0" err="1"/>
              <a:t>DateTimePicker</a:t>
            </a:r>
            <a:r>
              <a:rPr lang="fi-FI" dirty="0"/>
              <a:t>, jossa käyttäjä valitsee päivän tai ajan</a:t>
            </a:r>
          </a:p>
          <a:p>
            <a:pPr lvl="1"/>
            <a:r>
              <a:rPr lang="fi-FI" dirty="0" err="1"/>
              <a:t>PictureBox</a:t>
            </a:r>
            <a:r>
              <a:rPr lang="fi-FI" dirty="0"/>
              <a:t>, jossa käyttäjä valitsee kuvan</a:t>
            </a:r>
          </a:p>
        </p:txBody>
      </p:sp>
      <p:pic>
        <p:nvPicPr>
          <p:cNvPr id="4" name="Kuva 3">
            <a:extLst>
              <a:ext uri="{FF2B5EF4-FFF2-40B4-BE49-F238E27FC236}">
                <a16:creationId xmlns:a16="http://schemas.microsoft.com/office/drawing/2014/main" id="{82AB42A7-D2D4-0E43-A0B2-409038DA2877}"/>
              </a:ext>
            </a:extLst>
          </p:cNvPr>
          <p:cNvPicPr>
            <a:picLocks noChangeAspect="1"/>
          </p:cNvPicPr>
          <p:nvPr/>
        </p:nvPicPr>
        <p:blipFill>
          <a:blip r:embed="rId2"/>
          <a:stretch>
            <a:fillRect/>
          </a:stretch>
        </p:blipFill>
        <p:spPr>
          <a:xfrm>
            <a:off x="7119044" y="0"/>
            <a:ext cx="2024956" cy="6858000"/>
          </a:xfrm>
          <a:prstGeom prst="rect">
            <a:avLst/>
          </a:prstGeom>
        </p:spPr>
      </p:pic>
    </p:spTree>
    <p:extLst>
      <p:ext uri="{BB962C8B-B14F-4D97-AF65-F5344CB8AC3E}">
        <p14:creationId xmlns:p14="http://schemas.microsoft.com/office/powerpoint/2010/main" val="418020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78A5F17-DF5F-7241-973A-66F2E5D53F7D}"/>
              </a:ext>
            </a:extLst>
          </p:cNvPr>
          <p:cNvSpPr>
            <a:spLocks noGrp="1"/>
          </p:cNvSpPr>
          <p:nvPr>
            <p:ph type="title"/>
          </p:nvPr>
        </p:nvSpPr>
        <p:spPr>
          <a:xfrm>
            <a:off x="791918" y="0"/>
            <a:ext cx="5761282" cy="1440392"/>
          </a:xfrm>
        </p:spPr>
        <p:txBody>
          <a:bodyPr/>
          <a:lstStyle/>
          <a:p>
            <a:r>
              <a:rPr lang="fi-FI" dirty="0"/>
              <a:t>1. Harjoitus</a:t>
            </a:r>
          </a:p>
        </p:txBody>
      </p:sp>
      <p:sp>
        <p:nvSpPr>
          <p:cNvPr id="3" name="Sisällön paikkamerkki 2">
            <a:extLst>
              <a:ext uri="{FF2B5EF4-FFF2-40B4-BE49-F238E27FC236}">
                <a16:creationId xmlns:a16="http://schemas.microsoft.com/office/drawing/2014/main" id="{5444221D-469A-984F-B413-026E4A97DAF3}"/>
              </a:ext>
            </a:extLst>
          </p:cNvPr>
          <p:cNvSpPr>
            <a:spLocks noGrp="1"/>
          </p:cNvSpPr>
          <p:nvPr>
            <p:ph sz="quarter" idx="12"/>
          </p:nvPr>
        </p:nvSpPr>
        <p:spPr/>
        <p:txBody>
          <a:bodyPr/>
          <a:lstStyle/>
          <a:p>
            <a:r>
              <a:rPr lang="fi-FI" dirty="0"/>
              <a:t>Pienennä työskentelyalue (Form1) sellaiseksi, että se näkyy kokonaan edessäsi (kts. yllä). Se tapahtuu siten, että siirryt vaakavierityt palkilla oikealle, otat oikeasta alakulmasta kiinni ja pienennät, kunnes lomake mahtuu näkymään.</a:t>
            </a:r>
          </a:p>
          <a:p>
            <a:r>
              <a:rPr lang="fi-FI" dirty="0"/>
              <a:t>Vaihda sen jälkeen lomakkeen nimi. Etsi </a:t>
            </a:r>
            <a:r>
              <a:rPr lang="fi-FI" dirty="0" err="1"/>
              <a:t>Properties</a:t>
            </a:r>
            <a:r>
              <a:rPr lang="fi-FI" dirty="0"/>
              <a:t> kohdasta </a:t>
            </a:r>
            <a:r>
              <a:rPr lang="fi-FI" dirty="0" err="1"/>
              <a:t>Text</a:t>
            </a:r>
            <a:r>
              <a:rPr lang="fi-FI" dirty="0"/>
              <a:t> ja vaihda </a:t>
            </a:r>
            <a:r>
              <a:rPr lang="fi-FI" b="1" dirty="0"/>
              <a:t>Form1 </a:t>
            </a:r>
            <a:r>
              <a:rPr lang="fi-FI" dirty="0"/>
              <a:t>--&gt; </a:t>
            </a:r>
            <a:r>
              <a:rPr lang="fi-FI" b="1" dirty="0"/>
              <a:t>Harjoitus 1</a:t>
            </a:r>
          </a:p>
          <a:p>
            <a:r>
              <a:rPr lang="fi-FI" dirty="0"/>
              <a:t>Vedä sen jälkeen työkalupalkista </a:t>
            </a:r>
            <a:r>
              <a:rPr lang="fi-FI" dirty="0" err="1"/>
              <a:t>Label</a:t>
            </a:r>
            <a:r>
              <a:rPr lang="fi-FI" dirty="0"/>
              <a:t> lomakkeelle, mene ominaisuuksien (</a:t>
            </a:r>
            <a:r>
              <a:rPr lang="fi-FI" dirty="0" err="1"/>
              <a:t>properties</a:t>
            </a:r>
            <a:r>
              <a:rPr lang="fi-FI" dirty="0"/>
              <a:t>) </a:t>
            </a:r>
            <a:r>
              <a:rPr lang="fi-FI" dirty="0" err="1"/>
              <a:t>text</a:t>
            </a:r>
            <a:r>
              <a:rPr lang="fi-FI" dirty="0"/>
              <a:t>-kohtaan ja vaihda sille nimeksi </a:t>
            </a:r>
            <a:r>
              <a:rPr lang="fi-FI" b="1" dirty="0"/>
              <a:t>Otsikko</a:t>
            </a:r>
            <a:endParaRPr lang="fi-FI" dirty="0"/>
          </a:p>
        </p:txBody>
      </p:sp>
      <p:pic>
        <p:nvPicPr>
          <p:cNvPr id="4" name="Kuva 3">
            <a:extLst>
              <a:ext uri="{FF2B5EF4-FFF2-40B4-BE49-F238E27FC236}">
                <a16:creationId xmlns:a16="http://schemas.microsoft.com/office/drawing/2014/main" id="{BE61EA56-77E8-7548-B701-AA3A6C742A3C}"/>
              </a:ext>
            </a:extLst>
          </p:cNvPr>
          <p:cNvPicPr>
            <a:picLocks noChangeAspect="1"/>
          </p:cNvPicPr>
          <p:nvPr/>
        </p:nvPicPr>
        <p:blipFill>
          <a:blip r:embed="rId2"/>
          <a:stretch>
            <a:fillRect/>
          </a:stretch>
        </p:blipFill>
        <p:spPr>
          <a:xfrm>
            <a:off x="5258138" y="862017"/>
            <a:ext cx="3746714" cy="1804905"/>
          </a:xfrm>
          <a:prstGeom prst="rect">
            <a:avLst/>
          </a:prstGeom>
        </p:spPr>
      </p:pic>
      <p:pic>
        <p:nvPicPr>
          <p:cNvPr id="5" name="Kuva 4">
            <a:extLst>
              <a:ext uri="{FF2B5EF4-FFF2-40B4-BE49-F238E27FC236}">
                <a16:creationId xmlns:a16="http://schemas.microsoft.com/office/drawing/2014/main" id="{8C1E7555-7DA4-0A49-9CC7-D4E4E237DA12}"/>
              </a:ext>
            </a:extLst>
          </p:cNvPr>
          <p:cNvPicPr>
            <a:picLocks noChangeAspect="1"/>
          </p:cNvPicPr>
          <p:nvPr/>
        </p:nvPicPr>
        <p:blipFill>
          <a:blip r:embed="rId3"/>
          <a:stretch>
            <a:fillRect/>
          </a:stretch>
        </p:blipFill>
        <p:spPr>
          <a:xfrm>
            <a:off x="6242050" y="2869454"/>
            <a:ext cx="2603500" cy="254000"/>
          </a:xfrm>
          <a:prstGeom prst="rect">
            <a:avLst/>
          </a:prstGeom>
        </p:spPr>
      </p:pic>
      <p:pic>
        <p:nvPicPr>
          <p:cNvPr id="6" name="Kuva 5">
            <a:extLst>
              <a:ext uri="{FF2B5EF4-FFF2-40B4-BE49-F238E27FC236}">
                <a16:creationId xmlns:a16="http://schemas.microsoft.com/office/drawing/2014/main" id="{E5F8F408-2141-7249-A16E-88A914FB0C4B}"/>
              </a:ext>
            </a:extLst>
          </p:cNvPr>
          <p:cNvPicPr>
            <a:picLocks noChangeAspect="1"/>
          </p:cNvPicPr>
          <p:nvPr/>
        </p:nvPicPr>
        <p:blipFill>
          <a:blip r:embed="rId4"/>
          <a:stretch>
            <a:fillRect/>
          </a:stretch>
        </p:blipFill>
        <p:spPr>
          <a:xfrm>
            <a:off x="6134376" y="3143332"/>
            <a:ext cx="1765300" cy="647700"/>
          </a:xfrm>
          <a:prstGeom prst="rect">
            <a:avLst/>
          </a:prstGeom>
        </p:spPr>
      </p:pic>
      <p:pic>
        <p:nvPicPr>
          <p:cNvPr id="7" name="Kuva 6">
            <a:extLst>
              <a:ext uri="{FF2B5EF4-FFF2-40B4-BE49-F238E27FC236}">
                <a16:creationId xmlns:a16="http://schemas.microsoft.com/office/drawing/2014/main" id="{71755BE7-6D1D-1041-953A-3547936AF422}"/>
              </a:ext>
            </a:extLst>
          </p:cNvPr>
          <p:cNvPicPr>
            <a:picLocks noChangeAspect="1"/>
          </p:cNvPicPr>
          <p:nvPr/>
        </p:nvPicPr>
        <p:blipFill>
          <a:blip r:embed="rId5"/>
          <a:stretch>
            <a:fillRect/>
          </a:stretch>
        </p:blipFill>
        <p:spPr>
          <a:xfrm>
            <a:off x="6242050" y="3918226"/>
            <a:ext cx="2451100" cy="254000"/>
          </a:xfrm>
          <a:prstGeom prst="rect">
            <a:avLst/>
          </a:prstGeom>
        </p:spPr>
      </p:pic>
      <p:pic>
        <p:nvPicPr>
          <p:cNvPr id="8" name="Kuva 7">
            <a:extLst>
              <a:ext uri="{FF2B5EF4-FFF2-40B4-BE49-F238E27FC236}">
                <a16:creationId xmlns:a16="http://schemas.microsoft.com/office/drawing/2014/main" id="{27A35A1B-3FA0-EA47-8E27-9BF84696868C}"/>
              </a:ext>
            </a:extLst>
          </p:cNvPr>
          <p:cNvPicPr>
            <a:picLocks noChangeAspect="1"/>
          </p:cNvPicPr>
          <p:nvPr/>
        </p:nvPicPr>
        <p:blipFill>
          <a:blip r:embed="rId6"/>
          <a:stretch>
            <a:fillRect/>
          </a:stretch>
        </p:blipFill>
        <p:spPr>
          <a:xfrm>
            <a:off x="6248676" y="4301987"/>
            <a:ext cx="1536700" cy="1003300"/>
          </a:xfrm>
          <a:prstGeom prst="rect">
            <a:avLst/>
          </a:prstGeom>
        </p:spPr>
      </p:pic>
    </p:spTree>
    <p:extLst>
      <p:ext uri="{BB962C8B-B14F-4D97-AF65-F5344CB8AC3E}">
        <p14:creationId xmlns:p14="http://schemas.microsoft.com/office/powerpoint/2010/main" val="364121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tsikko 2">
            <a:extLst>
              <a:ext uri="{FF2B5EF4-FFF2-40B4-BE49-F238E27FC236}">
                <a16:creationId xmlns:a16="http://schemas.microsoft.com/office/drawing/2014/main" id="{2A5D9B1F-CCCB-714B-8D35-C3C194D0E629}"/>
              </a:ext>
            </a:extLst>
          </p:cNvPr>
          <p:cNvSpPr>
            <a:spLocks noGrp="1"/>
          </p:cNvSpPr>
          <p:nvPr>
            <p:ph type="title"/>
          </p:nvPr>
        </p:nvSpPr>
        <p:spPr/>
        <p:txBody>
          <a:bodyPr/>
          <a:lstStyle/>
          <a:p>
            <a:r>
              <a:rPr lang="fi-FI" dirty="0"/>
              <a:t>Esivalmistelut</a:t>
            </a:r>
          </a:p>
        </p:txBody>
      </p:sp>
      <p:sp>
        <p:nvSpPr>
          <p:cNvPr id="4" name="Sisällön paikkamerkki 3">
            <a:extLst>
              <a:ext uri="{FF2B5EF4-FFF2-40B4-BE49-F238E27FC236}">
                <a16:creationId xmlns:a16="http://schemas.microsoft.com/office/drawing/2014/main" id="{5096111A-F100-C94A-A73C-E6C63EC57B39}"/>
              </a:ext>
            </a:extLst>
          </p:cNvPr>
          <p:cNvSpPr>
            <a:spLocks noGrp="1"/>
          </p:cNvSpPr>
          <p:nvPr>
            <p:ph sz="quarter" idx="12"/>
          </p:nvPr>
        </p:nvSpPr>
        <p:spPr/>
        <p:txBody>
          <a:bodyPr/>
          <a:lstStyle/>
          <a:p>
            <a:r>
              <a:rPr lang="fi-FI" dirty="0"/>
              <a:t>Käy ensin lataamassa itsellesi Microsoftin Visual Studio </a:t>
            </a:r>
            <a:r>
              <a:rPr lang="fi-FI" dirty="0" err="1"/>
              <a:t>Community</a:t>
            </a:r>
            <a:r>
              <a:rPr lang="fi-FI" dirty="0"/>
              <a:t> täältä: </a:t>
            </a:r>
            <a:br>
              <a:rPr lang="fi-FI" dirty="0"/>
            </a:br>
            <a:r>
              <a:rPr lang="fi-FI" dirty="0">
                <a:hlinkClick r:id="rId2"/>
              </a:rPr>
              <a:t>https://visualstudio.microsoft.com/vs/community/</a:t>
            </a:r>
            <a:endParaRPr lang="fi-FI" dirty="0"/>
          </a:p>
          <a:p>
            <a:endParaRPr lang="fi-FI" dirty="0"/>
          </a:p>
        </p:txBody>
      </p:sp>
      <p:pic>
        <p:nvPicPr>
          <p:cNvPr id="5" name="Kuva 4">
            <a:extLst>
              <a:ext uri="{FF2B5EF4-FFF2-40B4-BE49-F238E27FC236}">
                <a16:creationId xmlns:a16="http://schemas.microsoft.com/office/drawing/2014/main" id="{788DA97B-91D9-9543-9BB6-94BC8F6160A4}"/>
              </a:ext>
            </a:extLst>
          </p:cNvPr>
          <p:cNvPicPr>
            <a:picLocks noChangeAspect="1"/>
          </p:cNvPicPr>
          <p:nvPr/>
        </p:nvPicPr>
        <p:blipFill>
          <a:blip r:embed="rId3"/>
          <a:stretch>
            <a:fillRect/>
          </a:stretch>
        </p:blipFill>
        <p:spPr>
          <a:xfrm>
            <a:off x="981765" y="4042148"/>
            <a:ext cx="3860800" cy="2463800"/>
          </a:xfrm>
          <a:prstGeom prst="rect">
            <a:avLst/>
          </a:prstGeom>
        </p:spPr>
      </p:pic>
      <p:sp>
        <p:nvSpPr>
          <p:cNvPr id="6" name="Nuoli oikealle 5">
            <a:extLst>
              <a:ext uri="{FF2B5EF4-FFF2-40B4-BE49-F238E27FC236}">
                <a16:creationId xmlns:a16="http://schemas.microsoft.com/office/drawing/2014/main" id="{A067DD1C-0749-CB43-8ECC-5DEF316CF44F}"/>
              </a:ext>
            </a:extLst>
          </p:cNvPr>
          <p:cNvSpPr/>
          <p:nvPr/>
        </p:nvSpPr>
        <p:spPr>
          <a:xfrm rot="7831559">
            <a:off x="3816647" y="4737098"/>
            <a:ext cx="2051834"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2192007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43B60E7-C9A8-4C45-9058-501D7F3BB042}"/>
              </a:ext>
            </a:extLst>
          </p:cNvPr>
          <p:cNvSpPr>
            <a:spLocks noGrp="1"/>
          </p:cNvSpPr>
          <p:nvPr>
            <p:ph type="title"/>
          </p:nvPr>
        </p:nvSpPr>
        <p:spPr>
          <a:xfrm>
            <a:off x="791918" y="0"/>
            <a:ext cx="5761282" cy="1440392"/>
          </a:xfrm>
        </p:spPr>
        <p:txBody>
          <a:bodyPr/>
          <a:lstStyle/>
          <a:p>
            <a:r>
              <a:rPr lang="fi-FI" dirty="0"/>
              <a:t>1. Harjoitus jatkuu</a:t>
            </a:r>
          </a:p>
        </p:txBody>
      </p:sp>
      <p:sp>
        <p:nvSpPr>
          <p:cNvPr id="3" name="Sisällön paikkamerkki 2">
            <a:extLst>
              <a:ext uri="{FF2B5EF4-FFF2-40B4-BE49-F238E27FC236}">
                <a16:creationId xmlns:a16="http://schemas.microsoft.com/office/drawing/2014/main" id="{D2C0AFD7-3A10-5B40-833A-C8D29D6EC766}"/>
              </a:ext>
            </a:extLst>
          </p:cNvPr>
          <p:cNvSpPr>
            <a:spLocks noGrp="1"/>
          </p:cNvSpPr>
          <p:nvPr>
            <p:ph sz="quarter" idx="12"/>
          </p:nvPr>
        </p:nvSpPr>
        <p:spPr>
          <a:xfrm>
            <a:off x="791918" y="1452898"/>
            <a:ext cx="5248647" cy="4977719"/>
          </a:xfrm>
        </p:spPr>
        <p:txBody>
          <a:bodyPr/>
          <a:lstStyle/>
          <a:p>
            <a:r>
              <a:rPr lang="fi-FI" dirty="0"/>
              <a:t>ERITTÄIN tärkeää!! Objektit pitää nimetä, jotta koodatessa ne muistaa paremmin. Jos meillä erimerkiksi on 10 </a:t>
            </a:r>
            <a:r>
              <a:rPr lang="fi-FI" dirty="0" err="1"/>
              <a:t>Labeliä</a:t>
            </a:r>
            <a:r>
              <a:rPr lang="fi-FI" dirty="0"/>
              <a:t> otsikoilla Label1 – Label10, emme välttämättä muista, mikä </a:t>
            </a:r>
            <a:r>
              <a:rPr lang="fi-FI" dirty="0" err="1"/>
              <a:t>label</a:t>
            </a:r>
            <a:r>
              <a:rPr lang="fi-FI" dirty="0"/>
              <a:t> on mikäkin, mutta jos annamme jokaiselle </a:t>
            </a:r>
            <a:r>
              <a:rPr lang="fi-FI" dirty="0" err="1"/>
              <a:t>labelille</a:t>
            </a:r>
            <a:r>
              <a:rPr lang="fi-FI" dirty="0"/>
              <a:t> nimen, meidän on helpompi muistaa myöhemmin, mikä on mikäkin.</a:t>
            </a:r>
          </a:p>
          <a:p>
            <a:r>
              <a:rPr lang="fi-FI" dirty="0"/>
              <a:t>Niinpä valitse Otsikko, mene ominaisuuksiin ja etsi sieltä kohta (</a:t>
            </a:r>
            <a:r>
              <a:rPr lang="fi-FI" dirty="0" err="1"/>
              <a:t>Name</a:t>
            </a:r>
            <a:r>
              <a:rPr lang="fi-FI" dirty="0"/>
              <a:t>) ja vaihda nimeksi </a:t>
            </a:r>
            <a:r>
              <a:rPr lang="fi-FI" dirty="0" err="1"/>
              <a:t>OtsikkoLB</a:t>
            </a:r>
            <a:endParaRPr lang="fi-FI" dirty="0"/>
          </a:p>
          <a:p>
            <a:r>
              <a:rPr lang="fi-FI" dirty="0"/>
              <a:t>Lisää tämän jälkeen Button Otsikon alle anna sen Tekstiksi ”Vaihda teksti” ja nimeksi </a:t>
            </a:r>
            <a:r>
              <a:rPr lang="fi-FI" dirty="0" err="1"/>
              <a:t>VaihdaBT</a:t>
            </a:r>
            <a:r>
              <a:rPr lang="fi-FI" dirty="0"/>
              <a:t>. Suurenna </a:t>
            </a:r>
            <a:r>
              <a:rPr lang="fi-FI" dirty="0" err="1"/>
              <a:t>buttonia</a:t>
            </a:r>
            <a:r>
              <a:rPr lang="fi-FI" dirty="0"/>
              <a:t> niin, että teksti näkyy kokonaan</a:t>
            </a:r>
          </a:p>
        </p:txBody>
      </p:sp>
      <p:pic>
        <p:nvPicPr>
          <p:cNvPr id="4" name="Kuva 3">
            <a:extLst>
              <a:ext uri="{FF2B5EF4-FFF2-40B4-BE49-F238E27FC236}">
                <a16:creationId xmlns:a16="http://schemas.microsoft.com/office/drawing/2014/main" id="{74E72FC5-075E-B849-9BF6-2D414748B073}"/>
              </a:ext>
            </a:extLst>
          </p:cNvPr>
          <p:cNvPicPr>
            <a:picLocks noChangeAspect="1"/>
          </p:cNvPicPr>
          <p:nvPr/>
        </p:nvPicPr>
        <p:blipFill>
          <a:blip r:embed="rId2"/>
          <a:stretch>
            <a:fillRect/>
          </a:stretch>
        </p:blipFill>
        <p:spPr>
          <a:xfrm>
            <a:off x="6129130" y="1572591"/>
            <a:ext cx="2590800" cy="254000"/>
          </a:xfrm>
          <a:prstGeom prst="rect">
            <a:avLst/>
          </a:prstGeom>
        </p:spPr>
      </p:pic>
      <p:pic>
        <p:nvPicPr>
          <p:cNvPr id="5" name="Kuva 4">
            <a:extLst>
              <a:ext uri="{FF2B5EF4-FFF2-40B4-BE49-F238E27FC236}">
                <a16:creationId xmlns:a16="http://schemas.microsoft.com/office/drawing/2014/main" id="{4F55353E-FB13-2640-881A-C537BB769962}"/>
              </a:ext>
            </a:extLst>
          </p:cNvPr>
          <p:cNvPicPr>
            <a:picLocks noChangeAspect="1"/>
          </p:cNvPicPr>
          <p:nvPr/>
        </p:nvPicPr>
        <p:blipFill>
          <a:blip r:embed="rId3"/>
          <a:stretch>
            <a:fillRect/>
          </a:stretch>
        </p:blipFill>
        <p:spPr>
          <a:xfrm>
            <a:off x="6040565" y="1958790"/>
            <a:ext cx="1600200" cy="1435100"/>
          </a:xfrm>
          <a:prstGeom prst="rect">
            <a:avLst/>
          </a:prstGeom>
        </p:spPr>
      </p:pic>
      <p:pic>
        <p:nvPicPr>
          <p:cNvPr id="6" name="Kuva 5">
            <a:extLst>
              <a:ext uri="{FF2B5EF4-FFF2-40B4-BE49-F238E27FC236}">
                <a16:creationId xmlns:a16="http://schemas.microsoft.com/office/drawing/2014/main" id="{F061070B-0D56-D444-B5DE-7E7E19734F88}"/>
              </a:ext>
            </a:extLst>
          </p:cNvPr>
          <p:cNvPicPr>
            <a:picLocks noChangeAspect="1"/>
          </p:cNvPicPr>
          <p:nvPr/>
        </p:nvPicPr>
        <p:blipFill>
          <a:blip r:embed="rId4"/>
          <a:stretch>
            <a:fillRect/>
          </a:stretch>
        </p:blipFill>
        <p:spPr>
          <a:xfrm>
            <a:off x="6040565" y="3808407"/>
            <a:ext cx="2501900" cy="266700"/>
          </a:xfrm>
          <a:prstGeom prst="rect">
            <a:avLst/>
          </a:prstGeom>
        </p:spPr>
      </p:pic>
      <p:pic>
        <p:nvPicPr>
          <p:cNvPr id="7" name="Kuva 6">
            <a:extLst>
              <a:ext uri="{FF2B5EF4-FFF2-40B4-BE49-F238E27FC236}">
                <a16:creationId xmlns:a16="http://schemas.microsoft.com/office/drawing/2014/main" id="{A6A09D17-6A2E-574C-892A-7A0DDF6DAF34}"/>
              </a:ext>
            </a:extLst>
          </p:cNvPr>
          <p:cNvPicPr>
            <a:picLocks noChangeAspect="1"/>
          </p:cNvPicPr>
          <p:nvPr/>
        </p:nvPicPr>
        <p:blipFill>
          <a:blip r:embed="rId5"/>
          <a:stretch>
            <a:fillRect/>
          </a:stretch>
        </p:blipFill>
        <p:spPr>
          <a:xfrm>
            <a:off x="6040230" y="3486848"/>
            <a:ext cx="2768600" cy="228600"/>
          </a:xfrm>
          <a:prstGeom prst="rect">
            <a:avLst/>
          </a:prstGeom>
        </p:spPr>
      </p:pic>
      <p:pic>
        <p:nvPicPr>
          <p:cNvPr id="8" name="Kuva 7">
            <a:extLst>
              <a:ext uri="{FF2B5EF4-FFF2-40B4-BE49-F238E27FC236}">
                <a16:creationId xmlns:a16="http://schemas.microsoft.com/office/drawing/2014/main" id="{CEC9E139-C885-CD4C-8DF3-D8E074BB1354}"/>
              </a:ext>
            </a:extLst>
          </p:cNvPr>
          <p:cNvPicPr>
            <a:picLocks noChangeAspect="1"/>
          </p:cNvPicPr>
          <p:nvPr/>
        </p:nvPicPr>
        <p:blipFill>
          <a:blip r:embed="rId6"/>
          <a:stretch>
            <a:fillRect/>
          </a:stretch>
        </p:blipFill>
        <p:spPr>
          <a:xfrm>
            <a:off x="6040230" y="4168066"/>
            <a:ext cx="1219200" cy="711200"/>
          </a:xfrm>
          <a:prstGeom prst="rect">
            <a:avLst/>
          </a:prstGeom>
        </p:spPr>
      </p:pic>
    </p:spTree>
    <p:extLst>
      <p:ext uri="{BB962C8B-B14F-4D97-AF65-F5344CB8AC3E}">
        <p14:creationId xmlns:p14="http://schemas.microsoft.com/office/powerpoint/2010/main" val="1986725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306B004-B66B-DE4D-AD5E-56FBAD17D426}"/>
              </a:ext>
            </a:extLst>
          </p:cNvPr>
          <p:cNvSpPr>
            <a:spLocks noGrp="1"/>
          </p:cNvSpPr>
          <p:nvPr>
            <p:ph type="title"/>
          </p:nvPr>
        </p:nvSpPr>
        <p:spPr>
          <a:xfrm>
            <a:off x="791918" y="129863"/>
            <a:ext cx="5761282" cy="1440392"/>
          </a:xfrm>
        </p:spPr>
        <p:txBody>
          <a:bodyPr/>
          <a:lstStyle/>
          <a:p>
            <a:r>
              <a:rPr lang="fi-FI" dirty="0"/>
              <a:t>1. Harjoitus - koodausosuus</a:t>
            </a:r>
          </a:p>
        </p:txBody>
      </p:sp>
      <p:sp>
        <p:nvSpPr>
          <p:cNvPr id="3" name="Sisällön paikkamerkki 2">
            <a:extLst>
              <a:ext uri="{FF2B5EF4-FFF2-40B4-BE49-F238E27FC236}">
                <a16:creationId xmlns:a16="http://schemas.microsoft.com/office/drawing/2014/main" id="{922E1F43-790D-3B43-B9FE-734E80E59FF9}"/>
              </a:ext>
            </a:extLst>
          </p:cNvPr>
          <p:cNvSpPr>
            <a:spLocks noGrp="1"/>
          </p:cNvSpPr>
          <p:nvPr>
            <p:ph sz="quarter" idx="12"/>
          </p:nvPr>
        </p:nvSpPr>
        <p:spPr>
          <a:xfrm>
            <a:off x="791918" y="1570256"/>
            <a:ext cx="6672369" cy="5287744"/>
          </a:xfrm>
        </p:spPr>
        <p:txBody>
          <a:bodyPr>
            <a:normAutofit/>
          </a:bodyPr>
          <a:lstStyle/>
          <a:p>
            <a:r>
              <a:rPr lang="fi-FI" dirty="0" err="1"/>
              <a:t>Kaksoisnapauta</a:t>
            </a:r>
            <a:r>
              <a:rPr lang="fi-FI" dirty="0"/>
              <a:t> nyt </a:t>
            </a:r>
            <a:r>
              <a:rPr lang="fi-FI" dirty="0" err="1"/>
              <a:t>buttonia</a:t>
            </a:r>
            <a:r>
              <a:rPr lang="fi-FI" dirty="0"/>
              <a:t> jotta pääset koodaamaan </a:t>
            </a:r>
            <a:r>
              <a:rPr lang="fi-FI" dirty="0" err="1"/>
              <a:t>buttonille</a:t>
            </a:r>
            <a:r>
              <a:rPr lang="fi-FI" dirty="0"/>
              <a:t> tapahtumaa, eli mitä tapahtuu, kun </a:t>
            </a:r>
            <a:r>
              <a:rPr lang="fi-FI" dirty="0" err="1"/>
              <a:t>buttonia</a:t>
            </a:r>
            <a:r>
              <a:rPr lang="fi-FI" dirty="0"/>
              <a:t> painetaan</a:t>
            </a:r>
          </a:p>
          <a:p>
            <a:r>
              <a:rPr lang="fi-FI" dirty="0"/>
              <a:t>Eteesi tulee koodi, joka suoritetaan, kun </a:t>
            </a:r>
            <a:r>
              <a:rPr lang="fi-FI" dirty="0" err="1"/>
              <a:t>buttonia</a:t>
            </a:r>
            <a:r>
              <a:rPr lang="fi-FI" dirty="0"/>
              <a:t> painetaan:</a:t>
            </a:r>
          </a:p>
          <a:p>
            <a:endParaRPr lang="fi-FI" dirty="0"/>
          </a:p>
          <a:p>
            <a:endParaRPr lang="fi-FI" dirty="0"/>
          </a:p>
          <a:p>
            <a:endParaRPr lang="fi-FI" dirty="0"/>
          </a:p>
          <a:p>
            <a:endParaRPr lang="fi-FI" dirty="0"/>
          </a:p>
          <a:p>
            <a:endParaRPr lang="fi-FI" dirty="0"/>
          </a:p>
          <a:p>
            <a:r>
              <a:rPr lang="fi-FI" dirty="0"/>
              <a:t>Kirjoita nyt aaltosulkujen sisään:</a:t>
            </a:r>
          </a:p>
          <a:p>
            <a:pPr lvl="1"/>
            <a:r>
              <a:rPr lang="fi-FI" dirty="0" err="1"/>
              <a:t>OtsikkoLB.Text</a:t>
            </a:r>
            <a:r>
              <a:rPr lang="fi-FI" dirty="0"/>
              <a:t> = ”Heippa maailma”;</a:t>
            </a:r>
          </a:p>
          <a:p>
            <a:r>
              <a:rPr lang="fi-FI" dirty="0"/>
              <a:t>Tuolla komennolla vaihdamme </a:t>
            </a:r>
            <a:r>
              <a:rPr lang="fi-FI" dirty="0" err="1"/>
              <a:t>OtsikkoLB:n</a:t>
            </a:r>
            <a:r>
              <a:rPr lang="fi-FI" dirty="0"/>
              <a:t> tekstin toiseksi, kun nappia painetaan.</a:t>
            </a:r>
          </a:p>
          <a:p>
            <a:r>
              <a:rPr lang="fi-FI" dirty="0"/>
              <a:t>Nyt voit kokeilla, toimiiko ohjelma painamalla </a:t>
            </a:r>
            <a:br>
              <a:rPr lang="fi-FI" dirty="0"/>
            </a:br>
            <a:r>
              <a:rPr lang="fi-FI" dirty="0"/>
              <a:t>yläriviltä play</a:t>
            </a:r>
            <a:br>
              <a:rPr lang="fi-FI" dirty="0"/>
            </a:br>
            <a:endParaRPr lang="fi-FI" dirty="0"/>
          </a:p>
        </p:txBody>
      </p:sp>
      <p:pic>
        <p:nvPicPr>
          <p:cNvPr id="5" name="Kuva 4">
            <a:extLst>
              <a:ext uri="{FF2B5EF4-FFF2-40B4-BE49-F238E27FC236}">
                <a16:creationId xmlns:a16="http://schemas.microsoft.com/office/drawing/2014/main" id="{4992FE19-0FF3-A549-AB04-B1AF22320746}"/>
              </a:ext>
            </a:extLst>
          </p:cNvPr>
          <p:cNvPicPr>
            <a:picLocks noChangeAspect="1"/>
          </p:cNvPicPr>
          <p:nvPr/>
        </p:nvPicPr>
        <p:blipFill>
          <a:blip r:embed="rId2"/>
          <a:stretch>
            <a:fillRect/>
          </a:stretch>
        </p:blipFill>
        <p:spPr>
          <a:xfrm>
            <a:off x="1390650" y="2952750"/>
            <a:ext cx="6362700" cy="952500"/>
          </a:xfrm>
          <a:prstGeom prst="rect">
            <a:avLst/>
          </a:prstGeom>
        </p:spPr>
      </p:pic>
      <p:pic>
        <p:nvPicPr>
          <p:cNvPr id="6" name="Kuva 5">
            <a:extLst>
              <a:ext uri="{FF2B5EF4-FFF2-40B4-BE49-F238E27FC236}">
                <a16:creationId xmlns:a16="http://schemas.microsoft.com/office/drawing/2014/main" id="{55EA22F1-9102-C14C-AE56-DE5D036E7346}"/>
              </a:ext>
            </a:extLst>
          </p:cNvPr>
          <p:cNvPicPr>
            <a:picLocks noChangeAspect="1"/>
          </p:cNvPicPr>
          <p:nvPr/>
        </p:nvPicPr>
        <p:blipFill>
          <a:blip r:embed="rId3"/>
          <a:stretch>
            <a:fillRect/>
          </a:stretch>
        </p:blipFill>
        <p:spPr>
          <a:xfrm>
            <a:off x="2993109" y="5858013"/>
            <a:ext cx="1358900" cy="330200"/>
          </a:xfrm>
          <a:prstGeom prst="rect">
            <a:avLst/>
          </a:prstGeom>
        </p:spPr>
      </p:pic>
    </p:spTree>
    <p:extLst>
      <p:ext uri="{BB962C8B-B14F-4D97-AF65-F5344CB8AC3E}">
        <p14:creationId xmlns:p14="http://schemas.microsoft.com/office/powerpoint/2010/main" val="184892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2749741-696F-1643-948B-9F1A434AE9B7}"/>
              </a:ext>
            </a:extLst>
          </p:cNvPr>
          <p:cNvSpPr>
            <a:spLocks noGrp="1"/>
          </p:cNvSpPr>
          <p:nvPr>
            <p:ph type="title"/>
          </p:nvPr>
        </p:nvSpPr>
        <p:spPr>
          <a:xfrm>
            <a:off x="791918" y="129863"/>
            <a:ext cx="5761282" cy="1440392"/>
          </a:xfrm>
        </p:spPr>
        <p:txBody>
          <a:bodyPr/>
          <a:lstStyle/>
          <a:p>
            <a:r>
              <a:rPr lang="fi-FI" dirty="0"/>
              <a:t>Äskeinen vielä videona</a:t>
            </a:r>
          </a:p>
        </p:txBody>
      </p:sp>
      <p:sp>
        <p:nvSpPr>
          <p:cNvPr id="3" name="Tekstiruutu 2">
            <a:extLst>
              <a:ext uri="{FF2B5EF4-FFF2-40B4-BE49-F238E27FC236}">
                <a16:creationId xmlns:a16="http://schemas.microsoft.com/office/drawing/2014/main" id="{BE3A6CB4-3917-CC40-BED4-83DA6CCCC6AA}"/>
              </a:ext>
            </a:extLst>
          </p:cNvPr>
          <p:cNvSpPr txBox="1"/>
          <p:nvPr/>
        </p:nvSpPr>
        <p:spPr>
          <a:xfrm>
            <a:off x="791918" y="1639957"/>
            <a:ext cx="7646404" cy="369332"/>
          </a:xfrm>
          <a:prstGeom prst="rect">
            <a:avLst/>
          </a:prstGeom>
          <a:noFill/>
        </p:spPr>
        <p:txBody>
          <a:bodyPr wrap="square" rtlCol="0">
            <a:spAutoFit/>
          </a:bodyPr>
          <a:lstStyle/>
          <a:p>
            <a:pPr marL="285750" indent="-285750">
              <a:buFont typeface="Arial" panose="020B0604020202020204" pitchFamily="34" charset="0"/>
              <a:buChar char="•"/>
            </a:pPr>
            <a:r>
              <a:rPr lang="fi-FI" dirty="0" err="1"/>
              <a:t>https</a:t>
            </a:r>
            <a:r>
              <a:rPr lang="fi-FI" dirty="0"/>
              <a:t>://</a:t>
            </a:r>
            <a:r>
              <a:rPr lang="fi-FI" dirty="0" err="1"/>
              <a:t>youtu.be</a:t>
            </a:r>
            <a:r>
              <a:rPr lang="fi-FI" dirty="0"/>
              <a:t>/8_7XvGvJA-M</a:t>
            </a:r>
          </a:p>
        </p:txBody>
      </p:sp>
    </p:spTree>
    <p:extLst>
      <p:ext uri="{BB962C8B-B14F-4D97-AF65-F5344CB8AC3E}">
        <p14:creationId xmlns:p14="http://schemas.microsoft.com/office/powerpoint/2010/main" val="1804955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23D2CF4-64CC-0144-A587-70E84A24ABCA}"/>
              </a:ext>
            </a:extLst>
          </p:cNvPr>
          <p:cNvSpPr>
            <a:spLocks noGrp="1"/>
          </p:cNvSpPr>
          <p:nvPr>
            <p:ph type="title"/>
          </p:nvPr>
        </p:nvSpPr>
        <p:spPr>
          <a:xfrm>
            <a:off x="791918" y="129863"/>
            <a:ext cx="6861212" cy="622300"/>
          </a:xfrm>
        </p:spPr>
        <p:txBody>
          <a:bodyPr/>
          <a:lstStyle/>
          <a:p>
            <a:r>
              <a:rPr lang="fi-FI" dirty="0"/>
              <a:t>2. Harjoitus, lisätään ominaisuuksia</a:t>
            </a:r>
          </a:p>
        </p:txBody>
      </p:sp>
      <p:sp>
        <p:nvSpPr>
          <p:cNvPr id="3" name="Sisällön paikkamerkki 2">
            <a:extLst>
              <a:ext uri="{FF2B5EF4-FFF2-40B4-BE49-F238E27FC236}">
                <a16:creationId xmlns:a16="http://schemas.microsoft.com/office/drawing/2014/main" id="{7E69B1E2-0C82-E440-9861-B5C79918668D}"/>
              </a:ext>
            </a:extLst>
          </p:cNvPr>
          <p:cNvSpPr>
            <a:spLocks noGrp="1"/>
          </p:cNvSpPr>
          <p:nvPr>
            <p:ph sz="quarter" idx="12"/>
          </p:nvPr>
        </p:nvSpPr>
        <p:spPr>
          <a:xfrm>
            <a:off x="791918" y="752163"/>
            <a:ext cx="6622673" cy="5658576"/>
          </a:xfrm>
        </p:spPr>
        <p:txBody>
          <a:bodyPr/>
          <a:lstStyle/>
          <a:p>
            <a:r>
              <a:rPr lang="fi-FI" dirty="0"/>
              <a:t>Tee nyt uusi projekti komennolla </a:t>
            </a:r>
            <a:r>
              <a:rPr lang="fi-FI" dirty="0" err="1"/>
              <a:t>File</a:t>
            </a:r>
            <a:r>
              <a:rPr lang="fi-FI" dirty="0"/>
              <a:t> – New – Project ja valitse taas Windows </a:t>
            </a:r>
            <a:r>
              <a:rPr lang="fi-FI" dirty="0" err="1"/>
              <a:t>Forms</a:t>
            </a:r>
            <a:r>
              <a:rPr lang="fi-FI" dirty="0"/>
              <a:t> </a:t>
            </a:r>
            <a:r>
              <a:rPr lang="fi-FI" dirty="0" err="1"/>
              <a:t>App</a:t>
            </a:r>
            <a:r>
              <a:rPr lang="fi-FI" dirty="0"/>
              <a:t> (C#, Windows, Desktop) ja anna sille nimeksi Harjoitus 2</a:t>
            </a:r>
          </a:p>
          <a:p>
            <a:r>
              <a:rPr lang="fi-FI" dirty="0"/>
              <a:t>Nimeä lomakkeesi Harjoitus 2:ksi</a:t>
            </a:r>
          </a:p>
          <a:p>
            <a:r>
              <a:rPr lang="fi-FI" dirty="0"/>
              <a:t>Muuta tämän jälkeen lomakkeen taustaväriksi (</a:t>
            </a:r>
            <a:r>
              <a:rPr lang="fi-FI" dirty="0" err="1"/>
              <a:t>BackColor</a:t>
            </a:r>
            <a:r>
              <a:rPr lang="fi-FI" dirty="0"/>
              <a:t>) </a:t>
            </a:r>
            <a:r>
              <a:rPr lang="fi-FI" dirty="0" err="1"/>
              <a:t>WebColor</a:t>
            </a:r>
            <a:r>
              <a:rPr lang="fi-FI" dirty="0"/>
              <a:t> </a:t>
            </a:r>
            <a:r>
              <a:rPr lang="fi-FI" dirty="0" err="1"/>
              <a:t>Salmon</a:t>
            </a:r>
            <a:endParaRPr lang="fi-FI" dirty="0"/>
          </a:p>
          <a:p>
            <a:r>
              <a:rPr lang="fi-FI" dirty="0"/>
              <a:t>Muuta tämän jälkeen </a:t>
            </a:r>
            <a:r>
              <a:rPr lang="fi-FI" dirty="0" err="1"/>
              <a:t>ForeColoriksi</a:t>
            </a:r>
            <a:r>
              <a:rPr lang="fi-FI" dirty="0"/>
              <a:t> (Tekstin väriksi) </a:t>
            </a:r>
            <a:r>
              <a:rPr lang="fi-FI" dirty="0" err="1"/>
              <a:t>WebColor</a:t>
            </a:r>
            <a:r>
              <a:rPr lang="fi-FI" dirty="0"/>
              <a:t> </a:t>
            </a:r>
            <a:r>
              <a:rPr lang="fi-FI" dirty="0" err="1"/>
              <a:t>MintCream</a:t>
            </a:r>
            <a:r>
              <a:rPr lang="fi-FI" dirty="0"/>
              <a:t> (Et näe vielä muutosta, ennen kuin lisään tekstiä)</a:t>
            </a:r>
          </a:p>
          <a:p>
            <a:r>
              <a:rPr lang="fi-FI" dirty="0"/>
              <a:t>Lisää tämän jälkeen </a:t>
            </a:r>
            <a:r>
              <a:rPr lang="fi-FI" dirty="0" err="1"/>
              <a:t>Label</a:t>
            </a:r>
            <a:r>
              <a:rPr lang="fi-FI" dirty="0"/>
              <a:t> jolle annat tekstiksi ”anna tulostettava teksti:”, nimeksi </a:t>
            </a:r>
            <a:r>
              <a:rPr lang="fi-FI" dirty="0" err="1"/>
              <a:t>OtsikkoLB</a:t>
            </a:r>
            <a:r>
              <a:rPr lang="fi-FI" dirty="0"/>
              <a:t> ja kooksi 16px ja fontiksi ”</a:t>
            </a:r>
            <a:r>
              <a:rPr lang="fi-FI" dirty="0" err="1"/>
              <a:t>Segoe</a:t>
            </a:r>
            <a:r>
              <a:rPr lang="fi-FI" dirty="0"/>
              <a:t> </a:t>
            </a:r>
            <a:r>
              <a:rPr lang="fi-FI" dirty="0" err="1"/>
              <a:t>Script</a:t>
            </a:r>
            <a:r>
              <a:rPr lang="fi-FI" dirty="0"/>
              <a:t>”</a:t>
            </a:r>
          </a:p>
          <a:p>
            <a:r>
              <a:rPr lang="fi-FI" dirty="0"/>
              <a:t>Kopioi ko. </a:t>
            </a:r>
            <a:r>
              <a:rPr lang="fi-FI" dirty="0" err="1"/>
              <a:t>Label</a:t>
            </a:r>
            <a:r>
              <a:rPr lang="fi-FI" dirty="0"/>
              <a:t> itsensä alapuolelle, muuta tekstiksi xxxx, anna nimeksi </a:t>
            </a:r>
            <a:r>
              <a:rPr lang="fi-FI" dirty="0" err="1"/>
              <a:t>TulostusLB</a:t>
            </a:r>
            <a:r>
              <a:rPr lang="fi-FI" dirty="0"/>
              <a:t> ja määrittele </a:t>
            </a:r>
            <a:r>
              <a:rPr lang="fi-FI" dirty="0" err="1"/>
              <a:t>Visible</a:t>
            </a:r>
            <a:r>
              <a:rPr lang="fi-FI" dirty="0"/>
              <a:t> – </a:t>
            </a:r>
            <a:r>
              <a:rPr lang="fi-FI" dirty="0" err="1"/>
              <a:t>False</a:t>
            </a:r>
            <a:r>
              <a:rPr lang="fi-FI" dirty="0"/>
              <a:t> (Näin tuo xxxx ei tule näkyviin ohjelmaa käynnistettäessä)</a:t>
            </a:r>
          </a:p>
          <a:p>
            <a:r>
              <a:rPr lang="fi-FI" dirty="0"/>
              <a:t>Lisää </a:t>
            </a:r>
            <a:r>
              <a:rPr lang="fi-FI" dirty="0" err="1"/>
              <a:t>TextBox</a:t>
            </a:r>
            <a:r>
              <a:rPr lang="fi-FI" dirty="0"/>
              <a:t> ohjeen perään, anna sille nimeksi </a:t>
            </a:r>
            <a:r>
              <a:rPr lang="fi-FI" dirty="0" err="1"/>
              <a:t>ViestiTB</a:t>
            </a:r>
            <a:r>
              <a:rPr lang="fi-FI" dirty="0"/>
              <a:t> ja määrittele tekstin kooksi 16 </a:t>
            </a:r>
            <a:r>
              <a:rPr lang="fi-FI" dirty="0" err="1"/>
              <a:t>px</a:t>
            </a:r>
            <a:r>
              <a:rPr lang="fi-FI" dirty="0"/>
              <a:t> ja tee siitä riittävän pitkä </a:t>
            </a:r>
          </a:p>
          <a:p>
            <a:r>
              <a:rPr lang="fi-FI" dirty="0"/>
              <a:t>Lisää vielä Button, Vaihda nimeksi </a:t>
            </a:r>
            <a:r>
              <a:rPr lang="fi-FI" dirty="0" err="1"/>
              <a:t>TulostaBT</a:t>
            </a:r>
            <a:r>
              <a:rPr lang="fi-FI" dirty="0"/>
              <a:t>, tekstiksi tulosta teksti, </a:t>
            </a:r>
            <a:r>
              <a:rPr lang="fi-FI" dirty="0" err="1"/>
              <a:t>FlatStyleksi</a:t>
            </a:r>
            <a:r>
              <a:rPr lang="fi-FI" dirty="0"/>
              <a:t> System</a:t>
            </a:r>
          </a:p>
          <a:p>
            <a:endParaRPr lang="fi-FI" dirty="0"/>
          </a:p>
        </p:txBody>
      </p:sp>
      <p:pic>
        <p:nvPicPr>
          <p:cNvPr id="4" name="Kuva 3">
            <a:extLst>
              <a:ext uri="{FF2B5EF4-FFF2-40B4-BE49-F238E27FC236}">
                <a16:creationId xmlns:a16="http://schemas.microsoft.com/office/drawing/2014/main" id="{B8345CA6-9F5A-4C4E-9AF3-248837C97F67}"/>
              </a:ext>
            </a:extLst>
          </p:cNvPr>
          <p:cNvPicPr>
            <a:picLocks noChangeAspect="1"/>
          </p:cNvPicPr>
          <p:nvPr/>
        </p:nvPicPr>
        <p:blipFill>
          <a:blip r:embed="rId2"/>
          <a:stretch>
            <a:fillRect/>
          </a:stretch>
        </p:blipFill>
        <p:spPr>
          <a:xfrm>
            <a:off x="6364080" y="1374463"/>
            <a:ext cx="2578100" cy="622300"/>
          </a:xfrm>
          <a:prstGeom prst="rect">
            <a:avLst/>
          </a:prstGeom>
        </p:spPr>
      </p:pic>
      <p:pic>
        <p:nvPicPr>
          <p:cNvPr id="5" name="Kuva 4">
            <a:extLst>
              <a:ext uri="{FF2B5EF4-FFF2-40B4-BE49-F238E27FC236}">
                <a16:creationId xmlns:a16="http://schemas.microsoft.com/office/drawing/2014/main" id="{1CCC6B3D-16EC-C442-801D-38F2CFD78FA9}"/>
              </a:ext>
            </a:extLst>
          </p:cNvPr>
          <p:cNvPicPr>
            <a:picLocks noChangeAspect="1"/>
          </p:cNvPicPr>
          <p:nvPr/>
        </p:nvPicPr>
        <p:blipFill>
          <a:blip r:embed="rId3"/>
          <a:stretch>
            <a:fillRect/>
          </a:stretch>
        </p:blipFill>
        <p:spPr>
          <a:xfrm>
            <a:off x="3912636" y="5615608"/>
            <a:ext cx="5231364" cy="1217645"/>
          </a:xfrm>
          <a:prstGeom prst="rect">
            <a:avLst/>
          </a:prstGeom>
        </p:spPr>
      </p:pic>
    </p:spTree>
    <p:extLst>
      <p:ext uri="{BB962C8B-B14F-4D97-AF65-F5344CB8AC3E}">
        <p14:creationId xmlns:p14="http://schemas.microsoft.com/office/powerpoint/2010/main" val="3719370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8F1C4C5-7CF6-8649-BDFA-E64F0BC78D4D}"/>
              </a:ext>
            </a:extLst>
          </p:cNvPr>
          <p:cNvSpPr>
            <a:spLocks noGrp="1"/>
          </p:cNvSpPr>
          <p:nvPr>
            <p:ph type="title"/>
          </p:nvPr>
        </p:nvSpPr>
        <p:spPr>
          <a:xfrm>
            <a:off x="791918" y="0"/>
            <a:ext cx="5761282" cy="1440392"/>
          </a:xfrm>
        </p:spPr>
        <p:txBody>
          <a:bodyPr/>
          <a:lstStyle/>
          <a:p>
            <a:r>
              <a:rPr lang="fi-FI" dirty="0"/>
              <a:t>2. Harjoitus jatkuu</a:t>
            </a:r>
          </a:p>
        </p:txBody>
      </p:sp>
      <p:sp>
        <p:nvSpPr>
          <p:cNvPr id="3" name="Sisällön paikkamerkki 2">
            <a:extLst>
              <a:ext uri="{FF2B5EF4-FFF2-40B4-BE49-F238E27FC236}">
                <a16:creationId xmlns:a16="http://schemas.microsoft.com/office/drawing/2014/main" id="{5A7CAB65-14C0-D04F-ACD1-4264F675B68C}"/>
              </a:ext>
            </a:extLst>
          </p:cNvPr>
          <p:cNvSpPr>
            <a:spLocks noGrp="1"/>
          </p:cNvSpPr>
          <p:nvPr>
            <p:ph sz="quarter" idx="12"/>
          </p:nvPr>
        </p:nvSpPr>
        <p:spPr>
          <a:xfrm>
            <a:off x="791918" y="1440392"/>
            <a:ext cx="7457560" cy="5020043"/>
          </a:xfrm>
        </p:spPr>
        <p:txBody>
          <a:bodyPr/>
          <a:lstStyle/>
          <a:p>
            <a:r>
              <a:rPr lang="fi-FI" dirty="0" err="1"/>
              <a:t>Kaksoisnapauta</a:t>
            </a:r>
            <a:r>
              <a:rPr lang="fi-FI" dirty="0"/>
              <a:t> taas </a:t>
            </a:r>
            <a:r>
              <a:rPr lang="fi-FI" dirty="0" err="1"/>
              <a:t>buttonia</a:t>
            </a:r>
            <a:r>
              <a:rPr lang="fi-FI" dirty="0"/>
              <a:t>, jotta pääset sen toiminnallisuuteen:</a:t>
            </a:r>
          </a:p>
          <a:p>
            <a:endParaRPr lang="fi-FI" dirty="0"/>
          </a:p>
          <a:p>
            <a:endParaRPr lang="fi-FI" dirty="0"/>
          </a:p>
          <a:p>
            <a:endParaRPr lang="fi-FI" dirty="0"/>
          </a:p>
          <a:p>
            <a:endParaRPr lang="fi-FI" dirty="0"/>
          </a:p>
          <a:p>
            <a:r>
              <a:rPr lang="fi-FI" dirty="0"/>
              <a:t>Tehdään ensin tänne muuttuja, jonne haetaan </a:t>
            </a:r>
            <a:r>
              <a:rPr lang="fi-FI" dirty="0" err="1"/>
              <a:t>ViestiTB:sta</a:t>
            </a:r>
            <a:r>
              <a:rPr lang="fi-FI" dirty="0"/>
              <a:t> siinä oleva teksti. Muuttaja pitää ensin määritellä ja C#:</a:t>
            </a:r>
            <a:r>
              <a:rPr lang="fi-FI" dirty="0" err="1"/>
              <a:t>ssa</a:t>
            </a:r>
            <a:r>
              <a:rPr lang="fi-FI" dirty="0"/>
              <a:t> se tehdään siten, että määritellään, minkä tyyppinen muuttuja on kyseessä (kts. </a:t>
            </a:r>
            <a:r>
              <a:rPr lang="fi-FI" dirty="0">
                <a:hlinkClick r:id="rId2"/>
              </a:rPr>
              <a:t>https://www.tutorialsteacher.com/csharp/csharp-data-types</a:t>
            </a:r>
            <a:r>
              <a:rPr lang="fi-FI" dirty="0"/>
              <a:t>). Tässä tapauksessa on kyse tekstityyppisestä muuttujasta, joten määrittelemme sen </a:t>
            </a:r>
            <a:r>
              <a:rPr lang="fi-FI" dirty="0" err="1"/>
              <a:t>string</a:t>
            </a:r>
            <a:r>
              <a:rPr lang="fi-FI" dirty="0"/>
              <a:t> määritteen avulla:</a:t>
            </a:r>
          </a:p>
          <a:p>
            <a:pPr lvl="1"/>
            <a:r>
              <a:rPr lang="fi-FI" dirty="0" err="1"/>
              <a:t>string</a:t>
            </a:r>
            <a:r>
              <a:rPr lang="fi-FI" dirty="0"/>
              <a:t> teksti = </a:t>
            </a:r>
            <a:r>
              <a:rPr lang="fi-FI" dirty="0" err="1"/>
              <a:t>ViestiTB.Text</a:t>
            </a:r>
            <a:r>
              <a:rPr lang="fi-FI" dirty="0"/>
              <a:t>;</a:t>
            </a:r>
          </a:p>
          <a:p>
            <a:pPr lvl="1"/>
            <a:r>
              <a:rPr lang="fi-FI" dirty="0" err="1"/>
              <a:t>TulostusLB.Text</a:t>
            </a:r>
            <a:r>
              <a:rPr lang="fi-FI" dirty="0"/>
              <a:t> = teksti; </a:t>
            </a:r>
          </a:p>
          <a:p>
            <a:pPr lvl="1"/>
            <a:r>
              <a:rPr lang="fi-FI" dirty="0"/>
              <a:t>Huomaa, että vielä ei mitään tapahdu, koska olemme piilottaneet </a:t>
            </a:r>
            <a:r>
              <a:rPr lang="fi-FI" dirty="0" err="1"/>
              <a:t>TulostusLB:n</a:t>
            </a:r>
            <a:r>
              <a:rPr lang="fi-FI" dirty="0"/>
              <a:t>. Siksi meidän tulee antaa vielä komento:</a:t>
            </a:r>
            <a:br>
              <a:rPr lang="fi-FI" dirty="0"/>
            </a:br>
            <a:r>
              <a:rPr lang="fi-FI" dirty="0" err="1"/>
              <a:t>TulostusLB.Visible</a:t>
            </a:r>
            <a:r>
              <a:rPr lang="fi-FI" dirty="0"/>
              <a:t> = </a:t>
            </a:r>
            <a:r>
              <a:rPr lang="fi-FI" dirty="0" err="1"/>
              <a:t>true</a:t>
            </a:r>
            <a:r>
              <a:rPr lang="fi-FI" dirty="0"/>
              <a:t>;</a:t>
            </a:r>
            <a:br>
              <a:rPr lang="fi-FI" dirty="0"/>
            </a:br>
            <a:endParaRPr lang="fi-FI" dirty="0"/>
          </a:p>
        </p:txBody>
      </p:sp>
      <p:pic>
        <p:nvPicPr>
          <p:cNvPr id="4" name="Kuva 3">
            <a:extLst>
              <a:ext uri="{FF2B5EF4-FFF2-40B4-BE49-F238E27FC236}">
                <a16:creationId xmlns:a16="http://schemas.microsoft.com/office/drawing/2014/main" id="{4445D915-A751-6E4B-815A-5BE59FC63CD0}"/>
              </a:ext>
            </a:extLst>
          </p:cNvPr>
          <p:cNvPicPr>
            <a:picLocks noChangeAspect="1"/>
          </p:cNvPicPr>
          <p:nvPr/>
        </p:nvPicPr>
        <p:blipFill>
          <a:blip r:embed="rId3"/>
          <a:stretch>
            <a:fillRect/>
          </a:stretch>
        </p:blipFill>
        <p:spPr>
          <a:xfrm>
            <a:off x="1173370" y="1985893"/>
            <a:ext cx="6578600" cy="977900"/>
          </a:xfrm>
          <a:prstGeom prst="rect">
            <a:avLst/>
          </a:prstGeom>
        </p:spPr>
      </p:pic>
    </p:spTree>
    <p:extLst>
      <p:ext uri="{BB962C8B-B14F-4D97-AF65-F5344CB8AC3E}">
        <p14:creationId xmlns:p14="http://schemas.microsoft.com/office/powerpoint/2010/main" val="2289723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3D2CC61-28F7-324D-B523-438A5BCA6C98}"/>
              </a:ext>
            </a:extLst>
          </p:cNvPr>
          <p:cNvSpPr>
            <a:spLocks noGrp="1"/>
          </p:cNvSpPr>
          <p:nvPr>
            <p:ph type="title"/>
          </p:nvPr>
        </p:nvSpPr>
        <p:spPr>
          <a:xfrm>
            <a:off x="791918" y="0"/>
            <a:ext cx="5761282" cy="1440392"/>
          </a:xfrm>
        </p:spPr>
        <p:txBody>
          <a:bodyPr/>
          <a:lstStyle/>
          <a:p>
            <a:r>
              <a:rPr lang="fi-FI" dirty="0"/>
              <a:t>Äskeinen vielä videona</a:t>
            </a:r>
          </a:p>
        </p:txBody>
      </p:sp>
      <p:sp>
        <p:nvSpPr>
          <p:cNvPr id="3" name="Tekstiruutu 2">
            <a:extLst>
              <a:ext uri="{FF2B5EF4-FFF2-40B4-BE49-F238E27FC236}">
                <a16:creationId xmlns:a16="http://schemas.microsoft.com/office/drawing/2014/main" id="{4D552478-382B-7D42-B4E1-4FD1B893937F}"/>
              </a:ext>
            </a:extLst>
          </p:cNvPr>
          <p:cNvSpPr txBox="1"/>
          <p:nvPr/>
        </p:nvSpPr>
        <p:spPr>
          <a:xfrm>
            <a:off x="791918" y="1440392"/>
            <a:ext cx="7656343" cy="369332"/>
          </a:xfrm>
          <a:prstGeom prst="rect">
            <a:avLst/>
          </a:prstGeom>
          <a:noFill/>
        </p:spPr>
        <p:txBody>
          <a:bodyPr wrap="square" rtlCol="0">
            <a:spAutoFit/>
          </a:bodyPr>
          <a:lstStyle/>
          <a:p>
            <a:pPr marL="285750" indent="-285750">
              <a:buFont typeface="Arial" panose="020B0604020202020204" pitchFamily="34" charset="0"/>
              <a:buChar char="•"/>
            </a:pPr>
            <a:r>
              <a:rPr lang="fi-FI" dirty="0" err="1"/>
              <a:t>https</a:t>
            </a:r>
            <a:r>
              <a:rPr lang="fi-FI" dirty="0"/>
              <a:t>://</a:t>
            </a:r>
            <a:r>
              <a:rPr lang="fi-FI" dirty="0" err="1"/>
              <a:t>youtu.be</a:t>
            </a:r>
            <a:r>
              <a:rPr lang="fi-FI" dirty="0"/>
              <a:t>/T0UDm8yuSR8</a:t>
            </a:r>
          </a:p>
        </p:txBody>
      </p:sp>
    </p:spTree>
    <p:extLst>
      <p:ext uri="{BB962C8B-B14F-4D97-AF65-F5344CB8AC3E}">
        <p14:creationId xmlns:p14="http://schemas.microsoft.com/office/powerpoint/2010/main" val="3601242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0F960A3-45F1-7749-94A0-DD8953B2321D}"/>
              </a:ext>
            </a:extLst>
          </p:cNvPr>
          <p:cNvSpPr>
            <a:spLocks noGrp="1"/>
          </p:cNvSpPr>
          <p:nvPr>
            <p:ph type="title"/>
          </p:nvPr>
        </p:nvSpPr>
        <p:spPr>
          <a:xfrm>
            <a:off x="791918" y="0"/>
            <a:ext cx="8232813" cy="910770"/>
          </a:xfrm>
        </p:spPr>
        <p:txBody>
          <a:bodyPr>
            <a:normAutofit/>
          </a:bodyPr>
          <a:lstStyle/>
          <a:p>
            <a:r>
              <a:rPr lang="fi-FI" dirty="0"/>
              <a:t>3. Harjoitus – yksinkertainen laskin</a:t>
            </a:r>
          </a:p>
        </p:txBody>
      </p:sp>
      <p:sp>
        <p:nvSpPr>
          <p:cNvPr id="3" name="Sisällön paikkamerkki 2">
            <a:extLst>
              <a:ext uri="{FF2B5EF4-FFF2-40B4-BE49-F238E27FC236}">
                <a16:creationId xmlns:a16="http://schemas.microsoft.com/office/drawing/2014/main" id="{14D0626F-E413-3445-8D02-B35DBE435529}"/>
              </a:ext>
            </a:extLst>
          </p:cNvPr>
          <p:cNvSpPr>
            <a:spLocks noGrp="1"/>
          </p:cNvSpPr>
          <p:nvPr>
            <p:ph sz="quarter" idx="12"/>
          </p:nvPr>
        </p:nvSpPr>
        <p:spPr>
          <a:xfrm>
            <a:off x="791918" y="1085932"/>
            <a:ext cx="7517195" cy="5334746"/>
          </a:xfrm>
        </p:spPr>
        <p:txBody>
          <a:bodyPr/>
          <a:lstStyle/>
          <a:p>
            <a:r>
              <a:rPr lang="fi-FI" dirty="0"/>
              <a:t>Tee nyt uusi projekti komennolla </a:t>
            </a:r>
            <a:r>
              <a:rPr lang="fi-FI" dirty="0" err="1"/>
              <a:t>File</a:t>
            </a:r>
            <a:r>
              <a:rPr lang="fi-FI" dirty="0"/>
              <a:t> – New – Project ja valitse taas Windows </a:t>
            </a:r>
            <a:r>
              <a:rPr lang="fi-FI" dirty="0" err="1"/>
              <a:t>Forms</a:t>
            </a:r>
            <a:r>
              <a:rPr lang="fi-FI" dirty="0"/>
              <a:t> </a:t>
            </a:r>
            <a:r>
              <a:rPr lang="fi-FI" dirty="0" err="1"/>
              <a:t>App</a:t>
            </a:r>
            <a:r>
              <a:rPr lang="fi-FI" dirty="0"/>
              <a:t> (C#, Windows, Desktop) ja anna sille nimeksi Laskin ja nimeä lomake nimellä yksinkertainen nelilaskin</a:t>
            </a:r>
          </a:p>
          <a:p>
            <a:r>
              <a:rPr lang="fi-FI" dirty="0"/>
              <a:t>Lisää sinne kaksi tekstiboksia siten, että niiden väliin mahtuu yksi </a:t>
            </a:r>
            <a:r>
              <a:rPr lang="fi-FI" dirty="0" err="1"/>
              <a:t>ComboBox</a:t>
            </a:r>
            <a:r>
              <a:rPr lang="fi-FI" dirty="0"/>
              <a:t> ja nimeä ne </a:t>
            </a:r>
            <a:r>
              <a:rPr lang="fi-FI" dirty="0" err="1"/>
              <a:t>LukuYksiTB</a:t>
            </a:r>
            <a:r>
              <a:rPr lang="fi-FI" dirty="0"/>
              <a:t> ja </a:t>
            </a:r>
            <a:r>
              <a:rPr lang="fi-FI" dirty="0" err="1"/>
              <a:t>LukuKaksiTB</a:t>
            </a:r>
            <a:r>
              <a:rPr lang="fi-FI" dirty="0"/>
              <a:t>. Muuta vielä niiden tekstikoko 16 </a:t>
            </a:r>
            <a:r>
              <a:rPr lang="fi-FI" dirty="0" err="1"/>
              <a:t>px:ksi</a:t>
            </a:r>
            <a:r>
              <a:rPr lang="fi-FI" dirty="0"/>
              <a:t>. </a:t>
            </a:r>
          </a:p>
          <a:p>
            <a:r>
              <a:rPr lang="fi-FI" dirty="0"/>
              <a:t>Lisää tämän jälkeen </a:t>
            </a:r>
            <a:r>
              <a:rPr lang="fi-FI" dirty="0" err="1"/>
              <a:t>ComboBox</a:t>
            </a:r>
            <a:r>
              <a:rPr lang="fi-FI" dirty="0"/>
              <a:t> niiden väliin ja muuta senkin tekstikoko 16 </a:t>
            </a:r>
            <a:r>
              <a:rPr lang="fi-FI" dirty="0" err="1"/>
              <a:t>px:ksi</a:t>
            </a:r>
            <a:r>
              <a:rPr lang="fi-FI" dirty="0"/>
              <a:t>. Paina sitä sen jälkeen oikeanpuoleisella hiirellä ja valitse ”</a:t>
            </a:r>
            <a:r>
              <a:rPr lang="fi-FI" dirty="0" err="1"/>
              <a:t>Edit</a:t>
            </a:r>
            <a:r>
              <a:rPr lang="fi-FI" dirty="0"/>
              <a:t> </a:t>
            </a:r>
            <a:r>
              <a:rPr lang="fi-FI" dirty="0" err="1"/>
              <a:t>Items</a:t>
            </a:r>
            <a:r>
              <a:rPr lang="fi-FI" dirty="0"/>
              <a:t>…” ja kirjoita listaksi sinne (yhden per rivi) peruslaskutoimitukset (+, -, *, /). Anna tälle nimeksi </a:t>
            </a:r>
            <a:r>
              <a:rPr lang="fi-FI" dirty="0" err="1"/>
              <a:t>LaskutoimitusCB</a:t>
            </a:r>
            <a:endParaRPr lang="fi-FI" dirty="0"/>
          </a:p>
          <a:p>
            <a:r>
              <a:rPr lang="fi-FI" dirty="0"/>
              <a:t>Lisää jonon jatkoksi </a:t>
            </a:r>
            <a:r>
              <a:rPr lang="fi-FI" dirty="0" err="1"/>
              <a:t>Label</a:t>
            </a:r>
            <a:r>
              <a:rPr lang="fi-FI" dirty="0"/>
              <a:t>, jonka tekstinä on vain =-merkki ja muuta sen merkkikoko 16 </a:t>
            </a:r>
            <a:r>
              <a:rPr lang="fi-FI" dirty="0" err="1"/>
              <a:t>px:ksi</a:t>
            </a:r>
            <a:r>
              <a:rPr lang="fi-FI" dirty="0"/>
              <a:t> </a:t>
            </a:r>
          </a:p>
          <a:p>
            <a:r>
              <a:rPr lang="fi-FI" dirty="0"/>
              <a:t>Lisää jonon vielä </a:t>
            </a:r>
            <a:r>
              <a:rPr lang="fi-FI" dirty="0" err="1"/>
              <a:t>Label</a:t>
            </a:r>
            <a:r>
              <a:rPr lang="fi-FI" dirty="0"/>
              <a:t>, jonka tekstinä on X ja muuta sen merkkikoko 16 </a:t>
            </a:r>
            <a:r>
              <a:rPr lang="fi-FI" dirty="0" err="1"/>
              <a:t>px:ksi</a:t>
            </a:r>
            <a:r>
              <a:rPr lang="fi-FI" dirty="0"/>
              <a:t> ja piilota teksti. Anna tälle nimeksi </a:t>
            </a:r>
            <a:r>
              <a:rPr lang="fi-FI" dirty="0" err="1"/>
              <a:t>VastausLB</a:t>
            </a:r>
            <a:endParaRPr lang="fi-FI" dirty="0"/>
          </a:p>
          <a:p>
            <a:r>
              <a:rPr lang="fi-FI" dirty="0"/>
              <a:t>Lisää viimeiseksi Button, jolle annat tekstiksi ”Laske” ja nimeksi </a:t>
            </a:r>
            <a:br>
              <a:rPr lang="fi-FI" dirty="0"/>
            </a:br>
            <a:r>
              <a:rPr lang="fi-FI" dirty="0" err="1"/>
              <a:t>LaskeBT</a:t>
            </a:r>
            <a:r>
              <a:rPr lang="fi-FI" dirty="0"/>
              <a:t>. Muuta myös sen merkkikoko 16 </a:t>
            </a:r>
            <a:r>
              <a:rPr lang="fi-FI" dirty="0" err="1"/>
              <a:t>px:ksi</a:t>
            </a:r>
            <a:endParaRPr lang="fi-FI" dirty="0"/>
          </a:p>
          <a:p>
            <a:endParaRPr lang="fi-FI" dirty="0"/>
          </a:p>
          <a:p>
            <a:endParaRPr lang="fi-FI" dirty="0"/>
          </a:p>
        </p:txBody>
      </p:sp>
      <p:pic>
        <p:nvPicPr>
          <p:cNvPr id="5" name="Kuva 4">
            <a:extLst>
              <a:ext uri="{FF2B5EF4-FFF2-40B4-BE49-F238E27FC236}">
                <a16:creationId xmlns:a16="http://schemas.microsoft.com/office/drawing/2014/main" id="{599C6997-2CB2-DA4B-B7CF-53E9E0FF8EE4}"/>
              </a:ext>
            </a:extLst>
          </p:cNvPr>
          <p:cNvPicPr>
            <a:picLocks noChangeAspect="1"/>
          </p:cNvPicPr>
          <p:nvPr/>
        </p:nvPicPr>
        <p:blipFill>
          <a:blip r:embed="rId2"/>
          <a:stretch>
            <a:fillRect/>
          </a:stretch>
        </p:blipFill>
        <p:spPr>
          <a:xfrm>
            <a:off x="4919870" y="5580504"/>
            <a:ext cx="4224130" cy="1277496"/>
          </a:xfrm>
          <a:prstGeom prst="rect">
            <a:avLst/>
          </a:prstGeom>
        </p:spPr>
      </p:pic>
    </p:spTree>
    <p:extLst>
      <p:ext uri="{BB962C8B-B14F-4D97-AF65-F5344CB8AC3E}">
        <p14:creationId xmlns:p14="http://schemas.microsoft.com/office/powerpoint/2010/main" val="17497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8047E0E-CC5C-5E4C-BC91-E63D02242FAD}"/>
              </a:ext>
            </a:extLst>
          </p:cNvPr>
          <p:cNvSpPr>
            <a:spLocks noGrp="1"/>
          </p:cNvSpPr>
          <p:nvPr>
            <p:ph type="title"/>
          </p:nvPr>
        </p:nvSpPr>
        <p:spPr>
          <a:xfrm>
            <a:off x="791918" y="0"/>
            <a:ext cx="5761282" cy="850059"/>
          </a:xfrm>
        </p:spPr>
        <p:txBody>
          <a:bodyPr/>
          <a:lstStyle/>
          <a:p>
            <a:r>
              <a:rPr lang="fi-FI" dirty="0"/>
              <a:t>3. Harjoitus - koodi</a:t>
            </a:r>
          </a:p>
        </p:txBody>
      </p:sp>
      <p:sp>
        <p:nvSpPr>
          <p:cNvPr id="3" name="Sisällön paikkamerkki 2">
            <a:extLst>
              <a:ext uri="{FF2B5EF4-FFF2-40B4-BE49-F238E27FC236}">
                <a16:creationId xmlns:a16="http://schemas.microsoft.com/office/drawing/2014/main" id="{21BF4187-D1E9-D54A-BA2C-75611C8D0C5D}"/>
              </a:ext>
            </a:extLst>
          </p:cNvPr>
          <p:cNvSpPr>
            <a:spLocks noGrp="1"/>
          </p:cNvSpPr>
          <p:nvPr>
            <p:ph sz="quarter" idx="12"/>
          </p:nvPr>
        </p:nvSpPr>
        <p:spPr>
          <a:xfrm>
            <a:off x="791918" y="983974"/>
            <a:ext cx="7368108" cy="5436704"/>
          </a:xfrm>
        </p:spPr>
        <p:txBody>
          <a:bodyPr>
            <a:normAutofit/>
          </a:bodyPr>
          <a:lstStyle/>
          <a:p>
            <a:r>
              <a:rPr lang="fi-FI" dirty="0"/>
              <a:t>Napauta taas </a:t>
            </a:r>
            <a:r>
              <a:rPr lang="fi-FI" dirty="0" err="1"/>
              <a:t>buttonia</a:t>
            </a:r>
            <a:r>
              <a:rPr lang="fi-FI" dirty="0"/>
              <a:t> ja lähde kirjoittamaan koodia</a:t>
            </a:r>
          </a:p>
          <a:p>
            <a:r>
              <a:rPr lang="fi-FI" dirty="0"/>
              <a:t>Ensin </a:t>
            </a:r>
            <a:r>
              <a:rPr lang="fi-FI" dirty="0" err="1"/>
              <a:t>keratään</a:t>
            </a:r>
            <a:r>
              <a:rPr lang="fi-FI" dirty="0"/>
              <a:t> tiedot talteen muuttujiin ja lasketaan liukuluvuilla</a:t>
            </a:r>
          </a:p>
          <a:p>
            <a:pPr lvl="1"/>
            <a:r>
              <a:rPr lang="fi-FI" dirty="0" err="1"/>
              <a:t>float</a:t>
            </a:r>
            <a:r>
              <a:rPr lang="fi-FI" dirty="0"/>
              <a:t> luku1 = </a:t>
            </a:r>
            <a:r>
              <a:rPr lang="fi-FI" dirty="0" err="1"/>
              <a:t>float.Parse</a:t>
            </a:r>
            <a:r>
              <a:rPr lang="fi-FI" dirty="0"/>
              <a:t>(</a:t>
            </a:r>
            <a:r>
              <a:rPr lang="fi-FI" dirty="0" err="1"/>
              <a:t>LukuYksiTB.Text</a:t>
            </a:r>
            <a:r>
              <a:rPr lang="fi-FI" dirty="0"/>
              <a:t>); // tässä joudumme tekemään lukumuunnoksen tekstistä liukuluvuksi komennolla </a:t>
            </a:r>
            <a:r>
              <a:rPr lang="fi-FI" dirty="0" err="1"/>
              <a:t>float.Parse</a:t>
            </a:r>
            <a:r>
              <a:rPr lang="fi-FI" dirty="0"/>
              <a:t>(luku)</a:t>
            </a:r>
          </a:p>
          <a:p>
            <a:pPr lvl="1"/>
            <a:r>
              <a:rPr lang="fi-FI" dirty="0" err="1"/>
              <a:t>float</a:t>
            </a:r>
            <a:r>
              <a:rPr lang="fi-FI" dirty="0"/>
              <a:t> luku2 = </a:t>
            </a:r>
            <a:r>
              <a:rPr lang="fi-FI" dirty="0" err="1"/>
              <a:t>float.Parse</a:t>
            </a:r>
            <a:r>
              <a:rPr lang="fi-FI" dirty="0"/>
              <a:t>(</a:t>
            </a:r>
            <a:r>
              <a:rPr lang="fi-FI" dirty="0" err="1"/>
              <a:t>LukuKaksiTB.Text</a:t>
            </a:r>
            <a:r>
              <a:rPr lang="fi-FI" dirty="0"/>
              <a:t>);</a:t>
            </a:r>
            <a:br>
              <a:rPr lang="fi-FI" dirty="0"/>
            </a:br>
            <a:r>
              <a:rPr lang="fi-FI" dirty="0" err="1"/>
              <a:t>float</a:t>
            </a:r>
            <a:r>
              <a:rPr lang="fi-FI" dirty="0"/>
              <a:t> vastaus = 0;</a:t>
            </a:r>
            <a:br>
              <a:rPr lang="fi-FI" dirty="0"/>
            </a:br>
            <a:r>
              <a:rPr lang="fi-FI" dirty="0" err="1"/>
              <a:t>string</a:t>
            </a:r>
            <a:r>
              <a:rPr lang="fi-FI" dirty="0"/>
              <a:t> merkki = </a:t>
            </a:r>
            <a:r>
              <a:rPr lang="fi-FI" dirty="0" err="1"/>
              <a:t>LaskutoimitusCB.Text</a:t>
            </a:r>
            <a:r>
              <a:rPr lang="fi-FI" dirty="0"/>
              <a:t>;</a:t>
            </a:r>
          </a:p>
          <a:p>
            <a:pPr lvl="1"/>
            <a:r>
              <a:rPr lang="fi-FI" dirty="0"/>
              <a:t>Nyt käytämme </a:t>
            </a:r>
            <a:r>
              <a:rPr lang="fi-FI" dirty="0" err="1"/>
              <a:t>switch</a:t>
            </a:r>
            <a:r>
              <a:rPr lang="fi-FI" dirty="0"/>
              <a:t>-metodia, jolla siirrämme oikeaan laskutoimitukseen merkin perusteella ohjelman suorituksen:</a:t>
            </a:r>
            <a:br>
              <a:rPr lang="fi-FI" dirty="0"/>
            </a:br>
            <a:r>
              <a:rPr lang="fi-FI" dirty="0"/>
              <a:t>(Lisätietoa täältä: </a:t>
            </a:r>
            <a:r>
              <a:rPr lang="fi-FI" dirty="0" err="1"/>
              <a:t>https</a:t>
            </a:r>
            <a:r>
              <a:rPr lang="fi-FI" dirty="0"/>
              <a:t>://www.w3schools.com/</a:t>
            </a:r>
            <a:r>
              <a:rPr lang="fi-FI" dirty="0" err="1"/>
              <a:t>cs</a:t>
            </a:r>
            <a:r>
              <a:rPr lang="fi-FI" dirty="0"/>
              <a:t>/</a:t>
            </a:r>
            <a:r>
              <a:rPr lang="fi-FI" dirty="0" err="1"/>
              <a:t>cs_switch.php</a:t>
            </a:r>
            <a:r>
              <a:rPr lang="fi-FI" dirty="0"/>
              <a:t>)</a:t>
            </a:r>
            <a:br>
              <a:rPr lang="fi-FI" dirty="0"/>
            </a:br>
            <a:r>
              <a:rPr lang="fi-FI" dirty="0"/>
              <a:t>kts. Seuraava dia	</a:t>
            </a:r>
          </a:p>
        </p:txBody>
      </p:sp>
    </p:spTree>
    <p:extLst>
      <p:ext uri="{BB962C8B-B14F-4D97-AF65-F5344CB8AC3E}">
        <p14:creationId xmlns:p14="http://schemas.microsoft.com/office/powerpoint/2010/main" val="1492841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uora nuoliyhdysviiva 5">
            <a:extLst>
              <a:ext uri="{FF2B5EF4-FFF2-40B4-BE49-F238E27FC236}">
                <a16:creationId xmlns:a16="http://schemas.microsoft.com/office/drawing/2014/main" id="{5FA366A8-8F3A-BA48-B810-7188F4473F40}"/>
              </a:ext>
            </a:extLst>
          </p:cNvPr>
          <p:cNvCxnSpPr/>
          <p:nvPr/>
        </p:nvCxnSpPr>
        <p:spPr>
          <a:xfrm flipH="1">
            <a:off x="5049078" y="2484783"/>
            <a:ext cx="1504122" cy="343893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 name="Otsikko 1">
            <a:extLst>
              <a:ext uri="{FF2B5EF4-FFF2-40B4-BE49-F238E27FC236}">
                <a16:creationId xmlns:a16="http://schemas.microsoft.com/office/drawing/2014/main" id="{68837007-FF9B-2C4C-B754-4D26A06DD52C}"/>
              </a:ext>
            </a:extLst>
          </p:cNvPr>
          <p:cNvSpPr>
            <a:spLocks noGrp="1"/>
          </p:cNvSpPr>
          <p:nvPr>
            <p:ph type="title"/>
          </p:nvPr>
        </p:nvSpPr>
        <p:spPr>
          <a:xfrm>
            <a:off x="791918" y="0"/>
            <a:ext cx="5761282" cy="934278"/>
          </a:xfrm>
        </p:spPr>
        <p:txBody>
          <a:bodyPr/>
          <a:lstStyle/>
          <a:p>
            <a:r>
              <a:rPr lang="fi-FI" dirty="0"/>
              <a:t>3. Harjoitus – koodi jatkuu</a:t>
            </a:r>
          </a:p>
        </p:txBody>
      </p:sp>
      <p:sp>
        <p:nvSpPr>
          <p:cNvPr id="3" name="Sisällön paikkamerkki 2">
            <a:extLst>
              <a:ext uri="{FF2B5EF4-FFF2-40B4-BE49-F238E27FC236}">
                <a16:creationId xmlns:a16="http://schemas.microsoft.com/office/drawing/2014/main" id="{5B3A94BF-9CA7-1F46-A14D-5B396ECF2A7A}"/>
              </a:ext>
            </a:extLst>
          </p:cNvPr>
          <p:cNvSpPr>
            <a:spLocks noGrp="1"/>
          </p:cNvSpPr>
          <p:nvPr>
            <p:ph sz="quarter" idx="12"/>
          </p:nvPr>
        </p:nvSpPr>
        <p:spPr>
          <a:xfrm>
            <a:off x="791918" y="934278"/>
            <a:ext cx="8014152" cy="6370982"/>
          </a:xfrm>
        </p:spPr>
        <p:txBody>
          <a:bodyPr>
            <a:normAutofit/>
          </a:bodyPr>
          <a:lstStyle/>
          <a:p>
            <a:r>
              <a:rPr lang="fi-FI" dirty="0" err="1"/>
              <a:t>switch</a:t>
            </a:r>
            <a:r>
              <a:rPr lang="fi-FI" dirty="0"/>
              <a:t>(merkki)</a:t>
            </a:r>
            <a:br>
              <a:rPr lang="fi-FI" dirty="0"/>
            </a:br>
            <a:r>
              <a:rPr lang="fi-FI" dirty="0"/>
              <a:t>{</a:t>
            </a:r>
            <a:br>
              <a:rPr lang="fi-FI" dirty="0"/>
            </a:br>
            <a:r>
              <a:rPr lang="fi-FI" dirty="0"/>
              <a:t>	case ”+”:</a:t>
            </a:r>
            <a:br>
              <a:rPr lang="fi-FI" dirty="0"/>
            </a:br>
            <a:r>
              <a:rPr lang="fi-FI" dirty="0"/>
              <a:t>		vastaus = luku1 + luku2;</a:t>
            </a:r>
            <a:br>
              <a:rPr lang="fi-FI" dirty="0"/>
            </a:br>
            <a:r>
              <a:rPr lang="fi-FI" dirty="0"/>
              <a:t>		</a:t>
            </a:r>
            <a:r>
              <a:rPr lang="fi-FI" dirty="0" err="1"/>
              <a:t>break</a:t>
            </a:r>
            <a:r>
              <a:rPr lang="fi-FI" dirty="0"/>
              <a:t>;</a:t>
            </a:r>
            <a:br>
              <a:rPr lang="fi-FI" dirty="0"/>
            </a:br>
            <a:r>
              <a:rPr lang="fi-FI" dirty="0"/>
              <a:t>	case ”-”:</a:t>
            </a:r>
            <a:br>
              <a:rPr lang="fi-FI" dirty="0"/>
            </a:br>
            <a:r>
              <a:rPr lang="fi-FI" dirty="0"/>
              <a:t>		vastaus = luku1 – luku2;</a:t>
            </a:r>
            <a:br>
              <a:rPr lang="fi-FI" dirty="0"/>
            </a:br>
            <a:r>
              <a:rPr lang="fi-FI" dirty="0"/>
              <a:t>		</a:t>
            </a:r>
            <a:r>
              <a:rPr lang="fi-FI" dirty="0" err="1"/>
              <a:t>break</a:t>
            </a:r>
            <a:r>
              <a:rPr lang="fi-FI" dirty="0"/>
              <a:t>;</a:t>
            </a:r>
            <a:br>
              <a:rPr lang="fi-FI" dirty="0"/>
            </a:br>
            <a:r>
              <a:rPr lang="fi-FI" dirty="0"/>
              <a:t>	case ”*”:</a:t>
            </a:r>
            <a:br>
              <a:rPr lang="fi-FI" dirty="0"/>
            </a:br>
            <a:r>
              <a:rPr lang="fi-FI" dirty="0"/>
              <a:t>		vastaus = luku1 * luku2;</a:t>
            </a:r>
            <a:br>
              <a:rPr lang="fi-FI" dirty="0"/>
            </a:br>
            <a:r>
              <a:rPr lang="fi-FI" dirty="0"/>
              <a:t>		</a:t>
            </a:r>
            <a:r>
              <a:rPr lang="fi-FI" dirty="0" err="1"/>
              <a:t>break</a:t>
            </a:r>
            <a:r>
              <a:rPr lang="fi-FI" dirty="0"/>
              <a:t>;</a:t>
            </a:r>
            <a:br>
              <a:rPr lang="fi-FI" dirty="0"/>
            </a:br>
            <a:r>
              <a:rPr lang="fi-FI" dirty="0"/>
              <a:t>	case ”/”:</a:t>
            </a:r>
            <a:br>
              <a:rPr lang="fi-FI" dirty="0"/>
            </a:br>
            <a:r>
              <a:rPr lang="fi-FI" dirty="0"/>
              <a:t>		vastaus2 = luku1 / luku2; // tässä </a:t>
            </a:r>
            <a:r>
              <a:rPr lang="fi-FI" dirty="0" err="1"/>
              <a:t>double</a:t>
            </a:r>
            <a:r>
              <a:rPr lang="fi-FI" dirty="0"/>
              <a:t>, koska voi tulla murtoluku</a:t>
            </a:r>
            <a:br>
              <a:rPr lang="fi-FI" dirty="0"/>
            </a:br>
            <a:r>
              <a:rPr lang="fi-FI" dirty="0"/>
              <a:t>		</a:t>
            </a:r>
            <a:r>
              <a:rPr lang="fi-FI" dirty="0" err="1"/>
              <a:t>break</a:t>
            </a:r>
            <a:r>
              <a:rPr lang="fi-FI" dirty="0"/>
              <a:t>;</a:t>
            </a:r>
            <a:br>
              <a:rPr lang="fi-FI" dirty="0"/>
            </a:br>
            <a:r>
              <a:rPr lang="fi-FI" dirty="0"/>
              <a:t>	</a:t>
            </a:r>
            <a:r>
              <a:rPr lang="fi-FI" dirty="0" err="1"/>
              <a:t>default</a:t>
            </a:r>
            <a:r>
              <a:rPr lang="fi-FI" dirty="0"/>
              <a:t>:</a:t>
            </a:r>
            <a:br>
              <a:rPr lang="fi-FI" dirty="0"/>
            </a:br>
            <a:r>
              <a:rPr lang="fi-FI" dirty="0"/>
              <a:t>		vastaus = ”Tapahtui virhe!”;</a:t>
            </a:r>
            <a:br>
              <a:rPr lang="fi-FI" dirty="0"/>
            </a:br>
            <a:r>
              <a:rPr lang="fi-FI" dirty="0"/>
              <a:t>		</a:t>
            </a:r>
            <a:r>
              <a:rPr lang="fi-FI" dirty="0" err="1"/>
              <a:t>break</a:t>
            </a:r>
            <a:r>
              <a:rPr lang="fi-FI" dirty="0"/>
              <a:t>;</a:t>
            </a:r>
            <a:br>
              <a:rPr lang="fi-FI" dirty="0"/>
            </a:br>
            <a:r>
              <a:rPr lang="fi-FI" dirty="0"/>
              <a:t>}</a:t>
            </a:r>
          </a:p>
          <a:p>
            <a:r>
              <a:rPr lang="fi-FI" dirty="0"/>
              <a:t>Lopuksi syötämme luvun </a:t>
            </a:r>
            <a:r>
              <a:rPr lang="fi-FI" dirty="0" err="1"/>
              <a:t>VastausLabeliin</a:t>
            </a:r>
            <a:br>
              <a:rPr lang="fi-FI" dirty="0"/>
            </a:br>
            <a:r>
              <a:rPr lang="fi-FI" dirty="0" err="1"/>
              <a:t>VastausLB.Text</a:t>
            </a:r>
            <a:r>
              <a:rPr lang="fi-FI" dirty="0"/>
              <a:t> = </a:t>
            </a:r>
            <a:r>
              <a:rPr lang="fi-FI" dirty="0" err="1"/>
              <a:t>Convert.ToString</a:t>
            </a:r>
            <a:r>
              <a:rPr lang="fi-FI" dirty="0"/>
              <a:t>(vastaus);</a:t>
            </a:r>
            <a:br>
              <a:rPr lang="fi-FI" dirty="0"/>
            </a:br>
            <a:r>
              <a:rPr lang="fi-FI" dirty="0" err="1"/>
              <a:t>VastausLB.Visible</a:t>
            </a:r>
            <a:r>
              <a:rPr lang="fi-FI" dirty="0"/>
              <a:t> = </a:t>
            </a:r>
            <a:r>
              <a:rPr lang="fi-FI" dirty="0" err="1"/>
              <a:t>true</a:t>
            </a:r>
            <a:r>
              <a:rPr lang="fi-FI" dirty="0"/>
              <a:t>; // </a:t>
            </a:r>
            <a:r>
              <a:rPr lang="fi-FI" dirty="0">
                <a:solidFill>
                  <a:srgbClr val="FF0000"/>
                </a:solidFill>
              </a:rPr>
              <a:t>muista ottaa näkyviin !!!!</a:t>
            </a:r>
          </a:p>
          <a:p>
            <a:pPr marL="0" indent="0">
              <a:buNone/>
            </a:pPr>
            <a:br>
              <a:rPr lang="fi-FI" dirty="0">
                <a:solidFill>
                  <a:srgbClr val="FF0000"/>
                </a:solidFill>
              </a:rPr>
            </a:br>
            <a:endParaRPr lang="fi-FI" dirty="0">
              <a:solidFill>
                <a:srgbClr val="FF0000"/>
              </a:solidFill>
            </a:endParaRPr>
          </a:p>
        </p:txBody>
      </p:sp>
      <p:sp>
        <p:nvSpPr>
          <p:cNvPr id="4" name="Tekstiruutu 3">
            <a:extLst>
              <a:ext uri="{FF2B5EF4-FFF2-40B4-BE49-F238E27FC236}">
                <a16:creationId xmlns:a16="http://schemas.microsoft.com/office/drawing/2014/main" id="{0ACA924A-AD89-B449-9054-7C00A9E49D20}"/>
              </a:ext>
            </a:extLst>
          </p:cNvPr>
          <p:cNvSpPr txBox="1"/>
          <p:nvPr/>
        </p:nvSpPr>
        <p:spPr>
          <a:xfrm>
            <a:off x="5267739" y="1083365"/>
            <a:ext cx="3538331" cy="1477328"/>
          </a:xfrm>
          <a:prstGeom prst="rect">
            <a:avLst/>
          </a:prstGeom>
          <a:solidFill>
            <a:srgbClr val="FFFF00"/>
          </a:solidFill>
        </p:spPr>
        <p:txBody>
          <a:bodyPr wrap="square" rtlCol="0">
            <a:spAutoFit/>
          </a:bodyPr>
          <a:lstStyle/>
          <a:p>
            <a:r>
              <a:rPr lang="fi-FI" dirty="0"/>
              <a:t>HUOM! Kun syötämme </a:t>
            </a:r>
            <a:r>
              <a:rPr lang="fi-FI" dirty="0" err="1"/>
              <a:t>float</a:t>
            </a:r>
            <a:r>
              <a:rPr lang="fi-FI" dirty="0"/>
              <a:t>-muotoisen tiedon </a:t>
            </a:r>
            <a:r>
              <a:rPr lang="fi-FI" dirty="0" err="1"/>
              <a:t>string</a:t>
            </a:r>
            <a:r>
              <a:rPr lang="fi-FI" dirty="0"/>
              <a:t>-muotoiseen kenttään, joudumme muuntamaan sen </a:t>
            </a:r>
            <a:r>
              <a:rPr lang="fi-FI" dirty="0" err="1"/>
              <a:t>string</a:t>
            </a:r>
            <a:r>
              <a:rPr lang="fi-FI" dirty="0"/>
              <a:t>-muotoiseksi</a:t>
            </a:r>
          </a:p>
        </p:txBody>
      </p:sp>
    </p:spTree>
    <p:extLst>
      <p:ext uri="{BB962C8B-B14F-4D97-AF65-F5344CB8AC3E}">
        <p14:creationId xmlns:p14="http://schemas.microsoft.com/office/powerpoint/2010/main" val="189605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9CB1815-7D8E-2449-8C4E-D07C4A6BBC40}"/>
              </a:ext>
            </a:extLst>
          </p:cNvPr>
          <p:cNvSpPr>
            <a:spLocks noGrp="1"/>
          </p:cNvSpPr>
          <p:nvPr>
            <p:ph type="title"/>
          </p:nvPr>
        </p:nvSpPr>
        <p:spPr>
          <a:xfrm>
            <a:off x="791918" y="129863"/>
            <a:ext cx="5761282" cy="1211920"/>
          </a:xfrm>
        </p:spPr>
        <p:txBody>
          <a:bodyPr/>
          <a:lstStyle/>
          <a:p>
            <a:r>
              <a:rPr lang="fi-FI" dirty="0"/>
              <a:t>Äskeinen vielä videona</a:t>
            </a:r>
          </a:p>
        </p:txBody>
      </p:sp>
      <p:sp>
        <p:nvSpPr>
          <p:cNvPr id="3" name="Tekstiruutu 2">
            <a:extLst>
              <a:ext uri="{FF2B5EF4-FFF2-40B4-BE49-F238E27FC236}">
                <a16:creationId xmlns:a16="http://schemas.microsoft.com/office/drawing/2014/main" id="{59C9CDE5-F5C1-6C49-A88E-018625121857}"/>
              </a:ext>
            </a:extLst>
          </p:cNvPr>
          <p:cNvSpPr txBox="1"/>
          <p:nvPr/>
        </p:nvSpPr>
        <p:spPr>
          <a:xfrm>
            <a:off x="874643" y="1560443"/>
            <a:ext cx="7414592" cy="369332"/>
          </a:xfrm>
          <a:prstGeom prst="rect">
            <a:avLst/>
          </a:prstGeom>
          <a:noFill/>
        </p:spPr>
        <p:txBody>
          <a:bodyPr wrap="square" rtlCol="0">
            <a:spAutoFit/>
          </a:bodyPr>
          <a:lstStyle/>
          <a:p>
            <a:pPr marL="285750" indent="-285750">
              <a:buFont typeface="Arial" panose="020B0604020202020204" pitchFamily="34" charset="0"/>
              <a:buChar char="•"/>
            </a:pPr>
            <a:r>
              <a:rPr lang="fi-FI" dirty="0" err="1"/>
              <a:t>https</a:t>
            </a:r>
            <a:r>
              <a:rPr lang="fi-FI" dirty="0"/>
              <a:t>://</a:t>
            </a:r>
            <a:r>
              <a:rPr lang="fi-FI" dirty="0" err="1"/>
              <a:t>youtu.be</a:t>
            </a:r>
            <a:r>
              <a:rPr lang="fi-FI" dirty="0"/>
              <a:t>/uURqO3UijxM</a:t>
            </a:r>
          </a:p>
        </p:txBody>
      </p:sp>
    </p:spTree>
    <p:extLst>
      <p:ext uri="{BB962C8B-B14F-4D97-AF65-F5344CB8AC3E}">
        <p14:creationId xmlns:p14="http://schemas.microsoft.com/office/powerpoint/2010/main" val="281935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BC3281E-7AC5-E94E-A948-55CCCAA2DE68}"/>
              </a:ext>
            </a:extLst>
          </p:cNvPr>
          <p:cNvSpPr>
            <a:spLocks noGrp="1"/>
          </p:cNvSpPr>
          <p:nvPr>
            <p:ph type="title"/>
          </p:nvPr>
        </p:nvSpPr>
        <p:spPr>
          <a:xfrm>
            <a:off x="791918" y="1583952"/>
            <a:ext cx="6404012" cy="1440392"/>
          </a:xfrm>
        </p:spPr>
        <p:txBody>
          <a:bodyPr/>
          <a:lstStyle/>
          <a:p>
            <a:r>
              <a:rPr lang="fi-FI" dirty="0"/>
              <a:t>Visual Studion asennus videona</a:t>
            </a:r>
          </a:p>
        </p:txBody>
      </p:sp>
      <p:sp>
        <p:nvSpPr>
          <p:cNvPr id="3" name="Sisällön paikkamerkki 2">
            <a:extLst>
              <a:ext uri="{FF2B5EF4-FFF2-40B4-BE49-F238E27FC236}">
                <a16:creationId xmlns:a16="http://schemas.microsoft.com/office/drawing/2014/main" id="{808DC0B4-99BE-D54E-B9E4-D9911C8EB172}"/>
              </a:ext>
            </a:extLst>
          </p:cNvPr>
          <p:cNvSpPr>
            <a:spLocks noGrp="1"/>
          </p:cNvSpPr>
          <p:nvPr>
            <p:ph sz="quarter" idx="12"/>
          </p:nvPr>
        </p:nvSpPr>
        <p:spPr/>
        <p:txBody>
          <a:bodyPr/>
          <a:lstStyle/>
          <a:p>
            <a:r>
              <a:rPr lang="fi-FI" dirty="0" err="1"/>
              <a:t>https</a:t>
            </a:r>
            <a:r>
              <a:rPr lang="fi-FI" dirty="0"/>
              <a:t>://</a:t>
            </a:r>
            <a:r>
              <a:rPr lang="fi-FI" dirty="0" err="1"/>
              <a:t>youtu.be</a:t>
            </a:r>
            <a:r>
              <a:rPr lang="fi-FI" dirty="0"/>
              <a:t>/bs8ZBgSJ0eM</a:t>
            </a:r>
          </a:p>
        </p:txBody>
      </p:sp>
    </p:spTree>
    <p:extLst>
      <p:ext uri="{BB962C8B-B14F-4D97-AF65-F5344CB8AC3E}">
        <p14:creationId xmlns:p14="http://schemas.microsoft.com/office/powerpoint/2010/main" val="2866896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C50B22E-881F-7E47-86C9-D8D49BC40080}"/>
              </a:ext>
            </a:extLst>
          </p:cNvPr>
          <p:cNvSpPr>
            <a:spLocks noGrp="1"/>
          </p:cNvSpPr>
          <p:nvPr>
            <p:ph type="title"/>
          </p:nvPr>
        </p:nvSpPr>
        <p:spPr>
          <a:xfrm>
            <a:off x="791918" y="129863"/>
            <a:ext cx="5761282" cy="1440392"/>
          </a:xfrm>
        </p:spPr>
        <p:txBody>
          <a:bodyPr/>
          <a:lstStyle/>
          <a:p>
            <a:r>
              <a:rPr lang="fi-FI" dirty="0"/>
              <a:t>4. Harjoitus – iän laskeminen</a:t>
            </a:r>
          </a:p>
        </p:txBody>
      </p:sp>
      <p:sp>
        <p:nvSpPr>
          <p:cNvPr id="3" name="Sisällön paikkamerkki 2">
            <a:extLst>
              <a:ext uri="{FF2B5EF4-FFF2-40B4-BE49-F238E27FC236}">
                <a16:creationId xmlns:a16="http://schemas.microsoft.com/office/drawing/2014/main" id="{D7006FA7-9943-334F-B63C-87B7A454B5AB}"/>
              </a:ext>
            </a:extLst>
          </p:cNvPr>
          <p:cNvSpPr>
            <a:spLocks noGrp="1"/>
          </p:cNvSpPr>
          <p:nvPr>
            <p:ph sz="quarter" idx="12"/>
          </p:nvPr>
        </p:nvSpPr>
        <p:spPr>
          <a:xfrm>
            <a:off x="791918" y="1662401"/>
            <a:ext cx="5248647" cy="5195599"/>
          </a:xfrm>
        </p:spPr>
        <p:txBody>
          <a:bodyPr>
            <a:normAutofit/>
          </a:bodyPr>
          <a:lstStyle/>
          <a:p>
            <a:r>
              <a:rPr lang="fi-FI" dirty="0"/>
              <a:t>Tehtävänäsi on laittaa lomakkeelle </a:t>
            </a:r>
            <a:r>
              <a:rPr lang="fi-FI" dirty="0" err="1"/>
              <a:t>DateTimePicker</a:t>
            </a:r>
            <a:r>
              <a:rPr lang="fi-FI" dirty="0"/>
              <a:t> ja Button sekä 6 </a:t>
            </a:r>
            <a:r>
              <a:rPr lang="fi-FI" dirty="0" err="1"/>
              <a:t>Labeliä</a:t>
            </a:r>
            <a:r>
              <a:rPr lang="fi-FI" dirty="0"/>
              <a:t> tulostusta varten (kts. kuva)</a:t>
            </a:r>
          </a:p>
          <a:p>
            <a:r>
              <a:rPr lang="fi-FI" dirty="0"/>
              <a:t>Kuten jälkimmäisestä kuvasta huomaat, tarkoitus on laskea henkilön ikä</a:t>
            </a:r>
          </a:p>
          <a:p>
            <a:pPr lvl="1"/>
            <a:r>
              <a:rPr lang="fi-FI" dirty="0"/>
              <a:t>Vuosissa</a:t>
            </a:r>
          </a:p>
          <a:p>
            <a:pPr lvl="1"/>
            <a:r>
              <a:rPr lang="fi-FI" dirty="0"/>
              <a:t>Kuukausissa</a:t>
            </a:r>
          </a:p>
          <a:p>
            <a:pPr lvl="1"/>
            <a:r>
              <a:rPr lang="fi-FI" dirty="0"/>
              <a:t>Päivissä</a:t>
            </a:r>
          </a:p>
          <a:p>
            <a:pPr lvl="1"/>
            <a:r>
              <a:rPr lang="fi-FI" dirty="0"/>
              <a:t>Tunneissa</a:t>
            </a:r>
          </a:p>
          <a:p>
            <a:pPr lvl="1"/>
            <a:r>
              <a:rPr lang="fi-FI" dirty="0"/>
              <a:t>Minuuteissa sekä</a:t>
            </a:r>
          </a:p>
          <a:p>
            <a:pPr lvl="1"/>
            <a:r>
              <a:rPr lang="fi-FI" dirty="0"/>
              <a:t>Sekunneissa</a:t>
            </a:r>
          </a:p>
          <a:p>
            <a:endParaRPr lang="fi-FI" dirty="0"/>
          </a:p>
          <a:p>
            <a:endParaRPr lang="fi-FI" dirty="0"/>
          </a:p>
        </p:txBody>
      </p:sp>
      <p:pic>
        <p:nvPicPr>
          <p:cNvPr id="4" name="Kuva 3">
            <a:extLst>
              <a:ext uri="{FF2B5EF4-FFF2-40B4-BE49-F238E27FC236}">
                <a16:creationId xmlns:a16="http://schemas.microsoft.com/office/drawing/2014/main" id="{B27D4B28-EEAB-B147-9FB2-CE103CCB304E}"/>
              </a:ext>
            </a:extLst>
          </p:cNvPr>
          <p:cNvPicPr>
            <a:picLocks noChangeAspect="1"/>
          </p:cNvPicPr>
          <p:nvPr/>
        </p:nvPicPr>
        <p:blipFill>
          <a:blip r:embed="rId2"/>
          <a:stretch>
            <a:fillRect/>
          </a:stretch>
        </p:blipFill>
        <p:spPr>
          <a:xfrm>
            <a:off x="4693017" y="3104644"/>
            <a:ext cx="4450983" cy="1900859"/>
          </a:xfrm>
          <a:prstGeom prst="rect">
            <a:avLst/>
          </a:prstGeom>
        </p:spPr>
      </p:pic>
      <p:pic>
        <p:nvPicPr>
          <p:cNvPr id="5" name="Kuva 4">
            <a:extLst>
              <a:ext uri="{FF2B5EF4-FFF2-40B4-BE49-F238E27FC236}">
                <a16:creationId xmlns:a16="http://schemas.microsoft.com/office/drawing/2014/main" id="{DC98094E-CBFF-EC46-8DBC-5E7CFC1A408E}"/>
              </a:ext>
            </a:extLst>
          </p:cNvPr>
          <p:cNvPicPr>
            <a:picLocks noChangeAspect="1"/>
          </p:cNvPicPr>
          <p:nvPr/>
        </p:nvPicPr>
        <p:blipFill>
          <a:blip r:embed="rId3"/>
          <a:stretch>
            <a:fillRect/>
          </a:stretch>
        </p:blipFill>
        <p:spPr>
          <a:xfrm>
            <a:off x="4716485" y="4957141"/>
            <a:ext cx="4427515" cy="1900859"/>
          </a:xfrm>
          <a:prstGeom prst="rect">
            <a:avLst/>
          </a:prstGeom>
        </p:spPr>
      </p:pic>
    </p:spTree>
    <p:extLst>
      <p:ext uri="{BB962C8B-B14F-4D97-AF65-F5344CB8AC3E}">
        <p14:creationId xmlns:p14="http://schemas.microsoft.com/office/powerpoint/2010/main" val="576078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52464EC-E02F-3944-8ABF-414C217AED53}"/>
              </a:ext>
            </a:extLst>
          </p:cNvPr>
          <p:cNvSpPr>
            <a:spLocks noGrp="1"/>
          </p:cNvSpPr>
          <p:nvPr>
            <p:ph type="title"/>
          </p:nvPr>
        </p:nvSpPr>
        <p:spPr>
          <a:xfrm>
            <a:off x="791918" y="129863"/>
            <a:ext cx="5761282" cy="973380"/>
          </a:xfrm>
        </p:spPr>
        <p:txBody>
          <a:bodyPr/>
          <a:lstStyle/>
          <a:p>
            <a:r>
              <a:rPr lang="fi-FI" dirty="0"/>
              <a:t>4. Harjoitus - koodi</a:t>
            </a:r>
          </a:p>
        </p:txBody>
      </p:sp>
      <p:sp>
        <p:nvSpPr>
          <p:cNvPr id="3" name="Sisällön paikkamerkki 2">
            <a:extLst>
              <a:ext uri="{FF2B5EF4-FFF2-40B4-BE49-F238E27FC236}">
                <a16:creationId xmlns:a16="http://schemas.microsoft.com/office/drawing/2014/main" id="{0DAB1B6E-8050-1049-AA7B-0B469E7C35A0}"/>
              </a:ext>
            </a:extLst>
          </p:cNvPr>
          <p:cNvSpPr>
            <a:spLocks noGrp="1"/>
          </p:cNvSpPr>
          <p:nvPr>
            <p:ph sz="quarter" idx="12"/>
          </p:nvPr>
        </p:nvSpPr>
        <p:spPr>
          <a:xfrm>
            <a:off x="791918" y="1103244"/>
            <a:ext cx="7785552" cy="5754756"/>
          </a:xfrm>
        </p:spPr>
        <p:txBody>
          <a:bodyPr/>
          <a:lstStyle/>
          <a:p>
            <a:r>
              <a:rPr lang="fi-FI" dirty="0"/>
              <a:t>Koodia varten sinun tulee tietää muutama asia:</a:t>
            </a:r>
          </a:p>
          <a:p>
            <a:r>
              <a:rPr lang="fi-FI" dirty="0"/>
              <a:t>Päivämäärän ja ajan koodin tyyppi on tyyppiä </a:t>
            </a:r>
            <a:r>
              <a:rPr lang="fi-FI" dirty="0" err="1"/>
              <a:t>DateTime</a:t>
            </a:r>
            <a:endParaRPr lang="fi-FI" dirty="0"/>
          </a:p>
          <a:p>
            <a:r>
              <a:rPr lang="fi-FI" dirty="0"/>
              <a:t>Tämän hetken koodi haetaan koneelta komennolla </a:t>
            </a:r>
            <a:r>
              <a:rPr lang="fi-FI" dirty="0" err="1"/>
              <a:t>DateTime.Now</a:t>
            </a:r>
            <a:endParaRPr lang="fi-FI" dirty="0"/>
          </a:p>
          <a:p>
            <a:r>
              <a:rPr lang="fi-FI" dirty="0" err="1"/>
              <a:t>DateTimePickerin</a:t>
            </a:r>
            <a:r>
              <a:rPr lang="fi-FI" dirty="0"/>
              <a:t> hakuarvo ei ole tekstityyppiä, kuten aikaisempien kenttien tyyppi, vaan se haetaan Value-sanalla (esim. jos nimi on </a:t>
            </a:r>
            <a:r>
              <a:rPr lang="fi-FI" dirty="0" err="1"/>
              <a:t>synttariDT</a:t>
            </a:r>
            <a:r>
              <a:rPr lang="fi-FI" dirty="0"/>
              <a:t>, niin haku tapahtuu </a:t>
            </a:r>
            <a:r>
              <a:rPr lang="fi-FI" dirty="0" err="1"/>
              <a:t>synttariDT.Value</a:t>
            </a:r>
            <a:r>
              <a:rPr lang="fi-FI" dirty="0"/>
              <a:t>)</a:t>
            </a:r>
          </a:p>
          <a:p>
            <a:r>
              <a:rPr lang="fi-FI" dirty="0"/>
              <a:t>Päivien erotus lasketaan helpoiten komennolla:</a:t>
            </a:r>
            <a:br>
              <a:rPr lang="fi-FI" dirty="0"/>
            </a:br>
            <a:r>
              <a:rPr lang="fi-FI" dirty="0" err="1"/>
              <a:t>double</a:t>
            </a:r>
            <a:r>
              <a:rPr lang="fi-FI" dirty="0"/>
              <a:t> erotus = </a:t>
            </a:r>
            <a:r>
              <a:rPr lang="fi-FI" dirty="0" err="1"/>
              <a:t>Math.Round</a:t>
            </a:r>
            <a:r>
              <a:rPr lang="fi-FI" dirty="0"/>
              <a:t>((nyt – </a:t>
            </a:r>
            <a:r>
              <a:rPr lang="fi-FI" dirty="0" err="1"/>
              <a:t>synttari</a:t>
            </a:r>
            <a:r>
              <a:rPr lang="fi-FI" dirty="0"/>
              <a:t>).</a:t>
            </a:r>
            <a:r>
              <a:rPr lang="fi-FI" dirty="0" err="1"/>
              <a:t>TotalDays</a:t>
            </a:r>
            <a:r>
              <a:rPr lang="fi-FI" dirty="0"/>
              <a:t>); // tässä oletetaan, että</a:t>
            </a:r>
          </a:p>
          <a:p>
            <a:pPr lvl="1"/>
            <a:r>
              <a:rPr lang="fi-FI" dirty="0"/>
              <a:t>Nyt = </a:t>
            </a:r>
            <a:r>
              <a:rPr lang="fi-FI" dirty="0" err="1"/>
              <a:t>DateTime.Now</a:t>
            </a:r>
            <a:r>
              <a:rPr lang="fi-FI" dirty="0"/>
              <a:t> &amp;&amp; </a:t>
            </a:r>
            <a:r>
              <a:rPr lang="fi-FI" dirty="0" err="1"/>
              <a:t>synttari</a:t>
            </a:r>
            <a:r>
              <a:rPr lang="fi-FI" dirty="0"/>
              <a:t> = </a:t>
            </a:r>
            <a:r>
              <a:rPr lang="fi-FI" dirty="0" err="1"/>
              <a:t>synttariDT.Value</a:t>
            </a:r>
            <a:r>
              <a:rPr lang="fi-FI" dirty="0"/>
              <a:t>;</a:t>
            </a:r>
          </a:p>
          <a:p>
            <a:pPr lvl="1"/>
            <a:r>
              <a:rPr lang="fi-FI" dirty="0"/>
              <a:t>Ja siis laskenta tapahtuu päiviksi (desimaaleineen)</a:t>
            </a:r>
          </a:p>
          <a:p>
            <a:pPr lvl="1"/>
            <a:r>
              <a:rPr lang="fi-FI" dirty="0"/>
              <a:t>Käytetään </a:t>
            </a:r>
            <a:r>
              <a:rPr lang="fi-FI" dirty="0" err="1"/>
              <a:t>Math.Round</a:t>
            </a:r>
            <a:r>
              <a:rPr lang="fi-FI" dirty="0"/>
              <a:t>-komentoa, koska syntymäaikaa ei tiedetä, joten desimaalit poistetaan yhtälöstä</a:t>
            </a:r>
          </a:p>
          <a:p>
            <a:pPr lvl="1"/>
            <a:r>
              <a:rPr lang="fi-FI" dirty="0" err="1"/>
              <a:t>Math.Ceiling</a:t>
            </a:r>
            <a:r>
              <a:rPr lang="fi-FI" dirty="0"/>
              <a:t>-komennolla voi pyöristää alaspäin, jos tuota erotusta</a:t>
            </a:r>
            <a:br>
              <a:rPr lang="fi-FI" dirty="0"/>
            </a:br>
            <a:r>
              <a:rPr lang="fi-FI" dirty="0"/>
              <a:t>käytetään vuosien ja kuukausien laskemiseen</a:t>
            </a:r>
          </a:p>
          <a:p>
            <a:pPr lvl="1"/>
            <a:r>
              <a:rPr lang="fi-FI" dirty="0"/>
              <a:t>+ -merkillä voi yhdistää tekstiä ja koodia yhteen, </a:t>
            </a:r>
            <a:r>
              <a:rPr lang="fi-FI" dirty="0" err="1"/>
              <a:t>esim</a:t>
            </a:r>
            <a:r>
              <a:rPr lang="fi-FI" dirty="0"/>
              <a:t>:</a:t>
            </a:r>
            <a:br>
              <a:rPr lang="fi-FI" dirty="0"/>
            </a:br>
            <a:r>
              <a:rPr lang="fi-FI" dirty="0" err="1"/>
              <a:t>PäivinaLB.Text</a:t>
            </a:r>
            <a:r>
              <a:rPr lang="fi-FI" dirty="0"/>
              <a:t> = (erotus + ” </a:t>
            </a:r>
            <a:r>
              <a:rPr lang="fi-FI" dirty="0" err="1"/>
              <a:t>paivaa</a:t>
            </a:r>
            <a:r>
              <a:rPr lang="fi-FI" dirty="0"/>
              <a:t>”).</a:t>
            </a:r>
            <a:r>
              <a:rPr lang="fi-FI" dirty="0" err="1"/>
              <a:t>ToString</a:t>
            </a:r>
            <a:r>
              <a:rPr lang="fi-FI" dirty="0"/>
              <a:t>();</a:t>
            </a:r>
            <a:br>
              <a:rPr lang="fi-FI" dirty="0"/>
            </a:br>
            <a:r>
              <a:rPr lang="fi-FI" dirty="0"/>
              <a:t>// Tuota </a:t>
            </a:r>
            <a:r>
              <a:rPr lang="fi-FI" dirty="0" err="1"/>
              <a:t>ToStringiä</a:t>
            </a:r>
            <a:r>
              <a:rPr lang="fi-FI" dirty="0"/>
              <a:t> ei tarvita, koska siellä on tekstiä,</a:t>
            </a:r>
            <a:br>
              <a:rPr lang="fi-FI" dirty="0"/>
            </a:br>
            <a:r>
              <a:rPr lang="fi-FI" dirty="0"/>
              <a:t>mutta jos ei olisi, sitä tarvittaisiin</a:t>
            </a:r>
          </a:p>
        </p:txBody>
      </p:sp>
    </p:spTree>
    <p:extLst>
      <p:ext uri="{BB962C8B-B14F-4D97-AF65-F5344CB8AC3E}">
        <p14:creationId xmlns:p14="http://schemas.microsoft.com/office/powerpoint/2010/main" val="4112087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84D422A-D52B-2643-8919-5A5123FA1776}"/>
              </a:ext>
            </a:extLst>
          </p:cNvPr>
          <p:cNvSpPr>
            <a:spLocks noGrp="1"/>
          </p:cNvSpPr>
          <p:nvPr>
            <p:ph type="title"/>
          </p:nvPr>
        </p:nvSpPr>
        <p:spPr>
          <a:xfrm>
            <a:off x="791917" y="-590333"/>
            <a:ext cx="6652491" cy="1440392"/>
          </a:xfrm>
        </p:spPr>
        <p:txBody>
          <a:bodyPr/>
          <a:lstStyle/>
          <a:p>
            <a:r>
              <a:rPr lang="fi-FI" dirty="0"/>
              <a:t>4. Harjoitus – koodi jatkuu ja video</a:t>
            </a:r>
          </a:p>
        </p:txBody>
      </p:sp>
      <p:pic>
        <p:nvPicPr>
          <p:cNvPr id="4" name="Kuva 3">
            <a:extLst>
              <a:ext uri="{FF2B5EF4-FFF2-40B4-BE49-F238E27FC236}">
                <a16:creationId xmlns:a16="http://schemas.microsoft.com/office/drawing/2014/main" id="{282EB652-B594-0444-8AEB-EB229BE6C166}"/>
              </a:ext>
            </a:extLst>
          </p:cNvPr>
          <p:cNvPicPr>
            <a:picLocks noChangeAspect="1"/>
          </p:cNvPicPr>
          <p:nvPr/>
        </p:nvPicPr>
        <p:blipFill>
          <a:blip r:embed="rId2"/>
          <a:stretch>
            <a:fillRect/>
          </a:stretch>
        </p:blipFill>
        <p:spPr>
          <a:xfrm>
            <a:off x="622300" y="1511300"/>
            <a:ext cx="7899400" cy="3835400"/>
          </a:xfrm>
          <a:prstGeom prst="rect">
            <a:avLst/>
          </a:prstGeom>
        </p:spPr>
      </p:pic>
      <p:sp>
        <p:nvSpPr>
          <p:cNvPr id="3" name="Tekstiruutu 2">
            <a:extLst>
              <a:ext uri="{FF2B5EF4-FFF2-40B4-BE49-F238E27FC236}">
                <a16:creationId xmlns:a16="http://schemas.microsoft.com/office/drawing/2014/main" id="{DA4D5ACC-1087-DA42-A24F-2DF0E144D43D}"/>
              </a:ext>
            </a:extLst>
          </p:cNvPr>
          <p:cNvSpPr txBox="1"/>
          <p:nvPr/>
        </p:nvSpPr>
        <p:spPr>
          <a:xfrm>
            <a:off x="715617" y="5486400"/>
            <a:ext cx="7384774" cy="369332"/>
          </a:xfrm>
          <a:prstGeom prst="rect">
            <a:avLst/>
          </a:prstGeom>
          <a:noFill/>
        </p:spPr>
        <p:txBody>
          <a:bodyPr wrap="square" rtlCol="0">
            <a:spAutoFit/>
          </a:bodyPr>
          <a:lstStyle/>
          <a:p>
            <a:pPr marL="285750" indent="-285750">
              <a:buFont typeface="Arial" panose="020B0604020202020204" pitchFamily="34" charset="0"/>
              <a:buChar char="•"/>
            </a:pPr>
            <a:r>
              <a:rPr lang="fi-FI" dirty="0" err="1"/>
              <a:t>https</a:t>
            </a:r>
            <a:r>
              <a:rPr lang="fi-FI" dirty="0"/>
              <a:t>://</a:t>
            </a:r>
            <a:r>
              <a:rPr lang="fi-FI" dirty="0" err="1"/>
              <a:t>youtu.be</a:t>
            </a:r>
            <a:r>
              <a:rPr lang="fi-FI" dirty="0"/>
              <a:t>/kvoArswQQV8</a:t>
            </a:r>
          </a:p>
        </p:txBody>
      </p:sp>
    </p:spTree>
    <p:extLst>
      <p:ext uri="{BB962C8B-B14F-4D97-AF65-F5344CB8AC3E}">
        <p14:creationId xmlns:p14="http://schemas.microsoft.com/office/powerpoint/2010/main" val="241377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D2B359B-6474-5C41-859F-B8525DF852C7}"/>
              </a:ext>
            </a:extLst>
          </p:cNvPr>
          <p:cNvSpPr>
            <a:spLocks noGrp="1"/>
          </p:cNvSpPr>
          <p:nvPr>
            <p:ph type="title"/>
          </p:nvPr>
        </p:nvSpPr>
        <p:spPr>
          <a:xfrm>
            <a:off x="791918" y="0"/>
            <a:ext cx="5761282" cy="1440392"/>
          </a:xfrm>
        </p:spPr>
        <p:txBody>
          <a:bodyPr/>
          <a:lstStyle/>
          <a:p>
            <a:r>
              <a:rPr lang="fi-FI" dirty="0"/>
              <a:t>Luo itsellesi </a:t>
            </a:r>
            <a:r>
              <a:rPr lang="fi-FI" dirty="0" err="1"/>
              <a:t>Github</a:t>
            </a:r>
            <a:r>
              <a:rPr lang="fi-FI" dirty="0"/>
              <a:t>-tili</a:t>
            </a:r>
          </a:p>
        </p:txBody>
      </p:sp>
      <p:sp>
        <p:nvSpPr>
          <p:cNvPr id="3" name="Sisällön paikkamerkki 2">
            <a:extLst>
              <a:ext uri="{FF2B5EF4-FFF2-40B4-BE49-F238E27FC236}">
                <a16:creationId xmlns:a16="http://schemas.microsoft.com/office/drawing/2014/main" id="{E59B2D83-000C-3A49-90A6-C0EBA7BC729F}"/>
              </a:ext>
            </a:extLst>
          </p:cNvPr>
          <p:cNvSpPr>
            <a:spLocks noGrp="1"/>
          </p:cNvSpPr>
          <p:nvPr>
            <p:ph sz="quarter" idx="12"/>
          </p:nvPr>
        </p:nvSpPr>
        <p:spPr>
          <a:xfrm>
            <a:off x="791918" y="1440392"/>
            <a:ext cx="5248647" cy="4567549"/>
          </a:xfrm>
        </p:spPr>
        <p:txBody>
          <a:bodyPr/>
          <a:lstStyle/>
          <a:p>
            <a:r>
              <a:rPr lang="fi-FI" dirty="0"/>
              <a:t>Mene osoitteeseen </a:t>
            </a:r>
            <a:r>
              <a:rPr lang="fi-FI" dirty="0">
                <a:hlinkClick r:id="rId2"/>
              </a:rPr>
              <a:t>https://github.com/</a:t>
            </a:r>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Anna sähköpostiosoitteesi ja paina ”</a:t>
            </a:r>
            <a:r>
              <a:rPr lang="fi-FI" dirty="0" err="1"/>
              <a:t>Sign</a:t>
            </a:r>
            <a:r>
              <a:rPr lang="fi-FI" dirty="0"/>
              <a:t> </a:t>
            </a:r>
            <a:r>
              <a:rPr lang="fi-FI" dirty="0" err="1"/>
              <a:t>up</a:t>
            </a:r>
            <a:r>
              <a:rPr lang="fi-FI" dirty="0"/>
              <a:t> for GitHub” (Jos sinulla on jo tili, hyppää kohtaan </a:t>
            </a:r>
            <a:r>
              <a:rPr lang="fi-FI" dirty="0" err="1"/>
              <a:t>Repositoryn</a:t>
            </a:r>
            <a:r>
              <a:rPr lang="fi-FI" dirty="0"/>
              <a:t> luonti)</a:t>
            </a:r>
          </a:p>
          <a:p>
            <a:endParaRPr lang="fi-FI" dirty="0"/>
          </a:p>
        </p:txBody>
      </p:sp>
      <p:pic>
        <p:nvPicPr>
          <p:cNvPr id="4" name="Kuva 3">
            <a:extLst>
              <a:ext uri="{FF2B5EF4-FFF2-40B4-BE49-F238E27FC236}">
                <a16:creationId xmlns:a16="http://schemas.microsoft.com/office/drawing/2014/main" id="{DACE502C-8E30-614B-B031-F75A16129087}"/>
              </a:ext>
            </a:extLst>
          </p:cNvPr>
          <p:cNvPicPr>
            <a:picLocks noChangeAspect="1"/>
          </p:cNvPicPr>
          <p:nvPr/>
        </p:nvPicPr>
        <p:blipFill>
          <a:blip r:embed="rId3"/>
          <a:stretch>
            <a:fillRect/>
          </a:stretch>
        </p:blipFill>
        <p:spPr>
          <a:xfrm>
            <a:off x="0" y="1819877"/>
            <a:ext cx="9144000" cy="2280840"/>
          </a:xfrm>
          <a:prstGeom prst="rect">
            <a:avLst/>
          </a:prstGeom>
        </p:spPr>
      </p:pic>
    </p:spTree>
    <p:extLst>
      <p:ext uri="{BB962C8B-B14F-4D97-AF65-F5344CB8AC3E}">
        <p14:creationId xmlns:p14="http://schemas.microsoft.com/office/powerpoint/2010/main" val="48227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D062D90-4407-7442-AB85-45D99649A61C}"/>
              </a:ext>
            </a:extLst>
          </p:cNvPr>
          <p:cNvSpPr>
            <a:spLocks noGrp="1"/>
          </p:cNvSpPr>
          <p:nvPr>
            <p:ph type="title"/>
          </p:nvPr>
        </p:nvSpPr>
        <p:spPr>
          <a:xfrm>
            <a:off x="791918" y="0"/>
            <a:ext cx="5761282" cy="1440392"/>
          </a:xfrm>
        </p:spPr>
        <p:txBody>
          <a:bodyPr/>
          <a:lstStyle/>
          <a:p>
            <a:r>
              <a:rPr lang="fi-FI" dirty="0" err="1"/>
              <a:t>Github</a:t>
            </a:r>
            <a:r>
              <a:rPr lang="fi-FI" dirty="0"/>
              <a:t>-tilin luonti jatkuu…</a:t>
            </a:r>
          </a:p>
        </p:txBody>
      </p:sp>
      <p:sp>
        <p:nvSpPr>
          <p:cNvPr id="3" name="Sisällön paikkamerkki 2">
            <a:extLst>
              <a:ext uri="{FF2B5EF4-FFF2-40B4-BE49-F238E27FC236}">
                <a16:creationId xmlns:a16="http://schemas.microsoft.com/office/drawing/2014/main" id="{08D8F47C-9BC1-2948-93D5-07FBA99E8075}"/>
              </a:ext>
            </a:extLst>
          </p:cNvPr>
          <p:cNvSpPr>
            <a:spLocks noGrp="1"/>
          </p:cNvSpPr>
          <p:nvPr>
            <p:ph sz="quarter" idx="12"/>
          </p:nvPr>
        </p:nvSpPr>
        <p:spPr>
          <a:xfrm>
            <a:off x="791918" y="1440392"/>
            <a:ext cx="6543160" cy="5248643"/>
          </a:xfrm>
        </p:spPr>
        <p:txBody>
          <a:bodyPr/>
          <a:lstStyle/>
          <a:p>
            <a:r>
              <a:rPr lang="fi-FI" dirty="0"/>
              <a:t>Tämän jälkeen anna uudestaan sähköpostiosoitteesi, jollei se ole jo oikein ja paina ”</a:t>
            </a:r>
            <a:r>
              <a:rPr lang="fi-FI" dirty="0" err="1"/>
              <a:t>Continue</a:t>
            </a:r>
            <a:r>
              <a:rPr lang="fi-FI" dirty="0"/>
              <a:t>”</a:t>
            </a:r>
          </a:p>
          <a:p>
            <a:r>
              <a:rPr lang="fi-FI" dirty="0"/>
              <a:t>Anna sitten salasana ja paina ”</a:t>
            </a:r>
            <a:r>
              <a:rPr lang="fi-FI" dirty="0" err="1"/>
              <a:t>Continue</a:t>
            </a:r>
            <a:r>
              <a:rPr lang="fi-FI" dirty="0"/>
              <a:t>”</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Anna tämän jälkeen käyttäjätunnus ja paina ”</a:t>
            </a:r>
            <a:r>
              <a:rPr lang="fi-FI" dirty="0" err="1"/>
              <a:t>Continue</a:t>
            </a:r>
            <a:r>
              <a:rPr lang="fi-FI" dirty="0"/>
              <a:t>”</a:t>
            </a:r>
          </a:p>
        </p:txBody>
      </p:sp>
      <p:pic>
        <p:nvPicPr>
          <p:cNvPr id="4" name="Kuva 3">
            <a:extLst>
              <a:ext uri="{FF2B5EF4-FFF2-40B4-BE49-F238E27FC236}">
                <a16:creationId xmlns:a16="http://schemas.microsoft.com/office/drawing/2014/main" id="{161A0F39-2DE4-3345-84BD-C2EF8AF5D64C}"/>
              </a:ext>
            </a:extLst>
          </p:cNvPr>
          <p:cNvPicPr>
            <a:picLocks noChangeAspect="1"/>
          </p:cNvPicPr>
          <p:nvPr/>
        </p:nvPicPr>
        <p:blipFill>
          <a:blip r:embed="rId2"/>
          <a:stretch>
            <a:fillRect/>
          </a:stretch>
        </p:blipFill>
        <p:spPr>
          <a:xfrm>
            <a:off x="1113082" y="2369608"/>
            <a:ext cx="5705161" cy="2402173"/>
          </a:xfrm>
          <a:prstGeom prst="rect">
            <a:avLst/>
          </a:prstGeom>
        </p:spPr>
      </p:pic>
      <p:pic>
        <p:nvPicPr>
          <p:cNvPr id="5" name="Kuva 4">
            <a:extLst>
              <a:ext uri="{FF2B5EF4-FFF2-40B4-BE49-F238E27FC236}">
                <a16:creationId xmlns:a16="http://schemas.microsoft.com/office/drawing/2014/main" id="{812F22F0-4096-BB46-BBE3-1794D6CAAA6B}"/>
              </a:ext>
            </a:extLst>
          </p:cNvPr>
          <p:cNvPicPr>
            <a:picLocks noChangeAspect="1"/>
          </p:cNvPicPr>
          <p:nvPr/>
        </p:nvPicPr>
        <p:blipFill>
          <a:blip r:embed="rId3"/>
          <a:stretch>
            <a:fillRect/>
          </a:stretch>
        </p:blipFill>
        <p:spPr>
          <a:xfrm>
            <a:off x="1113082" y="5417608"/>
            <a:ext cx="5705161" cy="670607"/>
          </a:xfrm>
          <a:prstGeom prst="rect">
            <a:avLst/>
          </a:prstGeom>
        </p:spPr>
      </p:pic>
    </p:spTree>
    <p:extLst>
      <p:ext uri="{BB962C8B-B14F-4D97-AF65-F5344CB8AC3E}">
        <p14:creationId xmlns:p14="http://schemas.microsoft.com/office/powerpoint/2010/main" val="150344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59C8C37-9900-6E43-BDB8-959413948359}"/>
              </a:ext>
            </a:extLst>
          </p:cNvPr>
          <p:cNvSpPr>
            <a:spLocks noGrp="1"/>
          </p:cNvSpPr>
          <p:nvPr>
            <p:ph type="title"/>
          </p:nvPr>
        </p:nvSpPr>
        <p:spPr>
          <a:xfrm>
            <a:off x="791918" y="0"/>
            <a:ext cx="5761282" cy="1440392"/>
          </a:xfrm>
        </p:spPr>
        <p:txBody>
          <a:bodyPr/>
          <a:lstStyle/>
          <a:p>
            <a:r>
              <a:rPr lang="fi-FI" dirty="0" err="1"/>
              <a:t>Github</a:t>
            </a:r>
            <a:r>
              <a:rPr lang="fi-FI" dirty="0"/>
              <a:t>-tilin luonti jatkuu…</a:t>
            </a:r>
          </a:p>
        </p:txBody>
      </p:sp>
      <p:sp>
        <p:nvSpPr>
          <p:cNvPr id="3" name="Sisällön paikkamerkki 2">
            <a:extLst>
              <a:ext uri="{FF2B5EF4-FFF2-40B4-BE49-F238E27FC236}">
                <a16:creationId xmlns:a16="http://schemas.microsoft.com/office/drawing/2014/main" id="{FC9B38E6-4AB5-EB47-A60C-238897979EFF}"/>
              </a:ext>
            </a:extLst>
          </p:cNvPr>
          <p:cNvSpPr>
            <a:spLocks noGrp="1"/>
          </p:cNvSpPr>
          <p:nvPr>
            <p:ph sz="quarter" idx="12"/>
          </p:nvPr>
        </p:nvSpPr>
        <p:spPr>
          <a:xfrm>
            <a:off x="791918" y="1440392"/>
            <a:ext cx="7477439" cy="5417608"/>
          </a:xfrm>
        </p:spPr>
        <p:txBody>
          <a:bodyPr/>
          <a:lstStyle/>
          <a:p>
            <a:r>
              <a:rPr lang="fi-FI" dirty="0"/>
              <a:t>Tämän jälkeen kone kysyy haluatko viestejä tuotepäivityksistä sähköpostitse</a:t>
            </a:r>
          </a:p>
          <a:p>
            <a:pPr lvl="1"/>
            <a:r>
              <a:rPr lang="fi-FI" dirty="0"/>
              <a:t>Itse vastasin en, eli n (ja ”</a:t>
            </a:r>
            <a:r>
              <a:rPr lang="fi-FI" dirty="0" err="1"/>
              <a:t>Continue</a:t>
            </a:r>
            <a:r>
              <a:rPr lang="fi-FI" dirty="0"/>
              <a:t>”)</a:t>
            </a:r>
          </a:p>
          <a:p>
            <a:pPr lvl="1"/>
            <a:endParaRPr lang="fi-FI" dirty="0"/>
          </a:p>
          <a:p>
            <a:endParaRPr lang="fi-FI" dirty="0"/>
          </a:p>
          <a:p>
            <a:r>
              <a:rPr lang="fi-FI" dirty="0"/>
              <a:t>Tämän jälkeen kone tarkastaa, oletko ihminen, katsomalla, </a:t>
            </a:r>
            <a:br>
              <a:rPr lang="fi-FI" dirty="0"/>
            </a:br>
            <a:r>
              <a:rPr lang="fi-FI" dirty="0"/>
              <a:t>löydätkö kolme kertaa oikean kuvan, minun kohdallani kuva oli: </a:t>
            </a:r>
          </a:p>
          <a:p>
            <a:r>
              <a:rPr lang="fi-FI" dirty="0"/>
              <a:t>Lopuksi paina ”</a:t>
            </a:r>
            <a:r>
              <a:rPr lang="fi-FI" dirty="0" err="1"/>
              <a:t>Create</a:t>
            </a:r>
            <a:r>
              <a:rPr lang="fi-FI" dirty="0"/>
              <a:t> </a:t>
            </a:r>
            <a:r>
              <a:rPr lang="fi-FI" dirty="0" err="1"/>
              <a:t>account</a:t>
            </a:r>
            <a:r>
              <a:rPr lang="fi-FI" dirty="0"/>
              <a:t>”</a:t>
            </a:r>
          </a:p>
          <a:p>
            <a:endParaRPr lang="fi-FI" dirty="0"/>
          </a:p>
          <a:p>
            <a:r>
              <a:rPr lang="fi-FI" dirty="0"/>
              <a:t>Sitten ohjelma pyytää koodia, jonka se lähetti sähköpostiisi (jonka annoit rekisteröinnin alussa). Anna nyt se. </a:t>
            </a:r>
          </a:p>
          <a:p>
            <a:endParaRPr lang="fi-FI" dirty="0"/>
          </a:p>
          <a:p>
            <a:endParaRPr lang="fi-FI" dirty="0"/>
          </a:p>
        </p:txBody>
      </p:sp>
      <p:pic>
        <p:nvPicPr>
          <p:cNvPr id="4" name="Kuva 3">
            <a:extLst>
              <a:ext uri="{FF2B5EF4-FFF2-40B4-BE49-F238E27FC236}">
                <a16:creationId xmlns:a16="http://schemas.microsoft.com/office/drawing/2014/main" id="{4411393D-7902-0E4C-AD1F-D73A9B3D0B97}"/>
              </a:ext>
            </a:extLst>
          </p:cNvPr>
          <p:cNvPicPr>
            <a:picLocks noChangeAspect="1"/>
          </p:cNvPicPr>
          <p:nvPr/>
        </p:nvPicPr>
        <p:blipFill>
          <a:blip r:embed="rId2"/>
          <a:stretch>
            <a:fillRect/>
          </a:stretch>
        </p:blipFill>
        <p:spPr>
          <a:xfrm>
            <a:off x="1309481" y="2116207"/>
            <a:ext cx="7200900" cy="419100"/>
          </a:xfrm>
          <a:prstGeom prst="rect">
            <a:avLst/>
          </a:prstGeom>
        </p:spPr>
      </p:pic>
      <p:pic>
        <p:nvPicPr>
          <p:cNvPr id="5" name="Kuva 4">
            <a:extLst>
              <a:ext uri="{FF2B5EF4-FFF2-40B4-BE49-F238E27FC236}">
                <a16:creationId xmlns:a16="http://schemas.microsoft.com/office/drawing/2014/main" id="{7C96ADA1-B44E-3C40-AE77-B2A7E5A15E26}"/>
              </a:ext>
            </a:extLst>
          </p:cNvPr>
          <p:cNvPicPr>
            <a:picLocks noChangeAspect="1"/>
          </p:cNvPicPr>
          <p:nvPr/>
        </p:nvPicPr>
        <p:blipFill>
          <a:blip r:embed="rId3"/>
          <a:stretch>
            <a:fillRect/>
          </a:stretch>
        </p:blipFill>
        <p:spPr>
          <a:xfrm>
            <a:off x="7189857" y="2620065"/>
            <a:ext cx="745806" cy="719483"/>
          </a:xfrm>
          <a:prstGeom prst="rect">
            <a:avLst/>
          </a:prstGeom>
        </p:spPr>
      </p:pic>
      <p:pic>
        <p:nvPicPr>
          <p:cNvPr id="6" name="Kuva 5">
            <a:extLst>
              <a:ext uri="{FF2B5EF4-FFF2-40B4-BE49-F238E27FC236}">
                <a16:creationId xmlns:a16="http://schemas.microsoft.com/office/drawing/2014/main" id="{4BDF9123-3B39-9049-A7C9-D1040A3A0910}"/>
              </a:ext>
            </a:extLst>
          </p:cNvPr>
          <p:cNvPicPr>
            <a:picLocks noChangeAspect="1"/>
          </p:cNvPicPr>
          <p:nvPr/>
        </p:nvPicPr>
        <p:blipFill>
          <a:blip r:embed="rId4"/>
          <a:stretch>
            <a:fillRect/>
          </a:stretch>
        </p:blipFill>
        <p:spPr>
          <a:xfrm>
            <a:off x="4244699" y="3440632"/>
            <a:ext cx="4617002" cy="413826"/>
          </a:xfrm>
          <a:prstGeom prst="rect">
            <a:avLst/>
          </a:prstGeom>
        </p:spPr>
      </p:pic>
      <p:pic>
        <p:nvPicPr>
          <p:cNvPr id="7" name="Kuva 6">
            <a:extLst>
              <a:ext uri="{FF2B5EF4-FFF2-40B4-BE49-F238E27FC236}">
                <a16:creationId xmlns:a16="http://schemas.microsoft.com/office/drawing/2014/main" id="{65FD6CC0-51B3-644E-8D3A-AC4E285B16E5}"/>
              </a:ext>
            </a:extLst>
          </p:cNvPr>
          <p:cNvPicPr>
            <a:picLocks noChangeAspect="1"/>
          </p:cNvPicPr>
          <p:nvPr/>
        </p:nvPicPr>
        <p:blipFill>
          <a:blip r:embed="rId5"/>
          <a:stretch>
            <a:fillRect/>
          </a:stretch>
        </p:blipFill>
        <p:spPr>
          <a:xfrm>
            <a:off x="1309481" y="4604026"/>
            <a:ext cx="5181600" cy="1168400"/>
          </a:xfrm>
          <a:prstGeom prst="rect">
            <a:avLst/>
          </a:prstGeom>
        </p:spPr>
      </p:pic>
    </p:spTree>
    <p:extLst>
      <p:ext uri="{BB962C8B-B14F-4D97-AF65-F5344CB8AC3E}">
        <p14:creationId xmlns:p14="http://schemas.microsoft.com/office/powerpoint/2010/main" val="357370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6A7B373-D41D-FE44-A795-63F42D7BB1E1}"/>
              </a:ext>
            </a:extLst>
          </p:cNvPr>
          <p:cNvSpPr>
            <a:spLocks noGrp="1"/>
          </p:cNvSpPr>
          <p:nvPr>
            <p:ph type="title"/>
          </p:nvPr>
        </p:nvSpPr>
        <p:spPr>
          <a:xfrm>
            <a:off x="791918" y="0"/>
            <a:ext cx="5761282" cy="1440392"/>
          </a:xfrm>
        </p:spPr>
        <p:txBody>
          <a:bodyPr/>
          <a:lstStyle/>
          <a:p>
            <a:r>
              <a:rPr lang="fi-FI" dirty="0" err="1"/>
              <a:t>Github</a:t>
            </a:r>
            <a:r>
              <a:rPr lang="fi-FI" dirty="0"/>
              <a:t>-tilin luonti jatkuu…</a:t>
            </a:r>
          </a:p>
        </p:txBody>
      </p:sp>
      <p:sp>
        <p:nvSpPr>
          <p:cNvPr id="3" name="Sisällön paikkamerkki 2">
            <a:extLst>
              <a:ext uri="{FF2B5EF4-FFF2-40B4-BE49-F238E27FC236}">
                <a16:creationId xmlns:a16="http://schemas.microsoft.com/office/drawing/2014/main" id="{16A6512F-46DF-0147-BC15-4061BEBC3799}"/>
              </a:ext>
            </a:extLst>
          </p:cNvPr>
          <p:cNvSpPr>
            <a:spLocks noGrp="1"/>
          </p:cNvSpPr>
          <p:nvPr>
            <p:ph sz="quarter" idx="12"/>
          </p:nvPr>
        </p:nvSpPr>
        <p:spPr>
          <a:xfrm>
            <a:off x="791918" y="1440392"/>
            <a:ext cx="7560164" cy="5417608"/>
          </a:xfrm>
        </p:spPr>
        <p:txBody>
          <a:bodyPr/>
          <a:lstStyle/>
          <a:p>
            <a:r>
              <a:rPr lang="fi-FI" dirty="0"/>
              <a:t>Nyt kone kysyy ryhmäkokoasi, laita tähän 2-5</a:t>
            </a:r>
          </a:p>
          <a:p>
            <a:endParaRPr lang="fi-FI" dirty="0"/>
          </a:p>
          <a:p>
            <a:r>
              <a:rPr lang="fi-FI" dirty="0"/>
              <a:t>Sitten kone kysyy oletko opiskelija vai opettaja, vastaa opiskelija</a:t>
            </a:r>
          </a:p>
          <a:p>
            <a:endParaRPr lang="fi-FI" dirty="0"/>
          </a:p>
          <a:p>
            <a:r>
              <a:rPr lang="fi-FI" dirty="0"/>
              <a:t>Paina lopuksi ”</a:t>
            </a:r>
            <a:r>
              <a:rPr lang="fi-FI" dirty="0" err="1"/>
              <a:t>Continue</a:t>
            </a:r>
            <a:r>
              <a:rPr lang="fi-FI" dirty="0"/>
              <a:t>”</a:t>
            </a:r>
          </a:p>
          <a:p>
            <a:r>
              <a:rPr lang="fi-FI" dirty="0"/>
              <a:t>Hyppää yli mielenkiinnon aiheet (”</a:t>
            </a:r>
            <a:r>
              <a:rPr lang="fi-FI" dirty="0" err="1"/>
              <a:t>Continue</a:t>
            </a:r>
            <a:r>
              <a:rPr lang="fi-FI" dirty="0"/>
              <a:t>”)</a:t>
            </a:r>
          </a:p>
          <a:p>
            <a:r>
              <a:rPr lang="fi-FI" dirty="0"/>
              <a:t>Valitse ilmainen versio GitHubista</a:t>
            </a:r>
          </a:p>
          <a:p>
            <a:endParaRPr lang="fi-FI" dirty="0"/>
          </a:p>
        </p:txBody>
      </p:sp>
      <p:pic>
        <p:nvPicPr>
          <p:cNvPr id="4" name="Kuva 3">
            <a:extLst>
              <a:ext uri="{FF2B5EF4-FFF2-40B4-BE49-F238E27FC236}">
                <a16:creationId xmlns:a16="http://schemas.microsoft.com/office/drawing/2014/main" id="{8637C8DF-5C59-7643-AC7A-AFD6E72604CF}"/>
              </a:ext>
            </a:extLst>
          </p:cNvPr>
          <p:cNvPicPr>
            <a:picLocks noChangeAspect="1"/>
          </p:cNvPicPr>
          <p:nvPr/>
        </p:nvPicPr>
        <p:blipFill>
          <a:blip r:embed="rId2"/>
          <a:stretch>
            <a:fillRect/>
          </a:stretch>
        </p:blipFill>
        <p:spPr>
          <a:xfrm>
            <a:off x="3906077" y="1920185"/>
            <a:ext cx="4835663" cy="247778"/>
          </a:xfrm>
          <a:prstGeom prst="rect">
            <a:avLst/>
          </a:prstGeom>
        </p:spPr>
      </p:pic>
      <p:pic>
        <p:nvPicPr>
          <p:cNvPr id="5" name="Kuva 4">
            <a:extLst>
              <a:ext uri="{FF2B5EF4-FFF2-40B4-BE49-F238E27FC236}">
                <a16:creationId xmlns:a16="http://schemas.microsoft.com/office/drawing/2014/main" id="{F67278F2-097F-734D-B921-96DBF1CCD765}"/>
              </a:ext>
            </a:extLst>
          </p:cNvPr>
          <p:cNvPicPr>
            <a:picLocks noChangeAspect="1"/>
          </p:cNvPicPr>
          <p:nvPr/>
        </p:nvPicPr>
        <p:blipFill>
          <a:blip r:embed="rId3"/>
          <a:stretch>
            <a:fillRect/>
          </a:stretch>
        </p:blipFill>
        <p:spPr>
          <a:xfrm>
            <a:off x="4058890" y="2529487"/>
            <a:ext cx="4530035" cy="236537"/>
          </a:xfrm>
          <a:prstGeom prst="rect">
            <a:avLst/>
          </a:prstGeom>
        </p:spPr>
      </p:pic>
      <p:pic>
        <p:nvPicPr>
          <p:cNvPr id="6" name="Kuva 5">
            <a:extLst>
              <a:ext uri="{FF2B5EF4-FFF2-40B4-BE49-F238E27FC236}">
                <a16:creationId xmlns:a16="http://schemas.microsoft.com/office/drawing/2014/main" id="{2B42FE29-6893-4141-8990-80D8EC825923}"/>
              </a:ext>
            </a:extLst>
          </p:cNvPr>
          <p:cNvPicPr>
            <a:picLocks noChangeAspect="1"/>
          </p:cNvPicPr>
          <p:nvPr/>
        </p:nvPicPr>
        <p:blipFill>
          <a:blip r:embed="rId4"/>
          <a:stretch>
            <a:fillRect/>
          </a:stretch>
        </p:blipFill>
        <p:spPr>
          <a:xfrm>
            <a:off x="4572000" y="3417110"/>
            <a:ext cx="1981200" cy="368300"/>
          </a:xfrm>
          <a:prstGeom prst="rect">
            <a:avLst/>
          </a:prstGeom>
        </p:spPr>
      </p:pic>
    </p:spTree>
    <p:extLst>
      <p:ext uri="{BB962C8B-B14F-4D97-AF65-F5344CB8AC3E}">
        <p14:creationId xmlns:p14="http://schemas.microsoft.com/office/powerpoint/2010/main" val="296557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F60CD5C-8AF6-FC4C-A0D6-AE1AC97BAC04}"/>
              </a:ext>
            </a:extLst>
          </p:cNvPr>
          <p:cNvSpPr>
            <a:spLocks noGrp="1"/>
          </p:cNvSpPr>
          <p:nvPr>
            <p:ph type="title"/>
          </p:nvPr>
        </p:nvSpPr>
        <p:spPr>
          <a:xfrm>
            <a:off x="791918" y="0"/>
            <a:ext cx="5761282" cy="1440392"/>
          </a:xfrm>
        </p:spPr>
        <p:txBody>
          <a:bodyPr/>
          <a:lstStyle/>
          <a:p>
            <a:r>
              <a:rPr lang="fi-FI" dirty="0" err="1"/>
              <a:t>Repositoryn</a:t>
            </a:r>
            <a:r>
              <a:rPr lang="fi-FI" dirty="0"/>
              <a:t> luonti</a:t>
            </a:r>
          </a:p>
        </p:txBody>
      </p:sp>
      <p:sp>
        <p:nvSpPr>
          <p:cNvPr id="3" name="Sisällön paikkamerkki 2">
            <a:extLst>
              <a:ext uri="{FF2B5EF4-FFF2-40B4-BE49-F238E27FC236}">
                <a16:creationId xmlns:a16="http://schemas.microsoft.com/office/drawing/2014/main" id="{ACEA6ED7-DAF0-CA40-A141-C84BBB1CCB5A}"/>
              </a:ext>
            </a:extLst>
          </p:cNvPr>
          <p:cNvSpPr>
            <a:spLocks noGrp="1"/>
          </p:cNvSpPr>
          <p:nvPr>
            <p:ph sz="quarter" idx="12"/>
          </p:nvPr>
        </p:nvSpPr>
        <p:spPr>
          <a:xfrm>
            <a:off x="791918" y="1440392"/>
            <a:ext cx="7407865" cy="5417608"/>
          </a:xfrm>
        </p:spPr>
        <p:txBody>
          <a:bodyPr/>
          <a:lstStyle/>
          <a:p>
            <a:r>
              <a:rPr lang="fi-FI" dirty="0" err="1"/>
              <a:t>Repositio</a:t>
            </a:r>
            <a:r>
              <a:rPr lang="fi-FI" dirty="0"/>
              <a:t> on paikka, jonne tallennamme koodimme. Se ei ole pelkästään sitä, vaan se on paikka, jossa voimme ryhmänä työskennellä yhdessä, eli jokainen voi tallentaa sinne oman koodinsa ja jokainen voi hakea toistensa koodin sieltä ja mikä mukavinta, tämä kaikki tapahtuu joko automaattisesti tai muutaman komennon avulla.</a:t>
            </a:r>
          </a:p>
          <a:p>
            <a:r>
              <a:rPr lang="fi-FI" dirty="0"/>
              <a:t>Luokaamme nyt meidän ensimmäinen </a:t>
            </a:r>
            <a:r>
              <a:rPr lang="fi-FI" dirty="0" err="1"/>
              <a:t>repositio</a:t>
            </a:r>
            <a:r>
              <a:rPr lang="fi-FI" dirty="0"/>
              <a:t> komennolla </a:t>
            </a:r>
          </a:p>
          <a:p>
            <a:r>
              <a:rPr lang="fi-FI" dirty="0"/>
              <a:t>Anna </a:t>
            </a:r>
            <a:r>
              <a:rPr lang="fi-FI" dirty="0" err="1"/>
              <a:t>repositiollesi</a:t>
            </a:r>
            <a:r>
              <a:rPr lang="fi-FI" dirty="0"/>
              <a:t> nimi ”T1-tason_ohjelmointi”</a:t>
            </a:r>
          </a:p>
          <a:p>
            <a:r>
              <a:rPr lang="fi-FI" dirty="0"/>
              <a:t>Jätämme kuvauksen nyt täyttämättä</a:t>
            </a:r>
          </a:p>
          <a:p>
            <a:r>
              <a:rPr lang="fi-FI" dirty="0"/>
              <a:t>Tee </a:t>
            </a:r>
            <a:r>
              <a:rPr lang="fi-FI" dirty="0" err="1"/>
              <a:t>repositiostasi</a:t>
            </a:r>
            <a:r>
              <a:rPr lang="fi-FI" dirty="0"/>
              <a:t> julkinen </a:t>
            </a:r>
          </a:p>
          <a:p>
            <a:r>
              <a:rPr lang="fi-FI" dirty="0"/>
              <a:t>Lisää sinne README-tiedosto (tämä ei ole </a:t>
            </a:r>
            <a:br>
              <a:rPr lang="fi-FI" dirty="0"/>
            </a:br>
            <a:r>
              <a:rPr lang="fi-FI" dirty="0"/>
              <a:t>pakollinen, mutta jotta näet, että jotain siirtyy </a:t>
            </a:r>
            <a:br>
              <a:rPr lang="fi-FI" dirty="0"/>
            </a:br>
            <a:r>
              <a:rPr lang="fi-FI" dirty="0"/>
              <a:t>myöhemmässä vaiheessa, tämä on hyvä olla)</a:t>
            </a:r>
          </a:p>
          <a:p>
            <a:r>
              <a:rPr lang="fi-FI" dirty="0"/>
              <a:t>Paina lopuksi </a:t>
            </a:r>
          </a:p>
          <a:p>
            <a:endParaRPr lang="fi-FI" dirty="0"/>
          </a:p>
        </p:txBody>
      </p:sp>
      <p:pic>
        <p:nvPicPr>
          <p:cNvPr id="4" name="Kuva 3">
            <a:extLst>
              <a:ext uri="{FF2B5EF4-FFF2-40B4-BE49-F238E27FC236}">
                <a16:creationId xmlns:a16="http://schemas.microsoft.com/office/drawing/2014/main" id="{BC113DD2-B9BE-E943-9A18-01D6A11CB123}"/>
              </a:ext>
            </a:extLst>
          </p:cNvPr>
          <p:cNvPicPr>
            <a:picLocks noChangeAspect="1"/>
          </p:cNvPicPr>
          <p:nvPr/>
        </p:nvPicPr>
        <p:blipFill>
          <a:blip r:embed="rId2"/>
          <a:stretch>
            <a:fillRect/>
          </a:stretch>
        </p:blipFill>
        <p:spPr>
          <a:xfrm>
            <a:off x="6679924" y="2728015"/>
            <a:ext cx="1866900" cy="368300"/>
          </a:xfrm>
          <a:prstGeom prst="rect">
            <a:avLst/>
          </a:prstGeom>
        </p:spPr>
      </p:pic>
      <p:pic>
        <p:nvPicPr>
          <p:cNvPr id="5" name="Kuva 4">
            <a:extLst>
              <a:ext uri="{FF2B5EF4-FFF2-40B4-BE49-F238E27FC236}">
                <a16:creationId xmlns:a16="http://schemas.microsoft.com/office/drawing/2014/main" id="{29670344-003D-EF4D-9BD3-238A21C00ECC}"/>
              </a:ext>
            </a:extLst>
          </p:cNvPr>
          <p:cNvPicPr>
            <a:picLocks noChangeAspect="1"/>
          </p:cNvPicPr>
          <p:nvPr/>
        </p:nvPicPr>
        <p:blipFill>
          <a:blip r:embed="rId3"/>
          <a:stretch>
            <a:fillRect/>
          </a:stretch>
        </p:blipFill>
        <p:spPr>
          <a:xfrm>
            <a:off x="4646819" y="3597963"/>
            <a:ext cx="1460500" cy="533400"/>
          </a:xfrm>
          <a:prstGeom prst="rect">
            <a:avLst/>
          </a:prstGeom>
        </p:spPr>
      </p:pic>
      <p:pic>
        <p:nvPicPr>
          <p:cNvPr id="6" name="Kuva 5">
            <a:extLst>
              <a:ext uri="{FF2B5EF4-FFF2-40B4-BE49-F238E27FC236}">
                <a16:creationId xmlns:a16="http://schemas.microsoft.com/office/drawing/2014/main" id="{246A889E-0B5A-7F40-8396-A0164C820432}"/>
              </a:ext>
            </a:extLst>
          </p:cNvPr>
          <p:cNvPicPr>
            <a:picLocks noChangeAspect="1"/>
          </p:cNvPicPr>
          <p:nvPr/>
        </p:nvPicPr>
        <p:blipFill>
          <a:blip r:embed="rId4"/>
          <a:stretch>
            <a:fillRect/>
          </a:stretch>
        </p:blipFill>
        <p:spPr>
          <a:xfrm>
            <a:off x="5382454" y="4254776"/>
            <a:ext cx="1993900" cy="558800"/>
          </a:xfrm>
          <a:prstGeom prst="rect">
            <a:avLst/>
          </a:prstGeom>
        </p:spPr>
      </p:pic>
      <p:pic>
        <p:nvPicPr>
          <p:cNvPr id="7" name="Kuva 6">
            <a:extLst>
              <a:ext uri="{FF2B5EF4-FFF2-40B4-BE49-F238E27FC236}">
                <a16:creationId xmlns:a16="http://schemas.microsoft.com/office/drawing/2014/main" id="{E1ABFF4C-0E4E-E242-A203-3F0675F663FC}"/>
              </a:ext>
            </a:extLst>
          </p:cNvPr>
          <p:cNvPicPr>
            <a:picLocks noChangeAspect="1"/>
          </p:cNvPicPr>
          <p:nvPr/>
        </p:nvPicPr>
        <p:blipFill>
          <a:blip r:embed="rId2"/>
          <a:stretch>
            <a:fillRect/>
          </a:stretch>
        </p:blipFill>
        <p:spPr>
          <a:xfrm>
            <a:off x="2559377" y="4959857"/>
            <a:ext cx="1866900" cy="368300"/>
          </a:xfrm>
          <a:prstGeom prst="rect">
            <a:avLst/>
          </a:prstGeom>
        </p:spPr>
      </p:pic>
    </p:spTree>
    <p:extLst>
      <p:ext uri="{BB962C8B-B14F-4D97-AF65-F5344CB8AC3E}">
        <p14:creationId xmlns:p14="http://schemas.microsoft.com/office/powerpoint/2010/main" val="169561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8F2D999-E9A2-7247-8B9A-28B2E929FFF1}"/>
              </a:ext>
            </a:extLst>
          </p:cNvPr>
          <p:cNvSpPr>
            <a:spLocks noGrp="1"/>
          </p:cNvSpPr>
          <p:nvPr>
            <p:ph type="title"/>
          </p:nvPr>
        </p:nvSpPr>
        <p:spPr>
          <a:xfrm>
            <a:off x="791918" y="0"/>
            <a:ext cx="5761282" cy="1440392"/>
          </a:xfrm>
        </p:spPr>
        <p:txBody>
          <a:bodyPr/>
          <a:lstStyle/>
          <a:p>
            <a:r>
              <a:rPr lang="fi-FI" dirty="0"/>
              <a:t>Oman nimen laittaminen </a:t>
            </a:r>
            <a:r>
              <a:rPr lang="fi-FI" dirty="0" err="1"/>
              <a:t>About</a:t>
            </a:r>
            <a:r>
              <a:rPr lang="fi-FI" dirty="0"/>
              <a:t>-kohtaan</a:t>
            </a:r>
          </a:p>
        </p:txBody>
      </p:sp>
      <p:sp>
        <p:nvSpPr>
          <p:cNvPr id="3" name="Sisällön paikkamerkki 2">
            <a:extLst>
              <a:ext uri="{FF2B5EF4-FFF2-40B4-BE49-F238E27FC236}">
                <a16:creationId xmlns:a16="http://schemas.microsoft.com/office/drawing/2014/main" id="{AF6395D3-9DD8-324B-B02B-8148A9651446}"/>
              </a:ext>
            </a:extLst>
          </p:cNvPr>
          <p:cNvSpPr>
            <a:spLocks noGrp="1"/>
          </p:cNvSpPr>
          <p:nvPr>
            <p:ph sz="quarter" idx="12"/>
          </p:nvPr>
        </p:nvSpPr>
        <p:spPr>
          <a:xfrm>
            <a:off x="791918" y="1642524"/>
            <a:ext cx="7010299" cy="5215476"/>
          </a:xfrm>
        </p:spPr>
        <p:txBody>
          <a:bodyPr/>
          <a:lstStyle/>
          <a:p>
            <a:r>
              <a:rPr lang="fi-FI" dirty="0"/>
              <a:t>Koska näytte muille jäsenille (myös siis opettajalle) täällä GitHubissa teidän lempinimellänne, eli kutsumanimellä, jonka valitsitte tilin luonnin yhteydessä, en opettajana voi tietää, kuka on ”batman235” tai ”at123”</a:t>
            </a:r>
          </a:p>
          <a:p>
            <a:r>
              <a:rPr lang="fi-FI" dirty="0"/>
              <a:t>Siksi on ERITTÄIN TÄRKEÄÄ, että käytte laittamassa </a:t>
            </a:r>
            <a:r>
              <a:rPr lang="fi-FI" dirty="0" err="1"/>
              <a:t>About</a:t>
            </a:r>
            <a:r>
              <a:rPr lang="fi-FI" dirty="0"/>
              <a:t>-kohtaan teidän oman nimenne (ja kun työskentelette ryhmänä, ryhmäläisten nimet)</a:t>
            </a:r>
          </a:p>
          <a:p>
            <a:r>
              <a:rPr lang="fi-FI" dirty="0"/>
              <a:t>Se tapahtuu siten, että painatte </a:t>
            </a:r>
            <a:r>
              <a:rPr lang="fi-FI" dirty="0" err="1"/>
              <a:t>About</a:t>
            </a:r>
            <a:r>
              <a:rPr lang="fi-FI" dirty="0"/>
              <a:t>-sanan perässä olevaa ratasta, jolloin pääsette muuttamaan </a:t>
            </a:r>
            <a:r>
              <a:rPr lang="fi-FI" dirty="0" err="1"/>
              <a:t>Aboutin</a:t>
            </a:r>
            <a:r>
              <a:rPr lang="fi-FI" dirty="0"/>
              <a:t> tietoja</a:t>
            </a:r>
          </a:p>
          <a:p>
            <a:endParaRPr lang="fi-FI" dirty="0"/>
          </a:p>
          <a:p>
            <a:endParaRPr lang="fi-FI" dirty="0"/>
          </a:p>
          <a:p>
            <a:endParaRPr lang="fi-FI" dirty="0"/>
          </a:p>
          <a:p>
            <a:r>
              <a:rPr lang="fi-FI" dirty="0"/>
              <a:t>Paina lopuksi ”</a:t>
            </a:r>
            <a:r>
              <a:rPr lang="fi-FI" dirty="0" err="1"/>
              <a:t>Save</a:t>
            </a:r>
            <a:r>
              <a:rPr lang="fi-FI" dirty="0"/>
              <a:t> </a:t>
            </a:r>
            <a:r>
              <a:rPr lang="fi-FI" dirty="0" err="1"/>
              <a:t>changes</a:t>
            </a:r>
            <a:r>
              <a:rPr lang="fi-FI" dirty="0"/>
              <a:t>”</a:t>
            </a:r>
          </a:p>
        </p:txBody>
      </p:sp>
      <p:pic>
        <p:nvPicPr>
          <p:cNvPr id="4" name="Kuva 3">
            <a:extLst>
              <a:ext uri="{FF2B5EF4-FFF2-40B4-BE49-F238E27FC236}">
                <a16:creationId xmlns:a16="http://schemas.microsoft.com/office/drawing/2014/main" id="{340B1AFD-E7E2-F94B-9E6A-D66234B4C1EA}"/>
              </a:ext>
            </a:extLst>
          </p:cNvPr>
          <p:cNvPicPr>
            <a:picLocks noChangeAspect="1"/>
          </p:cNvPicPr>
          <p:nvPr/>
        </p:nvPicPr>
        <p:blipFill>
          <a:blip r:embed="rId2"/>
          <a:stretch>
            <a:fillRect/>
          </a:stretch>
        </p:blipFill>
        <p:spPr>
          <a:xfrm>
            <a:off x="7479195" y="3325191"/>
            <a:ext cx="342900" cy="406400"/>
          </a:xfrm>
          <a:prstGeom prst="rect">
            <a:avLst/>
          </a:prstGeom>
        </p:spPr>
      </p:pic>
      <p:pic>
        <p:nvPicPr>
          <p:cNvPr id="5" name="Kuva 4">
            <a:extLst>
              <a:ext uri="{FF2B5EF4-FFF2-40B4-BE49-F238E27FC236}">
                <a16:creationId xmlns:a16="http://schemas.microsoft.com/office/drawing/2014/main" id="{2CC7ED45-9DB7-1143-B3DF-2C8FE23C6049}"/>
              </a:ext>
            </a:extLst>
          </p:cNvPr>
          <p:cNvPicPr>
            <a:picLocks noChangeAspect="1"/>
          </p:cNvPicPr>
          <p:nvPr/>
        </p:nvPicPr>
        <p:blipFill>
          <a:blip r:embed="rId3"/>
          <a:stretch>
            <a:fillRect/>
          </a:stretch>
        </p:blipFill>
        <p:spPr>
          <a:xfrm>
            <a:off x="1156252" y="3959639"/>
            <a:ext cx="1524000" cy="787400"/>
          </a:xfrm>
          <a:prstGeom prst="rect">
            <a:avLst/>
          </a:prstGeom>
        </p:spPr>
      </p:pic>
    </p:spTree>
    <p:extLst>
      <p:ext uri="{BB962C8B-B14F-4D97-AF65-F5344CB8AC3E}">
        <p14:creationId xmlns:p14="http://schemas.microsoft.com/office/powerpoint/2010/main" val="3444432060"/>
      </p:ext>
    </p:extLst>
  </p:cSld>
  <p:clrMapOvr>
    <a:masterClrMapping/>
  </p:clrMapOvr>
</p:sld>
</file>

<file path=ppt/theme/theme1.xml><?xml version="1.0" encoding="utf-8"?>
<a:theme xmlns:a="http://schemas.openxmlformats.org/drawingml/2006/main" name="Keuda">
  <a:themeElements>
    <a:clrScheme name="KEUDA">
      <a:dk1>
        <a:srgbClr val="000000"/>
      </a:dk1>
      <a:lt1>
        <a:sysClr val="window" lastClr="FFFFFF"/>
      </a:lt1>
      <a:dk2>
        <a:srgbClr val="000000"/>
      </a:dk2>
      <a:lt2>
        <a:srgbClr val="DAD9D4"/>
      </a:lt2>
      <a:accent1>
        <a:srgbClr val="3AAA35"/>
      </a:accent1>
      <a:accent2>
        <a:srgbClr val="BCCF00"/>
      </a:accent2>
      <a:accent3>
        <a:srgbClr val="C9338B"/>
      </a:accent3>
      <a:accent4>
        <a:srgbClr val="0074D8"/>
      </a:accent4>
      <a:accent5>
        <a:srgbClr val="623D91"/>
      </a:accent5>
      <a:accent6>
        <a:srgbClr val="000000"/>
      </a:accent6>
      <a:hlink>
        <a:srgbClr val="3AAA35"/>
      </a:hlink>
      <a:folHlink>
        <a:srgbClr val="BCCF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eudapohja" id="{A054984A-8E48-3642-AE8C-EDA194885A68}" vid="{D6D0F34A-5152-A84B-95B2-81CF7E64AF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siakirja" ma:contentTypeID="0x010100F531312B7327114EB8C6A781B61668F8" ma:contentTypeVersion="13" ma:contentTypeDescription="Luo uusi asiakirja." ma:contentTypeScope="" ma:versionID="160cf9f1a0764e32543ee535e7019f2e">
  <xsd:schema xmlns:xsd="http://www.w3.org/2001/XMLSchema" xmlns:xs="http://www.w3.org/2001/XMLSchema" xmlns:p="http://schemas.microsoft.com/office/2006/metadata/properties" xmlns:ns3="bef9a14e-6b3a-4af1-813a-eac9023b19ca" xmlns:ns4="d60cdafe-3c14-470c-9774-fed17032e9b6" targetNamespace="http://schemas.microsoft.com/office/2006/metadata/properties" ma:root="true" ma:fieldsID="93873177101ee229c29b07e8d73cfea5" ns3:_="" ns4:_="">
    <xsd:import namespace="bef9a14e-6b3a-4af1-813a-eac9023b19ca"/>
    <xsd:import namespace="d60cdafe-3c14-470c-9774-fed17032e9b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f9a14e-6b3a-4af1-813a-eac9023b19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60cdafe-3c14-470c-9774-fed17032e9b6" elementFormDefault="qualified">
    <xsd:import namespace="http://schemas.microsoft.com/office/2006/documentManagement/types"/>
    <xsd:import namespace="http://schemas.microsoft.com/office/infopath/2007/PartnerControls"/>
    <xsd:element name="SharedWithUsers" ma:index="14"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Jakamisen tiedot" ma:internalName="SharedWithDetails" ma:readOnly="true">
      <xsd:simpleType>
        <xsd:restriction base="dms:Note">
          <xsd:maxLength value="255"/>
        </xsd:restriction>
      </xsd:simpleType>
    </xsd:element>
    <xsd:element name="SharingHintHash" ma:index="16" nillable="true" ma:displayName="Jakamisvihjeen hajautus"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d60cdafe-3c14-470c-9774-fed17032e9b6">
      <UserInfo>
        <DisplayName>Tiina Myrsky</DisplayName>
        <AccountId>395</AccountId>
        <AccountType/>
      </UserInfo>
      <UserInfo>
        <DisplayName>Sirpa Laiho</DisplayName>
        <AccountId>953</AccountId>
        <AccountType/>
      </UserInfo>
    </SharedWithUsers>
  </documentManagement>
</p:properties>
</file>

<file path=customXml/itemProps1.xml><?xml version="1.0" encoding="utf-8"?>
<ds:datastoreItem xmlns:ds="http://schemas.openxmlformats.org/officeDocument/2006/customXml" ds:itemID="{6F0D5726-3D6A-4EAD-9F28-E8ED54CD113F}">
  <ds:schemaRefs>
    <ds:schemaRef ds:uri="http://schemas.microsoft.com/sharepoint/v3/contenttype/forms"/>
  </ds:schemaRefs>
</ds:datastoreItem>
</file>

<file path=customXml/itemProps2.xml><?xml version="1.0" encoding="utf-8"?>
<ds:datastoreItem xmlns:ds="http://schemas.openxmlformats.org/officeDocument/2006/customXml" ds:itemID="{20EF9867-FB68-4B42-81D4-E5B6D5D4E4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f9a14e-6b3a-4af1-813a-eac9023b19ca"/>
    <ds:schemaRef ds:uri="d60cdafe-3c14-470c-9774-fed17032e9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0FAD33-FC5D-40A5-A5BF-CED66488F50B}">
  <ds:schemaRefs>
    <ds:schemaRef ds:uri="http://purl.org/dc/elements/1.1/"/>
    <ds:schemaRef ds:uri="bef9a14e-6b3a-4af1-813a-eac9023b19ca"/>
    <ds:schemaRef ds:uri="http://schemas.microsoft.com/office/2006/metadata/properties"/>
    <ds:schemaRef ds:uri="http://schemas.openxmlformats.org/package/2006/metadata/core-properties"/>
    <ds:schemaRef ds:uri="http://schemas.microsoft.com/office/2006/documentManagement/types"/>
    <ds:schemaRef ds:uri="d60cdafe-3c14-470c-9774-fed17032e9b6"/>
    <ds:schemaRef ds:uri="http://purl.org/dc/terms/"/>
    <ds:schemaRef ds:uri="http://schemas.microsoft.com/office/infopath/2007/PartnerControl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Keuda</Template>
  <TotalTime>14604</TotalTime>
  <Words>1945</Words>
  <Application>Microsoft Office PowerPoint</Application>
  <PresentationFormat>Näytössä katseltava diaesitys (4:3)</PresentationFormat>
  <Paragraphs>190</Paragraphs>
  <Slides>32</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32</vt:i4>
      </vt:variant>
    </vt:vector>
  </HeadingPairs>
  <TitlesOfParts>
    <vt:vector size="36" baseType="lpstr">
      <vt:lpstr>Arial</vt:lpstr>
      <vt:lpstr>Calibri</vt:lpstr>
      <vt:lpstr>TitilliumText22L Light</vt:lpstr>
      <vt:lpstr>Keuda</vt:lpstr>
      <vt:lpstr>T1-tason ohjelmointi C#-kielellä</vt:lpstr>
      <vt:lpstr>Esivalmistelut</vt:lpstr>
      <vt:lpstr>Visual Studion asennus videona</vt:lpstr>
      <vt:lpstr>Luo itsellesi Github-tili</vt:lpstr>
      <vt:lpstr>Github-tilin luonti jatkuu…</vt:lpstr>
      <vt:lpstr>Github-tilin luonti jatkuu…</vt:lpstr>
      <vt:lpstr>Github-tilin luonti jatkuu…</vt:lpstr>
      <vt:lpstr>Repositoryn luonti</vt:lpstr>
      <vt:lpstr>Oman nimen laittaminen About-kohtaan</vt:lpstr>
      <vt:lpstr>Reposition jakaminen</vt:lpstr>
      <vt:lpstr>Äskeinen vielä videona</vt:lpstr>
      <vt:lpstr>Uuden projektin luominen</vt:lpstr>
      <vt:lpstr>Uuden projektin luominen 2</vt:lpstr>
      <vt:lpstr>Uuden projektin luominen 3</vt:lpstr>
      <vt:lpstr>Uuden projektin luominen 4</vt:lpstr>
      <vt:lpstr>Näkymä</vt:lpstr>
      <vt:lpstr>Työkalupalkin käyttöönotto pysyvästi</vt:lpstr>
      <vt:lpstr>Tärkeimpiä työkaluja</vt:lpstr>
      <vt:lpstr>1. Harjoitus</vt:lpstr>
      <vt:lpstr>1. Harjoitus jatkuu</vt:lpstr>
      <vt:lpstr>1. Harjoitus - koodausosuus</vt:lpstr>
      <vt:lpstr>Äskeinen vielä videona</vt:lpstr>
      <vt:lpstr>2. Harjoitus, lisätään ominaisuuksia</vt:lpstr>
      <vt:lpstr>2. Harjoitus jatkuu</vt:lpstr>
      <vt:lpstr>Äskeinen vielä videona</vt:lpstr>
      <vt:lpstr>3. Harjoitus – yksinkertainen laskin</vt:lpstr>
      <vt:lpstr>3. Harjoitus - koodi</vt:lpstr>
      <vt:lpstr>3. Harjoitus – koodi jatkuu</vt:lpstr>
      <vt:lpstr>Äskeinen vielä videona</vt:lpstr>
      <vt:lpstr>4. Harjoitus – iän laskeminen</vt:lpstr>
      <vt:lpstr>4. Harjoitus - koodi</vt:lpstr>
      <vt:lpstr>4. Harjoitus – koodi jatkuu ja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T1-tason ohjelmointi C#-kielellä</dc:title>
  <dc:creator>Jyri Lindroos</dc:creator>
  <cp:lastModifiedBy>Jyri Turkkila</cp:lastModifiedBy>
  <cp:revision>45</cp:revision>
  <dcterms:created xsi:type="dcterms:W3CDTF">2021-08-06T08:12:12Z</dcterms:created>
  <dcterms:modified xsi:type="dcterms:W3CDTF">2022-03-22T10:14:14Z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0x010100F531312B7327114EB8C6A781B61668F8</vt:lpwstr>
  </property>
  <property fmtid="{D5CDD505-2E9C-101B-9397-08002B2CF9AE}" pid="3" name="Keuda Avainsana">
    <vt:lpwstr>22;#viestintä|b7bd8df1-11a9-47b9-81d4-8f39aa216b53</vt:lpwstr>
  </property>
  <property fmtid="{D5CDD505-2E9C-101B-9397-08002B2CF9AE}" pid="4" name="Keuda Ala">
    <vt:lpwstr>17;#Yhteiset palvelut|dd5a481c-96b8-4355-a3f4-1b3fa68beb25</vt:lpwstr>
  </property>
  <property fmtid="{D5CDD505-2E9C-101B-9397-08002B2CF9AE}" pid="5" name="Keuda Dokumenttityyppi">
    <vt:lpwstr>10;#Esitysmateriaali|ed134d34-a4c9-4be4-9a74-125bd0dfe4d4</vt:lpwstr>
  </property>
  <property fmtid="{D5CDD505-2E9C-101B-9397-08002B2CF9AE}" pid="6" name="AuthorIds_UIVersion_2560">
    <vt:lpwstr>30</vt:lpwstr>
  </property>
  <property fmtid="{D5CDD505-2E9C-101B-9397-08002B2CF9AE}" pid="7" name="AuthorIds_UIVersion_3072">
    <vt:lpwstr>30</vt:lpwstr>
  </property>
</Properties>
</file>