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327"/>
    <a:srgbClr val="BCCF00"/>
    <a:srgbClr val="AF2867"/>
    <a:srgbClr val="C9338B"/>
    <a:srgbClr val="0074D8"/>
    <a:srgbClr val="623D91"/>
    <a:srgbClr val="442D73"/>
    <a:srgbClr val="A32271"/>
    <a:srgbClr val="0098BE"/>
    <a:srgbClr val="001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3" autoAdjust="0"/>
    <p:restoredTop sz="96327" autoAdjust="0"/>
  </p:normalViewPr>
  <p:slideViewPr>
    <p:cSldViewPr snapToGrid="0" snapToObjects="1">
      <p:cViewPr varScale="1">
        <p:scale>
          <a:sx n="78" d="100"/>
          <a:sy n="78" d="100"/>
        </p:scale>
        <p:origin x="192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D4C9-6805-D540-BF0E-8D5D44FA5A1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212D4-8506-FA4A-B89D-DDD39B1D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6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EE868-360A-9D4F-ADEB-D95F6F3D8AE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639CC-2304-9949-BEF3-54E73764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358596" y="2049523"/>
            <a:ext cx="6373512" cy="2817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600"/>
              </a:lnSpc>
              <a:defRPr sz="320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79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tta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8AB97C95-E635-4200-B163-54DAC764B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63" y="996490"/>
            <a:ext cx="4072478" cy="5609394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000F45F4-BC06-4C0F-93B5-E159DC2EDFDB}"/>
              </a:ext>
            </a:extLst>
          </p:cNvPr>
          <p:cNvSpPr txBox="1"/>
          <p:nvPr userDrawn="1"/>
        </p:nvSpPr>
        <p:spPr>
          <a:xfrm>
            <a:off x="590205" y="1485231"/>
            <a:ext cx="5777346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i-FI" sz="32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</a:t>
            </a:r>
            <a:endParaRPr lang="fi-FI" sz="32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Toteutamme opiskelijoille ja työelämälle yksilöllisiä,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vetovoimaisia  koulutus- ja kehittämispalveluja.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Opetus- ja koulutuspalvelut</a:t>
            </a: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Työelämäpalvelut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8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Koulutustarjontamme kattaa kaikki koulutusalat: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Auto- ja logistiikkapalvelut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Hyvinvointipalvelut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Liike-elämän 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Luonnonvara- ja ympäristöpalvelut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Palvelualat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Teknologia- ja rakentamispalvelut</a:t>
            </a: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7953638-5DFE-4A4A-91AA-B825B3CD5B5A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143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4AB942B8-D485-43EB-B893-D7EF852597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978683" y="2049523"/>
            <a:ext cx="6373512" cy="2817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600"/>
              </a:lnSpc>
              <a:defRPr sz="320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C6C2C99A-DA4C-41F0-ADDF-F850E7C02A8C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73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235710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235710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891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9191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79191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9B2DEAFD-14B8-46F3-89ED-609D3D3377D8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63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sältö - ykkösvalinta -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FE89DC39-807A-4E9C-9BF9-8794BD58B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9191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79191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E6C7CC8-3097-4489-8F57-1AAB4DBE7496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22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uvan paikkamerkki 2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47135" y="2004607"/>
            <a:ext cx="6912000" cy="4214962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  <p:sp>
        <p:nvSpPr>
          <p:cNvPr id="11" name="Sisällön paikkamerkki 2"/>
          <p:cNvSpPr>
            <a:spLocks noGrp="1"/>
          </p:cNvSpPr>
          <p:nvPr>
            <p:ph sz="quarter" idx="12"/>
          </p:nvPr>
        </p:nvSpPr>
        <p:spPr>
          <a:xfrm>
            <a:off x="7298724" y="4061254"/>
            <a:ext cx="1441622" cy="21583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2pPr>
            <a:lvl3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3pPr>
            <a:lvl4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4pPr>
            <a:lvl5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47135" y="463607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Kuvan 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3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4283676" y="947206"/>
            <a:ext cx="4473147" cy="159777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9" name="Sisällön paikkamerkki 2"/>
          <p:cNvSpPr>
            <a:spLocks noGrp="1"/>
          </p:cNvSpPr>
          <p:nvPr>
            <p:ph sz="quarter" idx="12"/>
          </p:nvPr>
        </p:nvSpPr>
        <p:spPr>
          <a:xfrm>
            <a:off x="4283675" y="2709949"/>
            <a:ext cx="4473147" cy="35590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0" name="Kuvan paikkamerkki 2"/>
          <p:cNvSpPr>
            <a:spLocks noGrp="1"/>
          </p:cNvSpPr>
          <p:nvPr>
            <p:ph type="pic" sz="quarter" idx="11" hasCustomPrompt="1"/>
          </p:nvPr>
        </p:nvSpPr>
        <p:spPr>
          <a:xfrm>
            <a:off x="247135" y="943236"/>
            <a:ext cx="3781167" cy="532576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+ sisältö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Sisällön paikkamerkki 2">
            <a:extLst>
              <a:ext uri="{FF2B5EF4-FFF2-40B4-BE49-F238E27FC236}">
                <a16:creationId xmlns:a16="http://schemas.microsoft.com/office/drawing/2014/main" id="{DC2E2FDC-F3B3-41CF-AB6A-48494A762C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75437" y="951548"/>
            <a:ext cx="4473147" cy="3570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6" name="Kuvan paikkamerkki 2">
            <a:extLst>
              <a:ext uri="{FF2B5EF4-FFF2-40B4-BE49-F238E27FC236}">
                <a16:creationId xmlns:a16="http://schemas.microsoft.com/office/drawing/2014/main" id="{E8D99E9B-A051-45B4-883C-FC52D255B8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7135" y="943236"/>
            <a:ext cx="3781167" cy="532576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81555D7A-CF63-4EF4-9AB9-418A106F04E9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487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hteystiedot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BF8A0455-F601-4BA2-A012-9207EB26FC2C}"/>
              </a:ext>
            </a:extLst>
          </p:cNvPr>
          <p:cNvSpPr txBox="1"/>
          <p:nvPr userDrawn="1"/>
        </p:nvSpPr>
        <p:spPr>
          <a:xfrm>
            <a:off x="640080" y="1151452"/>
            <a:ext cx="57773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Kysyttävää hakemisesta?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6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 yhteyttä Hakupalveluihin</a:t>
            </a: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040 174 5579, </a:t>
            </a:r>
            <a:b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hakupalvelut@keuda.fi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Palvelemme myös chatissä keuda.fi.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Kiinnostaako oppisopimuskoulutus?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6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 yhteyttä Työelämäpalveluihin</a:t>
            </a: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040 174 5627, </a:t>
            </a:r>
            <a:b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tyoelamapalvelut@keuda.fi</a:t>
            </a:r>
          </a:p>
          <a:p>
            <a:pPr rtl="0"/>
            <a:endParaRPr lang="fi-FI" sz="18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Keudan</a:t>
            </a:r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koulutusten yleisinfot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Parittomien viikkojen keskiviikkona klo 14 – 16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osoitteessa Keskikatu 3A, Kerava.</a:t>
            </a:r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Keudaan</a:t>
            </a:r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tutustumaan? 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Katso päivittyvä lista avoimista ovista, infoista ja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muista tapahtumista osoitteessa </a:t>
            </a:r>
            <a:r>
              <a:rPr lang="fi-FI" sz="18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keuda.fi/infot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#ykkösvalinta  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www.keuda.fi</a:t>
            </a: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886727D7-5BF9-4FEE-AD3B-148F54785AC3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04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uva 5">
            <a:extLst>
              <a:ext uri="{FF2B5EF4-FFF2-40B4-BE49-F238E27FC236}">
                <a16:creationId xmlns:a16="http://schemas.microsoft.com/office/drawing/2014/main" id="{9E241046-3378-4DA4-96C2-F167FE837D5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548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23" r:id="rId2"/>
    <p:sldLayoutId id="2147483720" r:id="rId3"/>
    <p:sldLayoutId id="2147483707" r:id="rId4"/>
    <p:sldLayoutId id="2147483726" r:id="rId5"/>
    <p:sldLayoutId id="2147483721" r:id="rId6"/>
    <p:sldLayoutId id="2147483718" r:id="rId7"/>
    <p:sldLayoutId id="2147483724" r:id="rId8"/>
    <p:sldLayoutId id="2147483725" r:id="rId9"/>
    <p:sldLayoutId id="2147483722" r:id="rId10"/>
    <p:sldLayoutId id="2147483727" r:id="rId11"/>
  </p:sldLayoutIdLst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1pPr>
    </p:titleStyle>
    <p:bodyStyle>
      <a:lvl1pPr marL="342900" indent="-3429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•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1pPr>
      <a:lvl2pPr marL="742950" indent="-28575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2pPr>
      <a:lvl3pPr marL="11430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•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3pPr>
      <a:lvl4pPr marL="16002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4pPr>
      <a:lvl5pPr marL="20574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.mysql.com/downloads/connector/n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slZcnQo93Q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5E736C-2297-7045-8CA5-2971B118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T1-tason ohjelmointi C#-kielellä</a:t>
            </a:r>
          </a:p>
        </p:txBody>
      </p:sp>
    </p:spTree>
    <p:extLst>
      <p:ext uri="{BB962C8B-B14F-4D97-AF65-F5344CB8AC3E}">
        <p14:creationId xmlns:p14="http://schemas.microsoft.com/office/powerpoint/2010/main" val="3615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Käynnistä </a:t>
            </a:r>
            <a:r>
              <a:rPr lang="fi-FI" dirty="0" err="1"/>
              <a:t>Apache</a:t>
            </a:r>
            <a:r>
              <a:rPr lang="fi-FI" dirty="0"/>
              <a:t> ja </a:t>
            </a:r>
            <a:r>
              <a:rPr lang="fi-FI" dirty="0" err="1"/>
              <a:t>MySQL</a:t>
            </a:r>
            <a:endParaRPr lang="fi-FI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EBC8CD74-9018-0047-82CE-1ED54D1A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4" y="1299634"/>
            <a:ext cx="8534400" cy="5524500"/>
          </a:xfrm>
          <a:prstGeom prst="rect">
            <a:avLst/>
          </a:prstGeom>
        </p:spPr>
      </p:pic>
      <p:sp>
        <p:nvSpPr>
          <p:cNvPr id="6" name="Nuoli vasemmalle 5">
            <a:extLst>
              <a:ext uri="{FF2B5EF4-FFF2-40B4-BE49-F238E27FC236}">
                <a16:creationId xmlns:a16="http://schemas.microsoft.com/office/drawing/2014/main" id="{6FF666A4-B509-244D-9702-96DB46EA68F5}"/>
              </a:ext>
            </a:extLst>
          </p:cNvPr>
          <p:cNvSpPr/>
          <p:nvPr/>
        </p:nvSpPr>
        <p:spPr>
          <a:xfrm rot="10800000">
            <a:off x="2573079" y="2604977"/>
            <a:ext cx="1318437" cy="24454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Nuoli vasemmalle 6">
            <a:extLst>
              <a:ext uri="{FF2B5EF4-FFF2-40B4-BE49-F238E27FC236}">
                <a16:creationId xmlns:a16="http://schemas.microsoft.com/office/drawing/2014/main" id="{6150D9CE-67E0-934C-8994-38D286565043}"/>
              </a:ext>
            </a:extLst>
          </p:cNvPr>
          <p:cNvSpPr/>
          <p:nvPr/>
        </p:nvSpPr>
        <p:spPr>
          <a:xfrm rot="10800000">
            <a:off x="2573079" y="2976331"/>
            <a:ext cx="1318437" cy="24454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781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Salli käyttö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9803A86-3B2F-DB4E-A3F3-7AF9CCE3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181298"/>
            <a:ext cx="6692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MySQL:n</a:t>
            </a:r>
            <a:r>
              <a:rPr lang="fi-FI" dirty="0"/>
              <a:t> käyttö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Siirry </a:t>
            </a:r>
            <a:r>
              <a:rPr lang="fi-FI" dirty="0" err="1"/>
              <a:t>MySQL:n</a:t>
            </a:r>
            <a:r>
              <a:rPr lang="fi-FI" dirty="0"/>
              <a:t> </a:t>
            </a:r>
            <a:r>
              <a:rPr lang="fi-FI" dirty="0" err="1"/>
              <a:t>Admin</a:t>
            </a:r>
            <a:r>
              <a:rPr lang="fi-FI" dirty="0"/>
              <a:t>-paneeliin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1ABFA2E7-3234-8446-87A7-454552C7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363134"/>
            <a:ext cx="8470900" cy="5461000"/>
          </a:xfrm>
          <a:prstGeom prst="rect">
            <a:avLst/>
          </a:prstGeom>
        </p:spPr>
      </p:pic>
      <p:sp>
        <p:nvSpPr>
          <p:cNvPr id="6" name="Nuoli oikealle 5">
            <a:extLst>
              <a:ext uri="{FF2B5EF4-FFF2-40B4-BE49-F238E27FC236}">
                <a16:creationId xmlns:a16="http://schemas.microsoft.com/office/drawing/2014/main" id="{17652467-3944-FC43-A532-8DA6CAE53E4D}"/>
              </a:ext>
            </a:extLst>
          </p:cNvPr>
          <p:cNvSpPr/>
          <p:nvPr/>
        </p:nvSpPr>
        <p:spPr>
          <a:xfrm>
            <a:off x="3264195" y="2881424"/>
            <a:ext cx="1873885" cy="48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431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MySQL:n</a:t>
            </a:r>
            <a:r>
              <a:rPr lang="fi-FI" dirty="0"/>
              <a:t> käyttö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Luo uusi tietokanta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A8DE9AA2-C70E-994E-8963-F65C57B7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87" y="1375735"/>
            <a:ext cx="5854700" cy="3149600"/>
          </a:xfrm>
          <a:prstGeom prst="rect">
            <a:avLst/>
          </a:prstGeom>
        </p:spPr>
      </p:pic>
      <p:sp>
        <p:nvSpPr>
          <p:cNvPr id="7" name="Nuoli vasemmalle 6">
            <a:extLst>
              <a:ext uri="{FF2B5EF4-FFF2-40B4-BE49-F238E27FC236}">
                <a16:creationId xmlns:a16="http://schemas.microsoft.com/office/drawing/2014/main" id="{31F28F01-1E97-C74A-85D4-52D193BCF0CD}"/>
              </a:ext>
            </a:extLst>
          </p:cNvPr>
          <p:cNvSpPr/>
          <p:nvPr/>
        </p:nvSpPr>
        <p:spPr>
          <a:xfrm>
            <a:off x="2042380" y="2581052"/>
            <a:ext cx="2615609" cy="6964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71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uva 5">
            <a:extLst>
              <a:ext uri="{FF2B5EF4-FFF2-40B4-BE49-F238E27FC236}">
                <a16:creationId xmlns:a16="http://schemas.microsoft.com/office/drawing/2014/main" id="{55C674EC-7611-754B-9210-83846CEC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94" y="1319914"/>
            <a:ext cx="6591300" cy="2921000"/>
          </a:xfrm>
          <a:prstGeom prst="rect">
            <a:avLst/>
          </a:prstGeom>
        </p:spPr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MySQL:n</a:t>
            </a:r>
            <a:r>
              <a:rPr lang="fi-FI" dirty="0"/>
              <a:t> käyttö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Anna tietokannalle nimi (voit itse valita, mutta muista sitten myöhemmin) ja paina Luo:</a:t>
            </a:r>
          </a:p>
        </p:txBody>
      </p:sp>
      <p:sp>
        <p:nvSpPr>
          <p:cNvPr id="7" name="Nuoli vasemmalle 6">
            <a:extLst>
              <a:ext uri="{FF2B5EF4-FFF2-40B4-BE49-F238E27FC236}">
                <a16:creationId xmlns:a16="http://schemas.microsoft.com/office/drawing/2014/main" id="{31F28F01-1E97-C74A-85D4-52D193BCF0CD}"/>
              </a:ext>
            </a:extLst>
          </p:cNvPr>
          <p:cNvSpPr/>
          <p:nvPr/>
        </p:nvSpPr>
        <p:spPr>
          <a:xfrm>
            <a:off x="3660154" y="2336502"/>
            <a:ext cx="2615609" cy="6964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724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MySQL:n</a:t>
            </a:r>
            <a:r>
              <a:rPr lang="fi-FI" dirty="0"/>
              <a:t> käyttö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Nyt tietokantasi tuli tietokantalistaan: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1ABF5634-C663-464D-8B1D-6FA7DD9E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87" y="1297763"/>
            <a:ext cx="3009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MySQL:n</a:t>
            </a:r>
            <a:r>
              <a:rPr lang="fi-FI" dirty="0"/>
              <a:t> käyttö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Luo tämän jälkeen taulu tietokantaan ja määritä, kuinka monta kenttää siinä on: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706F2DD-B320-4E48-90BD-ADDE97EE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72" y="1284029"/>
            <a:ext cx="5664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6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MySQL:n</a:t>
            </a:r>
            <a:r>
              <a:rPr lang="fi-FI" dirty="0"/>
              <a:t> käyttö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Määritä kenttien nimet ja tyypit ja tarvittaessa pituudet. Paina lopuksi Tallenna.: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AF33FE04-3F4E-0740-885C-FDC0AD3B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485"/>
            <a:ext cx="9144000" cy="4547152"/>
          </a:xfrm>
          <a:prstGeom prst="rect">
            <a:avLst/>
          </a:prstGeom>
        </p:spPr>
      </p:pic>
      <p:sp>
        <p:nvSpPr>
          <p:cNvPr id="7" name="Suorakulmio 6">
            <a:extLst>
              <a:ext uri="{FF2B5EF4-FFF2-40B4-BE49-F238E27FC236}">
                <a16:creationId xmlns:a16="http://schemas.microsoft.com/office/drawing/2014/main" id="{B82ACA2F-F70A-784C-A647-09EF27E8B79E}"/>
              </a:ext>
            </a:extLst>
          </p:cNvPr>
          <p:cNvSpPr/>
          <p:nvPr/>
        </p:nvSpPr>
        <p:spPr>
          <a:xfrm>
            <a:off x="1" y="2466753"/>
            <a:ext cx="1286540" cy="3320884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032E7D7E-C6C9-E344-8F12-28E737A005DD}"/>
              </a:ext>
            </a:extLst>
          </p:cNvPr>
          <p:cNvSpPr/>
          <p:nvPr/>
        </p:nvSpPr>
        <p:spPr>
          <a:xfrm>
            <a:off x="1286541" y="2466753"/>
            <a:ext cx="1222743" cy="3320884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BDB59192-0641-CE46-94BB-0654EB8D77C6}"/>
              </a:ext>
            </a:extLst>
          </p:cNvPr>
          <p:cNvSpPr/>
          <p:nvPr/>
        </p:nvSpPr>
        <p:spPr>
          <a:xfrm>
            <a:off x="2509284" y="2466753"/>
            <a:ext cx="1222743" cy="332088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Kerro 9">
            <a:extLst>
              <a:ext uri="{FF2B5EF4-FFF2-40B4-BE49-F238E27FC236}">
                <a16:creationId xmlns:a16="http://schemas.microsoft.com/office/drawing/2014/main" id="{4AB2DC18-77C5-834A-A198-4C2A693A66C7}"/>
              </a:ext>
            </a:extLst>
          </p:cNvPr>
          <p:cNvSpPr/>
          <p:nvPr/>
        </p:nvSpPr>
        <p:spPr>
          <a:xfrm>
            <a:off x="8001000" y="2317173"/>
            <a:ext cx="737755" cy="623454"/>
          </a:xfrm>
          <a:prstGeom prst="mathMultiply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69B8EC8E-FD72-C94C-8091-E8A468FD4676}"/>
              </a:ext>
            </a:extLst>
          </p:cNvPr>
          <p:cNvCxnSpPr/>
          <p:nvPr/>
        </p:nvCxnSpPr>
        <p:spPr>
          <a:xfrm>
            <a:off x="6400800" y="880534"/>
            <a:ext cx="2597727" cy="13535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iruutu 12">
            <a:extLst>
              <a:ext uri="{FF2B5EF4-FFF2-40B4-BE49-F238E27FC236}">
                <a16:creationId xmlns:a16="http://schemas.microsoft.com/office/drawing/2014/main" id="{C47D5B8B-611F-9744-9835-F1F71DDF7096}"/>
              </a:ext>
            </a:extLst>
          </p:cNvPr>
          <p:cNvSpPr txBox="1"/>
          <p:nvPr/>
        </p:nvSpPr>
        <p:spPr>
          <a:xfrm>
            <a:off x="4229100" y="151075"/>
            <a:ext cx="347056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Valitse </a:t>
            </a:r>
            <a:r>
              <a:rPr lang="fi-FI" dirty="0" err="1"/>
              <a:t>Oid</a:t>
            </a:r>
            <a:r>
              <a:rPr lang="fi-FI" dirty="0"/>
              <a:t>-kenttään täältä A_I, eli Auto </a:t>
            </a:r>
            <a:r>
              <a:rPr lang="fi-FI" dirty="0" err="1"/>
              <a:t>increment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331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MySQL:n</a:t>
            </a:r>
            <a:r>
              <a:rPr lang="fi-FI" dirty="0"/>
              <a:t> käyttö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Nyt sinulla on taulu luotuna: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A94BDAA7-978D-AE41-B006-67897421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09" y="1238841"/>
            <a:ext cx="46736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7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Mene osoitteeseen: </a:t>
            </a:r>
            <a:r>
              <a:rPr lang="fi-FI" dirty="0">
                <a:hlinkClick r:id="rId2"/>
              </a:rPr>
              <a:t>https://dev.mysql.com/downloads/connector/net/</a:t>
            </a:r>
            <a:endParaRPr lang="fi-FI" dirty="0"/>
          </a:p>
          <a:p>
            <a:r>
              <a:rPr lang="fi-FI" dirty="0"/>
              <a:t>Lataa ajuri, vastaa: </a:t>
            </a:r>
          </a:p>
          <a:p>
            <a:r>
              <a:rPr lang="fi-FI" dirty="0"/>
              <a:t>Asenna ajuri ”</a:t>
            </a:r>
            <a:r>
              <a:rPr lang="fi-FI" dirty="0" err="1"/>
              <a:t>Typical</a:t>
            </a:r>
            <a:r>
              <a:rPr lang="fi-FI" dirty="0"/>
              <a:t>” asennuksella</a:t>
            </a:r>
          </a:p>
          <a:p>
            <a:r>
              <a:rPr lang="fi-FI" dirty="0"/>
              <a:t>Aloita sen jälkeen uusi projekti, mutta tällä kertaa sen pitää olla tavan omaisen Windows </a:t>
            </a:r>
            <a:r>
              <a:rPr lang="fi-FI" dirty="0" err="1"/>
              <a:t>Forms</a:t>
            </a:r>
            <a:r>
              <a:rPr lang="fi-FI" dirty="0"/>
              <a:t> </a:t>
            </a:r>
            <a:r>
              <a:rPr lang="fi-FI" dirty="0" err="1"/>
              <a:t>Appin</a:t>
            </a:r>
            <a:r>
              <a:rPr lang="fi-FI" dirty="0"/>
              <a:t> lisäksi (.NET Framework), tämä on tärkeää, sillä jos et valitse tuota, et saa lisättyä tärkeää palikkaa, jota ilman et saa tätä tehtävää tehtyä</a:t>
            </a:r>
          </a:p>
          <a:p>
            <a:r>
              <a:rPr lang="fi-FI" dirty="0"/>
              <a:t>Kun olet käynnistänyt projektin, mene </a:t>
            </a:r>
            <a:r>
              <a:rPr lang="fi-FI" dirty="0" err="1"/>
              <a:t>Solution</a:t>
            </a:r>
            <a:r>
              <a:rPr lang="fi-FI" dirty="0"/>
              <a:t> Exploreriin ja paina </a:t>
            </a:r>
            <a:r>
              <a:rPr lang="fi-FI" dirty="0" err="1"/>
              <a:t>References-nodea</a:t>
            </a:r>
            <a:r>
              <a:rPr lang="fi-FI" dirty="0"/>
              <a:t> oikeanpuoleisessa hiirenpainikkeella ja valitse ”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Reference</a:t>
            </a:r>
            <a:r>
              <a:rPr lang="fi-FI" dirty="0"/>
              <a:t>…” ja kirjoita </a:t>
            </a:r>
            <a:r>
              <a:rPr lang="fi-FI" dirty="0" err="1"/>
              <a:t>Search</a:t>
            </a:r>
            <a:r>
              <a:rPr lang="fi-FI" dirty="0"/>
              <a:t>-boxiin ”My”, niin saat näkyviin </a:t>
            </a:r>
            <a:r>
              <a:rPr lang="fi-FI" dirty="0" err="1"/>
              <a:t>MySql.Data:n</a:t>
            </a:r>
            <a:r>
              <a:rPr lang="fi-FI" dirty="0"/>
              <a:t>, joka sinun tulee valita:</a:t>
            </a:r>
          </a:p>
          <a:p>
            <a:endParaRPr lang="fi-FI" dirty="0"/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CA64CFA7-EA11-7D4C-AC8E-A3545912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3" y="1241498"/>
            <a:ext cx="3314700" cy="292100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CC57EAEF-D215-D94B-9F5D-791EDDBA6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76282"/>
            <a:ext cx="9144000" cy="14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8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Ensimmäisen ruudun voimme hyväksyä sellaisenaan:</a:t>
            </a: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9DD7D3D4-BEDE-664F-8338-79892118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47" y="1170517"/>
            <a:ext cx="63754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1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Tee sen jälkeen </a:t>
            </a:r>
            <a:r>
              <a:rPr lang="fi-FI" dirty="0" err="1"/>
              <a:t>seuraavanlainen</a:t>
            </a:r>
            <a:r>
              <a:rPr lang="fi-FI" dirty="0"/>
              <a:t> ulkoasu</a:t>
            </a:r>
          </a:p>
          <a:p>
            <a:endParaRPr lang="fi-FI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92505174-CAFD-AE4F-BC7A-3BDE241B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588"/>
            <a:ext cx="9144000" cy="4350823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D2CFD8BE-3C61-ED44-816A-84A91FFE5D18}"/>
              </a:ext>
            </a:extLst>
          </p:cNvPr>
          <p:cNvSpPr txBox="1"/>
          <p:nvPr/>
        </p:nvSpPr>
        <p:spPr>
          <a:xfrm>
            <a:off x="2434855" y="3657600"/>
            <a:ext cx="447630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Tämä on DataGrid-osio, jonka nimesin nimellä </a:t>
            </a:r>
            <a:r>
              <a:rPr lang="fi-FI" dirty="0" err="1"/>
              <a:t>TietotauluDG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728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Ennen kuin lähdemme sen enempää ohjelmoimaan toiminnallisuutta painikkeisiin, teemme pari luokkaa, jotka auttavat meitä tämän kanssa. </a:t>
            </a:r>
          </a:p>
          <a:p>
            <a:r>
              <a:rPr lang="fi-FI" dirty="0"/>
              <a:t>Ensimmäinen on </a:t>
            </a:r>
            <a:r>
              <a:rPr lang="fi-FI" dirty="0" err="1"/>
              <a:t>Yhdista</a:t>
            </a:r>
            <a:r>
              <a:rPr lang="fi-FI" dirty="0"/>
              <a:t>-luokka, jonka avulla otamme yhteyttä tietokantaan. Se luokaan siten, että menet </a:t>
            </a:r>
            <a:r>
              <a:rPr lang="fi-FI" dirty="0" err="1"/>
              <a:t>Solution</a:t>
            </a:r>
            <a:r>
              <a:rPr lang="fi-FI" dirty="0"/>
              <a:t> </a:t>
            </a:r>
            <a:r>
              <a:rPr lang="fi-FI" dirty="0" err="1"/>
              <a:t>Explorissa</a:t>
            </a:r>
            <a:r>
              <a:rPr lang="fi-FI" dirty="0"/>
              <a:t> projektin nimesi päälle ja painat oikean puoleista hiirennäppäintä ja valitset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>
                <a:sym typeface="Wingdings" pitchFamily="2" charset="2"/>
              </a:rPr>
              <a:t> Class… ja annat luokan nimeksi </a:t>
            </a:r>
            <a:r>
              <a:rPr lang="fi-FI" dirty="0" err="1">
                <a:sym typeface="Wingdings" pitchFamily="2" charset="2"/>
              </a:rPr>
              <a:t>Yhdista</a:t>
            </a:r>
            <a:endParaRPr lang="fi-FI" dirty="0">
              <a:sym typeface="Wingdings" pitchFamily="2" charset="2"/>
            </a:endParaRPr>
          </a:p>
          <a:p>
            <a:r>
              <a:rPr lang="fi-FI" dirty="0">
                <a:sym typeface="Wingdings" pitchFamily="2" charset="2"/>
              </a:rPr>
              <a:t>Tarvitset ”ylös” </a:t>
            </a:r>
            <a:r>
              <a:rPr lang="fi-FI" dirty="0" err="1">
                <a:sym typeface="Wingdings" pitchFamily="2" charset="2"/>
              </a:rPr>
              <a:t>using</a:t>
            </a:r>
            <a:r>
              <a:rPr lang="fi-FI" dirty="0">
                <a:sym typeface="Wingdings" pitchFamily="2" charset="2"/>
              </a:rPr>
              <a:t> </a:t>
            </a:r>
            <a:r>
              <a:rPr lang="fi-FI" dirty="0" err="1">
                <a:sym typeface="Wingdings" pitchFamily="2" charset="2"/>
              </a:rPr>
              <a:t>MySql.Data.MySqlClient</a:t>
            </a:r>
            <a:r>
              <a:rPr lang="fi-FI" dirty="0">
                <a:sym typeface="Wingdings" pitchFamily="2" charset="2"/>
              </a:rPr>
              <a:t> ja </a:t>
            </a:r>
            <a:r>
              <a:rPr lang="fi-FI" dirty="0" err="1">
                <a:sym typeface="Wingdings" pitchFamily="2" charset="2"/>
              </a:rPr>
              <a:t>using</a:t>
            </a:r>
            <a:r>
              <a:rPr lang="fi-FI" dirty="0">
                <a:sym typeface="Wingdings" pitchFamily="2" charset="2"/>
              </a:rPr>
              <a:t> </a:t>
            </a:r>
            <a:r>
              <a:rPr lang="fi-FI" dirty="0" err="1">
                <a:sym typeface="Wingdings" pitchFamily="2" charset="2"/>
              </a:rPr>
              <a:t>System.Data</a:t>
            </a:r>
            <a:endParaRPr lang="fi-FI" dirty="0">
              <a:sym typeface="Wingdings" pitchFamily="2" charset="2"/>
            </a:endParaRP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A23C51A6-5F49-1440-A9EF-E04B714F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84" y="2735074"/>
            <a:ext cx="8006315" cy="41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Toinen luokka, jonka teemme, on OPISKELIJA</a:t>
            </a:r>
          </a:p>
          <a:p>
            <a:r>
              <a:rPr lang="fi-FI" dirty="0">
                <a:sym typeface="Wingdings" pitchFamily="2" charset="2"/>
              </a:rPr>
              <a:t>Yhdistetään se aiemmin tehtyyn luokkaan luomalla olio ja tehdään metodi lisäystä varten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B3C688BC-2514-BC47-90B2-9CD29846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7" y="1781417"/>
            <a:ext cx="7825563" cy="50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2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Pysytään OPISKELIJA-luokassa ja luodaan metodi tietojen hakua varten</a:t>
            </a:r>
            <a:endParaRPr lang="fi-FI" dirty="0">
              <a:sym typeface="Wingdings" pitchFamily="2" charset="2"/>
            </a:endParaRP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136B24F1-E0BE-8449-A51A-D1898E02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408"/>
            <a:ext cx="9144000" cy="15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9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Pysytään OPISKELIJA-luokassa ja luodaan metodi tietojen muuttamista varten</a:t>
            </a:r>
            <a:endParaRPr lang="fi-FI" dirty="0">
              <a:sym typeface="Wingdings" pitchFamily="2" charset="2"/>
            </a:endParaRPr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E61C5BBC-56AB-B34F-80B5-E5639794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979"/>
            <a:ext cx="9144000" cy="50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Luodaan lopuksi vielä metodi tietojen poistamista varten</a:t>
            </a:r>
            <a:endParaRPr lang="fi-FI" dirty="0">
              <a:sym typeface="Wingdings" pitchFamily="2" charset="2"/>
            </a:endParaRP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51E0A947-3BE6-DD41-8809-793E3900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9" y="1280189"/>
            <a:ext cx="7518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0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Tämän jälkeen mennään varsinaiseen ohjelmaan ja lähdetään koodaamaan toimintoja</a:t>
            </a:r>
          </a:p>
          <a:p>
            <a:r>
              <a:rPr lang="fi-FI" dirty="0" err="1">
                <a:sym typeface="Wingdings" pitchFamily="2" charset="2"/>
              </a:rPr>
              <a:t>Kaksoisnapauta</a:t>
            </a:r>
            <a:r>
              <a:rPr lang="fi-FI" dirty="0">
                <a:sym typeface="Wingdings" pitchFamily="2" charset="2"/>
              </a:rPr>
              <a:t> lomaketta, jotta saat </a:t>
            </a:r>
            <a:r>
              <a:rPr lang="fi-FI" dirty="0" err="1">
                <a:sym typeface="Wingdings" pitchFamily="2" charset="2"/>
              </a:rPr>
              <a:t>Form_Load</a:t>
            </a:r>
            <a:r>
              <a:rPr lang="fi-FI" dirty="0">
                <a:sym typeface="Wingdings" pitchFamily="2" charset="2"/>
              </a:rPr>
              <a:t> –komennon esille ja anna sinne komento: (Tietotaulu on siis se iso alue kaiken alapuolella)</a:t>
            </a: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r>
              <a:rPr lang="fi-FI" dirty="0">
                <a:sym typeface="Wingdings" pitchFamily="2" charset="2"/>
              </a:rPr>
              <a:t>Sitten voimme määritellä Tyhjennä-painikkeen toiminnan:</a:t>
            </a:r>
          </a:p>
          <a:p>
            <a:endParaRPr lang="fi-FI" dirty="0">
              <a:sym typeface="Wingdings" pitchFamily="2" charset="2"/>
            </a:endParaRPr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8EB87816-4C4B-9E43-9F83-59EF93BE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863651"/>
            <a:ext cx="6121400" cy="81280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1A2DD405-1CB1-664E-A0C7-919EBD9E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98" y="3141921"/>
            <a:ext cx="6019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4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Seuraavana on vuorossa Tallenna-painike</a:t>
            </a: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r>
              <a:rPr lang="fi-FI" dirty="0">
                <a:sym typeface="Wingdings" pitchFamily="2" charset="2"/>
              </a:rPr>
              <a:t>Ja päivitä-painike</a:t>
            </a:r>
          </a:p>
          <a:p>
            <a:endParaRPr lang="fi-FI" dirty="0">
              <a:sym typeface="Wingdings" pitchFamily="2" charset="2"/>
            </a:endParaRP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C1749167-2E55-7E46-AD58-BDB08878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217"/>
            <a:ext cx="9144000" cy="2643083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09E49776-241A-064F-8C3A-66087FC4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2549"/>
            <a:ext cx="9144000" cy="27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41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20. Harjoitus - CRUD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Jäljelle jää poista painike ja rivin valinta taulukosta</a:t>
            </a:r>
            <a:endParaRPr lang="fi-FI" dirty="0">
              <a:sym typeface="Wingdings" pitchFamily="2" charset="2"/>
            </a:endParaRPr>
          </a:p>
          <a:p>
            <a:endParaRPr lang="fi-FI" dirty="0">
              <a:sym typeface="Wingdings" pitchFamily="2" charset="2"/>
            </a:endParaRPr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3C4FC0BC-3FCF-CB4C-A669-3A5A8846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927"/>
            <a:ext cx="9144000" cy="3180891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392C75D4-B879-A145-9BCE-B3B26209D19F}"/>
              </a:ext>
            </a:extLst>
          </p:cNvPr>
          <p:cNvSpPr txBox="1"/>
          <p:nvPr/>
        </p:nvSpPr>
        <p:spPr>
          <a:xfrm>
            <a:off x="1901536" y="4821382"/>
            <a:ext cx="343939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Video:</a:t>
            </a:r>
          </a:p>
          <a:p>
            <a:r>
              <a:rPr lang="fi-FI" dirty="0" err="1">
                <a:hlinkClick r:id="rId3"/>
              </a:rPr>
              <a:t>https</a:t>
            </a:r>
            <a:r>
              <a:rPr lang="fi-FI" dirty="0">
                <a:hlinkClick r:id="rId3"/>
              </a:rPr>
              <a:t>://</a:t>
            </a:r>
            <a:r>
              <a:rPr lang="fi-FI" dirty="0" err="1">
                <a:hlinkClick r:id="rId3"/>
              </a:rPr>
              <a:t>youtu.be</a:t>
            </a:r>
            <a:r>
              <a:rPr lang="fi-FI" dirty="0">
                <a:hlinkClick r:id="rId3"/>
              </a:rPr>
              <a:t>/8slZcnQo93Q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022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Seuraavasta ruudusta poistamme paljon rasteja: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9BFC3A06-B3C6-164C-A92F-ED3AAF7C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9" y="1164167"/>
            <a:ext cx="6362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Jos et voi asentaa oletushakemistoon (C:\</a:t>
            </a:r>
            <a:r>
              <a:rPr lang="fi-FI" dirty="0" err="1"/>
              <a:t>xampp</a:t>
            </a:r>
            <a:r>
              <a:rPr lang="fi-FI" dirty="0"/>
              <a:t>), kokeile oman kansiosi alle: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E695F65-616D-444F-BDDB-6D9CA182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45" y="1183217"/>
            <a:ext cx="6400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6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Seuraavan ruudun voit mennä oletuksilla: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D9C118F8-FB47-334F-B468-BBBCD0C6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79" y="1170517"/>
            <a:ext cx="63754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Poista rasti, jos et halua, että selainikkuna ponnahtaa esiin: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27A5CCAE-0BFE-FB4B-8439-51C927F6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97" y="1164167"/>
            <a:ext cx="6388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4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Seuraavan ruudun voit mennä oletuksilla: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89B44E2F-DC43-E140-88C5-E84A01F29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9" y="1164167"/>
            <a:ext cx="6362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Tämän jälkeen XAMPP asentuu: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F5EC4FBE-BCAD-404F-9D74-C2DFDFCA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94" y="1164167"/>
            <a:ext cx="6362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 err="1"/>
              <a:t>XAMPPin</a:t>
            </a:r>
            <a:r>
              <a:rPr lang="fi-FI" dirty="0"/>
              <a:t> asennus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Lopuksi käynnistä Control </a:t>
            </a:r>
            <a:r>
              <a:rPr lang="fi-FI" dirty="0" err="1"/>
              <a:t>Panel</a:t>
            </a:r>
            <a:r>
              <a:rPr lang="fi-FI" dirty="0"/>
              <a:t>: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8B96793-8033-1549-AD51-B6FA568E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19" y="1183217"/>
            <a:ext cx="6350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52045"/>
      </p:ext>
    </p:extLst>
  </p:cSld>
  <p:clrMapOvr>
    <a:masterClrMapping/>
  </p:clrMapOvr>
</p:sld>
</file>

<file path=ppt/theme/theme1.xml><?xml version="1.0" encoding="utf-8"?>
<a:theme xmlns:a="http://schemas.openxmlformats.org/drawingml/2006/main" name="Keuda">
  <a:themeElements>
    <a:clrScheme name="KEUDA">
      <a:dk1>
        <a:srgbClr val="000000"/>
      </a:dk1>
      <a:lt1>
        <a:sysClr val="window" lastClr="FFFFFF"/>
      </a:lt1>
      <a:dk2>
        <a:srgbClr val="000000"/>
      </a:dk2>
      <a:lt2>
        <a:srgbClr val="DAD9D4"/>
      </a:lt2>
      <a:accent1>
        <a:srgbClr val="3AAA35"/>
      </a:accent1>
      <a:accent2>
        <a:srgbClr val="BCCF00"/>
      </a:accent2>
      <a:accent3>
        <a:srgbClr val="C9338B"/>
      </a:accent3>
      <a:accent4>
        <a:srgbClr val="0074D8"/>
      </a:accent4>
      <a:accent5>
        <a:srgbClr val="623D91"/>
      </a:accent5>
      <a:accent6>
        <a:srgbClr val="000000"/>
      </a:accent6>
      <a:hlink>
        <a:srgbClr val="3AAA35"/>
      </a:hlink>
      <a:folHlink>
        <a:srgbClr val="BCC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eudapohja" id="{A054984A-8E48-3642-AE8C-EDA194885A68}" vid="{D6D0F34A-5152-A84B-95B2-81CF7E64AF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0cdafe-3c14-470c-9774-fed17032e9b6">
      <UserInfo>
        <DisplayName>Tiina Myrsky</DisplayName>
        <AccountId>395</AccountId>
        <AccountType/>
      </UserInfo>
      <UserInfo>
        <DisplayName>Sirpa Laiho</DisplayName>
        <AccountId>953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531312B7327114EB8C6A781B61668F8" ma:contentTypeVersion="13" ma:contentTypeDescription="Luo uusi asiakirja." ma:contentTypeScope="" ma:versionID="160cf9f1a0764e32543ee535e7019f2e">
  <xsd:schema xmlns:xsd="http://www.w3.org/2001/XMLSchema" xmlns:xs="http://www.w3.org/2001/XMLSchema" xmlns:p="http://schemas.microsoft.com/office/2006/metadata/properties" xmlns:ns3="bef9a14e-6b3a-4af1-813a-eac9023b19ca" xmlns:ns4="d60cdafe-3c14-470c-9774-fed17032e9b6" targetNamespace="http://schemas.microsoft.com/office/2006/metadata/properties" ma:root="true" ma:fieldsID="93873177101ee229c29b07e8d73cfea5" ns3:_="" ns4:_="">
    <xsd:import namespace="bef9a14e-6b3a-4af1-813a-eac9023b19ca"/>
    <xsd:import namespace="d60cdafe-3c14-470c-9774-fed17032e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9a14e-6b3a-4af1-813a-eac9023b1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0cdafe-3c14-470c-9774-fed17032e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D5726-3D6A-4EAD-9F28-E8ED54CD11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FAD33-FC5D-40A5-A5BF-CED66488F50B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bef9a14e-6b3a-4af1-813a-eac9023b19ca"/>
    <ds:schemaRef ds:uri="http://schemas.microsoft.com/office/infopath/2007/PartnerControls"/>
    <ds:schemaRef ds:uri="d60cdafe-3c14-470c-9774-fed17032e9b6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0EF9867-FB68-4B42-81D4-E5B6D5D4E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9a14e-6b3a-4af1-813a-eac9023b19ca"/>
    <ds:schemaRef ds:uri="d60cdafe-3c14-470c-9774-fed17032e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Keuda</Template>
  <TotalTime>25476</TotalTime>
  <Words>546</Words>
  <Application>Microsoft Office PowerPoint</Application>
  <PresentationFormat>Näytössä katseltava diaesitys (4:3)</PresentationFormat>
  <Paragraphs>83</Paragraphs>
  <Slides>28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28</vt:i4>
      </vt:variant>
    </vt:vector>
  </HeadingPairs>
  <TitlesOfParts>
    <vt:vector size="32" baseType="lpstr">
      <vt:lpstr>Arial</vt:lpstr>
      <vt:lpstr>Calibri</vt:lpstr>
      <vt:lpstr>TitilliumText22L Light</vt:lpstr>
      <vt:lpstr>Keuda</vt:lpstr>
      <vt:lpstr>T1-tason ohjelmointi C#-kielellä</vt:lpstr>
      <vt:lpstr>XAMPPin asennus</vt:lpstr>
      <vt:lpstr>XAMPPin asennus</vt:lpstr>
      <vt:lpstr>XAMPPin asennus</vt:lpstr>
      <vt:lpstr>XAMPPin asennus</vt:lpstr>
      <vt:lpstr>XAMPPin asennus</vt:lpstr>
      <vt:lpstr>XAMPPin asennus</vt:lpstr>
      <vt:lpstr>XAMPPin asennus</vt:lpstr>
      <vt:lpstr>XAMPPin asennus</vt:lpstr>
      <vt:lpstr>XAMPPin asennus</vt:lpstr>
      <vt:lpstr>XAMPPin asennus</vt:lpstr>
      <vt:lpstr>MySQL:n käyttö</vt:lpstr>
      <vt:lpstr>MySQL:n käyttö</vt:lpstr>
      <vt:lpstr>MySQL:n käyttö</vt:lpstr>
      <vt:lpstr>MySQL:n käyttö</vt:lpstr>
      <vt:lpstr>MySQL:n käyttö</vt:lpstr>
      <vt:lpstr>MySQL:n käyttö</vt:lpstr>
      <vt:lpstr>MySQL:n käyttö</vt:lpstr>
      <vt:lpstr>20. Harjoitus - CRUD</vt:lpstr>
      <vt:lpstr>20. Harjoitus - CRUD</vt:lpstr>
      <vt:lpstr>20. Harjoitus - CRUD</vt:lpstr>
      <vt:lpstr>20. Harjoitus - CRUD</vt:lpstr>
      <vt:lpstr>20. Harjoitus - CRUD</vt:lpstr>
      <vt:lpstr>20. Harjoitus - CRUD</vt:lpstr>
      <vt:lpstr>20. Harjoitus - CRUD</vt:lpstr>
      <vt:lpstr>20. Harjoitus - CRUD</vt:lpstr>
      <vt:lpstr>20. Harjoitus - CRUD</vt:lpstr>
      <vt:lpstr>20. Harjoitus - 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T1-tason ohjelmointi C#-kielellä</dc:title>
  <dc:creator>Jyri Lindroos</dc:creator>
  <cp:lastModifiedBy>Jyri Turkkila</cp:lastModifiedBy>
  <cp:revision>94</cp:revision>
  <dcterms:created xsi:type="dcterms:W3CDTF">2021-08-06T08:12:12Z</dcterms:created>
  <dcterms:modified xsi:type="dcterms:W3CDTF">2022-03-23T14:26:34Z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0x010100F531312B7327114EB8C6A781B61668F8</vt:lpwstr>
  </property>
  <property fmtid="{D5CDD505-2E9C-101B-9397-08002B2CF9AE}" pid="3" name="Keuda Avainsana">
    <vt:lpwstr>22;#viestintä|b7bd8df1-11a9-47b9-81d4-8f39aa216b53</vt:lpwstr>
  </property>
  <property fmtid="{D5CDD505-2E9C-101B-9397-08002B2CF9AE}" pid="4" name="Keuda Ala">
    <vt:lpwstr>17;#Yhteiset palvelut|dd5a481c-96b8-4355-a3f4-1b3fa68beb25</vt:lpwstr>
  </property>
  <property fmtid="{D5CDD505-2E9C-101B-9397-08002B2CF9AE}" pid="5" name="Keuda Dokumenttityyppi">
    <vt:lpwstr>10;#Esitysmateriaali|ed134d34-a4c9-4be4-9a74-125bd0dfe4d4</vt:lpwstr>
  </property>
  <property fmtid="{D5CDD505-2E9C-101B-9397-08002B2CF9AE}" pid="6" name="AuthorIds_UIVersion_2560">
    <vt:lpwstr>30</vt:lpwstr>
  </property>
  <property fmtid="{D5CDD505-2E9C-101B-9397-08002B2CF9AE}" pid="7" name="AuthorIds_UIVersion_3072">
    <vt:lpwstr>30</vt:lpwstr>
  </property>
</Properties>
</file>