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13"/>
  </p:notesMasterIdLst>
  <p:handoutMasterIdLst>
    <p:handoutMasterId r:id="rId14"/>
  </p:handoutMasterIdLst>
  <p:sldIdLst>
    <p:sldId id="256" r:id="rId5"/>
    <p:sldId id="257" r:id="rId6"/>
    <p:sldId id="258" r:id="rId7"/>
    <p:sldId id="259" r:id="rId8"/>
    <p:sldId id="264" r:id="rId9"/>
    <p:sldId id="261"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F00"/>
    <a:srgbClr val="AF2867"/>
    <a:srgbClr val="C9338B"/>
    <a:srgbClr val="0074D8"/>
    <a:srgbClr val="623D91"/>
    <a:srgbClr val="442D73"/>
    <a:srgbClr val="A32271"/>
    <a:srgbClr val="0098BE"/>
    <a:srgbClr val="0010D8"/>
    <a:srgbClr val="C933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9" autoAdjust="0"/>
    <p:restoredTop sz="94670" autoAdjust="0"/>
  </p:normalViewPr>
  <p:slideViewPr>
    <p:cSldViewPr snapToGrid="0" snapToObjects="1">
      <p:cViewPr varScale="1">
        <p:scale>
          <a:sx n="82" d="100"/>
          <a:sy n="82" d="100"/>
        </p:scale>
        <p:origin x="12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napToObjects="1"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94D4C9-6805-D540-BF0E-8D5D44FA5A14}" type="datetimeFigureOut">
              <a:rPr lang="en-US" smtClean="0"/>
              <a:t>3/22/2022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8212D4-8506-FA4A-B89D-DDD39B1D739E}" type="slidenum">
              <a:rPr lang="en-US" smtClean="0"/>
              <a:t>‹#›</a:t>
            </a:fld>
            <a:endParaRPr lang="en-US"/>
          </a:p>
        </p:txBody>
      </p:sp>
    </p:spTree>
    <p:extLst>
      <p:ext uri="{BB962C8B-B14F-4D97-AF65-F5344CB8AC3E}">
        <p14:creationId xmlns:p14="http://schemas.microsoft.com/office/powerpoint/2010/main" val="4021326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EE868-360A-9D4F-ADEB-D95F6F3D8AE4}"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639CC-2304-9949-BEF3-54E737648D9B}" type="slidenum">
              <a:rPr lang="en-US" smtClean="0"/>
              <a:t>‹#›</a:t>
            </a:fld>
            <a:endParaRPr lang="en-US"/>
          </a:p>
        </p:txBody>
      </p:sp>
    </p:spTree>
    <p:extLst>
      <p:ext uri="{BB962C8B-B14F-4D97-AF65-F5344CB8AC3E}">
        <p14:creationId xmlns:p14="http://schemas.microsoft.com/office/powerpoint/2010/main" val="26691292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ansi">
    <p:spTree>
      <p:nvGrpSpPr>
        <p:cNvPr id="1" name=""/>
        <p:cNvGrpSpPr/>
        <p:nvPr/>
      </p:nvGrpSpPr>
      <p:grpSpPr>
        <a:xfrm>
          <a:off x="0" y="0"/>
          <a:ext cx="0" cy="0"/>
          <a:chOff x="0" y="0"/>
          <a:chExt cx="0" cy="0"/>
        </a:xfrm>
      </p:grpSpPr>
      <p:sp>
        <p:nvSpPr>
          <p:cNvPr id="3" name="Otsikko 2"/>
          <p:cNvSpPr>
            <a:spLocks noGrp="1"/>
          </p:cNvSpPr>
          <p:nvPr>
            <p:ph type="title"/>
          </p:nvPr>
        </p:nvSpPr>
        <p:spPr>
          <a:xfrm>
            <a:off x="2358596" y="2049523"/>
            <a:ext cx="6373512" cy="2817092"/>
          </a:xfrm>
          <a:prstGeom prst="rect">
            <a:avLst/>
          </a:prstGeom>
        </p:spPr>
        <p:txBody>
          <a:bodyPr>
            <a:normAutofit/>
          </a:bodyPr>
          <a:lstStyle>
            <a:lvl1pPr>
              <a:lnSpc>
                <a:spcPts val="3600"/>
              </a:lnSpc>
              <a:defRPr sz="3200"/>
            </a:lvl1pPr>
          </a:lstStyle>
          <a:p>
            <a:r>
              <a:rPr lang="fi-FI"/>
              <a:t>Muokkaa ots. perustyyl. napsautt.</a:t>
            </a:r>
            <a:endParaRPr lang="fi-FI" dirty="0"/>
          </a:p>
        </p:txBody>
      </p:sp>
    </p:spTree>
    <p:extLst>
      <p:ext uri="{BB962C8B-B14F-4D97-AF65-F5344CB8AC3E}">
        <p14:creationId xmlns:p14="http://schemas.microsoft.com/office/powerpoint/2010/main" val="403797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rttadi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8AB97C95-E635-4200-B163-54DAC764B739}"/>
              </a:ext>
            </a:extLst>
          </p:cNvPr>
          <p:cNvPicPr>
            <a:picLocks noChangeAspect="1"/>
          </p:cNvPicPr>
          <p:nvPr userDrawn="1"/>
        </p:nvPicPr>
        <p:blipFill>
          <a:blip r:embed="rId2"/>
          <a:stretch>
            <a:fillRect/>
          </a:stretch>
        </p:blipFill>
        <p:spPr>
          <a:xfrm>
            <a:off x="0" y="0"/>
            <a:ext cx="9144000" cy="6857999"/>
          </a:xfrm>
          <a:prstGeom prst="rect">
            <a:avLst/>
          </a:prstGeom>
        </p:spPr>
      </p:pic>
      <p:pic>
        <p:nvPicPr>
          <p:cNvPr id="4" name="Kuva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00663" y="996490"/>
            <a:ext cx="4072478" cy="5609394"/>
          </a:xfrm>
          <a:prstGeom prst="rect">
            <a:avLst/>
          </a:prstGeom>
        </p:spPr>
      </p:pic>
      <p:sp>
        <p:nvSpPr>
          <p:cNvPr id="6" name="Tekstiruutu 5">
            <a:extLst>
              <a:ext uri="{FF2B5EF4-FFF2-40B4-BE49-F238E27FC236}">
                <a16:creationId xmlns:a16="http://schemas.microsoft.com/office/drawing/2014/main" id="{000F45F4-BC06-4C0F-93B5-E159DC2EDFDB}"/>
              </a:ext>
            </a:extLst>
          </p:cNvPr>
          <p:cNvSpPr txBox="1"/>
          <p:nvPr userDrawn="1"/>
        </p:nvSpPr>
        <p:spPr>
          <a:xfrm>
            <a:off x="590205" y="1485231"/>
            <a:ext cx="5777346" cy="3221395"/>
          </a:xfrm>
          <a:prstGeom prst="rect">
            <a:avLst/>
          </a:prstGeom>
          <a:noFill/>
        </p:spPr>
        <p:txBody>
          <a:bodyPr wrap="square" rtlCol="0">
            <a:spAutoFit/>
          </a:bodyPr>
          <a:lstStyle/>
          <a:p>
            <a:pPr rtl="0"/>
            <a:r>
              <a:rPr lang="fi-FI" sz="3200" b="1" i="0" u="none" strike="noStrike" kern="1200" baseline="30000" dirty="0">
                <a:solidFill>
                  <a:schemeClr val="tx1"/>
                </a:solidFill>
                <a:latin typeface="Arial" panose="020B0604020202020204" pitchFamily="34" charset="0"/>
                <a:ea typeface="+mn-ea"/>
                <a:cs typeface="Arial" panose="020B0604020202020204" pitchFamily="34" charset="0"/>
              </a:rPr>
              <a:t>KEUDA</a:t>
            </a:r>
            <a:endParaRPr lang="fi-FI" sz="32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Toteutamme opiskelijoille ja työelämälle yksilöllisiä,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vetovoimaisia  koulutus- ja kehittämispalveluja.</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Opetus- ja koulutuspalvelut</a:t>
            </a: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Työelämäpalvelut</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0" i="0" u="none" strike="noStrike" kern="1200" baseline="30000" dirty="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i-FI" sz="1800" b="1" i="0" u="none" strike="noStrike" kern="1200" baseline="30000" dirty="0">
                <a:solidFill>
                  <a:schemeClr val="tx1"/>
                </a:solidFill>
                <a:latin typeface="Arial" panose="020B0604020202020204" pitchFamily="34" charset="0"/>
                <a:ea typeface="+mn-ea"/>
                <a:cs typeface="Arial" panose="020B0604020202020204" pitchFamily="34" charset="0"/>
              </a:rPr>
              <a:t>Koulutustarjontamme kattaa kaikki koulutusalat: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Auto- ja logistiikkapalvelut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Hyvinvointipalvelut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Liike-elämän 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Luonnonvara- ja ympäristöpalvelut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Palvelualat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Teknologia- ja rakentamispalvelut</a:t>
            </a:r>
          </a:p>
          <a:p>
            <a:endParaRPr lang="fi-FI" dirty="0">
              <a:latin typeface="Arial" panose="020B0604020202020204" pitchFamily="34" charset="0"/>
              <a:cs typeface="Arial" panose="020B0604020202020204" pitchFamily="34" charset="0"/>
            </a:endParaRPr>
          </a:p>
        </p:txBody>
      </p:sp>
      <p:sp>
        <p:nvSpPr>
          <p:cNvPr id="7" name="TextBox 10">
            <a:extLst>
              <a:ext uri="{FF2B5EF4-FFF2-40B4-BE49-F238E27FC236}">
                <a16:creationId xmlns:a16="http://schemas.microsoft.com/office/drawing/2014/main" id="{A7953638-5DFE-4A4A-91AA-B825B3CD5B5A}"/>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156143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kautettu asettelu">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32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nsi - ykkösvalinta">
    <p:spTree>
      <p:nvGrpSpPr>
        <p:cNvPr id="1" name=""/>
        <p:cNvGrpSpPr/>
        <p:nvPr/>
      </p:nvGrpSpPr>
      <p:grpSpPr>
        <a:xfrm>
          <a:off x="0" y="0"/>
          <a:ext cx="0" cy="0"/>
          <a:chOff x="0" y="0"/>
          <a:chExt cx="0" cy="0"/>
        </a:xfrm>
      </p:grpSpPr>
      <p:pic>
        <p:nvPicPr>
          <p:cNvPr id="4" name="Kuva 3">
            <a:extLst>
              <a:ext uri="{FF2B5EF4-FFF2-40B4-BE49-F238E27FC236}">
                <a16:creationId xmlns:a16="http://schemas.microsoft.com/office/drawing/2014/main" id="{4AB942B8-D485-43EB-B893-D7EF8525977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3" name="Otsikko 2"/>
          <p:cNvSpPr>
            <a:spLocks noGrp="1"/>
          </p:cNvSpPr>
          <p:nvPr>
            <p:ph type="title"/>
          </p:nvPr>
        </p:nvSpPr>
        <p:spPr>
          <a:xfrm>
            <a:off x="978683" y="2049523"/>
            <a:ext cx="6373512" cy="2817092"/>
          </a:xfrm>
          <a:prstGeom prst="rect">
            <a:avLst/>
          </a:prstGeom>
        </p:spPr>
        <p:txBody>
          <a:bodyPr>
            <a:normAutofit/>
          </a:bodyPr>
          <a:lstStyle>
            <a:lvl1pPr>
              <a:lnSpc>
                <a:spcPts val="3600"/>
              </a:lnSpc>
              <a:defRPr sz="3200"/>
            </a:lvl1pPr>
          </a:lstStyle>
          <a:p>
            <a:r>
              <a:rPr lang="fi-FI"/>
              <a:t>Muokkaa ots. perustyyl. napsautt.</a:t>
            </a:r>
            <a:endParaRPr lang="fi-FI" dirty="0"/>
          </a:p>
        </p:txBody>
      </p:sp>
      <p:sp>
        <p:nvSpPr>
          <p:cNvPr id="5" name="TextBox 10">
            <a:extLst>
              <a:ext uri="{FF2B5EF4-FFF2-40B4-BE49-F238E27FC236}">
                <a16:creationId xmlns:a16="http://schemas.microsoft.com/office/drawing/2014/main" id="{C6C2C99A-DA4C-41F0-ADDF-F850E7C02A8C}"/>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66739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sältö ">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235710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235710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Tree>
    <p:extLst>
      <p:ext uri="{BB962C8B-B14F-4D97-AF65-F5344CB8AC3E}">
        <p14:creationId xmlns:p14="http://schemas.microsoft.com/office/powerpoint/2010/main" val="148915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sältö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24" name="Title 1"/>
          <p:cNvSpPr>
            <a:spLocks noGrp="1"/>
          </p:cNvSpPr>
          <p:nvPr>
            <p:ph type="title" hasCustomPrompt="1"/>
          </p:nvPr>
        </p:nvSpPr>
        <p:spPr>
          <a:xfrm>
            <a:off x="79191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79191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5" name="TextBox 10">
            <a:extLst>
              <a:ext uri="{FF2B5EF4-FFF2-40B4-BE49-F238E27FC236}">
                <a16:creationId xmlns:a16="http://schemas.microsoft.com/office/drawing/2014/main" id="{9B2DEAFD-14B8-46F3-89ED-609D3D3377D8}"/>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59632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sältö - ykkösvalinta - lime">
    <p:spTree>
      <p:nvGrpSpPr>
        <p:cNvPr id="1" name=""/>
        <p:cNvGrpSpPr/>
        <p:nvPr/>
      </p:nvGrpSpPr>
      <p:grpSpPr>
        <a:xfrm>
          <a:off x="0" y="0"/>
          <a:ext cx="0" cy="0"/>
          <a:chOff x="0" y="0"/>
          <a:chExt cx="0" cy="0"/>
        </a:xfrm>
      </p:grpSpPr>
      <p:pic>
        <p:nvPicPr>
          <p:cNvPr id="7" name="Kuva 6">
            <a:extLst>
              <a:ext uri="{FF2B5EF4-FFF2-40B4-BE49-F238E27FC236}">
                <a16:creationId xmlns:a16="http://schemas.microsoft.com/office/drawing/2014/main" id="{FE89DC39-807A-4E9C-9BF9-8794BD58BCC3}"/>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24" name="Title 1"/>
          <p:cNvSpPr>
            <a:spLocks noGrp="1"/>
          </p:cNvSpPr>
          <p:nvPr>
            <p:ph type="title" hasCustomPrompt="1"/>
          </p:nvPr>
        </p:nvSpPr>
        <p:spPr>
          <a:xfrm>
            <a:off x="79191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79191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5" name="TextBox 10">
            <a:extLst>
              <a:ext uri="{FF2B5EF4-FFF2-40B4-BE49-F238E27FC236}">
                <a16:creationId xmlns:a16="http://schemas.microsoft.com/office/drawing/2014/main" id="{AE6C7CC8-3097-4489-8F57-1AAB4DBE7496}"/>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83227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so kuva">
    <p:spTree>
      <p:nvGrpSpPr>
        <p:cNvPr id="1" name=""/>
        <p:cNvGrpSpPr/>
        <p:nvPr/>
      </p:nvGrpSpPr>
      <p:grpSpPr>
        <a:xfrm>
          <a:off x="0" y="0"/>
          <a:ext cx="0" cy="0"/>
          <a:chOff x="0" y="0"/>
          <a:chExt cx="0" cy="0"/>
        </a:xfrm>
      </p:grpSpPr>
      <p:sp>
        <p:nvSpPr>
          <p:cNvPr id="3" name="Kuvan paikkamerkki 2"/>
          <p:cNvSpPr>
            <a:spLocks noGrp="1" noChangeAspect="1"/>
          </p:cNvSpPr>
          <p:nvPr>
            <p:ph type="pic" sz="quarter" idx="11" hasCustomPrompt="1"/>
          </p:nvPr>
        </p:nvSpPr>
        <p:spPr>
          <a:xfrm>
            <a:off x="247135" y="2004607"/>
            <a:ext cx="6912000" cy="4214962"/>
          </a:xfrm>
          <a:prstGeom prst="rect">
            <a:avLst/>
          </a:prstGeom>
          <a:no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
        <p:nvSpPr>
          <p:cNvPr id="11" name="Sisällön paikkamerkki 2"/>
          <p:cNvSpPr>
            <a:spLocks noGrp="1"/>
          </p:cNvSpPr>
          <p:nvPr>
            <p:ph sz="quarter" idx="12"/>
          </p:nvPr>
        </p:nvSpPr>
        <p:spPr>
          <a:xfrm>
            <a:off x="7298724" y="4061254"/>
            <a:ext cx="1441622" cy="2158314"/>
          </a:xfrm>
          <a:prstGeom prst="rect">
            <a:avLst/>
          </a:prstGeom>
        </p:spPr>
        <p:txBody>
          <a:bodyPr anchor="b">
            <a:normAutofit/>
          </a:bodyPr>
          <a:lstStyle>
            <a:lvl1pPr marL="0" indent="0" algn="l">
              <a:buNone/>
              <a:defRPr sz="1600" b="0" i="0">
                <a:latin typeface="Arial"/>
                <a:ea typeface="TitilliumText22L Light" charset="0"/>
                <a:cs typeface="Arial"/>
              </a:defRPr>
            </a:lvl1pPr>
            <a:lvl2pPr>
              <a:defRPr sz="1600" b="0" i="0">
                <a:latin typeface="TitilliumText22L Light" charset="0"/>
                <a:ea typeface="TitilliumText22L Light" charset="0"/>
                <a:cs typeface="TitilliumText22L Light" charset="0"/>
              </a:defRPr>
            </a:lvl2pPr>
            <a:lvl3pPr>
              <a:defRPr sz="1600" b="0" i="0">
                <a:latin typeface="TitilliumText22L Light" charset="0"/>
                <a:ea typeface="TitilliumText22L Light" charset="0"/>
                <a:cs typeface="TitilliumText22L Light" charset="0"/>
              </a:defRPr>
            </a:lvl3pPr>
            <a:lvl4pPr>
              <a:defRPr sz="1600" b="0" i="0">
                <a:latin typeface="TitilliumText22L Light" charset="0"/>
                <a:ea typeface="TitilliumText22L Light" charset="0"/>
                <a:cs typeface="TitilliumText22L Light" charset="0"/>
              </a:defRPr>
            </a:lvl4pPr>
            <a:lvl5pPr>
              <a:defRPr sz="1600" b="0" i="0">
                <a:latin typeface="TitilliumText22L Light" charset="0"/>
                <a:ea typeface="TitilliumText22L Light" charset="0"/>
                <a:cs typeface="TitilliumText22L Light" charset="0"/>
              </a:defRPr>
            </a:lvl5pPr>
          </a:lstStyle>
          <a:p>
            <a:pPr lvl="0"/>
            <a:r>
              <a:rPr lang="fi-FI"/>
              <a:t>Muokkaa tekstin perustyylejä napsauttamalla</a:t>
            </a:r>
          </a:p>
        </p:txBody>
      </p:sp>
      <p:sp>
        <p:nvSpPr>
          <p:cNvPr id="13" name="Title 1"/>
          <p:cNvSpPr>
            <a:spLocks noGrp="1"/>
          </p:cNvSpPr>
          <p:nvPr>
            <p:ph type="title" hasCustomPrompt="1"/>
          </p:nvPr>
        </p:nvSpPr>
        <p:spPr>
          <a:xfrm>
            <a:off x="247135" y="463607"/>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Kuvan otsikko </a:t>
            </a:r>
            <a:r>
              <a:rPr lang="fi-FI" dirty="0" err="1"/>
              <a:t>lorem</a:t>
            </a:r>
            <a:r>
              <a:rPr lang="fi-FI" dirty="0"/>
              <a:t> </a:t>
            </a:r>
            <a:r>
              <a:rPr lang="fi-FI" dirty="0" err="1"/>
              <a:t>ipsum</a:t>
            </a:r>
            <a:r>
              <a:rPr lang="fi-FI" dirty="0"/>
              <a:t> </a:t>
            </a:r>
            <a:r>
              <a:rPr lang="fi-FI" dirty="0" err="1"/>
              <a:t>Arial</a:t>
            </a:r>
            <a:r>
              <a:rPr lang="fi-FI" dirty="0"/>
              <a:t> 32/36</a:t>
            </a:r>
            <a:endParaRPr lang="en-US" dirty="0"/>
          </a:p>
        </p:txBody>
      </p:sp>
    </p:spTree>
    <p:extLst>
      <p:ext uri="{BB962C8B-B14F-4D97-AF65-F5344CB8AC3E}">
        <p14:creationId xmlns:p14="http://schemas.microsoft.com/office/powerpoint/2010/main" val="89803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va ja sisältö">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4283676" y="947206"/>
            <a:ext cx="4473147" cy="1597771"/>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r>
              <a:rPr lang="fi-FI" dirty="0" err="1"/>
              <a:t>Arial</a:t>
            </a:r>
            <a:r>
              <a:rPr lang="fi-FI" dirty="0"/>
              <a:t> 32/36</a:t>
            </a:r>
            <a:endParaRPr lang="en-US" dirty="0"/>
          </a:p>
        </p:txBody>
      </p:sp>
      <p:sp>
        <p:nvSpPr>
          <p:cNvPr id="9" name="Sisällön paikkamerkki 2"/>
          <p:cNvSpPr>
            <a:spLocks noGrp="1"/>
          </p:cNvSpPr>
          <p:nvPr>
            <p:ph sz="quarter" idx="12"/>
          </p:nvPr>
        </p:nvSpPr>
        <p:spPr>
          <a:xfrm>
            <a:off x="4283675" y="2709949"/>
            <a:ext cx="4473147" cy="3559046"/>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10" name="Kuvan paikkamerkki 2"/>
          <p:cNvSpPr>
            <a:spLocks noGrp="1"/>
          </p:cNvSpPr>
          <p:nvPr>
            <p:ph type="pic" sz="quarter" idx="11" hasCustomPrompt="1"/>
          </p:nvPr>
        </p:nvSpPr>
        <p:spPr>
          <a:xfrm>
            <a:off x="247135" y="943236"/>
            <a:ext cx="3781167" cy="5325760"/>
          </a:xfrm>
          <a:prstGeom prst="rect">
            <a:avLst/>
          </a:prstGeom>
          <a:solidFill>
            <a:schemeClr val="bg1"/>
          </a:solid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Tree>
    <p:extLst>
      <p:ext uri="{BB962C8B-B14F-4D97-AF65-F5344CB8AC3E}">
        <p14:creationId xmlns:p14="http://schemas.microsoft.com/office/powerpoint/2010/main" val="77717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va + sisältö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5" name="Sisällön paikkamerkki 2">
            <a:extLst>
              <a:ext uri="{FF2B5EF4-FFF2-40B4-BE49-F238E27FC236}">
                <a16:creationId xmlns:a16="http://schemas.microsoft.com/office/drawing/2014/main" id="{DC2E2FDC-F3B3-41CF-AB6A-48494A762CAE}"/>
              </a:ext>
            </a:extLst>
          </p:cNvPr>
          <p:cNvSpPr>
            <a:spLocks noGrp="1"/>
          </p:cNvSpPr>
          <p:nvPr>
            <p:ph sz="quarter" idx="12"/>
          </p:nvPr>
        </p:nvSpPr>
        <p:spPr>
          <a:xfrm>
            <a:off x="4275437" y="951548"/>
            <a:ext cx="4473147" cy="3570575"/>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6" name="Kuvan paikkamerkki 2">
            <a:extLst>
              <a:ext uri="{FF2B5EF4-FFF2-40B4-BE49-F238E27FC236}">
                <a16:creationId xmlns:a16="http://schemas.microsoft.com/office/drawing/2014/main" id="{E8D99E9B-A051-45B4-883C-FC52D255B8C1}"/>
              </a:ext>
            </a:extLst>
          </p:cNvPr>
          <p:cNvSpPr>
            <a:spLocks noGrp="1"/>
          </p:cNvSpPr>
          <p:nvPr>
            <p:ph type="pic" sz="quarter" idx="11" hasCustomPrompt="1"/>
          </p:nvPr>
        </p:nvSpPr>
        <p:spPr>
          <a:xfrm>
            <a:off x="247135" y="943236"/>
            <a:ext cx="3781167" cy="5325760"/>
          </a:xfrm>
          <a:prstGeom prst="rect">
            <a:avLst/>
          </a:prstGeom>
          <a:solidFill>
            <a:schemeClr val="bg1"/>
          </a:solid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
        <p:nvSpPr>
          <p:cNvPr id="7" name="TextBox 10">
            <a:extLst>
              <a:ext uri="{FF2B5EF4-FFF2-40B4-BE49-F238E27FC236}">
                <a16:creationId xmlns:a16="http://schemas.microsoft.com/office/drawing/2014/main" id="{81555D7A-CF63-4EF4-9AB9-418A106F04E9}"/>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405487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hteystiedot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8" name="Tekstiruutu 7">
            <a:extLst>
              <a:ext uri="{FF2B5EF4-FFF2-40B4-BE49-F238E27FC236}">
                <a16:creationId xmlns:a16="http://schemas.microsoft.com/office/drawing/2014/main" id="{BF8A0455-F601-4BA2-A012-9207EB26FC2C}"/>
              </a:ext>
            </a:extLst>
          </p:cNvPr>
          <p:cNvSpPr txBox="1"/>
          <p:nvPr userDrawn="1"/>
        </p:nvSpPr>
        <p:spPr>
          <a:xfrm>
            <a:off x="640080" y="1151452"/>
            <a:ext cx="5777346" cy="4555093"/>
          </a:xfrm>
          <a:prstGeom prst="rect">
            <a:avLst/>
          </a:prstGeom>
          <a:noFill/>
        </p:spPr>
        <p:txBody>
          <a:bodyPr wrap="square" rtlCol="0">
            <a:spAutoFit/>
          </a:bodyPr>
          <a:lstStyle/>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Kysyttävää hakemisesta?</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600" b="1" i="0" u="none" strike="noStrike" kern="1200" baseline="30000" dirty="0">
                <a:solidFill>
                  <a:schemeClr val="tx1"/>
                </a:solidFill>
                <a:latin typeface="Arial" panose="020B0604020202020204" pitchFamily="34" charset="0"/>
                <a:ea typeface="+mn-ea"/>
                <a:cs typeface="Arial" panose="020B0604020202020204" pitchFamily="34" charset="0"/>
              </a:rPr>
              <a:t>Ota yhteyttä Hakupalveluihin</a:t>
            </a: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 </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040 174 5579, </a:t>
            </a:r>
            <a:b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hakupalvelut@keuda.fi</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Palvelemme myös chatissä keuda.fi.</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Kiinnostaako oppisopimuskoulutus?</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600" b="1" i="0" u="none" strike="noStrike" kern="1200" baseline="30000" dirty="0">
                <a:solidFill>
                  <a:schemeClr val="tx1"/>
                </a:solidFill>
                <a:latin typeface="Arial" panose="020B0604020202020204" pitchFamily="34" charset="0"/>
                <a:ea typeface="+mn-ea"/>
                <a:cs typeface="Arial" panose="020B0604020202020204" pitchFamily="34" charset="0"/>
              </a:rPr>
              <a:t>Ota yhteyttä Työelämäpalveluihin</a:t>
            </a: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 </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040 174 5627, </a:t>
            </a:r>
            <a:b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tyoelamapalvelut@keuda.fi</a:t>
            </a:r>
          </a:p>
          <a:p>
            <a:pPr rtl="0"/>
            <a:endParaRPr lang="fi-FI" sz="18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err="1">
                <a:solidFill>
                  <a:schemeClr val="tx1"/>
                </a:solidFill>
                <a:latin typeface="Arial" panose="020B0604020202020204" pitchFamily="34" charset="0"/>
                <a:ea typeface="+mn-ea"/>
                <a:cs typeface="Arial" panose="020B0604020202020204" pitchFamily="34" charset="0"/>
              </a:rPr>
              <a:t>Keudan</a:t>
            </a:r>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 koulutusten yleisinfot</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Parittomien viikkojen keskiviikkona klo 14 – 16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osoitteessa Keskikatu 3A, Kerava.</a:t>
            </a:r>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err="1">
                <a:solidFill>
                  <a:schemeClr val="tx1"/>
                </a:solidFill>
                <a:latin typeface="Arial" panose="020B0604020202020204" pitchFamily="34" charset="0"/>
                <a:ea typeface="+mn-ea"/>
                <a:cs typeface="Arial" panose="020B0604020202020204" pitchFamily="34" charset="0"/>
              </a:rPr>
              <a:t>Keudaan</a:t>
            </a:r>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 tutustumaan? </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Katso päivittyvä lista avoimista ovista, infoista ja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muista tapahtumista osoitteessa </a:t>
            </a:r>
            <a:r>
              <a:rPr lang="fi-FI" sz="1800" b="1" i="0" u="none" strike="noStrike" kern="1200" baseline="30000" dirty="0">
                <a:solidFill>
                  <a:schemeClr val="tx1"/>
                </a:solidFill>
                <a:latin typeface="Arial" panose="020B0604020202020204" pitchFamily="34" charset="0"/>
                <a:ea typeface="+mn-ea"/>
                <a:cs typeface="Arial" panose="020B0604020202020204" pitchFamily="34" charset="0"/>
              </a:rPr>
              <a:t>keuda.fi/infot</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#ykkösvalinta  </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www.keuda.fi</a:t>
            </a:r>
          </a:p>
          <a:p>
            <a:endParaRPr lang="fi-FI" dirty="0">
              <a:latin typeface="Arial" panose="020B0604020202020204" pitchFamily="34" charset="0"/>
              <a:cs typeface="Arial" panose="020B0604020202020204" pitchFamily="34" charset="0"/>
            </a:endParaRPr>
          </a:p>
        </p:txBody>
      </p:sp>
      <p:sp>
        <p:nvSpPr>
          <p:cNvPr id="4" name="TextBox 10">
            <a:extLst>
              <a:ext uri="{FF2B5EF4-FFF2-40B4-BE49-F238E27FC236}">
                <a16:creationId xmlns:a16="http://schemas.microsoft.com/office/drawing/2014/main" id="{886727D7-5BF9-4FEE-AD3B-148F54785AC3}"/>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389044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6" name="Kuva 5">
            <a:extLst>
              <a:ext uri="{FF2B5EF4-FFF2-40B4-BE49-F238E27FC236}">
                <a16:creationId xmlns:a16="http://schemas.microsoft.com/office/drawing/2014/main" id="{9E241046-3378-4DA4-96C2-F167FE837D50}"/>
              </a:ext>
            </a:extLst>
          </p:cNvPr>
          <p:cNvPicPr>
            <a:picLocks noChangeAspect="1"/>
          </p:cNvPicPr>
          <p:nvPr userDrawn="1"/>
        </p:nvPicPr>
        <p:blipFill>
          <a:blip r:embed="rId13"/>
          <a:stretch>
            <a:fillRect/>
          </a:stretch>
        </p:blipFill>
        <p:spPr>
          <a:xfrm>
            <a:off x="0" y="1"/>
            <a:ext cx="9144000" cy="6857999"/>
          </a:xfrm>
          <a:prstGeom prst="rect">
            <a:avLst/>
          </a:prstGeom>
        </p:spPr>
      </p:pic>
      <p:sp>
        <p:nvSpPr>
          <p:cNvPr id="11" name="TextBox 10"/>
          <p:cNvSpPr txBox="1"/>
          <p:nvPr/>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4195480154"/>
      </p:ext>
    </p:extLst>
  </p:cSld>
  <p:clrMap bg1="lt1" tx1="dk1" bg2="lt2" tx2="dk2" accent1="accent1" accent2="accent2" accent3="accent3" accent4="accent4" accent5="accent5" accent6="accent6" hlink="hlink" folHlink="folHlink"/>
  <p:sldLayoutIdLst>
    <p:sldLayoutId id="2147483672" r:id="rId1"/>
    <p:sldLayoutId id="2147483723" r:id="rId2"/>
    <p:sldLayoutId id="2147483720" r:id="rId3"/>
    <p:sldLayoutId id="2147483707" r:id="rId4"/>
    <p:sldLayoutId id="2147483726" r:id="rId5"/>
    <p:sldLayoutId id="2147483721" r:id="rId6"/>
    <p:sldLayoutId id="2147483718" r:id="rId7"/>
    <p:sldLayoutId id="2147483724" r:id="rId8"/>
    <p:sldLayoutId id="2147483725" r:id="rId9"/>
    <p:sldLayoutId id="2147483722" r:id="rId10"/>
    <p:sldLayoutId id="2147483727" r:id="rId11"/>
  </p:sldLayoutIdLst>
  <p:txStyles>
    <p:titleStyle>
      <a:lvl1pPr algn="l" defTabSz="457200" rtl="0" eaLnBrk="1" latinLnBrk="0" hangingPunct="1">
        <a:lnSpc>
          <a:spcPts val="3200"/>
        </a:lnSpc>
        <a:spcBef>
          <a:spcPct val="0"/>
        </a:spcBef>
        <a:buNone/>
        <a:defRPr sz="2800" b="0" i="0" kern="1200">
          <a:solidFill>
            <a:schemeClr val="tx1"/>
          </a:solidFill>
          <a:latin typeface="Arial"/>
          <a:ea typeface="TitilliumText22L Light" charset="0"/>
          <a:cs typeface="Arial"/>
        </a:defRPr>
      </a:lvl1pPr>
    </p:titleStyle>
    <p:bodyStyle>
      <a:lvl1pPr marL="342900" indent="-3429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1pPr>
      <a:lvl2pPr marL="742950" indent="-28575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2pPr>
      <a:lvl3pPr marL="11430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3pPr>
      <a:lvl4pPr marL="16002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4pPr>
      <a:lvl5pPr marL="20574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7Y49fIGZIw8"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F4iD8dw-yQE"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15E736C-2297-7045-8CA5-2971B118E108}"/>
              </a:ext>
            </a:extLst>
          </p:cNvPr>
          <p:cNvSpPr>
            <a:spLocks noGrp="1"/>
          </p:cNvSpPr>
          <p:nvPr>
            <p:ph type="title"/>
          </p:nvPr>
        </p:nvSpPr>
        <p:spPr/>
        <p:txBody>
          <a:bodyPr/>
          <a:lstStyle/>
          <a:p>
            <a:r>
              <a:rPr lang="fi-FI" dirty="0"/>
              <a:t>T1-tason ohjelmointi C#-kielellä</a:t>
            </a:r>
          </a:p>
        </p:txBody>
      </p:sp>
    </p:spTree>
    <p:extLst>
      <p:ext uri="{BB962C8B-B14F-4D97-AF65-F5344CB8AC3E}">
        <p14:creationId xmlns:p14="http://schemas.microsoft.com/office/powerpoint/2010/main" val="3615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a:extLst>
              <a:ext uri="{FF2B5EF4-FFF2-40B4-BE49-F238E27FC236}">
                <a16:creationId xmlns:a16="http://schemas.microsoft.com/office/drawing/2014/main" id="{4150E15F-EBDD-4427-8A68-8BE54C10E64D}"/>
              </a:ext>
            </a:extLst>
          </p:cNvPr>
          <p:cNvSpPr>
            <a:spLocks noGrp="1"/>
          </p:cNvSpPr>
          <p:nvPr>
            <p:ph type="title"/>
          </p:nvPr>
        </p:nvSpPr>
        <p:spPr>
          <a:xfrm>
            <a:off x="791918" y="23600"/>
            <a:ext cx="5761282" cy="826459"/>
          </a:xfrm>
        </p:spPr>
        <p:txBody>
          <a:bodyPr/>
          <a:lstStyle/>
          <a:p>
            <a:r>
              <a:rPr lang="fi-FI" dirty="0"/>
              <a:t>Tehtävä 7 - Autokululaskuri</a:t>
            </a:r>
          </a:p>
        </p:txBody>
      </p:sp>
      <p:sp>
        <p:nvSpPr>
          <p:cNvPr id="4" name="Sisällön paikkamerkki 3">
            <a:extLst>
              <a:ext uri="{FF2B5EF4-FFF2-40B4-BE49-F238E27FC236}">
                <a16:creationId xmlns:a16="http://schemas.microsoft.com/office/drawing/2014/main" id="{D47A98E9-B5C7-46A3-B263-C2718525A3E6}"/>
              </a:ext>
            </a:extLst>
          </p:cNvPr>
          <p:cNvSpPr>
            <a:spLocks noGrp="1"/>
          </p:cNvSpPr>
          <p:nvPr>
            <p:ph sz="quarter" idx="12"/>
          </p:nvPr>
        </p:nvSpPr>
        <p:spPr>
          <a:xfrm>
            <a:off x="791918" y="1463992"/>
            <a:ext cx="8184302" cy="5394008"/>
          </a:xfrm>
        </p:spPr>
        <p:txBody>
          <a:bodyPr/>
          <a:lstStyle/>
          <a:p>
            <a:r>
              <a:rPr lang="fi-FI" dirty="0"/>
              <a:t>Tee ohjelma, joka laskee autoilun todelliset kilometrikustannukset, kun sille syöttää kaikki autoilun kulut (Lainan lyhennykset korkoineen, vakuutusmaksut, öljyt ym. Lisättävät nesteet kuten lasinpesuneste, polttoaine, renkaat, pesut, huollot, muut kulut(?)). Anna tämän jälkeen vuosittainen kilometrimäärä, kuinka paljon ajat autolla (arvio) ja laske sitten, mikä on (todellinen) kilometrikustannus.</a:t>
            </a:r>
          </a:p>
          <a:p>
            <a:r>
              <a:rPr lang="fi-FI" dirty="0"/>
              <a:t>Laita lomake laskemaan, kun kilometrimääräkentän (</a:t>
            </a:r>
            <a:r>
              <a:rPr lang="fi-FI" dirty="0" err="1"/>
              <a:t>combobox</a:t>
            </a:r>
            <a:r>
              <a:rPr lang="fi-FI" dirty="0"/>
              <a:t>) tieto muuttuu</a:t>
            </a:r>
          </a:p>
        </p:txBody>
      </p:sp>
      <p:pic>
        <p:nvPicPr>
          <p:cNvPr id="8" name="Kuva 7">
            <a:extLst>
              <a:ext uri="{FF2B5EF4-FFF2-40B4-BE49-F238E27FC236}">
                <a16:creationId xmlns:a16="http://schemas.microsoft.com/office/drawing/2014/main" id="{7327DCF8-AA36-4796-A134-C411BC84A264}"/>
              </a:ext>
            </a:extLst>
          </p:cNvPr>
          <p:cNvPicPr>
            <a:picLocks noChangeAspect="1"/>
          </p:cNvPicPr>
          <p:nvPr/>
        </p:nvPicPr>
        <p:blipFill>
          <a:blip r:embed="rId2"/>
          <a:stretch>
            <a:fillRect/>
          </a:stretch>
        </p:blipFill>
        <p:spPr>
          <a:xfrm>
            <a:off x="1736521" y="3127068"/>
            <a:ext cx="6231202" cy="3730932"/>
          </a:xfrm>
          <a:prstGeom prst="rect">
            <a:avLst/>
          </a:prstGeom>
        </p:spPr>
      </p:pic>
    </p:spTree>
    <p:extLst>
      <p:ext uri="{BB962C8B-B14F-4D97-AF65-F5344CB8AC3E}">
        <p14:creationId xmlns:p14="http://schemas.microsoft.com/office/powerpoint/2010/main" val="216825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FA93EF5-A3F4-4186-9417-83C2D0577B23}"/>
              </a:ext>
            </a:extLst>
          </p:cNvPr>
          <p:cNvSpPr>
            <a:spLocks noGrp="1"/>
          </p:cNvSpPr>
          <p:nvPr>
            <p:ph type="title"/>
          </p:nvPr>
        </p:nvSpPr>
        <p:spPr>
          <a:xfrm>
            <a:off x="791918" y="0"/>
            <a:ext cx="5761282" cy="939567"/>
          </a:xfrm>
        </p:spPr>
        <p:txBody>
          <a:bodyPr/>
          <a:lstStyle/>
          <a:p>
            <a:r>
              <a:rPr lang="fi-FI" dirty="0"/>
              <a:t>Tehtävä 7 - koodi</a:t>
            </a:r>
          </a:p>
        </p:txBody>
      </p:sp>
      <p:pic>
        <p:nvPicPr>
          <p:cNvPr id="5" name="Kuva 4" descr="Kuva, joka sisältää kohteen teksti&#10;&#10;Kuvaus luotu automaattisesti">
            <a:extLst>
              <a:ext uri="{FF2B5EF4-FFF2-40B4-BE49-F238E27FC236}">
                <a16:creationId xmlns:a16="http://schemas.microsoft.com/office/drawing/2014/main" id="{50FC83F1-8B7A-4FC0-A1F2-17227D28A9C9}"/>
              </a:ext>
            </a:extLst>
          </p:cNvPr>
          <p:cNvPicPr>
            <a:picLocks noChangeAspect="1"/>
          </p:cNvPicPr>
          <p:nvPr/>
        </p:nvPicPr>
        <p:blipFill>
          <a:blip r:embed="rId2"/>
          <a:stretch>
            <a:fillRect/>
          </a:stretch>
        </p:blipFill>
        <p:spPr>
          <a:xfrm>
            <a:off x="371475" y="2147887"/>
            <a:ext cx="8401050" cy="2562225"/>
          </a:xfrm>
          <a:prstGeom prst="rect">
            <a:avLst/>
          </a:prstGeom>
        </p:spPr>
      </p:pic>
      <p:sp>
        <p:nvSpPr>
          <p:cNvPr id="3" name="Tekstiruutu 2">
            <a:extLst>
              <a:ext uri="{FF2B5EF4-FFF2-40B4-BE49-F238E27FC236}">
                <a16:creationId xmlns:a16="http://schemas.microsoft.com/office/drawing/2014/main" id="{240BB50A-93E7-5C4E-AA29-18CD31396847}"/>
              </a:ext>
            </a:extLst>
          </p:cNvPr>
          <p:cNvSpPr txBox="1"/>
          <p:nvPr/>
        </p:nvSpPr>
        <p:spPr>
          <a:xfrm>
            <a:off x="685800" y="5029200"/>
            <a:ext cx="7056783" cy="646331"/>
          </a:xfrm>
          <a:prstGeom prst="rect">
            <a:avLst/>
          </a:prstGeom>
          <a:noFill/>
        </p:spPr>
        <p:txBody>
          <a:bodyPr wrap="square" rtlCol="0">
            <a:spAutoFit/>
          </a:bodyPr>
          <a:lstStyle/>
          <a:p>
            <a:endParaRPr lang="fi-FI" dirty="0"/>
          </a:p>
          <a:p>
            <a:r>
              <a:rPr lang="fi-FI" dirty="0" err="1">
                <a:hlinkClick r:id="rId3"/>
              </a:rPr>
              <a:t>https</a:t>
            </a:r>
            <a:r>
              <a:rPr lang="fi-FI" dirty="0">
                <a:hlinkClick r:id="rId3"/>
              </a:rPr>
              <a:t>://</a:t>
            </a:r>
            <a:r>
              <a:rPr lang="fi-FI" dirty="0" err="1">
                <a:hlinkClick r:id="rId3"/>
              </a:rPr>
              <a:t>youtu.be</a:t>
            </a:r>
            <a:r>
              <a:rPr lang="fi-FI" dirty="0">
                <a:hlinkClick r:id="rId3"/>
              </a:rPr>
              <a:t>/7Y49fIGZIw8</a:t>
            </a:r>
            <a:endParaRPr lang="fi-FI" dirty="0"/>
          </a:p>
        </p:txBody>
      </p:sp>
    </p:spTree>
    <p:extLst>
      <p:ext uri="{BB962C8B-B14F-4D97-AF65-F5344CB8AC3E}">
        <p14:creationId xmlns:p14="http://schemas.microsoft.com/office/powerpoint/2010/main" val="31436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863807D-D5EC-466E-8C9A-5FE27F408828}"/>
              </a:ext>
            </a:extLst>
          </p:cNvPr>
          <p:cNvSpPr>
            <a:spLocks noGrp="1"/>
          </p:cNvSpPr>
          <p:nvPr>
            <p:ph type="title"/>
          </p:nvPr>
        </p:nvSpPr>
        <p:spPr>
          <a:xfrm>
            <a:off x="791918" y="23600"/>
            <a:ext cx="5761282" cy="1440392"/>
          </a:xfrm>
        </p:spPr>
        <p:txBody>
          <a:bodyPr/>
          <a:lstStyle/>
          <a:p>
            <a:r>
              <a:rPr lang="fi-FI" dirty="0"/>
              <a:t>Tehtävä 8 – Roomalaiset </a:t>
            </a:r>
            <a:r>
              <a:rPr lang="fi-FI" dirty="0" err="1"/>
              <a:t>nrot</a:t>
            </a:r>
            <a:endParaRPr lang="fi-FI" dirty="0"/>
          </a:p>
        </p:txBody>
      </p:sp>
      <p:sp>
        <p:nvSpPr>
          <p:cNvPr id="3" name="Sisällön paikkamerkki 2">
            <a:extLst>
              <a:ext uri="{FF2B5EF4-FFF2-40B4-BE49-F238E27FC236}">
                <a16:creationId xmlns:a16="http://schemas.microsoft.com/office/drawing/2014/main" id="{B541179E-3674-4F54-B090-0C29D8949FF9}"/>
              </a:ext>
            </a:extLst>
          </p:cNvPr>
          <p:cNvSpPr>
            <a:spLocks noGrp="1"/>
          </p:cNvSpPr>
          <p:nvPr>
            <p:ph sz="quarter" idx="12"/>
          </p:nvPr>
        </p:nvSpPr>
        <p:spPr>
          <a:xfrm>
            <a:off x="791918" y="1635854"/>
            <a:ext cx="7882299" cy="5222146"/>
          </a:xfrm>
        </p:spPr>
        <p:txBody>
          <a:bodyPr/>
          <a:lstStyle/>
          <a:p>
            <a:r>
              <a:rPr lang="fi-FI" dirty="0"/>
              <a:t>Tee ohjelma, joka muuntaa latinalaiset numerot roomalaisiksi</a:t>
            </a:r>
          </a:p>
          <a:p>
            <a:r>
              <a:rPr lang="fi-FI" dirty="0"/>
              <a:t>Roomalaiset numerot ovat I = 1, V = 5, X = 10, L = 50, C = 100, D = 500, M = 1000</a:t>
            </a:r>
          </a:p>
          <a:p>
            <a:r>
              <a:rPr lang="fi-FI" dirty="0"/>
              <a:t>Muuttakaa annettu numerosarja (jokin 0 – 3999) roomalaisiksi numeroiksi</a:t>
            </a:r>
          </a:p>
          <a:p>
            <a:r>
              <a:rPr lang="fi-FI" dirty="0"/>
              <a:t>Käyttäkää hyväksenne </a:t>
            </a:r>
            <a:r>
              <a:rPr lang="fi-FI" dirty="0" err="1"/>
              <a:t>Length</a:t>
            </a:r>
            <a:r>
              <a:rPr lang="fi-FI" dirty="0"/>
              <a:t>-parametriä, jolla voitte tarkistaa, kuinka monta kirjainta merkkijonossa on sekä </a:t>
            </a:r>
            <a:r>
              <a:rPr lang="fi-FI" dirty="0" err="1"/>
              <a:t>substring</a:t>
            </a:r>
            <a:r>
              <a:rPr lang="fi-FI" dirty="0"/>
              <a:t>(mistä, kuinka monta)-parametriä, jolla voitte erotella merkit toisistaan (</a:t>
            </a:r>
            <a:r>
              <a:rPr lang="fi-FI" dirty="0" err="1"/>
              <a:t>esim</a:t>
            </a:r>
            <a:r>
              <a:rPr lang="fi-FI" dirty="0"/>
              <a:t> 3999 -&gt; 3		9	9	9)</a:t>
            </a:r>
          </a:p>
        </p:txBody>
      </p:sp>
      <p:pic>
        <p:nvPicPr>
          <p:cNvPr id="5" name="Kuva 4" descr="Kuva, joka sisältää kohteen teksti&#10;&#10;Kuvaus luotu automaattisesti">
            <a:extLst>
              <a:ext uri="{FF2B5EF4-FFF2-40B4-BE49-F238E27FC236}">
                <a16:creationId xmlns:a16="http://schemas.microsoft.com/office/drawing/2014/main" id="{E89F01EF-B047-4325-80DB-C9D3DC4CDDAE}"/>
              </a:ext>
            </a:extLst>
          </p:cNvPr>
          <p:cNvPicPr>
            <a:picLocks noChangeAspect="1"/>
          </p:cNvPicPr>
          <p:nvPr/>
        </p:nvPicPr>
        <p:blipFill>
          <a:blip r:embed="rId2"/>
          <a:stretch>
            <a:fillRect/>
          </a:stretch>
        </p:blipFill>
        <p:spPr>
          <a:xfrm>
            <a:off x="1333849" y="3784694"/>
            <a:ext cx="6146612" cy="3073306"/>
          </a:xfrm>
          <a:prstGeom prst="rect">
            <a:avLst/>
          </a:prstGeom>
        </p:spPr>
      </p:pic>
    </p:spTree>
    <p:extLst>
      <p:ext uri="{BB962C8B-B14F-4D97-AF65-F5344CB8AC3E}">
        <p14:creationId xmlns:p14="http://schemas.microsoft.com/office/powerpoint/2010/main" val="204183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uva 3">
            <a:extLst>
              <a:ext uri="{FF2B5EF4-FFF2-40B4-BE49-F238E27FC236}">
                <a16:creationId xmlns:a16="http://schemas.microsoft.com/office/drawing/2014/main" id="{0009CE5B-D493-F546-922C-BC54A62191FE}"/>
              </a:ext>
            </a:extLst>
          </p:cNvPr>
          <p:cNvPicPr>
            <a:picLocks noChangeAspect="1"/>
          </p:cNvPicPr>
          <p:nvPr/>
        </p:nvPicPr>
        <p:blipFill>
          <a:blip r:embed="rId2"/>
          <a:stretch>
            <a:fillRect/>
          </a:stretch>
        </p:blipFill>
        <p:spPr>
          <a:xfrm>
            <a:off x="0" y="0"/>
            <a:ext cx="4109497" cy="6858000"/>
          </a:xfrm>
          <a:prstGeom prst="rect">
            <a:avLst/>
          </a:prstGeom>
        </p:spPr>
      </p:pic>
      <p:sp>
        <p:nvSpPr>
          <p:cNvPr id="5" name="Otsikko 1">
            <a:extLst>
              <a:ext uri="{FF2B5EF4-FFF2-40B4-BE49-F238E27FC236}">
                <a16:creationId xmlns:a16="http://schemas.microsoft.com/office/drawing/2014/main" id="{9A97B477-3536-3646-B1B2-C3C36F2F437E}"/>
              </a:ext>
            </a:extLst>
          </p:cNvPr>
          <p:cNvSpPr>
            <a:spLocks noGrp="1"/>
          </p:cNvSpPr>
          <p:nvPr>
            <p:ph type="title"/>
          </p:nvPr>
        </p:nvSpPr>
        <p:spPr>
          <a:xfrm>
            <a:off x="3382718" y="0"/>
            <a:ext cx="5761282" cy="720196"/>
          </a:xfrm>
          <a:solidFill>
            <a:schemeClr val="bg1"/>
          </a:solidFill>
        </p:spPr>
        <p:txBody>
          <a:bodyPr/>
          <a:lstStyle/>
          <a:p>
            <a:r>
              <a:rPr lang="fi-FI" dirty="0"/>
              <a:t>Tehtävä 8 – Roomalaiset </a:t>
            </a:r>
            <a:r>
              <a:rPr lang="fi-FI" dirty="0" err="1"/>
              <a:t>nrot</a:t>
            </a:r>
            <a:endParaRPr lang="fi-FI" dirty="0"/>
          </a:p>
        </p:txBody>
      </p:sp>
    </p:spTree>
    <p:extLst>
      <p:ext uri="{BB962C8B-B14F-4D97-AF65-F5344CB8AC3E}">
        <p14:creationId xmlns:p14="http://schemas.microsoft.com/office/powerpoint/2010/main" val="109137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457046-7610-D84C-BB6D-4773AB151DA4}"/>
              </a:ext>
            </a:extLst>
          </p:cNvPr>
          <p:cNvSpPr>
            <a:spLocks noGrp="1"/>
          </p:cNvSpPr>
          <p:nvPr>
            <p:ph type="title"/>
          </p:nvPr>
        </p:nvSpPr>
        <p:spPr>
          <a:xfrm>
            <a:off x="3455605" y="0"/>
            <a:ext cx="5761282" cy="1440392"/>
          </a:xfrm>
        </p:spPr>
        <p:txBody>
          <a:bodyPr/>
          <a:lstStyle/>
          <a:p>
            <a:r>
              <a:rPr lang="fi-FI" dirty="0"/>
              <a:t>Tehtävä 8 - koodi</a:t>
            </a:r>
          </a:p>
        </p:txBody>
      </p:sp>
      <p:pic>
        <p:nvPicPr>
          <p:cNvPr id="4" name="Kuva 3">
            <a:extLst>
              <a:ext uri="{FF2B5EF4-FFF2-40B4-BE49-F238E27FC236}">
                <a16:creationId xmlns:a16="http://schemas.microsoft.com/office/drawing/2014/main" id="{77271DDA-281E-1541-8121-B5AF5A3100E2}"/>
              </a:ext>
            </a:extLst>
          </p:cNvPr>
          <p:cNvPicPr>
            <a:picLocks noChangeAspect="1"/>
          </p:cNvPicPr>
          <p:nvPr/>
        </p:nvPicPr>
        <p:blipFill>
          <a:blip r:embed="rId2"/>
          <a:stretch>
            <a:fillRect/>
          </a:stretch>
        </p:blipFill>
        <p:spPr>
          <a:xfrm>
            <a:off x="0" y="0"/>
            <a:ext cx="3558584" cy="6858000"/>
          </a:xfrm>
          <a:prstGeom prst="rect">
            <a:avLst/>
          </a:prstGeom>
        </p:spPr>
      </p:pic>
    </p:spTree>
    <p:extLst>
      <p:ext uri="{BB962C8B-B14F-4D97-AF65-F5344CB8AC3E}">
        <p14:creationId xmlns:p14="http://schemas.microsoft.com/office/powerpoint/2010/main" val="271600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457046-7610-D84C-BB6D-4773AB151DA4}"/>
              </a:ext>
            </a:extLst>
          </p:cNvPr>
          <p:cNvSpPr>
            <a:spLocks noGrp="1"/>
          </p:cNvSpPr>
          <p:nvPr>
            <p:ph type="title"/>
          </p:nvPr>
        </p:nvSpPr>
        <p:spPr>
          <a:xfrm>
            <a:off x="3455605" y="0"/>
            <a:ext cx="5761282" cy="1440392"/>
          </a:xfrm>
        </p:spPr>
        <p:txBody>
          <a:bodyPr/>
          <a:lstStyle/>
          <a:p>
            <a:r>
              <a:rPr lang="fi-FI" dirty="0"/>
              <a:t>Tehtävä 8 - koodi</a:t>
            </a:r>
          </a:p>
        </p:txBody>
      </p:sp>
      <p:pic>
        <p:nvPicPr>
          <p:cNvPr id="3" name="Kuva 2">
            <a:extLst>
              <a:ext uri="{FF2B5EF4-FFF2-40B4-BE49-F238E27FC236}">
                <a16:creationId xmlns:a16="http://schemas.microsoft.com/office/drawing/2014/main" id="{B5C57BB4-D733-FE49-A5CB-AFF8A57A6828}"/>
              </a:ext>
            </a:extLst>
          </p:cNvPr>
          <p:cNvPicPr>
            <a:picLocks noChangeAspect="1"/>
          </p:cNvPicPr>
          <p:nvPr/>
        </p:nvPicPr>
        <p:blipFill>
          <a:blip r:embed="rId2"/>
          <a:stretch>
            <a:fillRect/>
          </a:stretch>
        </p:blipFill>
        <p:spPr>
          <a:xfrm>
            <a:off x="0" y="0"/>
            <a:ext cx="3399183" cy="6858000"/>
          </a:xfrm>
          <a:prstGeom prst="rect">
            <a:avLst/>
          </a:prstGeom>
        </p:spPr>
      </p:pic>
    </p:spTree>
    <p:extLst>
      <p:ext uri="{BB962C8B-B14F-4D97-AF65-F5344CB8AC3E}">
        <p14:creationId xmlns:p14="http://schemas.microsoft.com/office/powerpoint/2010/main" val="293225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457046-7610-D84C-BB6D-4773AB151DA4}"/>
              </a:ext>
            </a:extLst>
          </p:cNvPr>
          <p:cNvSpPr>
            <a:spLocks noGrp="1"/>
          </p:cNvSpPr>
          <p:nvPr>
            <p:ph type="title"/>
          </p:nvPr>
        </p:nvSpPr>
        <p:spPr>
          <a:xfrm>
            <a:off x="3455605" y="0"/>
            <a:ext cx="5761282" cy="1440392"/>
          </a:xfrm>
        </p:spPr>
        <p:txBody>
          <a:bodyPr/>
          <a:lstStyle/>
          <a:p>
            <a:r>
              <a:rPr lang="fi-FI" dirty="0"/>
              <a:t>Tehtävä 8 - koodi</a:t>
            </a:r>
          </a:p>
        </p:txBody>
      </p:sp>
      <p:pic>
        <p:nvPicPr>
          <p:cNvPr id="3" name="Kuva 2">
            <a:extLst>
              <a:ext uri="{FF2B5EF4-FFF2-40B4-BE49-F238E27FC236}">
                <a16:creationId xmlns:a16="http://schemas.microsoft.com/office/drawing/2014/main" id="{D8B200D6-29D5-574D-B88D-752327612228}"/>
              </a:ext>
            </a:extLst>
          </p:cNvPr>
          <p:cNvPicPr>
            <a:picLocks noChangeAspect="1"/>
          </p:cNvPicPr>
          <p:nvPr/>
        </p:nvPicPr>
        <p:blipFill>
          <a:blip r:embed="rId2"/>
          <a:stretch>
            <a:fillRect/>
          </a:stretch>
        </p:blipFill>
        <p:spPr>
          <a:xfrm>
            <a:off x="0" y="0"/>
            <a:ext cx="3537700" cy="6858000"/>
          </a:xfrm>
          <a:prstGeom prst="rect">
            <a:avLst/>
          </a:prstGeom>
        </p:spPr>
      </p:pic>
      <p:sp>
        <p:nvSpPr>
          <p:cNvPr id="4" name="Tekstiruutu 3">
            <a:extLst>
              <a:ext uri="{FF2B5EF4-FFF2-40B4-BE49-F238E27FC236}">
                <a16:creationId xmlns:a16="http://schemas.microsoft.com/office/drawing/2014/main" id="{7A3B049F-B513-6248-80F8-8F2E601299A1}"/>
              </a:ext>
            </a:extLst>
          </p:cNvPr>
          <p:cNvSpPr txBox="1"/>
          <p:nvPr/>
        </p:nvSpPr>
        <p:spPr>
          <a:xfrm>
            <a:off x="3537700" y="3001617"/>
            <a:ext cx="5437335" cy="369332"/>
          </a:xfrm>
          <a:prstGeom prst="rect">
            <a:avLst/>
          </a:prstGeom>
          <a:noFill/>
        </p:spPr>
        <p:txBody>
          <a:bodyPr wrap="square" rtlCol="0">
            <a:spAutoFit/>
          </a:bodyPr>
          <a:lstStyle/>
          <a:p>
            <a:r>
              <a:rPr lang="fi-FI" dirty="0" err="1">
                <a:hlinkClick r:id="rId3"/>
              </a:rPr>
              <a:t>https</a:t>
            </a:r>
            <a:r>
              <a:rPr lang="fi-FI" dirty="0">
                <a:hlinkClick r:id="rId3"/>
              </a:rPr>
              <a:t>://</a:t>
            </a:r>
            <a:r>
              <a:rPr lang="fi-FI" dirty="0" err="1">
                <a:hlinkClick r:id="rId3"/>
              </a:rPr>
              <a:t>youtu.be</a:t>
            </a:r>
            <a:r>
              <a:rPr lang="fi-FI" dirty="0">
                <a:hlinkClick r:id="rId3"/>
              </a:rPr>
              <a:t>/F4iD8dw-yQE</a:t>
            </a:r>
            <a:endParaRPr lang="fi-FI" dirty="0"/>
          </a:p>
        </p:txBody>
      </p:sp>
    </p:spTree>
    <p:extLst>
      <p:ext uri="{BB962C8B-B14F-4D97-AF65-F5344CB8AC3E}">
        <p14:creationId xmlns:p14="http://schemas.microsoft.com/office/powerpoint/2010/main" val="4236937940"/>
      </p:ext>
    </p:extLst>
  </p:cSld>
  <p:clrMapOvr>
    <a:masterClrMapping/>
  </p:clrMapOvr>
</p:sld>
</file>

<file path=ppt/theme/theme1.xml><?xml version="1.0" encoding="utf-8"?>
<a:theme xmlns:a="http://schemas.openxmlformats.org/drawingml/2006/main" name="Keuda">
  <a:themeElements>
    <a:clrScheme name="KEUDA">
      <a:dk1>
        <a:srgbClr val="000000"/>
      </a:dk1>
      <a:lt1>
        <a:sysClr val="window" lastClr="FFFFFF"/>
      </a:lt1>
      <a:dk2>
        <a:srgbClr val="000000"/>
      </a:dk2>
      <a:lt2>
        <a:srgbClr val="DAD9D4"/>
      </a:lt2>
      <a:accent1>
        <a:srgbClr val="3AAA35"/>
      </a:accent1>
      <a:accent2>
        <a:srgbClr val="BCCF00"/>
      </a:accent2>
      <a:accent3>
        <a:srgbClr val="C9338B"/>
      </a:accent3>
      <a:accent4>
        <a:srgbClr val="0074D8"/>
      </a:accent4>
      <a:accent5>
        <a:srgbClr val="623D91"/>
      </a:accent5>
      <a:accent6>
        <a:srgbClr val="000000"/>
      </a:accent6>
      <a:hlink>
        <a:srgbClr val="3AAA35"/>
      </a:hlink>
      <a:folHlink>
        <a:srgbClr val="BCCF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eudapohja" id="{A054984A-8E48-3642-AE8C-EDA194885A68}" vid="{D6D0F34A-5152-A84B-95B2-81CF7E64AF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60cdafe-3c14-470c-9774-fed17032e9b6">
      <UserInfo>
        <DisplayName>Tiina Myrsky</DisplayName>
        <AccountId>395</AccountId>
        <AccountType/>
      </UserInfo>
      <UserInfo>
        <DisplayName>Sirpa Laiho</DisplayName>
        <AccountId>953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F531312B7327114EB8C6A781B61668F8" ma:contentTypeVersion="13" ma:contentTypeDescription="Luo uusi asiakirja." ma:contentTypeScope="" ma:versionID="160cf9f1a0764e32543ee535e7019f2e">
  <xsd:schema xmlns:xsd="http://www.w3.org/2001/XMLSchema" xmlns:xs="http://www.w3.org/2001/XMLSchema" xmlns:p="http://schemas.microsoft.com/office/2006/metadata/properties" xmlns:ns3="bef9a14e-6b3a-4af1-813a-eac9023b19ca" xmlns:ns4="d60cdafe-3c14-470c-9774-fed17032e9b6" targetNamespace="http://schemas.microsoft.com/office/2006/metadata/properties" ma:root="true" ma:fieldsID="93873177101ee229c29b07e8d73cfea5" ns3:_="" ns4:_="">
    <xsd:import namespace="bef9a14e-6b3a-4af1-813a-eac9023b19ca"/>
    <xsd:import namespace="d60cdafe-3c14-470c-9774-fed17032e9b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f9a14e-6b3a-4af1-813a-eac9023b1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0cdafe-3c14-470c-9774-fed17032e9b6" elementFormDefault="qualified">
    <xsd:import namespace="http://schemas.microsoft.com/office/2006/documentManagement/types"/>
    <xsd:import namespace="http://schemas.microsoft.com/office/infopath/2007/PartnerControls"/>
    <xsd:element name="SharedWithUsers" ma:index="14"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Jakamisen tiedot" ma:internalName="SharedWithDetails" ma:readOnly="true">
      <xsd:simpleType>
        <xsd:restriction base="dms:Note">
          <xsd:maxLength value="255"/>
        </xsd:restriction>
      </xsd:simpleType>
    </xsd:element>
    <xsd:element name="SharingHintHash" ma:index="16"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0D5726-3D6A-4EAD-9F28-E8ED54CD113F}">
  <ds:schemaRefs>
    <ds:schemaRef ds:uri="http://schemas.microsoft.com/sharepoint/v3/contenttype/forms"/>
  </ds:schemaRefs>
</ds:datastoreItem>
</file>

<file path=customXml/itemProps2.xml><?xml version="1.0" encoding="utf-8"?>
<ds:datastoreItem xmlns:ds="http://schemas.openxmlformats.org/officeDocument/2006/customXml" ds:itemID="{930FAD33-FC5D-40A5-A5BF-CED66488F50B}">
  <ds:schemaRefs>
    <ds:schemaRef ds:uri="http://schemas.microsoft.com/office/2006/metadata/properties"/>
    <ds:schemaRef ds:uri="d60cdafe-3c14-470c-9774-fed17032e9b6"/>
    <ds:schemaRef ds:uri="http://www.w3.org/XML/1998/namespace"/>
    <ds:schemaRef ds:uri="http://schemas.microsoft.com/office/2006/documentManagement/types"/>
    <ds:schemaRef ds:uri="http://purl.org/dc/terms/"/>
    <ds:schemaRef ds:uri="http://purl.org/dc/dcmitype/"/>
    <ds:schemaRef ds:uri="bef9a14e-6b3a-4af1-813a-eac9023b19ca"/>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0EF9867-FB68-4B42-81D4-E5B6D5D4E4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f9a14e-6b3a-4af1-813a-eac9023b19ca"/>
    <ds:schemaRef ds:uri="d60cdafe-3c14-470c-9774-fed17032e9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Keuda</Template>
  <TotalTime>17039</TotalTime>
  <Words>215</Words>
  <Application>Microsoft Office PowerPoint</Application>
  <PresentationFormat>Näytössä katseltava diaesitys (4:3)</PresentationFormat>
  <Paragraphs>17</Paragraphs>
  <Slides>8</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8</vt:i4>
      </vt:variant>
    </vt:vector>
  </HeadingPairs>
  <TitlesOfParts>
    <vt:vector size="12" baseType="lpstr">
      <vt:lpstr>Arial</vt:lpstr>
      <vt:lpstr>Calibri</vt:lpstr>
      <vt:lpstr>TitilliumText22L Light</vt:lpstr>
      <vt:lpstr>Keuda</vt:lpstr>
      <vt:lpstr>T1-tason ohjelmointi C#-kielellä</vt:lpstr>
      <vt:lpstr>Tehtävä 7 - Autokululaskuri</vt:lpstr>
      <vt:lpstr>Tehtävä 7 - koodi</vt:lpstr>
      <vt:lpstr>Tehtävä 8 – Roomalaiset nrot</vt:lpstr>
      <vt:lpstr>Tehtävä 8 – Roomalaiset nrot</vt:lpstr>
      <vt:lpstr>Tehtävä 8 - koodi</vt:lpstr>
      <vt:lpstr>Tehtävä 8 - koodi</vt:lpstr>
      <vt:lpstr>Tehtävä 8 - koodi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T1-tason ohjelmointi C#-kielellä</dc:title>
  <dc:creator>Jyri Lindroos</dc:creator>
  <cp:lastModifiedBy>Jyri Turkkila</cp:lastModifiedBy>
  <cp:revision>72</cp:revision>
  <dcterms:created xsi:type="dcterms:W3CDTF">2021-08-06T08:12:12Z</dcterms:created>
  <dcterms:modified xsi:type="dcterms:W3CDTF">2022-03-22T10:16:49Z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0x010100F531312B7327114EB8C6A781B61668F8</vt:lpwstr>
  </property>
  <property fmtid="{D5CDD505-2E9C-101B-9397-08002B2CF9AE}" pid="3" name="Keuda Avainsana">
    <vt:lpwstr>22;#viestintä|b7bd8df1-11a9-47b9-81d4-8f39aa216b53</vt:lpwstr>
  </property>
  <property fmtid="{D5CDD505-2E9C-101B-9397-08002B2CF9AE}" pid="4" name="Keuda Ala">
    <vt:lpwstr>17;#Yhteiset palvelut|dd5a481c-96b8-4355-a3f4-1b3fa68beb25</vt:lpwstr>
  </property>
  <property fmtid="{D5CDD505-2E9C-101B-9397-08002B2CF9AE}" pid="5" name="Keuda Dokumenttityyppi">
    <vt:lpwstr>10;#Esitysmateriaali|ed134d34-a4c9-4be4-9a74-125bd0dfe4d4</vt:lpwstr>
  </property>
  <property fmtid="{D5CDD505-2E9C-101B-9397-08002B2CF9AE}" pid="6" name="AuthorIds_UIVersion_2560">
    <vt:lpwstr>30</vt:lpwstr>
  </property>
  <property fmtid="{D5CDD505-2E9C-101B-9397-08002B2CF9AE}" pid="7" name="AuthorIds_UIVersion_3072">
    <vt:lpwstr>30</vt:lpwstr>
  </property>
</Properties>
</file>