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Fjalla One"/>
      <p:regular r:id="rId30"/>
    </p:embeddedFont>
    <p:embeddedFont>
      <p:font typeface="Barlow Semi Condensed Medium"/>
      <p:regular r:id="rId31"/>
      <p:bold r:id="rId32"/>
      <p:italic r:id="rId33"/>
      <p:boldItalic r:id="rId34"/>
    </p:embeddedFont>
    <p:embeddedFont>
      <p:font typeface="Barlow Semi Condense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35D82A-BCDD-48E8-AEA1-D850DC444480}">
  <a:tblStyle styleId="{9E35D82A-BCDD-48E8-AEA1-D850DC4444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SemiCondensedMedium-regular.fntdata"/><Relationship Id="rId30" Type="http://schemas.openxmlformats.org/officeDocument/2006/relationships/font" Target="fonts/FjallaOne-regular.fntdata"/><Relationship Id="rId11" Type="http://schemas.openxmlformats.org/officeDocument/2006/relationships/slide" Target="slides/slide5.xml"/><Relationship Id="rId33" Type="http://schemas.openxmlformats.org/officeDocument/2006/relationships/font" Target="fonts/BarlowSemiCondensedMedium-italic.fntdata"/><Relationship Id="rId10" Type="http://schemas.openxmlformats.org/officeDocument/2006/relationships/slide" Target="slides/slide4.xml"/><Relationship Id="rId32" Type="http://schemas.openxmlformats.org/officeDocument/2006/relationships/font" Target="fonts/BarlowSemiCondensedMedium-bold.fntdata"/><Relationship Id="rId13" Type="http://schemas.openxmlformats.org/officeDocument/2006/relationships/slide" Target="slides/slide7.xml"/><Relationship Id="rId35" Type="http://schemas.openxmlformats.org/officeDocument/2006/relationships/font" Target="fonts/BarlowSemiCondensed-regular.fntdata"/><Relationship Id="rId12" Type="http://schemas.openxmlformats.org/officeDocument/2006/relationships/slide" Target="slides/slide6.xml"/><Relationship Id="rId34" Type="http://schemas.openxmlformats.org/officeDocument/2006/relationships/font" Target="fonts/BarlowSemiCondensedMedium-boldItalic.fntdata"/><Relationship Id="rId15" Type="http://schemas.openxmlformats.org/officeDocument/2006/relationships/slide" Target="slides/slide9.xml"/><Relationship Id="rId37" Type="http://schemas.openxmlformats.org/officeDocument/2006/relationships/font" Target="fonts/BarlowSemiCondensed-italic.fntdata"/><Relationship Id="rId14" Type="http://schemas.openxmlformats.org/officeDocument/2006/relationships/slide" Target="slides/slide8.xml"/><Relationship Id="rId36" Type="http://schemas.openxmlformats.org/officeDocument/2006/relationships/font" Target="fonts/BarlowSemiCondensed-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BarlowSemiCondense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05a8848863_2_5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05a8848863_2_5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Tarvi</a:t>
            </a:r>
            <a:endParaRPr/>
          </a:p>
          <a:p>
            <a:pPr indent="0" lvl="0" marL="0" rtl="0" algn="l">
              <a:spcBef>
                <a:spcPts val="0"/>
              </a:spcBef>
              <a:spcAft>
                <a:spcPts val="0"/>
              </a:spcAft>
              <a:buNone/>
            </a:pPr>
            <a:r>
              <a:rPr lang="et"/>
              <a:t>We are…</a:t>
            </a:r>
            <a:endParaRPr/>
          </a:p>
          <a:p>
            <a:pPr indent="0" lvl="0" marL="0" rtl="0" algn="l">
              <a:spcBef>
                <a:spcPts val="0"/>
              </a:spcBef>
              <a:spcAft>
                <a:spcPts val="0"/>
              </a:spcAft>
              <a:buNone/>
            </a:pPr>
            <a:r>
              <a:rPr lang="et"/>
              <a:t>Project is the Kaggle competition titled…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g10706f856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10706f856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Tarvi - 30sek</a:t>
            </a:r>
            <a:endParaRPr/>
          </a:p>
          <a:p>
            <a:pPr indent="0" lvl="0" marL="0" rtl="0" algn="l">
              <a:spcBef>
                <a:spcPts val="0"/>
              </a:spcBef>
              <a:spcAft>
                <a:spcPts val="0"/>
              </a:spcAft>
              <a:buNone/>
            </a:pPr>
            <a:r>
              <a:rPr lang="et"/>
              <a:t>A variety of relatively simple classification algorithms were tried. For them, the vocabulary of tweet texts was vectorized, each vector a column. Each row or tweet then had either a 0 or 1 if the word was present.</a:t>
            </a:r>
            <a:endParaRPr/>
          </a:p>
          <a:p>
            <a:pPr indent="0" lvl="0" marL="0" rtl="0" algn="l">
              <a:spcBef>
                <a:spcPts val="0"/>
              </a:spcBef>
              <a:spcAft>
                <a:spcPts val="0"/>
              </a:spcAft>
              <a:buNone/>
            </a:pPr>
            <a:r>
              <a:rPr lang="et"/>
              <a:t>The scoring was inconsistent from algorithm to algorithm. The worst achieved result was from the 10-nearest-neighbour algorithm. However, the best was achieved with the Logistic Regression algorithm. I find it interesting that kaggle scores for all algorithm bar one were between 70 and 80%.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10706f85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10706f85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Next up, conventional neural network model’s applicability to the dataset was tested.</a:t>
            </a:r>
            <a:endParaRPr/>
          </a:p>
          <a:p>
            <a:pPr indent="0" lvl="0" marL="0" rtl="0" algn="l">
              <a:spcBef>
                <a:spcPts val="0"/>
              </a:spcBef>
              <a:spcAft>
                <a:spcPts val="0"/>
              </a:spcAft>
              <a:buNone/>
            </a:pPr>
            <a:r>
              <a:rPr lang="et"/>
              <a:t>The tried network consisted of the following layers in the following order: embedding, convolutional, max-pooling, flatten, and two dense 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The model was trained on 20 epochs, but with early stopping enabled and current best model held in memory. CNN was trained by 10-fold cross-validation.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CNN managed the best Kaggle score of 79.1%. As can be seen in the figures, the model suffered from overfitting. We didn’t see much improvement fighting it, so we decided that there was simply not enough data to train a conventional neural network.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10706f856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10706f856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Jüri</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Finally, we tried the state-of-the-art natural language processing transformer-based model BERT. BERT models have shown good performance in many natural language processing tasks and therefore we decided to also try it out on our task. This was a great idea, as the results achieved with BERT were better than those achieved with both the simpler models and the CNN.</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It is also important to mention that the single best legitimate result in Kaggle was a score of 89% and the other best models following that one were around 85%. So all in all, we did not achieve the best result but definitely not the worst either.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g105a8848863_2_19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9" name="Google Shape;2009;g105a8848863_2_19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I would also like to mention some of the problems we experienced. First, natural language processing is quite a difficult topic and we had to spend a lot of time studying it. Secondly, the competition’s test dataset is public and so it is difficult to determine which scores on Kaggle are real and which are not. Thirdly, the data contains many bad samples, where the label is obviously incorrect. Finally, training the more sophisticated models is computationally quite time-consuming.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105a88488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105a88488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As to our results, we were pretty surprised that even the trivial models performed quite well on such a complex task. On the other hand, we were expecting a bit more from the sophisticated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105a88488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105a88488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And finally, although we learned many lessons during the project, the most important ones are that we got some real hands-on experience with natural language processing and learned about the different techniques most widely used today.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10201f4266b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10201f4266b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10201f426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10201f426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Tarvi</a:t>
            </a:r>
            <a:endParaRPr/>
          </a:p>
          <a:p>
            <a:pPr indent="0" lvl="0" marL="0" rtl="0" algn="l">
              <a:spcBef>
                <a:spcPts val="0"/>
              </a:spcBef>
              <a:spcAft>
                <a:spcPts val="0"/>
              </a:spcAft>
              <a:buClr>
                <a:schemeClr val="dk1"/>
              </a:buClr>
              <a:buSzPts val="1100"/>
              <a:buFont typeface="Arial"/>
              <a:buNone/>
            </a:pPr>
            <a:r>
              <a:rPr lang="et"/>
              <a:t>Okei, r22gin juurde, et maybe LR,RF, elasticnet</a:t>
            </a:r>
            <a:endParaRPr/>
          </a:p>
          <a:p>
            <a:pPr indent="0" lvl="0" marL="0" rtl="0" algn="l">
              <a:spcBef>
                <a:spcPts val="0"/>
              </a:spcBef>
              <a:spcAft>
                <a:spcPts val="0"/>
              </a:spcAft>
              <a:buNone/>
            </a:pPr>
            <a:r>
              <a:rPr lang="et"/>
              <a:t>Peamine siiski tekstit88tlus aga mby for cross-validation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101ed5a9f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101ed5a9f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Sten</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Next about our blockers and problems. First, it seems that we can indeed practice natural language processing, but the methods achieved will most likely not be useful, because we have discovered that the dataset has elements that are not correctly labeled, at least to our understanding. On the slides there are some examples, like for example the dataset has classified a crashed iPod as a disaster, which to our right mind, isn’t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Our second problem is that since the test dataset’s labels are public, then Kaggle has numerous high-scoring submissions, even with scores of 1. This makes comparing our performance to others difficult.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101ed5a9f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101ed5a9f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Tarvi</a:t>
            </a:r>
            <a:endParaRPr/>
          </a:p>
          <a:p>
            <a:pPr indent="0" lvl="0" marL="0" rtl="0" algn="l">
              <a:spcBef>
                <a:spcPts val="0"/>
              </a:spcBef>
              <a:spcAft>
                <a:spcPts val="0"/>
              </a:spcAft>
              <a:buNone/>
            </a:pPr>
            <a:r>
              <a:rPr lang="et"/>
              <a:t>As is probably obvious from the problem statement, we want to achieve reliable prediction of whether a tweet is about a disaster or not. We only have this soft goal because right now, </a:t>
            </a:r>
            <a:r>
              <a:rPr lang="et"/>
              <a:t>it is too difficult for us to estimate what our score </a:t>
            </a:r>
            <a:r>
              <a:rPr lang="et"/>
              <a:t>should be in the competition in order for us to be satisfied with our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A secondary goal is to better understand how natural language processing works, since we have not covered this field in the lectures.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10201f42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10201f42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05a8848863_2_15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105a8848863_2_15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t">
                <a:solidFill>
                  <a:schemeClr val="dk1"/>
                </a:solidFill>
              </a:rPr>
              <a:t>Tarvi</a:t>
            </a:r>
            <a:endParaRPr>
              <a:solidFill>
                <a:schemeClr val="dk1"/>
              </a:solidFill>
            </a:endParaRPr>
          </a:p>
          <a:p>
            <a:pPr indent="0" lvl="0" marL="0" rtl="0" algn="l">
              <a:spcBef>
                <a:spcPts val="0"/>
              </a:spcBef>
              <a:spcAft>
                <a:spcPts val="0"/>
              </a:spcAft>
              <a:buClr>
                <a:schemeClr val="dk1"/>
              </a:buClr>
              <a:buSzPts val="1100"/>
              <a:buFont typeface="Arial"/>
              <a:buNone/>
            </a:pPr>
            <a:r>
              <a:rPr lang="et">
                <a:solidFill>
                  <a:schemeClr val="dk1"/>
                </a:solidFill>
              </a:rPr>
              <a:t>Our main problem can be summed up in one sentence: “Given a tweet, predict whether</a:t>
            </a:r>
            <a:endParaRPr>
              <a:solidFill>
                <a:schemeClr val="dk1"/>
              </a:solidFill>
            </a:endParaRPr>
          </a:p>
          <a:p>
            <a:pPr indent="0" lvl="0" marL="0" rtl="0" algn="l">
              <a:spcBef>
                <a:spcPts val="0"/>
              </a:spcBef>
              <a:spcAft>
                <a:spcPts val="0"/>
              </a:spcAft>
              <a:buClr>
                <a:schemeClr val="dk1"/>
              </a:buClr>
              <a:buSzPts val="1100"/>
              <a:buFont typeface="Arial"/>
              <a:buNone/>
            </a:pPr>
            <a:r>
              <a:rPr lang="et">
                <a:solidFill>
                  <a:schemeClr val="dk1"/>
                </a:solidFill>
              </a:rPr>
              <a:t>this tweet is about a real disaster.”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105a8848863_2_17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105a8848863_2_17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t">
                <a:solidFill>
                  <a:schemeClr val="dk1"/>
                </a:solidFill>
              </a:rPr>
              <a:t>Tarvi</a:t>
            </a:r>
            <a:endParaRPr>
              <a:solidFill>
                <a:schemeClr val="dk1"/>
              </a:solidFill>
            </a:endParaRPr>
          </a:p>
          <a:p>
            <a:pPr indent="0" lvl="0" marL="0" rtl="0" algn="l">
              <a:spcBef>
                <a:spcPts val="0"/>
              </a:spcBef>
              <a:spcAft>
                <a:spcPts val="0"/>
              </a:spcAft>
              <a:buClr>
                <a:schemeClr val="dk1"/>
              </a:buClr>
              <a:buSzPts val="1100"/>
              <a:buFont typeface="Arial"/>
              <a:buNone/>
            </a:pPr>
            <a:r>
              <a:rPr lang="et">
                <a:solidFill>
                  <a:schemeClr val="dk1"/>
                </a:solidFill>
              </a:rPr>
              <a:t>Solving this problem is very important in today’s world, because a lot of communication takes place on social media. Both news agencies and authorities often use social media to find important information.</a:t>
            </a:r>
            <a:endParaRPr>
              <a:solidFill>
                <a:schemeClr val="dk1"/>
              </a:solidFill>
            </a:endParaRPr>
          </a:p>
          <a:p>
            <a:pPr indent="0" lvl="0" marL="0" rtl="0" algn="l">
              <a:spcBef>
                <a:spcPts val="0"/>
              </a:spcBef>
              <a:spcAft>
                <a:spcPts val="0"/>
              </a:spcAft>
              <a:buClr>
                <a:schemeClr val="dk1"/>
              </a:buClr>
              <a:buSzPts val="1100"/>
              <a:buFont typeface="Arial"/>
              <a:buNone/>
            </a:pPr>
            <a:r>
              <a:rPr lang="et">
                <a:solidFill>
                  <a:schemeClr val="dk1"/>
                </a:solidFill>
              </a:rPr>
              <a:t>Since there is a lot of information, we need computers to do this job for us. This will not only help make the information collected by news agencies more reliable and therefore prevent the spread of fake news, but it will also help disaster relief organizations in finding the people who need their help.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101ed5a9f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101ed5a9f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Mina kustutaks selle slaidi ära..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105a8848863_2_9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105a8848863_2_9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solidFill>
                  <a:schemeClr val="dk1"/>
                </a:solidFill>
              </a:rPr>
              <a:t>Sten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t">
                <a:solidFill>
                  <a:schemeClr val="dk1"/>
                </a:solidFill>
              </a:rPr>
              <a:t>Our work progress can be split into four separate parts. </a:t>
            </a:r>
            <a:endParaRPr>
              <a:solidFill>
                <a:schemeClr val="dk1"/>
              </a:solidFill>
            </a:endParaRPr>
          </a:p>
          <a:p>
            <a:pPr indent="0" lvl="0" marL="0" rtl="0" algn="l">
              <a:spcBef>
                <a:spcPts val="0"/>
              </a:spcBef>
              <a:spcAft>
                <a:spcPts val="0"/>
              </a:spcAft>
              <a:buClr>
                <a:schemeClr val="dk1"/>
              </a:buClr>
              <a:buSzPts val="1100"/>
              <a:buFont typeface="Arial"/>
              <a:buNone/>
            </a:pPr>
            <a:r>
              <a:rPr lang="et">
                <a:solidFill>
                  <a:schemeClr val="dk1"/>
                </a:solidFill>
              </a:rPr>
              <a:t>First we preprocessed the data, making it possible to train models on it. Then, we tested familiar simple machine learning models. From there we moved onto fancier machine learning models: CNN and BERT.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105a8848863_2_12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105a8848863_2_12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t">
                <a:solidFill>
                  <a:schemeClr val="dk1"/>
                </a:solidFill>
              </a:rPr>
              <a:t>Sten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t">
                <a:solidFill>
                  <a:schemeClr val="dk1"/>
                </a:solidFill>
              </a:rPr>
              <a:t>A quick reminder about the dataset. It consists of 10 000 Tweets that have been manually given the label of ‘disaster’ or not. The dataset has three features: ‘keyword’, ‘location’, and ‘text’. Since ‘keyword’ and ‘location’ didn’t prove to be reliable features (there were lots of gag entries) then these features were disregarded by us.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10201f4266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3" name="Google Shape;1973;g10201f4266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Sten</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For preprocessing we started with the re</a:t>
            </a:r>
            <a:r>
              <a:rPr lang="et"/>
              <a:t>moval of stop words and lemmatizing. A stop word is a commonly used word that gives no new information to the sentence and can thus be removed. Lemmatization is the process of linking words with similar meanings to one word, thus reducing the amount of words in the vocabulary.</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The resulting text was then encoded into numbers by using Keras Tokenizer. This looks through the whole data and encodes each unique word to a number. The smaller the number, the more frequent the word. This enables to filter out infrequent words if need be. Our dataset vocabulary ended up consisting of 28848 words.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t"/>
              <a:t>Below can be seen the example of the progress of preprocessing the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g10706f856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9" name="Google Shape;1979;g10706f856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t" sz="1100">
                <a:solidFill>
                  <a:schemeClr val="accent1"/>
                </a:solidFill>
                <a:latin typeface="Barlow Semi Condensed Medium"/>
                <a:ea typeface="Barlow Semi Condensed Medium"/>
                <a:cs typeface="Barlow Semi Condensed Medium"/>
                <a:sym typeface="Barlow Semi Condensed Medium"/>
              </a:rPr>
              <a:t>CREDITS:</a:t>
            </a:r>
            <a:r>
              <a:rPr lang="et" sz="1100">
                <a:solidFill>
                  <a:schemeClr val="dk2"/>
                </a:solidFill>
                <a:latin typeface="Barlow Semi Condensed"/>
                <a:ea typeface="Barlow Semi Condensed"/>
                <a:cs typeface="Barlow Semi Condensed"/>
                <a:sym typeface="Barlow Semi Condensed"/>
              </a:rPr>
              <a:t> This presentation template was created by </a:t>
            </a:r>
            <a:r>
              <a:rPr lang="et"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t" sz="1100">
                <a:solidFill>
                  <a:schemeClr val="dk2"/>
                </a:solidFill>
                <a:latin typeface="Barlow Semi Condensed"/>
                <a:ea typeface="Barlow Semi Condensed"/>
                <a:cs typeface="Barlow Semi Condensed"/>
                <a:sym typeface="Barlow Semi Condensed"/>
              </a:rPr>
              <a:t>, including icons by </a:t>
            </a:r>
            <a:r>
              <a:rPr lang="et"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t" sz="1100">
                <a:solidFill>
                  <a:schemeClr val="dk2"/>
                </a:solidFill>
                <a:latin typeface="Barlow Semi Condensed"/>
                <a:ea typeface="Barlow Semi Condensed"/>
                <a:cs typeface="Barlow Semi Condensed"/>
                <a:sym typeface="Barlow Semi Condensed"/>
              </a:rPr>
              <a:t>, infographics &amp; images by </a:t>
            </a:r>
            <a:r>
              <a:rPr lang="et"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t" sz="1100">
                <a:solidFill>
                  <a:schemeClr val="dk2"/>
                </a:solidFill>
                <a:latin typeface="Barlow Semi Condensed"/>
                <a:ea typeface="Barlow Semi Condensed"/>
                <a:cs typeface="Barlow Semi Condensed"/>
                <a:sym typeface="Barlow Semi Condensed"/>
              </a:rPr>
              <a:t> and illustrations by </a:t>
            </a:r>
            <a:r>
              <a:rPr lang="et"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alkirjaslaid 1">
  <p:cSld name="TITLE_1">
    <p:spTree>
      <p:nvGrpSpPr>
        <p:cNvPr id="1682" name="Shape 1682"/>
        <p:cNvGrpSpPr/>
        <p:nvPr/>
      </p:nvGrpSpPr>
      <p:grpSpPr>
        <a:xfrm>
          <a:off x="0" y="0"/>
          <a:ext cx="0" cy="0"/>
          <a:chOff x="0" y="0"/>
          <a:chExt cx="0" cy="0"/>
        </a:xfrm>
      </p:grpSpPr>
      <p:sp>
        <p:nvSpPr>
          <p:cNvPr id="1683" name="Google Shape;1683;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84" name="Google Shape;1684;p3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85" name="Google Shape;168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t"/>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alkiri ja kehatekst 1">
  <p:cSld name="TITLE_AND_BODY_2">
    <p:spTree>
      <p:nvGrpSpPr>
        <p:cNvPr id="1686" name="Shape 1686"/>
        <p:cNvGrpSpPr/>
        <p:nvPr/>
      </p:nvGrpSpPr>
      <p:grpSpPr>
        <a:xfrm>
          <a:off x="0" y="0"/>
          <a:ext cx="0" cy="0"/>
          <a:chOff x="0" y="0"/>
          <a:chExt cx="0" cy="0"/>
        </a:xfrm>
      </p:grpSpPr>
      <p:sp>
        <p:nvSpPr>
          <p:cNvPr id="1687" name="Google Shape;16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8" name="Google Shape;1688;p3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89" name="Google Shape;168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grpSp>
        <p:nvGrpSpPr>
          <p:cNvPr id="1694" name="Google Shape;1694;p35"/>
          <p:cNvGrpSpPr/>
          <p:nvPr/>
        </p:nvGrpSpPr>
        <p:grpSpPr>
          <a:xfrm>
            <a:off x="303210" y="959719"/>
            <a:ext cx="5343540" cy="4183680"/>
            <a:chOff x="469775" y="238125"/>
            <a:chExt cx="6679425" cy="5229600"/>
          </a:xfrm>
        </p:grpSpPr>
        <p:sp>
          <p:nvSpPr>
            <p:cNvPr id="1695" name="Google Shape;1695;p35"/>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5"/>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5"/>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5"/>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5"/>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5"/>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5"/>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5"/>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5"/>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5"/>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5"/>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5"/>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5"/>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5"/>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5"/>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5"/>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5"/>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5"/>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5"/>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5"/>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5"/>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5"/>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5"/>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5"/>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5"/>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5"/>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5"/>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5"/>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5"/>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5"/>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5"/>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5"/>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5"/>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5"/>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5"/>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5"/>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5"/>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5"/>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5"/>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5"/>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5"/>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5"/>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5"/>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5"/>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5"/>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5"/>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5"/>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5"/>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5"/>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5"/>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5"/>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5"/>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5"/>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5"/>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5"/>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5"/>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5"/>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5"/>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5"/>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5"/>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5"/>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5"/>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5"/>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5"/>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5"/>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5"/>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5"/>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5"/>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5"/>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5"/>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5"/>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5"/>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5"/>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5"/>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5"/>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5"/>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5"/>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5"/>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5"/>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5"/>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5"/>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5"/>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5"/>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5"/>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5"/>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5"/>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5"/>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5"/>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5"/>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5"/>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5"/>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5"/>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5"/>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5"/>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5"/>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5"/>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5"/>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5"/>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5"/>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5"/>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5"/>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5"/>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5"/>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5"/>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5"/>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5"/>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5"/>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5"/>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5"/>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5"/>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5"/>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5"/>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5"/>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5"/>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5"/>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5"/>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5"/>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5"/>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5"/>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5"/>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5"/>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5"/>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5"/>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5"/>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5"/>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5"/>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5"/>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5"/>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5"/>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5"/>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5"/>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5"/>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5"/>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5"/>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5"/>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5"/>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5"/>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5"/>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5"/>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5"/>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5"/>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5"/>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5"/>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5"/>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5"/>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5"/>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5"/>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5"/>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5"/>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5"/>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5"/>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5"/>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5"/>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5"/>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5"/>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5"/>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5"/>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5"/>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5"/>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5"/>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5"/>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5"/>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5"/>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5"/>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5"/>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5"/>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5"/>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5"/>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5"/>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5"/>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5"/>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5"/>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5"/>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5"/>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5"/>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5"/>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5"/>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5"/>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5"/>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5"/>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5"/>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5"/>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5"/>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5"/>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5"/>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5"/>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5"/>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5"/>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5"/>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5"/>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5"/>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5"/>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5"/>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8" name="Google Shape;1888;p35"/>
          <p:cNvSpPr txBox="1"/>
          <p:nvPr>
            <p:ph type="ctrTitle"/>
          </p:nvPr>
        </p:nvSpPr>
        <p:spPr>
          <a:xfrm>
            <a:off x="3449400" y="2002525"/>
            <a:ext cx="5592600" cy="1554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t" sz="4500"/>
              <a:t>Natural Language Processing with Disaster Tweets</a:t>
            </a:r>
            <a:endParaRPr sz="4500"/>
          </a:p>
        </p:txBody>
      </p:sp>
      <p:sp>
        <p:nvSpPr>
          <p:cNvPr id="1889" name="Google Shape;1889;p35"/>
          <p:cNvSpPr txBox="1"/>
          <p:nvPr>
            <p:ph idx="1" type="subTitle"/>
          </p:nvPr>
        </p:nvSpPr>
        <p:spPr>
          <a:xfrm>
            <a:off x="5248500" y="3905400"/>
            <a:ext cx="3793500" cy="123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t" sz="2300"/>
              <a:t>Team P40:</a:t>
            </a:r>
            <a:br>
              <a:rPr lang="et" sz="2300"/>
            </a:br>
            <a:r>
              <a:rPr lang="et" sz="2300"/>
              <a:t>Jüri Jõul, Sten Salumets, </a:t>
            </a:r>
            <a:br>
              <a:rPr lang="et" sz="2300"/>
            </a:br>
            <a:r>
              <a:rPr lang="et" sz="2300"/>
              <a:t>Tarvi Tepandi</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sp>
        <p:nvSpPr>
          <p:cNvPr id="1890" name="Google Shape;1890;p35"/>
          <p:cNvSpPr txBox="1"/>
          <p:nvPr>
            <p:ph type="ctrTitle"/>
          </p:nvPr>
        </p:nvSpPr>
        <p:spPr>
          <a:xfrm>
            <a:off x="6038250" y="3353800"/>
            <a:ext cx="2214000" cy="61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t" sz="2000"/>
              <a:t>Kaggle competition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sp>
        <p:nvSpPr>
          <p:cNvPr id="1987" name="Google Shape;1987;p44"/>
          <p:cNvSpPr txBox="1"/>
          <p:nvPr>
            <p:ph idx="1" type="body"/>
          </p:nvPr>
        </p:nvSpPr>
        <p:spPr>
          <a:xfrm>
            <a:off x="135350" y="207100"/>
            <a:ext cx="4548300" cy="3118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dk2"/>
              </a:buClr>
              <a:buSzPts val="1600"/>
              <a:buFont typeface="Barlow Semi Condensed"/>
              <a:buChar char="●"/>
            </a:pPr>
            <a:r>
              <a:rPr lang="et" sz="1600">
                <a:solidFill>
                  <a:schemeClr val="dk2"/>
                </a:solidFill>
                <a:latin typeface="Barlow Semi Condensed"/>
                <a:ea typeface="Barlow Semi Condensed"/>
                <a:cs typeface="Barlow Semi Condensed"/>
                <a:sym typeface="Barlow Semi Condensed"/>
              </a:rPr>
              <a:t>A variety of </a:t>
            </a:r>
            <a:r>
              <a:rPr i="1" lang="et" sz="1600">
                <a:solidFill>
                  <a:schemeClr val="dk2"/>
                </a:solidFill>
                <a:latin typeface="Barlow Semi Condensed"/>
                <a:ea typeface="Barlow Semi Condensed"/>
                <a:cs typeface="Barlow Semi Condensed"/>
                <a:sym typeface="Barlow Semi Condensed"/>
              </a:rPr>
              <a:t>simple</a:t>
            </a:r>
            <a:r>
              <a:rPr lang="et" sz="1600">
                <a:solidFill>
                  <a:schemeClr val="dk2"/>
                </a:solidFill>
                <a:latin typeface="Barlow Semi Condensed"/>
                <a:ea typeface="Barlow Semi Condensed"/>
                <a:cs typeface="Barlow Semi Condensed"/>
                <a:sym typeface="Barlow Semi Condensed"/>
              </a:rPr>
              <a:t> classification algorithms</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t" sz="1600">
                <a:solidFill>
                  <a:schemeClr val="dk2"/>
                </a:solidFill>
                <a:latin typeface="Barlow Semi Condensed"/>
                <a:ea typeface="Barlow Semi Condensed"/>
                <a:cs typeface="Barlow Semi Condensed"/>
                <a:sym typeface="Barlow Semi Condensed"/>
              </a:rPr>
              <a:t>Vectorized tweet text vocabulary as columns</a:t>
            </a:r>
            <a:endParaRPr sz="1600">
              <a:solidFill>
                <a:schemeClr val="dk2"/>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dk2"/>
              </a:buClr>
              <a:buSzPts val="1600"/>
              <a:buFont typeface="Barlow Semi Condensed"/>
              <a:buChar char="●"/>
            </a:pPr>
            <a:r>
              <a:rPr lang="et" sz="1600">
                <a:solidFill>
                  <a:schemeClr val="dk2"/>
                </a:solidFill>
                <a:latin typeface="Barlow Semi Condensed"/>
                <a:ea typeface="Barlow Semi Condensed"/>
                <a:cs typeface="Barlow Semi Condensed"/>
                <a:sym typeface="Barlow Semi Condensed"/>
              </a:rPr>
              <a:t>Default model parameters for most cases</a:t>
            </a:r>
            <a:endParaRPr sz="1600">
              <a:solidFill>
                <a:schemeClr val="dk2"/>
              </a:solidFill>
              <a:latin typeface="Barlow Semi Condensed"/>
              <a:ea typeface="Barlow Semi Condensed"/>
              <a:cs typeface="Barlow Semi Condensed"/>
              <a:sym typeface="Barlow Semi Condensed"/>
            </a:endParaRPr>
          </a:p>
        </p:txBody>
      </p:sp>
      <p:sp>
        <p:nvSpPr>
          <p:cNvPr id="1988" name="Google Shape;198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Predictions with trivial models</a:t>
            </a:r>
            <a:endParaRPr/>
          </a:p>
        </p:txBody>
      </p:sp>
      <p:pic>
        <p:nvPicPr>
          <p:cNvPr id="1989" name="Google Shape;1989;p44" title="Chart"/>
          <p:cNvPicPr preferRelativeResize="0"/>
          <p:nvPr/>
        </p:nvPicPr>
        <p:blipFill>
          <a:blip r:embed="rId3">
            <a:alphaModFix/>
          </a:blip>
          <a:stretch>
            <a:fillRect/>
          </a:stretch>
        </p:blipFill>
        <p:spPr>
          <a:xfrm>
            <a:off x="311700" y="2253157"/>
            <a:ext cx="4673376" cy="2616719"/>
          </a:xfrm>
          <a:prstGeom prst="rect">
            <a:avLst/>
          </a:prstGeom>
          <a:noFill/>
          <a:ln>
            <a:noFill/>
          </a:ln>
        </p:spPr>
      </p:pic>
      <p:graphicFrame>
        <p:nvGraphicFramePr>
          <p:cNvPr id="1990" name="Google Shape;1990;p44"/>
          <p:cNvGraphicFramePr/>
          <p:nvPr/>
        </p:nvGraphicFramePr>
        <p:xfrm>
          <a:off x="4985075" y="207135"/>
          <a:ext cx="3000000" cy="3000000"/>
        </p:xfrm>
        <a:graphic>
          <a:graphicData uri="http://schemas.openxmlformats.org/drawingml/2006/table">
            <a:tbl>
              <a:tblPr>
                <a:noFill/>
                <a:tableStyleId>{9E35D82A-BCDD-48E8-AEA1-D850DC444480}</a:tableStyleId>
              </a:tblPr>
              <a:tblGrid>
                <a:gridCol w="1282400"/>
                <a:gridCol w="1282400"/>
                <a:gridCol w="1282400"/>
              </a:tblGrid>
              <a:tr h="628850">
                <a:tc>
                  <a:txBody>
                    <a:bodyPr/>
                    <a:lstStyle/>
                    <a:p>
                      <a:pPr indent="0" lvl="0" marL="0" rtl="0" algn="ctr">
                        <a:spcBef>
                          <a:spcPts val="0"/>
                        </a:spcBef>
                        <a:spcAft>
                          <a:spcPts val="0"/>
                        </a:spcAft>
                        <a:buNone/>
                      </a:pPr>
                      <a:r>
                        <a:rPr b="1" lang="et" sz="1600">
                          <a:solidFill>
                            <a:srgbClr val="595959"/>
                          </a:solidFill>
                          <a:latin typeface="Barlow Semi Condensed"/>
                          <a:ea typeface="Barlow Semi Condensed"/>
                          <a:cs typeface="Barlow Semi Condensed"/>
                          <a:sym typeface="Barlow Semi Condensed"/>
                        </a:rPr>
                        <a:t>Algorithm</a:t>
                      </a:r>
                      <a:endParaRPr b="1" sz="1600">
                        <a:solidFill>
                          <a:srgbClr val="595959"/>
                        </a:solidFill>
                        <a:latin typeface="Barlow Semi Condensed"/>
                        <a:ea typeface="Barlow Semi Condensed"/>
                        <a:cs typeface="Barlow Semi Condensed"/>
                        <a:sym typeface="Barlow Semi Condensed"/>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77C6FC"/>
                      </a:solidFill>
                      <a:prstDash val="solid"/>
                      <a:round/>
                      <a:headEnd len="sm" w="sm" type="none"/>
                      <a:tailEnd len="sm" w="sm" type="none"/>
                    </a:lnB>
                    <a:solidFill>
                      <a:srgbClr val="77C6FC"/>
                    </a:solidFill>
                  </a:tcPr>
                </a:tc>
                <a:tc>
                  <a:txBody>
                    <a:bodyPr/>
                    <a:lstStyle/>
                    <a:p>
                      <a:pPr indent="0" lvl="0" marL="0" rtl="0" algn="ctr">
                        <a:spcBef>
                          <a:spcPts val="0"/>
                        </a:spcBef>
                        <a:spcAft>
                          <a:spcPts val="0"/>
                        </a:spcAft>
                        <a:buNone/>
                      </a:pPr>
                      <a:r>
                        <a:rPr b="1" lang="et" sz="1600">
                          <a:solidFill>
                            <a:srgbClr val="494949"/>
                          </a:solidFill>
                          <a:latin typeface="Barlow Semi Condensed"/>
                          <a:ea typeface="Barlow Semi Condensed"/>
                          <a:cs typeface="Barlow Semi Condensed"/>
                          <a:sym typeface="Barlow Semi Condensed"/>
                        </a:rPr>
                        <a:t>Highest f1 score</a:t>
                      </a:r>
                      <a:endParaRPr b="1"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77C6FC"/>
                      </a:solidFill>
                      <a:prstDash val="solid"/>
                      <a:round/>
                      <a:headEnd len="sm" w="sm" type="none"/>
                      <a:tailEnd len="sm" w="sm" type="none"/>
                    </a:lnB>
                    <a:solidFill>
                      <a:srgbClr val="77C6FC"/>
                    </a:solidFill>
                  </a:tcPr>
                </a:tc>
                <a:tc>
                  <a:txBody>
                    <a:bodyPr/>
                    <a:lstStyle/>
                    <a:p>
                      <a:pPr indent="0" lvl="0" marL="0" rtl="0" algn="ctr">
                        <a:spcBef>
                          <a:spcPts val="0"/>
                        </a:spcBef>
                        <a:spcAft>
                          <a:spcPts val="0"/>
                        </a:spcAft>
                        <a:buNone/>
                      </a:pPr>
                      <a:r>
                        <a:rPr b="1" lang="et" sz="1600">
                          <a:solidFill>
                            <a:srgbClr val="494949"/>
                          </a:solidFill>
                          <a:latin typeface="Barlow Semi Condensed"/>
                          <a:ea typeface="Barlow Semi Condensed"/>
                          <a:cs typeface="Barlow Semi Condensed"/>
                          <a:sym typeface="Barlow Semi Condensed"/>
                        </a:rPr>
                        <a:t>Kaggle score</a:t>
                      </a:r>
                      <a:endParaRPr b="1"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77C6FC"/>
                      </a:solidFill>
                      <a:prstDash val="solid"/>
                      <a:round/>
                      <a:headEnd len="sm" w="sm" type="none"/>
                      <a:tailEnd len="sm" w="sm" type="none"/>
                    </a:lnB>
                    <a:solidFill>
                      <a:srgbClr val="77C6FC"/>
                    </a:solidFill>
                  </a:tcPr>
                </a:tc>
              </a:tr>
              <a:tr h="396900">
                <a:tc>
                  <a:txBody>
                    <a:bodyPr/>
                    <a:lstStyle/>
                    <a:p>
                      <a:pPr indent="0" lvl="0" marL="0" rtl="0" algn="ctr">
                        <a:spcBef>
                          <a:spcPts val="0"/>
                        </a:spcBef>
                        <a:spcAft>
                          <a:spcPts val="0"/>
                        </a:spcAft>
                        <a:buNone/>
                      </a:pPr>
                      <a:r>
                        <a:rPr lang="et" sz="1600">
                          <a:solidFill>
                            <a:srgbClr val="77C6FC"/>
                          </a:solidFill>
                          <a:latin typeface="Barlow Semi Condensed Medium"/>
                          <a:ea typeface="Barlow Semi Condensed Medium"/>
                          <a:cs typeface="Barlow Semi Condensed Medium"/>
                          <a:sym typeface="Barlow Semi Condensed Medium"/>
                        </a:rPr>
                        <a:t>KNN 5</a:t>
                      </a:r>
                      <a:endParaRPr sz="1600">
                        <a:solidFill>
                          <a:srgbClr val="77C6FC"/>
                        </a:solidFill>
                        <a:latin typeface="Barlow Semi Condensed Medium"/>
                        <a:ea typeface="Barlow Semi Condensed Medium"/>
                        <a:cs typeface="Barlow Semi Condensed Medium"/>
                        <a:sym typeface="Barlow Semi Condensed Medium"/>
                      </a:endParaRPr>
                    </a:p>
                  </a:txBody>
                  <a:tcPr marT="0" marB="0" marR="0" marL="0" anchor="ctr">
                    <a:lnL cap="flat" cmpd="sng" w="9525">
                      <a:solidFill>
                        <a:srgbClr val="77C6FC">
                          <a:alpha val="0"/>
                        </a:srgbClr>
                      </a:solidFill>
                      <a:prstDash val="solid"/>
                      <a:round/>
                      <a:headEnd len="sm" w="sm" type="none"/>
                      <a:tailEnd len="sm" w="sm" type="none"/>
                    </a:lnL>
                    <a:lnR cap="flat" cmpd="sng" w="9525">
                      <a:solidFill>
                        <a:srgbClr val="77C6FC">
                          <a:alpha val="0"/>
                        </a:srgbClr>
                      </a:solidFill>
                      <a:prstDash val="solid"/>
                      <a:round/>
                      <a:headEnd len="sm" w="sm" type="none"/>
                      <a:tailEnd len="sm" w="sm" type="none"/>
                    </a:lnR>
                    <a:lnT cap="flat" cmpd="sng" w="9525">
                      <a:solidFill>
                        <a:srgbClr val="77C6FC"/>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40.63%</a:t>
                      </a:r>
                      <a:endParaRPr sz="1600"/>
                    </a:p>
                  </a:txBody>
                  <a:tcPr marT="0" marB="0" marR="0" marL="0" anchor="ctr">
                    <a:lnL cap="flat" cmpd="sng" w="9525">
                      <a:solidFill>
                        <a:srgbClr val="77C6FC">
                          <a:alpha val="0"/>
                        </a:srgbClr>
                      </a:solidFill>
                      <a:prstDash val="solid"/>
                      <a:round/>
                      <a:headEnd len="sm" w="sm" type="none"/>
                      <a:tailEnd len="sm" w="sm" type="none"/>
                    </a:lnL>
                    <a:lnR cap="flat" cmpd="sng" w="9525">
                      <a:solidFill>
                        <a:srgbClr val="77C6FC">
                          <a:alpha val="0"/>
                        </a:srgbClr>
                      </a:solidFill>
                      <a:prstDash val="solid"/>
                      <a:round/>
                      <a:headEnd len="sm" w="sm" type="none"/>
                      <a:tailEnd len="sm" w="sm" type="none"/>
                    </a:lnR>
                    <a:lnT cap="flat" cmpd="sng" w="9525">
                      <a:solidFill>
                        <a:srgbClr val="77C6FC"/>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70.242%</a:t>
                      </a:r>
                      <a:endParaRPr sz="1600"/>
                    </a:p>
                  </a:txBody>
                  <a:tcPr marT="0" marB="0" marR="0" marL="0" anchor="ctr">
                    <a:lnL cap="flat" cmpd="sng" w="9525">
                      <a:solidFill>
                        <a:srgbClr val="77C6FC">
                          <a:alpha val="0"/>
                        </a:srgbClr>
                      </a:solidFill>
                      <a:prstDash val="solid"/>
                      <a:round/>
                      <a:headEnd len="sm" w="sm" type="none"/>
                      <a:tailEnd len="sm" w="sm" type="none"/>
                    </a:lnL>
                    <a:lnR cap="flat" cmpd="sng" w="9525">
                      <a:solidFill>
                        <a:srgbClr val="77C6FC">
                          <a:alpha val="0"/>
                        </a:srgbClr>
                      </a:solidFill>
                      <a:prstDash val="solid"/>
                      <a:round/>
                      <a:headEnd len="sm" w="sm" type="none"/>
                      <a:tailEnd len="sm" w="sm" type="none"/>
                    </a:lnR>
                    <a:lnT cap="flat" cmpd="sng" w="9525">
                      <a:solidFill>
                        <a:srgbClr val="77C6FC"/>
                      </a:solidFill>
                      <a:prstDash val="solid"/>
                      <a:round/>
                      <a:headEnd len="sm" w="sm" type="none"/>
                      <a:tailEnd len="sm" w="sm" type="none"/>
                    </a:lnT>
                    <a:lnB cap="flat" cmpd="sng" w="9525">
                      <a:solidFill>
                        <a:srgbClr val="3D3D3D"/>
                      </a:solidFill>
                      <a:prstDash val="solid"/>
                      <a:round/>
                      <a:headEnd len="sm" w="sm" type="none"/>
                      <a:tailEnd len="sm" w="sm" type="none"/>
                    </a:lnB>
                  </a:tcPr>
                </a:tc>
              </a:tr>
              <a:tr h="396900">
                <a:tc>
                  <a:txBody>
                    <a:bodyPr/>
                    <a:lstStyle/>
                    <a:p>
                      <a:pPr indent="0" lvl="0" marL="0" rtl="0" algn="ctr">
                        <a:spcBef>
                          <a:spcPts val="0"/>
                        </a:spcBef>
                        <a:spcAft>
                          <a:spcPts val="0"/>
                        </a:spcAft>
                        <a:buNone/>
                      </a:pPr>
                      <a:r>
                        <a:rPr lang="et" sz="1600">
                          <a:solidFill>
                            <a:srgbClr val="77C6FC"/>
                          </a:solidFill>
                          <a:latin typeface="Barlow Semi Condensed Medium"/>
                          <a:ea typeface="Barlow Semi Condensed Medium"/>
                          <a:cs typeface="Barlow Semi Condensed Medium"/>
                          <a:sym typeface="Barlow Semi Condensed Medium"/>
                        </a:rPr>
                        <a:t>KNN 10</a:t>
                      </a:r>
                      <a:endParaRPr sz="1600">
                        <a:solidFill>
                          <a:srgbClr val="77C6FC"/>
                        </a:solidFill>
                        <a:latin typeface="Barlow Semi Condensed Medium"/>
                        <a:ea typeface="Barlow Semi Condensed Medium"/>
                        <a:cs typeface="Barlow Semi Condensed Medium"/>
                        <a:sym typeface="Barlow Semi Condensed Medium"/>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23.83%</a:t>
                      </a:r>
                      <a:endParaRPr sz="1600"/>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66.411%</a:t>
                      </a:r>
                      <a:endParaRPr sz="1600"/>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solidFill>
                      <a:srgbClr val="FFFFFF"/>
                    </a:solidFill>
                  </a:tcPr>
                </a:tc>
              </a:tr>
              <a:tr h="628850">
                <a:tc>
                  <a:txBody>
                    <a:bodyPr/>
                    <a:lstStyle/>
                    <a:p>
                      <a:pPr indent="0" lvl="0" marL="0" rtl="0" algn="ctr">
                        <a:spcBef>
                          <a:spcPts val="0"/>
                        </a:spcBef>
                        <a:spcAft>
                          <a:spcPts val="0"/>
                        </a:spcAft>
                        <a:buNone/>
                      </a:pPr>
                      <a:r>
                        <a:rPr lang="et" sz="1600">
                          <a:solidFill>
                            <a:srgbClr val="77C6FC"/>
                          </a:solidFill>
                          <a:latin typeface="Barlow Semi Condensed Medium"/>
                          <a:ea typeface="Barlow Semi Condensed Medium"/>
                          <a:cs typeface="Barlow Semi Condensed Medium"/>
                          <a:sym typeface="Barlow Semi Condensed Medium"/>
                        </a:rPr>
                        <a:t>Linear Regression</a:t>
                      </a:r>
                      <a:endParaRPr sz="1600">
                        <a:solidFill>
                          <a:srgbClr val="77C6FC"/>
                        </a:solidFill>
                        <a:latin typeface="Barlow Semi Condensed Medium"/>
                        <a:ea typeface="Barlow Semi Condensed Medium"/>
                        <a:cs typeface="Barlow Semi Condensed Medium"/>
                        <a:sym typeface="Barlow Semi Condensed Medium"/>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69.10%</a:t>
                      </a:r>
                      <a:endParaRPr sz="1600"/>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rgbClr val="494949"/>
                          </a:solidFill>
                          <a:latin typeface="Barlow Semi Condensed"/>
                          <a:ea typeface="Barlow Semi Condensed"/>
                          <a:cs typeface="Barlow Semi Condensed"/>
                          <a:sym typeface="Barlow Semi Condensed"/>
                        </a:rPr>
                        <a:t>78.026%</a:t>
                      </a:r>
                      <a:endParaRPr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r>
              <a:tr h="628850">
                <a:tc>
                  <a:txBody>
                    <a:bodyPr/>
                    <a:lstStyle/>
                    <a:p>
                      <a:pPr indent="0" lvl="0" marL="0" rtl="0" algn="ctr">
                        <a:spcBef>
                          <a:spcPts val="0"/>
                        </a:spcBef>
                        <a:spcAft>
                          <a:spcPts val="0"/>
                        </a:spcAft>
                        <a:buNone/>
                      </a:pPr>
                      <a:r>
                        <a:rPr b="1" lang="et" sz="1600">
                          <a:solidFill>
                            <a:srgbClr val="77C6FC"/>
                          </a:solidFill>
                          <a:latin typeface="Barlow Semi Condensed"/>
                          <a:ea typeface="Barlow Semi Condensed"/>
                          <a:cs typeface="Barlow Semi Condensed"/>
                          <a:sym typeface="Barlow Semi Condensed"/>
                        </a:rPr>
                        <a:t>Logistic Regression</a:t>
                      </a:r>
                      <a:endParaRPr b="1" sz="1600">
                        <a:solidFill>
                          <a:srgbClr val="77C6FC"/>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b="1" lang="et" sz="1600">
                          <a:solidFill>
                            <a:srgbClr val="494949"/>
                          </a:solidFill>
                          <a:latin typeface="Barlow Semi Condensed"/>
                          <a:ea typeface="Barlow Semi Condensed"/>
                          <a:cs typeface="Barlow Semi Condensed"/>
                          <a:sym typeface="Barlow Semi Condensed"/>
                        </a:rPr>
                        <a:t>72.99%</a:t>
                      </a:r>
                      <a:endParaRPr b="1"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b="1" lang="et" sz="1600">
                          <a:solidFill>
                            <a:srgbClr val="494949"/>
                          </a:solidFill>
                          <a:latin typeface="Barlow Semi Condensed"/>
                          <a:ea typeface="Barlow Semi Condensed"/>
                          <a:cs typeface="Barlow Semi Condensed"/>
                          <a:sym typeface="Barlow Semi Condensed"/>
                        </a:rPr>
                        <a:t>79.987%</a:t>
                      </a:r>
                      <a:endParaRPr b="1"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r>
              <a:tr h="628850">
                <a:tc>
                  <a:txBody>
                    <a:bodyPr/>
                    <a:lstStyle/>
                    <a:p>
                      <a:pPr indent="0" lvl="0" marL="0" rtl="0" algn="ctr">
                        <a:spcBef>
                          <a:spcPts val="0"/>
                        </a:spcBef>
                        <a:spcAft>
                          <a:spcPts val="0"/>
                        </a:spcAft>
                        <a:buNone/>
                      </a:pPr>
                      <a:r>
                        <a:rPr lang="et" sz="1600">
                          <a:solidFill>
                            <a:srgbClr val="77C6FC"/>
                          </a:solidFill>
                          <a:latin typeface="Barlow Semi Condensed Medium"/>
                          <a:ea typeface="Barlow Semi Condensed Medium"/>
                          <a:cs typeface="Barlow Semi Condensed Medium"/>
                          <a:sym typeface="Barlow Semi Condensed Medium"/>
                        </a:rPr>
                        <a:t>Random Forest</a:t>
                      </a:r>
                      <a:endParaRPr sz="1600">
                        <a:solidFill>
                          <a:srgbClr val="77C6FC"/>
                        </a:solidFill>
                        <a:latin typeface="Barlow Semi Condensed Medium"/>
                        <a:ea typeface="Barlow Semi Condensed Medium"/>
                        <a:cs typeface="Barlow Semi Condensed Medium"/>
                        <a:sym typeface="Barlow Semi Condensed Medium"/>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rgbClr val="494949"/>
                          </a:solidFill>
                          <a:latin typeface="Barlow Semi Condensed"/>
                          <a:ea typeface="Barlow Semi Condensed"/>
                          <a:cs typeface="Barlow Semi Condensed"/>
                          <a:sym typeface="Barlow Semi Condensed"/>
                        </a:rPr>
                        <a:t>70.44%</a:t>
                      </a:r>
                      <a:endParaRPr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rgbClr val="494949"/>
                          </a:solidFill>
                          <a:latin typeface="Barlow Semi Condensed"/>
                          <a:ea typeface="Barlow Semi Condensed"/>
                          <a:cs typeface="Barlow Semi Condensed"/>
                          <a:sym typeface="Barlow Semi Condensed"/>
                        </a:rPr>
                        <a:t>78.792%</a:t>
                      </a:r>
                      <a:endParaRPr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r>
              <a:tr h="396900">
                <a:tc>
                  <a:txBody>
                    <a:bodyPr/>
                    <a:lstStyle/>
                    <a:p>
                      <a:pPr indent="0" lvl="0" marL="0" rtl="0" algn="ctr">
                        <a:spcBef>
                          <a:spcPts val="0"/>
                        </a:spcBef>
                        <a:spcAft>
                          <a:spcPts val="0"/>
                        </a:spcAft>
                        <a:buNone/>
                      </a:pPr>
                      <a:r>
                        <a:rPr lang="et" sz="1600">
                          <a:solidFill>
                            <a:srgbClr val="77C6FC"/>
                          </a:solidFill>
                          <a:latin typeface="Barlow Semi Condensed Medium"/>
                          <a:ea typeface="Barlow Semi Condensed Medium"/>
                          <a:cs typeface="Barlow Semi Condensed Medium"/>
                          <a:sym typeface="Barlow Semi Condensed Medium"/>
                        </a:rPr>
                        <a:t>Decision Tree</a:t>
                      </a:r>
                      <a:endParaRPr sz="1600">
                        <a:solidFill>
                          <a:srgbClr val="77C6FC"/>
                        </a:solidFill>
                        <a:latin typeface="Barlow Semi Condensed Medium"/>
                        <a:ea typeface="Barlow Semi Condensed Medium"/>
                        <a:cs typeface="Barlow Semi Condensed Medium"/>
                        <a:sym typeface="Barlow Semi Condensed Medium"/>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rgbClr val="494949"/>
                          </a:solidFill>
                          <a:latin typeface="Barlow Semi Condensed"/>
                          <a:ea typeface="Barlow Semi Condensed"/>
                          <a:cs typeface="Barlow Semi Condensed"/>
                          <a:sym typeface="Barlow Semi Condensed"/>
                        </a:rPr>
                        <a:t>59.96%</a:t>
                      </a:r>
                      <a:endParaRPr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rgbClr val="494949"/>
                          </a:solidFill>
                          <a:latin typeface="Barlow Semi Condensed"/>
                          <a:ea typeface="Barlow Semi Condensed"/>
                          <a:cs typeface="Barlow Semi Condensed"/>
                          <a:sym typeface="Barlow Semi Condensed"/>
                        </a:rPr>
                        <a:t>74.195%</a:t>
                      </a:r>
                      <a:endParaRPr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r>
              <a:tr h="628850">
                <a:tc>
                  <a:txBody>
                    <a:bodyPr/>
                    <a:lstStyle/>
                    <a:p>
                      <a:pPr indent="0" lvl="0" marL="0" rtl="0" algn="ctr">
                        <a:spcBef>
                          <a:spcPts val="0"/>
                        </a:spcBef>
                        <a:spcAft>
                          <a:spcPts val="0"/>
                        </a:spcAft>
                        <a:buNone/>
                      </a:pPr>
                      <a:r>
                        <a:rPr lang="et" sz="1600">
                          <a:solidFill>
                            <a:srgbClr val="77C6FC"/>
                          </a:solidFill>
                          <a:latin typeface="Barlow Semi Condensed Medium"/>
                          <a:ea typeface="Barlow Semi Condensed Medium"/>
                          <a:cs typeface="Barlow Semi Condensed Medium"/>
                          <a:sym typeface="Barlow Semi Condensed Medium"/>
                        </a:rPr>
                        <a:t>Gradient Boosting</a:t>
                      </a:r>
                      <a:endParaRPr sz="1600">
                        <a:solidFill>
                          <a:srgbClr val="77C6FC"/>
                        </a:solidFill>
                        <a:latin typeface="Barlow Semi Condensed Medium"/>
                        <a:ea typeface="Barlow Semi Condensed Medium"/>
                        <a:cs typeface="Barlow Semi Condensed Medium"/>
                        <a:sym typeface="Barlow Semi Condensed Medium"/>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rgbClr val="494949"/>
                          </a:solidFill>
                          <a:latin typeface="Barlow Semi Condensed"/>
                          <a:ea typeface="Barlow Semi Condensed"/>
                          <a:cs typeface="Barlow Semi Condensed"/>
                          <a:sym typeface="Barlow Semi Condensed"/>
                        </a:rPr>
                        <a:t>65.28%</a:t>
                      </a:r>
                      <a:endParaRPr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rgbClr val="494949"/>
                          </a:solidFill>
                          <a:latin typeface="Barlow Semi Condensed"/>
                          <a:ea typeface="Barlow Semi Condensed"/>
                          <a:cs typeface="Barlow Semi Condensed"/>
                          <a:sym typeface="Barlow Semi Condensed"/>
                        </a:rPr>
                        <a:t>74.747%</a:t>
                      </a:r>
                      <a:endParaRPr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r>
              <a:tr h="396900">
                <a:tc>
                  <a:txBody>
                    <a:bodyPr/>
                    <a:lstStyle/>
                    <a:p>
                      <a:pPr indent="0" lvl="0" marL="0" rtl="0" algn="ctr">
                        <a:spcBef>
                          <a:spcPts val="0"/>
                        </a:spcBef>
                        <a:spcAft>
                          <a:spcPts val="0"/>
                        </a:spcAft>
                        <a:buNone/>
                      </a:pPr>
                      <a:r>
                        <a:rPr lang="et" sz="1600">
                          <a:solidFill>
                            <a:srgbClr val="77C6FC"/>
                          </a:solidFill>
                          <a:latin typeface="Barlow Semi Condensed Medium"/>
                          <a:ea typeface="Barlow Semi Condensed Medium"/>
                          <a:cs typeface="Barlow Semi Condensed Medium"/>
                          <a:sym typeface="Barlow Semi Condensed Medium"/>
                        </a:rPr>
                        <a:t>MLP Classifier</a:t>
                      </a:r>
                      <a:endParaRPr sz="1600">
                        <a:solidFill>
                          <a:srgbClr val="77C6FC"/>
                        </a:solidFill>
                        <a:latin typeface="Barlow Semi Condensed Medium"/>
                        <a:ea typeface="Barlow Semi Condensed Medium"/>
                        <a:cs typeface="Barlow Semi Condensed Medium"/>
                        <a:sym typeface="Barlow Semi Condensed Medium"/>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rgbClr val="494949"/>
                          </a:solidFill>
                          <a:latin typeface="Barlow Semi Condensed"/>
                          <a:ea typeface="Barlow Semi Condensed"/>
                          <a:cs typeface="Barlow Semi Condensed"/>
                          <a:sym typeface="Barlow Semi Condensed"/>
                        </a:rPr>
                        <a:t>69.28%</a:t>
                      </a:r>
                      <a:endParaRPr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600">
                          <a:solidFill>
                            <a:srgbClr val="494949"/>
                          </a:solidFill>
                          <a:latin typeface="Barlow Semi Condensed"/>
                          <a:ea typeface="Barlow Semi Condensed"/>
                          <a:cs typeface="Barlow Semi Condensed"/>
                          <a:sym typeface="Barlow Semi Condensed"/>
                        </a:rPr>
                        <a:t>77.627%</a:t>
                      </a:r>
                      <a:endParaRPr sz="1600">
                        <a:solidFill>
                          <a:srgbClr val="494949"/>
                        </a:solidFill>
                        <a:latin typeface="Barlow Semi Condensed"/>
                        <a:ea typeface="Barlow Semi Condensed"/>
                        <a:cs typeface="Barlow Semi Condensed"/>
                        <a:sym typeface="Barlow Semi Condensed"/>
                      </a:endParaRPr>
                    </a:p>
                  </a:txBody>
                  <a:tcPr marT="0" marB="0" marR="0" marL="0"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sp>
        <p:nvSpPr>
          <p:cNvPr id="1995" name="Google Shape;1995;p45"/>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Predictions with CNN</a:t>
            </a:r>
            <a:endParaRPr/>
          </a:p>
        </p:txBody>
      </p:sp>
      <p:sp>
        <p:nvSpPr>
          <p:cNvPr id="1996" name="Google Shape;1996;p45"/>
          <p:cNvSpPr txBox="1"/>
          <p:nvPr>
            <p:ph idx="1" type="body"/>
          </p:nvPr>
        </p:nvSpPr>
        <p:spPr>
          <a:xfrm>
            <a:off x="1199475" y="1212625"/>
            <a:ext cx="3442800" cy="35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sz="1800"/>
              <a:t>Embedding layer</a:t>
            </a:r>
            <a:endParaRPr sz="1800"/>
          </a:p>
          <a:p>
            <a:pPr indent="0" lvl="0" marL="0" rtl="0" algn="l">
              <a:spcBef>
                <a:spcPts val="0"/>
              </a:spcBef>
              <a:spcAft>
                <a:spcPts val="0"/>
              </a:spcAft>
              <a:buNone/>
            </a:pPr>
            <a:r>
              <a:rPr lang="et" sz="1800"/>
              <a:t>Convolutional and max-pooling layer</a:t>
            </a:r>
            <a:endParaRPr sz="1800"/>
          </a:p>
          <a:p>
            <a:pPr indent="0" lvl="0" marL="0" rtl="0" algn="l">
              <a:spcBef>
                <a:spcPts val="0"/>
              </a:spcBef>
              <a:spcAft>
                <a:spcPts val="0"/>
              </a:spcAft>
              <a:buNone/>
            </a:pPr>
            <a:r>
              <a:rPr lang="et" sz="1800"/>
              <a:t>Flatten matrices into vectors</a:t>
            </a:r>
            <a:endParaRPr sz="1800"/>
          </a:p>
          <a:p>
            <a:pPr indent="0" lvl="0" marL="0" rtl="0" algn="l">
              <a:spcBef>
                <a:spcPts val="0"/>
              </a:spcBef>
              <a:spcAft>
                <a:spcPts val="0"/>
              </a:spcAft>
              <a:buNone/>
            </a:pPr>
            <a:r>
              <a:rPr lang="et" sz="1800"/>
              <a:t>Dense layers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t" sz="1800"/>
              <a:t>20 epoch training</a:t>
            </a:r>
            <a:endParaRPr sz="1800"/>
          </a:p>
          <a:p>
            <a:pPr indent="0" lvl="0" marL="0" rtl="0" algn="l">
              <a:spcBef>
                <a:spcPts val="0"/>
              </a:spcBef>
              <a:spcAft>
                <a:spcPts val="0"/>
              </a:spcAft>
              <a:buNone/>
            </a:pPr>
            <a:r>
              <a:rPr lang="et" sz="1800"/>
              <a:t>Early stopping and model checkpoint</a:t>
            </a:r>
            <a:endParaRPr sz="1800"/>
          </a:p>
          <a:p>
            <a:pPr indent="0" lvl="0" marL="0" rtl="0" algn="l">
              <a:spcBef>
                <a:spcPts val="0"/>
              </a:spcBef>
              <a:spcAft>
                <a:spcPts val="0"/>
              </a:spcAft>
              <a:buNone/>
            </a:pPr>
            <a:r>
              <a:rPr lang="et" sz="1800"/>
              <a:t>Cross-validation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t" sz="1800"/>
              <a:t>Kaggle score </a:t>
            </a:r>
            <a:r>
              <a:rPr b="1" lang="et" sz="1800"/>
              <a:t>79.190%</a:t>
            </a:r>
            <a:endParaRPr b="1" sz="1800"/>
          </a:p>
          <a:p>
            <a:pPr indent="0" lvl="0" marL="0" rtl="0" algn="l">
              <a:spcBef>
                <a:spcPts val="0"/>
              </a:spcBef>
              <a:spcAft>
                <a:spcPts val="0"/>
              </a:spcAft>
              <a:buNone/>
            </a:pPr>
            <a:r>
              <a:t/>
            </a:r>
            <a:endParaRPr sz="1800"/>
          </a:p>
        </p:txBody>
      </p:sp>
      <p:pic>
        <p:nvPicPr>
          <p:cNvPr id="1997" name="Google Shape;1997;p45"/>
          <p:cNvPicPr preferRelativeResize="0"/>
          <p:nvPr/>
        </p:nvPicPr>
        <p:blipFill rotWithShape="1">
          <a:blip r:embed="rId3">
            <a:alphaModFix/>
          </a:blip>
          <a:srcRect b="0" l="50636" r="0" t="0"/>
          <a:stretch/>
        </p:blipFill>
        <p:spPr>
          <a:xfrm>
            <a:off x="5037975" y="2988600"/>
            <a:ext cx="2505700" cy="2099825"/>
          </a:xfrm>
          <a:prstGeom prst="rect">
            <a:avLst/>
          </a:prstGeom>
          <a:noFill/>
          <a:ln>
            <a:noFill/>
          </a:ln>
        </p:spPr>
      </p:pic>
      <p:pic>
        <p:nvPicPr>
          <p:cNvPr id="1998" name="Google Shape;1998;p45"/>
          <p:cNvPicPr preferRelativeResize="0"/>
          <p:nvPr/>
        </p:nvPicPr>
        <p:blipFill rotWithShape="1">
          <a:blip r:embed="rId3">
            <a:alphaModFix/>
          </a:blip>
          <a:srcRect b="0" l="0" r="50636" t="0"/>
          <a:stretch/>
        </p:blipFill>
        <p:spPr>
          <a:xfrm>
            <a:off x="5037975" y="888800"/>
            <a:ext cx="2505700" cy="20998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46"/>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Predictions with BERT</a:t>
            </a:r>
            <a:endParaRPr/>
          </a:p>
        </p:txBody>
      </p:sp>
      <p:sp>
        <p:nvSpPr>
          <p:cNvPr id="2004" name="Google Shape;2004;p46"/>
          <p:cNvSpPr txBox="1"/>
          <p:nvPr>
            <p:ph idx="1" type="body"/>
          </p:nvPr>
        </p:nvSpPr>
        <p:spPr>
          <a:xfrm>
            <a:off x="714650" y="1152150"/>
            <a:ext cx="3857400" cy="1419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t" sz="1800"/>
              <a:t>DistilBERT model</a:t>
            </a:r>
            <a:endParaRPr sz="1800"/>
          </a:p>
          <a:p>
            <a:pPr indent="-342900" lvl="0" marL="457200" rtl="0" algn="l">
              <a:spcBef>
                <a:spcPts val="0"/>
              </a:spcBef>
              <a:spcAft>
                <a:spcPts val="0"/>
              </a:spcAft>
              <a:buSzPts val="1800"/>
              <a:buChar char="●"/>
            </a:pPr>
            <a:r>
              <a:rPr lang="et" sz="1800"/>
              <a:t>Less parameters, faster</a:t>
            </a:r>
            <a:endParaRPr sz="1800"/>
          </a:p>
          <a:p>
            <a:pPr indent="-342900" lvl="0" marL="457200" rtl="0" algn="l">
              <a:spcBef>
                <a:spcPts val="0"/>
              </a:spcBef>
              <a:spcAft>
                <a:spcPts val="0"/>
              </a:spcAft>
              <a:buSzPts val="1800"/>
              <a:buChar char="●"/>
            </a:pPr>
            <a:r>
              <a:rPr lang="et" sz="1800"/>
              <a:t>Base model + fine tuning</a:t>
            </a:r>
            <a:endParaRPr sz="1800"/>
          </a:p>
        </p:txBody>
      </p:sp>
      <p:graphicFrame>
        <p:nvGraphicFramePr>
          <p:cNvPr id="2005" name="Google Shape;2005;p46"/>
          <p:cNvGraphicFramePr/>
          <p:nvPr/>
        </p:nvGraphicFramePr>
        <p:xfrm>
          <a:off x="4809325" y="1412272"/>
          <a:ext cx="3000000" cy="3000000"/>
        </p:xfrm>
        <a:graphic>
          <a:graphicData uri="http://schemas.openxmlformats.org/drawingml/2006/table">
            <a:tbl>
              <a:tblPr>
                <a:noFill/>
                <a:tableStyleId>{9E35D82A-BCDD-48E8-AEA1-D850DC444480}</a:tableStyleId>
              </a:tblPr>
              <a:tblGrid>
                <a:gridCol w="1718850"/>
                <a:gridCol w="1153400"/>
                <a:gridCol w="1113400"/>
              </a:tblGrid>
              <a:tr h="1300200">
                <a:tc>
                  <a:txBody>
                    <a:bodyPr/>
                    <a:lstStyle/>
                    <a:p>
                      <a:pPr indent="0" lvl="0" marL="0" rtl="0" algn="ctr">
                        <a:spcBef>
                          <a:spcPts val="0"/>
                        </a:spcBef>
                        <a:spcAft>
                          <a:spcPts val="0"/>
                        </a:spcAft>
                        <a:buNone/>
                      </a:pPr>
                      <a:r>
                        <a:rPr lang="et" sz="1800">
                          <a:solidFill>
                            <a:srgbClr val="595959"/>
                          </a:solidFill>
                          <a:latin typeface="Barlow Semi Condensed Medium"/>
                          <a:ea typeface="Barlow Semi Condensed Medium"/>
                          <a:cs typeface="Barlow Semi Condensed Medium"/>
                          <a:sym typeface="Barlow Semi Condensed Medium"/>
                        </a:rPr>
                        <a:t>Model</a:t>
                      </a:r>
                      <a:endParaRPr sz="1800">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77C6FC"/>
                      </a:solidFill>
                      <a:prstDash val="solid"/>
                      <a:round/>
                      <a:headEnd len="sm" w="sm" type="none"/>
                      <a:tailEnd len="sm" w="sm" type="none"/>
                    </a:lnB>
                    <a:solidFill>
                      <a:srgbClr val="77C6FC"/>
                    </a:solidFill>
                  </a:tcPr>
                </a:tc>
                <a:tc>
                  <a:txBody>
                    <a:bodyPr/>
                    <a:lstStyle/>
                    <a:p>
                      <a:pPr indent="0" lvl="0" marL="0" rtl="0" algn="ctr">
                        <a:spcBef>
                          <a:spcPts val="0"/>
                        </a:spcBef>
                        <a:spcAft>
                          <a:spcPts val="0"/>
                        </a:spcAft>
                        <a:buNone/>
                      </a:pPr>
                      <a:r>
                        <a:rPr lang="et" sz="1800">
                          <a:solidFill>
                            <a:srgbClr val="494949"/>
                          </a:solidFill>
                          <a:latin typeface="Barlow Semi Condensed Medium"/>
                          <a:ea typeface="Barlow Semi Condensed Medium"/>
                          <a:cs typeface="Barlow Semi Condensed Medium"/>
                          <a:sym typeface="Barlow Semi Condensed Medium"/>
                        </a:rPr>
                        <a:t>Validation F1</a:t>
                      </a:r>
                      <a:endParaRPr sz="1800">
                        <a:solidFill>
                          <a:srgbClr val="49494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77C6FC"/>
                      </a:solidFill>
                      <a:prstDash val="solid"/>
                      <a:round/>
                      <a:headEnd len="sm" w="sm" type="none"/>
                      <a:tailEnd len="sm" w="sm" type="none"/>
                    </a:lnB>
                    <a:solidFill>
                      <a:srgbClr val="77C6FC"/>
                    </a:solidFill>
                  </a:tcPr>
                </a:tc>
                <a:tc>
                  <a:txBody>
                    <a:bodyPr/>
                    <a:lstStyle/>
                    <a:p>
                      <a:pPr indent="0" lvl="0" marL="0" rtl="0" algn="ctr">
                        <a:spcBef>
                          <a:spcPts val="0"/>
                        </a:spcBef>
                        <a:spcAft>
                          <a:spcPts val="0"/>
                        </a:spcAft>
                        <a:buNone/>
                      </a:pPr>
                      <a:r>
                        <a:rPr lang="et" sz="1800">
                          <a:solidFill>
                            <a:srgbClr val="494949"/>
                          </a:solidFill>
                          <a:latin typeface="Barlow Semi Condensed Medium"/>
                          <a:ea typeface="Barlow Semi Condensed Medium"/>
                          <a:cs typeface="Barlow Semi Condensed Medium"/>
                          <a:sym typeface="Barlow Semi Condensed Medium"/>
                        </a:rPr>
                        <a:t>Kaggle F1</a:t>
                      </a:r>
                      <a:endParaRPr sz="1800">
                        <a:solidFill>
                          <a:srgbClr val="49494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77C6FC"/>
                      </a:solidFill>
                      <a:prstDash val="solid"/>
                      <a:round/>
                      <a:headEnd len="sm" w="sm" type="none"/>
                      <a:tailEnd len="sm" w="sm" type="none"/>
                    </a:lnB>
                    <a:solidFill>
                      <a:srgbClr val="77C6FC"/>
                    </a:solidFill>
                  </a:tcPr>
                </a:tc>
              </a:tr>
              <a:tr h="708875">
                <a:tc>
                  <a:txBody>
                    <a:bodyPr/>
                    <a:lstStyle/>
                    <a:p>
                      <a:pPr indent="0" lvl="0" marL="0" rtl="0" algn="ctr">
                        <a:spcBef>
                          <a:spcPts val="0"/>
                        </a:spcBef>
                        <a:spcAft>
                          <a:spcPts val="0"/>
                        </a:spcAft>
                        <a:buNone/>
                      </a:pPr>
                      <a:r>
                        <a:rPr lang="et" sz="1800">
                          <a:solidFill>
                            <a:srgbClr val="77C6FC"/>
                          </a:solidFill>
                          <a:latin typeface="Barlow Semi Condensed Medium"/>
                          <a:ea typeface="Barlow Semi Condensed Medium"/>
                          <a:cs typeface="Barlow Semi Condensed Medium"/>
                          <a:sym typeface="Barlow Semi Condensed Medium"/>
                        </a:rPr>
                        <a:t>DistilBERT</a:t>
                      </a:r>
                      <a:endParaRPr sz="1800">
                        <a:solidFill>
                          <a:srgbClr val="77C6FC"/>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77C6FC">
                          <a:alpha val="0"/>
                        </a:srgbClr>
                      </a:solidFill>
                      <a:prstDash val="solid"/>
                      <a:round/>
                      <a:headEnd len="sm" w="sm" type="none"/>
                      <a:tailEnd len="sm" w="sm" type="none"/>
                    </a:lnL>
                    <a:lnR cap="flat" cmpd="sng" w="9525">
                      <a:solidFill>
                        <a:srgbClr val="77C6FC">
                          <a:alpha val="0"/>
                        </a:srgbClr>
                      </a:solidFill>
                      <a:prstDash val="solid"/>
                      <a:round/>
                      <a:headEnd len="sm" w="sm" type="none"/>
                      <a:tailEnd len="sm" w="sm" type="none"/>
                    </a:lnR>
                    <a:lnT cap="flat" cmpd="sng" w="9525">
                      <a:solidFill>
                        <a:srgbClr val="77C6FC"/>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rgbClr val="494949"/>
                          </a:solidFill>
                          <a:latin typeface="Barlow Semi Condensed"/>
                          <a:ea typeface="Barlow Semi Condensed"/>
                          <a:cs typeface="Barlow Semi Condensed"/>
                          <a:sym typeface="Barlow Semi Condensed"/>
                        </a:rPr>
                        <a:t>84%</a:t>
                      </a:r>
                      <a:endParaRPr sz="1800">
                        <a:solidFill>
                          <a:srgbClr val="494949"/>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77C6FC">
                          <a:alpha val="0"/>
                        </a:srgbClr>
                      </a:solidFill>
                      <a:prstDash val="solid"/>
                      <a:round/>
                      <a:headEnd len="sm" w="sm" type="none"/>
                      <a:tailEnd len="sm" w="sm" type="none"/>
                    </a:lnL>
                    <a:lnR cap="flat" cmpd="sng" w="9525">
                      <a:solidFill>
                        <a:srgbClr val="77C6FC">
                          <a:alpha val="0"/>
                        </a:srgbClr>
                      </a:solidFill>
                      <a:prstDash val="solid"/>
                      <a:round/>
                      <a:headEnd len="sm" w="sm" type="none"/>
                      <a:tailEnd len="sm" w="sm" type="none"/>
                    </a:lnR>
                    <a:lnT cap="flat" cmpd="sng" w="9525">
                      <a:solidFill>
                        <a:srgbClr val="77C6FC"/>
                      </a:solidFill>
                      <a:prstDash val="solid"/>
                      <a:round/>
                      <a:headEnd len="sm" w="sm" type="none"/>
                      <a:tailEnd len="sm" w="sm" type="none"/>
                    </a:lnT>
                    <a:lnB cap="flat" cmpd="sng" w="9525">
                      <a:solidFill>
                        <a:srgbClr val="3D3D3D"/>
                      </a:solidFill>
                      <a:prstDash val="solid"/>
                      <a:round/>
                      <a:headEnd len="sm" w="sm" type="none"/>
                      <a:tailEnd len="sm" w="sm" type="none"/>
                    </a:lnB>
                  </a:tcPr>
                </a:tc>
                <a:tc>
                  <a:txBody>
                    <a:bodyPr/>
                    <a:lstStyle/>
                    <a:p>
                      <a:pPr indent="0" lvl="0" marL="0" rtl="0" algn="ctr">
                        <a:spcBef>
                          <a:spcPts val="0"/>
                        </a:spcBef>
                        <a:spcAft>
                          <a:spcPts val="0"/>
                        </a:spcAft>
                        <a:buNone/>
                      </a:pPr>
                      <a:r>
                        <a:rPr b="1" lang="et" sz="1800">
                          <a:solidFill>
                            <a:srgbClr val="494949"/>
                          </a:solidFill>
                          <a:latin typeface="Barlow Semi Condensed"/>
                          <a:ea typeface="Barlow Semi Condensed"/>
                          <a:cs typeface="Barlow Semi Condensed"/>
                          <a:sym typeface="Barlow Semi Condensed"/>
                        </a:rPr>
                        <a:t>83%</a:t>
                      </a:r>
                      <a:endParaRPr b="1" sz="1800">
                        <a:solidFill>
                          <a:srgbClr val="494949"/>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77C6FC">
                          <a:alpha val="0"/>
                        </a:srgbClr>
                      </a:solidFill>
                      <a:prstDash val="solid"/>
                      <a:round/>
                      <a:headEnd len="sm" w="sm" type="none"/>
                      <a:tailEnd len="sm" w="sm" type="none"/>
                    </a:lnL>
                    <a:lnR cap="flat" cmpd="sng" w="9525">
                      <a:solidFill>
                        <a:srgbClr val="77C6FC">
                          <a:alpha val="0"/>
                        </a:srgbClr>
                      </a:solidFill>
                      <a:prstDash val="solid"/>
                      <a:round/>
                      <a:headEnd len="sm" w="sm" type="none"/>
                      <a:tailEnd len="sm" w="sm" type="none"/>
                    </a:lnR>
                    <a:lnT cap="flat" cmpd="sng" w="9525">
                      <a:solidFill>
                        <a:srgbClr val="77C6FC"/>
                      </a:solidFill>
                      <a:prstDash val="solid"/>
                      <a:round/>
                      <a:headEnd len="sm" w="sm" type="none"/>
                      <a:tailEnd len="sm" w="sm" type="none"/>
                    </a:lnT>
                    <a:lnB cap="flat" cmpd="sng" w="9525">
                      <a:solidFill>
                        <a:srgbClr val="3D3D3D"/>
                      </a:solidFill>
                      <a:prstDash val="solid"/>
                      <a:round/>
                      <a:headEnd len="sm" w="sm" type="none"/>
                      <a:tailEnd len="sm" w="sm" type="none"/>
                    </a:lnB>
                  </a:tcPr>
                </a:tc>
              </a:tr>
              <a:tr h="1151875">
                <a:tc>
                  <a:txBody>
                    <a:bodyPr/>
                    <a:lstStyle/>
                    <a:p>
                      <a:pPr indent="0" lvl="0" marL="0" rtl="0" algn="ctr">
                        <a:spcBef>
                          <a:spcPts val="0"/>
                        </a:spcBef>
                        <a:spcAft>
                          <a:spcPts val="0"/>
                        </a:spcAft>
                        <a:buNone/>
                      </a:pPr>
                      <a:r>
                        <a:rPr lang="et" sz="1800">
                          <a:solidFill>
                            <a:srgbClr val="77C6FC"/>
                          </a:solidFill>
                          <a:latin typeface="Barlow Semi Condensed Medium"/>
                          <a:ea typeface="Barlow Semi Condensed Medium"/>
                          <a:cs typeface="Barlow Semi Condensed Medium"/>
                          <a:sym typeface="Barlow Semi Condensed Medium"/>
                        </a:rPr>
                        <a:t>DistilBERT</a:t>
                      </a:r>
                      <a:br>
                        <a:rPr lang="et" sz="1800">
                          <a:solidFill>
                            <a:srgbClr val="77C6FC"/>
                          </a:solidFill>
                          <a:latin typeface="Barlow Semi Condensed Medium"/>
                          <a:ea typeface="Barlow Semi Condensed Medium"/>
                          <a:cs typeface="Barlow Semi Condensed Medium"/>
                          <a:sym typeface="Barlow Semi Condensed Medium"/>
                        </a:rPr>
                      </a:br>
                      <a:r>
                        <a:rPr lang="et" sz="1800">
                          <a:solidFill>
                            <a:srgbClr val="77C6FC"/>
                          </a:solidFill>
                          <a:latin typeface="Barlow Semi Condensed Medium"/>
                          <a:ea typeface="Barlow Semi Condensed Medium"/>
                          <a:cs typeface="Barlow Semi Condensed Medium"/>
                          <a:sym typeface="Barlow Semi Condensed Medium"/>
                        </a:rPr>
                        <a:t>with preprocessing</a:t>
                      </a:r>
                      <a:endParaRPr sz="1800">
                        <a:solidFill>
                          <a:srgbClr val="77C6FC"/>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t" sz="1800">
                          <a:solidFill>
                            <a:srgbClr val="494949"/>
                          </a:solidFill>
                          <a:latin typeface="Barlow Semi Condensed"/>
                          <a:ea typeface="Barlow Semi Condensed"/>
                          <a:cs typeface="Barlow Semi Condensed"/>
                          <a:sym typeface="Barlow Semi Condensed"/>
                        </a:rPr>
                        <a:t>82%</a:t>
                      </a:r>
                      <a:endParaRPr sz="1800">
                        <a:solidFill>
                          <a:srgbClr val="494949"/>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t" sz="1800">
                          <a:solidFill>
                            <a:srgbClr val="494949"/>
                          </a:solidFill>
                          <a:latin typeface="Barlow Semi Condensed"/>
                          <a:ea typeface="Barlow Semi Condensed"/>
                          <a:cs typeface="Barlow Semi Condensed"/>
                          <a:sym typeface="Barlow Semi Condensed"/>
                        </a:rPr>
                        <a:t>82%</a:t>
                      </a:r>
                      <a:endParaRPr b="1" sz="1800">
                        <a:solidFill>
                          <a:srgbClr val="494949"/>
                        </a:solidFill>
                        <a:latin typeface="Barlow Semi Condensed"/>
                        <a:ea typeface="Barlow Semi Condensed"/>
                        <a:cs typeface="Barlow Semi Condensed"/>
                        <a:sym typeface="Barlow Semi Condensed"/>
                      </a:endParaRPr>
                    </a:p>
                  </a:txBody>
                  <a:tcPr marT="91425" marB="91425" marR="91425" marL="91425" anchor="ctr">
                    <a:lnL cap="flat" cmpd="sng" w="9525">
                      <a:solidFill>
                        <a:srgbClr val="3D3D3D">
                          <a:alpha val="0"/>
                        </a:srgbClr>
                      </a:solidFill>
                      <a:prstDash val="solid"/>
                      <a:round/>
                      <a:headEnd len="sm" w="sm" type="none"/>
                      <a:tailEnd len="sm" w="sm" type="none"/>
                    </a:lnL>
                    <a:lnR cap="flat" cmpd="sng" w="9525">
                      <a:solidFill>
                        <a:srgbClr val="3D3D3D">
                          <a:alpha val="0"/>
                        </a:srgbClr>
                      </a:solidFill>
                      <a:prstDash val="solid"/>
                      <a:round/>
                      <a:headEnd len="sm" w="sm" type="none"/>
                      <a:tailEnd len="sm" w="sm" type="none"/>
                    </a:lnR>
                    <a:lnT cap="flat" cmpd="sng" w="9525">
                      <a:solidFill>
                        <a:srgbClr val="3D3D3D"/>
                      </a:solidFill>
                      <a:prstDash val="solid"/>
                      <a:round/>
                      <a:headEnd len="sm" w="sm" type="none"/>
                      <a:tailEnd len="sm" w="sm" type="none"/>
                    </a:lnT>
                    <a:lnB cap="flat" cmpd="sng" w="9525">
                      <a:solidFill>
                        <a:srgbClr val="3D3D3D"/>
                      </a:solidFill>
                      <a:prstDash val="solid"/>
                      <a:round/>
                      <a:headEnd len="sm" w="sm" type="none"/>
                      <a:tailEnd len="sm" w="sm" type="none"/>
                    </a:lnB>
                    <a:solidFill>
                      <a:srgbClr val="FFFFFF"/>
                    </a:solidFill>
                  </a:tcPr>
                </a:tc>
              </a:tr>
            </a:tbl>
          </a:graphicData>
        </a:graphic>
      </p:graphicFrame>
      <p:pic>
        <p:nvPicPr>
          <p:cNvPr id="2006" name="Google Shape;2006;p46" title="Diagramm"/>
          <p:cNvPicPr preferRelativeResize="0"/>
          <p:nvPr/>
        </p:nvPicPr>
        <p:blipFill>
          <a:blip r:embed="rId3">
            <a:alphaModFix/>
          </a:blip>
          <a:stretch>
            <a:fillRect/>
          </a:stretch>
        </p:blipFill>
        <p:spPr>
          <a:xfrm>
            <a:off x="655075" y="2522125"/>
            <a:ext cx="4087500" cy="252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pic>
        <p:nvPicPr>
          <p:cNvPr id="2011" name="Google Shape;2011;p47"/>
          <p:cNvPicPr preferRelativeResize="0"/>
          <p:nvPr/>
        </p:nvPicPr>
        <p:blipFill>
          <a:blip r:embed="rId3">
            <a:alphaModFix amt="15000"/>
          </a:blip>
          <a:stretch>
            <a:fillRect/>
          </a:stretch>
        </p:blipFill>
        <p:spPr>
          <a:xfrm>
            <a:off x="2089099" y="1198900"/>
            <a:ext cx="5045262" cy="3252000"/>
          </a:xfrm>
          <a:prstGeom prst="rect">
            <a:avLst/>
          </a:prstGeom>
          <a:noFill/>
          <a:ln>
            <a:noFill/>
          </a:ln>
        </p:spPr>
      </p:pic>
      <p:sp>
        <p:nvSpPr>
          <p:cNvPr id="2012" name="Google Shape;2012;p47"/>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Problems and blockers</a:t>
            </a:r>
            <a:endParaRPr/>
          </a:p>
        </p:txBody>
      </p:sp>
      <p:sp>
        <p:nvSpPr>
          <p:cNvPr id="2013" name="Google Shape;2013;p47"/>
          <p:cNvSpPr txBox="1"/>
          <p:nvPr>
            <p:ph idx="1" type="subTitle"/>
          </p:nvPr>
        </p:nvSpPr>
        <p:spPr>
          <a:xfrm>
            <a:off x="1104901" y="1835975"/>
            <a:ext cx="2004900" cy="36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Difficult topic</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014" name="Google Shape;2014;p47"/>
          <p:cNvSpPr txBox="1"/>
          <p:nvPr>
            <p:ph idx="2" type="subTitle"/>
          </p:nvPr>
        </p:nvSpPr>
        <p:spPr>
          <a:xfrm>
            <a:off x="1104901" y="2153253"/>
            <a:ext cx="20049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Lot of time spent reading about NLP</a:t>
            </a:r>
            <a:endParaRPr sz="1600">
              <a:solidFill>
                <a:schemeClr val="dk2"/>
              </a:solidFill>
              <a:latin typeface="Barlow Semi Condensed"/>
              <a:ea typeface="Barlow Semi Condensed"/>
              <a:cs typeface="Barlow Semi Condensed"/>
              <a:sym typeface="Barlow Semi Condensed"/>
            </a:endParaRPr>
          </a:p>
        </p:txBody>
      </p:sp>
      <p:sp>
        <p:nvSpPr>
          <p:cNvPr id="2015" name="Google Shape;2015;p47"/>
          <p:cNvSpPr txBox="1"/>
          <p:nvPr>
            <p:ph idx="4294967295" type="subTitle"/>
          </p:nvPr>
        </p:nvSpPr>
        <p:spPr>
          <a:xfrm>
            <a:off x="1104901" y="2920737"/>
            <a:ext cx="20049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Public test dataset</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016" name="Google Shape;2016;p47"/>
          <p:cNvSpPr txBox="1"/>
          <p:nvPr>
            <p:ph idx="3" type="subTitle"/>
          </p:nvPr>
        </p:nvSpPr>
        <p:spPr>
          <a:xfrm>
            <a:off x="1104901" y="3282675"/>
            <a:ext cx="2004900" cy="61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People publish perfect scores</a:t>
            </a:r>
            <a:endParaRPr sz="1600">
              <a:solidFill>
                <a:schemeClr val="dk2"/>
              </a:solidFill>
              <a:latin typeface="Barlow Semi Condensed"/>
              <a:ea typeface="Barlow Semi Condensed"/>
              <a:cs typeface="Barlow Semi Condensed"/>
              <a:sym typeface="Barlow Semi Condensed"/>
            </a:endParaRPr>
          </a:p>
        </p:txBody>
      </p:sp>
      <p:sp>
        <p:nvSpPr>
          <p:cNvPr id="2017" name="Google Shape;2017;p47"/>
          <p:cNvSpPr txBox="1"/>
          <p:nvPr>
            <p:ph idx="4" type="subTitle"/>
          </p:nvPr>
        </p:nvSpPr>
        <p:spPr>
          <a:xfrm>
            <a:off x="6128827" y="1835975"/>
            <a:ext cx="2004900" cy="365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Bad data</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018" name="Google Shape;2018;p47"/>
          <p:cNvSpPr txBox="1"/>
          <p:nvPr>
            <p:ph idx="5" type="subTitle"/>
          </p:nvPr>
        </p:nvSpPr>
        <p:spPr>
          <a:xfrm>
            <a:off x="6128827" y="2153254"/>
            <a:ext cx="2004900" cy="61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Label not correct in many cases</a:t>
            </a:r>
            <a:endParaRPr sz="1600">
              <a:solidFill>
                <a:schemeClr val="dk2"/>
              </a:solidFill>
              <a:latin typeface="Barlow Semi Condensed"/>
              <a:ea typeface="Barlow Semi Condensed"/>
              <a:cs typeface="Barlow Semi Condensed"/>
              <a:sym typeface="Barlow Semi Condensed"/>
            </a:endParaRPr>
          </a:p>
        </p:txBody>
      </p:sp>
      <p:sp>
        <p:nvSpPr>
          <p:cNvPr id="2019" name="Google Shape;2019;p47"/>
          <p:cNvSpPr txBox="1"/>
          <p:nvPr>
            <p:ph idx="6" type="subTitle"/>
          </p:nvPr>
        </p:nvSpPr>
        <p:spPr>
          <a:xfrm>
            <a:off x="6128827" y="2920737"/>
            <a:ext cx="2004900" cy="36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Computation</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020" name="Google Shape;2020;p47"/>
          <p:cNvSpPr txBox="1"/>
          <p:nvPr>
            <p:ph idx="7" type="subTitle"/>
          </p:nvPr>
        </p:nvSpPr>
        <p:spPr>
          <a:xfrm>
            <a:off x="6128827" y="3282675"/>
            <a:ext cx="2004900" cy="61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Computationally expensive</a:t>
            </a:r>
            <a:endParaRPr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48"/>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Results </a:t>
            </a:r>
            <a:r>
              <a:rPr i="1" lang="et"/>
              <a:t>vs.</a:t>
            </a:r>
            <a:r>
              <a:rPr lang="et"/>
              <a:t> expectations</a:t>
            </a:r>
            <a:endParaRPr/>
          </a:p>
        </p:txBody>
      </p:sp>
      <p:sp>
        <p:nvSpPr>
          <p:cNvPr id="2026" name="Google Shape;2026;p48"/>
          <p:cNvSpPr txBox="1"/>
          <p:nvPr>
            <p:ph idx="1" type="body"/>
          </p:nvPr>
        </p:nvSpPr>
        <p:spPr>
          <a:xfrm>
            <a:off x="719250" y="1176525"/>
            <a:ext cx="7705500" cy="3529500"/>
          </a:xfrm>
          <a:prstGeom prst="rect">
            <a:avLst/>
          </a:prstGeom>
        </p:spPr>
        <p:txBody>
          <a:bodyPr anchorCtr="0" anchor="ctr" bIns="91425" lIns="91425" spcFirstLastPara="1" rIns="91425" wrap="square" tIns="91425">
            <a:noAutofit/>
          </a:bodyPr>
          <a:lstStyle/>
          <a:p>
            <a:pPr indent="-393700" lvl="0" marL="457200" rtl="0" algn="l">
              <a:spcBef>
                <a:spcPts val="0"/>
              </a:spcBef>
              <a:spcAft>
                <a:spcPts val="0"/>
              </a:spcAft>
              <a:buSzPts val="2600"/>
              <a:buChar char="●"/>
            </a:pPr>
            <a:r>
              <a:rPr lang="et" sz="2600"/>
              <a:t>We did not expect some of the </a:t>
            </a:r>
            <a:r>
              <a:rPr i="1" lang="et" sz="2600"/>
              <a:t>trivial</a:t>
            </a:r>
            <a:r>
              <a:rPr lang="et" sz="2600"/>
              <a:t> models to perform so well</a:t>
            </a:r>
            <a:endParaRPr sz="2600"/>
          </a:p>
          <a:p>
            <a:pPr indent="0" lvl="0" marL="0" rtl="0" algn="l">
              <a:spcBef>
                <a:spcPts val="0"/>
              </a:spcBef>
              <a:spcAft>
                <a:spcPts val="0"/>
              </a:spcAft>
              <a:buNone/>
            </a:pPr>
            <a:r>
              <a:t/>
            </a:r>
            <a:endParaRPr sz="2600"/>
          </a:p>
          <a:p>
            <a:pPr indent="-393700" lvl="0" marL="457200" rtl="0" algn="l">
              <a:spcBef>
                <a:spcPts val="0"/>
              </a:spcBef>
              <a:spcAft>
                <a:spcPts val="0"/>
              </a:spcAft>
              <a:buSzPts val="2600"/>
              <a:buChar char="●"/>
            </a:pPr>
            <a:r>
              <a:rPr lang="et" sz="2600"/>
              <a:t>Similarly, we hoped for the more sophisticated models to perform better</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49"/>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Lessons learned</a:t>
            </a:r>
            <a:endParaRPr/>
          </a:p>
        </p:txBody>
      </p:sp>
      <p:sp>
        <p:nvSpPr>
          <p:cNvPr id="2032" name="Google Shape;2032;p49"/>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393700" lvl="0" marL="457200" rtl="0" algn="l">
              <a:spcBef>
                <a:spcPts val="0"/>
              </a:spcBef>
              <a:spcAft>
                <a:spcPts val="0"/>
              </a:spcAft>
              <a:buSzPts val="2600"/>
              <a:buChar char="●"/>
            </a:pPr>
            <a:r>
              <a:rPr lang="et" sz="2600"/>
              <a:t>Hands-on experience with NLP</a:t>
            </a:r>
            <a:endParaRPr sz="2600"/>
          </a:p>
          <a:p>
            <a:pPr indent="0" lvl="0" marL="0" rtl="0" algn="l">
              <a:spcBef>
                <a:spcPts val="0"/>
              </a:spcBef>
              <a:spcAft>
                <a:spcPts val="0"/>
              </a:spcAft>
              <a:buNone/>
            </a:pPr>
            <a:r>
              <a:t/>
            </a:r>
            <a:endParaRPr sz="2600"/>
          </a:p>
          <a:p>
            <a:pPr indent="-393700" lvl="0" marL="457200" rtl="0" algn="l">
              <a:spcBef>
                <a:spcPts val="0"/>
              </a:spcBef>
              <a:spcAft>
                <a:spcPts val="0"/>
              </a:spcAft>
              <a:buSzPts val="2600"/>
              <a:buChar char="●"/>
            </a:pPr>
            <a:r>
              <a:rPr lang="et" sz="2600"/>
              <a:t>NLP techniques and state-of-the-art</a:t>
            </a: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sp>
        <p:nvSpPr>
          <p:cNvPr id="2037" name="Google Shape;2037;p50"/>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t" sz="3020"/>
              <a:t>Thank you for listening!</a:t>
            </a:r>
            <a:endParaRPr sz="30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1" name="Shape 2041"/>
        <p:cNvGrpSpPr/>
        <p:nvPr/>
      </p:nvGrpSpPr>
      <p:grpSpPr>
        <a:xfrm>
          <a:off x="0" y="0"/>
          <a:ext cx="0" cy="0"/>
          <a:chOff x="0" y="0"/>
          <a:chExt cx="0" cy="0"/>
        </a:xfrm>
      </p:grpSpPr>
      <p:sp>
        <p:nvSpPr>
          <p:cNvPr id="2042" name="Google Shape;204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How we are going to do it</a:t>
            </a:r>
            <a:endParaRPr sz="2820"/>
          </a:p>
        </p:txBody>
      </p:sp>
      <p:sp>
        <p:nvSpPr>
          <p:cNvPr id="2043" name="Google Shape;2043;p5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t"/>
              <a:t>Initially we’ll try out simple algorithms</a:t>
            </a:r>
            <a:endParaRPr/>
          </a:p>
          <a:p>
            <a:pPr indent="-317500" lvl="1" marL="914400" rtl="0" algn="l">
              <a:spcBef>
                <a:spcPts val="0"/>
              </a:spcBef>
              <a:spcAft>
                <a:spcPts val="0"/>
              </a:spcAft>
              <a:buSzPts val="1400"/>
              <a:buChar char="○"/>
            </a:pPr>
            <a:r>
              <a:rPr lang="et"/>
              <a:t>Not to </a:t>
            </a:r>
            <a:r>
              <a:rPr lang="et"/>
              <a:t>work on the text but features of the text</a:t>
            </a:r>
            <a:endParaRPr/>
          </a:p>
          <a:p>
            <a:pPr indent="-317500" lvl="0" marL="457200" rtl="0" algn="l">
              <a:spcBef>
                <a:spcPts val="0"/>
              </a:spcBef>
              <a:spcAft>
                <a:spcPts val="0"/>
              </a:spcAft>
              <a:buSzPts val="1400"/>
              <a:buChar char="●"/>
            </a:pPr>
            <a:r>
              <a:rPr lang="et"/>
              <a:t>Natural Language Processing (NLP)</a:t>
            </a:r>
            <a:endParaRPr/>
          </a:p>
          <a:p>
            <a:pPr indent="-317500" lvl="1" marL="914400" rtl="0" algn="l">
              <a:spcBef>
                <a:spcPts val="0"/>
              </a:spcBef>
              <a:spcAft>
                <a:spcPts val="0"/>
              </a:spcAft>
              <a:buSzPts val="1400"/>
              <a:buChar char="○"/>
            </a:pPr>
            <a:r>
              <a:rPr lang="et"/>
              <a:t>Recurrent Neural Networks (</a:t>
            </a:r>
            <a:r>
              <a:rPr lang="et"/>
              <a:t>RNN)</a:t>
            </a:r>
            <a:endParaRPr/>
          </a:p>
          <a:p>
            <a:pPr indent="-317500" lvl="2" marL="1371600" rtl="0" algn="l">
              <a:spcBef>
                <a:spcPts val="0"/>
              </a:spcBef>
              <a:spcAft>
                <a:spcPts val="0"/>
              </a:spcAft>
              <a:buSzPts val="1400"/>
              <a:buChar char="■"/>
            </a:pPr>
            <a:r>
              <a:rPr lang="et"/>
              <a:t>Long Short-Term Memory (LSTM)</a:t>
            </a:r>
            <a:endParaRPr/>
          </a:p>
          <a:p>
            <a:pPr indent="-317500" lvl="1" marL="914400" rtl="0" algn="l">
              <a:spcBef>
                <a:spcPts val="0"/>
              </a:spcBef>
              <a:spcAft>
                <a:spcPts val="0"/>
              </a:spcAft>
              <a:buSzPts val="1400"/>
              <a:buChar char="○"/>
            </a:pPr>
            <a:r>
              <a:rPr lang="et"/>
              <a:t>Bidirectional Encoder Representations from Transformers (BERT)</a:t>
            </a:r>
            <a:endParaRPr/>
          </a:p>
          <a:p>
            <a:pPr indent="-317500" lvl="0" marL="457200" rtl="0" algn="l">
              <a:spcBef>
                <a:spcPts val="0"/>
              </a:spcBef>
              <a:spcAft>
                <a:spcPts val="0"/>
              </a:spcAft>
              <a:buSzPts val="1400"/>
              <a:buChar char="●"/>
            </a:pPr>
            <a:r>
              <a:rPr lang="et"/>
              <a:t>Ideas from Kaggle Discussion page</a:t>
            </a:r>
            <a:endParaRPr/>
          </a:p>
          <a:p>
            <a:pPr indent="-317500" lvl="1" marL="914400" rtl="0" algn="l">
              <a:spcBef>
                <a:spcPts val="0"/>
              </a:spcBef>
              <a:spcAft>
                <a:spcPts val="0"/>
              </a:spcAft>
              <a:buSzPts val="1400"/>
              <a:buChar char="○"/>
            </a:pPr>
            <a:r>
              <a:rPr lang="et"/>
              <a:t>Others’ thoughts about RNN, LSTM, BERT </a:t>
            </a:r>
            <a:r>
              <a:rPr lang="et"/>
              <a:t>(84%)</a:t>
            </a:r>
            <a:endParaRPr/>
          </a:p>
          <a:p>
            <a:pPr indent="-317500" lvl="1" marL="914400" rtl="0" algn="l">
              <a:spcBef>
                <a:spcPts val="0"/>
              </a:spcBef>
              <a:spcAft>
                <a:spcPts val="0"/>
              </a:spcAft>
              <a:buSzPts val="1400"/>
              <a:buChar char="○"/>
            </a:pPr>
            <a:r>
              <a:rPr lang="et"/>
              <a:t>Global Vectors for Word Representation (GloVe) embeddings and LSTM (79%)</a:t>
            </a:r>
            <a:endParaRPr/>
          </a:p>
          <a:p>
            <a:pPr indent="-317500" lvl="1" marL="914400" rtl="0" algn="l">
              <a:spcBef>
                <a:spcPts val="0"/>
              </a:spcBef>
              <a:spcAft>
                <a:spcPts val="0"/>
              </a:spcAft>
              <a:buSzPts val="1400"/>
              <a:buChar char="○"/>
            </a:pPr>
            <a:r>
              <a:rPr lang="et"/>
              <a:t>Naive Bayes vs Ridge Regression, cross-validation (78%)</a:t>
            </a:r>
            <a:endParaRPr/>
          </a:p>
          <a:p>
            <a:pPr indent="-317500" lvl="1" marL="914400" rtl="0" algn="l">
              <a:spcBef>
                <a:spcPts val="0"/>
              </a:spcBef>
              <a:spcAft>
                <a:spcPts val="0"/>
              </a:spcAft>
              <a:buSzPts val="1400"/>
              <a:buChar char="○"/>
            </a:pPr>
            <a:r>
              <a:rPr lang="et"/>
              <a:t>Feature extraction </a:t>
            </a:r>
            <a:r>
              <a:rPr lang="et"/>
              <a:t>examples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7" name="Shape 2047"/>
        <p:cNvGrpSpPr/>
        <p:nvPr/>
      </p:nvGrpSpPr>
      <p:grpSpPr>
        <a:xfrm>
          <a:off x="0" y="0"/>
          <a:ext cx="0" cy="0"/>
          <a:chOff x="0" y="0"/>
          <a:chExt cx="0" cy="0"/>
        </a:xfrm>
      </p:grpSpPr>
      <p:sp>
        <p:nvSpPr>
          <p:cNvPr id="2048" name="Google Shape;204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Blockers/problems</a:t>
            </a:r>
            <a:endParaRPr sz="2820"/>
          </a:p>
        </p:txBody>
      </p:sp>
      <p:sp>
        <p:nvSpPr>
          <p:cNvPr id="2049" name="Google Shape;2049;p52"/>
          <p:cNvSpPr txBox="1"/>
          <p:nvPr>
            <p:ph idx="1" type="body"/>
          </p:nvPr>
        </p:nvSpPr>
        <p:spPr>
          <a:xfrm>
            <a:off x="0" y="0"/>
            <a:ext cx="8520600" cy="34164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SzPts val="1900"/>
              <a:buChar char="●"/>
            </a:pPr>
            <a:r>
              <a:rPr lang="et" sz="1900"/>
              <a:t>Can practice NLP, but the methods achieved will most likely not be useful</a:t>
            </a:r>
            <a:endParaRPr sz="1900"/>
          </a:p>
          <a:p>
            <a:pPr indent="-349250" lvl="0" marL="457200" rtl="0" algn="l">
              <a:spcBef>
                <a:spcPts val="0"/>
              </a:spcBef>
              <a:spcAft>
                <a:spcPts val="0"/>
              </a:spcAft>
              <a:buSzPts val="1900"/>
              <a:buChar char="●"/>
            </a:pPr>
            <a:r>
              <a:rPr lang="et" sz="1900"/>
              <a:t>Test dataset is public, difficult to compare performance</a:t>
            </a:r>
            <a:endParaRPr sz="1900"/>
          </a:p>
        </p:txBody>
      </p:sp>
      <p:pic>
        <p:nvPicPr>
          <p:cNvPr id="2050" name="Google Shape;2050;p52"/>
          <p:cNvPicPr preferRelativeResize="0"/>
          <p:nvPr/>
        </p:nvPicPr>
        <p:blipFill>
          <a:blip r:embed="rId3">
            <a:alphaModFix/>
          </a:blip>
          <a:stretch>
            <a:fillRect/>
          </a:stretch>
        </p:blipFill>
        <p:spPr>
          <a:xfrm>
            <a:off x="6393852" y="2095300"/>
            <a:ext cx="2561574" cy="3416401"/>
          </a:xfrm>
          <a:prstGeom prst="rect">
            <a:avLst/>
          </a:prstGeom>
          <a:noFill/>
          <a:ln>
            <a:noFill/>
          </a:ln>
        </p:spPr>
      </p:pic>
      <p:graphicFrame>
        <p:nvGraphicFramePr>
          <p:cNvPr id="2051" name="Google Shape;2051;p52"/>
          <p:cNvGraphicFramePr/>
          <p:nvPr/>
        </p:nvGraphicFramePr>
        <p:xfrm>
          <a:off x="195500" y="2095295"/>
          <a:ext cx="3000000" cy="3000000"/>
        </p:xfrm>
        <a:graphic>
          <a:graphicData uri="http://schemas.openxmlformats.org/drawingml/2006/table">
            <a:tbl>
              <a:tblPr>
                <a:noFill/>
                <a:tableStyleId>{9E35D82A-BCDD-48E8-AEA1-D850DC444480}</a:tableStyleId>
              </a:tblPr>
              <a:tblGrid>
                <a:gridCol w="894200"/>
                <a:gridCol w="876450"/>
                <a:gridCol w="1124850"/>
                <a:gridCol w="2391900"/>
                <a:gridCol w="814775"/>
              </a:tblGrid>
              <a:tr h="3987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Keyword</a:t>
                      </a:r>
                      <a:endParaRPr/>
                    </a:p>
                  </a:txBody>
                  <a:tcPr marT="91425" marB="91425" marR="91425" marL="91425"/>
                </a:tc>
                <a:tc>
                  <a:txBody>
                    <a:bodyPr/>
                    <a:lstStyle/>
                    <a:p>
                      <a:pPr indent="0" lvl="0" marL="0" rtl="0" algn="l">
                        <a:spcBef>
                          <a:spcPts val="0"/>
                        </a:spcBef>
                        <a:spcAft>
                          <a:spcPts val="0"/>
                        </a:spcAft>
                        <a:buNone/>
                      </a:pPr>
                      <a:r>
                        <a:rPr lang="et"/>
                        <a:t>Location</a:t>
                      </a:r>
                      <a:endParaRPr/>
                    </a:p>
                  </a:txBody>
                  <a:tcPr marT="91425" marB="91425" marR="91425" marL="91425"/>
                </a:tc>
                <a:tc>
                  <a:txBody>
                    <a:bodyPr/>
                    <a:lstStyle/>
                    <a:p>
                      <a:pPr indent="0" lvl="0" marL="0" rtl="0" algn="l">
                        <a:spcBef>
                          <a:spcPts val="0"/>
                        </a:spcBef>
                        <a:spcAft>
                          <a:spcPts val="0"/>
                        </a:spcAft>
                        <a:buNone/>
                      </a:pPr>
                      <a:r>
                        <a:rPr lang="et"/>
                        <a:t>Text</a:t>
                      </a:r>
                      <a:endParaRPr/>
                    </a:p>
                  </a:txBody>
                  <a:tcPr marT="91425" marB="91425" marR="91425" marL="91425"/>
                </a:tc>
                <a:tc>
                  <a:txBody>
                    <a:bodyPr/>
                    <a:lstStyle/>
                    <a:p>
                      <a:pPr indent="0" lvl="0" marL="0" rtl="0" algn="l">
                        <a:spcBef>
                          <a:spcPts val="0"/>
                        </a:spcBef>
                        <a:spcAft>
                          <a:spcPts val="0"/>
                        </a:spcAft>
                        <a:buNone/>
                      </a:pPr>
                      <a:r>
                        <a:rPr lang="et"/>
                        <a:t>Target</a:t>
                      </a:r>
                      <a:endParaRPr/>
                    </a:p>
                  </a:txBody>
                  <a:tcPr marT="91425" marB="91425" marR="91425" marL="91425"/>
                </a:tc>
              </a:tr>
              <a:tr h="613375">
                <a:tc>
                  <a:txBody>
                    <a:bodyPr/>
                    <a:lstStyle/>
                    <a:p>
                      <a:pPr indent="0" lvl="0" marL="0" rtl="0" algn="l">
                        <a:spcBef>
                          <a:spcPts val="0"/>
                        </a:spcBef>
                        <a:spcAft>
                          <a:spcPts val="0"/>
                        </a:spcAft>
                        <a:buNone/>
                      </a:pPr>
                      <a:r>
                        <a:rPr lang="et"/>
                        <a:t>Example 1</a:t>
                      </a:r>
                      <a:endParaRPr/>
                    </a:p>
                  </a:txBody>
                  <a:tcPr marT="91425" marB="91425" marR="91425" marL="91425"/>
                </a:tc>
                <a:tc>
                  <a:txBody>
                    <a:bodyPr/>
                    <a:lstStyle/>
                    <a:p>
                      <a:pPr indent="0" lvl="0" marL="0" rtl="0" algn="l">
                        <a:spcBef>
                          <a:spcPts val="0"/>
                        </a:spcBef>
                        <a:spcAft>
                          <a:spcPts val="0"/>
                        </a:spcAft>
                        <a:buNone/>
                      </a:pPr>
                      <a:r>
                        <a:rPr lang="et"/>
                        <a:t>crashed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My iPod crashed.....</a:t>
                      </a:r>
                      <a:endParaRPr/>
                    </a:p>
                    <a:p>
                      <a:pPr indent="0" lvl="0" marL="0" rtl="0" algn="l">
                        <a:spcBef>
                          <a:spcPts val="0"/>
                        </a:spcBef>
                        <a:spcAft>
                          <a:spcPts val="0"/>
                        </a:spcAft>
                        <a:buNone/>
                      </a:pPr>
                      <a:r>
                        <a:rPr lang="et"/>
                        <a:t>#WeLoveYouLouis</a:t>
                      </a:r>
                      <a:endParaRPr/>
                    </a:p>
                    <a:p>
                      <a:pPr indent="0" lvl="0" marL="0" rtl="0" algn="l">
                        <a:spcBef>
                          <a:spcPts val="0"/>
                        </a:spcBef>
                        <a:spcAft>
                          <a:spcPts val="0"/>
                        </a:spcAft>
                        <a:buNone/>
                      </a:pPr>
                      <a:r>
                        <a:rPr lang="et"/>
                        <a:t>#MTVHottest One Direction</a:t>
                      </a:r>
                      <a:endParaRPr/>
                    </a:p>
                  </a:txBody>
                  <a:tcPr marT="91425" marB="91425" marR="91425" marL="91425"/>
                </a:tc>
                <a:tc>
                  <a:txBody>
                    <a:bodyPr/>
                    <a:lstStyle/>
                    <a:p>
                      <a:pPr indent="0" lvl="0" marL="0" rtl="0" algn="l">
                        <a:spcBef>
                          <a:spcPts val="0"/>
                        </a:spcBef>
                        <a:spcAft>
                          <a:spcPts val="0"/>
                        </a:spcAft>
                        <a:buNone/>
                      </a:pPr>
                      <a:r>
                        <a:rPr lang="et"/>
                        <a:t>1</a:t>
                      </a:r>
                      <a:endParaRPr/>
                    </a:p>
                  </a:txBody>
                  <a:tcPr marT="91425" marB="91425" marR="91425" marL="91425"/>
                </a:tc>
              </a:tr>
              <a:tr h="828075">
                <a:tc>
                  <a:txBody>
                    <a:bodyPr/>
                    <a:lstStyle/>
                    <a:p>
                      <a:pPr indent="0" lvl="0" marL="0" rtl="0" algn="l">
                        <a:spcBef>
                          <a:spcPts val="0"/>
                        </a:spcBef>
                        <a:spcAft>
                          <a:spcPts val="0"/>
                        </a:spcAft>
                        <a:buNone/>
                      </a:pPr>
                      <a:r>
                        <a:rPr lang="et"/>
                        <a:t>Example 2</a:t>
                      </a:r>
                      <a:endParaRPr/>
                    </a:p>
                  </a:txBody>
                  <a:tcPr marT="91425" marB="91425" marR="91425" marL="91425"/>
                </a:tc>
                <a:tc>
                  <a:txBody>
                    <a:bodyPr/>
                    <a:lstStyle/>
                    <a:p>
                      <a:pPr indent="0" lvl="0" marL="0" rtl="0" algn="l">
                        <a:spcBef>
                          <a:spcPts val="0"/>
                        </a:spcBef>
                        <a:spcAft>
                          <a:spcPts val="0"/>
                        </a:spcAft>
                        <a:buNone/>
                      </a:pPr>
                      <a:r>
                        <a:rPr lang="et"/>
                        <a:t>crush</a:t>
                      </a:r>
                      <a:endParaRPr/>
                    </a:p>
                  </a:txBody>
                  <a:tcPr marT="91425" marB="91425" marR="91425" marL="91425"/>
                </a:tc>
                <a:tc>
                  <a:txBody>
                    <a:bodyPr/>
                    <a:lstStyle/>
                    <a:p>
                      <a:pPr indent="0" lvl="0" marL="0" rtl="0" algn="l">
                        <a:spcBef>
                          <a:spcPts val="0"/>
                        </a:spcBef>
                        <a:spcAft>
                          <a:spcPts val="0"/>
                        </a:spcAft>
                        <a:buNone/>
                      </a:pPr>
                      <a:r>
                        <a:rPr lang="et"/>
                        <a:t>Everywhere</a:t>
                      </a:r>
                      <a:endParaRPr/>
                    </a:p>
                  </a:txBody>
                  <a:tcPr marT="91425" marB="91425" marR="91425" marL="91425"/>
                </a:tc>
                <a:tc>
                  <a:txBody>
                    <a:bodyPr/>
                    <a:lstStyle/>
                    <a:p>
                      <a:pPr indent="0" lvl="0" marL="0" rtl="0" algn="l">
                        <a:spcBef>
                          <a:spcPts val="0"/>
                        </a:spcBef>
                        <a:spcAft>
                          <a:spcPts val="0"/>
                        </a:spcAft>
                        <a:buNone/>
                      </a:pPr>
                      <a:r>
                        <a:rPr lang="et"/>
                        <a:t>sevenfigz has a crush: http://t.co/20B3PnQxMD</a:t>
                      </a:r>
                      <a:endParaRPr/>
                    </a:p>
                  </a:txBody>
                  <a:tcPr marT="91425" marB="91425" marR="91425" marL="91425"/>
                </a:tc>
                <a:tc>
                  <a:txBody>
                    <a:bodyPr/>
                    <a:lstStyle/>
                    <a:p>
                      <a:pPr indent="0" lvl="0" marL="0" rtl="0" algn="l">
                        <a:spcBef>
                          <a:spcPts val="0"/>
                        </a:spcBef>
                        <a:spcAft>
                          <a:spcPts val="0"/>
                        </a:spcAft>
                        <a:buNone/>
                      </a:pPr>
                      <a:r>
                        <a:rPr lang="et"/>
                        <a:t>1</a:t>
                      </a:r>
                      <a:endParaRPr/>
                    </a:p>
                  </a:txBody>
                  <a:tcPr marT="91425" marB="91425" marR="91425" marL="91425"/>
                </a:tc>
              </a:tr>
              <a:tr h="793100">
                <a:tc>
                  <a:txBody>
                    <a:bodyPr/>
                    <a:lstStyle/>
                    <a:p>
                      <a:pPr indent="0" lvl="0" marL="0" rtl="0" algn="l">
                        <a:spcBef>
                          <a:spcPts val="0"/>
                        </a:spcBef>
                        <a:spcAft>
                          <a:spcPts val="0"/>
                        </a:spcAft>
                        <a:buNone/>
                      </a:pPr>
                      <a:r>
                        <a:rPr lang="et"/>
                        <a:t>Example 3</a:t>
                      </a:r>
                      <a:endParaRPr/>
                    </a:p>
                  </a:txBody>
                  <a:tcPr marT="91425" marB="91425" marR="91425" marL="91425"/>
                </a:tc>
                <a:tc>
                  <a:txBody>
                    <a:bodyPr/>
                    <a:lstStyle/>
                    <a:p>
                      <a:pPr indent="0" lvl="0" marL="0" rtl="0" algn="l">
                        <a:spcBef>
                          <a:spcPts val="0"/>
                        </a:spcBef>
                        <a:spcAft>
                          <a:spcPts val="0"/>
                        </a:spcAft>
                        <a:buNone/>
                      </a:pPr>
                      <a:r>
                        <a:rPr lang="et"/>
                        <a:t>ablaze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t"/>
                        <a:t>I wanted to set Chicago ablaze with my preaching... But not my hotel! </a:t>
                      </a:r>
                      <a:r>
                        <a:rPr lang="et"/>
                        <a:t>http://t.co/o9qknbfOFX</a:t>
                      </a:r>
                      <a:endParaRPr/>
                    </a:p>
                  </a:txBody>
                  <a:tcPr marT="91425" marB="91425" marR="91425" marL="91425"/>
                </a:tc>
                <a:tc>
                  <a:txBody>
                    <a:bodyPr/>
                    <a:lstStyle/>
                    <a:p>
                      <a:pPr indent="0" lvl="0" marL="0" rtl="0" algn="l">
                        <a:spcBef>
                          <a:spcPts val="0"/>
                        </a:spcBef>
                        <a:spcAft>
                          <a:spcPts val="0"/>
                        </a:spcAft>
                        <a:buNone/>
                      </a:pPr>
                      <a:r>
                        <a:rPr lang="et"/>
                        <a:t>0</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5" name="Shape 2055"/>
        <p:cNvGrpSpPr/>
        <p:nvPr/>
      </p:nvGrpSpPr>
      <p:grpSpPr>
        <a:xfrm>
          <a:off x="0" y="0"/>
          <a:ext cx="0" cy="0"/>
          <a:chOff x="0" y="0"/>
          <a:chExt cx="0" cy="0"/>
        </a:xfrm>
      </p:grpSpPr>
      <p:sp>
        <p:nvSpPr>
          <p:cNvPr id="2056" name="Google Shape;205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What we want to achieve</a:t>
            </a:r>
            <a:endParaRPr sz="2820"/>
          </a:p>
        </p:txBody>
      </p:sp>
      <p:sp>
        <p:nvSpPr>
          <p:cNvPr id="2057" name="Google Shape;2057;p5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SzPts val="2500"/>
              <a:buChar char="●"/>
            </a:pPr>
            <a:r>
              <a:rPr lang="et" sz="2500"/>
              <a:t>Reliable prediction</a:t>
            </a:r>
            <a:endParaRPr sz="2500"/>
          </a:p>
          <a:p>
            <a:pPr indent="-387350" lvl="0" marL="457200" rtl="0" algn="l">
              <a:spcBef>
                <a:spcPts val="0"/>
              </a:spcBef>
              <a:spcAft>
                <a:spcPts val="0"/>
              </a:spcAft>
              <a:buSzPts val="2500"/>
              <a:buChar char="●"/>
            </a:pPr>
            <a:r>
              <a:rPr lang="et" sz="2500"/>
              <a:t>Understanding NLP</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4" name="Shape 1894"/>
        <p:cNvGrpSpPr/>
        <p:nvPr/>
      </p:nvGrpSpPr>
      <p:grpSpPr>
        <a:xfrm>
          <a:off x="0" y="0"/>
          <a:ext cx="0" cy="0"/>
          <a:chOff x="0" y="0"/>
          <a:chExt cx="0" cy="0"/>
        </a:xfrm>
      </p:grpSpPr>
      <p:sp>
        <p:nvSpPr>
          <p:cNvPr id="1895" name="Google Shape;1895;p36"/>
          <p:cNvSpPr txBox="1"/>
          <p:nvPr/>
        </p:nvSpPr>
        <p:spPr>
          <a:xfrm>
            <a:off x="924450" y="85950"/>
            <a:ext cx="3000000" cy="49716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212529"/>
              </a:buClr>
              <a:buSzPts val="1000"/>
              <a:buFont typeface="Roboto"/>
              <a:buChar char="●"/>
            </a:pPr>
            <a:r>
              <a:rPr lang="et" sz="1000">
                <a:solidFill>
                  <a:srgbClr val="212529"/>
                </a:solidFill>
                <a:highlight>
                  <a:srgbClr val="FCFCFC"/>
                </a:highlight>
                <a:latin typeface="Roboto"/>
                <a:ea typeface="Roboto"/>
                <a:cs typeface="Roboto"/>
                <a:sym typeface="Roboto"/>
              </a:rPr>
              <a:t>At least one member from the team (can be more than one) makes a presentation about the project. Others should attend as well, to support and help with QA.</a:t>
            </a:r>
            <a:endParaRPr sz="1000">
              <a:solidFill>
                <a:srgbClr val="212529"/>
              </a:solidFill>
              <a:highlight>
                <a:srgbClr val="FCFCFC"/>
              </a:highlight>
              <a:latin typeface="Roboto"/>
              <a:ea typeface="Roboto"/>
              <a:cs typeface="Roboto"/>
              <a:sym typeface="Roboto"/>
            </a:endParaRPr>
          </a:p>
          <a:p>
            <a:pPr indent="-292100" lvl="0" marL="457200" rtl="0" algn="l">
              <a:lnSpc>
                <a:spcPct val="115000"/>
              </a:lnSpc>
              <a:spcBef>
                <a:spcPts val="0"/>
              </a:spcBef>
              <a:spcAft>
                <a:spcPts val="0"/>
              </a:spcAft>
              <a:buClr>
                <a:srgbClr val="212529"/>
              </a:buClr>
              <a:buSzPts val="1000"/>
              <a:buFont typeface="Roboto"/>
              <a:buChar char="●"/>
            </a:pPr>
            <a:r>
              <a:rPr lang="et" sz="1000">
                <a:solidFill>
                  <a:srgbClr val="212529"/>
                </a:solidFill>
                <a:highlight>
                  <a:srgbClr val="FCFCFC"/>
                </a:highlight>
                <a:latin typeface="Roboto"/>
                <a:ea typeface="Roboto"/>
                <a:cs typeface="Roboto"/>
                <a:sym typeface="Roboto"/>
              </a:rPr>
              <a:t>As intermediate presentations, the final presentation will also be held solely online with two practice session leaders grading the presentations over Zoom.</a:t>
            </a:r>
            <a:endParaRPr sz="1000">
              <a:solidFill>
                <a:srgbClr val="212529"/>
              </a:solidFill>
              <a:highlight>
                <a:srgbClr val="FCFCFC"/>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t" sz="1200">
                <a:solidFill>
                  <a:srgbClr val="212529"/>
                </a:solidFill>
                <a:highlight>
                  <a:srgbClr val="FCFCFC"/>
                </a:highlight>
                <a:latin typeface="Roboto"/>
                <a:ea typeface="Roboto"/>
                <a:cs typeface="Roboto"/>
                <a:sym typeface="Roboto"/>
              </a:rPr>
              <a:t>You have 5 minutes to make the final presentation</a:t>
            </a:r>
            <a:endParaRPr sz="1200">
              <a:solidFill>
                <a:srgbClr val="212529"/>
              </a:solidFill>
              <a:highlight>
                <a:srgbClr val="FCFCFC"/>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t" sz="1200">
                <a:solidFill>
                  <a:srgbClr val="212529"/>
                </a:solidFill>
                <a:highlight>
                  <a:srgbClr val="FCFCFC"/>
                </a:highlight>
                <a:latin typeface="Roboto"/>
                <a:ea typeface="Roboto"/>
                <a:cs typeface="Roboto"/>
                <a:sym typeface="Roboto"/>
              </a:rPr>
              <a:t>in the presentation make sure to introduce your team and project owner (if applicable);</a:t>
            </a:r>
            <a:endParaRPr sz="1200">
              <a:solidFill>
                <a:srgbClr val="212529"/>
              </a:solidFill>
              <a:highlight>
                <a:srgbClr val="FCFCFC"/>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t" sz="1200">
                <a:solidFill>
                  <a:srgbClr val="212529"/>
                </a:solidFill>
                <a:highlight>
                  <a:srgbClr val="FCFCFC"/>
                </a:highlight>
                <a:latin typeface="Roboto"/>
                <a:ea typeface="Roboto"/>
                <a:cs typeface="Roboto"/>
                <a:sym typeface="Roboto"/>
              </a:rPr>
              <a:t>briefly remind us the problem you are trying to solve (say why it needs to be solved);</a:t>
            </a:r>
            <a:endParaRPr sz="1200">
              <a:solidFill>
                <a:srgbClr val="212529"/>
              </a:solidFill>
              <a:highlight>
                <a:srgbClr val="FCFCFC"/>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t" sz="1200">
                <a:solidFill>
                  <a:srgbClr val="212529"/>
                </a:solidFill>
                <a:highlight>
                  <a:srgbClr val="FCFCFC"/>
                </a:highlight>
                <a:latin typeface="Roboto"/>
                <a:ea typeface="Roboto"/>
                <a:cs typeface="Roboto"/>
                <a:sym typeface="Roboto"/>
              </a:rPr>
              <a:t>explain what was your approach to the problem (your methods);</a:t>
            </a:r>
            <a:endParaRPr sz="1200">
              <a:solidFill>
                <a:srgbClr val="212529"/>
              </a:solidFill>
              <a:highlight>
                <a:srgbClr val="FCFCFC"/>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t" sz="1200">
                <a:solidFill>
                  <a:srgbClr val="212529"/>
                </a:solidFill>
                <a:highlight>
                  <a:srgbClr val="FCFCFC"/>
                </a:highlight>
                <a:latin typeface="Roboto"/>
                <a:ea typeface="Roboto"/>
                <a:cs typeface="Roboto"/>
                <a:sym typeface="Roboto"/>
              </a:rPr>
              <a:t>detail results you have obtained and how they match the initial expectations;</a:t>
            </a:r>
            <a:endParaRPr sz="1200">
              <a:solidFill>
                <a:srgbClr val="212529"/>
              </a:solidFill>
              <a:highlight>
                <a:srgbClr val="FCFCFC"/>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Char char="●"/>
            </a:pPr>
            <a:r>
              <a:rPr lang="et" sz="1200">
                <a:solidFill>
                  <a:srgbClr val="212529"/>
                </a:solidFill>
                <a:highlight>
                  <a:srgbClr val="FCFCFC"/>
                </a:highlight>
                <a:latin typeface="Roboto"/>
                <a:ea typeface="Roboto"/>
                <a:cs typeface="Roboto"/>
                <a:sym typeface="Roboto"/>
              </a:rPr>
              <a:t>Lastly, describe a few main lessons that you have learned while working on the project.</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grpSp>
        <p:nvGrpSpPr>
          <p:cNvPr id="1900" name="Google Shape;1900;p37"/>
          <p:cNvGrpSpPr/>
          <p:nvPr/>
        </p:nvGrpSpPr>
        <p:grpSpPr>
          <a:xfrm>
            <a:off x="3732436" y="526916"/>
            <a:ext cx="1679127" cy="1679127"/>
            <a:chOff x="3614228" y="234880"/>
            <a:chExt cx="1915500" cy="1915500"/>
          </a:xfrm>
        </p:grpSpPr>
        <p:sp>
          <p:nvSpPr>
            <p:cNvPr id="1901" name="Google Shape;1901;p37"/>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7"/>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3" name="Google Shape;1903;p37"/>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Problem statement</a:t>
            </a:r>
            <a:endParaRPr/>
          </a:p>
        </p:txBody>
      </p:sp>
      <p:sp>
        <p:nvSpPr>
          <p:cNvPr id="1904" name="Google Shape;1904;p37"/>
          <p:cNvSpPr txBox="1"/>
          <p:nvPr>
            <p:ph idx="1" type="subTitle"/>
          </p:nvPr>
        </p:nvSpPr>
        <p:spPr>
          <a:xfrm>
            <a:off x="2167125" y="3274975"/>
            <a:ext cx="4809600" cy="8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sz="2000"/>
              <a:t>“Given a tweet, predict whether</a:t>
            </a:r>
            <a:endParaRPr sz="2000"/>
          </a:p>
          <a:p>
            <a:pPr indent="0" lvl="0" marL="0" rtl="0" algn="ctr">
              <a:spcBef>
                <a:spcPts val="0"/>
              </a:spcBef>
              <a:spcAft>
                <a:spcPts val="0"/>
              </a:spcAft>
              <a:buNone/>
            </a:pPr>
            <a:r>
              <a:rPr lang="et" sz="2000"/>
              <a:t>this tweet is about a real disaster.”</a:t>
            </a:r>
            <a:endParaRPr sz="2000"/>
          </a:p>
        </p:txBody>
      </p:sp>
      <p:pic>
        <p:nvPicPr>
          <p:cNvPr id="1905" name="Google Shape;1905;p37"/>
          <p:cNvPicPr preferRelativeResize="0"/>
          <p:nvPr/>
        </p:nvPicPr>
        <p:blipFill>
          <a:blip r:embed="rId3">
            <a:alphaModFix/>
          </a:blip>
          <a:stretch>
            <a:fillRect/>
          </a:stretch>
        </p:blipFill>
        <p:spPr>
          <a:xfrm>
            <a:off x="4066775" y="1209523"/>
            <a:ext cx="1010299" cy="3842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38"/>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t"/>
              <a:t>Importance</a:t>
            </a:r>
            <a:endParaRPr/>
          </a:p>
          <a:p>
            <a:pPr indent="0" lvl="0" marL="0" rtl="0" algn="ctr">
              <a:spcBef>
                <a:spcPts val="0"/>
              </a:spcBef>
              <a:spcAft>
                <a:spcPts val="0"/>
              </a:spcAft>
              <a:buNone/>
            </a:pPr>
            <a:r>
              <a:t/>
            </a:r>
            <a:endParaRPr/>
          </a:p>
        </p:txBody>
      </p:sp>
      <p:sp>
        <p:nvSpPr>
          <p:cNvPr id="1911" name="Google Shape;1911;p38"/>
          <p:cNvSpPr/>
          <p:nvPr/>
        </p:nvSpPr>
        <p:spPr>
          <a:xfrm>
            <a:off x="4665800" y="1135707"/>
            <a:ext cx="2676000" cy="32223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8"/>
          <p:cNvSpPr/>
          <p:nvPr/>
        </p:nvSpPr>
        <p:spPr>
          <a:xfrm>
            <a:off x="4850900" y="1329357"/>
            <a:ext cx="2305800" cy="28350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8"/>
          <p:cNvSpPr/>
          <p:nvPr/>
        </p:nvSpPr>
        <p:spPr>
          <a:xfrm>
            <a:off x="1802225" y="1135707"/>
            <a:ext cx="2676000" cy="3222300"/>
          </a:xfrm>
          <a:prstGeom prst="roundRect">
            <a:avLst>
              <a:gd fmla="val 16667" name="adj"/>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8"/>
          <p:cNvSpPr/>
          <p:nvPr/>
        </p:nvSpPr>
        <p:spPr>
          <a:xfrm>
            <a:off x="1987325" y="1329357"/>
            <a:ext cx="2305800" cy="28350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8"/>
          <p:cNvSpPr txBox="1"/>
          <p:nvPr>
            <p:ph idx="1" type="subTitle"/>
          </p:nvPr>
        </p:nvSpPr>
        <p:spPr>
          <a:xfrm>
            <a:off x="4956048" y="2532888"/>
            <a:ext cx="2084700" cy="136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H</a:t>
            </a:r>
            <a:r>
              <a:rPr lang="et"/>
              <a:t>elp disaster relief organizations in finding the people who need their help.</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916" name="Google Shape;1916;p38"/>
          <p:cNvSpPr txBox="1"/>
          <p:nvPr>
            <p:ph idx="2" type="subTitle"/>
          </p:nvPr>
        </p:nvSpPr>
        <p:spPr>
          <a:xfrm>
            <a:off x="2093976" y="2532888"/>
            <a:ext cx="2084700" cy="136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Helping to avoid the propagation of fake news by detecting them early.</a:t>
            </a:r>
            <a:endParaRPr>
              <a:latin typeface="Barlow Semi Condensed"/>
              <a:ea typeface="Barlow Semi Condensed"/>
              <a:cs typeface="Barlow Semi Condensed"/>
              <a:sym typeface="Barlow Semi Condensed"/>
            </a:endParaRPr>
          </a:p>
        </p:txBody>
      </p:sp>
      <p:sp>
        <p:nvSpPr>
          <p:cNvPr id="1917" name="Google Shape;1917;p38"/>
          <p:cNvSpPr txBox="1"/>
          <p:nvPr>
            <p:ph idx="3" type="subTitle"/>
          </p:nvPr>
        </p:nvSpPr>
        <p:spPr>
          <a:xfrm>
            <a:off x="4956048" y="2221992"/>
            <a:ext cx="2084700" cy="2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t" sz="1800"/>
              <a:t>Disaster Relief</a:t>
            </a:r>
            <a:endParaRPr sz="1800"/>
          </a:p>
        </p:txBody>
      </p:sp>
      <p:sp>
        <p:nvSpPr>
          <p:cNvPr id="1918" name="Google Shape;1918;p38"/>
          <p:cNvSpPr txBox="1"/>
          <p:nvPr>
            <p:ph idx="4" type="subTitle"/>
          </p:nvPr>
        </p:nvSpPr>
        <p:spPr>
          <a:xfrm>
            <a:off x="2093976" y="2203704"/>
            <a:ext cx="2084700" cy="31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t" sz="1800"/>
              <a:t>Fake News</a:t>
            </a:r>
            <a:endParaRPr sz="1800"/>
          </a:p>
        </p:txBody>
      </p:sp>
      <p:sp>
        <p:nvSpPr>
          <p:cNvPr id="1919" name="Google Shape;1919;p38"/>
          <p:cNvSpPr txBox="1"/>
          <p:nvPr>
            <p:ph idx="5" type="title"/>
          </p:nvPr>
        </p:nvSpPr>
        <p:spPr>
          <a:xfrm>
            <a:off x="2779776" y="1627632"/>
            <a:ext cx="7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t"/>
              <a:t>1</a:t>
            </a:r>
            <a:endParaRPr/>
          </a:p>
        </p:txBody>
      </p:sp>
      <p:sp>
        <p:nvSpPr>
          <p:cNvPr id="1920" name="Google Shape;1920;p38"/>
          <p:cNvSpPr txBox="1"/>
          <p:nvPr>
            <p:ph idx="6" type="title"/>
          </p:nvPr>
        </p:nvSpPr>
        <p:spPr>
          <a:xfrm>
            <a:off x="5641848" y="1627632"/>
            <a:ext cx="7224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t"/>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24" name="Shape 1924"/>
        <p:cNvGrpSpPr/>
        <p:nvPr/>
      </p:nvGrpSpPr>
      <p:grpSpPr>
        <a:xfrm>
          <a:off x="0" y="0"/>
          <a:ext cx="0" cy="0"/>
          <a:chOff x="0" y="0"/>
          <a:chExt cx="0" cy="0"/>
        </a:xfrm>
      </p:grpSpPr>
      <p:sp>
        <p:nvSpPr>
          <p:cNvPr id="1925" name="Google Shape;192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t" sz="2820"/>
              <a:t>Project description</a:t>
            </a:r>
            <a:endParaRPr sz="2820"/>
          </a:p>
        </p:txBody>
      </p:sp>
      <p:sp>
        <p:nvSpPr>
          <p:cNvPr id="1926" name="Google Shape;1926;p3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Clr>
                <a:srgbClr val="212529"/>
              </a:buClr>
              <a:buSzPts val="2500"/>
              <a:buChar char="●"/>
            </a:pPr>
            <a:r>
              <a:rPr lang="et" sz="2500">
                <a:solidFill>
                  <a:srgbClr val="212529"/>
                </a:solidFill>
              </a:rPr>
              <a:t>Familiarize ourselves with natural language processing (NLP) techniques</a:t>
            </a:r>
            <a:endParaRPr sz="2500">
              <a:solidFill>
                <a:srgbClr val="212529"/>
              </a:solidFill>
            </a:endParaRPr>
          </a:p>
          <a:p>
            <a:pPr indent="-387350" lvl="0" marL="457200" rtl="0" algn="l">
              <a:spcBef>
                <a:spcPts val="0"/>
              </a:spcBef>
              <a:spcAft>
                <a:spcPts val="0"/>
              </a:spcAft>
              <a:buClr>
                <a:srgbClr val="212529"/>
              </a:buClr>
              <a:buSzPts val="2500"/>
              <a:buChar char="●"/>
            </a:pPr>
            <a:r>
              <a:rPr lang="et" sz="2500">
                <a:solidFill>
                  <a:srgbClr val="212529"/>
                </a:solidFill>
              </a:rPr>
              <a:t>Process dataset</a:t>
            </a:r>
            <a:endParaRPr sz="2500">
              <a:solidFill>
                <a:srgbClr val="212529"/>
              </a:solidFill>
            </a:endParaRPr>
          </a:p>
          <a:p>
            <a:pPr indent="-387350" lvl="0" marL="457200" rtl="0" algn="l">
              <a:spcBef>
                <a:spcPts val="0"/>
              </a:spcBef>
              <a:spcAft>
                <a:spcPts val="0"/>
              </a:spcAft>
              <a:buClr>
                <a:srgbClr val="212529"/>
              </a:buClr>
              <a:buSzPts val="2500"/>
              <a:buChar char="●"/>
            </a:pPr>
            <a:r>
              <a:rPr lang="et" sz="2500">
                <a:solidFill>
                  <a:srgbClr val="212529"/>
                </a:solidFill>
              </a:rPr>
              <a:t>Choose the best performing algorithm</a:t>
            </a:r>
            <a:endParaRPr sz="2500">
              <a:solidFill>
                <a:srgbClr val="212529"/>
              </a:solidFill>
            </a:endParaRPr>
          </a:p>
          <a:p>
            <a:pPr indent="-387350" lvl="0" marL="457200" rtl="0" algn="l">
              <a:spcBef>
                <a:spcPts val="0"/>
              </a:spcBef>
              <a:spcAft>
                <a:spcPts val="0"/>
              </a:spcAft>
              <a:buClr>
                <a:srgbClr val="212529"/>
              </a:buClr>
              <a:buSzPts val="2500"/>
              <a:buChar char="●"/>
            </a:pPr>
            <a:r>
              <a:rPr lang="et" sz="2500">
                <a:solidFill>
                  <a:srgbClr val="212529"/>
                </a:solidFill>
              </a:rPr>
              <a:t>Predict</a:t>
            </a:r>
            <a:endParaRPr sz="2500">
              <a:solidFill>
                <a:srgbClr val="21252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sp>
        <p:nvSpPr>
          <p:cNvPr id="1931" name="Google Shape;1931;p40"/>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t"/>
              <a:t>Process</a:t>
            </a:r>
            <a:endParaRPr/>
          </a:p>
        </p:txBody>
      </p:sp>
      <p:sp>
        <p:nvSpPr>
          <p:cNvPr id="1932" name="Google Shape;1932;p40"/>
          <p:cNvSpPr txBox="1"/>
          <p:nvPr/>
        </p:nvSpPr>
        <p:spPr>
          <a:xfrm>
            <a:off x="1005450" y="1404074"/>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Preprocess the data</a:t>
            </a:r>
            <a:endParaRPr sz="1600">
              <a:solidFill>
                <a:schemeClr val="dk2"/>
              </a:solidFill>
              <a:latin typeface="Barlow Semi Condensed"/>
              <a:ea typeface="Barlow Semi Condensed"/>
              <a:cs typeface="Barlow Semi Condensed"/>
              <a:sym typeface="Barlow Semi Condensed"/>
            </a:endParaRPr>
          </a:p>
        </p:txBody>
      </p:sp>
      <p:sp>
        <p:nvSpPr>
          <p:cNvPr id="1933" name="Google Shape;1933;p40"/>
          <p:cNvSpPr txBox="1"/>
          <p:nvPr/>
        </p:nvSpPr>
        <p:spPr>
          <a:xfrm>
            <a:off x="4281250" y="1404074"/>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Fancier machine learning model (CNN)</a:t>
            </a:r>
            <a:endParaRPr sz="1600">
              <a:solidFill>
                <a:schemeClr val="dk2"/>
              </a:solidFill>
              <a:latin typeface="Barlow Semi Condensed"/>
              <a:ea typeface="Barlow Semi Condensed"/>
              <a:cs typeface="Barlow Semi Condensed"/>
              <a:sym typeface="Barlow Semi Condensed"/>
            </a:endParaRPr>
          </a:p>
        </p:txBody>
      </p:sp>
      <p:sp>
        <p:nvSpPr>
          <p:cNvPr id="1934" name="Google Shape;1934;p40"/>
          <p:cNvSpPr txBox="1"/>
          <p:nvPr/>
        </p:nvSpPr>
        <p:spPr>
          <a:xfrm>
            <a:off x="2643350" y="3609329"/>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Simple machine learning models</a:t>
            </a:r>
            <a:endParaRPr sz="1600">
              <a:solidFill>
                <a:schemeClr val="dk2"/>
              </a:solidFill>
              <a:latin typeface="Barlow Semi Condensed"/>
              <a:ea typeface="Barlow Semi Condensed"/>
              <a:cs typeface="Barlow Semi Condensed"/>
              <a:sym typeface="Barlow Semi Condensed"/>
            </a:endParaRPr>
          </a:p>
        </p:txBody>
      </p:sp>
      <p:sp>
        <p:nvSpPr>
          <p:cNvPr id="1935" name="Google Shape;1935;p40"/>
          <p:cNvSpPr txBox="1"/>
          <p:nvPr/>
        </p:nvSpPr>
        <p:spPr>
          <a:xfrm>
            <a:off x="5919150" y="3609329"/>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t" sz="1600">
                <a:solidFill>
                  <a:schemeClr val="dk2"/>
                </a:solidFill>
                <a:latin typeface="Barlow Semi Condensed"/>
                <a:ea typeface="Barlow Semi Condensed"/>
                <a:cs typeface="Barlow Semi Condensed"/>
                <a:sym typeface="Barlow Semi Condensed"/>
              </a:rPr>
              <a:t>The fanciest machine learning model (BERT)</a:t>
            </a:r>
            <a:endParaRPr sz="1600">
              <a:solidFill>
                <a:schemeClr val="dk2"/>
              </a:solidFill>
              <a:latin typeface="Barlow Semi Condensed"/>
              <a:ea typeface="Barlow Semi Condensed"/>
              <a:cs typeface="Barlow Semi Condensed"/>
              <a:sym typeface="Barlow Semi Condensed"/>
            </a:endParaRPr>
          </a:p>
        </p:txBody>
      </p:sp>
      <p:grpSp>
        <p:nvGrpSpPr>
          <p:cNvPr id="1936" name="Google Shape;1936;p40"/>
          <p:cNvGrpSpPr/>
          <p:nvPr/>
        </p:nvGrpSpPr>
        <p:grpSpPr>
          <a:xfrm>
            <a:off x="1620199" y="2106974"/>
            <a:ext cx="5900539" cy="1517351"/>
            <a:chOff x="1621724" y="2106974"/>
            <a:chExt cx="5900539" cy="1517351"/>
          </a:xfrm>
        </p:grpSpPr>
        <p:grpSp>
          <p:nvGrpSpPr>
            <p:cNvPr id="1937" name="Google Shape;1937;p40"/>
            <p:cNvGrpSpPr/>
            <p:nvPr/>
          </p:nvGrpSpPr>
          <p:grpSpPr>
            <a:xfrm>
              <a:off x="2604781" y="2884996"/>
              <a:ext cx="4021755" cy="519"/>
              <a:chOff x="3762454" y="2553002"/>
              <a:chExt cx="1121578" cy="145"/>
            </a:xfrm>
          </p:grpSpPr>
          <p:cxnSp>
            <p:nvCxnSpPr>
              <p:cNvPr id="1938" name="Google Shape;1938;p40"/>
              <p:cNvCxnSpPr/>
              <p:nvPr/>
            </p:nvCxnSpPr>
            <p:spPr>
              <a:xfrm>
                <a:off x="4195395"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1939" name="Google Shape;1939;p40"/>
              <p:cNvCxnSpPr/>
              <p:nvPr/>
            </p:nvCxnSpPr>
            <p:spPr>
              <a:xfrm>
                <a:off x="4652432"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1940" name="Google Shape;1940;p40"/>
              <p:cNvCxnSpPr>
                <a:stCxn id="1941" idx="6"/>
                <a:endCxn id="1942" idx="2"/>
              </p:cNvCxnSpPr>
              <p:nvPr/>
            </p:nvCxnSpPr>
            <p:spPr>
              <a:xfrm>
                <a:off x="3762454" y="2553146"/>
                <a:ext cx="183000" cy="0"/>
              </a:xfrm>
              <a:prstGeom prst="straightConnector1">
                <a:avLst/>
              </a:prstGeom>
              <a:noFill/>
              <a:ln cap="flat" cmpd="sng" w="9525">
                <a:solidFill>
                  <a:srgbClr val="595959"/>
                </a:solidFill>
                <a:prstDash val="solid"/>
                <a:round/>
                <a:headEnd len="med" w="med" type="none"/>
                <a:tailEnd len="med" w="med" type="none"/>
              </a:ln>
            </p:spPr>
          </p:cxnSp>
        </p:grpSp>
        <p:cxnSp>
          <p:nvCxnSpPr>
            <p:cNvPr id="1943" name="Google Shape;1943;p40"/>
            <p:cNvCxnSpPr/>
            <p:nvPr/>
          </p:nvCxnSpPr>
          <p:spPr>
            <a:xfrm>
              <a:off x="3752008" y="3186309"/>
              <a:ext cx="0" cy="358200"/>
            </a:xfrm>
            <a:prstGeom prst="straightConnector1">
              <a:avLst/>
            </a:prstGeom>
            <a:noFill/>
            <a:ln cap="flat" cmpd="sng" w="9525">
              <a:solidFill>
                <a:schemeClr val="dk2"/>
              </a:solidFill>
              <a:prstDash val="solid"/>
              <a:round/>
              <a:headEnd len="med" w="med" type="none"/>
              <a:tailEnd len="med" w="med" type="none"/>
            </a:ln>
          </p:spPr>
        </p:cxnSp>
        <p:grpSp>
          <p:nvGrpSpPr>
            <p:cNvPr id="1944" name="Google Shape;1944;p40"/>
            <p:cNvGrpSpPr/>
            <p:nvPr/>
          </p:nvGrpSpPr>
          <p:grpSpPr>
            <a:xfrm>
              <a:off x="3261117" y="2393765"/>
              <a:ext cx="983016" cy="983016"/>
              <a:chOff x="3347725" y="2480342"/>
              <a:chExt cx="810000" cy="810000"/>
            </a:xfrm>
          </p:grpSpPr>
          <p:sp>
            <p:nvSpPr>
              <p:cNvPr id="1942" name="Google Shape;1942;p40"/>
              <p:cNvSpPr/>
              <p:nvPr/>
            </p:nvSpPr>
            <p:spPr>
              <a:xfrm>
                <a:off x="3347725" y="2480342"/>
                <a:ext cx="810000" cy="810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3451091" y="2583719"/>
                <a:ext cx="603600" cy="603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46" name="Google Shape;1946;p40"/>
            <p:cNvCxnSpPr>
              <a:stCxn id="1947" idx="0"/>
            </p:cNvCxnSpPr>
            <p:nvPr/>
          </p:nvCxnSpPr>
          <p:spPr>
            <a:xfrm rot="10800000">
              <a:off x="5391605" y="2122099"/>
              <a:ext cx="0" cy="396900"/>
            </a:xfrm>
            <a:prstGeom prst="straightConnector1">
              <a:avLst/>
            </a:prstGeom>
            <a:noFill/>
            <a:ln cap="flat" cmpd="sng" w="9525">
              <a:solidFill>
                <a:schemeClr val="dk2"/>
              </a:solidFill>
              <a:prstDash val="solid"/>
              <a:round/>
              <a:headEnd len="med" w="med" type="none"/>
              <a:tailEnd len="med" w="med" type="none"/>
            </a:ln>
          </p:spPr>
        </p:cxnSp>
        <p:grpSp>
          <p:nvGrpSpPr>
            <p:cNvPr id="1948" name="Google Shape;1948;p40"/>
            <p:cNvGrpSpPr/>
            <p:nvPr/>
          </p:nvGrpSpPr>
          <p:grpSpPr>
            <a:xfrm>
              <a:off x="4899976" y="2393376"/>
              <a:ext cx="983218" cy="983218"/>
              <a:chOff x="4987056" y="2480342"/>
              <a:chExt cx="809100" cy="809100"/>
            </a:xfrm>
          </p:grpSpPr>
          <p:sp>
            <p:nvSpPr>
              <p:cNvPr id="1949" name="Google Shape;1949;p40"/>
              <p:cNvSpPr/>
              <p:nvPr/>
            </p:nvSpPr>
            <p:spPr>
              <a:xfrm>
                <a:off x="4987056" y="2480342"/>
                <a:ext cx="809100" cy="809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5090423" y="2583719"/>
                <a:ext cx="602400" cy="602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50" name="Google Shape;1950;p40"/>
            <p:cNvCxnSpPr/>
            <p:nvPr/>
          </p:nvCxnSpPr>
          <p:spPr>
            <a:xfrm>
              <a:off x="7031106" y="3186309"/>
              <a:ext cx="0" cy="357000"/>
            </a:xfrm>
            <a:prstGeom prst="straightConnector1">
              <a:avLst/>
            </a:prstGeom>
            <a:noFill/>
            <a:ln cap="flat" cmpd="sng" w="9525">
              <a:solidFill>
                <a:schemeClr val="dk2"/>
              </a:solidFill>
              <a:prstDash val="solid"/>
              <a:round/>
              <a:headEnd len="med" w="med" type="none"/>
              <a:tailEnd len="med" w="med" type="none"/>
            </a:ln>
          </p:spPr>
        </p:cxnSp>
        <p:grpSp>
          <p:nvGrpSpPr>
            <p:cNvPr id="1951" name="Google Shape;1951;p40"/>
            <p:cNvGrpSpPr/>
            <p:nvPr/>
          </p:nvGrpSpPr>
          <p:grpSpPr>
            <a:xfrm>
              <a:off x="6539045" y="2393178"/>
              <a:ext cx="983218" cy="983218"/>
              <a:chOff x="6626363" y="2480342"/>
              <a:chExt cx="809100" cy="809100"/>
            </a:xfrm>
          </p:grpSpPr>
          <p:sp>
            <p:nvSpPr>
              <p:cNvPr id="1952" name="Google Shape;1952;p40"/>
              <p:cNvSpPr/>
              <p:nvPr/>
            </p:nvSpPr>
            <p:spPr>
              <a:xfrm>
                <a:off x="6626363" y="2480342"/>
                <a:ext cx="809100" cy="80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6729729" y="2583719"/>
                <a:ext cx="602400" cy="6024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54" name="Google Shape;1954;p40"/>
            <p:cNvCxnSpPr>
              <a:stCxn id="1955" idx="0"/>
            </p:cNvCxnSpPr>
            <p:nvPr/>
          </p:nvCxnSpPr>
          <p:spPr>
            <a:xfrm rot="10800000">
              <a:off x="2113474" y="2122227"/>
              <a:ext cx="0" cy="397200"/>
            </a:xfrm>
            <a:prstGeom prst="straightConnector1">
              <a:avLst/>
            </a:prstGeom>
            <a:noFill/>
            <a:ln cap="flat" cmpd="sng" w="9525">
              <a:solidFill>
                <a:schemeClr val="dk2"/>
              </a:solidFill>
              <a:prstDash val="solid"/>
              <a:round/>
              <a:headEnd len="med" w="med" type="none"/>
              <a:tailEnd len="med" w="med" type="none"/>
            </a:ln>
          </p:spPr>
        </p:cxnSp>
        <p:grpSp>
          <p:nvGrpSpPr>
            <p:cNvPr id="1956" name="Google Shape;1956;p40"/>
            <p:cNvGrpSpPr/>
            <p:nvPr/>
          </p:nvGrpSpPr>
          <p:grpSpPr>
            <a:xfrm>
              <a:off x="1621724" y="2393805"/>
              <a:ext cx="983056" cy="983421"/>
              <a:chOff x="1708681" y="2480698"/>
              <a:chExt cx="809100" cy="809400"/>
            </a:xfrm>
          </p:grpSpPr>
          <p:sp>
            <p:nvSpPr>
              <p:cNvPr id="1941" name="Google Shape;1941;p40"/>
              <p:cNvSpPr/>
              <p:nvPr/>
            </p:nvSpPr>
            <p:spPr>
              <a:xfrm>
                <a:off x="1708681" y="2480698"/>
                <a:ext cx="809100" cy="809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1812063" y="2584091"/>
                <a:ext cx="602700" cy="602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7" name="Google Shape;1957;p40"/>
            <p:cNvSpPr/>
            <p:nvPr/>
          </p:nvSpPr>
          <p:spPr>
            <a:xfrm>
              <a:off x="2073125" y="2106975"/>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5351645" y="2106974"/>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3711575"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6990966"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1" name="Google Shape;1961;p40"/>
          <p:cNvSpPr txBox="1"/>
          <p:nvPr/>
        </p:nvSpPr>
        <p:spPr>
          <a:xfrm>
            <a:off x="1762947" y="2723910"/>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t" sz="1800">
                <a:solidFill>
                  <a:schemeClr val="lt1"/>
                </a:solidFill>
                <a:latin typeface="Barlow Semi Condensed Medium"/>
                <a:ea typeface="Barlow Semi Condensed Medium"/>
                <a:cs typeface="Barlow Semi Condensed Medium"/>
                <a:sym typeface="Barlow Semi Condensed Medium"/>
              </a:rPr>
              <a:t>1</a:t>
            </a:r>
            <a:endParaRPr sz="1800">
              <a:solidFill>
                <a:schemeClr val="lt1"/>
              </a:solidFill>
              <a:latin typeface="Barlow Semi Condensed Medium"/>
              <a:ea typeface="Barlow Semi Condensed Medium"/>
              <a:cs typeface="Barlow Semi Condensed Medium"/>
              <a:sym typeface="Barlow Semi Condensed Medium"/>
            </a:endParaRPr>
          </a:p>
        </p:txBody>
      </p:sp>
      <p:sp>
        <p:nvSpPr>
          <p:cNvPr id="1962" name="Google Shape;1962;p40"/>
          <p:cNvSpPr txBox="1"/>
          <p:nvPr/>
        </p:nvSpPr>
        <p:spPr>
          <a:xfrm>
            <a:off x="3400847" y="274423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2</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1963" name="Google Shape;1963;p40"/>
          <p:cNvSpPr txBox="1"/>
          <p:nvPr/>
        </p:nvSpPr>
        <p:spPr>
          <a:xfrm>
            <a:off x="5038747" y="274423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t" sz="1800">
                <a:solidFill>
                  <a:schemeClr val="lt1"/>
                </a:solidFill>
                <a:latin typeface="Barlow Semi Condensed Medium"/>
                <a:ea typeface="Barlow Semi Condensed Medium"/>
                <a:cs typeface="Barlow Semi Condensed Medium"/>
                <a:sym typeface="Barlow Semi Condensed Medium"/>
              </a:rPr>
              <a:t>3</a:t>
            </a:r>
            <a:endParaRPr sz="1800">
              <a:solidFill>
                <a:schemeClr val="lt1"/>
              </a:solidFill>
              <a:latin typeface="Barlow Semi Condensed Medium"/>
              <a:ea typeface="Barlow Semi Condensed Medium"/>
              <a:cs typeface="Barlow Semi Condensed Medium"/>
              <a:sym typeface="Barlow Semi Condensed Medium"/>
            </a:endParaRPr>
          </a:p>
        </p:txBody>
      </p:sp>
      <p:sp>
        <p:nvSpPr>
          <p:cNvPr id="1964" name="Google Shape;1964;p40"/>
          <p:cNvSpPr txBox="1"/>
          <p:nvPr/>
        </p:nvSpPr>
        <p:spPr>
          <a:xfrm>
            <a:off x="6676647" y="274423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4</a:t>
            </a:r>
            <a:endParaRPr sz="180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sp>
        <p:nvSpPr>
          <p:cNvPr id="1969" name="Google Shape;1969;p41"/>
          <p:cNvSpPr txBox="1"/>
          <p:nvPr>
            <p:ph idx="4294967295" type="title"/>
          </p:nvPr>
        </p:nvSpPr>
        <p:spPr>
          <a:xfrm>
            <a:off x="1823475" y="34697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Dataset</a:t>
            </a:r>
            <a:endParaRPr/>
          </a:p>
        </p:txBody>
      </p:sp>
      <p:graphicFrame>
        <p:nvGraphicFramePr>
          <p:cNvPr id="1970" name="Google Shape;1970;p41"/>
          <p:cNvGraphicFramePr/>
          <p:nvPr/>
        </p:nvGraphicFramePr>
        <p:xfrm>
          <a:off x="-75" y="1190785"/>
          <a:ext cx="3000000" cy="3000000"/>
        </p:xfrm>
        <a:graphic>
          <a:graphicData uri="http://schemas.openxmlformats.org/drawingml/2006/table">
            <a:tbl>
              <a:tblPr>
                <a:noFill/>
                <a:tableStyleId>{9E35D82A-BCDD-48E8-AEA1-D850DC444480}</a:tableStyleId>
              </a:tblPr>
              <a:tblGrid>
                <a:gridCol w="1203550"/>
                <a:gridCol w="1792075"/>
                <a:gridCol w="1982775"/>
                <a:gridCol w="3020650"/>
                <a:gridCol w="1144950"/>
              </a:tblGrid>
              <a:tr h="427400">
                <a:tc>
                  <a:txBody>
                    <a:bodyPr/>
                    <a:lstStyle/>
                    <a:p>
                      <a:pPr indent="0" lvl="0" marL="0" rtl="0" algn="ctr">
                        <a:spcBef>
                          <a:spcPts val="0"/>
                        </a:spcBef>
                        <a:spcAft>
                          <a:spcPts val="0"/>
                        </a:spcAft>
                        <a:buNone/>
                      </a:pPr>
                      <a:r>
                        <a:t/>
                      </a:r>
                      <a:endParaRPr sz="1800">
                        <a:solidFill>
                          <a:srgbClr val="595959"/>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t" sz="1800">
                          <a:solidFill>
                            <a:schemeClr val="dk2"/>
                          </a:solidFill>
                          <a:latin typeface="Barlow Semi Condensed Medium"/>
                          <a:ea typeface="Barlow Semi Condensed Medium"/>
                          <a:cs typeface="Barlow Semi Condensed Medium"/>
                          <a:sym typeface="Barlow Semi Condensed Medium"/>
                        </a:rPr>
                        <a:t>Keyword</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t" sz="1800">
                          <a:solidFill>
                            <a:schemeClr val="dk2"/>
                          </a:solidFill>
                          <a:latin typeface="Barlow Semi Condensed Medium"/>
                          <a:ea typeface="Barlow Semi Condensed Medium"/>
                          <a:cs typeface="Barlow Semi Condensed Medium"/>
                          <a:sym typeface="Barlow Semi Condensed Medium"/>
                        </a:rPr>
                        <a:t>Location</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t" sz="1800">
                          <a:solidFill>
                            <a:schemeClr val="dk2"/>
                          </a:solidFill>
                          <a:latin typeface="Barlow Semi Condensed Medium"/>
                          <a:ea typeface="Barlow Semi Condensed Medium"/>
                          <a:cs typeface="Barlow Semi Condensed Medium"/>
                          <a:sym typeface="Barlow Semi Condensed Medium"/>
                        </a:rPr>
                        <a:t>Text</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t" sz="1800">
                          <a:solidFill>
                            <a:schemeClr val="dk2"/>
                          </a:solidFill>
                          <a:latin typeface="Barlow Semi Condensed Medium"/>
                          <a:ea typeface="Barlow Semi Condensed Medium"/>
                          <a:cs typeface="Barlow Semi Condensed Medium"/>
                          <a:sym typeface="Barlow Semi Condensed Medium"/>
                        </a:rPr>
                        <a:t>Target</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622500">
                <a:tc>
                  <a:txBody>
                    <a:bodyPr/>
                    <a:lstStyle/>
                    <a:p>
                      <a:pPr indent="0" lvl="0" marL="0" rtl="0" algn="ctr">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Example 1</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apocalypse</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Albuquerque</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And so it begins.. day one of the snow apocalypse</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1</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622500">
                <a:tc>
                  <a:txBody>
                    <a:bodyPr/>
                    <a:lstStyle/>
                    <a:p>
                      <a:pPr indent="0" lvl="0" marL="0" rtl="0" algn="ctr">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Example 2</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airplane accident</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y(our) boyfriends legs</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I almost sent my coworker nudes on accident thank god for airplane mode</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0</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22500">
                <a:tc>
                  <a:txBody>
                    <a:bodyPr/>
                    <a:lstStyle/>
                    <a:p>
                      <a:pPr indent="0" lvl="0" marL="0" rtl="0" algn="ctr">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Example 3</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bush fires</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somewhere outsi</a:t>
                      </a:r>
                      <a:r>
                        <a:rPr lang="et" sz="1800">
                          <a:solidFill>
                            <a:schemeClr val="dk2"/>
                          </a:solidFill>
                          <a:latin typeface="Barlow Semi Condensed"/>
                          <a:ea typeface="Barlow Semi Condensed"/>
                          <a:cs typeface="Barlow Semi Condensed"/>
                          <a:sym typeface="Barlow Semi Condensed"/>
                        </a:rPr>
                        <a:t>d</a:t>
                      </a:r>
                      <a:r>
                        <a:rPr lang="et" sz="1800">
                          <a:solidFill>
                            <a:schemeClr val="dk2"/>
                          </a:solidFill>
                          <a:latin typeface="Barlow Semi Condensed"/>
                          <a:ea typeface="Barlow Semi Condensed"/>
                          <a:cs typeface="Barlow Semi Condensed"/>
                          <a:sym typeface="Barlow Semi Condensed"/>
                        </a:rPr>
                        <a:t>e</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Bush Fires are scary....even scarier when you go down and fight them</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1</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2500">
                <a:tc>
                  <a:txBody>
                    <a:bodyPr/>
                    <a:lstStyle/>
                    <a:p>
                      <a:pPr indent="0" lvl="0" marL="0" rtl="0" algn="ctr">
                        <a:spcBef>
                          <a:spcPts val="0"/>
                        </a:spcBef>
                        <a:spcAft>
                          <a:spcPts val="0"/>
                        </a:spcAft>
                        <a:buNone/>
                      </a:pPr>
                      <a:r>
                        <a:rPr lang="et" sz="1800">
                          <a:solidFill>
                            <a:schemeClr val="accent1"/>
                          </a:solidFill>
                          <a:latin typeface="Barlow Semi Condensed Medium"/>
                          <a:ea typeface="Barlow Semi Condensed Medium"/>
                          <a:cs typeface="Barlow Semi Condensed Medium"/>
                          <a:sym typeface="Barlow Semi Condensed Medium"/>
                        </a:rPr>
                        <a:t>Example 4</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danger</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Uruguay / Westeros / Gallifrey</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I am not in danger Skyler. I AM THE DANGER.</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t" sz="1800">
                          <a:solidFill>
                            <a:schemeClr val="dk2"/>
                          </a:solidFill>
                          <a:latin typeface="Barlow Semi Condensed"/>
                          <a:ea typeface="Barlow Semi Condensed"/>
                          <a:cs typeface="Barlow Semi Condensed"/>
                          <a:sym typeface="Barlow Semi Condensed"/>
                        </a:rPr>
                        <a:t>0</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sp>
        <p:nvSpPr>
          <p:cNvPr id="1975" name="Google Shape;1975;p4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t"/>
              <a:t>Dataset preprocessing</a:t>
            </a:r>
            <a:endParaRPr/>
          </a:p>
        </p:txBody>
      </p:sp>
      <p:sp>
        <p:nvSpPr>
          <p:cNvPr id="1976" name="Google Shape;1976;p42"/>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t" sz="1800"/>
              <a:t>Remove </a:t>
            </a:r>
            <a:r>
              <a:rPr b="1" lang="et" sz="1800"/>
              <a:t>stop words</a:t>
            </a:r>
            <a:r>
              <a:rPr lang="et" sz="1800"/>
              <a:t> and </a:t>
            </a:r>
            <a:r>
              <a:rPr b="1" lang="et" sz="1800"/>
              <a:t>lemmatize</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lang="et" sz="1800"/>
              <a:t>Encode words into numbers</a:t>
            </a:r>
            <a:endParaRPr sz="1800"/>
          </a:p>
          <a:p>
            <a:pPr indent="-342900" lvl="0" marL="457200" rtl="0" algn="l">
              <a:spcBef>
                <a:spcPts val="0"/>
              </a:spcBef>
              <a:spcAft>
                <a:spcPts val="0"/>
              </a:spcAft>
              <a:buSzPts val="1800"/>
              <a:buChar char="●"/>
            </a:pPr>
            <a:r>
              <a:rPr lang="et" sz="1800"/>
              <a:t>Keras Tokenizer()</a:t>
            </a:r>
            <a:endParaRPr sz="1800"/>
          </a:p>
          <a:p>
            <a:pPr indent="-342900" lvl="0" marL="457200" rtl="0" algn="l">
              <a:spcBef>
                <a:spcPts val="0"/>
              </a:spcBef>
              <a:spcAft>
                <a:spcPts val="0"/>
              </a:spcAft>
              <a:buSzPts val="1800"/>
              <a:buChar char="●"/>
            </a:pPr>
            <a:r>
              <a:rPr lang="et" sz="1800"/>
              <a:t>Smaller number == more frequent word</a:t>
            </a:r>
            <a:endParaRPr sz="1800"/>
          </a:p>
          <a:p>
            <a:pPr indent="-342900" lvl="0" marL="457200" rtl="0" algn="l">
              <a:spcBef>
                <a:spcPts val="0"/>
              </a:spcBef>
              <a:spcAft>
                <a:spcPts val="0"/>
              </a:spcAft>
              <a:buSzPts val="1800"/>
              <a:buChar char="●"/>
            </a:pPr>
            <a:r>
              <a:rPr lang="et" sz="1800"/>
              <a:t>Our vocabulary is 28848 words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t" sz="1800"/>
              <a:t>Original:</a:t>
            </a:r>
            <a:r>
              <a:rPr lang="et" sz="1800"/>
              <a:t> </a:t>
            </a:r>
            <a:r>
              <a:rPr i="1" lang="et" sz="1800"/>
              <a:t>Our Deeds are the Reason of this #earthquake May ALLAH Forgive us all</a:t>
            </a:r>
            <a:endParaRPr i="1" sz="1800"/>
          </a:p>
          <a:p>
            <a:pPr indent="0" lvl="0" marL="0" rtl="0" algn="l">
              <a:spcBef>
                <a:spcPts val="0"/>
              </a:spcBef>
              <a:spcAft>
                <a:spcPts val="0"/>
              </a:spcAft>
              <a:buNone/>
            </a:pPr>
            <a:r>
              <a:rPr b="1" lang="et" sz="1800"/>
              <a:t>Without stop words and lemmatized: </a:t>
            </a:r>
            <a:r>
              <a:rPr i="1" lang="et" sz="1800"/>
              <a:t>Our Deeds Reason #earthquake May ALLAH Forgive u</a:t>
            </a:r>
            <a:endParaRPr i="1" sz="1800"/>
          </a:p>
          <a:p>
            <a:pPr indent="0" lvl="0" marL="0" rtl="0" algn="l">
              <a:spcBef>
                <a:spcPts val="0"/>
              </a:spcBef>
              <a:spcAft>
                <a:spcPts val="0"/>
              </a:spcAft>
              <a:buNone/>
            </a:pPr>
            <a:r>
              <a:rPr b="1" lang="et" sz="1800"/>
              <a:t>Encoded:</a:t>
            </a:r>
            <a:r>
              <a:rPr lang="et" sz="1800"/>
              <a:t> </a:t>
            </a:r>
            <a:r>
              <a:rPr i="1" lang="et" sz="1800"/>
              <a:t>[697, 5738, 590, 216, 108, 1760, 3716, 20]</a:t>
            </a:r>
            <a:endParaRPr i="1" sz="1800"/>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80" name="Shape 1980"/>
        <p:cNvGrpSpPr/>
        <p:nvPr/>
      </p:nvGrpSpPr>
      <p:grpSpPr>
        <a:xfrm>
          <a:off x="0" y="0"/>
          <a:ext cx="0" cy="0"/>
          <a:chOff x="0" y="0"/>
          <a:chExt cx="0" cy="0"/>
        </a:xfrm>
      </p:grpSpPr>
      <p:sp>
        <p:nvSpPr>
          <p:cNvPr id="1981" name="Google Shape;198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t"/>
              <a:t>Predictions</a:t>
            </a:r>
            <a:endParaRPr/>
          </a:p>
        </p:txBody>
      </p:sp>
      <p:sp>
        <p:nvSpPr>
          <p:cNvPr id="1982" name="Google Shape;1982;p4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t" sz="2200"/>
              <a:t>Split work into three:</a:t>
            </a:r>
            <a:endParaRPr sz="2200"/>
          </a:p>
          <a:p>
            <a:pPr indent="-355600" lvl="0" marL="457200" rtl="0" algn="l">
              <a:spcBef>
                <a:spcPts val="0"/>
              </a:spcBef>
              <a:spcAft>
                <a:spcPts val="0"/>
              </a:spcAft>
              <a:buSzPts val="2000"/>
              <a:buAutoNum type="arabicPeriod"/>
            </a:pPr>
            <a:r>
              <a:rPr lang="et" sz="2000"/>
              <a:t>Trivial machine learning models</a:t>
            </a:r>
            <a:endParaRPr sz="2000"/>
          </a:p>
          <a:p>
            <a:pPr indent="-355600" lvl="0" marL="457200" rtl="0" algn="l">
              <a:spcBef>
                <a:spcPts val="0"/>
              </a:spcBef>
              <a:spcAft>
                <a:spcPts val="0"/>
              </a:spcAft>
              <a:buSzPts val="2000"/>
              <a:buAutoNum type="arabicPeriod"/>
            </a:pPr>
            <a:r>
              <a:rPr lang="et" sz="2000"/>
              <a:t>CNN</a:t>
            </a:r>
            <a:endParaRPr sz="2000"/>
          </a:p>
          <a:p>
            <a:pPr indent="-355600" lvl="0" marL="457200" rtl="0" algn="l">
              <a:spcBef>
                <a:spcPts val="0"/>
              </a:spcBef>
              <a:spcAft>
                <a:spcPts val="0"/>
              </a:spcAft>
              <a:buSzPts val="2000"/>
              <a:buAutoNum type="arabicPeriod"/>
            </a:pPr>
            <a:r>
              <a:rPr lang="et" sz="2000"/>
              <a:t>BERT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