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Jüri Jõul"/>
  <p:cmAuthor clrIdx="1" id="1" initials="" lastIdx="1" name="Sten Salumet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0A13A0-45C2-4635-B891-A3E207402F46}">
  <a:tblStyle styleId="{C80A13A0-45C2-4635-B891-A3E207402F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16T11:08:12.274">
    <p:pos x="6000" y="0"/>
    <p:text>Kuidas sellel slaidil olevat infot sobitada selle problem statement osaga?</p:text>
  </p:cm>
  <p:cm authorId="1" idx="1" dt="2021-11-16T08:01:53.332">
    <p:pos x="6000" y="0"/>
    <p:text>Eelmise elaidi jutt on umbes see, et "kuna valeinfot levib palju, siis oleks vaja automatiseeritult neid kategoriseerida".
Nüüd project description alustabki nii, et "noh, kuidas me siis seda probleemi lahendama hakkame"</p:text>
  </p:cm>
  <p:cm authorId="0" idx="2" dt="2021-11-16T09:19:14.853">
    <p:pos x="6000" y="0"/>
    <p:text>Siin ikka see probleem, mida messengeris ka mainisin.</p:text>
  </p:cm>
  <p:cm authorId="0" idx="3" dt="2021-11-16T11:08:12.274">
    <p:pos x="6000" y="0"/>
    <p:text>@sten.salumets@gmail.com pls fix :D if possible</p:text>
  </p:cm>
  <p:cm authorId="0" idx="4" dt="2021-11-16T13:43:28.391">
    <p:pos x="196" y="725"/>
    <p:text>Seda ma mainin ka slaidil 8 meie eesmärkide all, nii et vb siin pole vaja?</p:text>
  </p:cm>
  <p:cm authorId="0" idx="5" dt="2021-11-16T13:43:28.391">
    <p:pos x="196" y="725"/>
    <p:text>Äkki see slaid üldse ebavajalik?? Me katame pmst kõiki neid asju teistel slaididel ka?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Jüri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201f426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201f426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a:t>
            </a:r>
            <a:endParaRPr/>
          </a:p>
          <a:p>
            <a:pPr indent="0" lvl="0" marL="0" rtl="0" algn="l">
              <a:spcBef>
                <a:spcPts val="0"/>
              </a:spcBef>
              <a:spcAft>
                <a:spcPts val="0"/>
              </a:spcAft>
              <a:buClr>
                <a:schemeClr val="dk1"/>
              </a:buClr>
              <a:buSzPts val="1100"/>
              <a:buFont typeface="Arial"/>
              <a:buNone/>
            </a:pPr>
            <a:r>
              <a:rPr lang="et"/>
              <a:t>Okei, r22gin juurde, et maybe LR,RF, elasticnet</a:t>
            </a:r>
            <a:endParaRPr/>
          </a:p>
          <a:p>
            <a:pPr indent="0" lvl="0" marL="0" rtl="0" algn="l">
              <a:spcBef>
                <a:spcPts val="0"/>
              </a:spcBef>
              <a:spcAft>
                <a:spcPts val="0"/>
              </a:spcAft>
              <a:buNone/>
            </a:pPr>
            <a:r>
              <a:rPr lang="et"/>
              <a:t>Peamine siiski tekstit88tlus aga mby for cross-validation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01f4266b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201f4266b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201f42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201f42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01f426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01f426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Jüri</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Our main problem can be summed up in one sentence: “Given a tweet, predict whether</a:t>
            </a:r>
            <a:endParaRPr/>
          </a:p>
          <a:p>
            <a:pPr indent="0" lvl="0" marL="0" rtl="0" algn="l">
              <a:spcBef>
                <a:spcPts val="0"/>
              </a:spcBef>
              <a:spcAft>
                <a:spcPts val="0"/>
              </a:spcAft>
              <a:buNone/>
            </a:pPr>
            <a:r>
              <a:rPr lang="et"/>
              <a:t>this tweet is about a real disaster.”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Solving this problem is very important in today’s world, because a lot of communication takes place on social media, and both news agencies and authorities often use social media to find important information.</a:t>
            </a:r>
            <a:endParaRPr/>
          </a:p>
          <a:p>
            <a:pPr indent="0" lvl="0" marL="0" rtl="0" algn="l">
              <a:spcBef>
                <a:spcPts val="0"/>
              </a:spcBef>
              <a:spcAft>
                <a:spcPts val="0"/>
              </a:spcAft>
              <a:buNone/>
            </a:pPr>
            <a:r>
              <a:rPr lang="et"/>
              <a:t>But since the amount of information is too high for humans to manually filter through, we need some clever algorithms to do this job for us. Finding a good solution to this problem will not only help make the information collected by news agencies more reliable and therefore preventing the spread of fake news, but it will also help disaster relief organizations in finding the people who need their help.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ed5a9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ed5a9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Mina kustutaks selle slaidi ära..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ed5a9f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ed5a9f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As a quick summary, we have spent our time studying the dataset, looking at different models for natural language processing, and also sifting through Kaggle discussions about this competition.</a:t>
            </a:r>
            <a:endParaRPr/>
          </a:p>
          <a:p>
            <a:pPr indent="0" lvl="0" marL="0" rtl="0" algn="l">
              <a:spcBef>
                <a:spcPts val="0"/>
              </a:spcBef>
              <a:spcAft>
                <a:spcPts val="0"/>
              </a:spcAft>
              <a:buNone/>
            </a:pPr>
            <a:r>
              <a:rPr lang="et"/>
              <a:t>All of those aspects will now be explained further.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ed5a9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ed5a9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Sten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So, first about the dataset. It consists of 10 000 Tweets that have been manually given the label of ‘disaster’ or not. The dataset consists of four features. First the keyword is the category of the tweet in question. There are 221 unique values of it and their topic is mostly different kinds of disasters. </a:t>
            </a:r>
            <a:endParaRPr/>
          </a:p>
          <a:p>
            <a:pPr indent="0" lvl="0" marL="0" rtl="0" algn="l">
              <a:spcBef>
                <a:spcPts val="0"/>
              </a:spcBef>
              <a:spcAft>
                <a:spcPts val="0"/>
              </a:spcAft>
              <a:buNone/>
            </a:pPr>
            <a:r>
              <a:rPr lang="et"/>
              <a:t>Secondly, location feature shows where the poster has locationed the tweet. It isn’t necessarily the posting location itself and thus has some humorous ones. Location has 3341 unique values</a:t>
            </a:r>
            <a:endParaRPr/>
          </a:p>
          <a:p>
            <a:pPr indent="0" lvl="0" marL="0" rtl="0" algn="l">
              <a:spcBef>
                <a:spcPts val="0"/>
              </a:spcBef>
              <a:spcAft>
                <a:spcPts val="0"/>
              </a:spcAft>
              <a:buNone/>
            </a:pPr>
            <a:r>
              <a:rPr lang="et"/>
              <a:t>The third feature of text is the most interesting one for us, containing the message of the tweet. This is the feature that we’ll mostly be using to predict. Each value is of course unique.</a:t>
            </a:r>
            <a:endParaRPr/>
          </a:p>
          <a:p>
            <a:pPr indent="0" lvl="0" marL="0" rtl="0" algn="l">
              <a:spcBef>
                <a:spcPts val="0"/>
              </a:spcBef>
              <a:spcAft>
                <a:spcPts val="0"/>
              </a:spcAft>
              <a:buNone/>
            </a:pPr>
            <a:r>
              <a:rPr lang="et"/>
              <a:t>Fourth column is the target label, the correct prediction answer, per se.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ed5a9f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ed5a9f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Sten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Next about our blockers and problems. First, it seems that we can indeed practice natural language processing, but the methods achieved will most likely not be useful, because we have discovered that the dataset has elements that are not correctly labeled, at least to our understanding. On the slides there are some examples, like for example the dataset has classified a crashed iPod as a disaster, which to our right mind, isn’t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Our second problem is that since the test dataset’s labels are public, then Kaggle has numerous high-scoring submissions, even with scores of 1. This makes comparing our performance to others difficult.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01f4266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01f4266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a:t>
            </a:r>
            <a:r>
              <a:rPr lang="et"/>
              <a:t>i</a:t>
            </a:r>
            <a:endParaRPr/>
          </a:p>
          <a:p>
            <a:pPr indent="0" lvl="0" marL="0" rtl="0" algn="l">
              <a:spcBef>
                <a:spcPts val="0"/>
              </a:spcBef>
              <a:spcAft>
                <a:spcPts val="0"/>
              </a:spcAft>
              <a:buNone/>
            </a:pPr>
            <a:r>
              <a:rPr lang="et"/>
              <a:t>A list of “joke” locations, sometimes not connected to the text - id118: a car accident marked as a disaster, location: “Your Sister's Bedroom”</a:t>
            </a:r>
            <a:endParaRPr/>
          </a:p>
          <a:p>
            <a:pPr indent="0" lvl="0" marL="0" rtl="0" algn="l">
              <a:spcBef>
                <a:spcPts val="0"/>
              </a:spcBef>
              <a:spcAft>
                <a:spcPts val="0"/>
              </a:spcAft>
              <a:buNone/>
            </a:pPr>
            <a:r>
              <a:rPr lang="et"/>
              <a:t>Hashtags - commonly not a part of the text, may be a single word to quickly mark it as a disaster</a:t>
            </a:r>
            <a:endParaRPr/>
          </a:p>
          <a:p>
            <a:pPr indent="0" lvl="0" marL="0" rtl="0" algn="l">
              <a:spcBef>
                <a:spcPts val="0"/>
              </a:spcBef>
              <a:spcAft>
                <a:spcPts val="0"/>
              </a:spcAft>
              <a:buNone/>
            </a:pPr>
            <a:r>
              <a:rPr lang="et"/>
              <a:t>Keywords, we may add to them - if it includes a smiley face then it’s not a disaster</a:t>
            </a:r>
            <a:endParaRPr/>
          </a:p>
          <a:p>
            <a:pPr indent="0" lvl="0" marL="0" rtl="0" algn="l">
              <a:spcBef>
                <a:spcPts val="0"/>
              </a:spcBef>
              <a:spcAft>
                <a:spcPts val="0"/>
              </a:spcAft>
              <a:buNone/>
            </a:pPr>
            <a:r>
              <a:rPr lang="et"/>
              <a:t>Word count - Disaster tweets are generally more complex/ longer, some non-disaster tweets are really simple, ex: id36: LOOOOOOL, id40: Cooool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1ed5a9f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1ed5a9f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a:t>
            </a:r>
            <a:endParaRPr/>
          </a:p>
          <a:p>
            <a:pPr indent="0" lvl="0" marL="0" rtl="0" algn="l">
              <a:spcBef>
                <a:spcPts val="0"/>
              </a:spcBef>
              <a:spcAft>
                <a:spcPts val="0"/>
              </a:spcAft>
              <a:buNone/>
            </a:pPr>
            <a:r>
              <a:rPr lang="et"/>
              <a:t>As is probably obvious from the problem statement, we want to achieve reliable prediction of whether a tweet is about a disaster or not. We only have this soft goal because right now, </a:t>
            </a:r>
            <a:r>
              <a:rPr lang="et"/>
              <a:t>it is too difficult for us to estimate what our score </a:t>
            </a:r>
            <a:r>
              <a:rPr lang="et"/>
              <a:t>should be in the competition in order for us to be satisfied with our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A secondary goal is to better understand how natural language processing works, since we have not covered this field in the lectures.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86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t"/>
              <a:t>Natural Language Processing with Disaster Tweets</a:t>
            </a:r>
            <a:endParaRPr/>
          </a:p>
        </p:txBody>
      </p:sp>
      <p:sp>
        <p:nvSpPr>
          <p:cNvPr id="55" name="Google Shape;55;p13"/>
          <p:cNvSpPr txBox="1"/>
          <p:nvPr>
            <p:ph idx="1" type="subTitle"/>
          </p:nvPr>
        </p:nvSpPr>
        <p:spPr>
          <a:xfrm>
            <a:off x="311700" y="3139050"/>
            <a:ext cx="8520600" cy="1844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t"/>
              <a:t>Team P40:</a:t>
            </a:r>
            <a:br>
              <a:rPr lang="et"/>
            </a:br>
            <a:endParaRPr/>
          </a:p>
          <a:p>
            <a:pPr indent="0" lvl="0" marL="0" rtl="0" algn="ctr">
              <a:spcBef>
                <a:spcPts val="0"/>
              </a:spcBef>
              <a:spcAft>
                <a:spcPts val="0"/>
              </a:spcAft>
              <a:buNone/>
            </a:pPr>
            <a:r>
              <a:rPr lang="et"/>
              <a:t>Jüri Jõul</a:t>
            </a:r>
            <a:endParaRPr/>
          </a:p>
          <a:p>
            <a:pPr indent="0" lvl="0" marL="0" rtl="0" algn="ctr">
              <a:spcBef>
                <a:spcPts val="0"/>
              </a:spcBef>
              <a:spcAft>
                <a:spcPts val="0"/>
              </a:spcAft>
              <a:buNone/>
            </a:pPr>
            <a:r>
              <a:rPr lang="et"/>
              <a:t>Sten Salumets</a:t>
            </a:r>
            <a:endParaRPr/>
          </a:p>
          <a:p>
            <a:pPr indent="0" lvl="0" marL="0" rtl="0" algn="ctr">
              <a:spcBef>
                <a:spcPts val="0"/>
              </a:spcBef>
              <a:spcAft>
                <a:spcPts val="0"/>
              </a:spcAft>
              <a:buNone/>
            </a:pPr>
            <a:r>
              <a:rPr lang="et"/>
              <a:t>Tarvi Tepandi</a:t>
            </a:r>
            <a:endParaRPr/>
          </a:p>
        </p:txBody>
      </p:sp>
      <p:sp>
        <p:nvSpPr>
          <p:cNvPr id="56" name="Google Shape;56;p13"/>
          <p:cNvSpPr txBox="1"/>
          <p:nvPr/>
        </p:nvSpPr>
        <p:spPr>
          <a:xfrm>
            <a:off x="2231850" y="2461263"/>
            <a:ext cx="4680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t" sz="2500"/>
              <a:t>Kaggle competition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How we are going to do it</a:t>
            </a:r>
            <a:endParaRPr sz="282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t"/>
              <a:t>Initially we’ll try out simple algorithms</a:t>
            </a:r>
            <a:endParaRPr/>
          </a:p>
          <a:p>
            <a:pPr indent="-317500" lvl="1" marL="914400" rtl="0" algn="l">
              <a:spcBef>
                <a:spcPts val="0"/>
              </a:spcBef>
              <a:spcAft>
                <a:spcPts val="0"/>
              </a:spcAft>
              <a:buSzPts val="1400"/>
              <a:buChar char="○"/>
            </a:pPr>
            <a:r>
              <a:rPr lang="et"/>
              <a:t>Not to </a:t>
            </a:r>
            <a:r>
              <a:rPr lang="et"/>
              <a:t>work on the text but features of the text</a:t>
            </a:r>
            <a:endParaRPr/>
          </a:p>
          <a:p>
            <a:pPr indent="-342900" lvl="0" marL="457200" rtl="0" algn="l">
              <a:spcBef>
                <a:spcPts val="0"/>
              </a:spcBef>
              <a:spcAft>
                <a:spcPts val="0"/>
              </a:spcAft>
              <a:buSzPts val="1800"/>
              <a:buChar char="●"/>
            </a:pPr>
            <a:r>
              <a:rPr lang="et"/>
              <a:t>Natural Language Processing (NLP)</a:t>
            </a:r>
            <a:endParaRPr/>
          </a:p>
          <a:p>
            <a:pPr indent="-317500" lvl="1" marL="914400" rtl="0" algn="l">
              <a:spcBef>
                <a:spcPts val="0"/>
              </a:spcBef>
              <a:spcAft>
                <a:spcPts val="0"/>
              </a:spcAft>
              <a:buSzPts val="1400"/>
              <a:buChar char="○"/>
            </a:pPr>
            <a:r>
              <a:rPr lang="et"/>
              <a:t>Recurrent Neural Networks (</a:t>
            </a:r>
            <a:r>
              <a:rPr lang="et"/>
              <a:t>RNN)</a:t>
            </a:r>
            <a:endParaRPr/>
          </a:p>
          <a:p>
            <a:pPr indent="-317500" lvl="2" marL="1371600" rtl="0" algn="l">
              <a:spcBef>
                <a:spcPts val="0"/>
              </a:spcBef>
              <a:spcAft>
                <a:spcPts val="0"/>
              </a:spcAft>
              <a:buSzPts val="1400"/>
              <a:buChar char="■"/>
            </a:pPr>
            <a:r>
              <a:rPr lang="et"/>
              <a:t>Long Short-Term Memory (LSTM)</a:t>
            </a:r>
            <a:endParaRPr/>
          </a:p>
          <a:p>
            <a:pPr indent="-317500" lvl="1" marL="914400" rtl="0" algn="l">
              <a:spcBef>
                <a:spcPts val="0"/>
              </a:spcBef>
              <a:spcAft>
                <a:spcPts val="0"/>
              </a:spcAft>
              <a:buSzPts val="1400"/>
              <a:buChar char="○"/>
            </a:pPr>
            <a:r>
              <a:rPr lang="et"/>
              <a:t>Bidirectional Encoder Representations from Transformers (BERT)</a:t>
            </a:r>
            <a:endParaRPr/>
          </a:p>
          <a:p>
            <a:pPr indent="-342900" lvl="0" marL="457200" rtl="0" algn="l">
              <a:spcBef>
                <a:spcPts val="0"/>
              </a:spcBef>
              <a:spcAft>
                <a:spcPts val="0"/>
              </a:spcAft>
              <a:buSzPts val="1800"/>
              <a:buChar char="●"/>
            </a:pPr>
            <a:r>
              <a:rPr lang="et"/>
              <a:t>Ideas from Kaggle Discussion page</a:t>
            </a:r>
            <a:endParaRPr/>
          </a:p>
          <a:p>
            <a:pPr indent="-317500" lvl="1" marL="914400" rtl="0" algn="l">
              <a:spcBef>
                <a:spcPts val="0"/>
              </a:spcBef>
              <a:spcAft>
                <a:spcPts val="0"/>
              </a:spcAft>
              <a:buSzPts val="1400"/>
              <a:buChar char="○"/>
            </a:pPr>
            <a:r>
              <a:rPr lang="et"/>
              <a:t>Others’ thoughts about RNN, LSTM, BERT </a:t>
            </a:r>
            <a:r>
              <a:rPr lang="et"/>
              <a:t>(84%)</a:t>
            </a:r>
            <a:endParaRPr/>
          </a:p>
          <a:p>
            <a:pPr indent="-317500" lvl="1" marL="914400" rtl="0" algn="l">
              <a:spcBef>
                <a:spcPts val="0"/>
              </a:spcBef>
              <a:spcAft>
                <a:spcPts val="0"/>
              </a:spcAft>
              <a:buSzPts val="1400"/>
              <a:buChar char="○"/>
            </a:pPr>
            <a:r>
              <a:rPr lang="et"/>
              <a:t>Global Vectors for Word Representation (GloVe) embeddings and LSTM (79%)</a:t>
            </a:r>
            <a:endParaRPr/>
          </a:p>
          <a:p>
            <a:pPr indent="-317500" lvl="1" marL="914400" rtl="0" algn="l">
              <a:spcBef>
                <a:spcPts val="0"/>
              </a:spcBef>
              <a:spcAft>
                <a:spcPts val="0"/>
              </a:spcAft>
              <a:buSzPts val="1400"/>
              <a:buChar char="○"/>
            </a:pPr>
            <a:r>
              <a:rPr lang="et"/>
              <a:t>Naive Bayes vs Ridge Regression, cross-validation (78%)</a:t>
            </a:r>
            <a:endParaRPr/>
          </a:p>
          <a:p>
            <a:pPr indent="-317500" lvl="1" marL="914400" rtl="0" algn="l">
              <a:spcBef>
                <a:spcPts val="0"/>
              </a:spcBef>
              <a:spcAft>
                <a:spcPts val="0"/>
              </a:spcAft>
              <a:buSzPts val="1400"/>
              <a:buChar char="○"/>
            </a:pPr>
            <a:r>
              <a:rPr lang="et"/>
              <a:t>Feature extraction </a:t>
            </a:r>
            <a:r>
              <a:rPr lang="et"/>
              <a:t>examples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t" sz="3020"/>
              <a:t>Thank you for listening!</a:t>
            </a:r>
            <a:endParaRPr sz="30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sp>
        <p:nvSpPr>
          <p:cNvPr id="61" name="Google Shape;61;p14"/>
          <p:cNvSpPr txBox="1"/>
          <p:nvPr/>
        </p:nvSpPr>
        <p:spPr>
          <a:xfrm>
            <a:off x="893825" y="370650"/>
            <a:ext cx="3000000" cy="44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t" sz="1100">
                <a:solidFill>
                  <a:schemeClr val="dk1"/>
                </a:solidFill>
              </a:rPr>
              <a:t>General guidelines for intermediate presentations: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t" sz="1100">
                <a:solidFill>
                  <a:schemeClr val="dk1"/>
                </a:solidFill>
              </a:rPr>
              <a:t>At least one member from the team (can be more than one) will present. Other team members should attend as well, to support and help with QA.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prepare a </a:t>
            </a:r>
            <a:r>
              <a:rPr b="1" lang="et" sz="1100">
                <a:solidFill>
                  <a:schemeClr val="dk1"/>
                </a:solidFill>
              </a:rPr>
              <a:t>5 minutes</a:t>
            </a:r>
            <a:r>
              <a:rPr lang="et" sz="1100">
                <a:solidFill>
                  <a:schemeClr val="dk1"/>
                </a:solidFill>
              </a:rPr>
              <a:t> talk (with slides), if you go over time, we will cut you off;</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in the presentation make sure to introduce your team and project owner (if applicable);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briefly describe the problem you are trying to solve (say why it needs to be solved);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mention progress you have managed so far;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tell about your blockers/problems;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t" sz="1100">
                <a:solidFill>
                  <a:schemeClr val="dk1"/>
                </a:solidFill>
              </a:rPr>
              <a:t>lastly, say few words about future steps (what are you going to accomplish for the final presentation).</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Problem statement</a:t>
            </a:r>
            <a:endParaRPr sz="2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t" sz="2500"/>
              <a:t>“Given a tweet, predict whether </a:t>
            </a:r>
            <a:br>
              <a:rPr lang="et" sz="2500"/>
            </a:br>
            <a:r>
              <a:rPr lang="et" sz="2500"/>
              <a:t>this tweet is about a real disaster.”</a:t>
            </a:r>
            <a:endParaRPr sz="2500"/>
          </a:p>
          <a:p>
            <a:pPr indent="0" lvl="0" marL="914400" rtl="0" algn="l">
              <a:spcBef>
                <a:spcPts val="1200"/>
              </a:spcBef>
              <a:spcAft>
                <a:spcPts val="0"/>
              </a:spcAft>
              <a:buNone/>
            </a:pPr>
            <a:r>
              <a:t/>
            </a:r>
            <a:endParaRPr sz="2500"/>
          </a:p>
          <a:p>
            <a:pPr indent="-387350" lvl="0" marL="457200" rtl="0" algn="l">
              <a:spcBef>
                <a:spcPts val="1200"/>
              </a:spcBef>
              <a:spcAft>
                <a:spcPts val="0"/>
              </a:spcAft>
              <a:buSzPts val="2500"/>
              <a:buChar char="●"/>
            </a:pPr>
            <a:r>
              <a:rPr lang="et" sz="2500"/>
              <a:t>Importance:</a:t>
            </a:r>
            <a:endParaRPr sz="2500"/>
          </a:p>
          <a:p>
            <a:pPr indent="-387350" lvl="1" marL="914400" rtl="0" algn="l">
              <a:spcBef>
                <a:spcPts val="0"/>
              </a:spcBef>
              <a:spcAft>
                <a:spcPts val="0"/>
              </a:spcAft>
              <a:buSzPts val="2500"/>
              <a:buChar char="○"/>
            </a:pPr>
            <a:r>
              <a:rPr lang="et" sz="2100"/>
              <a:t>Avoiding fake news</a:t>
            </a:r>
            <a:endParaRPr sz="2100"/>
          </a:p>
          <a:p>
            <a:pPr indent="-387350" lvl="1" marL="914400" rtl="0" algn="l">
              <a:spcBef>
                <a:spcPts val="0"/>
              </a:spcBef>
              <a:spcAft>
                <a:spcPts val="0"/>
              </a:spcAft>
              <a:buSzPts val="2500"/>
              <a:buChar char="○"/>
            </a:pPr>
            <a:r>
              <a:rPr lang="et" sz="2100"/>
              <a:t>Helping disaster relief organizations</a:t>
            </a:r>
            <a:endParaRPr sz="2100"/>
          </a:p>
        </p:txBody>
      </p:sp>
      <p:pic>
        <p:nvPicPr>
          <p:cNvPr id="68" name="Google Shape;68;p15"/>
          <p:cNvPicPr preferRelativeResize="0"/>
          <p:nvPr/>
        </p:nvPicPr>
        <p:blipFill>
          <a:blip r:embed="rId3">
            <a:alphaModFix/>
          </a:blip>
          <a:stretch>
            <a:fillRect/>
          </a:stretch>
        </p:blipFill>
        <p:spPr>
          <a:xfrm>
            <a:off x="6628224" y="253662"/>
            <a:ext cx="2204075" cy="463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Project description</a:t>
            </a:r>
            <a:endParaRPr sz="28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t" sz="2500"/>
              <a:t>Familiarize ourselves with natural language processing (NLP) techniques</a:t>
            </a:r>
            <a:endParaRPr sz="2500"/>
          </a:p>
          <a:p>
            <a:pPr indent="-387350" lvl="0" marL="457200" rtl="0" algn="l">
              <a:spcBef>
                <a:spcPts val="0"/>
              </a:spcBef>
              <a:spcAft>
                <a:spcPts val="0"/>
              </a:spcAft>
              <a:buSzPts val="2500"/>
              <a:buChar char="●"/>
            </a:pPr>
            <a:r>
              <a:rPr lang="et" sz="2500"/>
              <a:t>Process dataset</a:t>
            </a:r>
            <a:endParaRPr sz="2500"/>
          </a:p>
          <a:p>
            <a:pPr indent="-387350" lvl="0" marL="457200" rtl="0" algn="l">
              <a:spcBef>
                <a:spcPts val="0"/>
              </a:spcBef>
              <a:spcAft>
                <a:spcPts val="0"/>
              </a:spcAft>
              <a:buSzPts val="2500"/>
              <a:buChar char="●"/>
            </a:pPr>
            <a:r>
              <a:rPr lang="et" sz="2500"/>
              <a:t>Choose the best performing algorithm</a:t>
            </a:r>
            <a:endParaRPr sz="2500"/>
          </a:p>
          <a:p>
            <a:pPr indent="-387350" lvl="0" marL="457200" rtl="0" algn="l">
              <a:spcBef>
                <a:spcPts val="0"/>
              </a:spcBef>
              <a:spcAft>
                <a:spcPts val="0"/>
              </a:spcAft>
              <a:buSzPts val="2500"/>
              <a:buChar char="●"/>
            </a:pPr>
            <a:r>
              <a:rPr lang="et" sz="2500"/>
              <a:t>Predict</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Progress so far</a:t>
            </a:r>
            <a:endParaRPr sz="282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t" sz="2500"/>
              <a:t>Looking at the dataset</a:t>
            </a:r>
            <a:endParaRPr sz="2500"/>
          </a:p>
          <a:p>
            <a:pPr indent="-387350" lvl="0" marL="457200" rtl="0" algn="l">
              <a:spcBef>
                <a:spcPts val="0"/>
              </a:spcBef>
              <a:spcAft>
                <a:spcPts val="0"/>
              </a:spcAft>
              <a:buSzPts val="2500"/>
              <a:buChar char="●"/>
            </a:pPr>
            <a:r>
              <a:rPr lang="et" sz="2500"/>
              <a:t>Researching NLP</a:t>
            </a:r>
            <a:endParaRPr sz="2500"/>
          </a:p>
          <a:p>
            <a:pPr indent="-387350" lvl="1" marL="914400" rtl="0" algn="l">
              <a:spcBef>
                <a:spcPts val="0"/>
              </a:spcBef>
              <a:spcAft>
                <a:spcPts val="0"/>
              </a:spcAft>
              <a:buSzPts val="2500"/>
              <a:buChar char="○"/>
            </a:pPr>
            <a:r>
              <a:rPr lang="et" sz="2500"/>
              <a:t>Kaggle discussions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Dataset</a:t>
            </a:r>
            <a:endParaRPr sz="2820"/>
          </a:p>
        </p:txBody>
      </p:sp>
      <p:sp>
        <p:nvSpPr>
          <p:cNvPr id="86" name="Google Shape;86;p18"/>
          <p:cNvSpPr txBox="1"/>
          <p:nvPr>
            <p:ph idx="1" type="body"/>
          </p:nvPr>
        </p:nvSpPr>
        <p:spPr>
          <a:xfrm>
            <a:off x="311700" y="1063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t"/>
              <a:t>10 000 Tweets</a:t>
            </a:r>
            <a:endParaRPr/>
          </a:p>
          <a:p>
            <a:pPr indent="0" lvl="0" marL="0" rtl="0" algn="l">
              <a:spcBef>
                <a:spcPts val="1200"/>
              </a:spcBef>
              <a:spcAft>
                <a:spcPts val="1200"/>
              </a:spcAft>
              <a:buNone/>
            </a:pPr>
            <a:r>
              <a:t/>
            </a:r>
            <a:endParaRPr/>
          </a:p>
        </p:txBody>
      </p:sp>
      <p:graphicFrame>
        <p:nvGraphicFramePr>
          <p:cNvPr id="87" name="Google Shape;87;p18"/>
          <p:cNvGraphicFramePr/>
          <p:nvPr/>
        </p:nvGraphicFramePr>
        <p:xfrm>
          <a:off x="195500" y="1479695"/>
          <a:ext cx="3000000" cy="3000000"/>
        </p:xfrm>
        <a:graphic>
          <a:graphicData uri="http://schemas.openxmlformats.org/drawingml/2006/table">
            <a:tbl>
              <a:tblPr>
                <a:noFill/>
                <a:tableStyleId>{C80A13A0-45C2-4635-B891-A3E207402F46}</a:tableStyleId>
              </a:tblPr>
              <a:tblGrid>
                <a:gridCol w="1469875"/>
                <a:gridCol w="2121550"/>
                <a:gridCol w="1660375"/>
                <a:gridCol w="2673025"/>
                <a:gridCol w="828175"/>
              </a:tblGrid>
              <a:tr h="398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Keyword</a:t>
                      </a:r>
                      <a:endParaRPr/>
                    </a:p>
                  </a:txBody>
                  <a:tcPr marT="91425" marB="91425" marR="91425" marL="91425"/>
                </a:tc>
                <a:tc>
                  <a:txBody>
                    <a:bodyPr/>
                    <a:lstStyle/>
                    <a:p>
                      <a:pPr indent="0" lvl="0" marL="0" rtl="0" algn="l">
                        <a:spcBef>
                          <a:spcPts val="0"/>
                        </a:spcBef>
                        <a:spcAft>
                          <a:spcPts val="0"/>
                        </a:spcAft>
                        <a:buNone/>
                      </a:pPr>
                      <a:r>
                        <a:rPr lang="et"/>
                        <a:t>Location</a:t>
                      </a:r>
                      <a:endParaRPr/>
                    </a:p>
                  </a:txBody>
                  <a:tcPr marT="91425" marB="91425" marR="91425" marL="91425"/>
                </a:tc>
                <a:tc>
                  <a:txBody>
                    <a:bodyPr/>
                    <a:lstStyle/>
                    <a:p>
                      <a:pPr indent="0" lvl="0" marL="0" rtl="0" algn="l">
                        <a:spcBef>
                          <a:spcPts val="0"/>
                        </a:spcBef>
                        <a:spcAft>
                          <a:spcPts val="0"/>
                        </a:spcAft>
                        <a:buNone/>
                      </a:pPr>
                      <a:r>
                        <a:rPr lang="et"/>
                        <a:t>Text</a:t>
                      </a:r>
                      <a:endParaRPr/>
                    </a:p>
                  </a:txBody>
                  <a:tcPr marT="91425" marB="91425" marR="91425" marL="91425"/>
                </a:tc>
                <a:tc>
                  <a:txBody>
                    <a:bodyPr/>
                    <a:lstStyle/>
                    <a:p>
                      <a:pPr indent="0" lvl="0" marL="0" rtl="0" algn="l">
                        <a:spcBef>
                          <a:spcPts val="0"/>
                        </a:spcBef>
                        <a:spcAft>
                          <a:spcPts val="0"/>
                        </a:spcAft>
                        <a:buNone/>
                      </a:pPr>
                      <a:r>
                        <a:rPr lang="et"/>
                        <a:t>Target</a:t>
                      </a:r>
                      <a:endParaRPr/>
                    </a:p>
                  </a:txBody>
                  <a:tcPr marT="91425" marB="91425" marR="91425" marL="91425"/>
                </a:tc>
              </a:tr>
              <a:tr h="613375">
                <a:tc>
                  <a:txBody>
                    <a:bodyPr/>
                    <a:lstStyle/>
                    <a:p>
                      <a:pPr indent="0" lvl="0" marL="0" rtl="0" algn="l">
                        <a:spcBef>
                          <a:spcPts val="0"/>
                        </a:spcBef>
                        <a:spcAft>
                          <a:spcPts val="0"/>
                        </a:spcAft>
                        <a:buNone/>
                      </a:pPr>
                      <a:r>
                        <a:rPr lang="et"/>
                        <a:t>Example 1</a:t>
                      </a:r>
                      <a:endParaRPr/>
                    </a:p>
                  </a:txBody>
                  <a:tcPr marT="91425" marB="91425" marR="91425" marL="91425"/>
                </a:tc>
                <a:tc>
                  <a:txBody>
                    <a:bodyPr/>
                    <a:lstStyle/>
                    <a:p>
                      <a:pPr indent="0" lvl="0" marL="0" rtl="0" algn="l">
                        <a:spcBef>
                          <a:spcPts val="0"/>
                        </a:spcBef>
                        <a:spcAft>
                          <a:spcPts val="0"/>
                        </a:spcAft>
                        <a:buNone/>
                      </a:pPr>
                      <a:r>
                        <a:rPr lang="et"/>
                        <a:t>apocalypse</a:t>
                      </a:r>
                      <a:endParaRPr/>
                    </a:p>
                  </a:txBody>
                  <a:tcPr marT="91425" marB="91425" marR="91425" marL="91425"/>
                </a:tc>
                <a:tc>
                  <a:txBody>
                    <a:bodyPr/>
                    <a:lstStyle/>
                    <a:p>
                      <a:pPr indent="0" lvl="0" marL="0" rtl="0" algn="l">
                        <a:spcBef>
                          <a:spcPts val="0"/>
                        </a:spcBef>
                        <a:spcAft>
                          <a:spcPts val="0"/>
                        </a:spcAft>
                        <a:buNone/>
                      </a:pPr>
                      <a:r>
                        <a:rPr lang="et"/>
                        <a:t>Albuquerque</a:t>
                      </a:r>
                      <a:endParaRPr/>
                    </a:p>
                  </a:txBody>
                  <a:tcPr marT="91425" marB="91425" marR="91425" marL="91425"/>
                </a:tc>
                <a:tc>
                  <a:txBody>
                    <a:bodyPr/>
                    <a:lstStyle/>
                    <a:p>
                      <a:pPr indent="0" lvl="0" marL="0" rtl="0" algn="l">
                        <a:spcBef>
                          <a:spcPts val="0"/>
                        </a:spcBef>
                        <a:spcAft>
                          <a:spcPts val="0"/>
                        </a:spcAft>
                        <a:buNone/>
                      </a:pPr>
                      <a:r>
                        <a:rPr lang="et"/>
                        <a:t>And so it begins.. day one of the snow apocalypse</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828075">
                <a:tc>
                  <a:txBody>
                    <a:bodyPr/>
                    <a:lstStyle/>
                    <a:p>
                      <a:pPr indent="0" lvl="0" marL="0" rtl="0" algn="l">
                        <a:spcBef>
                          <a:spcPts val="0"/>
                        </a:spcBef>
                        <a:spcAft>
                          <a:spcPts val="0"/>
                        </a:spcAft>
                        <a:buNone/>
                      </a:pPr>
                      <a:r>
                        <a:rPr lang="et"/>
                        <a:t>Example 2</a:t>
                      </a:r>
                      <a:endParaRPr/>
                    </a:p>
                  </a:txBody>
                  <a:tcPr marT="91425" marB="91425" marR="91425" marL="91425"/>
                </a:tc>
                <a:tc>
                  <a:txBody>
                    <a:bodyPr/>
                    <a:lstStyle/>
                    <a:p>
                      <a:pPr indent="0" lvl="0" marL="0" rtl="0" algn="l">
                        <a:spcBef>
                          <a:spcPts val="0"/>
                        </a:spcBef>
                        <a:spcAft>
                          <a:spcPts val="0"/>
                        </a:spcAft>
                        <a:buNone/>
                      </a:pPr>
                      <a:r>
                        <a:rPr lang="et"/>
                        <a:t>airplane%20accident</a:t>
                      </a:r>
                      <a:endParaRPr/>
                    </a:p>
                  </a:txBody>
                  <a:tcPr marT="91425" marB="91425" marR="91425" marL="91425"/>
                </a:tc>
                <a:tc>
                  <a:txBody>
                    <a:bodyPr/>
                    <a:lstStyle/>
                    <a:p>
                      <a:pPr indent="0" lvl="0" marL="0" rtl="0" algn="l">
                        <a:spcBef>
                          <a:spcPts val="0"/>
                        </a:spcBef>
                        <a:spcAft>
                          <a:spcPts val="0"/>
                        </a:spcAft>
                        <a:buNone/>
                      </a:pPr>
                      <a:r>
                        <a:rPr lang="et"/>
                        <a:t>y(our) boyfriends legs </a:t>
                      </a:r>
                      <a:endParaRPr/>
                    </a:p>
                  </a:txBody>
                  <a:tcPr marT="91425" marB="91425" marR="91425" marL="91425"/>
                </a:tc>
                <a:tc>
                  <a:txBody>
                    <a:bodyPr/>
                    <a:lstStyle/>
                    <a:p>
                      <a:pPr indent="0" lvl="0" marL="0" rtl="0" algn="l">
                        <a:spcBef>
                          <a:spcPts val="0"/>
                        </a:spcBef>
                        <a:spcAft>
                          <a:spcPts val="0"/>
                        </a:spcAft>
                        <a:buNone/>
                      </a:pPr>
                      <a:r>
                        <a:rPr lang="et"/>
                        <a:t>I almost sent my coworker nudes on accident thank god for airplane mode</a:t>
                      </a:r>
                      <a:endParaRPr/>
                    </a:p>
                  </a:txBody>
                  <a:tcPr marT="91425" marB="91425" marR="91425" marL="91425"/>
                </a:tc>
                <a:tc>
                  <a:txBody>
                    <a:bodyPr/>
                    <a:lstStyle/>
                    <a:p>
                      <a:pPr indent="0" lvl="0" marL="0" rtl="0" algn="l">
                        <a:spcBef>
                          <a:spcPts val="0"/>
                        </a:spcBef>
                        <a:spcAft>
                          <a:spcPts val="0"/>
                        </a:spcAft>
                        <a:buNone/>
                      </a:pPr>
                      <a:r>
                        <a:rPr lang="et"/>
                        <a:t>0</a:t>
                      </a:r>
                      <a:endParaRPr/>
                    </a:p>
                  </a:txBody>
                  <a:tcPr marT="91425" marB="91425" marR="91425" marL="91425"/>
                </a:tc>
              </a:tr>
              <a:tr h="793100">
                <a:tc>
                  <a:txBody>
                    <a:bodyPr/>
                    <a:lstStyle/>
                    <a:p>
                      <a:pPr indent="0" lvl="0" marL="0" rtl="0" algn="l">
                        <a:spcBef>
                          <a:spcPts val="0"/>
                        </a:spcBef>
                        <a:spcAft>
                          <a:spcPts val="0"/>
                        </a:spcAft>
                        <a:buNone/>
                      </a:pPr>
                      <a:r>
                        <a:rPr lang="et"/>
                        <a:t>Example 3</a:t>
                      </a:r>
                      <a:endParaRPr/>
                    </a:p>
                  </a:txBody>
                  <a:tcPr marT="91425" marB="91425" marR="91425" marL="91425"/>
                </a:tc>
                <a:tc>
                  <a:txBody>
                    <a:bodyPr/>
                    <a:lstStyle/>
                    <a:p>
                      <a:pPr indent="0" lvl="0" marL="0" rtl="0" algn="l">
                        <a:spcBef>
                          <a:spcPts val="0"/>
                        </a:spcBef>
                        <a:spcAft>
                          <a:spcPts val="0"/>
                        </a:spcAft>
                        <a:buNone/>
                      </a:pPr>
                      <a:r>
                        <a:rPr lang="et"/>
                        <a:t>bush%20fires</a:t>
                      </a:r>
                      <a:endParaRPr/>
                    </a:p>
                  </a:txBody>
                  <a:tcPr marT="91425" marB="91425" marR="91425" marL="91425"/>
                </a:tc>
                <a:tc>
                  <a:txBody>
                    <a:bodyPr/>
                    <a:lstStyle/>
                    <a:p>
                      <a:pPr indent="0" lvl="0" marL="0" rtl="0" algn="l">
                        <a:spcBef>
                          <a:spcPts val="0"/>
                        </a:spcBef>
                        <a:spcAft>
                          <a:spcPts val="0"/>
                        </a:spcAft>
                        <a:buNone/>
                      </a:pPr>
                      <a:r>
                        <a:rPr lang="et"/>
                        <a:t>somewhere outside</a:t>
                      </a:r>
                      <a:endParaRPr/>
                    </a:p>
                  </a:txBody>
                  <a:tcPr marT="91425" marB="91425" marR="91425" marL="91425"/>
                </a:tc>
                <a:tc>
                  <a:txBody>
                    <a:bodyPr/>
                    <a:lstStyle/>
                    <a:p>
                      <a:pPr indent="0" lvl="0" marL="0" rtl="0" algn="l">
                        <a:spcBef>
                          <a:spcPts val="0"/>
                        </a:spcBef>
                        <a:spcAft>
                          <a:spcPts val="0"/>
                        </a:spcAft>
                        <a:buNone/>
                      </a:pPr>
                      <a:r>
                        <a:rPr lang="et"/>
                        <a:t>Bush Fires are scary....even scarier when you go down and fight them</a:t>
                      </a:r>
                      <a:endParaRPr/>
                    </a:p>
                  </a:txBody>
                  <a:tcPr marT="91425" marB="91425" marR="91425" marL="91425"/>
                </a:tc>
                <a:tc>
                  <a:txBody>
                    <a:bodyPr/>
                    <a:lstStyle/>
                    <a:p>
                      <a:pPr indent="0" lvl="0" marL="0" rtl="0" algn="l">
                        <a:lnSpc>
                          <a:spcPct val="115000"/>
                        </a:lnSpc>
                        <a:spcBef>
                          <a:spcPts val="0"/>
                        </a:spcBef>
                        <a:spcAft>
                          <a:spcPts val="0"/>
                        </a:spcAft>
                        <a:buNone/>
                      </a:pPr>
                      <a:r>
                        <a:rPr lang="et"/>
                        <a:t>1</a:t>
                      </a:r>
                      <a:endParaRPr/>
                    </a:p>
                  </a:txBody>
                  <a:tcPr marT="91425" marB="91425" marR="91425" marL="91425"/>
                </a:tc>
              </a:tr>
              <a:tr h="699750">
                <a:tc>
                  <a:txBody>
                    <a:bodyPr/>
                    <a:lstStyle/>
                    <a:p>
                      <a:pPr indent="0" lvl="0" marL="0" rtl="0" algn="l">
                        <a:spcBef>
                          <a:spcPts val="0"/>
                        </a:spcBef>
                        <a:spcAft>
                          <a:spcPts val="0"/>
                        </a:spcAft>
                        <a:buNone/>
                      </a:pPr>
                      <a:r>
                        <a:rPr lang="et"/>
                        <a:t>Example 4</a:t>
                      </a:r>
                      <a:endParaRPr/>
                    </a:p>
                  </a:txBody>
                  <a:tcPr marT="91425" marB="91425" marR="91425" marL="91425"/>
                </a:tc>
                <a:tc>
                  <a:txBody>
                    <a:bodyPr/>
                    <a:lstStyle/>
                    <a:p>
                      <a:pPr indent="0" lvl="0" marL="0" rtl="0" algn="l">
                        <a:spcBef>
                          <a:spcPts val="0"/>
                        </a:spcBef>
                        <a:spcAft>
                          <a:spcPts val="0"/>
                        </a:spcAft>
                        <a:buNone/>
                      </a:pPr>
                      <a:r>
                        <a:rPr lang="et"/>
                        <a:t>danger</a:t>
                      </a:r>
                      <a:endParaRPr/>
                    </a:p>
                  </a:txBody>
                  <a:tcPr marT="91425" marB="91425" marR="91425" marL="91425"/>
                </a:tc>
                <a:tc>
                  <a:txBody>
                    <a:bodyPr/>
                    <a:lstStyle/>
                    <a:p>
                      <a:pPr indent="0" lvl="0" marL="0" rtl="0" algn="l">
                        <a:spcBef>
                          <a:spcPts val="0"/>
                        </a:spcBef>
                        <a:spcAft>
                          <a:spcPts val="0"/>
                        </a:spcAft>
                        <a:buNone/>
                      </a:pPr>
                      <a:r>
                        <a:rPr lang="et"/>
                        <a:t>Uruguay / Westeros / Gallifrey</a:t>
                      </a:r>
                      <a:endParaRPr/>
                    </a:p>
                  </a:txBody>
                  <a:tcPr marT="91425" marB="91425" marR="91425" marL="91425"/>
                </a:tc>
                <a:tc>
                  <a:txBody>
                    <a:bodyPr/>
                    <a:lstStyle/>
                    <a:p>
                      <a:pPr indent="0" lvl="0" marL="0" rtl="0" algn="l">
                        <a:spcBef>
                          <a:spcPts val="0"/>
                        </a:spcBef>
                        <a:spcAft>
                          <a:spcPts val="0"/>
                        </a:spcAft>
                        <a:buNone/>
                      </a:pPr>
                      <a:r>
                        <a:rPr lang="et"/>
                        <a:t>I am not in danger Skyler. I AM THE DANGER.</a:t>
                      </a:r>
                      <a:endParaRPr/>
                    </a:p>
                  </a:txBody>
                  <a:tcPr marT="91425" marB="91425" marR="91425" marL="91425"/>
                </a:tc>
                <a:tc>
                  <a:txBody>
                    <a:bodyPr/>
                    <a:lstStyle/>
                    <a:p>
                      <a:pPr indent="0" lvl="0" marL="0" rtl="0" algn="l">
                        <a:lnSpc>
                          <a:spcPct val="115000"/>
                        </a:lnSpc>
                        <a:spcBef>
                          <a:spcPts val="0"/>
                        </a:spcBef>
                        <a:spcAft>
                          <a:spcPts val="0"/>
                        </a:spcAft>
                        <a:buNone/>
                      </a:pPr>
                      <a:r>
                        <a:rPr lang="et"/>
                        <a:t>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Blockers/problems</a:t>
            </a:r>
            <a:endParaRPr sz="2820"/>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t" sz="1900"/>
              <a:t>Can practice NLP, but the methods achieved will most likely not be useful</a:t>
            </a:r>
            <a:endParaRPr sz="1900"/>
          </a:p>
          <a:p>
            <a:pPr indent="-349250" lvl="0" marL="457200" rtl="0" algn="l">
              <a:spcBef>
                <a:spcPts val="0"/>
              </a:spcBef>
              <a:spcAft>
                <a:spcPts val="0"/>
              </a:spcAft>
              <a:buSzPts val="1900"/>
              <a:buChar char="●"/>
            </a:pPr>
            <a:r>
              <a:rPr lang="et" sz="1900"/>
              <a:t>Test dataset is public, difficult to compare performance</a:t>
            </a:r>
            <a:endParaRPr sz="1900"/>
          </a:p>
        </p:txBody>
      </p:sp>
      <p:graphicFrame>
        <p:nvGraphicFramePr>
          <p:cNvPr id="94" name="Google Shape;94;p19"/>
          <p:cNvGraphicFramePr/>
          <p:nvPr/>
        </p:nvGraphicFramePr>
        <p:xfrm>
          <a:off x="195500" y="2095295"/>
          <a:ext cx="3000000" cy="3000000"/>
        </p:xfrm>
        <a:graphic>
          <a:graphicData uri="http://schemas.openxmlformats.org/drawingml/2006/table">
            <a:tbl>
              <a:tblPr>
                <a:noFill/>
                <a:tableStyleId>{C80A13A0-45C2-4635-B891-A3E207402F46}</a:tableStyleId>
              </a:tblPr>
              <a:tblGrid>
                <a:gridCol w="1469875"/>
                <a:gridCol w="2121550"/>
                <a:gridCol w="1660375"/>
                <a:gridCol w="2673025"/>
                <a:gridCol w="828175"/>
              </a:tblGrid>
              <a:tr h="398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Keyword</a:t>
                      </a:r>
                      <a:endParaRPr/>
                    </a:p>
                  </a:txBody>
                  <a:tcPr marT="91425" marB="91425" marR="91425" marL="91425"/>
                </a:tc>
                <a:tc>
                  <a:txBody>
                    <a:bodyPr/>
                    <a:lstStyle/>
                    <a:p>
                      <a:pPr indent="0" lvl="0" marL="0" rtl="0" algn="l">
                        <a:spcBef>
                          <a:spcPts val="0"/>
                        </a:spcBef>
                        <a:spcAft>
                          <a:spcPts val="0"/>
                        </a:spcAft>
                        <a:buNone/>
                      </a:pPr>
                      <a:r>
                        <a:rPr lang="et"/>
                        <a:t>Location</a:t>
                      </a:r>
                      <a:endParaRPr/>
                    </a:p>
                  </a:txBody>
                  <a:tcPr marT="91425" marB="91425" marR="91425" marL="91425"/>
                </a:tc>
                <a:tc>
                  <a:txBody>
                    <a:bodyPr/>
                    <a:lstStyle/>
                    <a:p>
                      <a:pPr indent="0" lvl="0" marL="0" rtl="0" algn="l">
                        <a:spcBef>
                          <a:spcPts val="0"/>
                        </a:spcBef>
                        <a:spcAft>
                          <a:spcPts val="0"/>
                        </a:spcAft>
                        <a:buNone/>
                      </a:pPr>
                      <a:r>
                        <a:rPr lang="et"/>
                        <a:t>Text</a:t>
                      </a:r>
                      <a:endParaRPr/>
                    </a:p>
                  </a:txBody>
                  <a:tcPr marT="91425" marB="91425" marR="91425" marL="91425"/>
                </a:tc>
                <a:tc>
                  <a:txBody>
                    <a:bodyPr/>
                    <a:lstStyle/>
                    <a:p>
                      <a:pPr indent="0" lvl="0" marL="0" rtl="0" algn="l">
                        <a:spcBef>
                          <a:spcPts val="0"/>
                        </a:spcBef>
                        <a:spcAft>
                          <a:spcPts val="0"/>
                        </a:spcAft>
                        <a:buNone/>
                      </a:pPr>
                      <a:r>
                        <a:rPr lang="et"/>
                        <a:t>Target</a:t>
                      </a:r>
                      <a:endParaRPr/>
                    </a:p>
                  </a:txBody>
                  <a:tcPr marT="91425" marB="91425" marR="91425" marL="91425"/>
                </a:tc>
              </a:tr>
              <a:tr h="613375">
                <a:tc>
                  <a:txBody>
                    <a:bodyPr/>
                    <a:lstStyle/>
                    <a:p>
                      <a:pPr indent="0" lvl="0" marL="0" rtl="0" algn="l">
                        <a:spcBef>
                          <a:spcPts val="0"/>
                        </a:spcBef>
                        <a:spcAft>
                          <a:spcPts val="0"/>
                        </a:spcAft>
                        <a:buNone/>
                      </a:pPr>
                      <a:r>
                        <a:rPr lang="et"/>
                        <a:t>Example 1</a:t>
                      </a:r>
                      <a:endParaRPr/>
                    </a:p>
                  </a:txBody>
                  <a:tcPr marT="91425" marB="91425" marR="91425" marL="91425"/>
                </a:tc>
                <a:tc>
                  <a:txBody>
                    <a:bodyPr/>
                    <a:lstStyle/>
                    <a:p>
                      <a:pPr indent="0" lvl="0" marL="0" rtl="0" algn="l">
                        <a:spcBef>
                          <a:spcPts val="0"/>
                        </a:spcBef>
                        <a:spcAft>
                          <a:spcPts val="0"/>
                        </a:spcAft>
                        <a:buNone/>
                      </a:pPr>
                      <a:r>
                        <a:rPr lang="et"/>
                        <a:t>crashed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My iPod crashed.....</a:t>
                      </a:r>
                      <a:endParaRPr/>
                    </a:p>
                    <a:p>
                      <a:pPr indent="0" lvl="0" marL="0" rtl="0" algn="l">
                        <a:spcBef>
                          <a:spcPts val="0"/>
                        </a:spcBef>
                        <a:spcAft>
                          <a:spcPts val="0"/>
                        </a:spcAft>
                        <a:buNone/>
                      </a:pPr>
                      <a:r>
                        <a:rPr lang="et"/>
                        <a:t>#WeLoveYouLouis</a:t>
                      </a:r>
                      <a:endParaRPr/>
                    </a:p>
                    <a:p>
                      <a:pPr indent="0" lvl="0" marL="0" rtl="0" algn="l">
                        <a:spcBef>
                          <a:spcPts val="0"/>
                        </a:spcBef>
                        <a:spcAft>
                          <a:spcPts val="0"/>
                        </a:spcAft>
                        <a:buNone/>
                      </a:pPr>
                      <a:r>
                        <a:rPr lang="et"/>
                        <a:t>#MTVHottest One Direction</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828075">
                <a:tc>
                  <a:txBody>
                    <a:bodyPr/>
                    <a:lstStyle/>
                    <a:p>
                      <a:pPr indent="0" lvl="0" marL="0" rtl="0" algn="l">
                        <a:spcBef>
                          <a:spcPts val="0"/>
                        </a:spcBef>
                        <a:spcAft>
                          <a:spcPts val="0"/>
                        </a:spcAft>
                        <a:buNone/>
                      </a:pPr>
                      <a:r>
                        <a:rPr lang="et"/>
                        <a:t>Example 2</a:t>
                      </a:r>
                      <a:endParaRPr/>
                    </a:p>
                  </a:txBody>
                  <a:tcPr marT="91425" marB="91425" marR="91425" marL="91425"/>
                </a:tc>
                <a:tc>
                  <a:txBody>
                    <a:bodyPr/>
                    <a:lstStyle/>
                    <a:p>
                      <a:pPr indent="0" lvl="0" marL="0" rtl="0" algn="l">
                        <a:spcBef>
                          <a:spcPts val="0"/>
                        </a:spcBef>
                        <a:spcAft>
                          <a:spcPts val="0"/>
                        </a:spcAft>
                        <a:buNone/>
                      </a:pPr>
                      <a:r>
                        <a:rPr lang="et"/>
                        <a:t>crush</a:t>
                      </a:r>
                      <a:endParaRPr/>
                    </a:p>
                  </a:txBody>
                  <a:tcPr marT="91425" marB="91425" marR="91425" marL="91425"/>
                </a:tc>
                <a:tc>
                  <a:txBody>
                    <a:bodyPr/>
                    <a:lstStyle/>
                    <a:p>
                      <a:pPr indent="0" lvl="0" marL="0" rtl="0" algn="l">
                        <a:spcBef>
                          <a:spcPts val="0"/>
                        </a:spcBef>
                        <a:spcAft>
                          <a:spcPts val="0"/>
                        </a:spcAft>
                        <a:buNone/>
                      </a:pPr>
                      <a:r>
                        <a:rPr lang="et"/>
                        <a:t>Everywhere</a:t>
                      </a:r>
                      <a:endParaRPr/>
                    </a:p>
                  </a:txBody>
                  <a:tcPr marT="91425" marB="91425" marR="91425" marL="91425"/>
                </a:tc>
                <a:tc>
                  <a:txBody>
                    <a:bodyPr/>
                    <a:lstStyle/>
                    <a:p>
                      <a:pPr indent="0" lvl="0" marL="0" rtl="0" algn="l">
                        <a:spcBef>
                          <a:spcPts val="0"/>
                        </a:spcBef>
                        <a:spcAft>
                          <a:spcPts val="0"/>
                        </a:spcAft>
                        <a:buNone/>
                      </a:pPr>
                      <a:r>
                        <a:rPr lang="et"/>
                        <a:t>sevenfigz has a crush: http://t.co/20B3PnQxMD</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793100">
                <a:tc>
                  <a:txBody>
                    <a:bodyPr/>
                    <a:lstStyle/>
                    <a:p>
                      <a:pPr indent="0" lvl="0" marL="0" rtl="0" algn="l">
                        <a:spcBef>
                          <a:spcPts val="0"/>
                        </a:spcBef>
                        <a:spcAft>
                          <a:spcPts val="0"/>
                        </a:spcAft>
                        <a:buNone/>
                      </a:pPr>
                      <a:r>
                        <a:rPr lang="et"/>
                        <a:t>Example 3</a:t>
                      </a:r>
                      <a:endParaRPr/>
                    </a:p>
                  </a:txBody>
                  <a:tcPr marT="91425" marB="91425" marR="91425" marL="91425"/>
                </a:tc>
                <a:tc>
                  <a:txBody>
                    <a:bodyPr/>
                    <a:lstStyle/>
                    <a:p>
                      <a:pPr indent="0" lvl="0" marL="0" rtl="0" algn="l">
                        <a:spcBef>
                          <a:spcPts val="0"/>
                        </a:spcBef>
                        <a:spcAft>
                          <a:spcPts val="0"/>
                        </a:spcAft>
                        <a:buNone/>
                      </a:pPr>
                      <a:r>
                        <a:rPr lang="et"/>
                        <a:t>ablaze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I wanted to set Chicago ablaze with my preaching... But not my hotel! http://t.co/o9qknbfOFX</a:t>
                      </a:r>
                      <a:endParaRPr/>
                    </a:p>
                  </a:txBody>
                  <a:tcPr marT="91425" marB="91425" marR="91425" marL="91425"/>
                </a:tc>
                <a:tc>
                  <a:txBody>
                    <a:bodyPr/>
                    <a:lstStyle/>
                    <a:p>
                      <a:pPr indent="0" lvl="0" marL="0" rtl="0" algn="l">
                        <a:spcBef>
                          <a:spcPts val="0"/>
                        </a:spcBef>
                        <a:spcAft>
                          <a:spcPts val="0"/>
                        </a:spcAft>
                        <a:buNone/>
                      </a:pPr>
                      <a:r>
                        <a:rPr lang="et"/>
                        <a:t>0</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t"/>
              <a:t>Dataset preprocessing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t"/>
              <a:t>Location and text</a:t>
            </a:r>
            <a:endParaRPr/>
          </a:p>
          <a:p>
            <a:pPr indent="-342900" lvl="0" marL="457200" rtl="0" algn="l">
              <a:spcBef>
                <a:spcPts val="0"/>
              </a:spcBef>
              <a:spcAft>
                <a:spcPts val="0"/>
              </a:spcAft>
              <a:buSzPts val="1800"/>
              <a:buChar char="●"/>
            </a:pPr>
            <a:r>
              <a:rPr lang="et"/>
              <a:t>Hashtags</a:t>
            </a:r>
            <a:endParaRPr/>
          </a:p>
          <a:p>
            <a:pPr indent="-342900" lvl="0" marL="457200" rtl="0" algn="l">
              <a:spcBef>
                <a:spcPts val="0"/>
              </a:spcBef>
              <a:spcAft>
                <a:spcPts val="0"/>
              </a:spcAft>
              <a:buSzPts val="1800"/>
              <a:buChar char="●"/>
            </a:pPr>
            <a:r>
              <a:rPr lang="et"/>
              <a:t>Add </a:t>
            </a:r>
            <a:r>
              <a:rPr lang="et"/>
              <a:t>k</a:t>
            </a:r>
            <a:r>
              <a:rPr lang="et"/>
              <a:t>eywords</a:t>
            </a:r>
            <a:endParaRPr/>
          </a:p>
          <a:p>
            <a:pPr indent="-342900" lvl="0" marL="457200" rtl="0" algn="l">
              <a:spcBef>
                <a:spcPts val="0"/>
              </a:spcBef>
              <a:spcAft>
                <a:spcPts val="0"/>
              </a:spcAft>
              <a:buSzPts val="1800"/>
              <a:buChar char="●"/>
            </a:pPr>
            <a:r>
              <a:rPr lang="et"/>
              <a:t>Word count</a:t>
            </a:r>
            <a:endParaRPr/>
          </a:p>
        </p:txBody>
      </p:sp>
      <p:graphicFrame>
        <p:nvGraphicFramePr>
          <p:cNvPr id="101" name="Google Shape;101;p20"/>
          <p:cNvGraphicFramePr/>
          <p:nvPr/>
        </p:nvGraphicFramePr>
        <p:xfrm>
          <a:off x="2814450" y="1017725"/>
          <a:ext cx="3000000" cy="3000000"/>
        </p:xfrm>
        <a:graphic>
          <a:graphicData uri="http://schemas.openxmlformats.org/drawingml/2006/table">
            <a:tbl>
              <a:tblPr>
                <a:noFill/>
                <a:tableStyleId>{C80A13A0-45C2-4635-B891-A3E207402F46}</a:tableStyleId>
              </a:tblPr>
              <a:tblGrid>
                <a:gridCol w="476750"/>
                <a:gridCol w="854450"/>
                <a:gridCol w="1006850"/>
                <a:gridCol w="3322375"/>
                <a:gridCol w="669125"/>
              </a:tblGrid>
              <a:tr h="566800">
                <a:tc>
                  <a:txBody>
                    <a:bodyPr/>
                    <a:lstStyle/>
                    <a:p>
                      <a:pPr indent="0" lvl="0" marL="0" rtl="0" algn="l">
                        <a:spcBef>
                          <a:spcPts val="0"/>
                        </a:spcBef>
                        <a:spcAft>
                          <a:spcPts val="0"/>
                        </a:spcAft>
                        <a:buNone/>
                      </a:pPr>
                      <a:r>
                        <a:rPr lang="et"/>
                        <a:t>id</a:t>
                      </a:r>
                      <a:endParaRPr/>
                    </a:p>
                  </a:txBody>
                  <a:tcPr marT="91425" marB="91425" marR="91425" marL="91425"/>
                </a:tc>
                <a:tc>
                  <a:txBody>
                    <a:bodyPr/>
                    <a:lstStyle/>
                    <a:p>
                      <a:pPr indent="0" lvl="0" marL="0" rtl="0" algn="l">
                        <a:spcBef>
                          <a:spcPts val="0"/>
                        </a:spcBef>
                        <a:spcAft>
                          <a:spcPts val="0"/>
                        </a:spcAft>
                        <a:buNone/>
                      </a:pPr>
                      <a:r>
                        <a:rPr lang="et"/>
                        <a:t>keyword</a:t>
                      </a:r>
                      <a:endParaRPr/>
                    </a:p>
                  </a:txBody>
                  <a:tcPr marT="91425" marB="91425" marR="91425" marL="91425"/>
                </a:tc>
                <a:tc>
                  <a:txBody>
                    <a:bodyPr/>
                    <a:lstStyle/>
                    <a:p>
                      <a:pPr indent="0" lvl="0" marL="0" rtl="0" algn="l">
                        <a:spcBef>
                          <a:spcPts val="0"/>
                        </a:spcBef>
                        <a:spcAft>
                          <a:spcPts val="0"/>
                        </a:spcAft>
                        <a:buNone/>
                      </a:pPr>
                      <a:r>
                        <a:rPr lang="et"/>
                        <a:t>location</a:t>
                      </a:r>
                      <a:endParaRPr/>
                    </a:p>
                  </a:txBody>
                  <a:tcPr marT="91425" marB="91425" marR="91425" marL="91425"/>
                </a:tc>
                <a:tc>
                  <a:txBody>
                    <a:bodyPr/>
                    <a:lstStyle/>
                    <a:p>
                      <a:pPr indent="0" lvl="0" marL="0" rtl="0" algn="l">
                        <a:spcBef>
                          <a:spcPts val="0"/>
                        </a:spcBef>
                        <a:spcAft>
                          <a:spcPts val="0"/>
                        </a:spcAft>
                        <a:buNone/>
                      </a:pPr>
                      <a:r>
                        <a:rPr lang="et"/>
                        <a:t>text</a:t>
                      </a:r>
                      <a:endParaRPr/>
                    </a:p>
                  </a:txBody>
                  <a:tcPr marT="91425" marB="91425" marR="91425" marL="91425"/>
                </a:tc>
                <a:tc>
                  <a:txBody>
                    <a:bodyPr/>
                    <a:lstStyle/>
                    <a:p>
                      <a:pPr indent="0" lvl="0" marL="0" rtl="0" algn="l">
                        <a:spcBef>
                          <a:spcPts val="0"/>
                        </a:spcBef>
                        <a:spcAft>
                          <a:spcPts val="0"/>
                        </a:spcAft>
                        <a:buNone/>
                      </a:pPr>
                      <a:r>
                        <a:rPr lang="et"/>
                        <a:t>target</a:t>
                      </a:r>
                      <a:endParaRPr/>
                    </a:p>
                  </a:txBody>
                  <a:tcPr marT="91425" marB="91425" marR="91425" marL="91425"/>
                </a:tc>
              </a:tr>
              <a:tr h="809000">
                <a:tc>
                  <a:txBody>
                    <a:bodyPr/>
                    <a:lstStyle/>
                    <a:p>
                      <a:pPr indent="0" lvl="0" marL="0" rtl="0" algn="l">
                        <a:spcBef>
                          <a:spcPts val="0"/>
                        </a:spcBef>
                        <a:spcAft>
                          <a:spcPts val="0"/>
                        </a:spcAft>
                        <a:buNone/>
                      </a:pPr>
                      <a:r>
                        <a:rPr lang="et"/>
                        <a:t>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#RockyFire Update =&gt; California Hwy. 20 closed in both directions due to Lake County fire - #CAfire #wildfires</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809000">
                <a:tc>
                  <a:txBody>
                    <a:bodyPr/>
                    <a:lstStyle/>
                    <a:p>
                      <a:pPr indent="0" lvl="0" marL="0" rtl="0" algn="l">
                        <a:spcBef>
                          <a:spcPts val="0"/>
                        </a:spcBef>
                        <a:spcAft>
                          <a:spcPts val="0"/>
                        </a:spcAft>
                        <a:buNone/>
                      </a:pPr>
                      <a:r>
                        <a:rPr lang="et"/>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#flood #disaster Heavy rain causes flash flooding of streets in Manitou, Colorado Springs areas</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389500">
                <a:tc>
                  <a:txBody>
                    <a:bodyPr/>
                    <a:lstStyle/>
                    <a:p>
                      <a:pPr indent="0" lvl="0" marL="0" rtl="0" algn="l">
                        <a:spcBef>
                          <a:spcPts val="0"/>
                        </a:spcBef>
                        <a:spcAft>
                          <a:spcPts val="0"/>
                        </a:spcAft>
                        <a:buNone/>
                      </a:pPr>
                      <a:r>
                        <a:rPr lang="et"/>
                        <a:t>36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LOOOOOOL</a:t>
                      </a:r>
                      <a:endParaRPr/>
                    </a:p>
                  </a:txBody>
                  <a:tcPr marT="91425" marB="91425" marR="91425" marL="91425"/>
                </a:tc>
                <a:tc>
                  <a:txBody>
                    <a:bodyPr/>
                    <a:lstStyle/>
                    <a:p>
                      <a:pPr indent="0" lvl="0" marL="0" rtl="0" algn="l">
                        <a:spcBef>
                          <a:spcPts val="0"/>
                        </a:spcBef>
                        <a:spcAft>
                          <a:spcPts val="0"/>
                        </a:spcAft>
                        <a:buNone/>
                      </a:pPr>
                      <a:r>
                        <a:rPr lang="et"/>
                        <a:t>0</a:t>
                      </a:r>
                      <a:endParaRPr/>
                    </a:p>
                  </a:txBody>
                  <a:tcPr marT="91425" marB="91425" marR="91425" marL="91425"/>
                </a:tc>
              </a:tr>
              <a:tr h="389500">
                <a:tc>
                  <a:txBody>
                    <a:bodyPr/>
                    <a:lstStyle/>
                    <a:p>
                      <a:pPr indent="0" lvl="0" marL="0" rtl="0" algn="l">
                        <a:spcBef>
                          <a:spcPts val="0"/>
                        </a:spcBef>
                        <a:spcAft>
                          <a:spcPts val="0"/>
                        </a:spcAft>
                        <a:buNone/>
                      </a:pPr>
                      <a:r>
                        <a:rPr lang="et"/>
                        <a:t>40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Cooool :)</a:t>
                      </a:r>
                      <a:endParaRPr/>
                    </a:p>
                  </a:txBody>
                  <a:tcPr marT="91425" marB="91425" marR="91425" marL="91425"/>
                </a:tc>
                <a:tc>
                  <a:txBody>
                    <a:bodyPr/>
                    <a:lstStyle/>
                    <a:p>
                      <a:pPr indent="0" lvl="0" marL="0" rtl="0" algn="l">
                        <a:spcBef>
                          <a:spcPts val="0"/>
                        </a:spcBef>
                        <a:spcAft>
                          <a:spcPts val="0"/>
                        </a:spcAft>
                        <a:buNone/>
                      </a:pPr>
                      <a:r>
                        <a:rPr lang="et"/>
                        <a:t>0</a:t>
                      </a:r>
                      <a:endParaRPr/>
                    </a:p>
                  </a:txBody>
                  <a:tcPr marT="91425" marB="91425" marR="91425" marL="91425"/>
                </a:tc>
              </a:tr>
              <a:tr h="1120700">
                <a:tc>
                  <a:txBody>
                    <a:bodyPr/>
                    <a:lstStyle/>
                    <a:p>
                      <a:pPr indent="0" lvl="0" marL="0" rtl="0" algn="l">
                        <a:spcBef>
                          <a:spcPts val="0"/>
                        </a:spcBef>
                        <a:spcAft>
                          <a:spcPts val="0"/>
                        </a:spcAft>
                        <a:buNone/>
                      </a:pPr>
                      <a:r>
                        <a:rPr lang="et"/>
                        <a:t>118</a:t>
                      </a:r>
                      <a:endParaRPr/>
                    </a:p>
                  </a:txBody>
                  <a:tcPr marT="91425" marB="91425" marR="91425" marL="91425"/>
                </a:tc>
                <a:tc>
                  <a:txBody>
                    <a:bodyPr/>
                    <a:lstStyle/>
                    <a:p>
                      <a:pPr indent="0" lvl="0" marL="0" rtl="0" algn="l">
                        <a:spcBef>
                          <a:spcPts val="0"/>
                        </a:spcBef>
                        <a:spcAft>
                          <a:spcPts val="0"/>
                        </a:spcAft>
                        <a:buNone/>
                      </a:pPr>
                      <a:r>
                        <a:rPr lang="et"/>
                        <a:t>accident</a:t>
                      </a:r>
                      <a:endParaRPr/>
                    </a:p>
                  </a:txBody>
                  <a:tcPr marT="91425" marB="91425" marR="91425" marL="91425"/>
                </a:tc>
                <a:tc>
                  <a:txBody>
                    <a:bodyPr/>
                    <a:lstStyle/>
                    <a:p>
                      <a:pPr indent="0" lvl="0" marL="0" rtl="0" algn="l">
                        <a:spcBef>
                          <a:spcPts val="0"/>
                        </a:spcBef>
                        <a:spcAft>
                          <a:spcPts val="0"/>
                        </a:spcAft>
                        <a:buNone/>
                      </a:pPr>
                      <a:r>
                        <a:rPr lang="et"/>
                        <a:t>Your Sister’s Bedroom</a:t>
                      </a:r>
                      <a:endParaRPr/>
                    </a:p>
                  </a:txBody>
                  <a:tcPr marT="91425" marB="91425" marR="91425" marL="91425"/>
                </a:tc>
                <a:tc>
                  <a:txBody>
                    <a:bodyPr/>
                    <a:lstStyle/>
                    <a:p>
                      <a:pPr indent="0" lvl="0" marL="0" rtl="0" algn="l">
                        <a:spcBef>
                          <a:spcPts val="0"/>
                        </a:spcBef>
                        <a:spcAft>
                          <a:spcPts val="0"/>
                        </a:spcAft>
                        <a:buNone/>
                      </a:pPr>
                      <a:r>
                        <a:rPr lang="et"/>
                        <a:t>I was in a horrible car accident this past Sunday. I'm finally able to get around. Thank you GOD??</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What we want to achieve</a:t>
            </a:r>
            <a:endParaRPr sz="2820"/>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t" sz="2500"/>
              <a:t>Reliable prediction</a:t>
            </a:r>
            <a:endParaRPr sz="2500"/>
          </a:p>
          <a:p>
            <a:pPr indent="-387350" lvl="0" marL="457200" rtl="0" algn="l">
              <a:spcBef>
                <a:spcPts val="0"/>
              </a:spcBef>
              <a:spcAft>
                <a:spcPts val="0"/>
              </a:spcAft>
              <a:buSzPts val="2500"/>
              <a:buChar char="●"/>
            </a:pPr>
            <a:r>
              <a:rPr lang="et" sz="2500"/>
              <a:t>Understanding NLP</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