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3" autoAdjust="0"/>
  </p:normalViewPr>
  <p:slideViewPr>
    <p:cSldViewPr>
      <p:cViewPr varScale="1">
        <p:scale>
          <a:sx n="81" d="100"/>
          <a:sy n="81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F135-99F8-4308-A1E4-AF8D9CF0D6E5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2600-C3A3-48E9-87B6-333D868D69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2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2600-C3A3-48E9-87B6-333D868D69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2600-C3A3-48E9-87B6-333D868D69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Reference:</a:t>
            </a:r>
            <a:r>
              <a:rPr lang="en-US" baseline="0" dirty="0" smtClean="0"/>
              <a:t> [2]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2600-C3A3-48E9-87B6-333D868D69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r>
              <a:rPr lang="en-US" baseline="0" dirty="0" smtClean="0"/>
              <a:t> [4] – [12] are for the pictures used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2600-C3A3-48E9-87B6-333D868D69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ADB951-6D44-4870-8A9C-4C3EF30347D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E59A-3C3D-46EE-BD2A-67B16ED682EE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2934F-6FB9-4E2A-A2F5-BF271EA3713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A475B-DE71-4C56-BC6C-17BAF8239F6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76F83F-0837-4847-8590-F48BA358BB3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A5E600-0264-4A69-9CE9-EB064415AA8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132E5-4F30-4F93-8C8C-90157A49F7D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4C9930-9B39-43C6-8F7E-457C69B57B1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6DE21F-6C93-43A8-A6D0-CA3923B3604E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24D281-A129-47C4-8C1B-248A6FF5C5D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419307-8D49-4D58-9927-D1AB7B554E7A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3AAC7B-851E-4B68-991C-4B5DC96B155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mcvariety.files.wordpress.com/2017/11/snapchat-logo.jpg?w=700&amp;h=393&amp;crop=1" TargetMode="External"/><Relationship Id="rId13" Type="http://schemas.openxmlformats.org/officeDocument/2006/relationships/hyperlink" Target="http://godlessmom.com/wp-content/uploads/2015/05/Question-mark-red-3D-glossy.jpg" TargetMode="External"/><Relationship Id="rId3" Type="http://schemas.openxmlformats.org/officeDocument/2006/relationships/hyperlink" Target="https://en.wikipedia.org/wiki/Friendship_paradox" TargetMode="External"/><Relationship Id="rId7" Type="http://schemas.openxmlformats.org/officeDocument/2006/relationships/hyperlink" Target="https://a.slack-edge.com/ae7f/img/services/twitter_512.png" TargetMode="External"/><Relationship Id="rId12" Type="http://schemas.openxmlformats.org/officeDocument/2006/relationships/hyperlink" Target="https://qph.fs.quoracdn.net/main-qimg-b4df1f6ddbd582e747268ea58e36fad3-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7/7c/Facebook_New_Logo_(2015).svg/2000px-Facebook_New_Logo_(2015).svg.png" TargetMode="External"/><Relationship Id="rId11" Type="http://schemas.openxmlformats.org/officeDocument/2006/relationships/hyperlink" Target="https://technologyadvice.com/wp-content/uploads/2015/02/compare-crms-like-a-pro-01.png" TargetMode="External"/><Relationship Id="rId5" Type="http://schemas.openxmlformats.org/officeDocument/2006/relationships/hyperlink" Target="http://www.macroeconomics.tu-berlin.de/fileadmin/fg124/networks/Lectures/Summer2012/Material/American_Journal_of_Sociology_1991_Feld.pdf" TargetMode="External"/><Relationship Id="rId10" Type="http://schemas.openxmlformats.org/officeDocument/2006/relationships/hyperlink" Target="https://i.ytimg.com/vi/-wkr_vf18cw/maxresdefault.jpg" TargetMode="External"/><Relationship Id="rId4" Type="http://schemas.openxmlformats.org/officeDocument/2006/relationships/hyperlink" Target="https://www.cla.purdue.edu/sociology/directory/?p=Scott_Feld" TargetMode="External"/><Relationship Id="rId9" Type="http://schemas.openxmlformats.org/officeDocument/2006/relationships/hyperlink" Target="https://image.freepik.com/free-vector/instagram-icon_1057-2227.jpg" TargetMode="External"/><Relationship Id="rId14" Type="http://schemas.openxmlformats.org/officeDocument/2006/relationships/hyperlink" Target="http://cdn.playbuzz.com/cdn/8c6aa947-3158-49f1-a231-ec89a57e7f21/cc7bb3ce-090e-4b3f-b5db-595f4197fb0a_560_420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15362"/>
          </a:xfrm>
        </p:spPr>
        <p:txBody>
          <a:bodyPr>
            <a:normAutofit/>
          </a:bodyPr>
          <a:lstStyle/>
          <a:p>
            <a:r>
              <a:rPr lang="en-US" dirty="0" smtClean="0"/>
              <a:t>The Friendship Paradox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By: James Pindell</a:t>
            </a:r>
          </a:p>
          <a:p>
            <a:r>
              <a:rPr lang="en-US" dirty="0" smtClean="0"/>
              <a:t>CS 532/432 Web Science </a:t>
            </a:r>
          </a:p>
          <a:p>
            <a:r>
              <a:rPr lang="en-US" dirty="0" smtClean="0"/>
              <a:t>4/17/2018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[1]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en.wikipedia.org/wiki/Friendship_paradox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[2] </a:t>
            </a:r>
            <a:r>
              <a:rPr lang="en-US" sz="1600" dirty="0">
                <a:hlinkClick r:id="rId4"/>
              </a:rPr>
              <a:t>https://www.cla.purdue.edu/sociology/directory/?</a:t>
            </a:r>
            <a:r>
              <a:rPr lang="en-US" sz="1600" dirty="0" smtClean="0">
                <a:hlinkClick r:id="rId4"/>
              </a:rPr>
              <a:t>p=Scott_Feld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[3</a:t>
            </a:r>
            <a:r>
              <a:rPr lang="en-US" sz="1600" dirty="0"/>
              <a:t>]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www.macroeconomics.tu-berlin.de/fileadmin/fg124/networks/Lectures/Summer2012/Material/American_Journal_of_Sociology_1991_Feld.pdf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[4</a:t>
            </a:r>
            <a:r>
              <a:rPr lang="en-US" sz="1600" dirty="0"/>
              <a:t>] </a:t>
            </a:r>
            <a:r>
              <a:rPr lang="en-US" sz="1600" dirty="0">
                <a:hlinkClick r:id="rId6"/>
              </a:rPr>
              <a:t>https://upload.wikimedia.org/wikipedia/commons/thumb/7/7c/Facebook_New_Logo_%282015%29.svg/2000px-Facebook_New_Logo_%</a:t>
            </a:r>
            <a:r>
              <a:rPr lang="en-US" sz="1600" dirty="0" smtClean="0">
                <a:hlinkClick r:id="rId6"/>
              </a:rPr>
              <a:t>282015%29.svg.png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[5</a:t>
            </a:r>
            <a:r>
              <a:rPr lang="en-US" sz="1600" dirty="0"/>
              <a:t>]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a.slack-edge.com/ae7f/img/services/twitter_512.png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[6] </a:t>
            </a:r>
            <a:r>
              <a:rPr lang="en-US" sz="1600" dirty="0">
                <a:hlinkClick r:id="rId8"/>
              </a:rPr>
              <a:t>https://</a:t>
            </a:r>
            <a:r>
              <a:rPr lang="en-US" sz="1600" dirty="0" smtClean="0">
                <a:hlinkClick r:id="rId8"/>
              </a:rPr>
              <a:t>pmcvariety.files.wordpress.com/2017/11/snapchat-logo.jpg?w=700&amp;h=393&amp;crop=1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[7</a:t>
            </a:r>
            <a:r>
              <a:rPr lang="en-US" sz="1600" dirty="0"/>
              <a:t>]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image.freepik.com/free-vector/instagram-icon_1057-2227.jpg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[8] </a:t>
            </a:r>
            <a:r>
              <a:rPr lang="en-US" sz="1600" dirty="0">
                <a:hlinkClick r:id="rId10"/>
              </a:rPr>
              <a:t>https://i.ytimg.com/vi/-</a:t>
            </a:r>
            <a:r>
              <a:rPr lang="en-US" sz="1600" dirty="0" smtClean="0">
                <a:hlinkClick r:id="rId10"/>
              </a:rPr>
              <a:t>wkr_vf18cw/maxresdefault.jpg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[9</a:t>
            </a:r>
            <a:r>
              <a:rPr lang="en-US" sz="1600" dirty="0"/>
              <a:t>] </a:t>
            </a:r>
            <a:r>
              <a:rPr lang="en-US" sz="1600" dirty="0">
                <a:hlinkClick r:id="rId11"/>
              </a:rPr>
              <a:t>https://</a:t>
            </a:r>
            <a:r>
              <a:rPr lang="en-US" sz="1600" dirty="0" smtClean="0">
                <a:hlinkClick r:id="rId11"/>
              </a:rPr>
              <a:t>technologyadvice.com/wp-content/uploads/2015/02/compare-crms-like-a-pro-01.png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[10] </a:t>
            </a:r>
            <a:r>
              <a:rPr lang="en-US" sz="1600" dirty="0">
                <a:hlinkClick r:id="rId12"/>
              </a:rPr>
              <a:t>https://</a:t>
            </a:r>
            <a:r>
              <a:rPr lang="en-US" sz="1600" dirty="0" smtClean="0">
                <a:hlinkClick r:id="rId12"/>
              </a:rPr>
              <a:t>qph.fs.quoracdn.net/main-qimg-b4df1f6ddbd582e747268ea58e36fad3-c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[11] </a:t>
            </a:r>
            <a:r>
              <a:rPr lang="en-US" sz="1600" dirty="0">
                <a:hlinkClick r:id="rId13"/>
              </a:rPr>
              <a:t>http://</a:t>
            </a:r>
            <a:r>
              <a:rPr lang="en-US" sz="1600" dirty="0" smtClean="0">
                <a:hlinkClick r:id="rId13"/>
              </a:rPr>
              <a:t>godlessmom.com/wp-content/uploads/2015/05/Question-mark-red-3D-glossy.jpg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[12] </a:t>
            </a:r>
            <a:r>
              <a:rPr lang="en-US" sz="1600" dirty="0">
                <a:hlinkClick r:id="rId14"/>
              </a:rPr>
              <a:t>http://</a:t>
            </a:r>
            <a:r>
              <a:rPr lang="en-US" sz="1600" dirty="0" smtClean="0">
                <a:hlinkClick r:id="rId14"/>
              </a:rPr>
              <a:t>cdn.playbuzz.com/cdn/8c6aa947-3158-49f1-a231-ec89a57e7f21/cc7bb3ce-090e-4b3f-b5db-595f4197fb0a_560_420.jpg</a:t>
            </a:r>
            <a:r>
              <a:rPr lang="en-US" sz="1600" dirty="0"/>
              <a:t> </a:t>
            </a:r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39494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458200" cy="4525963"/>
          </a:xfrm>
        </p:spPr>
        <p:txBody>
          <a:bodyPr/>
          <a:lstStyle/>
          <a:p>
            <a:r>
              <a:rPr lang="en-US" sz="2000" dirty="0"/>
              <a:t>I</a:t>
            </a:r>
            <a:r>
              <a:rPr lang="en-US" sz="2000" dirty="0" smtClean="0"/>
              <a:t>t’s a phenomenon that states, on average, your friends have more friends than you do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Can be applied to other types of relationships [1] </a:t>
            </a: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It was first </a:t>
            </a:r>
            <a:r>
              <a:rPr lang="en-US" sz="2000" dirty="0"/>
              <a:t>observed by the sociologist Scott L. Feld in </a:t>
            </a:r>
            <a:r>
              <a:rPr lang="en-US" sz="2000" dirty="0" smtClean="0"/>
              <a:t>1991 [1] </a:t>
            </a:r>
            <a:endParaRPr lang="en-US" sz="2000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the Friendship Paradox?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969168" cy="365760"/>
          </a:xfrm>
        </p:spPr>
        <p:txBody>
          <a:bodyPr/>
          <a:lstStyle/>
          <a:p>
            <a:fld id="{20FF3BC2-F234-42F2-8699-F36DE4E04DF1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39712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Scott L. Feld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40188" cy="502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May 1991, he wrote an article that describes the Friendship Paradox, called: “Why Your Friends Have More Friends Than You Do” 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 smtClean="0"/>
              <a:t>Specifically, he looked at the data from a study called “The Adolescent Society”, which dates back to 1961[3]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E</a:t>
            </a:r>
            <a:r>
              <a:rPr lang="en-US" sz="1800" dirty="0" smtClean="0"/>
              <a:t>xample: relationships of eight girls in a high school in  “</a:t>
            </a:r>
            <a:r>
              <a:rPr lang="en-US" sz="1800" dirty="0" err="1" smtClean="0"/>
              <a:t>Marketville</a:t>
            </a:r>
            <a:r>
              <a:rPr lang="en-US" sz="1800" dirty="0" smtClean="0"/>
              <a:t>” [3]</a:t>
            </a:r>
          </a:p>
          <a:p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9691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943006" cy="48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main “goal” of social networking services is to connect people to other people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Popular Social Networking Services: 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Facebook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Twitter 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Snapchat 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Instagram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49264" y="6400800"/>
            <a:ext cx="904137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Networks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76675"/>
            <a:ext cx="2381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63" y="3783281"/>
            <a:ext cx="1331201" cy="108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24425"/>
            <a:ext cx="2133600" cy="119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32" y="4924425"/>
            <a:ext cx="1197864" cy="119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 Twitter Followers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Your Twitter Follower Count = 10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Followers’ Follower Count = </a:t>
            </a:r>
          </a:p>
          <a:p>
            <a:pPr marL="109728" indent="0">
              <a:buNone/>
            </a:pPr>
            <a:r>
              <a:rPr lang="en-US" sz="2000" dirty="0" smtClean="0"/>
              <a:t>{5, 10, 15, 20, 25, 30, 35, 40, 45, 50} </a:t>
            </a:r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Find the average </a:t>
            </a:r>
            <a:r>
              <a:rPr lang="en-US" sz="2000" dirty="0"/>
              <a:t>of Followers’ Follower </a:t>
            </a:r>
            <a:r>
              <a:rPr lang="en-US" sz="2000" dirty="0" smtClean="0"/>
              <a:t>Count: </a:t>
            </a:r>
          </a:p>
          <a:p>
            <a:pPr marL="109728" indent="0">
              <a:buNone/>
            </a:pPr>
            <a:r>
              <a:rPr lang="en-US" sz="2000" dirty="0" smtClean="0"/>
              <a:t>(Sum </a:t>
            </a:r>
            <a:r>
              <a:rPr lang="en-US" sz="2000" dirty="0"/>
              <a:t>of </a:t>
            </a:r>
            <a:r>
              <a:rPr lang="en-US" sz="2000" dirty="0" smtClean="0"/>
              <a:t>Followers</a:t>
            </a:r>
            <a:r>
              <a:rPr lang="en-US" sz="2000" dirty="0"/>
              <a:t>’ Follower </a:t>
            </a:r>
            <a:r>
              <a:rPr lang="en-US" sz="2000" dirty="0" smtClean="0"/>
              <a:t>Counts) / (Your Follower Count)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(5 + 10 + … + 50) / (10) =  27.5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Mathematically Speaking…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79273"/>
            <a:ext cx="3233055" cy="181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Compare Your Follower Count to the Average</a:t>
            </a:r>
          </a:p>
          <a:p>
            <a:pPr marL="109728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Your Follower Count &gt; Average:</a:t>
            </a:r>
          </a:p>
          <a:p>
            <a:pPr marL="109728" indent="0">
              <a:buNone/>
            </a:pPr>
            <a:r>
              <a:rPr lang="en-US" sz="2400" dirty="0"/>
              <a:t>Friendship Paradox Doesn’t </a:t>
            </a:r>
            <a:r>
              <a:rPr lang="en-US" sz="2400" dirty="0" smtClean="0"/>
              <a:t>Hold</a:t>
            </a:r>
          </a:p>
          <a:p>
            <a:pPr marL="109728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Your Follower Count &lt; Average: </a:t>
            </a:r>
          </a:p>
          <a:p>
            <a:pPr marL="109728" indent="0">
              <a:buNone/>
            </a:pPr>
            <a:r>
              <a:rPr lang="en-US" sz="2400" dirty="0"/>
              <a:t>Friendship Paradox </a:t>
            </a:r>
            <a:r>
              <a:rPr lang="en-US" sz="2400" dirty="0" smtClean="0"/>
              <a:t>Holds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Friendship Paradox Hold?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12771"/>
            <a:ext cx="3638550" cy="207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2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A4 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4975" r="35206" b="4769"/>
          <a:stretch/>
        </p:blipFill>
        <p:spPr bwMode="auto">
          <a:xfrm>
            <a:off x="2438400" y="1219200"/>
            <a:ext cx="5122985" cy="50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</a:t>
            </a:r>
            <a:r>
              <a:rPr lang="en-US" sz="2400" dirty="0"/>
              <a:t>the Friendship Paradox held for persons A and B who are </a:t>
            </a:r>
            <a:r>
              <a:rPr lang="en-US" sz="2400" dirty="0" smtClean="0"/>
              <a:t>both friends </a:t>
            </a:r>
            <a:r>
              <a:rPr lang="en-US" sz="2400" dirty="0"/>
              <a:t>(at least on social media</a:t>
            </a:r>
            <a:r>
              <a:rPr lang="en-US" sz="2400" dirty="0" smtClean="0"/>
              <a:t>)?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/>
              <a:t>…It’s a Paradox! </a:t>
            </a:r>
          </a:p>
          <a:p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892968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3563268"/>
            <a:ext cx="4876800" cy="249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see that by looking at individual cases, the Friendship Paradox does indeed hold, at least most of the time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But, there are some flaws and/or loopholes that can negate the validity of the Friendship Paradox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914400" cy="365760"/>
          </a:xfrm>
        </p:spPr>
        <p:txBody>
          <a:bodyPr/>
          <a:lstStyle/>
          <a:p>
            <a:fld id="{9361D6A6-25B1-4DD7-9362-683CC2C16D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532/432 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AC7B-851E-4B68-991C-4B5DC96B155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69" y="4108802"/>
            <a:ext cx="3581400" cy="200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9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513</Words>
  <Application>Microsoft Office PowerPoint</Application>
  <PresentationFormat>On-screen Show (4:3)</PresentationFormat>
  <Paragraphs>101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The Friendship Paradox</vt:lpstr>
      <vt:lpstr>What is the Friendship Paradox?</vt:lpstr>
      <vt:lpstr>Scott L. Feld</vt:lpstr>
      <vt:lpstr>Social Networks</vt:lpstr>
      <vt:lpstr>Mathematically Speaking…</vt:lpstr>
      <vt:lpstr>Does the Friendship Paradox Hold?</vt:lpstr>
      <vt:lpstr>My A4 Results</vt:lpstr>
      <vt:lpstr>Food For Thought</vt:lpstr>
      <vt:lpstr>Conclusion</vt:lpstr>
      <vt:lpstr>References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Friendship Paradox</dc:title>
  <dc:creator>Windows User</dc:creator>
  <cp:lastModifiedBy>Windows User</cp:lastModifiedBy>
  <cp:revision>27</cp:revision>
  <dcterms:created xsi:type="dcterms:W3CDTF">2018-04-12T12:17:50Z</dcterms:created>
  <dcterms:modified xsi:type="dcterms:W3CDTF">2018-04-14T14:46:11Z</dcterms:modified>
</cp:coreProperties>
</file>