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689325" cx="7882125"/>
  <p:notesSz cx="6858000" cy="9144000"/>
  <p:embeddedFontLst>
    <p:embeddedFont>
      <p:font typeface="Roboto Condensed"/>
      <p:regular r:id="rId12"/>
      <p:bold r:id="rId13"/>
      <p:italic r:id="rId14"/>
      <p:boldItalic r:id="rId15"/>
    </p:embeddedFont>
    <p:embeddedFont>
      <p:font typeface="Helvetica Neue"/>
      <p:regular r:id="rId16"/>
      <p:bold r:id="rId17"/>
      <p:italic r:id="rId18"/>
      <p:boldItalic r:id="rId19"/>
    </p:embeddedFont>
    <p:embeddedFont>
      <p:font typeface="Orbitron"/>
      <p:regular r:id="rId20"/>
      <p:bold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7">
          <p15:clr>
            <a:srgbClr val="A4A3A4"/>
          </p15:clr>
        </p15:guide>
        <p15:guide id="2" pos="2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7" orient="horz"/>
        <p:guide pos="248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rbitron-regular.fntdata"/><Relationship Id="rId22" Type="http://schemas.openxmlformats.org/officeDocument/2006/relationships/font" Target="fonts/HelveticaNeueLight-regular.fntdata"/><Relationship Id="rId21" Type="http://schemas.openxmlformats.org/officeDocument/2006/relationships/font" Target="fonts/Orbitron-bold.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Condensed-bold.fntdata"/><Relationship Id="rId12" Type="http://schemas.openxmlformats.org/officeDocument/2006/relationships/font" Target="fonts/RobotoCondensed-regular.fntdata"/><Relationship Id="rId15" Type="http://schemas.openxmlformats.org/officeDocument/2006/relationships/font" Target="fonts/RobotoCondensed-boldItalic.fntdata"/><Relationship Id="rId14" Type="http://schemas.openxmlformats.org/officeDocument/2006/relationships/font" Target="fonts/RobotoCondensed-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19" Type="http://schemas.openxmlformats.org/officeDocument/2006/relationships/font" Target="fonts/HelveticaNeue-boldItalic.fntdata"/><Relationship Id="rId1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65fb0bd1d_0_9: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65fb0bd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565fb0bd1d_0_69: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5fb0bd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65fb0bd1d_0_0: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5fb0b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8c664298c_0_0: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8c6642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8c664298c_0_12: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8c6642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8c664298c_0_7:notes"/>
          <p:cNvSpPr/>
          <p:nvPr>
            <p:ph idx="2" type="sldImg"/>
          </p:nvPr>
        </p:nvSpPr>
        <p:spPr>
          <a:xfrm>
            <a:off x="2165079" y="685800"/>
            <a:ext cx="2528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c66429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8692" y="1547391"/>
            <a:ext cx="7344900" cy="4265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8685" y="5889935"/>
            <a:ext cx="7344900" cy="164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8685" y="2298771"/>
            <a:ext cx="7344900" cy="408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8685" y="6551017"/>
            <a:ext cx="7344900" cy="2703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8685" y="4469940"/>
            <a:ext cx="7344900" cy="174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8685" y="924860"/>
            <a:ext cx="7344900" cy="1190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8685" y="2395097"/>
            <a:ext cx="7344900" cy="71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8685" y="924860"/>
            <a:ext cx="7344900" cy="1190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8685" y="2395097"/>
            <a:ext cx="3447900" cy="71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65527" y="2395097"/>
            <a:ext cx="3447900" cy="71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8685" y="924860"/>
            <a:ext cx="7344900" cy="1190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8685" y="1154659"/>
            <a:ext cx="2420400" cy="15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8685" y="2887895"/>
            <a:ext cx="2420400" cy="660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22595" y="935511"/>
            <a:ext cx="5489100" cy="8501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941063" y="-260"/>
            <a:ext cx="3941100" cy="1068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8861" y="2562809"/>
            <a:ext cx="3486900" cy="3080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8861" y="5825407"/>
            <a:ext cx="3486900" cy="256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257847" y="1504787"/>
            <a:ext cx="3307500" cy="7679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8685" y="8792066"/>
            <a:ext cx="5171100" cy="1257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303256" y="9691191"/>
            <a:ext cx="4731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8685" y="924860"/>
            <a:ext cx="7344900" cy="1190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8685" y="2395097"/>
            <a:ext cx="7344900" cy="71001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303256" y="9691191"/>
            <a:ext cx="473100" cy="8181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26907" y="1318470"/>
            <a:ext cx="6164052" cy="6164052"/>
          </a:xfrm>
          <a:prstGeom prst="rect">
            <a:avLst/>
          </a:prstGeom>
          <a:noFill/>
          <a:ln>
            <a:noFill/>
          </a:ln>
        </p:spPr>
      </p:pic>
      <p:grpSp>
        <p:nvGrpSpPr>
          <p:cNvPr id="55" name="Google Shape;55;p13"/>
          <p:cNvGrpSpPr/>
          <p:nvPr/>
        </p:nvGrpSpPr>
        <p:grpSpPr>
          <a:xfrm>
            <a:off x="1750062" y="7482513"/>
            <a:ext cx="4382024" cy="1760702"/>
            <a:chOff x="848299" y="7536515"/>
            <a:chExt cx="6035846" cy="2425210"/>
          </a:xfrm>
        </p:grpSpPr>
        <p:pic>
          <p:nvPicPr>
            <p:cNvPr id="56" name="Google Shape;56;p13"/>
            <p:cNvPicPr preferRelativeResize="0"/>
            <p:nvPr/>
          </p:nvPicPr>
          <p:blipFill rotWithShape="1">
            <a:blip r:embed="rId4">
              <a:alphaModFix/>
            </a:blip>
            <a:srcRect b="0" l="4977" r="41151" t="22702"/>
            <a:stretch/>
          </p:blipFill>
          <p:spPr>
            <a:xfrm>
              <a:off x="933491" y="7536515"/>
              <a:ext cx="5865494" cy="2237018"/>
            </a:xfrm>
            <a:prstGeom prst="rect">
              <a:avLst/>
            </a:prstGeom>
            <a:noFill/>
            <a:ln>
              <a:noFill/>
            </a:ln>
          </p:spPr>
        </p:pic>
        <p:pic>
          <p:nvPicPr>
            <p:cNvPr id="57" name="Google Shape;57;p13"/>
            <p:cNvPicPr preferRelativeResize="0"/>
            <p:nvPr/>
          </p:nvPicPr>
          <p:blipFill rotWithShape="1">
            <a:blip r:embed="rId5">
              <a:alphaModFix/>
            </a:blip>
            <a:srcRect b="36787" l="0" r="0" t="34764"/>
            <a:stretch/>
          </p:blipFill>
          <p:spPr>
            <a:xfrm>
              <a:off x="848299" y="7536519"/>
              <a:ext cx="6035846" cy="2425206"/>
            </a:xfrm>
            <a:prstGeom prst="rect">
              <a:avLst/>
            </a:prstGeom>
            <a:noFill/>
            <a:ln>
              <a:noFill/>
            </a:ln>
          </p:spPr>
        </p:pic>
      </p:grpSp>
      <p:sp>
        <p:nvSpPr>
          <p:cNvPr id="58" name="Google Shape;58;p13"/>
          <p:cNvSpPr txBox="1"/>
          <p:nvPr/>
        </p:nvSpPr>
        <p:spPr>
          <a:xfrm>
            <a:off x="0" y="10053925"/>
            <a:ext cx="3307800" cy="6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666666"/>
                </a:solidFill>
                <a:latin typeface="Orbitron"/>
                <a:ea typeface="Orbitron"/>
                <a:cs typeface="Orbitron"/>
                <a:sym typeface="Orbitron"/>
              </a:rPr>
              <a:t>Team</a:t>
            </a:r>
            <a:r>
              <a:rPr b="1" lang="en" sz="2400">
                <a:solidFill>
                  <a:srgbClr val="666666"/>
                </a:solidFill>
                <a:latin typeface="Orbitron"/>
                <a:ea typeface="Orbitron"/>
                <a:cs typeface="Orbitron"/>
                <a:sym typeface="Orbitron"/>
              </a:rPr>
              <a:t> Profile</a:t>
            </a:r>
            <a:endParaRPr b="1" sz="2400">
              <a:solidFill>
                <a:srgbClr val="666666"/>
              </a:solidFill>
              <a:latin typeface="Orbitron"/>
              <a:ea typeface="Orbitron"/>
              <a:cs typeface="Orbitron"/>
              <a:sym typeface="Orbitr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ctrTitle"/>
          </p:nvPr>
        </p:nvSpPr>
        <p:spPr>
          <a:xfrm>
            <a:off x="1074721" y="829392"/>
            <a:ext cx="5732700" cy="59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Orbitron"/>
                <a:ea typeface="Orbitron"/>
                <a:cs typeface="Orbitron"/>
                <a:sym typeface="Orbitron"/>
              </a:rPr>
              <a:t>TABLE OF CONTENTS</a:t>
            </a:r>
            <a:endParaRPr b="1" i="1">
              <a:latin typeface="Orbitron"/>
              <a:ea typeface="Orbitron"/>
              <a:cs typeface="Orbitron"/>
              <a:sym typeface="Orbitron"/>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64" name="Google Shape;64;p14"/>
          <p:cNvSpPr txBox="1"/>
          <p:nvPr/>
        </p:nvSpPr>
        <p:spPr>
          <a:xfrm>
            <a:off x="641048" y="1892027"/>
            <a:ext cx="7083900" cy="56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p:txBody>
      </p:sp>
      <p:sp>
        <p:nvSpPr>
          <p:cNvPr id="65" name="Google Shape;65;p14"/>
          <p:cNvSpPr txBox="1"/>
          <p:nvPr/>
        </p:nvSpPr>
        <p:spPr>
          <a:xfrm>
            <a:off x="1074725" y="1663425"/>
            <a:ext cx="6650100" cy="56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rgbClr val="000000"/>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 sz="2800">
                <a:latin typeface="Roboto Condensed"/>
                <a:ea typeface="Roboto Condensed"/>
                <a:cs typeface="Roboto Condensed"/>
                <a:sym typeface="Roboto Condensed"/>
              </a:rPr>
              <a:t>History of 99484</a:t>
            </a:r>
            <a:endParaRPr>
              <a:solidFill>
                <a:srgbClr val="000000"/>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2800">
                <a:latin typeface="Roboto Condensed"/>
                <a:ea typeface="Roboto Condensed"/>
                <a:cs typeface="Roboto Condensed"/>
                <a:sym typeface="Roboto Condensed"/>
              </a:rPr>
              <a:t>Our Goals</a:t>
            </a:r>
            <a:endParaRPr sz="28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28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40025" y="1146375"/>
            <a:ext cx="7202100" cy="8025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br>
              <a:rPr lang="en" sz="1350">
                <a:solidFill>
                  <a:schemeClr val="dk1"/>
                </a:solidFill>
                <a:latin typeface="Helvetica Neue Light"/>
                <a:ea typeface="Helvetica Neue Light"/>
                <a:cs typeface="Helvetica Neue Light"/>
                <a:sym typeface="Helvetica Neue Light"/>
              </a:rPr>
            </a:br>
            <a:r>
              <a:rPr lang="en" sz="1350">
                <a:solidFill>
                  <a:schemeClr val="dk1"/>
                </a:solidFill>
                <a:latin typeface="Helvetica Neue Light"/>
                <a:ea typeface="Helvetica Neue Light"/>
                <a:cs typeface="Helvetica Neue Light"/>
                <a:sym typeface="Helvetica Neue Light"/>
              </a:rPr>
              <a:t>Before CAJ was a part of the VEX robotics competition, the impact of technology among the student body was not very prominent at the school. There were a few ‘electricity’ or ‘machines’ units as part of learning general physics, and rare robotics units where students could compete in a class game of “robot-sumo”. But overall, the presence of technology had little effect on the students. </a:t>
            </a:r>
            <a:br>
              <a:rPr lang="en" sz="1350">
                <a:solidFill>
                  <a:schemeClr val="dk1"/>
                </a:solidFill>
                <a:latin typeface="Helvetica Neue Light"/>
                <a:ea typeface="Helvetica Neue Light"/>
                <a:cs typeface="Helvetica Neue Light"/>
                <a:sym typeface="Helvetica Neue Light"/>
              </a:rPr>
            </a:br>
            <a:br>
              <a:rPr lang="en" sz="1350">
                <a:solidFill>
                  <a:schemeClr val="dk1"/>
                </a:solidFill>
                <a:latin typeface="Helvetica Neue Light"/>
                <a:ea typeface="Helvetica Neue Light"/>
                <a:cs typeface="Helvetica Neue Light"/>
                <a:sym typeface="Helvetica Neue Light"/>
              </a:rPr>
            </a:br>
            <a:r>
              <a:rPr lang="en" sz="1350">
                <a:solidFill>
                  <a:schemeClr val="dk1"/>
                </a:solidFill>
                <a:latin typeface="Helvetica Neue Light"/>
                <a:ea typeface="Helvetica Neue Light"/>
                <a:cs typeface="Helvetica Neue Light"/>
                <a:sym typeface="Helvetica Neue Light"/>
              </a:rPr>
              <a:t>Then in 2015, Mr. Fujiwara assembled and coached CAJ’s VEX Robotics Club, a team of students who would soon pave the way for a greater integration of technology in CAJ’s education. These students were Rei Arbuckle (‘17), Chad Driscoll (‘17), Kenji Johnson (‘17), Willem VanDam (‘17), Seth Mutenda (‘18), and Josiah Balona (‘19), led by Noah Okada (‘19).</a:t>
            </a:r>
            <a:br>
              <a:rPr lang="en" sz="1350">
                <a:solidFill>
                  <a:schemeClr val="dk1"/>
                </a:solidFill>
                <a:latin typeface="Helvetica Neue Light"/>
                <a:ea typeface="Helvetica Neue Light"/>
                <a:cs typeface="Helvetica Neue Light"/>
                <a:sym typeface="Helvetica Neue Light"/>
              </a:rPr>
            </a:br>
            <a:endParaRPr sz="1350">
              <a:solidFill>
                <a:schemeClr val="dk1"/>
              </a:solidFill>
              <a:latin typeface="Helvetica Neue Light"/>
              <a:ea typeface="Helvetica Neue Light"/>
              <a:cs typeface="Helvetica Neue Light"/>
              <a:sym typeface="Helvetica Neue Light"/>
            </a:endParaRPr>
          </a:p>
          <a:p>
            <a:pPr indent="0" lvl="0" marL="0" rtl="0" algn="l">
              <a:lnSpc>
                <a:spcPct val="130000"/>
              </a:lnSpc>
              <a:spcBef>
                <a:spcPts val="0"/>
              </a:spcBef>
              <a:spcAft>
                <a:spcPts val="0"/>
              </a:spcAft>
              <a:buClr>
                <a:schemeClr val="dk1"/>
              </a:buClr>
              <a:buSzPts val="1100"/>
              <a:buFont typeface="Arial"/>
              <a:buNone/>
            </a:pPr>
            <a:r>
              <a:rPr b="1" lang="en" sz="1350">
                <a:solidFill>
                  <a:schemeClr val="dk1"/>
                </a:solidFill>
                <a:latin typeface="Helvetica Neue"/>
                <a:ea typeface="Helvetica Neue"/>
                <a:cs typeface="Helvetica Neue"/>
                <a:sym typeface="Helvetica Neue"/>
              </a:rPr>
              <a:t>Why were we created?</a:t>
            </a:r>
            <a:endParaRPr b="1" sz="1350">
              <a:solidFill>
                <a:schemeClr val="dk1"/>
              </a:solidFill>
              <a:latin typeface="Helvetica Neue"/>
              <a:ea typeface="Helvetica Neue"/>
              <a:cs typeface="Helvetica Neue"/>
              <a:sym typeface="Helvetica Neue"/>
            </a:endParaRPr>
          </a:p>
          <a:p>
            <a:pPr indent="0" lvl="0" marL="0" rtl="0" algn="l">
              <a:lnSpc>
                <a:spcPct val="130000"/>
              </a:lnSpc>
              <a:spcBef>
                <a:spcPts val="0"/>
              </a:spcBef>
              <a:spcAft>
                <a:spcPts val="0"/>
              </a:spcAft>
              <a:buClr>
                <a:schemeClr val="dk1"/>
              </a:buClr>
              <a:buSzPts val="1100"/>
              <a:buFont typeface="Arial"/>
              <a:buNone/>
            </a:pPr>
            <a:r>
              <a:t/>
            </a:r>
            <a:endParaRPr b="1" sz="1350">
              <a:solidFill>
                <a:schemeClr val="dk1"/>
              </a:solidFill>
              <a:latin typeface="Helvetica Neue"/>
              <a:ea typeface="Helvetica Neue"/>
              <a:cs typeface="Helvetica Neue"/>
              <a:sym typeface="Helvetica Neue"/>
            </a:endParaRPr>
          </a:p>
          <a:p>
            <a:pPr indent="0" lvl="0" marL="0" rtl="0" algn="l">
              <a:lnSpc>
                <a:spcPct val="130000"/>
              </a:lnSpc>
              <a:spcBef>
                <a:spcPts val="0"/>
              </a:spcBef>
              <a:spcAft>
                <a:spcPts val="0"/>
              </a:spcAft>
              <a:buClr>
                <a:schemeClr val="dk1"/>
              </a:buClr>
              <a:buSzPts val="1100"/>
              <a:buFont typeface="Arial"/>
              <a:buNone/>
            </a:pPr>
            <a:r>
              <a:rPr lang="en" sz="1350">
                <a:solidFill>
                  <a:schemeClr val="dk1"/>
                </a:solidFill>
                <a:latin typeface="Helvetica Neue Light"/>
                <a:ea typeface="Helvetica Neue Light"/>
                <a:cs typeface="Helvetica Neue Light"/>
                <a:sym typeface="Helvetica Neue Light"/>
              </a:rPr>
              <a:t>The Christian Academy in Japan (CAJ)’s robotics program was founded after seeing the lack of diversity in STEM educational programs in East Asian regions, as well as the significant need for Vex Robotics Competition teams in Japan. It was founded with two main goals, first to merge the fields of STREAM (science, technology, research, engineering, arts, and mathematics) into a robust program robotics program that could serve the entire CAJ community through project based learning. Secondly, it was created with the goal of increasing the reputation of Japanese robotics in the VRC community. For years Japan had been represented by only one team at the Vex Robotics World Championships, and this significant lack of diversity within the robotics community was not properly representing the innovation achievable by the Japanese people. With these goals in mind 99484 robotics was established under the leadership of Yujiro Fujiwara with the support of the REC foundation and the Christian Academy in Japan. It was an attempt to merge multiple departments in an interdisciplinary effort to train creative problem solvers, leaders, and change makers that could serve Japan and the world.</a:t>
            </a:r>
            <a:r>
              <a:rPr lang="en" sz="1000">
                <a:solidFill>
                  <a:schemeClr val="dk1"/>
                </a:solidFill>
                <a:latin typeface="Helvetica Neue Light"/>
                <a:ea typeface="Helvetica Neue Light"/>
                <a:cs typeface="Helvetica Neue Light"/>
                <a:sym typeface="Helvetica Neue Light"/>
              </a:rPr>
              <a:t> </a:t>
            </a:r>
            <a:br>
              <a:rPr lang="en" sz="1350">
                <a:solidFill>
                  <a:schemeClr val="dk1"/>
                </a:solidFill>
                <a:latin typeface="Helvetica Neue Light"/>
                <a:ea typeface="Helvetica Neue Light"/>
                <a:cs typeface="Helvetica Neue Light"/>
                <a:sym typeface="Helvetica Neue Light"/>
              </a:rPr>
            </a:br>
            <a:endParaRPr sz="1350">
              <a:solidFill>
                <a:srgbClr val="000000"/>
              </a:solidFill>
              <a:latin typeface="Helvetica Neue Light"/>
              <a:ea typeface="Helvetica Neue Light"/>
              <a:cs typeface="Helvetica Neue Light"/>
              <a:sym typeface="Helvetica Neue Light"/>
            </a:endParaRPr>
          </a:p>
        </p:txBody>
      </p:sp>
      <p:sp>
        <p:nvSpPr>
          <p:cNvPr id="71" name="Google Shape;71;p15"/>
          <p:cNvSpPr txBox="1"/>
          <p:nvPr/>
        </p:nvSpPr>
        <p:spPr>
          <a:xfrm>
            <a:off x="1536701" y="378500"/>
            <a:ext cx="4808700" cy="85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3600">
                <a:solidFill>
                  <a:schemeClr val="dk1"/>
                </a:solidFill>
                <a:latin typeface="Orbitron"/>
                <a:ea typeface="Orbitron"/>
                <a:cs typeface="Orbitron"/>
                <a:sym typeface="Orbitron"/>
              </a:rPr>
              <a:t>History of 99484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615563" y="429650"/>
            <a:ext cx="6651000" cy="3000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350">
                <a:solidFill>
                  <a:schemeClr val="dk1"/>
                </a:solidFill>
                <a:latin typeface="Helvetica Neue"/>
                <a:ea typeface="Helvetica Neue"/>
                <a:cs typeface="Helvetica Neue"/>
                <a:sym typeface="Helvetica Neue"/>
              </a:rPr>
              <a:t>How did we accomplish this goal?</a:t>
            </a:r>
            <a:br>
              <a:rPr lang="en" sz="1350">
                <a:solidFill>
                  <a:schemeClr val="dk1"/>
                </a:solidFill>
                <a:latin typeface="Helvetica Neue Light"/>
                <a:ea typeface="Helvetica Neue Light"/>
                <a:cs typeface="Helvetica Neue Light"/>
                <a:sym typeface="Helvetica Neue Light"/>
              </a:rPr>
            </a:br>
            <a:r>
              <a:rPr lang="en" sz="1350">
                <a:solidFill>
                  <a:schemeClr val="dk1"/>
                </a:solidFill>
                <a:latin typeface="Helvetica Neue Light"/>
                <a:ea typeface="Helvetica Neue Light"/>
                <a:cs typeface="Helvetica Neue Light"/>
                <a:sym typeface="Helvetica Neue Light"/>
              </a:rPr>
              <a:t>Over past four years of its existence the members of 99484 robotics have proven to be a successful team of problem solvers who have carefully executed the goals by which the team was formed. In their first season 99484 achieved the highest programming skills score in Japan thus qualifying for the Vex Robotics World Championships where they placed xx out of their division of 100. In the following years 99484 defended their title as Japan’s highest scoring robot in the Robot Skills Challenge, and attended the Vex Robotics World Championships for Vex Starstruck(2016-17) and Vex In the Zone(2017-18) where they received the first place award for the Future Foundation Online Challenge and won the Service Award in their division. Outside of the competition members of 99484 robotics have founded many other programs to serve both the CAJ and global community. These activities included the Vex IQ program,  the e-NABLE chapter for 3D printed prosthetics, and the Vex Japan Server. Driven by a desire for excellence instilled by their collaborative community, members of the 99484 community have achieved an overwhelming amount of success in the goals set out for them.</a:t>
            </a:r>
            <a:endParaRPr sz="1350">
              <a:solidFill>
                <a:schemeClr val="dk1"/>
              </a:solidFill>
              <a:latin typeface="Helvetica Neue Light"/>
              <a:ea typeface="Helvetica Neue Light"/>
              <a:cs typeface="Helvetica Neue Light"/>
              <a:sym typeface="Helvetica Neue Light"/>
            </a:endParaRPr>
          </a:p>
          <a:p>
            <a:pPr indent="0" lvl="0" marL="0" rtl="0" algn="l">
              <a:lnSpc>
                <a:spcPct val="130000"/>
              </a:lnSpc>
              <a:spcBef>
                <a:spcPts val="0"/>
              </a:spcBef>
              <a:spcAft>
                <a:spcPts val="0"/>
              </a:spcAft>
              <a:buNone/>
            </a:pPr>
            <a:r>
              <a:t/>
            </a:r>
            <a:endParaRPr b="1" sz="1350">
              <a:solidFill>
                <a:schemeClr val="dk1"/>
              </a:solidFill>
              <a:latin typeface="Helvetica Neue"/>
              <a:ea typeface="Helvetica Neue"/>
              <a:cs typeface="Helvetica Neue"/>
              <a:sym typeface="Helvetica Neue"/>
            </a:endParaRPr>
          </a:p>
          <a:p>
            <a:pPr indent="0" lvl="0" marL="0" rtl="0" algn="l">
              <a:lnSpc>
                <a:spcPct val="130000"/>
              </a:lnSpc>
              <a:spcBef>
                <a:spcPts val="0"/>
              </a:spcBef>
              <a:spcAft>
                <a:spcPts val="0"/>
              </a:spcAft>
              <a:buNone/>
            </a:pPr>
            <a:r>
              <a:rPr b="1" lang="en" sz="1350">
                <a:solidFill>
                  <a:schemeClr val="dk1"/>
                </a:solidFill>
                <a:latin typeface="Helvetica Neue"/>
                <a:ea typeface="Helvetica Neue"/>
                <a:cs typeface="Helvetica Neue"/>
                <a:sym typeface="Helvetica Neue"/>
              </a:rPr>
              <a:t>Middle School &amp; Elementary Robotics Program</a:t>
            </a:r>
            <a:br>
              <a:rPr lang="en" sz="1350">
                <a:solidFill>
                  <a:schemeClr val="dk1"/>
                </a:solidFill>
                <a:latin typeface="Helvetica Neue Light"/>
                <a:ea typeface="Helvetica Neue Light"/>
                <a:cs typeface="Helvetica Neue Light"/>
                <a:sym typeface="Helvetica Neue Light"/>
              </a:rPr>
            </a:br>
            <a:r>
              <a:rPr lang="en" sz="1350">
                <a:solidFill>
                  <a:schemeClr val="dk1"/>
                </a:solidFill>
                <a:latin typeface="Helvetica Neue Light"/>
                <a:ea typeface="Helvetica Neue Light"/>
                <a:cs typeface="Helvetica Neue Light"/>
                <a:sym typeface="Helvetica Neue Light"/>
              </a:rPr>
              <a:t>The Middle School and Elementary robotics programs were started in 2018 by members of the 99484 robotics team. These members served as both instructors and mentors for elementary and middle school students as they led them through lessons about the design process. Using the Vex EDR and Vex IQ curriculum these students were able to train the next generation of engineers at the Christian Academy in Japan.</a:t>
            </a:r>
            <a:br>
              <a:rPr lang="en" sz="1350">
                <a:solidFill>
                  <a:schemeClr val="dk1"/>
                </a:solidFill>
                <a:latin typeface="Helvetica Neue Light"/>
                <a:ea typeface="Helvetica Neue Light"/>
                <a:cs typeface="Helvetica Neue Light"/>
                <a:sym typeface="Helvetica Neue Light"/>
              </a:rPr>
            </a:br>
            <a:br>
              <a:rPr b="1" lang="en" sz="1350">
                <a:solidFill>
                  <a:schemeClr val="dk1"/>
                </a:solidFill>
                <a:latin typeface="Helvetica Neue"/>
                <a:ea typeface="Helvetica Neue"/>
                <a:cs typeface="Helvetica Neue"/>
                <a:sym typeface="Helvetica Neue"/>
              </a:rPr>
            </a:br>
            <a:r>
              <a:rPr b="1" lang="en" sz="1350">
                <a:solidFill>
                  <a:schemeClr val="dk1"/>
                </a:solidFill>
                <a:latin typeface="Helvetica Neue"/>
                <a:ea typeface="Helvetica Neue"/>
                <a:cs typeface="Helvetica Neue"/>
                <a:sym typeface="Helvetica Neue"/>
              </a:rPr>
              <a:t>e-NABLE</a:t>
            </a:r>
            <a:br>
              <a:rPr lang="en" sz="1350">
                <a:solidFill>
                  <a:schemeClr val="dk1"/>
                </a:solidFill>
                <a:latin typeface="Helvetica Neue Light"/>
                <a:ea typeface="Helvetica Neue Light"/>
                <a:cs typeface="Helvetica Neue Light"/>
                <a:sym typeface="Helvetica Neue Light"/>
              </a:rPr>
            </a:br>
            <a:r>
              <a:rPr lang="en" sz="1350">
                <a:solidFill>
                  <a:schemeClr val="dk1"/>
                </a:solidFill>
                <a:latin typeface="Helvetica Neue Light"/>
                <a:ea typeface="Helvetica Neue Light"/>
                <a:cs typeface="Helvetica Neue Light"/>
                <a:sym typeface="Helvetica Neue Light"/>
              </a:rPr>
              <a:t>The e-NABLE prosthetics club was established in 2018 by two members of the 99484 robotics team: Megumi Shinagawa, and Noah Okada. The club was founded with the mission to fabricate 3D printed prosthetics for children in need while educating the community about how to use 3D technologies to combat global issues. Under the guidance of both Shinagawa and Okada the club was able to expand into three departments that worked to educate elementary schoolers, organize community events, and raise awareness for the issues surrounding disabilities. The club now continues to operate under the guidance of members within the 99484 community continually seeking new opportunities to serve the world.</a:t>
            </a:r>
            <a:endParaRPr sz="1350">
              <a:solidFill>
                <a:schemeClr val="dk1"/>
              </a:solidFill>
              <a:latin typeface="Helvetica Neue Light"/>
              <a:ea typeface="Helvetica Neue Light"/>
              <a:cs typeface="Helvetica Neue Light"/>
              <a:sym typeface="Helvetica Neue Light"/>
            </a:endParaRPr>
          </a:p>
          <a:p>
            <a:pPr indent="0" lvl="0" marL="0" rtl="0" algn="l">
              <a:lnSpc>
                <a:spcPct val="130000"/>
              </a:lnSpc>
              <a:spcBef>
                <a:spcPts val="0"/>
              </a:spcBef>
              <a:spcAft>
                <a:spcPts val="0"/>
              </a:spcAft>
              <a:buNone/>
            </a:pPr>
            <a:r>
              <a:t/>
            </a:r>
            <a:endParaRPr sz="1350">
              <a:solidFill>
                <a:schemeClr val="dk1"/>
              </a:solidFill>
              <a:latin typeface="Helvetica Neue Light"/>
              <a:ea typeface="Helvetica Neue Light"/>
              <a:cs typeface="Helvetica Neue Light"/>
              <a:sym typeface="Helvetica Neue Light"/>
            </a:endParaRPr>
          </a:p>
          <a:p>
            <a:pPr indent="0" lvl="0" marL="0" rtl="0" algn="l">
              <a:lnSpc>
                <a:spcPct val="130000"/>
              </a:lnSpc>
              <a:spcBef>
                <a:spcPts val="0"/>
              </a:spcBef>
              <a:spcAft>
                <a:spcPts val="0"/>
              </a:spcAft>
              <a:buNone/>
            </a:pPr>
            <a:br>
              <a:rPr lang="en" sz="1350">
                <a:solidFill>
                  <a:schemeClr val="dk1"/>
                </a:solidFill>
                <a:latin typeface="Helvetica Neue Light"/>
                <a:ea typeface="Helvetica Neue Light"/>
                <a:cs typeface="Helvetica Neue Light"/>
                <a:sym typeface="Helvetica Neue Light"/>
              </a:rPr>
            </a:br>
            <a:endParaRPr sz="135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536701" y="378500"/>
            <a:ext cx="4808700" cy="85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82" name="Google Shape;82;p17"/>
          <p:cNvSpPr txBox="1"/>
          <p:nvPr/>
        </p:nvSpPr>
        <p:spPr>
          <a:xfrm>
            <a:off x="366425" y="704575"/>
            <a:ext cx="7149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latin typeface="Helvetica Neue"/>
                <a:ea typeface="Helvetica Neue"/>
                <a:cs typeface="Helvetica Neue"/>
                <a:sym typeface="Helvetica Neue"/>
              </a:rPr>
              <a:t>Vex Japan</a:t>
            </a:r>
            <a:endParaRPr b="1" sz="1350">
              <a:latin typeface="Helvetica Neue"/>
              <a:ea typeface="Helvetica Neue"/>
              <a:cs typeface="Helvetica Neue"/>
              <a:sym typeface="Helvetica Neue"/>
            </a:endParaRPr>
          </a:p>
          <a:p>
            <a:pPr indent="0" lvl="0" marL="0" rtl="0" algn="l">
              <a:spcBef>
                <a:spcPts val="0"/>
              </a:spcBef>
              <a:spcAft>
                <a:spcPts val="0"/>
              </a:spcAft>
              <a:buNone/>
            </a:pPr>
            <a:r>
              <a:t/>
            </a:r>
            <a:endParaRPr sz="1350">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50">
                <a:latin typeface="Helvetica Neue Light"/>
                <a:ea typeface="Helvetica Neue Light"/>
                <a:cs typeface="Helvetica Neue Light"/>
                <a:sym typeface="Helvetica Neue Light"/>
              </a:rPr>
              <a:t>When we had started competing, the presence of Japan in VEX was little to nothing. Additionally, the relationships between teams weren’t great either; some friendships were established only for a day, or there were awkward, unspoken rivalries between us. This year, we sought to change that by creating an unofficial VEX Japan Server. Our team had set up a server in which Japanese teams can come together to discuss designs, programs, strategies, and more to help the Japanese VEX community grow together in experience. In this process, these teams that once only spoke during tournaments (whether they were on good or bad terms)  now could come together and bond over our common goal to solve the problem presented by the GDC.</a:t>
            </a:r>
            <a:endParaRPr sz="135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