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1" r:id="rId3"/>
    <p:sldId id="258" r:id="rId4"/>
    <p:sldId id="259" r:id="rId5"/>
    <p:sldId id="260" r:id="rId6"/>
    <p:sldId id="272" r:id="rId7"/>
    <p:sldId id="262" r:id="rId8"/>
    <p:sldId id="273" r:id="rId9"/>
    <p:sldId id="270" r:id="rId10"/>
    <p:sldId id="274" r:id="rId11"/>
    <p:sldId id="275" r:id="rId12"/>
    <p:sldId id="276" r:id="rId13"/>
    <p:sldId id="278" r:id="rId14"/>
    <p:sldId id="277" r:id="rId15"/>
    <p:sldId id="279" r:id="rId16"/>
    <p:sldId id="280" r:id="rId17"/>
    <p:sldId id="281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68F4E80-BB07-9124-A00B-1219C3CC4B36}" name="Samantha Andrin García" initials="SAG" userId="Samantha Andrin García" providerId="None"/>
  <p188:author id="{5EBDB1DB-79A8-947B-9063-5F17B44521F2}" name="Ruben Martin Sanchez" initials="RMS" userId="e84aa1c1e377097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F0F1"/>
    <a:srgbClr val="C8F3F6"/>
    <a:srgbClr val="A7F0F2"/>
    <a:srgbClr val="CCF4F7"/>
    <a:srgbClr val="E147A1"/>
    <a:srgbClr val="E0F6F9"/>
    <a:srgbClr val="A7F856"/>
    <a:srgbClr val="BAF2F5"/>
    <a:srgbClr val="9FF0F1"/>
    <a:srgbClr val="BB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04" autoAdjust="0"/>
    <p:restoredTop sz="86410" autoAdjust="0"/>
  </p:normalViewPr>
  <p:slideViewPr>
    <p:cSldViewPr snapToGrid="0" showGuides="1">
      <p:cViewPr varScale="1">
        <p:scale>
          <a:sx n="97" d="100"/>
          <a:sy n="97" d="100"/>
        </p:scale>
        <p:origin x="1286" y="3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49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F192104-3402-4F65-AED3-B31DA82205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032665-2619-48B5-9707-A7FD9D9266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2F4F2-D8BE-4F3C-A21D-F0A2CD681FEC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D2B2E7-B815-4D97-A27F-BE83E0B117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ACCD78-B188-48CF-B4B3-F0A1B641EF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4379D-FBE7-4E59-AF82-669C80F9DA8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2569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36D66-C8FB-4C79-AAB4-BB5854257D3C}" type="datetimeFigureOut">
              <a:rPr lang="es-ES" smtClean="0"/>
              <a:t>26/05/2024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8C7C9-515D-4F1B-8147-4CBAA193C25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1507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8C7C9-515D-4F1B-8147-4CBAA193C25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33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5B042DD9-0099-422B-93E3-4CB5E22E305A}"/>
              </a:ext>
            </a:extLst>
          </p:cNvPr>
          <p:cNvGrpSpPr/>
          <p:nvPr userDrawn="1"/>
        </p:nvGrpSpPr>
        <p:grpSpPr>
          <a:xfrm>
            <a:off x="-317090" y="-99551"/>
            <a:ext cx="9461090" cy="5342602"/>
            <a:chOff x="-317090" y="-99551"/>
            <a:chExt cx="9461090" cy="5342602"/>
          </a:xfrm>
        </p:grpSpPr>
        <p:pic>
          <p:nvPicPr>
            <p:cNvPr id="6" name="Imagen 5" descr="Forma, Flecha&#10;&#10;Descripción generada automáticamente">
              <a:extLst>
                <a:ext uri="{FF2B5EF4-FFF2-40B4-BE49-F238E27FC236}">
                  <a16:creationId xmlns:a16="http://schemas.microsoft.com/office/drawing/2014/main" id="{850BABE2-B9C3-49C6-A22F-102B98589E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91" t="31782" r="-9552" b="8928"/>
            <a:stretch/>
          </p:blipFill>
          <p:spPr>
            <a:xfrm>
              <a:off x="-317090" y="-99551"/>
              <a:ext cx="9144000" cy="5342602"/>
            </a:xfrm>
            <a:prstGeom prst="rect">
              <a:avLst/>
            </a:prstGeom>
          </p:spPr>
        </p:pic>
        <p:pic>
          <p:nvPicPr>
            <p:cNvPr id="5" name="Imagen 4" descr="Diagrama&#10;&#10;Descripción generada automáticamente con confianza media">
              <a:extLst>
                <a:ext uri="{FF2B5EF4-FFF2-40B4-BE49-F238E27FC236}">
                  <a16:creationId xmlns:a16="http://schemas.microsoft.com/office/drawing/2014/main" id="{8AAFFB9A-1428-4B60-8939-92B09A14DA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860" r="31415"/>
            <a:stretch/>
          </p:blipFill>
          <p:spPr>
            <a:xfrm>
              <a:off x="6866234" y="0"/>
              <a:ext cx="2277766" cy="2163963"/>
            </a:xfrm>
            <a:prstGeom prst="rect">
              <a:avLst/>
            </a:prstGeom>
          </p:spPr>
        </p:pic>
        <p:pic>
          <p:nvPicPr>
            <p:cNvPr id="7" name="Imagen 6" descr="Diagrama&#10;&#10;Descripción generada automáticamente con confianza media">
              <a:extLst>
                <a:ext uri="{FF2B5EF4-FFF2-40B4-BE49-F238E27FC236}">
                  <a16:creationId xmlns:a16="http://schemas.microsoft.com/office/drawing/2014/main" id="{A8124E25-FD93-428F-9780-C5EAA0FAE6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-2604" r="19484" b="29076"/>
            <a:stretch/>
          </p:blipFill>
          <p:spPr>
            <a:xfrm>
              <a:off x="6469994" y="2832673"/>
              <a:ext cx="2674006" cy="236982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098000" y="1389600"/>
            <a:ext cx="5007600" cy="2026800"/>
          </a:xfrm>
        </p:spPr>
        <p:txBody>
          <a:bodyPr anchor="b">
            <a:noAutofit/>
          </a:bodyPr>
          <a:lstStyle>
            <a:lvl1pPr algn="l">
              <a:defRPr sz="7200" b="1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48400" y="3380400"/>
            <a:ext cx="4564800" cy="324000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1B394A"/>
                </a:solidFill>
                <a:latin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3002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38118C-7525-42C5-83E9-649111189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148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7631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 descr="Forma, Flecha&#10;&#10;Descripción generada automáticamente">
            <a:extLst>
              <a:ext uri="{FF2B5EF4-FFF2-40B4-BE49-F238E27FC236}">
                <a16:creationId xmlns:a16="http://schemas.microsoft.com/office/drawing/2014/main" id="{33F5F4F8-39CA-423E-AB89-69A524D06E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1" t="31782" r="23590" b="8928"/>
          <a:stretch/>
        </p:blipFill>
        <p:spPr>
          <a:xfrm>
            <a:off x="-82919" y="-99551"/>
            <a:ext cx="5419194" cy="5342602"/>
          </a:xfrm>
          <a:prstGeom prst="rect">
            <a:avLst/>
          </a:prstGeom>
        </p:spPr>
      </p:pic>
      <p:pic>
        <p:nvPicPr>
          <p:cNvPr id="29" name="Imagen 28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205FBB6A-B9CB-4D62-82F5-D1DE18D8D5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60" r="31415"/>
          <a:stretch/>
        </p:blipFill>
        <p:spPr>
          <a:xfrm>
            <a:off x="7100405" y="0"/>
            <a:ext cx="2277766" cy="2163963"/>
          </a:xfrm>
          <a:prstGeom prst="rect">
            <a:avLst/>
          </a:prstGeom>
        </p:spPr>
      </p:pic>
      <p:pic>
        <p:nvPicPr>
          <p:cNvPr id="30" name="Imagen 29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669FFF94-94F6-473B-877C-5101D2EC80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2604" r="19484" b="29076"/>
          <a:stretch/>
        </p:blipFill>
        <p:spPr>
          <a:xfrm>
            <a:off x="6704165" y="2832673"/>
            <a:ext cx="2674006" cy="2369820"/>
          </a:xfrm>
          <a:prstGeom prst="rect">
            <a:avLst/>
          </a:prstGeom>
        </p:spPr>
      </p:pic>
      <p:sp>
        <p:nvSpPr>
          <p:cNvPr id="11" name="Title 7">
            <a:extLst>
              <a:ext uri="{FF2B5EF4-FFF2-40B4-BE49-F238E27FC236}">
                <a16:creationId xmlns:a16="http://schemas.microsoft.com/office/drawing/2014/main" id="{E1A90284-BB8E-44FF-BAF3-4210A062EBE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23900" y="552450"/>
            <a:ext cx="7696200" cy="715566"/>
          </a:xfrm>
        </p:spPr>
        <p:txBody>
          <a:bodyPr/>
          <a:lstStyle>
            <a:lvl1pPr algn="ctr">
              <a:defRPr b="1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EB6436-7B2F-4CF4-A7B3-637707BBD72B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317600" y="2466000"/>
            <a:ext cx="2550242" cy="39248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 userDrawn="1">
            <p:ph type="body" idx="13" hasCustomPrompt="1"/>
          </p:nvPr>
        </p:nvSpPr>
        <p:spPr>
          <a:xfrm>
            <a:off x="1317600" y="1987117"/>
            <a:ext cx="2550242" cy="392482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2445460-6BB8-4584-BBAD-2A746E4E886E}"/>
              </a:ext>
            </a:extLst>
          </p:cNvPr>
          <p:cNvSpPr>
            <a:spLocks noGrp="1"/>
          </p:cNvSpPr>
          <p:nvPr userDrawn="1">
            <p:ph type="body" idx="14"/>
          </p:nvPr>
        </p:nvSpPr>
        <p:spPr>
          <a:xfrm>
            <a:off x="2340721" y="1360800"/>
            <a:ext cx="504000" cy="392482"/>
          </a:xfrm>
        </p:spPr>
        <p:txBody>
          <a:bodyPr>
            <a:noAutofit/>
          </a:bodyPr>
          <a:lstStyle>
            <a:lvl1pPr marL="0" indent="0" algn="ctr">
              <a:buNone/>
              <a:defRPr sz="3600" b="1">
                <a:solidFill>
                  <a:schemeClr val="accent3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D50625D-D1D2-4BED-A57E-AF2558964A5D}"/>
              </a:ext>
            </a:extLst>
          </p:cNvPr>
          <p:cNvSpPr>
            <a:spLocks noGrp="1"/>
          </p:cNvSpPr>
          <p:nvPr userDrawn="1">
            <p:ph type="body" idx="15"/>
          </p:nvPr>
        </p:nvSpPr>
        <p:spPr>
          <a:xfrm>
            <a:off x="4759200" y="2466000"/>
            <a:ext cx="2550242" cy="39248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9B24D4A-24D4-4C19-B8E4-B7B34D055A22}"/>
              </a:ext>
            </a:extLst>
          </p:cNvPr>
          <p:cNvSpPr>
            <a:spLocks noGrp="1"/>
          </p:cNvSpPr>
          <p:nvPr userDrawn="1">
            <p:ph type="body" idx="16" hasCustomPrompt="1"/>
          </p:nvPr>
        </p:nvSpPr>
        <p:spPr>
          <a:xfrm>
            <a:off x="4759200" y="1987117"/>
            <a:ext cx="2550242" cy="392482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AF97CD13-C2D8-4DF9-B701-0C88073DB5E7}"/>
              </a:ext>
            </a:extLst>
          </p:cNvPr>
          <p:cNvSpPr>
            <a:spLocks noGrp="1"/>
          </p:cNvSpPr>
          <p:nvPr userDrawn="1">
            <p:ph type="body" idx="17"/>
          </p:nvPr>
        </p:nvSpPr>
        <p:spPr>
          <a:xfrm>
            <a:off x="5782321" y="1360800"/>
            <a:ext cx="504000" cy="392400"/>
          </a:xfrm>
        </p:spPr>
        <p:txBody>
          <a:bodyPr>
            <a:noAutofit/>
          </a:bodyPr>
          <a:lstStyle>
            <a:lvl1pPr marL="0" indent="0" algn="ctr">
              <a:buNone/>
              <a:defRPr sz="3600" b="1">
                <a:solidFill>
                  <a:schemeClr val="accent3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529610B-4413-481B-B9E0-8FEBA647F1CE}"/>
              </a:ext>
            </a:extLst>
          </p:cNvPr>
          <p:cNvSpPr>
            <a:spLocks noGrp="1"/>
          </p:cNvSpPr>
          <p:nvPr userDrawn="1">
            <p:ph type="body" idx="18"/>
          </p:nvPr>
        </p:nvSpPr>
        <p:spPr>
          <a:xfrm>
            <a:off x="6210000" y="4129200"/>
            <a:ext cx="2224800" cy="39248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9E34447-83CD-4552-9429-F4C44AEEADE0}"/>
              </a:ext>
            </a:extLst>
          </p:cNvPr>
          <p:cNvSpPr>
            <a:spLocks noGrp="1"/>
          </p:cNvSpPr>
          <p:nvPr userDrawn="1">
            <p:ph type="body" idx="19" hasCustomPrompt="1"/>
          </p:nvPr>
        </p:nvSpPr>
        <p:spPr>
          <a:xfrm>
            <a:off x="6210000" y="3690000"/>
            <a:ext cx="2224800" cy="392482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D68B7FF-8382-40DA-B2CD-B737321134AF}"/>
              </a:ext>
            </a:extLst>
          </p:cNvPr>
          <p:cNvSpPr>
            <a:spLocks noGrp="1"/>
          </p:cNvSpPr>
          <p:nvPr userDrawn="1">
            <p:ph type="body" idx="20"/>
          </p:nvPr>
        </p:nvSpPr>
        <p:spPr>
          <a:xfrm>
            <a:off x="7070400" y="3074400"/>
            <a:ext cx="504000" cy="392482"/>
          </a:xfrm>
        </p:spPr>
        <p:txBody>
          <a:bodyPr>
            <a:noAutofit/>
          </a:bodyPr>
          <a:lstStyle>
            <a:lvl1pPr marL="0" indent="0" algn="ctr">
              <a:buNone/>
              <a:defRPr sz="3600" b="1">
                <a:solidFill>
                  <a:schemeClr val="accent3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1443ACC-3C2E-43B1-9C41-F1B650BA568E}"/>
              </a:ext>
            </a:extLst>
          </p:cNvPr>
          <p:cNvSpPr>
            <a:spLocks noGrp="1"/>
          </p:cNvSpPr>
          <p:nvPr userDrawn="1">
            <p:ph type="body" idx="21"/>
          </p:nvPr>
        </p:nvSpPr>
        <p:spPr>
          <a:xfrm>
            <a:off x="2962800" y="4129200"/>
            <a:ext cx="2550242" cy="392482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307829D-4950-496A-B2D0-D6A3A027FF4A}"/>
              </a:ext>
            </a:extLst>
          </p:cNvPr>
          <p:cNvSpPr>
            <a:spLocks noGrp="1"/>
          </p:cNvSpPr>
          <p:nvPr userDrawn="1">
            <p:ph type="body" idx="22" hasCustomPrompt="1"/>
          </p:nvPr>
        </p:nvSpPr>
        <p:spPr>
          <a:xfrm>
            <a:off x="2962800" y="3690000"/>
            <a:ext cx="2550242" cy="392482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A44834D-2338-486D-8D4E-217E192CEA8D}"/>
              </a:ext>
            </a:extLst>
          </p:cNvPr>
          <p:cNvSpPr>
            <a:spLocks noGrp="1"/>
          </p:cNvSpPr>
          <p:nvPr userDrawn="1">
            <p:ph type="body" idx="23"/>
          </p:nvPr>
        </p:nvSpPr>
        <p:spPr>
          <a:xfrm>
            <a:off x="3985921" y="3074400"/>
            <a:ext cx="504000" cy="392482"/>
          </a:xfrm>
        </p:spPr>
        <p:txBody>
          <a:bodyPr>
            <a:noAutofit/>
          </a:bodyPr>
          <a:lstStyle>
            <a:lvl1pPr marL="0" indent="0" algn="ctr">
              <a:buNone/>
              <a:defRPr sz="3600" b="1">
                <a:solidFill>
                  <a:schemeClr val="accent3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13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76F2E0E-CBD7-452D-ABC9-BDD449DDB6BD}"/>
              </a:ext>
            </a:extLst>
          </p:cNvPr>
          <p:cNvGrpSpPr/>
          <p:nvPr userDrawn="1"/>
        </p:nvGrpSpPr>
        <p:grpSpPr>
          <a:xfrm>
            <a:off x="424865" y="2497012"/>
            <a:ext cx="8317452" cy="2310120"/>
            <a:chOff x="424865" y="2497012"/>
            <a:chExt cx="8317452" cy="2310120"/>
          </a:xfrm>
        </p:grpSpPr>
        <p:pic>
          <p:nvPicPr>
            <p:cNvPr id="20" name="Gráfico 19">
              <a:extLst>
                <a:ext uri="{FF2B5EF4-FFF2-40B4-BE49-F238E27FC236}">
                  <a16:creationId xmlns:a16="http://schemas.microsoft.com/office/drawing/2014/main" id="{3F0DAF85-EFD5-4006-B8DE-BE271B740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8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4865" y="2497012"/>
              <a:ext cx="3201166" cy="2310120"/>
            </a:xfrm>
            <a:prstGeom prst="rect">
              <a:avLst/>
            </a:prstGeom>
          </p:spPr>
        </p:pic>
        <p:pic>
          <p:nvPicPr>
            <p:cNvPr id="21" name="Gráfico 20">
              <a:extLst>
                <a:ext uri="{FF2B5EF4-FFF2-40B4-BE49-F238E27FC236}">
                  <a16:creationId xmlns:a16="http://schemas.microsoft.com/office/drawing/2014/main" id="{E4C32CE5-DC7B-4E3D-BB61-95E227E08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8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71417" y="2497012"/>
              <a:ext cx="3201166" cy="2310120"/>
            </a:xfrm>
            <a:prstGeom prst="rect">
              <a:avLst/>
            </a:prstGeom>
          </p:spPr>
        </p:pic>
        <p:pic>
          <p:nvPicPr>
            <p:cNvPr id="22" name="Gráfico 21">
              <a:extLst>
                <a:ext uri="{FF2B5EF4-FFF2-40B4-BE49-F238E27FC236}">
                  <a16:creationId xmlns:a16="http://schemas.microsoft.com/office/drawing/2014/main" id="{220F4924-0221-4BFD-A63E-CD3876E7A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8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41151" y="2497012"/>
              <a:ext cx="3201166" cy="2310120"/>
            </a:xfrm>
            <a:prstGeom prst="rect">
              <a:avLst/>
            </a:prstGeom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C73CC16-AFCE-4751-82E8-DAD4678C2C70}"/>
              </a:ext>
            </a:extLst>
          </p:cNvPr>
          <p:cNvGrpSpPr/>
          <p:nvPr userDrawn="1"/>
        </p:nvGrpSpPr>
        <p:grpSpPr>
          <a:xfrm>
            <a:off x="6469994" y="0"/>
            <a:ext cx="2674006" cy="5202493"/>
            <a:chOff x="6469994" y="0"/>
            <a:chExt cx="2674006" cy="5202493"/>
          </a:xfrm>
        </p:grpSpPr>
        <p:pic>
          <p:nvPicPr>
            <p:cNvPr id="14" name="Imagen 13" descr="Diagrama&#10;&#10;Descripción generada automáticamente con confianza media">
              <a:extLst>
                <a:ext uri="{FF2B5EF4-FFF2-40B4-BE49-F238E27FC236}">
                  <a16:creationId xmlns:a16="http://schemas.microsoft.com/office/drawing/2014/main" id="{D8F8A595-602D-46DD-B06F-86397A3488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860" r="31415"/>
            <a:stretch/>
          </p:blipFill>
          <p:spPr>
            <a:xfrm>
              <a:off x="6866234" y="0"/>
              <a:ext cx="2277766" cy="2163963"/>
            </a:xfrm>
            <a:prstGeom prst="rect">
              <a:avLst/>
            </a:prstGeom>
          </p:spPr>
        </p:pic>
        <p:pic>
          <p:nvPicPr>
            <p:cNvPr id="15" name="Imagen 14" descr="Diagrama&#10;&#10;Descripción generada automáticamente con confianza media">
              <a:extLst>
                <a:ext uri="{FF2B5EF4-FFF2-40B4-BE49-F238E27FC236}">
                  <a16:creationId xmlns:a16="http://schemas.microsoft.com/office/drawing/2014/main" id="{AC1B1232-EF35-49E0-9C2E-E08226B88E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-2604" r="19484" b="29076"/>
            <a:stretch/>
          </p:blipFill>
          <p:spPr>
            <a:xfrm>
              <a:off x="6469994" y="2832673"/>
              <a:ext cx="2674006" cy="236982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B216C9-25F2-4E9A-9F78-0530A54C49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rgbClr val="B1167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5ED5E6-9651-4767-9A5B-CB3879448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7925" y="3563999"/>
            <a:ext cx="2444540" cy="76680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AEA3490-67CC-4B49-867B-59A5F0527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0177" y="3563999"/>
            <a:ext cx="2444540" cy="76680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4A65C1-537A-49EC-B360-2884C343A26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07029" y="3056400"/>
            <a:ext cx="2266333" cy="392482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576A6E-6F7A-44AB-90FE-92E4056E8F3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449281" y="3056400"/>
            <a:ext cx="2266333" cy="392482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ABFA7B1-3F38-4BB3-990D-E15E1AAD4718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5902429" y="3563999"/>
            <a:ext cx="2444540" cy="76680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38C12BE-B31E-4B36-89A3-6D68EDFDE9FA}"/>
              </a:ext>
            </a:extLst>
          </p:cNvPr>
          <p:cNvGrpSpPr/>
          <p:nvPr userDrawn="1"/>
        </p:nvGrpSpPr>
        <p:grpSpPr>
          <a:xfrm>
            <a:off x="-391886" y="-91440"/>
            <a:ext cx="2573383" cy="5104313"/>
            <a:chOff x="-391886" y="-91440"/>
            <a:chExt cx="2573383" cy="5104313"/>
          </a:xfrm>
        </p:grpSpPr>
        <p:pic>
          <p:nvPicPr>
            <p:cNvPr id="17" name="Imagen 16" descr="Diagrama&#10;&#10;Descripción generada automáticamente con confianza media">
              <a:extLst>
                <a:ext uri="{FF2B5EF4-FFF2-40B4-BE49-F238E27FC236}">
                  <a16:creationId xmlns:a16="http://schemas.microsoft.com/office/drawing/2014/main" id="{CE363DDF-B7C1-44F5-9A9D-104759E9C5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610" t="27913" r="-8443" b="1"/>
            <a:stretch/>
          </p:blipFill>
          <p:spPr>
            <a:xfrm>
              <a:off x="-104503" y="-91440"/>
              <a:ext cx="2286000" cy="2323392"/>
            </a:xfrm>
            <a:prstGeom prst="rect">
              <a:avLst/>
            </a:prstGeom>
          </p:spPr>
        </p:pic>
        <p:pic>
          <p:nvPicPr>
            <p:cNvPr id="18" name="Imagen 17" descr="Diagrama&#10;&#10;Descripción generada automáticamente con confianza media">
              <a:extLst>
                <a:ext uri="{FF2B5EF4-FFF2-40B4-BE49-F238E27FC236}">
                  <a16:creationId xmlns:a16="http://schemas.microsoft.com/office/drawing/2014/main" id="{7A41AF7B-3094-437A-981A-5E834C6A48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27" t="20208" r="16206"/>
            <a:stretch/>
          </p:blipFill>
          <p:spPr>
            <a:xfrm>
              <a:off x="-391886" y="2441122"/>
              <a:ext cx="1436915" cy="2571751"/>
            </a:xfrm>
            <a:prstGeom prst="rect">
              <a:avLst/>
            </a:prstGeom>
          </p:spPr>
        </p:pic>
      </p:grp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0E1E2C2-B2A4-4196-9BED-46BB448A9BBA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991533" y="3052800"/>
            <a:ext cx="2266333" cy="392482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13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5221F7CA-6123-4F83-A85F-B058D1BBFE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2604" r="19484" b="60618"/>
          <a:stretch/>
        </p:blipFill>
        <p:spPr>
          <a:xfrm>
            <a:off x="3456114" y="3790291"/>
            <a:ext cx="2674006" cy="1353209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6D21E202-4326-4AD0-8064-9C2996508D6E}"/>
              </a:ext>
            </a:extLst>
          </p:cNvPr>
          <p:cNvGrpSpPr/>
          <p:nvPr userDrawn="1"/>
        </p:nvGrpSpPr>
        <p:grpSpPr>
          <a:xfrm>
            <a:off x="-317090" y="-99551"/>
            <a:ext cx="9461090" cy="5342602"/>
            <a:chOff x="-317090" y="-99551"/>
            <a:chExt cx="9461090" cy="5342602"/>
          </a:xfrm>
        </p:grpSpPr>
        <p:pic>
          <p:nvPicPr>
            <p:cNvPr id="6" name="Imagen 5" descr="Forma, Flecha&#10;&#10;Descripción generada automáticamente">
              <a:extLst>
                <a:ext uri="{FF2B5EF4-FFF2-40B4-BE49-F238E27FC236}">
                  <a16:creationId xmlns:a16="http://schemas.microsoft.com/office/drawing/2014/main" id="{C7631756-6E2F-4C8E-962F-88FEF22837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91" t="31782" r="33651" b="8928"/>
            <a:stretch/>
          </p:blipFill>
          <p:spPr>
            <a:xfrm>
              <a:off x="-317090" y="-99551"/>
              <a:ext cx="4288589" cy="5342602"/>
            </a:xfrm>
            <a:prstGeom prst="rect">
              <a:avLst/>
            </a:prstGeom>
          </p:spPr>
        </p:pic>
        <p:pic>
          <p:nvPicPr>
            <p:cNvPr id="7" name="Imagen 6" descr="Diagrama&#10;&#10;Descripción generada automáticamente con confianza media">
              <a:extLst>
                <a:ext uri="{FF2B5EF4-FFF2-40B4-BE49-F238E27FC236}">
                  <a16:creationId xmlns:a16="http://schemas.microsoft.com/office/drawing/2014/main" id="{5BF9E2BD-28E3-4C90-919E-1BA9C9E1B9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242" t="32859" r="-9442" b="1"/>
            <a:stretch/>
          </p:blipFill>
          <p:spPr>
            <a:xfrm>
              <a:off x="5302045" y="0"/>
              <a:ext cx="3841955" cy="2163963"/>
            </a:xfrm>
            <a:prstGeom prst="rect">
              <a:avLst/>
            </a:prstGeom>
          </p:spPr>
        </p:pic>
        <p:pic>
          <p:nvPicPr>
            <p:cNvPr id="9" name="Imagen 8" descr="Diagrama&#10;&#10;Descripción generada automáticamente con confianza media">
              <a:extLst>
                <a:ext uri="{FF2B5EF4-FFF2-40B4-BE49-F238E27FC236}">
                  <a16:creationId xmlns:a16="http://schemas.microsoft.com/office/drawing/2014/main" id="{0238190F-B40A-4870-88BA-A7E309812E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-2604" r="19484" b="29076"/>
            <a:stretch/>
          </p:blipFill>
          <p:spPr>
            <a:xfrm>
              <a:off x="6469994" y="2832673"/>
              <a:ext cx="2674006" cy="236982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600" y="2570400"/>
            <a:ext cx="4510800" cy="648552"/>
          </a:xfrm>
        </p:spPr>
        <p:txBody>
          <a:bodyPr anchor="b">
            <a:noAutofit/>
          </a:bodyPr>
          <a:lstStyle>
            <a:lvl1pPr algn="ctr">
              <a:defRPr sz="5000" b="1">
                <a:latin typeface="Amatic SC" panose="00000500000000000000" pitchFamily="2" charset="-79"/>
                <a:cs typeface="Amatic SC" panose="00000500000000000000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1600" y="3222000"/>
            <a:ext cx="4510800" cy="273224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1B394A"/>
                </a:solidFill>
                <a:latin typeface="+mn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FEA4E8-678D-4279-BA7C-4E624B9ABEB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007600" y="1350000"/>
            <a:ext cx="766800" cy="720000"/>
          </a:xfrm>
        </p:spPr>
        <p:txBody>
          <a:bodyPr>
            <a:noAutofit/>
          </a:bodyPr>
          <a:lstStyle>
            <a:lvl1pPr marL="0" indent="0" algn="ctr">
              <a:buNone/>
              <a:defRPr sz="5000" b="1">
                <a:solidFill>
                  <a:schemeClr val="accent3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5391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DD87CBC3-26C2-417A-86A0-86D0F60452BC}"/>
              </a:ext>
            </a:extLst>
          </p:cNvPr>
          <p:cNvGrpSpPr/>
          <p:nvPr userDrawn="1"/>
        </p:nvGrpSpPr>
        <p:grpSpPr>
          <a:xfrm>
            <a:off x="-252549" y="-296092"/>
            <a:ext cx="9540241" cy="5439592"/>
            <a:chOff x="-252549" y="-296092"/>
            <a:chExt cx="9540241" cy="5439592"/>
          </a:xfrm>
        </p:grpSpPr>
        <p:pic>
          <p:nvPicPr>
            <p:cNvPr id="4" name="Imagen 3" descr="Diagrama&#10;&#10;Descripción generada automáticamente con confianza media">
              <a:extLst>
                <a:ext uri="{FF2B5EF4-FFF2-40B4-BE49-F238E27FC236}">
                  <a16:creationId xmlns:a16="http://schemas.microsoft.com/office/drawing/2014/main" id="{0843BB32-8C87-4386-B40F-ABB4BDE599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860" r="31415"/>
            <a:stretch/>
          </p:blipFill>
          <p:spPr>
            <a:xfrm>
              <a:off x="6970736" y="-296092"/>
              <a:ext cx="2277766" cy="2163963"/>
            </a:xfrm>
            <a:prstGeom prst="rect">
              <a:avLst/>
            </a:prstGeom>
          </p:spPr>
        </p:pic>
        <p:pic>
          <p:nvPicPr>
            <p:cNvPr id="5" name="Imagen 4" descr="Diagrama&#10;&#10;Descripción generada automáticamente con confianza media">
              <a:extLst>
                <a:ext uri="{FF2B5EF4-FFF2-40B4-BE49-F238E27FC236}">
                  <a16:creationId xmlns:a16="http://schemas.microsoft.com/office/drawing/2014/main" id="{91E51D7D-4DF3-4597-8E72-A02239423B8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860" r="31415"/>
            <a:stretch/>
          </p:blipFill>
          <p:spPr>
            <a:xfrm>
              <a:off x="7009926" y="2198915"/>
              <a:ext cx="2277766" cy="2163963"/>
            </a:xfrm>
            <a:prstGeom prst="rect">
              <a:avLst/>
            </a:prstGeom>
          </p:spPr>
        </p:pic>
        <p:pic>
          <p:nvPicPr>
            <p:cNvPr id="6" name="Imagen 5" descr="Diagrama&#10;&#10;Descripción generada automáticamente con confianza media">
              <a:extLst>
                <a:ext uri="{FF2B5EF4-FFF2-40B4-BE49-F238E27FC236}">
                  <a16:creationId xmlns:a16="http://schemas.microsoft.com/office/drawing/2014/main" id="{3BADD3BA-9B42-4C09-A340-ED17A593F44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29" t="66969" r="20055" b="-1825"/>
            <a:stretch/>
          </p:blipFill>
          <p:spPr>
            <a:xfrm>
              <a:off x="-252549" y="-9253"/>
              <a:ext cx="1471749" cy="1123405"/>
            </a:xfrm>
            <a:prstGeom prst="rect">
              <a:avLst/>
            </a:prstGeom>
          </p:spPr>
        </p:pic>
        <p:pic>
          <p:nvPicPr>
            <p:cNvPr id="7" name="Imagen 6" descr="Diagrama&#10;&#10;Descripción generada automáticamente con confianza media">
              <a:extLst>
                <a:ext uri="{FF2B5EF4-FFF2-40B4-BE49-F238E27FC236}">
                  <a16:creationId xmlns:a16="http://schemas.microsoft.com/office/drawing/2014/main" id="{A9FE02CD-ECC5-4B7D-961B-69A513E615F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76" t="30374" r="15727" b="32609"/>
            <a:stretch/>
          </p:blipFill>
          <p:spPr>
            <a:xfrm>
              <a:off x="0" y="2090057"/>
              <a:ext cx="723900" cy="1193075"/>
            </a:xfrm>
            <a:prstGeom prst="rect">
              <a:avLst/>
            </a:prstGeom>
          </p:spPr>
        </p:pic>
        <p:pic>
          <p:nvPicPr>
            <p:cNvPr id="8" name="Imagen 7" descr="Diagrama&#10;&#10;Descripción generada automáticamente con confianza media">
              <a:extLst>
                <a:ext uri="{FF2B5EF4-FFF2-40B4-BE49-F238E27FC236}">
                  <a16:creationId xmlns:a16="http://schemas.microsoft.com/office/drawing/2014/main" id="{5CB84609-5CCE-4BE0-A2F7-2A32A79320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09" t="29158" r="52047" b="32473"/>
            <a:stretch/>
          </p:blipFill>
          <p:spPr>
            <a:xfrm>
              <a:off x="0" y="844731"/>
              <a:ext cx="566059" cy="1236617"/>
            </a:xfrm>
            <a:prstGeom prst="rect">
              <a:avLst/>
            </a:prstGeom>
          </p:spPr>
        </p:pic>
        <p:pic>
          <p:nvPicPr>
            <p:cNvPr id="9" name="Imagen 8" descr="Diagrama&#10;&#10;Descripción generada automáticamente con confianza media">
              <a:extLst>
                <a:ext uri="{FF2B5EF4-FFF2-40B4-BE49-F238E27FC236}">
                  <a16:creationId xmlns:a16="http://schemas.microsoft.com/office/drawing/2014/main" id="{40A3EC55-B339-4E35-BB37-9C765CA68F6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29347" r="-3199" b="45626"/>
            <a:stretch/>
          </p:blipFill>
          <p:spPr>
            <a:xfrm>
              <a:off x="5716702" y="4336869"/>
              <a:ext cx="3427297" cy="80663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238400"/>
            <a:ext cx="7696200" cy="335520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1B394A"/>
                </a:solidFill>
                <a:latin typeface="+mn-lt"/>
              </a:defRPr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6595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7E3E21DC-37A1-4BD0-BDBC-10D4EC3FAC6A}"/>
              </a:ext>
            </a:extLst>
          </p:cNvPr>
          <p:cNvGrpSpPr/>
          <p:nvPr userDrawn="1"/>
        </p:nvGrpSpPr>
        <p:grpSpPr>
          <a:xfrm>
            <a:off x="24108" y="-99555"/>
            <a:ext cx="9297317" cy="5342602"/>
            <a:chOff x="-317090" y="-99551"/>
            <a:chExt cx="9297317" cy="5342602"/>
          </a:xfrm>
        </p:grpSpPr>
        <p:pic>
          <p:nvPicPr>
            <p:cNvPr id="11" name="Imagen 10" descr="Forma, Flecha&#10;&#10;Descripción generada automáticamente">
              <a:extLst>
                <a:ext uri="{FF2B5EF4-FFF2-40B4-BE49-F238E27FC236}">
                  <a16:creationId xmlns:a16="http://schemas.microsoft.com/office/drawing/2014/main" id="{E6BEAEB1-644C-470F-BEB1-C56C60DDEF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55" t="17848" r="-8216" b="22862"/>
            <a:stretch/>
          </p:blipFill>
          <p:spPr>
            <a:xfrm>
              <a:off x="-317090" y="-99551"/>
              <a:ext cx="9144000" cy="5342602"/>
            </a:xfrm>
            <a:prstGeom prst="rect">
              <a:avLst/>
            </a:prstGeom>
          </p:spPr>
        </p:pic>
        <p:pic>
          <p:nvPicPr>
            <p:cNvPr id="12" name="Imagen 11" descr="Diagrama&#10;&#10;Descripción generada automáticamente con confianza media">
              <a:extLst>
                <a:ext uri="{FF2B5EF4-FFF2-40B4-BE49-F238E27FC236}">
                  <a16:creationId xmlns:a16="http://schemas.microsoft.com/office/drawing/2014/main" id="{2DBE0EB2-0BBE-4CA6-BAB2-2B2ED7371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879" r="14155"/>
            <a:stretch/>
          </p:blipFill>
          <p:spPr>
            <a:xfrm>
              <a:off x="5951834" y="4"/>
              <a:ext cx="2850968" cy="1454276"/>
            </a:xfrm>
            <a:prstGeom prst="rect">
              <a:avLst/>
            </a:prstGeom>
          </p:spPr>
        </p:pic>
        <p:pic>
          <p:nvPicPr>
            <p:cNvPr id="13" name="Imagen 12" descr="Diagrama&#10;&#10;Descripción generada automáticamente con confianza media">
              <a:extLst>
                <a:ext uri="{FF2B5EF4-FFF2-40B4-BE49-F238E27FC236}">
                  <a16:creationId xmlns:a16="http://schemas.microsoft.com/office/drawing/2014/main" id="{E881366C-F21A-4645-AD10-D1E95F6327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-2604" r="19484" b="48699"/>
            <a:stretch/>
          </p:blipFill>
          <p:spPr>
            <a:xfrm>
              <a:off x="6306221" y="3406144"/>
              <a:ext cx="2674006" cy="1737360"/>
            </a:xfrm>
            <a:prstGeom prst="rect">
              <a:avLst/>
            </a:prstGeom>
          </p:spPr>
        </p:pic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755" y="3315599"/>
            <a:ext cx="2915263" cy="1029600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+mn-lt"/>
              </a:defRPr>
            </a:lvl1pPr>
            <a:lvl2pPr algn="ctr">
              <a:defRPr sz="1600">
                <a:latin typeface="+mn-lt"/>
              </a:defRPr>
            </a:lvl2pPr>
            <a:lvl3pPr algn="ctr">
              <a:defRPr sz="1600">
                <a:latin typeface="+mn-lt"/>
              </a:defRPr>
            </a:lvl3pPr>
            <a:lvl4pPr algn="ctr">
              <a:defRPr sz="16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9982" y="3315599"/>
            <a:ext cx="2915263" cy="1029600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+mn-lt"/>
              </a:defRPr>
            </a:lvl1pPr>
            <a:lvl2pPr algn="ctr">
              <a:defRPr sz="1600">
                <a:latin typeface="+mn-lt"/>
              </a:defRPr>
            </a:lvl2pPr>
            <a:lvl3pPr algn="ctr">
              <a:defRPr sz="1600">
                <a:latin typeface="+mn-lt"/>
              </a:defRPr>
            </a:lvl3pPr>
            <a:lvl4pPr algn="ctr">
              <a:defRPr sz="16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47D2E8C-1B66-4B58-9E61-419F96DF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 b="1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7D406E-515A-4F43-9A01-A05A4C6D192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98000" y="2815200"/>
            <a:ext cx="2915263" cy="392482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5C9BD97-A085-490E-8875-69685121698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129982" y="2815200"/>
            <a:ext cx="2915263" cy="392482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294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 flip="none" rotWithShape="1">
          <a:gsLst>
            <a:gs pos="0">
              <a:srgbClr val="4AE7E7"/>
            </a:gs>
            <a:gs pos="29000">
              <a:srgbClr val="E0F6F9"/>
            </a:gs>
            <a:gs pos="71000">
              <a:srgbClr val="4AE7E7"/>
            </a:gs>
            <a:gs pos="100000">
              <a:srgbClr val="115775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210C5499-C075-47D5-AC8A-8204F42F3DE9}"/>
              </a:ext>
            </a:extLst>
          </p:cNvPr>
          <p:cNvGrpSpPr/>
          <p:nvPr userDrawn="1"/>
        </p:nvGrpSpPr>
        <p:grpSpPr>
          <a:xfrm>
            <a:off x="-82919" y="-99551"/>
            <a:ext cx="9461090" cy="5342602"/>
            <a:chOff x="-82919" y="-99551"/>
            <a:chExt cx="9461090" cy="5342602"/>
          </a:xfrm>
        </p:grpSpPr>
        <p:pic>
          <p:nvPicPr>
            <p:cNvPr id="5" name="Imagen 4" descr="Forma, Flecha&#10;&#10;Descripción generada automáticamente">
              <a:extLst>
                <a:ext uri="{FF2B5EF4-FFF2-40B4-BE49-F238E27FC236}">
                  <a16:creationId xmlns:a16="http://schemas.microsoft.com/office/drawing/2014/main" id="{E52DBB81-E00F-401F-833A-8D975C18DD8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2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91" t="31782" r="23590" b="8928"/>
            <a:stretch/>
          </p:blipFill>
          <p:spPr>
            <a:xfrm>
              <a:off x="-82919" y="-99551"/>
              <a:ext cx="5419194" cy="5342602"/>
            </a:xfrm>
            <a:prstGeom prst="rect">
              <a:avLst/>
            </a:prstGeom>
          </p:spPr>
        </p:pic>
        <p:pic>
          <p:nvPicPr>
            <p:cNvPr id="6" name="Imagen 5" descr="Diagrama&#10;&#10;Descripción generada automáticamente con confianza media">
              <a:extLst>
                <a:ext uri="{FF2B5EF4-FFF2-40B4-BE49-F238E27FC236}">
                  <a16:creationId xmlns:a16="http://schemas.microsoft.com/office/drawing/2014/main" id="{C5A52B02-CE8D-42ED-A5C3-2876DDC878F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alphaModFix am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860" r="31415"/>
            <a:stretch/>
          </p:blipFill>
          <p:spPr>
            <a:xfrm>
              <a:off x="7100405" y="0"/>
              <a:ext cx="2277766" cy="2163963"/>
            </a:xfrm>
            <a:prstGeom prst="rect">
              <a:avLst/>
            </a:prstGeom>
          </p:spPr>
        </p:pic>
        <p:pic>
          <p:nvPicPr>
            <p:cNvPr id="7" name="Imagen 6" descr="Diagrama&#10;&#10;Descripción generada automáticamente con confianza media">
              <a:extLst>
                <a:ext uri="{FF2B5EF4-FFF2-40B4-BE49-F238E27FC236}">
                  <a16:creationId xmlns:a16="http://schemas.microsoft.com/office/drawing/2014/main" id="{FFC565DB-D7D1-49CD-9FD0-691EF6B6C55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alphaModFix am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-2604" r="19484" b="29076"/>
            <a:stretch/>
          </p:blipFill>
          <p:spPr>
            <a:xfrm>
              <a:off x="6704165" y="2832673"/>
              <a:ext cx="2674006" cy="236982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818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82419878-187E-48CE-935B-EAADC943E282}"/>
              </a:ext>
            </a:extLst>
          </p:cNvPr>
          <p:cNvGrpSpPr/>
          <p:nvPr userDrawn="1"/>
        </p:nvGrpSpPr>
        <p:grpSpPr>
          <a:xfrm>
            <a:off x="-317090" y="-99551"/>
            <a:ext cx="9461090" cy="5342602"/>
            <a:chOff x="-317090" y="-99551"/>
            <a:chExt cx="9461090" cy="5342602"/>
          </a:xfrm>
        </p:grpSpPr>
        <p:pic>
          <p:nvPicPr>
            <p:cNvPr id="6" name="Imagen 5" descr="Forma, Flecha&#10;&#10;Descripción generada automáticamente">
              <a:extLst>
                <a:ext uri="{FF2B5EF4-FFF2-40B4-BE49-F238E27FC236}">
                  <a16:creationId xmlns:a16="http://schemas.microsoft.com/office/drawing/2014/main" id="{86E59CA6-5827-4824-B739-61FC66F22C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91" t="31782" r="-9552" b="8928"/>
            <a:stretch/>
          </p:blipFill>
          <p:spPr>
            <a:xfrm>
              <a:off x="-317090" y="-99551"/>
              <a:ext cx="9144000" cy="5342602"/>
            </a:xfrm>
            <a:prstGeom prst="rect">
              <a:avLst/>
            </a:prstGeom>
          </p:spPr>
        </p:pic>
        <p:pic>
          <p:nvPicPr>
            <p:cNvPr id="7" name="Imagen 6" descr="Diagrama&#10;&#10;Descripción generada automáticamente con confianza media">
              <a:extLst>
                <a:ext uri="{FF2B5EF4-FFF2-40B4-BE49-F238E27FC236}">
                  <a16:creationId xmlns:a16="http://schemas.microsoft.com/office/drawing/2014/main" id="{241374E2-A17F-4CA7-B7DC-3476B97B96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860" r="31415"/>
            <a:stretch/>
          </p:blipFill>
          <p:spPr>
            <a:xfrm>
              <a:off x="6866234" y="0"/>
              <a:ext cx="2277766" cy="2163963"/>
            </a:xfrm>
            <a:prstGeom prst="rect">
              <a:avLst/>
            </a:prstGeom>
          </p:spPr>
        </p:pic>
        <p:pic>
          <p:nvPicPr>
            <p:cNvPr id="8" name="Imagen 7" descr="Diagrama&#10;&#10;Descripción generada automáticamente con confianza media">
              <a:extLst>
                <a:ext uri="{FF2B5EF4-FFF2-40B4-BE49-F238E27FC236}">
                  <a16:creationId xmlns:a16="http://schemas.microsoft.com/office/drawing/2014/main" id="{49FEF374-44A7-4B00-993F-FE084C36C2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-2604" r="19484" b="29076"/>
            <a:stretch/>
          </p:blipFill>
          <p:spPr>
            <a:xfrm>
              <a:off x="6469994" y="2832673"/>
              <a:ext cx="2674006" cy="2369820"/>
            </a:xfrm>
            <a:prstGeom prst="rect">
              <a:avLst/>
            </a:prstGeom>
          </p:spPr>
        </p:pic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F7DF3-02F3-41BF-A060-159BA21B5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" y="1613334"/>
            <a:ext cx="3970800" cy="276344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58967345-DB07-428F-8914-C3F421A8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</p:spPr>
        <p:txBody>
          <a:bodyPr/>
          <a:lstStyle>
            <a:lvl1pPr algn="l"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7460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3260"/>
            <a:ext cx="7886700" cy="26569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4782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55245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175260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5800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5C37E23B-E307-41C9-A2FF-BB82D77CB386}"/>
              </a:ext>
            </a:extLst>
          </p:cNvPr>
          <p:cNvGrpSpPr/>
          <p:nvPr userDrawn="1"/>
        </p:nvGrpSpPr>
        <p:grpSpPr>
          <a:xfrm>
            <a:off x="-82919" y="-99551"/>
            <a:ext cx="9988835" cy="5342602"/>
            <a:chOff x="-82919" y="-99551"/>
            <a:chExt cx="9988835" cy="5342602"/>
          </a:xfrm>
        </p:grpSpPr>
        <p:pic>
          <p:nvPicPr>
            <p:cNvPr id="5" name="Gráfico 4">
              <a:extLst>
                <a:ext uri="{FF2B5EF4-FFF2-40B4-BE49-F238E27FC236}">
                  <a16:creationId xmlns:a16="http://schemas.microsoft.com/office/drawing/2014/main" id="{269EE756-0FE5-45E4-9A31-7E3D0C5A3D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68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89118" y="368490"/>
              <a:ext cx="6616798" cy="4775010"/>
            </a:xfrm>
            <a:prstGeom prst="rect">
              <a:avLst/>
            </a:prstGeom>
          </p:spPr>
        </p:pic>
        <p:pic>
          <p:nvPicPr>
            <p:cNvPr id="6" name="Imagen 5" descr="Forma, Flecha&#10;&#10;Descripción generada automáticamente">
              <a:extLst>
                <a:ext uri="{FF2B5EF4-FFF2-40B4-BE49-F238E27FC236}">
                  <a16:creationId xmlns:a16="http://schemas.microsoft.com/office/drawing/2014/main" id="{CE8BCFA3-BD23-4FB9-AD6E-FBCB6EF3CAC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alphaModFix amt="2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91" t="31782" r="23590" b="8928"/>
            <a:stretch/>
          </p:blipFill>
          <p:spPr>
            <a:xfrm>
              <a:off x="-82919" y="-99551"/>
              <a:ext cx="5419194" cy="5342602"/>
            </a:xfrm>
            <a:prstGeom prst="rect">
              <a:avLst/>
            </a:prstGeom>
          </p:spPr>
        </p:pic>
        <p:pic>
          <p:nvPicPr>
            <p:cNvPr id="7" name="Imagen 6" descr="Diagrama&#10;&#10;Descripción generada automáticamente con confianza media">
              <a:extLst>
                <a:ext uri="{FF2B5EF4-FFF2-40B4-BE49-F238E27FC236}">
                  <a16:creationId xmlns:a16="http://schemas.microsoft.com/office/drawing/2014/main" id="{B1C96BEA-15BC-472B-A92F-614F88F92BC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860" r="31415"/>
            <a:stretch/>
          </p:blipFill>
          <p:spPr>
            <a:xfrm>
              <a:off x="7100405" y="0"/>
              <a:ext cx="2277766" cy="2163963"/>
            </a:xfrm>
            <a:prstGeom prst="rect">
              <a:avLst/>
            </a:prstGeom>
          </p:spPr>
        </p:pic>
        <p:pic>
          <p:nvPicPr>
            <p:cNvPr id="8" name="Imagen 7" descr="Diagrama&#10;&#10;Descripción generada automáticamente con confianza media">
              <a:extLst>
                <a:ext uri="{FF2B5EF4-FFF2-40B4-BE49-F238E27FC236}">
                  <a16:creationId xmlns:a16="http://schemas.microsoft.com/office/drawing/2014/main" id="{A4B18646-1EA1-40FF-AC60-D6D59B3D319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-2604" r="19484" b="29076"/>
            <a:stretch/>
          </p:blipFill>
          <p:spPr>
            <a:xfrm>
              <a:off x="6704165" y="2832673"/>
              <a:ext cx="2674006" cy="236982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874800"/>
            <a:ext cx="2743200" cy="1843200"/>
          </a:xfrm>
        </p:spPr>
        <p:txBody>
          <a:bodyPr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744140"/>
            <a:ext cx="384810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793600"/>
            <a:ext cx="2311200" cy="1458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4375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AE7E7"/>
            </a:gs>
            <a:gs pos="29000">
              <a:srgbClr val="C8F3F6"/>
            </a:gs>
            <a:gs pos="71000">
              <a:srgbClr val="4AE7E7"/>
            </a:gs>
            <a:gs pos="100000">
              <a:srgbClr val="115775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48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65" r:id="rId3"/>
    <p:sldLayoutId id="2147483667" r:id="rId4"/>
    <p:sldLayoutId id="2147483669" r:id="rId5"/>
    <p:sldLayoutId id="2147483676" r:id="rId6"/>
    <p:sldLayoutId id="2147483658" r:id="rId7"/>
    <p:sldLayoutId id="2147483671" r:id="rId8"/>
    <p:sldLayoutId id="2147483672" r:id="rId9"/>
    <p:sldLayoutId id="2147483659" r:id="rId10"/>
    <p:sldLayoutId id="2147483670" r:id="rId11"/>
    <p:sldLayoutId id="2147483675" r:id="rId12"/>
    <p:sldLayoutId id="2147483677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rgbClr val="1B394A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1B394A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1B394A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1B394A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rgbClr val="1B394A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AE7E7"/>
            </a:gs>
            <a:gs pos="29000">
              <a:srgbClr val="D8F5F8"/>
            </a:gs>
            <a:gs pos="71000">
              <a:srgbClr val="4AE7E7"/>
            </a:gs>
            <a:gs pos="100000">
              <a:srgbClr val="115775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8141" y="1985304"/>
            <a:ext cx="5007236" cy="2027422"/>
          </a:xfrm>
        </p:spPr>
        <p:txBody>
          <a:bodyPr anchor="t">
            <a:noAutofit/>
          </a:bodyPr>
          <a:lstStyle/>
          <a:p>
            <a:r>
              <a:rPr lang="en-US" sz="2400" dirty="0">
                <a:solidFill>
                  <a:srgbClr val="B11670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"</a:t>
            </a:r>
            <a:r>
              <a:rPr lang="en-US" sz="2400" dirty="0">
                <a:solidFill>
                  <a:srgbClr val="B11670"/>
                </a:solidFill>
                <a:latin typeface="Algerian" panose="04020705040A02060702" pitchFamily="82" charset="0"/>
                <a:cs typeface="Amatic SC" panose="00000500000000000000" pitchFamily="2" charset="-79"/>
              </a:rPr>
              <a:t>Chemical Composition of Cleaning Products: Role of Acids and Bases in Stain Removal"</a:t>
            </a:r>
            <a:endParaRPr lang="en-US" sz="2400" b="1" dirty="0">
              <a:solidFill>
                <a:srgbClr val="B11670"/>
              </a:solidFill>
              <a:latin typeface="Algerian" panose="04020705040A02060702" pitchFamily="82" charset="0"/>
              <a:cs typeface="Amatic SC" panose="00000500000000000000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0CBEA-0FC4-4517-9DF7-3E1CB1F77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0466" y="1662917"/>
            <a:ext cx="4564380" cy="322387"/>
          </a:xfrm>
        </p:spPr>
        <p:txBody>
          <a:bodyPr>
            <a:normAutofit/>
          </a:bodyPr>
          <a:lstStyle/>
          <a:p>
            <a:pPr algn="l"/>
            <a:r>
              <a:rPr lang="en-US" sz="1500" i="1" dirty="0">
                <a:solidFill>
                  <a:schemeClr val="bg1"/>
                </a:solidFill>
                <a:latin typeface="Bodoni MT" panose="02070603080606020203" pitchFamily="18" charset="0"/>
                <a:cs typeface="Gisha" panose="020B0604020202020204" pitchFamily="34" charset="-79"/>
              </a:rPr>
              <a:t>Presentation Topic:</a:t>
            </a:r>
            <a:endParaRPr lang="en-US" sz="1500" i="1" dirty="0">
              <a:solidFill>
                <a:srgbClr val="FF0000"/>
              </a:solidFill>
              <a:latin typeface="Bodoni MT" panose="02070603080606020203" pitchFamily="18" charset="0"/>
              <a:cs typeface="Gisha" panose="020B0604020202020204" pitchFamily="34" charset="-79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B26BE943-D7BA-4474-B878-E5CBDB44B5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681" y="860978"/>
            <a:ext cx="2466419" cy="1779890"/>
          </a:xfrm>
          <a:prstGeom prst="rect">
            <a:avLst/>
          </a:prstGeom>
        </p:spPr>
      </p:pic>
      <p:pic>
        <p:nvPicPr>
          <p:cNvPr id="29" name="Imagen 28" descr="Imagen que contiene interior, tabla, verde, botella&#10;&#10;Descripción generada automáticamente">
            <a:extLst>
              <a:ext uri="{FF2B5EF4-FFF2-40B4-BE49-F238E27FC236}">
                <a16:creationId xmlns:a16="http://schemas.microsoft.com/office/drawing/2014/main" id="{B0016274-B10F-4C49-BF40-E9E191C4D34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846" y="1727147"/>
            <a:ext cx="493903" cy="1852136"/>
          </a:xfrm>
          <a:prstGeom prst="rect">
            <a:avLst/>
          </a:prstGeom>
        </p:spPr>
      </p:pic>
      <p:pic>
        <p:nvPicPr>
          <p:cNvPr id="35" name="Imagen 34" descr="Forma, Icono&#10;&#10;Descripción generada automáticamente">
            <a:extLst>
              <a:ext uri="{FF2B5EF4-FFF2-40B4-BE49-F238E27FC236}">
                <a16:creationId xmlns:a16="http://schemas.microsoft.com/office/drawing/2014/main" id="{B3703A04-AA68-4895-A7F2-66F160BAF5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807" y="583792"/>
            <a:ext cx="948187" cy="804827"/>
          </a:xfrm>
          <a:prstGeom prst="rect">
            <a:avLst/>
          </a:prstGeom>
        </p:spPr>
      </p:pic>
      <p:pic>
        <p:nvPicPr>
          <p:cNvPr id="25" name="Imagen 24" descr="Icono&#10;&#10;Descripción generada automáticamente">
            <a:extLst>
              <a:ext uri="{FF2B5EF4-FFF2-40B4-BE49-F238E27FC236}">
                <a16:creationId xmlns:a16="http://schemas.microsoft.com/office/drawing/2014/main" id="{38D5BF53-EDD3-4A19-A2E5-E5D9149732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141" y="2138234"/>
            <a:ext cx="1439083" cy="2036130"/>
          </a:xfrm>
          <a:prstGeom prst="rect">
            <a:avLst/>
          </a:prstGeom>
        </p:spPr>
      </p:pic>
      <p:pic>
        <p:nvPicPr>
          <p:cNvPr id="21" name="Imagen 20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01B45FF2-1CB6-40E8-9C2A-17D47841BF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362" y="1911359"/>
            <a:ext cx="163197" cy="177030"/>
          </a:xfrm>
          <a:prstGeom prst="rect">
            <a:avLst/>
          </a:prstGeom>
        </p:spPr>
      </p:pic>
      <p:pic>
        <p:nvPicPr>
          <p:cNvPr id="23" name="Imagen 22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B7E33052-DFFC-47CE-B529-DDFB2971F7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960" y="1829301"/>
            <a:ext cx="132141" cy="143341"/>
          </a:xfrm>
          <a:prstGeom prst="rect">
            <a:avLst/>
          </a:prstGeom>
        </p:spPr>
      </p:pic>
      <p:pic>
        <p:nvPicPr>
          <p:cNvPr id="28" name="Imagen 27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166927F8-EC54-413B-8A01-B0E192D24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652" y="1996008"/>
            <a:ext cx="120287" cy="130481"/>
          </a:xfrm>
          <a:prstGeom prst="rect">
            <a:avLst/>
          </a:prstGeom>
        </p:spPr>
      </p:pic>
      <p:pic>
        <p:nvPicPr>
          <p:cNvPr id="30" name="Imagen 29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190B9312-4001-4476-BAFC-2A4DD1DF52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85" y="1680658"/>
            <a:ext cx="102761" cy="111471"/>
          </a:xfrm>
          <a:prstGeom prst="rect">
            <a:avLst/>
          </a:prstGeom>
        </p:spPr>
      </p:pic>
      <p:pic>
        <p:nvPicPr>
          <p:cNvPr id="26" name="Imagen 25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DD01E88D-CC04-465B-95F6-6C90ABD4C6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961" y="2155064"/>
            <a:ext cx="1215247" cy="2269571"/>
          </a:xfrm>
          <a:prstGeom prst="rect">
            <a:avLst/>
          </a:prstGeom>
        </p:spPr>
      </p:pic>
      <p:pic>
        <p:nvPicPr>
          <p:cNvPr id="32" name="Imagen 31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95F1338E-C0F0-4DA0-AD4F-34D97C33A8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787" y="1470677"/>
            <a:ext cx="163197" cy="177030"/>
          </a:xfrm>
          <a:prstGeom prst="rect">
            <a:avLst/>
          </a:prstGeom>
        </p:spPr>
      </p:pic>
      <p:pic>
        <p:nvPicPr>
          <p:cNvPr id="34" name="Imagen 33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351ED3E0-54EA-4BE1-B5B2-7BD0E6E481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60" y="1388619"/>
            <a:ext cx="132141" cy="143341"/>
          </a:xfrm>
          <a:prstGeom prst="rect">
            <a:avLst/>
          </a:prstGeom>
        </p:spPr>
      </p:pic>
      <p:pic>
        <p:nvPicPr>
          <p:cNvPr id="36" name="Imagen 35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F298F963-5DB9-4019-BE29-1931EEFFF5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527" y="1229843"/>
            <a:ext cx="120287" cy="130481"/>
          </a:xfrm>
          <a:prstGeom prst="rect">
            <a:avLst/>
          </a:prstGeom>
        </p:spPr>
      </p:pic>
      <p:pic>
        <p:nvPicPr>
          <p:cNvPr id="37" name="Imagen 36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5444576B-534A-4E7F-ACC5-4767B1EB80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85" y="1656662"/>
            <a:ext cx="102761" cy="111471"/>
          </a:xfrm>
          <a:prstGeom prst="rect">
            <a:avLst/>
          </a:prstGeom>
        </p:spPr>
      </p:pic>
      <p:pic>
        <p:nvPicPr>
          <p:cNvPr id="38" name="Imagen 37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89574FA9-164E-42EC-A20D-EE05040436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600" y="1963703"/>
            <a:ext cx="163197" cy="177030"/>
          </a:xfrm>
          <a:prstGeom prst="rect">
            <a:avLst/>
          </a:prstGeom>
        </p:spPr>
      </p:pic>
      <p:pic>
        <p:nvPicPr>
          <p:cNvPr id="39" name="Imagen 38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E7C2B904-0092-4590-A786-BA77D0C19B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88" y="1726216"/>
            <a:ext cx="132141" cy="143341"/>
          </a:xfrm>
          <a:prstGeom prst="rect">
            <a:avLst/>
          </a:prstGeom>
        </p:spPr>
      </p:pic>
      <p:pic>
        <p:nvPicPr>
          <p:cNvPr id="40" name="Imagen 39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5B755371-56AB-4463-8A6A-77C01DC110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05" y="1854823"/>
            <a:ext cx="120287" cy="130481"/>
          </a:xfrm>
          <a:prstGeom prst="rect">
            <a:avLst/>
          </a:prstGeom>
        </p:spPr>
      </p:pic>
      <p:pic>
        <p:nvPicPr>
          <p:cNvPr id="41" name="Imagen 40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FD6FF6D8-A6BB-49B3-AA5A-CF1DE5B107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013" y="1577573"/>
            <a:ext cx="102761" cy="1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27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AE7E7"/>
            </a:gs>
            <a:gs pos="29000">
              <a:srgbClr val="BBF2F5"/>
            </a:gs>
            <a:gs pos="71000">
              <a:srgbClr val="4AE7E7"/>
            </a:gs>
            <a:gs pos="100000">
              <a:srgbClr val="11577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49EFE-DBBB-43B0-B9F3-64C1612D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12834"/>
            <a:ext cx="7696200" cy="685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Analysis of Household Cleaning Products: Methods and Measurements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806956-996B-4117-A663-D21BAA798F74}"/>
              </a:ext>
            </a:extLst>
          </p:cNvPr>
          <p:cNvSpPr txBox="1">
            <a:spLocks/>
          </p:cNvSpPr>
          <p:nvPr/>
        </p:nvSpPr>
        <p:spPr>
          <a:xfrm>
            <a:off x="567560" y="1357354"/>
            <a:ext cx="5699233" cy="35063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B394A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B394A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B394A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B394A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B394A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Sodium Hypochlorite Analysis: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Employed the iodometric method to determine the sodium hypochlorite and active chlorine content in bleach cleaners.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Potentiometric Titration: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to measure the total acidity and alkalinity of cleaners using standard sodium hydroxide and hydrochloric acid solutions.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 Technique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pH and volume of neutralization are carefully recorded to calculate the cleaning products’ chemical properties.</a:t>
            </a:r>
            <a:endParaRPr lang="es-E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041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AE7E7"/>
            </a:gs>
            <a:gs pos="29000">
              <a:srgbClr val="BBF2F5"/>
            </a:gs>
            <a:gs pos="71000">
              <a:srgbClr val="4AE7E7"/>
            </a:gs>
            <a:gs pos="100000">
              <a:srgbClr val="11577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49EFE-DBBB-43B0-B9F3-64C1612D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12834"/>
            <a:ext cx="7696200" cy="685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(formulas for determining the concentration of sodium hypochlorite and available chlorine through iodometric titration):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E806956-996B-4117-A663-D21BAA798F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7560" y="985345"/>
                <a:ext cx="7852540" cy="3878317"/>
              </a:xfrm>
              <a:prstGeom prst="rect">
                <a:avLst/>
              </a:prstGeom>
            </p:spPr>
            <p:txBody>
              <a:bodyPr/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rgbClr val="1B394A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rgbClr val="1B394A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rgbClr val="1B394A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rgbClr val="1B394A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rgbClr val="1B394A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Sodium Hypochlorite (w/v %)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𝑽𝒐𝒍𝒖𝒎𝒆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𝒐𝒇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𝑵𝒂</m:t>
                        </m:r>
                        <m:r>
                          <a:rPr lang="en-U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𝑶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𝒖𝒔𝒆𝒅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𝒎𝑳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 × 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𝑵𝒐𝒓𝒎𝒂𝒍𝒊𝒕𝒚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𝒐𝒇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𝑵𝒂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𝑶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𝟕𝟒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𝟒𝟒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𝒎𝒈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𝒎𝒎𝒐𝒍</m:t>
                        </m:r>
                      </m:num>
                      <m:den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𝟏𝟎𝟎𝟎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𝒎𝑳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× 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𝑽𝒐𝒍𝒖𝒎𝒆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𝒐𝒇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𝒔𝒂𝒎𝒑𝒍𝒆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𝒎𝑳</m:t>
                        </m:r>
                        <m:r>
                          <a:rPr lang="en-U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s-ES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74.44 mg/mmol is the molar mass of </a:t>
                </a:r>
                <a:r>
                  <a:rPr lang="en-US" i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NaOCl</a:t>
                </a:r>
                <a:r>
                  <a:rPr lang="en-US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(sodium hypochlorite).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s-ES" b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Available</a:t>
                </a:r>
                <a:r>
                  <a:rPr lang="es-E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b="1" dirty="0" err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Chlorine</a:t>
                </a:r>
                <a:r>
                  <a:rPr lang="es-ES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(w/v %)=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𝑽𝒐𝒍𝒖𝒎𝒆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𝒐𝒇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𝑵𝒂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𝑶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𝒖𝒔𝒆𝒅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𝒎𝑳</m:t>
                            </m:r>
                          </m:e>
                        </m:d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 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𝑵𝒐𝒓𝒎𝒂𝒍𝒊𝒕𝒚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𝒐𝒇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𝑵𝒂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𝑶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𝟑𝟓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𝟒𝟓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𝒎𝒈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𝒎𝒎𝒐𝒍</m:t>
                        </m:r>
                      </m:num>
                      <m:den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𝟏𝟎𝟎𝟎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𝒎𝑳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× 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𝑽𝒐𝒍𝒖𝒎𝒆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𝒐𝒇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𝒔𝒂𝒎𝒑𝒍𝒆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𝒎𝑳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s-ES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s-ES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i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here: 35.45 mg/mmol is the equivalent weight of chlorine in terms of its oxidizing power.</a:t>
                </a:r>
                <a:endParaRPr lang="es-ES" i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E806956-996B-4117-A663-D21BAA798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60" y="985345"/>
                <a:ext cx="7852540" cy="3878317"/>
              </a:xfrm>
              <a:prstGeom prst="rect">
                <a:avLst/>
              </a:prstGeom>
              <a:blipFill>
                <a:blip r:embed="rId2"/>
                <a:stretch>
                  <a:fillRect l="-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790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AE7E7"/>
            </a:gs>
            <a:gs pos="29000">
              <a:srgbClr val="D2F4F8"/>
            </a:gs>
            <a:gs pos="71000">
              <a:srgbClr val="4AE7E7"/>
            </a:gs>
            <a:gs pos="100000">
              <a:srgbClr val="115775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A67915A3-87FA-4AC8-ABA2-142B55CEB9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9267" y="1139652"/>
            <a:ext cx="1343466" cy="96951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301" y="2014336"/>
            <a:ext cx="4510800" cy="763662"/>
          </a:xfrm>
        </p:spPr>
        <p:txBody>
          <a:bodyPr/>
          <a:lstStyle/>
          <a:p>
            <a:r>
              <a:rPr lang="en-US" sz="3600" dirty="0"/>
              <a:t>Discussion &amp; Application.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5504" y="3169110"/>
            <a:ext cx="4510800" cy="273224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"Chemical Analysis and Safety Considerations of Household Cleaning Products"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D68E61-016F-4F06-8E47-3BB96B0309F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007600" y="1350000"/>
            <a:ext cx="766800" cy="720000"/>
          </a:xfrm>
        </p:spPr>
        <p:txBody>
          <a:bodyPr/>
          <a:lstStyle/>
          <a:p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 descr="Imagen que contiene pequeño, tazón, computadora&#10;&#10;Descripción generada automáticamente">
            <a:extLst>
              <a:ext uri="{FF2B5EF4-FFF2-40B4-BE49-F238E27FC236}">
                <a16:creationId xmlns:a16="http://schemas.microsoft.com/office/drawing/2014/main" id="{5E6FF845-0B0F-4794-BB32-D7F0DE60C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54966">
            <a:off x="1013152" y="1518609"/>
            <a:ext cx="2318543" cy="210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80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AE7E7"/>
            </a:gs>
            <a:gs pos="29000">
              <a:srgbClr val="D4F5F8"/>
            </a:gs>
            <a:gs pos="71000">
              <a:srgbClr val="4AE7E7"/>
            </a:gs>
            <a:gs pos="100000">
              <a:srgbClr val="11577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Image result for chemical &quot;Chemical Analysis and Safety Considerations of Household Cleaning Products&quot; animated pics">
            <a:extLst>
              <a:ext uri="{FF2B5EF4-FFF2-40B4-BE49-F238E27FC236}">
                <a16:creationId xmlns:a16="http://schemas.microsoft.com/office/drawing/2014/main" id="{E6FCA3E3-8A74-490B-848D-B2D151941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803" y="2571750"/>
            <a:ext cx="1935363" cy="12441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5792E-BEB6-420E-8DA4-EB674E429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218" y="1268016"/>
            <a:ext cx="5085692" cy="3526225"/>
          </a:xfrm>
        </p:spPr>
        <p:txBody>
          <a:bodyPr>
            <a:no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Selection: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28 household cleaning products, including 20 bleach products, five toilet bowl cleaners, one kitchen cleaner, and two drain openers.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Methods: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Measured pH values and determined the percentage of active ingredients in each product.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Labeling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Emphasized the importance of accurate product labels for safe use and exposure prevention, as dictated by the Material Safety Data Sheet (MSDS) and Libyan National Standard Regulation.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solidFill>
                  <a:srgbClr val="B11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"Chemical Analysis and Safety Considerations of Household Cleaning Products"</a:t>
            </a:r>
            <a:endParaRPr lang="en-US" sz="2400" b="1" dirty="0">
              <a:solidFill>
                <a:srgbClr val="B116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Image result for chemical &quot;Chemical Analysis and Safety Considerations of Household Cleaning Products&quot; animated">
            <a:extLst>
              <a:ext uri="{FF2B5EF4-FFF2-40B4-BE49-F238E27FC236}">
                <a16:creationId xmlns:a16="http://schemas.microsoft.com/office/drawing/2014/main" id="{638FF44F-7893-4A81-B640-254B8DC7E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12" y="1122462"/>
            <a:ext cx="1851868" cy="14492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693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AE7E7"/>
            </a:gs>
            <a:gs pos="29000">
              <a:srgbClr val="D4F5F8"/>
            </a:gs>
            <a:gs pos="71000">
              <a:srgbClr val="4AE7E7"/>
            </a:gs>
            <a:gs pos="100000">
              <a:srgbClr val="11577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5792E-BEB6-420E-8DA4-EB674E429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218" y="1268016"/>
            <a:ext cx="4866120" cy="3526225"/>
          </a:xfrm>
        </p:spPr>
        <p:txBody>
          <a:bodyPr>
            <a:no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 Requirements: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 must be durable, resistant to the product, and securely sealed to ensure safety.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Health Impact: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Highlighted the potential environmental and health risks associated with the excessive use of cleaning products.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411217" cy="306771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080" name="Picture 8" descr="Chemical Safety Lab - Poster">
            <a:extLst>
              <a:ext uri="{FF2B5EF4-FFF2-40B4-BE49-F238E27FC236}">
                <a16:creationId xmlns:a16="http://schemas.microsoft.com/office/drawing/2014/main" id="{431D24BA-2B67-421A-A938-FFE234632F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9" b="15588"/>
          <a:stretch/>
        </p:blipFill>
        <p:spPr bwMode="auto">
          <a:xfrm>
            <a:off x="5423338" y="981404"/>
            <a:ext cx="3374177" cy="289408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587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AE7E7"/>
            </a:gs>
            <a:gs pos="29000">
              <a:srgbClr val="D2F4F8"/>
            </a:gs>
            <a:gs pos="71000">
              <a:srgbClr val="4AE7E7"/>
            </a:gs>
            <a:gs pos="100000">
              <a:srgbClr val="115775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A67915A3-87FA-4AC8-ABA2-142B55CEB9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9267" y="1139652"/>
            <a:ext cx="1343466" cy="96951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301" y="2014336"/>
            <a:ext cx="4510800" cy="763662"/>
          </a:xfrm>
        </p:spPr>
        <p:txBody>
          <a:bodyPr/>
          <a:lstStyle/>
          <a:p>
            <a:r>
              <a:rPr lang="en-US" sz="3600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5504" y="3169110"/>
            <a:ext cx="4510800" cy="273224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D68E61-016F-4F06-8E47-3BB96B0309F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007600" y="1350000"/>
            <a:ext cx="766800" cy="720000"/>
          </a:xfrm>
        </p:spPr>
        <p:txBody>
          <a:bodyPr/>
          <a:lstStyle/>
          <a:p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 descr="Imagen que contiene pequeño, tazón, computadora&#10;&#10;Descripción generada automáticamente">
            <a:extLst>
              <a:ext uri="{FF2B5EF4-FFF2-40B4-BE49-F238E27FC236}">
                <a16:creationId xmlns:a16="http://schemas.microsoft.com/office/drawing/2014/main" id="{5E6FF845-0B0F-4794-BB32-D7F0DE60C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54966">
            <a:off x="1013152" y="1518609"/>
            <a:ext cx="2318543" cy="210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5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AE7E7"/>
            </a:gs>
            <a:gs pos="29000">
              <a:srgbClr val="BBF2F5"/>
            </a:gs>
            <a:gs pos="71000">
              <a:srgbClr val="4AE7E7"/>
            </a:gs>
            <a:gs pos="100000">
              <a:srgbClr val="11577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49EFE-DBBB-43B0-B9F3-64C1612D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8420099" y="126124"/>
            <a:ext cx="566245" cy="77251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806956-996B-4117-A663-D21BAA798F74}"/>
              </a:ext>
            </a:extLst>
          </p:cNvPr>
          <p:cNvSpPr txBox="1">
            <a:spLocks/>
          </p:cNvSpPr>
          <p:nvPr/>
        </p:nvSpPr>
        <p:spPr>
          <a:xfrm>
            <a:off x="504498" y="362607"/>
            <a:ext cx="8308426" cy="465476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B394A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B394A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B394A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B394A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B394A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Analyzed pH and active ingredient content in 28 household cleaning products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i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based on the assignment):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en-US" i="1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 i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 Results: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Anti-scale cleaners: pH 1.25 to 4.04.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Kitchen and drain openers: pH 11.19 to 12.59.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Bleach cleaners: pH 8.10 to 12.94.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 i="1" u="sn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Ingredients: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Sodium hypochlorite in bleach: Ranged from 0.0585% to 17.2541%.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acidity in anti-scale cleaners: 0.5067% to 8.331%.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alkalinity in kitchen and drain openers: 2.947% to 100.0%.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Safety Concerns: Concentrations of active ingredients in some products exceeded Libyan Standard Laws.</a:t>
            </a:r>
            <a:endParaRPr lang="es-ES" sz="1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186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AE7E7"/>
            </a:gs>
            <a:gs pos="29000">
              <a:srgbClr val="BBF2F5"/>
            </a:gs>
            <a:gs pos="71000">
              <a:srgbClr val="4AE7E7"/>
            </a:gs>
            <a:gs pos="100000">
              <a:srgbClr val="11577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45" descr="Imagen que contiene interior, tabla, verde, botella&#10;&#10;Descripción generada automáticamente">
            <a:extLst>
              <a:ext uri="{FF2B5EF4-FFF2-40B4-BE49-F238E27FC236}">
                <a16:creationId xmlns:a16="http://schemas.microsoft.com/office/drawing/2014/main" id="{1C984B16-0CE8-441B-9CB9-DACC7BE9DF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766" y="2024556"/>
            <a:ext cx="493903" cy="1852136"/>
          </a:xfrm>
          <a:prstGeom prst="rect">
            <a:avLst/>
          </a:prstGeom>
        </p:spPr>
      </p:pic>
      <p:pic>
        <p:nvPicPr>
          <p:cNvPr id="15" name="Gráfico 60">
            <a:extLst>
              <a:ext uri="{FF2B5EF4-FFF2-40B4-BE49-F238E27FC236}">
                <a16:creationId xmlns:a16="http://schemas.microsoft.com/office/drawing/2014/main" id="{39DFDC6B-BD77-4E49-8F2B-381860A8075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238" y="810445"/>
            <a:ext cx="2429356" cy="175314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7349EFE-DBBB-43B0-B9F3-64C1612D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8420099" y="126124"/>
            <a:ext cx="566245" cy="77251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806956-996B-4117-A663-D21BAA798F74}"/>
              </a:ext>
            </a:extLst>
          </p:cNvPr>
          <p:cNvSpPr txBox="1">
            <a:spLocks/>
          </p:cNvSpPr>
          <p:nvPr/>
        </p:nvSpPr>
        <p:spPr>
          <a:xfrm>
            <a:off x="1588376" y="1787415"/>
            <a:ext cx="5967248" cy="156866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B394A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B394A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B394A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B394A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B394A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B11670"/>
                </a:solidFill>
                <a:latin typeface="Algerian" panose="04020705040A02060702" pitchFamily="82" charset="0"/>
                <a:cs typeface="Amatic SC" panose="00000500000000000000" pitchFamily="2" charset="-79"/>
              </a:rPr>
              <a:t>Thank you</a:t>
            </a:r>
            <a:endParaRPr lang="es-ES" sz="3600" dirty="0">
              <a:solidFill>
                <a:schemeClr val="tx2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pic>
        <p:nvPicPr>
          <p:cNvPr id="5" name="Gráfico 60">
            <a:extLst>
              <a:ext uri="{FF2B5EF4-FFF2-40B4-BE49-F238E27FC236}">
                <a16:creationId xmlns:a16="http://schemas.microsoft.com/office/drawing/2014/main" id="{260F28C9-26E1-4AF7-B026-052369CF33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129" y="818605"/>
            <a:ext cx="2429356" cy="1753144"/>
          </a:xfrm>
          <a:prstGeom prst="rect">
            <a:avLst/>
          </a:prstGeom>
        </p:spPr>
      </p:pic>
      <p:pic>
        <p:nvPicPr>
          <p:cNvPr id="6" name="Imagen 51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D400FB3E-C859-4E1E-B624-BEED76DCE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62" y="2060679"/>
            <a:ext cx="1387255" cy="2590809"/>
          </a:xfrm>
          <a:prstGeom prst="rect">
            <a:avLst/>
          </a:prstGeom>
        </p:spPr>
      </p:pic>
      <p:pic>
        <p:nvPicPr>
          <p:cNvPr id="7" name="Imagen 56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04B34479-F5A5-449E-879E-90CEE7AC42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407" y="1573172"/>
            <a:ext cx="186296" cy="202087"/>
          </a:xfrm>
          <a:prstGeom prst="rect">
            <a:avLst/>
          </a:prstGeom>
        </p:spPr>
      </p:pic>
      <p:pic>
        <p:nvPicPr>
          <p:cNvPr id="8" name="Imagen 56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6721E81A-70BC-477F-BE39-9C5EA74B63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807" y="1725572"/>
            <a:ext cx="186296" cy="202087"/>
          </a:xfrm>
          <a:prstGeom prst="rect">
            <a:avLst/>
          </a:prstGeom>
        </p:spPr>
      </p:pic>
      <p:pic>
        <p:nvPicPr>
          <p:cNvPr id="9" name="Imagen 56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FA11E065-4AA9-48B5-AA10-E95DBF1A0E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355" y="1604537"/>
            <a:ext cx="186296" cy="202087"/>
          </a:xfrm>
          <a:prstGeom prst="rect">
            <a:avLst/>
          </a:prstGeom>
        </p:spPr>
      </p:pic>
      <p:pic>
        <p:nvPicPr>
          <p:cNvPr id="11" name="Imagen 59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AAFBE82E-44B5-4F86-B243-484935279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401105" y="1406739"/>
            <a:ext cx="122302" cy="132669"/>
          </a:xfrm>
          <a:prstGeom prst="rect">
            <a:avLst/>
          </a:prstGeom>
        </p:spPr>
      </p:pic>
      <p:pic>
        <p:nvPicPr>
          <p:cNvPr id="12" name="Imagen 59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F048724E-DD29-493D-9D3D-9B4A4C7E0E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74" y="1787415"/>
            <a:ext cx="142251" cy="154308"/>
          </a:xfrm>
          <a:prstGeom prst="rect">
            <a:avLst/>
          </a:prstGeom>
        </p:spPr>
      </p:pic>
      <p:pic>
        <p:nvPicPr>
          <p:cNvPr id="13" name="Gráfico 44">
            <a:extLst>
              <a:ext uri="{FF2B5EF4-FFF2-40B4-BE49-F238E27FC236}">
                <a16:creationId xmlns:a16="http://schemas.microsoft.com/office/drawing/2014/main" id="{914C2452-54CA-440C-BA6A-8CF9BCA268BC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6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99100" y="1170734"/>
            <a:ext cx="2466419" cy="1779890"/>
          </a:xfrm>
          <a:prstGeom prst="rect">
            <a:avLst/>
          </a:prstGeom>
        </p:spPr>
      </p:pic>
      <p:pic>
        <p:nvPicPr>
          <p:cNvPr id="14" name="Gráfico 60">
            <a:extLst>
              <a:ext uri="{FF2B5EF4-FFF2-40B4-BE49-F238E27FC236}">
                <a16:creationId xmlns:a16="http://schemas.microsoft.com/office/drawing/2014/main" id="{120233D4-119D-4AAB-917D-6FCE11E4F1C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4837" y="1209636"/>
            <a:ext cx="2429356" cy="1753144"/>
          </a:xfrm>
          <a:prstGeom prst="rect">
            <a:avLst/>
          </a:prstGeom>
        </p:spPr>
      </p:pic>
      <p:pic>
        <p:nvPicPr>
          <p:cNvPr id="16" name="Imagen 46" descr="Icono&#10;&#10;Descripción generada automáticamente">
            <a:extLst>
              <a:ext uri="{FF2B5EF4-FFF2-40B4-BE49-F238E27FC236}">
                <a16:creationId xmlns:a16="http://schemas.microsoft.com/office/drawing/2014/main" id="{0ECF52A6-FD35-4558-9B64-A0A97BA0A4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264" y="2399862"/>
            <a:ext cx="1439083" cy="2036130"/>
          </a:xfrm>
          <a:prstGeom prst="rect">
            <a:avLst/>
          </a:prstGeom>
        </p:spPr>
      </p:pic>
      <p:pic>
        <p:nvPicPr>
          <p:cNvPr id="18" name="Imagen 55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C6BE2C5C-8ADC-492B-BBD7-A08FB5E360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51" y="1877654"/>
            <a:ext cx="102761" cy="111471"/>
          </a:xfrm>
          <a:prstGeom prst="rect">
            <a:avLst/>
          </a:prstGeom>
        </p:spPr>
      </p:pic>
      <p:pic>
        <p:nvPicPr>
          <p:cNvPr id="19" name="Imagen 55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082D3540-6BE6-4031-B188-7057823AC7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308" y="1754971"/>
            <a:ext cx="172160" cy="186752"/>
          </a:xfrm>
          <a:prstGeom prst="rect">
            <a:avLst/>
          </a:prstGeom>
        </p:spPr>
      </p:pic>
      <p:pic>
        <p:nvPicPr>
          <p:cNvPr id="20" name="Imagen 55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4349E240-00E1-4CDB-AB07-043BCD120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057" y="1580112"/>
            <a:ext cx="149320" cy="161976"/>
          </a:xfrm>
          <a:prstGeom prst="rect">
            <a:avLst/>
          </a:prstGeom>
        </p:spPr>
      </p:pic>
      <p:pic>
        <p:nvPicPr>
          <p:cNvPr id="21" name="Imagen 55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B4B38672-1632-451D-B8DE-DE97A44DB2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457" y="1732512"/>
            <a:ext cx="149320" cy="161976"/>
          </a:xfrm>
          <a:prstGeom prst="rect">
            <a:avLst/>
          </a:prstGeom>
        </p:spPr>
      </p:pic>
      <p:pic>
        <p:nvPicPr>
          <p:cNvPr id="22" name="Imagen 55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88B0657C-33EB-4692-9B1B-AB07C7C917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335" y="2124824"/>
            <a:ext cx="149320" cy="161976"/>
          </a:xfrm>
          <a:prstGeom prst="rect">
            <a:avLst/>
          </a:prstGeom>
        </p:spPr>
      </p:pic>
      <p:pic>
        <p:nvPicPr>
          <p:cNvPr id="23" name="Imagen 55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5CA63771-EA26-4D5B-A51C-59B6A809D7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375" y="2100283"/>
            <a:ext cx="172160" cy="186752"/>
          </a:xfrm>
          <a:prstGeom prst="rect">
            <a:avLst/>
          </a:prstGeom>
        </p:spPr>
      </p:pic>
      <p:pic>
        <p:nvPicPr>
          <p:cNvPr id="24" name="Imagen 55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6CF0371E-9231-4773-ABA1-8E37D872C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866" y="2293703"/>
            <a:ext cx="102761" cy="111471"/>
          </a:xfrm>
          <a:prstGeom prst="rect">
            <a:avLst/>
          </a:prstGeom>
        </p:spPr>
      </p:pic>
      <p:pic>
        <p:nvPicPr>
          <p:cNvPr id="25" name="Imagen 55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8420AD01-146C-40BA-BA2F-D81D573F5D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044" y="1941723"/>
            <a:ext cx="102761" cy="111471"/>
          </a:xfrm>
          <a:prstGeom prst="rect">
            <a:avLst/>
          </a:prstGeom>
        </p:spPr>
      </p:pic>
      <p:pic>
        <p:nvPicPr>
          <p:cNvPr id="26" name="Imagen 55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ECEC89CA-C689-4EF4-BBA0-AA0D107D39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905" y="1893388"/>
            <a:ext cx="149320" cy="16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90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AE7E7"/>
            </a:gs>
            <a:gs pos="29000">
              <a:srgbClr val="D8F5F8"/>
            </a:gs>
            <a:gs pos="71000">
              <a:srgbClr val="4AE7E7"/>
            </a:gs>
            <a:gs pos="100000">
              <a:srgbClr val="115775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B26BE943-D7BA-4474-B878-E5CBDB44B5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681" y="860978"/>
            <a:ext cx="2466419" cy="17798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600CBEA-0FC4-4517-9DF7-3E1CB1F776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cs typeface="Gisha" panose="020B0604020202020204" pitchFamily="34" charset="-79"/>
              </a:rPr>
              <a:t>.</a:t>
            </a:r>
            <a:endParaRPr lang="en-US" sz="1600" dirty="0">
              <a:solidFill>
                <a:srgbClr val="FF0000"/>
              </a:solidFill>
              <a:latin typeface="+mn-lt"/>
              <a:cs typeface="Gisha" panose="020B0604020202020204" pitchFamily="34" charset="-79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816A40-849C-44B2-8B38-74A6C511D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548128" y="489772"/>
            <a:ext cx="64376" cy="94020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C17700-1B2A-4284-8574-ACD825D7A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64376" cy="715566"/>
          </a:xfrm>
        </p:spPr>
        <p:txBody>
          <a:bodyPr>
            <a:norm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BCB919-298B-4484-8E4C-95C168FB7E2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06212" y="1295083"/>
            <a:ext cx="3513540" cy="296173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Israt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Jahan Tamanna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id: 2023-3-60-485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Course Name : Engineering Chemistry - 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 : CHE109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 : 08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 : Spring 2024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AF6F8D-3268-415A-8D8C-4518704F5498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212316" y="2185578"/>
            <a:ext cx="2915263" cy="226004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highlight>
                  <a:srgbClr val="A7F0F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highlight>
                  <a:srgbClr val="A7F0F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1800" dirty="0" err="1">
                <a:solidFill>
                  <a:srgbClr val="002060"/>
                </a:solidFill>
                <a:highlight>
                  <a:srgbClr val="A7F0F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Thamina</a:t>
            </a:r>
            <a:r>
              <a:rPr lang="en-US" sz="1800" dirty="0">
                <a:solidFill>
                  <a:srgbClr val="002060"/>
                </a:solidFill>
                <a:highlight>
                  <a:srgbClr val="A7F0F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highlight>
                  <a:srgbClr val="A7F0F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Acter</a:t>
            </a:r>
            <a:endParaRPr lang="en-US" sz="1800" dirty="0">
              <a:solidFill>
                <a:srgbClr val="002060"/>
              </a:solidFill>
              <a:highlight>
                <a:srgbClr val="A7F0F2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solidFill>
                  <a:srgbClr val="002060"/>
                </a:solidFill>
                <a:highlight>
                  <a:srgbClr val="A7F0F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Assistant Professor,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highlight>
                  <a:srgbClr val="A7F0F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Mathematical And Physical Science,</a:t>
            </a:r>
          </a:p>
          <a:p>
            <a:pPr algn="l"/>
            <a:r>
              <a:rPr lang="en-US" sz="1800" dirty="0">
                <a:solidFill>
                  <a:srgbClr val="002060"/>
                </a:solidFill>
                <a:highlight>
                  <a:srgbClr val="A7F0F2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East West University.</a:t>
            </a:r>
          </a:p>
        </p:txBody>
      </p:sp>
      <p:pic>
        <p:nvPicPr>
          <p:cNvPr id="35" name="Imagen 34" descr="Forma, Icono&#10;&#10;Descripción generada automáticamente">
            <a:extLst>
              <a:ext uri="{FF2B5EF4-FFF2-40B4-BE49-F238E27FC236}">
                <a16:creationId xmlns:a16="http://schemas.microsoft.com/office/drawing/2014/main" id="{B3703A04-AA68-4895-A7F2-66F160BAF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019" y="395888"/>
            <a:ext cx="648020" cy="550043"/>
          </a:xfrm>
          <a:prstGeom prst="rect">
            <a:avLst/>
          </a:prstGeom>
        </p:spPr>
      </p:pic>
      <p:pic>
        <p:nvPicPr>
          <p:cNvPr id="21" name="Imagen 20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01B45FF2-1CB6-40E8-9C2A-17D47841BF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362" y="1911359"/>
            <a:ext cx="163197" cy="177030"/>
          </a:xfrm>
          <a:prstGeom prst="rect">
            <a:avLst/>
          </a:prstGeom>
        </p:spPr>
      </p:pic>
      <p:pic>
        <p:nvPicPr>
          <p:cNvPr id="23" name="Imagen 22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B7E33052-DFFC-47CE-B529-DDFB2971F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960" y="1829301"/>
            <a:ext cx="132141" cy="143341"/>
          </a:xfrm>
          <a:prstGeom prst="rect">
            <a:avLst/>
          </a:prstGeom>
        </p:spPr>
      </p:pic>
      <p:pic>
        <p:nvPicPr>
          <p:cNvPr id="28" name="Imagen 27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166927F8-EC54-413B-8A01-B0E192D24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652" y="1996008"/>
            <a:ext cx="120287" cy="130481"/>
          </a:xfrm>
          <a:prstGeom prst="rect">
            <a:avLst/>
          </a:prstGeom>
        </p:spPr>
      </p:pic>
      <p:pic>
        <p:nvPicPr>
          <p:cNvPr id="30" name="Imagen 29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190B9312-4001-4476-BAFC-2A4DD1DF52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85" y="1680658"/>
            <a:ext cx="102761" cy="111471"/>
          </a:xfrm>
          <a:prstGeom prst="rect">
            <a:avLst/>
          </a:prstGeom>
        </p:spPr>
      </p:pic>
      <p:pic>
        <p:nvPicPr>
          <p:cNvPr id="32" name="Imagen 31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95F1338E-C0F0-4DA0-AD4F-34D97C33A8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787" y="1470677"/>
            <a:ext cx="163197" cy="177030"/>
          </a:xfrm>
          <a:prstGeom prst="rect">
            <a:avLst/>
          </a:prstGeom>
        </p:spPr>
      </p:pic>
      <p:pic>
        <p:nvPicPr>
          <p:cNvPr id="34" name="Imagen 33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351ED3E0-54EA-4BE1-B5B2-7BD0E6E481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60" y="1388619"/>
            <a:ext cx="132141" cy="143341"/>
          </a:xfrm>
          <a:prstGeom prst="rect">
            <a:avLst/>
          </a:prstGeom>
        </p:spPr>
      </p:pic>
      <p:pic>
        <p:nvPicPr>
          <p:cNvPr id="36" name="Imagen 35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F298F963-5DB9-4019-BE29-1931EEFFF5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527" y="1229843"/>
            <a:ext cx="120287" cy="130481"/>
          </a:xfrm>
          <a:prstGeom prst="rect">
            <a:avLst/>
          </a:prstGeom>
        </p:spPr>
      </p:pic>
      <p:pic>
        <p:nvPicPr>
          <p:cNvPr id="37" name="Imagen 36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5444576B-534A-4E7F-ACC5-4767B1EB80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385" y="1656662"/>
            <a:ext cx="102761" cy="111471"/>
          </a:xfrm>
          <a:prstGeom prst="rect">
            <a:avLst/>
          </a:prstGeom>
        </p:spPr>
      </p:pic>
      <p:pic>
        <p:nvPicPr>
          <p:cNvPr id="38" name="Imagen 37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89574FA9-164E-42EC-A20D-EE05040436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600" y="1963703"/>
            <a:ext cx="163197" cy="177030"/>
          </a:xfrm>
          <a:prstGeom prst="rect">
            <a:avLst/>
          </a:prstGeom>
        </p:spPr>
      </p:pic>
      <p:pic>
        <p:nvPicPr>
          <p:cNvPr id="39" name="Imagen 38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E7C2B904-0092-4590-A786-BA77D0C19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588" y="1726216"/>
            <a:ext cx="132141" cy="143341"/>
          </a:xfrm>
          <a:prstGeom prst="rect">
            <a:avLst/>
          </a:prstGeom>
        </p:spPr>
      </p:pic>
      <p:pic>
        <p:nvPicPr>
          <p:cNvPr id="40" name="Imagen 39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5B755371-56AB-4463-8A6A-77C01DC11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05" y="1854823"/>
            <a:ext cx="120287" cy="130481"/>
          </a:xfrm>
          <a:prstGeom prst="rect">
            <a:avLst/>
          </a:prstGeom>
        </p:spPr>
      </p:pic>
      <p:pic>
        <p:nvPicPr>
          <p:cNvPr id="41" name="Imagen 40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FD6FF6D8-A6BB-49B3-AA5A-CF1DE5B107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013" y="1577573"/>
            <a:ext cx="102761" cy="11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51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7000">
              <a:srgbClr val="4AE7E7"/>
            </a:gs>
            <a:gs pos="2721">
              <a:srgbClr val="1B394A">
                <a:alpha val="64000"/>
              </a:srgbClr>
            </a:gs>
            <a:gs pos="35000">
              <a:srgbClr val="D3F4F7"/>
            </a:gs>
            <a:gs pos="80000">
              <a:srgbClr val="4AE7E7"/>
            </a:gs>
            <a:gs pos="100000">
              <a:srgbClr val="115775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áfico 38">
            <a:extLst>
              <a:ext uri="{FF2B5EF4-FFF2-40B4-BE49-F238E27FC236}">
                <a16:creationId xmlns:a16="http://schemas.microsoft.com/office/drawing/2014/main" id="{A1EB21E6-1773-4808-9957-8A52879BF86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6793" y="2998503"/>
            <a:ext cx="791103" cy="662028"/>
          </a:xfrm>
          <a:prstGeom prst="rect">
            <a:avLst/>
          </a:prstGeom>
        </p:spPr>
      </p:pic>
      <p:pic>
        <p:nvPicPr>
          <p:cNvPr id="38" name="Gráfico 37">
            <a:extLst>
              <a:ext uri="{FF2B5EF4-FFF2-40B4-BE49-F238E27FC236}">
                <a16:creationId xmlns:a16="http://schemas.microsoft.com/office/drawing/2014/main" id="{08833D5F-9267-4FE4-9902-991D3ADCC9D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9140" y="2998503"/>
            <a:ext cx="917382" cy="662028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2536E914-3E41-484D-8029-572BE075683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381"/>
          <a:stretch/>
        </p:blipFill>
        <p:spPr>
          <a:xfrm flipH="1">
            <a:off x="369059" y="1706886"/>
            <a:ext cx="2633448" cy="2606737"/>
          </a:xfrm>
          <a:prstGeom prst="rect">
            <a:avLst/>
          </a:prstGeom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8EB9D338-3714-4E89-8C33-400BCB99F80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151" y="1278991"/>
            <a:ext cx="917382" cy="662028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3D41F0EA-93E9-4F44-A9B2-3D20D65A70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3919" y="1278991"/>
            <a:ext cx="917382" cy="66202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44AD8DF-7D23-45C7-BCC3-90B63A7C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</p:spPr>
        <p:txBody>
          <a:bodyPr>
            <a:normAutofit/>
          </a:bodyPr>
          <a:lstStyle/>
          <a:p>
            <a:r>
              <a:rPr lang="es-ES" sz="3600" dirty="0"/>
              <a:t>TABLE OF CONTENTS</a:t>
            </a:r>
            <a:endParaRPr lang="en-US" sz="36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5F4F2C3-D71D-4ED5-9EB8-3CE2E0210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7600" y="2466000"/>
            <a:ext cx="2550242" cy="392482"/>
          </a:xfrm>
        </p:spPr>
        <p:txBody>
          <a:bodyPr>
            <a:no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8DC3EEF-5017-41A6-A727-D5A4F5DABB3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317600" y="1987117"/>
            <a:ext cx="2550242" cy="39248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00B1C4A-E261-475B-89BC-615B6F75E15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340721" y="1360800"/>
            <a:ext cx="504000" cy="392482"/>
          </a:xfrm>
        </p:spPr>
        <p:txBody>
          <a:bodyPr/>
          <a:lstStyle/>
          <a:p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C7B880B-F91A-4FC9-86C5-670D9EB16706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759200" y="2466000"/>
            <a:ext cx="2550242" cy="392482"/>
          </a:xfrm>
        </p:spPr>
        <p:txBody>
          <a:bodyPr>
            <a:noAutofit/>
          </a:bodyPr>
          <a:lstStyle/>
          <a:p>
            <a:r>
              <a:rPr lang="es-ES" dirty="0"/>
              <a:t>.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0B8658B-FC1A-4DEB-B0F3-1CB0A218819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759200" y="1987117"/>
            <a:ext cx="2550242" cy="392482"/>
          </a:xfrm>
        </p:spPr>
        <p:txBody>
          <a:bodyPr/>
          <a:lstStyle/>
          <a:p>
            <a:r>
              <a:rPr lang="es-ES" sz="2800" dirty="0" err="1"/>
              <a:t>Materials</a:t>
            </a:r>
            <a:r>
              <a:rPr lang="es-ES" sz="2800" dirty="0"/>
              <a:t> &amp; </a:t>
            </a:r>
            <a:r>
              <a:rPr lang="es-ES" sz="2800" dirty="0" err="1"/>
              <a:t>Methods</a:t>
            </a:r>
            <a:endParaRPr lang="en-US" sz="2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96EC908-83DE-49A7-8769-E1FE437053F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782321" y="1360800"/>
            <a:ext cx="504000" cy="392400"/>
          </a:xfrm>
        </p:spPr>
        <p:txBody>
          <a:bodyPr/>
          <a:lstStyle/>
          <a:p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87F3D26C-5FDD-47D6-895B-6410482882A6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210000" y="4129200"/>
            <a:ext cx="2224800" cy="392482"/>
          </a:xfrm>
        </p:spPr>
        <p:txBody>
          <a:bodyPr>
            <a:no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F5B6260-2385-41BD-8D1B-1FCF10CDD7E9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10000" y="3690000"/>
            <a:ext cx="2224800" cy="392482"/>
          </a:xfrm>
        </p:spPr>
        <p:txBody>
          <a:bodyPr/>
          <a:lstStyle/>
          <a:p>
            <a:r>
              <a:rPr lang="en-US" sz="2800" dirty="0"/>
              <a:t>Conclusion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4C9C261-FC07-46C3-9065-7A2FA99C8741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070400" y="3074400"/>
            <a:ext cx="504000" cy="392482"/>
          </a:xfrm>
        </p:spPr>
        <p:txBody>
          <a:bodyPr/>
          <a:lstStyle/>
          <a:p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70A3006-9C5B-4807-BEEB-2E881D2BF404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2962800" y="4129200"/>
            <a:ext cx="2550242" cy="392482"/>
          </a:xfrm>
        </p:spPr>
        <p:txBody>
          <a:bodyPr>
            <a:noAutofit/>
          </a:bodyPr>
          <a:lstStyle/>
          <a:p>
            <a:r>
              <a:rPr lang="es-ES" dirty="0"/>
              <a:t>.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0A171DFE-86FE-453B-8CFB-147D3AD4C7EB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2962800" y="3690000"/>
            <a:ext cx="2550242" cy="392482"/>
          </a:xfrm>
        </p:spPr>
        <p:txBody>
          <a:bodyPr/>
          <a:lstStyle/>
          <a:p>
            <a:r>
              <a:rPr lang="es-ES" sz="2800" dirty="0" err="1"/>
              <a:t>Discussion</a:t>
            </a:r>
            <a:endParaRPr lang="en-US" sz="2800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374CAC07-75F9-45F6-A6EB-4EC9A7473716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3985921" y="3074400"/>
            <a:ext cx="504000" cy="392482"/>
          </a:xfrm>
        </p:spPr>
        <p:txBody>
          <a:bodyPr/>
          <a:lstStyle/>
          <a:p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Imagen 17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723F1BC1-87A6-410B-B641-26B531FB8D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81" y="3474948"/>
            <a:ext cx="163197" cy="177030"/>
          </a:xfrm>
          <a:prstGeom prst="rect">
            <a:avLst/>
          </a:prstGeom>
        </p:spPr>
      </p:pic>
      <p:pic>
        <p:nvPicPr>
          <p:cNvPr id="19" name="Imagen 18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BC9AD1F4-53DF-491B-85C9-F39A08F4FF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61" y="3709777"/>
            <a:ext cx="132141" cy="143341"/>
          </a:xfrm>
          <a:prstGeom prst="rect">
            <a:avLst/>
          </a:prstGeom>
        </p:spPr>
      </p:pic>
      <p:pic>
        <p:nvPicPr>
          <p:cNvPr id="20" name="Imagen 19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D1D84456-B539-47CD-B621-439C35998B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541" y="3786430"/>
            <a:ext cx="102761" cy="111471"/>
          </a:xfrm>
          <a:prstGeom prst="rect">
            <a:avLst/>
          </a:prstGeom>
        </p:spPr>
      </p:pic>
      <p:pic>
        <p:nvPicPr>
          <p:cNvPr id="24" name="Imagen 23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3790903C-7BB9-4880-AA3F-EA70391006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52" y="4063022"/>
            <a:ext cx="163197" cy="177030"/>
          </a:xfrm>
          <a:prstGeom prst="rect">
            <a:avLst/>
          </a:prstGeom>
        </p:spPr>
      </p:pic>
      <p:pic>
        <p:nvPicPr>
          <p:cNvPr id="25" name="Imagen 24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D1B31536-0B36-4804-B4FE-B6C2256E13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5" y="3687860"/>
            <a:ext cx="132141" cy="143341"/>
          </a:xfrm>
          <a:prstGeom prst="rect">
            <a:avLst/>
          </a:prstGeom>
        </p:spPr>
      </p:pic>
      <p:pic>
        <p:nvPicPr>
          <p:cNvPr id="35" name="Imagen 34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4FFED765-1C2A-4BB5-9185-2E4CC2C192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965" y="3741601"/>
            <a:ext cx="120287" cy="130481"/>
          </a:xfrm>
          <a:prstGeom prst="rect">
            <a:avLst/>
          </a:prstGeom>
        </p:spPr>
      </p:pic>
      <p:pic>
        <p:nvPicPr>
          <p:cNvPr id="36" name="Imagen 35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6385D652-6738-4914-8A48-F9ADCFA871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540" y="4181417"/>
            <a:ext cx="102761" cy="111471"/>
          </a:xfrm>
          <a:prstGeom prst="rect">
            <a:avLst/>
          </a:prstGeom>
        </p:spPr>
      </p:pic>
      <p:pic>
        <p:nvPicPr>
          <p:cNvPr id="37" name="Imagen 36" descr="Imagen que contiene interior, tabla, verde, botella&#10;&#10;Descripción generada automáticamente">
            <a:extLst>
              <a:ext uri="{FF2B5EF4-FFF2-40B4-BE49-F238E27FC236}">
                <a16:creationId xmlns:a16="http://schemas.microsoft.com/office/drawing/2014/main" id="{5AF61304-18CF-4FC9-8BE1-F3245EDF1E1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76911">
            <a:off x="1461469" y="4006067"/>
            <a:ext cx="417710" cy="1566412"/>
          </a:xfrm>
          <a:prstGeom prst="rect">
            <a:avLst/>
          </a:prstGeom>
        </p:spPr>
      </p:pic>
      <p:pic>
        <p:nvPicPr>
          <p:cNvPr id="47" name="Gráfico 46">
            <a:extLst>
              <a:ext uri="{FF2B5EF4-FFF2-40B4-BE49-F238E27FC236}">
                <a16:creationId xmlns:a16="http://schemas.microsoft.com/office/drawing/2014/main" id="{735E7EFE-4102-4D98-884B-24C0C9DA299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8850" b="41089"/>
          <a:stretch/>
        </p:blipFill>
        <p:spPr>
          <a:xfrm rot="5400000">
            <a:off x="7038803" y="1016473"/>
            <a:ext cx="953981" cy="1535657"/>
          </a:xfrm>
          <a:prstGeom prst="rect">
            <a:avLst/>
          </a:prstGeom>
        </p:spPr>
      </p:pic>
      <p:pic>
        <p:nvPicPr>
          <p:cNvPr id="49" name="Imagen 48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5141F895-F24A-4C80-8AC6-A6BEBBA140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820" y="2320512"/>
            <a:ext cx="163197" cy="177030"/>
          </a:xfrm>
          <a:prstGeom prst="rect">
            <a:avLst/>
          </a:prstGeom>
        </p:spPr>
      </p:pic>
      <p:pic>
        <p:nvPicPr>
          <p:cNvPr id="50" name="Imagen 49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DD3D4934-4B59-4D2D-BE65-7C79EAA35C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100" y="2555341"/>
            <a:ext cx="132141" cy="143341"/>
          </a:xfrm>
          <a:prstGeom prst="rect">
            <a:avLst/>
          </a:prstGeom>
        </p:spPr>
      </p:pic>
      <p:pic>
        <p:nvPicPr>
          <p:cNvPr id="51" name="Imagen 50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448A9E3C-779F-40E0-9CB3-E39D3B592A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380" y="2631994"/>
            <a:ext cx="102761" cy="111471"/>
          </a:xfrm>
          <a:prstGeom prst="rect">
            <a:avLst/>
          </a:prstGeom>
        </p:spPr>
      </p:pic>
      <p:pic>
        <p:nvPicPr>
          <p:cNvPr id="52" name="Imagen 51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D87DD7C7-5491-4737-8347-24D5544D64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624" y="2076073"/>
            <a:ext cx="163197" cy="177030"/>
          </a:xfrm>
          <a:prstGeom prst="rect">
            <a:avLst/>
          </a:prstGeom>
        </p:spPr>
      </p:pic>
      <p:pic>
        <p:nvPicPr>
          <p:cNvPr id="53" name="Imagen 52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123EBF89-CB45-4A0F-94A8-0829B374CB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407" y="2441269"/>
            <a:ext cx="120287" cy="13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09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AE7E7"/>
            </a:gs>
            <a:gs pos="29000">
              <a:srgbClr val="D2F4F8"/>
            </a:gs>
            <a:gs pos="71000">
              <a:srgbClr val="4AE7E7"/>
            </a:gs>
            <a:gs pos="100000">
              <a:srgbClr val="115775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A67915A3-87FA-4AC8-ABA2-142B55CEB9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9267" y="1139652"/>
            <a:ext cx="1343466" cy="96951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301" y="2014336"/>
            <a:ext cx="4510800" cy="763662"/>
          </a:xfrm>
        </p:spPr>
        <p:txBody>
          <a:bodyPr/>
          <a:lstStyle/>
          <a:p>
            <a:r>
              <a:rPr lang="es-ES" sz="3600" dirty="0" err="1">
                <a:latin typeface="Algerian" panose="04020705040A02060702" pitchFamily="82" charset="0"/>
                <a:cs typeface="Times New Roman" panose="02020603050405020304" pitchFamily="18" charset="0"/>
              </a:rPr>
              <a:t>Introduction</a:t>
            </a:r>
            <a:endParaRPr lang="en-US" sz="36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5504" y="3169110"/>
            <a:ext cx="4510800" cy="273224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need to know, acids and bases.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D68E61-016F-4F06-8E47-3BB96B0309F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007600" y="1350000"/>
            <a:ext cx="766800" cy="720000"/>
          </a:xfrm>
        </p:spPr>
        <p:txBody>
          <a:bodyPr/>
          <a:lstStyle/>
          <a:p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 descr="Imagen que contiene pequeño, tazón, computadora&#10;&#10;Descripción generada automáticamente">
            <a:extLst>
              <a:ext uri="{FF2B5EF4-FFF2-40B4-BE49-F238E27FC236}">
                <a16:creationId xmlns:a16="http://schemas.microsoft.com/office/drawing/2014/main" id="{5E6FF845-0B0F-4794-BB32-D7F0DE60C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54966">
            <a:off x="1013152" y="1518609"/>
            <a:ext cx="2318543" cy="210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41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AE7E7"/>
            </a:gs>
            <a:gs pos="29000">
              <a:srgbClr val="D4F5F8"/>
            </a:gs>
            <a:gs pos="71000">
              <a:srgbClr val="4AE7E7"/>
            </a:gs>
            <a:gs pos="100000">
              <a:srgbClr val="11577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leaning products animated">
            <a:extLst>
              <a:ext uri="{FF2B5EF4-FFF2-40B4-BE49-F238E27FC236}">
                <a16:creationId xmlns:a16="http://schemas.microsoft.com/office/drawing/2014/main" id="{8A4D455C-AE0A-4683-A558-F991BA9B9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439" y="2169960"/>
            <a:ext cx="1481281" cy="12641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5792E-BEB6-420E-8DA4-EB674E429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577" y="1526623"/>
            <a:ext cx="5085692" cy="3193650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Reach: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 cleaning products are extensively used worldwide, incorporating widely-produced chemicals.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Considerations: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ingredients in these products can pose health risks.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Daily Use: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for routine cleaning and disinfection in both homes and offices.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Tailored Formulas: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cleaning formulas are designed for specific tasks like removing grime, maintaining surfaces, and disinfecting.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900" dirty="0" err="1">
                <a:solidFill>
                  <a:srgbClr val="B11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s-ES" sz="2900" dirty="0">
                <a:solidFill>
                  <a:srgbClr val="B11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900" dirty="0" err="1">
                <a:solidFill>
                  <a:srgbClr val="B11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s-ES" sz="2900" dirty="0">
                <a:solidFill>
                  <a:srgbClr val="B11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900" dirty="0" err="1">
                <a:solidFill>
                  <a:srgbClr val="B11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s-ES" sz="2900" dirty="0">
                <a:solidFill>
                  <a:srgbClr val="B11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900" dirty="0" err="1">
                <a:solidFill>
                  <a:srgbClr val="B11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ES" sz="2900" dirty="0">
                <a:solidFill>
                  <a:srgbClr val="B11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900" dirty="0" err="1">
                <a:solidFill>
                  <a:srgbClr val="B11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s-ES" sz="2900" dirty="0">
                <a:solidFill>
                  <a:srgbClr val="B11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900" dirty="0" err="1">
                <a:solidFill>
                  <a:srgbClr val="B11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s-ES" sz="2900" dirty="0">
                <a:solidFill>
                  <a:srgbClr val="B11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900" dirty="0" err="1">
                <a:solidFill>
                  <a:srgbClr val="B11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r>
              <a:rPr lang="es-ES" sz="2900" dirty="0">
                <a:solidFill>
                  <a:srgbClr val="B11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900" dirty="0" err="1">
                <a:solidFill>
                  <a:srgbClr val="B11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endParaRPr lang="en-US" sz="2900" b="1" dirty="0">
              <a:solidFill>
                <a:srgbClr val="B116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Image result for cleaning blue animated backgrounds">
            <a:extLst>
              <a:ext uri="{FF2B5EF4-FFF2-40B4-BE49-F238E27FC236}">
                <a16:creationId xmlns:a16="http://schemas.microsoft.com/office/drawing/2014/main" id="{1CDE3FE1-0EE4-4C91-9438-264CA2B35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2978" y="1390359"/>
            <a:ext cx="1667532" cy="1460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leaning products animated">
            <a:extLst>
              <a:ext uri="{FF2B5EF4-FFF2-40B4-BE49-F238E27FC236}">
                <a16:creationId xmlns:a16="http://schemas.microsoft.com/office/drawing/2014/main" id="{2421B6AE-2535-49A9-B9BE-134991A79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539" y="3238992"/>
            <a:ext cx="1481281" cy="14812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886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AE7E7"/>
            </a:gs>
            <a:gs pos="29000">
              <a:srgbClr val="D4F5F8"/>
            </a:gs>
            <a:gs pos="71000">
              <a:srgbClr val="4AE7E7"/>
            </a:gs>
            <a:gs pos="100000">
              <a:srgbClr val="11577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5792E-BEB6-420E-8DA4-EB674E429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218" y="1268016"/>
            <a:ext cx="5085692" cy="3526225"/>
          </a:xfrm>
        </p:spPr>
        <p:txBody>
          <a:bodyPr>
            <a:no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Ingredients: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ingredients are crucial to the effectiveness of these cleaning products.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Measurement: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cleaning power is primarily evaluated by checking pH levels and the balance of acids and bases.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Testing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Potentiometric titration is utilized to accurately assess the acidic or basic nature of cleaning agents.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Concentration Analysis: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Acid-base titration methods determine the precise concentrations of acids or bases in cleaning products.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 err="1">
                <a:solidFill>
                  <a:srgbClr val="B11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s-ES" sz="2800" dirty="0">
                <a:solidFill>
                  <a:srgbClr val="B11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solidFill>
                  <a:srgbClr val="B11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s-ES" sz="2800" dirty="0">
                <a:solidFill>
                  <a:srgbClr val="B11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solidFill>
                  <a:srgbClr val="B11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s-ES" sz="2800" dirty="0">
                <a:solidFill>
                  <a:srgbClr val="B11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solidFill>
                  <a:srgbClr val="B11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ES" sz="2800" dirty="0">
                <a:solidFill>
                  <a:srgbClr val="B11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solidFill>
                  <a:srgbClr val="B11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s-ES" sz="2800" dirty="0">
                <a:solidFill>
                  <a:srgbClr val="B11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solidFill>
                  <a:srgbClr val="B11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s-ES" sz="2800" dirty="0">
                <a:solidFill>
                  <a:srgbClr val="B11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solidFill>
                  <a:srgbClr val="B11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r>
              <a:rPr lang="es-ES" sz="2800" dirty="0">
                <a:solidFill>
                  <a:srgbClr val="B11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800" dirty="0" err="1">
                <a:solidFill>
                  <a:srgbClr val="B11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s-ES" sz="2800" dirty="0">
                <a:solidFill>
                  <a:srgbClr val="B116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sz="2800" b="1" dirty="0">
              <a:solidFill>
                <a:srgbClr val="B1167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Image result for chemical  effective measurement animated">
            <a:extLst>
              <a:ext uri="{FF2B5EF4-FFF2-40B4-BE49-F238E27FC236}">
                <a16:creationId xmlns:a16="http://schemas.microsoft.com/office/drawing/2014/main" id="{4046B3B6-4046-4E10-B7D8-24D8258A7F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7"/>
          <a:stretch/>
        </p:blipFill>
        <p:spPr bwMode="auto">
          <a:xfrm>
            <a:off x="5921265" y="1274662"/>
            <a:ext cx="1837948" cy="151496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ree Vector | Chemistry background design">
            <a:extLst>
              <a:ext uri="{FF2B5EF4-FFF2-40B4-BE49-F238E27FC236}">
                <a16:creationId xmlns:a16="http://schemas.microsoft.com/office/drawing/2014/main" id="{23E3B18E-90F8-40F6-AE64-EDF39C429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239" y="2571750"/>
            <a:ext cx="2220636" cy="177650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137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AE7E7"/>
            </a:gs>
            <a:gs pos="29000">
              <a:srgbClr val="DCF6F9"/>
            </a:gs>
            <a:gs pos="71000">
              <a:srgbClr val="4AE7E7"/>
            </a:gs>
            <a:gs pos="100000">
              <a:srgbClr val="115775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185386-F46A-47AF-8D8C-7E2C93965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2751" y="1640519"/>
            <a:ext cx="4261477" cy="3418694"/>
          </a:xfrm>
        </p:spPr>
        <p:txBody>
          <a:bodyPr/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A1F0F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Vinegar: </a:t>
            </a:r>
            <a:r>
              <a:rPr lang="en-US" sz="1400" dirty="0">
                <a:highlight>
                  <a:srgbClr val="A1F0F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Contains acetic acid, effective for cleaning glass, removing mineral buildup, and cutting through grease.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A1F0F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Citrus Juices: </a:t>
            </a:r>
            <a:r>
              <a:rPr lang="en-US" sz="1400" dirty="0">
                <a:highlight>
                  <a:srgbClr val="A1F0F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Lemon and lime are rich in citric acid, useful for cleaning surfaces, enhancing flavors in foods, and tenderizing meats.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highlight>
                  <a:srgbClr val="A1F0F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Carbonated Beverages: </a:t>
            </a:r>
            <a:r>
              <a:rPr lang="en-US" sz="1400" dirty="0">
                <a:highlight>
                  <a:srgbClr val="A1F0F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carbonic acid in sodas adds a crisp taste to drinks but may contribute to tooth enamel erosion.  ( and so on)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D538B2-763C-4ABF-89E4-F1F2A3161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314" y="138848"/>
            <a:ext cx="356418" cy="326235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880D46-5EAE-45C7-BE76-5AF3DE03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02678"/>
            <a:ext cx="7696200" cy="624216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of Acids and Bases in home.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1AA76D7-703B-430D-8643-F79CEA4E7BA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88732" y="1162995"/>
            <a:ext cx="2915263" cy="392482"/>
          </a:xfrm>
        </p:spPr>
        <p:txBody>
          <a:bodyPr/>
          <a:lstStyle/>
          <a:p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Acids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E4FF4A-BAA5-4B25-ACE6-07A823BC9BE0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217970" y="1162995"/>
            <a:ext cx="2915263" cy="392482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Bases: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40AFAEC-DB79-4682-8D61-FEF2BB95CE1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712437" y="1555477"/>
            <a:ext cx="4196583" cy="349737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highlight>
                  <a:srgbClr val="C8F3F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Baking Soda: </a:t>
            </a:r>
            <a:r>
              <a:rPr lang="en-US" sz="1400" dirty="0">
                <a:highlight>
                  <a:srgbClr val="C8F3F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mild base that serves multiple purposes: used in baking, as a gentle cleaning agent, a deodorizer, and for heartburn relief.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highlight>
                  <a:srgbClr val="C8F3F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Borax: </a:t>
            </a:r>
            <a:r>
              <a:rPr lang="en-US" sz="1400" dirty="0">
                <a:highlight>
                  <a:srgbClr val="C8F3F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Stronger than baking soda, Borax enhances laundry detergent performance, cleans effectively, and exterminates pests, but requires careful handling due to its potential skin irritant properties.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highlight>
                  <a:srgbClr val="C8F3F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Ammonia: </a:t>
            </a:r>
            <a:r>
              <a:rPr lang="en-US" sz="1400" dirty="0">
                <a:highlight>
                  <a:srgbClr val="C8F3F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potent base known for its effectiveness in degreasing tough stains, though it should be used with caution due to its strong odor and hazardous nature if mishandled. ( and so on)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4F1E6C2-1D39-471C-ABC2-A396A3C5084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34980" y="1176666"/>
            <a:ext cx="75543" cy="392482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066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AE7E7"/>
            </a:gs>
            <a:gs pos="29000">
              <a:srgbClr val="D2F4F8"/>
            </a:gs>
            <a:gs pos="71000">
              <a:srgbClr val="4AE7E7"/>
            </a:gs>
            <a:gs pos="100000">
              <a:srgbClr val="115775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A67915A3-87FA-4AC8-ABA2-142B55CEB9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9267" y="1139652"/>
            <a:ext cx="1343466" cy="96951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301" y="2014336"/>
            <a:ext cx="4510800" cy="763662"/>
          </a:xfrm>
        </p:spPr>
        <p:txBody>
          <a:bodyPr/>
          <a:lstStyle/>
          <a:p>
            <a:r>
              <a:rPr lang="es-ES" sz="3600" dirty="0" err="1"/>
              <a:t>Materials</a:t>
            </a:r>
            <a:r>
              <a:rPr lang="es-ES" sz="3600" dirty="0"/>
              <a:t> &amp; </a:t>
            </a:r>
            <a:r>
              <a:rPr lang="es-ES" sz="3600" dirty="0" err="1"/>
              <a:t>Methods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5504" y="3169110"/>
            <a:ext cx="4510800" cy="273224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"Chemical Analysis of Household Cleaning Products: Methods and Measurements"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D68E61-016F-4F06-8E47-3BB96B0309F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007600" y="1350000"/>
            <a:ext cx="766800" cy="720000"/>
          </a:xfrm>
        </p:spPr>
        <p:txBody>
          <a:bodyPr/>
          <a:lstStyle/>
          <a:p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 descr="Imagen que contiene pequeño, tazón, computadora&#10;&#10;Descripción generada automáticamente">
            <a:extLst>
              <a:ext uri="{FF2B5EF4-FFF2-40B4-BE49-F238E27FC236}">
                <a16:creationId xmlns:a16="http://schemas.microsoft.com/office/drawing/2014/main" id="{5E6FF845-0B0F-4794-BB32-D7F0DE60C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54966">
            <a:off x="1013152" y="1518609"/>
            <a:ext cx="2318543" cy="210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0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AE7E7"/>
            </a:gs>
            <a:gs pos="29000">
              <a:srgbClr val="BBF2F5"/>
            </a:gs>
            <a:gs pos="71000">
              <a:srgbClr val="4AE7E7"/>
            </a:gs>
            <a:gs pos="100000">
              <a:srgbClr val="11577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mage result for ph meter">
            <a:extLst>
              <a:ext uri="{FF2B5EF4-FFF2-40B4-BE49-F238E27FC236}">
                <a16:creationId xmlns:a16="http://schemas.microsoft.com/office/drawing/2014/main" id="{456392AC-0B39-4BFA-8C54-CA96FA989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588" y="2963588"/>
            <a:ext cx="1584763" cy="15847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7349EFE-DBBB-43B0-B9F3-64C1612D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212834"/>
            <a:ext cx="7696200" cy="6858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Analysis of Household Cleaning Products: Methods and Measurements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806956-996B-4117-A663-D21BAA798F74}"/>
              </a:ext>
            </a:extLst>
          </p:cNvPr>
          <p:cNvSpPr txBox="1">
            <a:spLocks/>
          </p:cNvSpPr>
          <p:nvPr/>
        </p:nvSpPr>
        <p:spPr>
          <a:xfrm>
            <a:off x="567560" y="1365237"/>
            <a:ext cx="5785943" cy="350630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B394A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B394A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B394A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B394A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B394A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Chemical Ingredients: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 analytical grade reagents such as sodium thiosulphate, potassium iodide, and hydrochloric acid for testing.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Equipment Used: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Measurements taken using a pH-meter with a glass electrode and a density bottle for precision.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Samples: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Analyzed a variety of cleaning products, including 28 household cleaners, five anti-scale cleaners, one kitchen cleaner, two drain cleaners, and twenty bleach products.</a:t>
            </a:r>
          </a:p>
        </p:txBody>
      </p:sp>
      <p:pic>
        <p:nvPicPr>
          <p:cNvPr id="5122" name="Picture 2" descr="Potassium Iodide and Sulphuric Acid - YouTube">
            <a:extLst>
              <a:ext uri="{FF2B5EF4-FFF2-40B4-BE49-F238E27FC236}">
                <a16:creationId xmlns:a16="http://schemas.microsoft.com/office/drawing/2014/main" id="{DD430463-CCA8-4C83-B15E-7881FA774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2" r="19795"/>
          <a:stretch/>
        </p:blipFill>
        <p:spPr bwMode="auto">
          <a:xfrm>
            <a:off x="6475847" y="1279883"/>
            <a:ext cx="2100593" cy="16837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310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Animated Chemistry Lesson by Slidesgo">
      <a:dk1>
        <a:srgbClr val="44546A"/>
      </a:dk1>
      <a:lt1>
        <a:srgbClr val="FFFFFF"/>
      </a:lt1>
      <a:dk2>
        <a:srgbClr val="222A35"/>
      </a:dk2>
      <a:lt2>
        <a:srgbClr val="FFFFFF"/>
      </a:lt2>
      <a:accent1>
        <a:srgbClr val="4472C4"/>
      </a:accent1>
      <a:accent2>
        <a:srgbClr val="ED7D31"/>
      </a:accent2>
      <a:accent3>
        <a:srgbClr val="B11670"/>
      </a:accent3>
      <a:accent4>
        <a:srgbClr val="FFC000"/>
      </a:accent4>
      <a:accent5>
        <a:srgbClr val="32B1C2"/>
      </a:accent5>
      <a:accent6>
        <a:srgbClr val="A7F856"/>
      </a:accent6>
      <a:hlink>
        <a:srgbClr val="44546A"/>
      </a:hlink>
      <a:folHlink>
        <a:srgbClr val="44546A"/>
      </a:folHlink>
    </a:clrScheme>
    <a:fontScheme name="Animated Chemistry Lesson by Slidesgo">
      <a:majorFont>
        <a:latin typeface="Amatic SC"/>
        <a:ea typeface=""/>
        <a:cs typeface=""/>
      </a:majorFont>
      <a:minorFont>
        <a:latin typeface="Pontano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2245</TotalTime>
  <Words>941</Words>
  <Application>Microsoft Office PowerPoint</Application>
  <PresentationFormat>On-screen Show (16:9)</PresentationFormat>
  <Paragraphs>100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Algerian</vt:lpstr>
      <vt:lpstr>Amatic SC</vt:lpstr>
      <vt:lpstr>Arial</vt:lpstr>
      <vt:lpstr>Bodoni MT</vt:lpstr>
      <vt:lpstr>Calibri</vt:lpstr>
      <vt:lpstr>Cambria Math</vt:lpstr>
      <vt:lpstr>Gisha</vt:lpstr>
      <vt:lpstr>Pontano Sans</vt:lpstr>
      <vt:lpstr>Times New Roman</vt:lpstr>
      <vt:lpstr>Office Theme</vt:lpstr>
      <vt:lpstr>"Chemical Composition of Cleaning Products: Role of Acids and Bases in Stain Removal"</vt:lpstr>
      <vt:lpstr>.</vt:lpstr>
      <vt:lpstr>TABLE OF CONTENTS</vt:lpstr>
      <vt:lpstr>Introduction</vt:lpstr>
      <vt:lpstr>What we need to know about cleaning products</vt:lpstr>
      <vt:lpstr>What we need to know about cleaning products...</vt:lpstr>
      <vt:lpstr> Use of Acids and Bases in home.</vt:lpstr>
      <vt:lpstr>Materials &amp; Methods</vt:lpstr>
      <vt:lpstr>Chemical Analysis of Household Cleaning Products: Methods and Measurements</vt:lpstr>
      <vt:lpstr>Chemical Analysis of Household Cleaning Products: Methods and Measurements</vt:lpstr>
      <vt:lpstr>(formulas for determining the concentration of sodium hypochlorite and available chlorine through iodometric titration):</vt:lpstr>
      <vt:lpstr>Discussion &amp; Application.</vt:lpstr>
      <vt:lpstr>"Chemical Analysis and Safety Considerations of Household Cleaning Products"</vt:lpstr>
      <vt:lpstr>.</vt:lpstr>
      <vt:lpstr>Conclusion</vt:lpstr>
      <vt:lpstr>.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ANIMATED CHEMISTRY LESSON</dc:title>
  <dc:creator>Nahian Khan</dc:creator>
  <cp:lastModifiedBy>Nahian Khan</cp:lastModifiedBy>
  <cp:revision>21</cp:revision>
  <dcterms:created xsi:type="dcterms:W3CDTF">2021-10-12T08:06:43Z</dcterms:created>
  <dcterms:modified xsi:type="dcterms:W3CDTF">2024-05-25T23:47:09Z</dcterms:modified>
</cp:coreProperties>
</file>