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932" r:id="rId5"/>
    <p:sldId id="938" r:id="rId6"/>
    <p:sldId id="934" r:id="rId7"/>
    <p:sldId id="935" r:id="rId8"/>
    <p:sldId id="937" r:id="rId9"/>
    <p:sldId id="936" r:id="rId10"/>
  </p:sldIdLst>
  <p:sldSz cx="12188825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836">
          <p15:clr>
            <a:srgbClr val="A4A3A4"/>
          </p15:clr>
        </p15:guide>
        <p15:guide id="3" pos="7306">
          <p15:clr>
            <a:srgbClr val="A4A3A4"/>
          </p15:clr>
        </p15:guide>
        <p15:guide id="4" pos="384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46A"/>
    <a:srgbClr val="965B8E"/>
    <a:srgbClr val="7B4B88"/>
    <a:srgbClr val="E9EEF1"/>
    <a:srgbClr val="91B800"/>
    <a:srgbClr val="CA1D10"/>
    <a:srgbClr val="E06262"/>
    <a:srgbClr val="CF7373"/>
    <a:srgbClr val="C1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5732" autoAdjust="0"/>
    <p:restoredTop sz="95738" autoAdjust="0"/>
  </p:normalViewPr>
  <p:slideViewPr>
    <p:cSldViewPr snapToGrid="0" showGuides="1">
      <p:cViewPr varScale="1">
        <p:scale>
          <a:sx n="72" d="100"/>
          <a:sy n="72" d="100"/>
        </p:scale>
        <p:origin x="-1290" y="-90"/>
      </p:cViewPr>
      <p:guideLst>
        <p:guide orient="horz" pos="2160"/>
        <p:guide orient="horz" pos="836"/>
        <p:guide pos="7306"/>
        <p:guide pos="384"/>
        <p:guide pos="3840"/>
      </p:guideLst>
    </p:cSldViewPr>
  </p:slideViewPr>
  <p:outlineViewPr>
    <p:cViewPr>
      <p:scale>
        <a:sx n="33" d="100"/>
        <a:sy n="33" d="100"/>
      </p:scale>
      <p:origin x="0" y="1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3130" y="-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210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7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r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1"/>
            <a:ext cx="5851525" cy="43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19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b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74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125" y="504825"/>
            <a:ext cx="6840538" cy="3849688"/>
          </a:xfrm>
          <a:ln/>
        </p:spPr>
      </p:sp>
      <p:sp>
        <p:nvSpPr>
          <p:cNvPr id="9219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1030289" y="4983165"/>
            <a:ext cx="5241925" cy="3883025"/>
          </a:xfrm>
          <a:noFill/>
          <a:ln/>
        </p:spPr>
        <p:txBody>
          <a:bodyPr lIns="98472" tIns="49237" rIns="98472" bIns="49237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02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5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125" y="504825"/>
            <a:ext cx="6840538" cy="3849688"/>
          </a:xfrm>
          <a:ln/>
        </p:spPr>
      </p:sp>
      <p:sp>
        <p:nvSpPr>
          <p:cNvPr id="1126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30289" y="4983165"/>
            <a:ext cx="5241925" cy="3883025"/>
          </a:xfrm>
          <a:noFill/>
          <a:ln/>
        </p:spPr>
        <p:txBody>
          <a:bodyPr lIns="98472" tIns="49237" rIns="98472" bIns="49237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762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125" y="504825"/>
            <a:ext cx="6840538" cy="3849688"/>
          </a:xfrm>
          <a:ln/>
        </p:spPr>
      </p:sp>
      <p:sp>
        <p:nvSpPr>
          <p:cNvPr id="1229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30289" y="4983165"/>
            <a:ext cx="5241925" cy="3883025"/>
          </a:xfrm>
          <a:noFill/>
          <a:ln/>
        </p:spPr>
        <p:txBody>
          <a:bodyPr lIns="98472" tIns="49237" rIns="98472" bIns="49237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7463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125" y="504825"/>
            <a:ext cx="6840538" cy="3849688"/>
          </a:xfrm>
          <a:ln/>
        </p:spPr>
      </p:sp>
      <p:sp>
        <p:nvSpPr>
          <p:cNvPr id="1331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30289" y="4983165"/>
            <a:ext cx="5241925" cy="3883025"/>
          </a:xfrm>
          <a:noFill/>
          <a:ln/>
        </p:spPr>
        <p:txBody>
          <a:bodyPr lIns="98472" tIns="49237" rIns="98472" bIns="49237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0992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9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7943" y="0"/>
            <a:ext cx="12196768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1986" y="5535486"/>
            <a:ext cx="6627673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171" y="3660649"/>
            <a:ext cx="7099834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319" y="1068534"/>
            <a:ext cx="4340322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2013 Xilinx</a:t>
            </a:r>
            <a:endParaRPr lang="en-US" dirty="0"/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7533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2013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2013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078677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2951" y="1600201"/>
            <a:ext cx="5135478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Course Intro 01- </a:t>
            </a:r>
            <a:fld id="{99D29FBF-A473-46DA-BC14-675AC1C8F9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2013 Xilinx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Course Intro 01- </a:t>
            </a:r>
            <a:fld id="{48005198-8FB0-4BE5-A5FF-99FA697371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2013 Xilinx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0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0"/>
            <a:ext cx="10964549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1" y="6580373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890" y="6623977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2013 Xilinx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05" r:id="rId2"/>
    <p:sldLayoutId id="2147483948" r:id="rId3"/>
    <p:sldLayoutId id="2147483907" r:id="rId4"/>
    <p:sldLayoutId id="2147483910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8"/>
          <p:cNvSpPr>
            <a:spLocks noGrp="1" noChangeArrowheads="1"/>
          </p:cNvSpPr>
          <p:nvPr>
            <p:ph type="subTitle" sz="quarter" idx="1"/>
          </p:nvPr>
        </p:nvSpPr>
        <p:spPr>
          <a:noFill/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Artix-7</a:t>
            </a:r>
          </a:p>
          <a:p>
            <a:pPr marL="0" indent="0">
              <a:buFont typeface="Arial" charset="0"/>
              <a:buNone/>
            </a:pPr>
            <a:r>
              <a:rPr lang="en-US" dirty="0" err="1" smtClean="0"/>
              <a:t>Vivado</a:t>
            </a:r>
            <a:r>
              <a:rPr lang="en-US" dirty="0" smtClean="0"/>
              <a:t> </a:t>
            </a:r>
            <a:r>
              <a:rPr lang="en-US" dirty="0" smtClean="0"/>
              <a:t>2017.1 </a:t>
            </a:r>
            <a:r>
              <a:rPr lang="en-US" dirty="0" smtClean="0"/>
              <a:t>Version</a:t>
            </a:r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ctrTitle" sz="quarter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FPGA Design Flow using </a:t>
            </a:r>
            <a:r>
              <a:rPr lang="en-US" dirty="0" err="1" smtClean="0"/>
              <a:t>Vivado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After</a:t>
            </a:r>
            <a:r>
              <a:rPr lang="en-US" altLang="zh-CN" dirty="0"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completing</a:t>
            </a:r>
            <a:r>
              <a:rPr lang="en-US" altLang="zh-CN" dirty="0"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this</a:t>
            </a:r>
            <a:r>
              <a:rPr lang="en-US" altLang="zh-CN" dirty="0"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rgbClr val="3F3F3F"/>
                </a:solidFill>
                <a:cs typeface="Arial" pitchFamily="34" charset="0"/>
              </a:rPr>
              <a:t>course,</a:t>
            </a:r>
            <a:r>
              <a:rPr lang="en-US" altLang="zh-CN" dirty="0" smtClean="0"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you</a:t>
            </a:r>
            <a:r>
              <a:rPr lang="en-US" altLang="zh-CN" dirty="0"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will</a:t>
            </a:r>
            <a:r>
              <a:rPr lang="en-US" altLang="zh-CN" dirty="0"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be</a:t>
            </a:r>
            <a:r>
              <a:rPr lang="en-US" altLang="zh-CN" dirty="0"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able</a:t>
            </a:r>
            <a:r>
              <a:rPr lang="en-US" altLang="zh-CN" dirty="0"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to:</a:t>
            </a:r>
          </a:p>
          <a:p>
            <a:pPr>
              <a:lnSpc>
                <a:spcPts val="1000"/>
              </a:lnSpc>
              <a:buNone/>
            </a:pP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Describe </a:t>
            </a:r>
            <a:r>
              <a:rPr lang="en-US" dirty="0"/>
              <a:t>general FPGA architectures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Understand the </a:t>
            </a:r>
            <a:r>
              <a:rPr lang="en-US" dirty="0" err="1" smtClean="0"/>
              <a:t>Vivado</a:t>
            </a:r>
            <a:r>
              <a:rPr lang="en-US" dirty="0" smtClean="0"/>
              <a:t> design flow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Create </a:t>
            </a:r>
            <a:r>
              <a:rPr lang="en-US" dirty="0"/>
              <a:t>and debug HDL designs</a:t>
            </a:r>
          </a:p>
          <a:p>
            <a:pPr lvl="1">
              <a:spcBef>
                <a:spcPts val="600"/>
              </a:spcBef>
            </a:pPr>
            <a:r>
              <a:rPr lang="en-US" dirty="0">
                <a:cs typeface="Arial"/>
              </a:rPr>
              <a:t>S</a:t>
            </a:r>
            <a:r>
              <a:rPr lang="en-US" spc="-20" dirty="0">
                <a:cs typeface="Arial"/>
              </a:rPr>
              <a:t>y</a:t>
            </a:r>
            <a:r>
              <a:rPr lang="en-US" dirty="0">
                <a:cs typeface="Arial"/>
              </a:rPr>
              <a:t>nt</a:t>
            </a:r>
            <a:r>
              <a:rPr lang="en-US" spc="5" dirty="0">
                <a:cs typeface="Arial"/>
              </a:rPr>
              <a:t>he</a:t>
            </a:r>
            <a:r>
              <a:rPr lang="en-US" dirty="0">
                <a:cs typeface="Arial"/>
              </a:rPr>
              <a:t>size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5" dirty="0">
                <a:cs typeface="Arial"/>
              </a:rPr>
              <a:t> i</a:t>
            </a:r>
            <a:r>
              <a:rPr lang="en-US" dirty="0">
                <a:cs typeface="Arial"/>
              </a:rPr>
              <a:t>mple</a:t>
            </a:r>
            <a:r>
              <a:rPr lang="en-US" spc="-10" dirty="0">
                <a:cs typeface="Arial"/>
              </a:rPr>
              <a:t>m</a:t>
            </a:r>
            <a:r>
              <a:rPr lang="en-US" dirty="0">
                <a:cs typeface="Arial"/>
              </a:rPr>
              <a:t>ent </a:t>
            </a:r>
            <a:r>
              <a:rPr lang="en-US" dirty="0" smtClean="0">
                <a:cs typeface="Arial"/>
              </a:rPr>
              <a:t>H</a:t>
            </a:r>
            <a:r>
              <a:rPr lang="en-US" spc="-10" dirty="0" smtClean="0">
                <a:cs typeface="Arial"/>
              </a:rPr>
              <a:t>D</a:t>
            </a:r>
            <a:r>
              <a:rPr lang="en-US" dirty="0" smtClean="0">
                <a:cs typeface="Arial"/>
              </a:rPr>
              <a:t>L</a:t>
            </a:r>
            <a:r>
              <a:rPr lang="en-US" spc="5" dirty="0" smtClean="0">
                <a:cs typeface="Arial"/>
              </a:rPr>
              <a:t> </a:t>
            </a:r>
            <a:r>
              <a:rPr lang="en-US" dirty="0" smtClean="0">
                <a:cs typeface="Arial"/>
              </a:rPr>
              <a:t>de</a:t>
            </a:r>
            <a:r>
              <a:rPr lang="en-US" spc="-10" dirty="0" smtClean="0">
                <a:cs typeface="Arial"/>
              </a:rPr>
              <a:t>s</a:t>
            </a:r>
            <a:r>
              <a:rPr lang="en-US" dirty="0" smtClean="0">
                <a:cs typeface="Arial"/>
              </a:rPr>
              <a:t>i</a:t>
            </a:r>
            <a:r>
              <a:rPr lang="en-US" spc="5" dirty="0" smtClean="0">
                <a:cs typeface="Arial"/>
              </a:rPr>
              <a:t>g</a:t>
            </a:r>
            <a:r>
              <a:rPr lang="en-US" dirty="0" smtClean="0">
                <a:cs typeface="Arial"/>
              </a:rPr>
              <a:t>ns</a:t>
            </a:r>
            <a:endParaRPr lang="en-US" dirty="0">
              <a:cs typeface="Arial"/>
            </a:endParaRPr>
          </a:p>
          <a:p>
            <a:pPr lvl="1">
              <a:spcBef>
                <a:spcPts val="600"/>
              </a:spcBef>
            </a:pPr>
            <a:r>
              <a:rPr lang="en-US" dirty="0">
                <a:cs typeface="Arial"/>
              </a:rPr>
              <a:t>Util</a:t>
            </a:r>
            <a:r>
              <a:rPr lang="en-US" spc="5" dirty="0">
                <a:cs typeface="Arial"/>
              </a:rPr>
              <a:t>i</a:t>
            </a:r>
            <a:r>
              <a:rPr lang="en-US" dirty="0">
                <a:cs typeface="Arial"/>
              </a:rPr>
              <a:t>ze the </a:t>
            </a:r>
            <a:r>
              <a:rPr lang="en-US" spc="5" dirty="0">
                <a:cs typeface="Arial"/>
              </a:rPr>
              <a:t>a</a:t>
            </a:r>
            <a:r>
              <a:rPr lang="en-US" spc="-30" dirty="0">
                <a:cs typeface="Arial"/>
              </a:rPr>
              <a:t>v</a:t>
            </a:r>
            <a:r>
              <a:rPr lang="en-US" spc="5" dirty="0">
                <a:cs typeface="Arial"/>
              </a:rPr>
              <a:t>a</a:t>
            </a:r>
            <a:r>
              <a:rPr lang="en-US" dirty="0">
                <a:cs typeface="Arial"/>
              </a:rPr>
              <a:t>i</a:t>
            </a:r>
            <a:r>
              <a:rPr lang="en-US" spc="5" dirty="0">
                <a:cs typeface="Arial"/>
              </a:rPr>
              <a:t>l</a:t>
            </a:r>
            <a:r>
              <a:rPr lang="en-US" dirty="0">
                <a:cs typeface="Arial"/>
              </a:rPr>
              <a:t>able s</a:t>
            </a:r>
            <a:r>
              <a:rPr lang="en-US" spc="-20" dirty="0">
                <a:cs typeface="Arial"/>
              </a:rPr>
              <a:t>y</a:t>
            </a:r>
            <a:r>
              <a:rPr lang="en-US" dirty="0">
                <a:cs typeface="Arial"/>
              </a:rPr>
              <a:t>nt</a:t>
            </a:r>
            <a:r>
              <a:rPr lang="en-US" spc="5" dirty="0">
                <a:cs typeface="Arial"/>
              </a:rPr>
              <a:t>h</a:t>
            </a:r>
            <a:r>
              <a:rPr lang="en-US" dirty="0">
                <a:cs typeface="Arial"/>
              </a:rPr>
              <a:t>esis 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nd</a:t>
            </a:r>
            <a:r>
              <a:rPr lang="en-US" spc="5" dirty="0">
                <a:cs typeface="Arial"/>
              </a:rPr>
              <a:t> i</a:t>
            </a:r>
            <a:r>
              <a:rPr lang="en-US" dirty="0">
                <a:cs typeface="Arial"/>
              </a:rPr>
              <a:t>mple</a:t>
            </a:r>
            <a:r>
              <a:rPr lang="en-US" spc="-20" dirty="0">
                <a:cs typeface="Arial"/>
              </a:rPr>
              <a:t>m</a:t>
            </a:r>
            <a:r>
              <a:rPr lang="en-US" dirty="0">
                <a:cs typeface="Arial"/>
              </a:rPr>
              <a:t>entation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r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p</a:t>
            </a:r>
            <a:r>
              <a:rPr lang="en-US" spc="5" dirty="0">
                <a:cs typeface="Arial"/>
              </a:rPr>
              <a:t>o</a:t>
            </a:r>
            <a:r>
              <a:rPr lang="en-US" spc="-20" dirty="0">
                <a:cs typeface="Arial"/>
              </a:rPr>
              <a:t>r</a:t>
            </a:r>
            <a:r>
              <a:rPr lang="en-US" dirty="0">
                <a:cs typeface="Arial"/>
              </a:rPr>
              <a:t>ts to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an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l</a:t>
            </a:r>
            <a:r>
              <a:rPr lang="en-US" spc="-15" dirty="0">
                <a:cs typeface="Arial"/>
              </a:rPr>
              <a:t>y</a:t>
            </a:r>
            <a:r>
              <a:rPr lang="en-US" dirty="0">
                <a:cs typeface="Arial"/>
              </a:rPr>
              <a:t>ze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a de</a:t>
            </a:r>
            <a:r>
              <a:rPr lang="en-US" spc="-10" dirty="0">
                <a:cs typeface="Arial"/>
              </a:rPr>
              <a:t>s</a:t>
            </a:r>
            <a:r>
              <a:rPr lang="en-US" dirty="0">
                <a:cs typeface="Arial"/>
              </a:rPr>
              <a:t>i</a:t>
            </a:r>
            <a:r>
              <a:rPr lang="en-US" spc="5" dirty="0">
                <a:cs typeface="Arial"/>
              </a:rPr>
              <a:t>g</a:t>
            </a:r>
            <a:r>
              <a:rPr lang="en-US" dirty="0">
                <a:cs typeface="Arial"/>
              </a:rPr>
              <a:t>n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(u</a:t>
            </a:r>
            <a:r>
              <a:rPr lang="en-US" spc="-10" dirty="0">
                <a:cs typeface="Arial"/>
              </a:rPr>
              <a:t>t</a:t>
            </a:r>
            <a:r>
              <a:rPr lang="en-US" dirty="0">
                <a:cs typeface="Arial"/>
              </a:rPr>
              <a:t>i</a:t>
            </a:r>
            <a:r>
              <a:rPr lang="en-US" spc="5" dirty="0">
                <a:cs typeface="Arial"/>
              </a:rPr>
              <a:t>l</a:t>
            </a:r>
            <a:r>
              <a:rPr lang="en-US" dirty="0">
                <a:cs typeface="Arial"/>
              </a:rPr>
              <a:t>i</a:t>
            </a:r>
            <a:r>
              <a:rPr lang="en-US" spc="10" dirty="0">
                <a:cs typeface="Arial"/>
              </a:rPr>
              <a:t>z</a:t>
            </a:r>
            <a:r>
              <a:rPr lang="en-US" spc="-20" dirty="0">
                <a:cs typeface="Arial"/>
              </a:rPr>
              <a:t>a</a:t>
            </a:r>
            <a:r>
              <a:rPr lang="en-US" dirty="0">
                <a:cs typeface="Arial"/>
              </a:rPr>
              <a:t>ti</a:t>
            </a:r>
            <a:r>
              <a:rPr lang="en-US" spc="5" dirty="0">
                <a:cs typeface="Arial"/>
              </a:rPr>
              <a:t>o</a:t>
            </a:r>
            <a:r>
              <a:rPr lang="en-US" dirty="0">
                <a:cs typeface="Arial"/>
              </a:rPr>
              <a:t>n, timing, </a:t>
            </a:r>
            <a:r>
              <a:rPr lang="en-US" spc="-15" dirty="0">
                <a:cs typeface="Arial"/>
              </a:rPr>
              <a:t>p</a:t>
            </a:r>
            <a:r>
              <a:rPr lang="en-US" spc="-20" dirty="0">
                <a:cs typeface="Arial"/>
              </a:rPr>
              <a:t>o</a:t>
            </a:r>
            <a:r>
              <a:rPr lang="en-US" spc="35" dirty="0">
                <a:cs typeface="Arial"/>
              </a:rPr>
              <a:t>w</a:t>
            </a:r>
            <a:r>
              <a:rPr lang="en-US" dirty="0">
                <a:cs typeface="Arial"/>
              </a:rPr>
              <a:t>e</a:t>
            </a:r>
            <a:r>
              <a:rPr lang="en-US" spc="-10" dirty="0">
                <a:cs typeface="Arial"/>
              </a:rPr>
              <a:t>r</a:t>
            </a:r>
            <a:r>
              <a:rPr lang="en-US" dirty="0">
                <a:cs typeface="Arial"/>
              </a:rPr>
              <a:t>,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et</a:t>
            </a:r>
            <a:r>
              <a:rPr lang="en-US" spc="-10" dirty="0">
                <a:cs typeface="Arial"/>
              </a:rPr>
              <a:t>c</a:t>
            </a:r>
            <a:r>
              <a:rPr lang="en-US" dirty="0">
                <a:cs typeface="Arial"/>
              </a:rPr>
              <a:t>.)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Configure </a:t>
            </a:r>
            <a:r>
              <a:rPr lang="en-US" dirty="0"/>
              <a:t>FPGAs and verify hardware </a:t>
            </a:r>
            <a:r>
              <a:rPr lang="en-US" dirty="0" smtClean="0"/>
              <a:t>operation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Create and apply I/O and timing constraints</a:t>
            </a:r>
            <a:endParaRPr lang="en-US" dirty="0"/>
          </a:p>
          <a:p>
            <a:pPr marL="584200" marR="225425" lvl="1">
              <a:lnSpc>
                <a:spcPct val="105000"/>
              </a:lnSpc>
              <a:spcBef>
                <a:spcPts val="600"/>
              </a:spcBef>
            </a:pPr>
            <a:r>
              <a:rPr lang="en-US" dirty="0">
                <a:cs typeface="Arial"/>
              </a:rPr>
              <a:t>U</a:t>
            </a:r>
            <a:r>
              <a:rPr lang="en-US" spc="-10" dirty="0">
                <a:cs typeface="Arial"/>
              </a:rPr>
              <a:t>s</a:t>
            </a:r>
            <a:r>
              <a:rPr lang="en-US" dirty="0">
                <a:cs typeface="Arial"/>
              </a:rPr>
              <a:t>e the Proj</a:t>
            </a:r>
            <a:r>
              <a:rPr lang="en-US" spc="5" dirty="0">
                <a:cs typeface="Arial"/>
              </a:rPr>
              <a:t>e</a:t>
            </a:r>
            <a:r>
              <a:rPr lang="en-US" dirty="0">
                <a:cs typeface="Arial"/>
              </a:rPr>
              <a:t>ct Man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ger to</a:t>
            </a:r>
            <a:r>
              <a:rPr lang="en-US" spc="5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navigate through the design flow</a:t>
            </a:r>
            <a:endParaRPr lang="en-US" dirty="0">
              <a:cs typeface="Arial"/>
            </a:endParaRPr>
          </a:p>
          <a:p>
            <a:pPr marL="584200"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cs typeface="Arial"/>
              </a:rPr>
              <a:t>I</a:t>
            </a:r>
            <a:r>
              <a:rPr lang="en-US" spc="5" dirty="0" smtClean="0">
                <a:cs typeface="Arial"/>
              </a:rPr>
              <a:t>d</a:t>
            </a:r>
            <a:r>
              <a:rPr lang="en-US" dirty="0" smtClean="0">
                <a:cs typeface="Arial"/>
              </a:rPr>
              <a:t>entify</a:t>
            </a:r>
            <a:r>
              <a:rPr lang="en-US" spc="-15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f</a:t>
            </a:r>
            <a:r>
              <a:rPr lang="en-US" spc="5" dirty="0">
                <a:cs typeface="Arial"/>
              </a:rPr>
              <a:t>i</a:t>
            </a:r>
            <a:r>
              <a:rPr lang="en-US" spc="10" dirty="0">
                <a:cs typeface="Arial"/>
              </a:rPr>
              <a:t>l</a:t>
            </a:r>
            <a:r>
              <a:rPr lang="en-US" dirty="0">
                <a:cs typeface="Arial"/>
              </a:rPr>
              <a:t>e </a:t>
            </a:r>
            <a:r>
              <a:rPr lang="en-US" spc="-10" dirty="0">
                <a:cs typeface="Arial"/>
              </a:rPr>
              <a:t>s</a:t>
            </a:r>
            <a:r>
              <a:rPr lang="en-US" dirty="0">
                <a:cs typeface="Arial"/>
              </a:rPr>
              <a:t>ets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(HDL,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XD</a:t>
            </a:r>
            <a:r>
              <a:rPr lang="en-US" spc="-10" dirty="0">
                <a:cs typeface="Arial"/>
              </a:rPr>
              <a:t>C</a:t>
            </a:r>
            <a:r>
              <a:rPr lang="en-US" dirty="0">
                <a:cs typeface="Arial"/>
              </a:rPr>
              <a:t>,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si</a:t>
            </a:r>
            <a:r>
              <a:rPr lang="en-US" spc="-10" dirty="0">
                <a:cs typeface="Arial"/>
              </a:rPr>
              <a:t>m</a:t>
            </a:r>
            <a:r>
              <a:rPr lang="en-US" dirty="0">
                <a:cs typeface="Arial"/>
              </a:rPr>
              <a:t>u</a:t>
            </a:r>
            <a:r>
              <a:rPr lang="en-US" spc="5" dirty="0">
                <a:cs typeface="Arial"/>
              </a:rPr>
              <a:t>l</a:t>
            </a:r>
            <a:r>
              <a:rPr lang="en-US" dirty="0">
                <a:cs typeface="Arial"/>
              </a:rPr>
              <a:t>atio</a:t>
            </a:r>
            <a:r>
              <a:rPr lang="en-US" spc="5" dirty="0">
                <a:cs typeface="Arial"/>
              </a:rPr>
              <a:t>n</a:t>
            </a:r>
            <a:r>
              <a:rPr lang="en-US" dirty="0">
                <a:cs typeface="Arial"/>
              </a:rPr>
              <a:t>)</a:t>
            </a:r>
          </a:p>
          <a:p>
            <a:pPr marL="584200" marR="148590" lvl="1">
              <a:lnSpc>
                <a:spcPts val="2080"/>
              </a:lnSpc>
              <a:spcBef>
                <a:spcPts val="600"/>
              </a:spcBef>
            </a:pPr>
            <a:r>
              <a:rPr lang="en-US" spc="-30" dirty="0">
                <a:cs typeface="Arial"/>
              </a:rPr>
              <a:t>A</a:t>
            </a:r>
            <a:r>
              <a:rPr lang="en-US" spc="10" dirty="0">
                <a:cs typeface="Arial"/>
              </a:rPr>
              <a:t>n</a:t>
            </a:r>
            <a:r>
              <a:rPr lang="en-US" dirty="0">
                <a:cs typeface="Arial"/>
              </a:rPr>
              <a:t>a</a:t>
            </a:r>
            <a:r>
              <a:rPr lang="en-US" spc="5" dirty="0">
                <a:cs typeface="Arial"/>
              </a:rPr>
              <a:t>l</a:t>
            </a:r>
            <a:r>
              <a:rPr lang="en-US" dirty="0">
                <a:cs typeface="Arial"/>
              </a:rPr>
              <a:t>yze</a:t>
            </a:r>
            <a:r>
              <a:rPr lang="en-US" spc="-10" dirty="0">
                <a:cs typeface="Arial"/>
              </a:rPr>
              <a:t> </a:t>
            </a:r>
            <a:r>
              <a:rPr lang="en-US" spc="5" dirty="0">
                <a:cs typeface="Arial"/>
              </a:rPr>
              <a:t>d</a:t>
            </a:r>
            <a:r>
              <a:rPr lang="en-US" dirty="0">
                <a:cs typeface="Arial"/>
              </a:rPr>
              <a:t>e</a:t>
            </a:r>
            <a:r>
              <a:rPr lang="en-US" spc="-10" dirty="0">
                <a:cs typeface="Arial"/>
              </a:rPr>
              <a:t>s</a:t>
            </a:r>
            <a:r>
              <a:rPr lang="en-US" dirty="0">
                <a:cs typeface="Arial"/>
              </a:rPr>
              <a:t>i</a:t>
            </a:r>
            <a:r>
              <a:rPr lang="en-US" spc="5" dirty="0">
                <a:cs typeface="Arial"/>
              </a:rPr>
              <a:t>g</a:t>
            </a:r>
            <a:r>
              <a:rPr lang="en-US" dirty="0">
                <a:cs typeface="Arial"/>
              </a:rPr>
              <a:t>ns </a:t>
            </a:r>
            <a:r>
              <a:rPr lang="en-US" spc="5" dirty="0">
                <a:cs typeface="Arial"/>
              </a:rPr>
              <a:t>b</a:t>
            </a:r>
            <a:r>
              <a:rPr lang="en-US" dirty="0">
                <a:cs typeface="Arial"/>
              </a:rPr>
              <a:t>y</a:t>
            </a:r>
            <a:r>
              <a:rPr lang="en-US" spc="-20" dirty="0">
                <a:cs typeface="Arial"/>
              </a:rPr>
              <a:t> </a:t>
            </a:r>
            <a:r>
              <a:rPr lang="en-US" spc="5" dirty="0">
                <a:cs typeface="Arial"/>
              </a:rPr>
              <a:t>u</a:t>
            </a:r>
            <a:r>
              <a:rPr lang="en-US" dirty="0">
                <a:cs typeface="Arial"/>
              </a:rPr>
              <a:t>sing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the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c</a:t>
            </a:r>
            <a:r>
              <a:rPr lang="en-US" spc="-10" dirty="0">
                <a:cs typeface="Arial"/>
              </a:rPr>
              <a:t>r</a:t>
            </a:r>
            <a:r>
              <a:rPr lang="en-US" dirty="0">
                <a:cs typeface="Arial"/>
              </a:rPr>
              <a:t>os</a:t>
            </a:r>
            <a:r>
              <a:rPr lang="en-US" spc="10" dirty="0">
                <a:cs typeface="Arial"/>
              </a:rPr>
              <a:t>s-</a:t>
            </a:r>
            <a:r>
              <a:rPr lang="en-US" dirty="0">
                <a:cs typeface="Arial"/>
              </a:rPr>
              <a:t>s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l</a:t>
            </a:r>
            <a:r>
              <a:rPr lang="en-US" spc="5" dirty="0">
                <a:cs typeface="Arial"/>
              </a:rPr>
              <a:t>e</a:t>
            </a:r>
            <a:r>
              <a:rPr lang="en-US" dirty="0">
                <a:cs typeface="Arial"/>
              </a:rPr>
              <a:t>c</a:t>
            </a:r>
            <a:r>
              <a:rPr lang="en-US" spc="5" dirty="0">
                <a:cs typeface="Arial"/>
              </a:rPr>
              <a:t>t</a:t>
            </a:r>
            <a:r>
              <a:rPr lang="en-US" dirty="0">
                <a:cs typeface="Arial"/>
              </a:rPr>
              <a:t>i</a:t>
            </a:r>
            <a:r>
              <a:rPr lang="en-US" spc="5" dirty="0">
                <a:cs typeface="Arial"/>
              </a:rPr>
              <a:t>o</a:t>
            </a:r>
            <a:r>
              <a:rPr lang="en-US" dirty="0">
                <a:cs typeface="Arial"/>
              </a:rPr>
              <a:t>n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c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pab</a:t>
            </a:r>
            <a:r>
              <a:rPr lang="en-US" spc="5" dirty="0">
                <a:cs typeface="Arial"/>
              </a:rPr>
              <a:t>i</a:t>
            </a:r>
            <a:r>
              <a:rPr lang="en-US" spc="-10" dirty="0">
                <a:cs typeface="Arial"/>
              </a:rPr>
              <a:t>l</a:t>
            </a:r>
            <a:r>
              <a:rPr lang="en-US" dirty="0">
                <a:cs typeface="Arial"/>
              </a:rPr>
              <a:t>it</a:t>
            </a:r>
            <a:r>
              <a:rPr lang="en-US" spc="5" dirty="0">
                <a:cs typeface="Arial"/>
              </a:rPr>
              <a:t>i</a:t>
            </a:r>
            <a:r>
              <a:rPr lang="en-US" spc="-20" dirty="0">
                <a:cs typeface="Arial"/>
              </a:rPr>
              <a:t>e</a:t>
            </a:r>
            <a:r>
              <a:rPr lang="en-US" dirty="0">
                <a:cs typeface="Arial"/>
              </a:rPr>
              <a:t>s, Sche</a:t>
            </a:r>
            <a:r>
              <a:rPr lang="en-US" spc="-10" dirty="0">
                <a:cs typeface="Arial"/>
              </a:rPr>
              <a:t>m</a:t>
            </a:r>
            <a:r>
              <a:rPr lang="en-US" dirty="0">
                <a:cs typeface="Arial"/>
              </a:rPr>
              <a:t>atic </a:t>
            </a:r>
            <a:r>
              <a:rPr lang="en-US" spc="-30" dirty="0">
                <a:cs typeface="Arial"/>
              </a:rPr>
              <a:t>v</a:t>
            </a:r>
            <a:r>
              <a:rPr lang="en-US" spc="10" dirty="0">
                <a:cs typeface="Arial"/>
              </a:rPr>
              <a:t>i</a:t>
            </a:r>
            <a:r>
              <a:rPr lang="en-US" spc="-20" dirty="0">
                <a:cs typeface="Arial"/>
              </a:rPr>
              <a:t>e</a:t>
            </a:r>
            <a:r>
              <a:rPr lang="en-US" spc="50" dirty="0">
                <a:cs typeface="Arial"/>
              </a:rPr>
              <a:t>w</a:t>
            </a:r>
            <a:r>
              <a:rPr lang="en-US" dirty="0">
                <a:cs typeface="Arial"/>
              </a:rPr>
              <a:t>e</a:t>
            </a:r>
            <a:r>
              <a:rPr lang="en-US" spc="-10" dirty="0">
                <a:cs typeface="Arial"/>
              </a:rPr>
              <a:t>r</a:t>
            </a:r>
            <a:r>
              <a:rPr lang="en-US" dirty="0">
                <a:cs typeface="Arial"/>
              </a:rPr>
              <a:t>,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H</a:t>
            </a:r>
            <a:r>
              <a:rPr lang="en-US" spc="-10" dirty="0">
                <a:cs typeface="Arial"/>
              </a:rPr>
              <a:t>i</a:t>
            </a:r>
            <a:r>
              <a:rPr lang="en-US" dirty="0">
                <a:cs typeface="Arial"/>
              </a:rPr>
              <a:t>e</a:t>
            </a:r>
            <a:r>
              <a:rPr lang="en-US" spc="-10" dirty="0">
                <a:cs typeface="Arial"/>
              </a:rPr>
              <a:t>r</a:t>
            </a:r>
            <a:r>
              <a:rPr lang="en-US" spc="5" dirty="0">
                <a:cs typeface="Arial"/>
              </a:rPr>
              <a:t>a</a:t>
            </a:r>
            <a:r>
              <a:rPr lang="en-US" dirty="0">
                <a:cs typeface="Arial"/>
              </a:rPr>
              <a:t>r</a:t>
            </a:r>
            <a:r>
              <a:rPr lang="en-US" spc="-10" dirty="0">
                <a:cs typeface="Arial"/>
              </a:rPr>
              <a:t>c</a:t>
            </a:r>
            <a:r>
              <a:rPr lang="en-US" dirty="0">
                <a:cs typeface="Arial"/>
              </a:rPr>
              <a:t>h</a:t>
            </a:r>
            <a:r>
              <a:rPr lang="en-US" spc="5" dirty="0">
                <a:cs typeface="Arial"/>
              </a:rPr>
              <a:t>i</a:t>
            </a:r>
            <a:r>
              <a:rPr lang="en-US" dirty="0">
                <a:cs typeface="Arial"/>
              </a:rPr>
              <a:t>c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l</a:t>
            </a:r>
            <a:r>
              <a:rPr lang="en-US" spc="25" dirty="0">
                <a:cs typeface="Arial"/>
              </a:rPr>
              <a:t> </a:t>
            </a:r>
            <a:r>
              <a:rPr lang="en-US" spc="-30" dirty="0">
                <a:cs typeface="Arial"/>
              </a:rPr>
              <a:t>v</a:t>
            </a:r>
            <a:r>
              <a:rPr lang="en-US" dirty="0">
                <a:cs typeface="Arial"/>
              </a:rPr>
              <a:t>i</a:t>
            </a:r>
            <a:r>
              <a:rPr lang="en-US" spc="5" dirty="0">
                <a:cs typeface="Arial"/>
              </a:rPr>
              <a:t>e</a:t>
            </a:r>
            <a:r>
              <a:rPr lang="en-US" spc="25" dirty="0">
                <a:cs typeface="Arial"/>
              </a:rPr>
              <a:t>w</a:t>
            </a:r>
            <a:r>
              <a:rPr lang="en-US" spc="-20" dirty="0">
                <a:cs typeface="Arial"/>
              </a:rPr>
              <a:t>e</a:t>
            </a:r>
            <a:r>
              <a:rPr lang="en-US" dirty="0">
                <a:cs typeface="Arial"/>
              </a:rPr>
              <a:t>r</a:t>
            </a:r>
          </a:p>
          <a:p>
            <a:pPr lvl="1">
              <a:lnSpc>
                <a:spcPts val="1800"/>
              </a:lnSpc>
              <a:tabLst>
                <a:tab pos="228600" algn="l"/>
              </a:tabLst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</p:spPr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b="1" smtClean="0"/>
              <a:t>The course consists of the following modules:</a:t>
            </a:r>
          </a:p>
          <a:p>
            <a:r>
              <a:rPr lang="en-US" smtClean="0"/>
              <a:t>7-Series Architecture Overview</a:t>
            </a:r>
          </a:p>
          <a:p>
            <a:r>
              <a:rPr lang="en-US" smtClean="0"/>
              <a:t>Vivado Design Flow</a:t>
            </a:r>
          </a:p>
          <a:p>
            <a:r>
              <a:rPr lang="en-US" b="1" smtClean="0"/>
              <a:t>Lab 1</a:t>
            </a:r>
            <a:r>
              <a:rPr lang="en-US" smtClean="0"/>
              <a:t>: Vivado Design Flow</a:t>
            </a:r>
          </a:p>
          <a:p>
            <a:r>
              <a:rPr lang="en-US" smtClean="0"/>
              <a:t>Synthesis Technique</a:t>
            </a:r>
          </a:p>
          <a:p>
            <a:r>
              <a:rPr lang="en-US" b="1" smtClean="0"/>
              <a:t>Lab 2</a:t>
            </a:r>
            <a:r>
              <a:rPr lang="en-US" smtClean="0"/>
              <a:t>: Synthesizing a RTL Design</a:t>
            </a:r>
          </a:p>
          <a:p>
            <a:r>
              <a:rPr lang="en-US" smtClean="0"/>
              <a:t>Implementation and Static Timing Analysis</a:t>
            </a:r>
          </a:p>
          <a:p>
            <a:r>
              <a:rPr lang="en-US" b="1" smtClean="0"/>
              <a:t>Lab 3</a:t>
            </a:r>
            <a:r>
              <a:rPr lang="en-US" smtClean="0"/>
              <a:t>: Implementing the Design</a:t>
            </a:r>
            <a:endParaRPr lang="en-US" sz="2400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Outline</a:t>
            </a:r>
            <a:br>
              <a:rPr lang="en-US" smtClean="0"/>
            </a:br>
            <a:r>
              <a:rPr lang="en-US" smtClean="0"/>
              <a:t>Day 1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</p:spPr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Integrator </a:t>
            </a:r>
          </a:p>
          <a:p>
            <a:r>
              <a:rPr lang="en-US" dirty="0" smtClean="0"/>
              <a:t>Lab 4: Using the IP Catalog and IP Integrator</a:t>
            </a:r>
          </a:p>
          <a:p>
            <a:r>
              <a:rPr lang="en-US" dirty="0" smtClean="0"/>
              <a:t>Xilinx Design Constraints</a:t>
            </a:r>
          </a:p>
          <a:p>
            <a:r>
              <a:rPr lang="en-US" dirty="0" smtClean="0"/>
              <a:t>Lab 5: Xilinx Design Constraints</a:t>
            </a:r>
          </a:p>
          <a:p>
            <a:r>
              <a:rPr lang="en-US" dirty="0" smtClean="0"/>
              <a:t>Hardware Debugging</a:t>
            </a:r>
            <a:endParaRPr lang="en-US" dirty="0"/>
          </a:p>
          <a:p>
            <a:r>
              <a:rPr lang="en-US" dirty="0" smtClean="0"/>
              <a:t>Lab 6: Hardware Debugging</a:t>
            </a:r>
          </a:p>
          <a:p>
            <a:endParaRPr lang="en-US" sz="2800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</a:t>
            </a:r>
            <a:br>
              <a:rPr lang="en-US" dirty="0" smtClean="0"/>
            </a:br>
            <a:r>
              <a:rPr lang="en-US" dirty="0" smtClean="0"/>
              <a:t>Day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</p:spPr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Basic HDL knowledge (VHDL or Verilog)</a:t>
            </a:r>
          </a:p>
          <a:p>
            <a:r>
              <a:rPr lang="en-US" b="0" dirty="0" smtClean="0"/>
              <a:t>Digital design knowledge and experience</a:t>
            </a:r>
          </a:p>
          <a:p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</p:spPr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Vivado</a:t>
            </a:r>
            <a:r>
              <a:rPr lang="en-US" altLang="zh-CN" dirty="0" smtClean="0">
                <a:ea typeface="宋体" charset="-122"/>
              </a:rPr>
              <a:t> System Design Suite </a:t>
            </a:r>
            <a:r>
              <a:rPr lang="en-US" altLang="zh-CN" dirty="0" smtClean="0">
                <a:ea typeface="宋体" charset="-122"/>
              </a:rPr>
              <a:t>2017.1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Xilinx University board</a:t>
            </a:r>
          </a:p>
          <a:p>
            <a:pPr lvl="1"/>
            <a:r>
              <a:rPr lang="en-US" altLang="zh-CN" smtClean="0">
                <a:ea typeface="宋体" charset="-122"/>
              </a:rPr>
              <a:t>EGo1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Supported Operating Systems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Windows 7 SP1 Professional (64 Bit)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Windows 8.1 Professional (64 Bit)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Red Hat Enterprise Linux 6.5 – 6.6 (64 Bit)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Red Hat Enterprise </a:t>
            </a:r>
            <a:r>
              <a:rPr lang="en-US" altLang="zh-CN" dirty="0">
                <a:ea typeface="宋体" charset="-122"/>
              </a:rPr>
              <a:t>Linux </a:t>
            </a:r>
            <a:r>
              <a:rPr lang="en-US" altLang="zh-CN" dirty="0" smtClean="0">
                <a:ea typeface="宋体" charset="-122"/>
              </a:rPr>
              <a:t>7.0 (64 Bit)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SUSE Linux Enterprise 12.0 (64 Bit)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Centos Linux </a:t>
            </a:r>
            <a:r>
              <a:rPr lang="en-US" altLang="zh-CN" dirty="0">
                <a:ea typeface="宋体" charset="-122"/>
              </a:rPr>
              <a:t>7.0 (</a:t>
            </a:r>
            <a:r>
              <a:rPr lang="en-US" altLang="zh-CN" dirty="0" smtClean="0">
                <a:ea typeface="宋体" charset="-122"/>
              </a:rPr>
              <a:t>64 Bit)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Ubuntu Linux 14.04 LTS (64 Bit)</a:t>
            </a:r>
          </a:p>
          <a:p>
            <a:endParaRPr lang="en-US" altLang="zh-CN" sz="2800" dirty="0" smtClean="0">
              <a:ea typeface="宋体" charset="-122"/>
            </a:endParaRPr>
          </a:p>
        </p:txBody>
      </p:sp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Platform Support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</p:spPr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cbec7fb8faa159a01dcec9b5572a4f9b">
  <xsd:schema xmlns:xsd="http://www.w3.org/2001/XMLSchema" xmlns:p="http://schemas.microsoft.com/office/2006/metadata/properties" xmlns:ns2="D46A7F71-384C-4B0A-B6CB-1869FF28952A" targetNamespace="http://schemas.microsoft.com/office/2006/metadata/properties" ma:root="true" ma:fieldsID="e6a1f69f03052b316a7875f7c9741570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46A7F71-384C-4B0A-B6CB-1869FF28952A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escription0 xmlns="D46A7F71-384C-4B0A-B6CB-1869FF28952A">The wide-frame format of the new All Programmable template.</Description0>
  </documentManagement>
</p:properties>
</file>

<file path=customXml/itemProps1.xml><?xml version="1.0" encoding="utf-8"?>
<ds:datastoreItem xmlns:ds="http://schemas.openxmlformats.org/officeDocument/2006/customXml" ds:itemID="{A2570465-C410-4C49-BB43-C779FFF28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645E401-49A1-479D-B023-F249450A84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47654C-B272-4B15-B46C-BB332E6C5466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D46A7F71-384C-4B0A-B6CB-1869FF28952A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</Template>
  <TotalTime>1502</TotalTime>
  <Words>310</Words>
  <Application>Microsoft Office PowerPoint</Application>
  <PresentationFormat>自定义</PresentationFormat>
  <Paragraphs>58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Xilinx_All_Programmable_Template</vt:lpstr>
      <vt:lpstr>FPGA Design Flow using Vivado </vt:lpstr>
      <vt:lpstr>Course Objectives</vt:lpstr>
      <vt:lpstr>Course Outline Day 1</vt:lpstr>
      <vt:lpstr>Course Outline  Day 2</vt:lpstr>
      <vt:lpstr>Prerequisites</vt:lpstr>
      <vt:lpstr>Platform Support</vt:lpstr>
    </vt:vector>
  </TitlesOfParts>
  <Company>Xilinx Inc,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 Development with MicroBlaze and AXI4</dc:title>
  <dc:creator>Xilinx</dc:creator>
  <cp:keywords>Public</cp:keywords>
  <cp:lastModifiedBy>element</cp:lastModifiedBy>
  <cp:revision>43</cp:revision>
  <cp:lastPrinted>2013-08-16T21:42:47Z</cp:lastPrinted>
  <dcterms:created xsi:type="dcterms:W3CDTF">2012-07-11T02:09:45Z</dcterms:created>
  <dcterms:modified xsi:type="dcterms:W3CDTF">2017-06-02T10:12:19Z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ContentTypeId">
    <vt:lpwstr>0x010100717F6AD44C380A4BB6CB1869FF28952A</vt:lpwstr>
  </property>
  <property fmtid="{D5CDD505-2E9C-101B-9397-08002B2CF9AE}" pid="4" name="TitusGUID">
    <vt:lpwstr>f0d08812-0b9f-4a57-9cc8-aba15e51397b</vt:lpwstr>
  </property>
  <property fmtid="{D5CDD505-2E9C-101B-9397-08002B2CF9AE}" pid="5" name="TITUSCustom1">
    <vt:lpwstr>1</vt:lpwstr>
  </property>
  <property fmtid="{D5CDD505-2E9C-101B-9397-08002B2CF9AE}" pid="6" name="XilinxClassification">
    <vt:lpwstr>Public</vt:lpwstr>
  </property>
  <property fmtid="{D5CDD505-2E9C-101B-9397-08002B2CF9AE}" pid="7" name="XilinxVisual Markings">
    <vt:lpwstr>No</vt:lpwstr>
  </property>
  <property fmtid="{D5CDD505-2E9C-101B-9397-08002B2CF9AE}" pid="8" name="XilinxPublication Year">
    <vt:lpwstr>2012</vt:lpwstr>
  </property>
  <property fmtid="{D5CDD505-2E9C-101B-9397-08002B2CF9AE}" pid="9" name="XilinxRemoveLegacyFooters">
    <vt:lpwstr>Yes</vt:lpwstr>
  </property>
</Properties>
</file>