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0"/>
  </p:notesMasterIdLst>
  <p:handoutMasterIdLst>
    <p:handoutMasterId r:id="rId61"/>
  </p:handoutMasterIdLst>
  <p:sldIdLst>
    <p:sldId id="899" r:id="rId5"/>
    <p:sldId id="932" r:id="rId6"/>
    <p:sldId id="933" r:id="rId7"/>
    <p:sldId id="973" r:id="rId8"/>
    <p:sldId id="1050" r:id="rId9"/>
    <p:sldId id="972" r:id="rId10"/>
    <p:sldId id="991" r:id="rId11"/>
    <p:sldId id="990" r:id="rId12"/>
    <p:sldId id="987" r:id="rId13"/>
    <p:sldId id="992" r:id="rId14"/>
    <p:sldId id="993" r:id="rId15"/>
    <p:sldId id="1002" r:id="rId16"/>
    <p:sldId id="1003" r:id="rId17"/>
    <p:sldId id="1004" r:id="rId18"/>
    <p:sldId id="994" r:id="rId19"/>
    <p:sldId id="995" r:id="rId20"/>
    <p:sldId id="998" r:id="rId21"/>
    <p:sldId id="996" r:id="rId22"/>
    <p:sldId id="997" r:id="rId23"/>
    <p:sldId id="999" r:id="rId24"/>
    <p:sldId id="1009" r:id="rId25"/>
    <p:sldId id="1010" r:id="rId26"/>
    <p:sldId id="1012" r:id="rId27"/>
    <p:sldId id="1014" r:id="rId28"/>
    <p:sldId id="1015" r:id="rId29"/>
    <p:sldId id="1016" r:id="rId30"/>
    <p:sldId id="1017" r:id="rId31"/>
    <p:sldId id="1018" r:id="rId32"/>
    <p:sldId id="1019" r:id="rId33"/>
    <p:sldId id="1020" r:id="rId34"/>
    <p:sldId id="1005" r:id="rId35"/>
    <p:sldId id="1030" r:id="rId36"/>
    <p:sldId id="1032" r:id="rId37"/>
    <p:sldId id="1033" r:id="rId38"/>
    <p:sldId id="1034" r:id="rId39"/>
    <p:sldId id="1035" r:id="rId40"/>
    <p:sldId id="1036" r:id="rId41"/>
    <p:sldId id="1037" r:id="rId42"/>
    <p:sldId id="1031" r:id="rId43"/>
    <p:sldId id="1038" r:id="rId44"/>
    <p:sldId id="1042" r:id="rId45"/>
    <p:sldId id="1043" r:id="rId46"/>
    <p:sldId id="1044" r:id="rId47"/>
    <p:sldId id="1045" r:id="rId48"/>
    <p:sldId id="1041" r:id="rId49"/>
    <p:sldId id="1023" r:id="rId50"/>
    <p:sldId id="1024" r:id="rId51"/>
    <p:sldId id="1028" r:id="rId52"/>
    <p:sldId id="1029" r:id="rId53"/>
    <p:sldId id="1007" r:id="rId54"/>
    <p:sldId id="1039" r:id="rId55"/>
    <p:sldId id="1040" r:id="rId56"/>
    <p:sldId id="1008" r:id="rId57"/>
    <p:sldId id="971" r:id="rId58"/>
    <p:sldId id="1046" r:id="rId59"/>
  </p:sldIdLst>
  <p:sldSz cx="12188825" cy="6858000"/>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836">
          <p15:clr>
            <a:srgbClr val="A4A3A4"/>
          </p15:clr>
        </p15:guide>
        <p15:guide id="3" pos="7307">
          <p15:clr>
            <a:srgbClr val="A4A3A4"/>
          </p15:clr>
        </p15:guide>
        <p15:guide id="4" pos="384">
          <p15:clr>
            <a:srgbClr val="A4A3A4"/>
          </p15:clr>
        </p15:guide>
        <p15:guide id="5" pos="3842">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446A"/>
    <a:srgbClr val="965B8E"/>
    <a:srgbClr val="7B4B88"/>
    <a:srgbClr val="E9EEF1"/>
    <a:srgbClr val="91B800"/>
    <a:srgbClr val="CA1D10"/>
    <a:srgbClr val="E06262"/>
    <a:srgbClr val="CF7373"/>
    <a:srgbClr val="C1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ferSingleView="1">
    <p:restoredLeft sz="5747" autoAdjust="0"/>
    <p:restoredTop sz="85468" autoAdjust="0"/>
  </p:normalViewPr>
  <p:slideViewPr>
    <p:cSldViewPr snapToGrid="0" showGuides="1">
      <p:cViewPr varScale="1">
        <p:scale>
          <a:sx n="72" d="100"/>
          <a:sy n="72" d="100"/>
        </p:scale>
        <p:origin x="-1290" y="-90"/>
      </p:cViewPr>
      <p:guideLst>
        <p:guide orient="horz" pos="2160"/>
        <p:guide orient="horz" pos="836"/>
        <p:guide pos="7307"/>
        <p:guide pos="384"/>
        <p:guide pos="384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888"/>
    </p:cViewPr>
  </p:sorterViewPr>
  <p:notesViewPr>
    <p:cSldViewPr snapToGrid="0">
      <p:cViewPr varScale="1">
        <p:scale>
          <a:sx n="47" d="100"/>
          <a:sy n="47" d="100"/>
        </p:scale>
        <p:origin x="-2304" y="-8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4143377" y="9120190"/>
            <a:ext cx="3170237" cy="479425"/>
          </a:xfrm>
          <a:prstGeom prst="rect">
            <a:avLst/>
          </a:prstGeom>
        </p:spPr>
        <p:txBody>
          <a:bodyPr vert="horz" lIns="91474" tIns="45737" rIns="91474" bIns="45737" rtlCol="0" anchor="b"/>
          <a:lstStyle>
            <a:lvl1pPr algn="r">
              <a:defRPr sz="1200"/>
            </a:lvl1pPr>
          </a:lstStyle>
          <a:p>
            <a:fld id="{31C9CEC6-6AD2-4F32-A6B2-F8D8783008D8}" type="slidenum">
              <a:rPr lang="en-US" smtClean="0"/>
              <a:pPr/>
              <a:t>‹#›</a:t>
            </a:fld>
            <a:endParaRPr lang="en-US"/>
          </a:p>
        </p:txBody>
      </p:sp>
    </p:spTree>
    <p:extLst>
      <p:ext uri="{BB962C8B-B14F-4D97-AF65-F5344CB8AC3E}">
        <p14:creationId xmlns:p14="http://schemas.microsoft.com/office/powerpoint/2010/main" val="18507488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2" y="0"/>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l" defTabSz="967143">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4143377" y="0"/>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r" defTabSz="967143">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457200" y="719138"/>
            <a:ext cx="6400800" cy="3602037"/>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731840" y="4560891"/>
            <a:ext cx="5851525" cy="4319586"/>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2" y="9120190"/>
            <a:ext cx="3170237" cy="479425"/>
          </a:xfrm>
          <a:prstGeom prst="rect">
            <a:avLst/>
          </a:prstGeom>
          <a:noFill/>
          <a:ln w="9525">
            <a:noFill/>
            <a:miter lim="800000"/>
            <a:headEnd/>
            <a:tailEnd/>
          </a:ln>
          <a:effectLst/>
        </p:spPr>
        <p:txBody>
          <a:bodyPr vert="horz" wrap="square" lIns="96697" tIns="48349" rIns="96697" bIns="48349" numCol="1" anchor="b" anchorCtr="0" compatLnSpc="1">
            <a:prstTxWarp prst="textNoShape">
              <a:avLst/>
            </a:prstTxWarp>
          </a:bodyPr>
          <a:lstStyle>
            <a:lvl1pPr algn="l" defTabSz="967143">
              <a:defRPr sz="1200">
                <a:latin typeface="Arial" charset="0"/>
              </a:defRPr>
            </a:lvl1pPr>
          </a:lstStyle>
          <a:p>
            <a:pPr>
              <a:defRPr/>
            </a:pPr>
            <a:endParaRPr lang="en-US"/>
          </a:p>
        </p:txBody>
      </p:sp>
    </p:spTree>
    <p:extLst>
      <p:ext uri="{BB962C8B-B14F-4D97-AF65-F5344CB8AC3E}">
        <p14:creationId xmlns:p14="http://schemas.microsoft.com/office/powerpoint/2010/main" val="12249416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440829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The four primary storage elements are referred to as “flip-flop/latch” elements. These correspond to the storage elements that existed in previous generations. They are named AFF/LATCH, BFF/LATCH, CFF/LATCH, and DFF/LATCH.</a:t>
            </a:r>
          </a:p>
          <a:p>
            <a:r>
              <a:rPr lang="en-US" sz="1200" kern="1200" dirty="0" smtClean="0">
                <a:solidFill>
                  <a:schemeClr val="tx1"/>
                </a:solidFill>
                <a:effectLst/>
                <a:latin typeface="Arial" charset="0"/>
                <a:ea typeface="+mn-ea"/>
                <a:cs typeface="+mn-cs"/>
              </a:rPr>
              <a:t>The four secondary storage elements are referred to simply as “flip-flop” elements. They are named AFF, BFF, CFF, and DFF.</a:t>
            </a:r>
          </a:p>
          <a:p>
            <a:r>
              <a:rPr lang="en-AU" sz="1200" kern="1200" dirty="0" smtClean="0">
                <a:solidFill>
                  <a:schemeClr val="tx1"/>
                </a:solidFill>
                <a:effectLst/>
                <a:latin typeface="Arial" charset="0"/>
                <a:ea typeface="+mn-ea"/>
                <a:cs typeface="+mn-cs"/>
              </a:rPr>
              <a:t> </a:t>
            </a:r>
            <a:endParaRPr lang="en-US" sz="1200" kern="1200" dirty="0" smtClean="0">
              <a:solidFill>
                <a:schemeClr val="tx1"/>
              </a:solidFill>
              <a:effectLst/>
              <a:latin typeface="Arial" charset="0"/>
              <a:ea typeface="+mn-ea"/>
              <a:cs typeface="+mn-cs"/>
            </a:endParaRPr>
          </a:p>
        </p:txBody>
      </p:sp>
    </p:spTree>
    <p:extLst>
      <p:ext uri="{BB962C8B-B14F-4D97-AF65-F5344CB8AC3E}">
        <p14:creationId xmlns:p14="http://schemas.microsoft.com/office/powerpoint/2010/main" val="1117679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The look-up table functionality is essentially a small memory containing the desired output value for each combination of input values. These storage cells are programmed at configuration time, and the look-up itself is done by using the inputs as the control for a wide multiplexer.</a:t>
            </a:r>
          </a:p>
          <a:p>
            <a:r>
              <a:rPr lang="en-US" sz="1200" kern="1200" dirty="0" smtClean="0">
                <a:solidFill>
                  <a:schemeClr val="tx1"/>
                </a:solidFill>
                <a:effectLst/>
                <a:latin typeface="Arial" charset="0"/>
                <a:ea typeface="+mn-ea"/>
                <a:cs typeface="+mn-cs"/>
              </a:rPr>
              <a:t>By allowing these storage elements to be modified using FPGA fabric resources, the LUT can be used for the implementation of a small distributed memory. </a:t>
            </a:r>
          </a:p>
          <a:p>
            <a:r>
              <a:rPr lang="en-US" sz="1200" kern="1200" dirty="0" smtClean="0">
                <a:solidFill>
                  <a:schemeClr val="tx1"/>
                </a:solidFill>
                <a:effectLst/>
                <a:latin typeface="Arial" charset="0"/>
                <a:ea typeface="+mn-ea"/>
                <a:cs typeface="+mn-cs"/>
              </a:rPr>
              <a:t>Each LUT can be a single ported 64-bit RAM with synchronous write and asynchronous read. LUTs in slices can be combined to create small dual-port and multi-port RAMs.</a:t>
            </a:r>
          </a:p>
          <a:p>
            <a:r>
              <a:rPr lang="en-US" sz="1200" kern="1200" dirty="0" smtClean="0">
                <a:solidFill>
                  <a:schemeClr val="tx1"/>
                </a:solidFill>
                <a:effectLst/>
                <a:latin typeface="Arial" charset="0"/>
                <a:ea typeface="+mn-ea"/>
                <a:cs typeface="+mn-cs"/>
              </a:rPr>
              <a:t>Approximately one quarter of the slices in each 7-series device is a SLICEM, which has LUTs that can be used as distributed </a:t>
            </a:r>
            <a:r>
              <a:rPr lang="en-US" sz="1200" kern="1200" dirty="0" err="1" smtClean="0">
                <a:solidFill>
                  <a:schemeClr val="tx1"/>
                </a:solidFill>
                <a:effectLst/>
                <a:latin typeface="Arial" charset="0"/>
                <a:ea typeface="+mn-ea"/>
                <a:cs typeface="+mn-cs"/>
              </a:rPr>
              <a:t>SelectRAMâ</a:t>
            </a:r>
            <a:r>
              <a:rPr lang="en-US" sz="1200" kern="1200" dirty="0" smtClean="0">
                <a:solidFill>
                  <a:schemeClr val="tx1"/>
                </a:solidFill>
                <a:effectLst/>
                <a:latin typeface="Arial" charset="0"/>
                <a:ea typeface="+mn-ea"/>
                <a:cs typeface="+mn-cs"/>
              </a:rPr>
              <a:t>„¢ memory.</a:t>
            </a:r>
          </a:p>
          <a:p>
            <a:endParaRPr lang="en-US" dirty="0"/>
          </a:p>
        </p:txBody>
      </p:sp>
    </p:spTree>
    <p:extLst>
      <p:ext uri="{BB962C8B-B14F-4D97-AF65-F5344CB8AC3E}">
        <p14:creationId xmlns:p14="http://schemas.microsoft.com/office/powerpoint/2010/main" val="3431297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In the SLICEM slices, the LUT can also be configured as a dynamically addressable shift register. This component basically acts as a programmable pipeline delay element. </a:t>
            </a:r>
          </a:p>
          <a:p>
            <a:r>
              <a:rPr lang="en-US" sz="1200" kern="1200" dirty="0" smtClean="0">
                <a:solidFill>
                  <a:schemeClr val="tx1"/>
                </a:solidFill>
                <a:effectLst/>
                <a:latin typeface="Arial" charset="0"/>
                <a:ea typeface="+mn-ea"/>
                <a:cs typeface="+mn-cs"/>
              </a:rPr>
              <a:t>There are no set or reset capabilities, it is not loadable, and data can only be read serially. To ensure that software can map pipeline delays to the SRL, be sure to code them with these restrictions in mind.</a:t>
            </a:r>
          </a:p>
          <a:p>
            <a:r>
              <a:rPr lang="en-US" sz="1200" kern="1200" dirty="0" smtClean="0">
                <a:solidFill>
                  <a:schemeClr val="tx1"/>
                </a:solidFill>
                <a:effectLst/>
                <a:latin typeface="Arial" charset="0"/>
                <a:ea typeface="+mn-ea"/>
                <a:cs typeface="+mn-cs"/>
              </a:rPr>
              <a:t>Each LUT6 can implement a maximum delay of 32 clock cycles. The SRLs within a slice can be cascaded for longer shift registers (up to 128).</a:t>
            </a:r>
          </a:p>
          <a:p>
            <a:r>
              <a:rPr lang="en-US" sz="1200" kern="1200" dirty="0" smtClean="0">
                <a:solidFill>
                  <a:schemeClr val="tx1"/>
                </a:solidFill>
                <a:effectLst/>
                <a:latin typeface="Arial" charset="0"/>
                <a:ea typeface="+mn-ea"/>
                <a:cs typeface="+mn-cs"/>
              </a:rPr>
              <a:t>The shift register length can be changed asynchronously by changing the value applied to the address pins (A). This means that you can dynamically change the pipeline delay associated with an SRL.</a:t>
            </a:r>
          </a:p>
          <a:p>
            <a:endParaRPr lang="en-US" dirty="0"/>
          </a:p>
        </p:txBody>
      </p:sp>
    </p:spTree>
    <p:extLst>
      <p:ext uri="{BB962C8B-B14F-4D97-AF65-F5344CB8AC3E}">
        <p14:creationId xmlns:p14="http://schemas.microsoft.com/office/powerpoint/2010/main" val="3972383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The V</a:t>
            </a:r>
            <a:r>
              <a:rPr lang="en-US" sz="1200" kern="1200" baseline="-25000" dirty="0" smtClean="0">
                <a:solidFill>
                  <a:schemeClr val="tx1"/>
                </a:solidFill>
                <a:effectLst/>
                <a:latin typeface="Arial" charset="0"/>
                <a:ea typeface="+mn-ea"/>
                <a:cs typeface="+mn-cs"/>
              </a:rPr>
              <a:t>REF</a:t>
            </a:r>
            <a:r>
              <a:rPr lang="en-US" sz="1200" kern="1200" dirty="0" smtClean="0">
                <a:solidFill>
                  <a:schemeClr val="tx1"/>
                </a:solidFill>
                <a:effectLst/>
                <a:latin typeface="Arial" charset="0"/>
                <a:ea typeface="+mn-ea"/>
                <a:cs typeface="+mn-cs"/>
              </a:rPr>
              <a:t> used for referenced protocols can either be provided from a pin or from an internally generated voltage.</a:t>
            </a:r>
          </a:p>
          <a:p>
            <a:r>
              <a:rPr lang="en-US" sz="1200" kern="1200" dirty="0" smtClean="0">
                <a:solidFill>
                  <a:schemeClr val="tx1"/>
                </a:solidFill>
                <a:effectLst/>
                <a:latin typeface="Arial" charset="0"/>
                <a:ea typeface="+mn-ea"/>
                <a:cs typeface="+mn-cs"/>
              </a:rPr>
              <a:t>If sourced externally, pins in the bank are used to provide the reference voltage.</a:t>
            </a:r>
          </a:p>
          <a:p>
            <a:r>
              <a:rPr lang="en-US" sz="1200" kern="1200" dirty="0" smtClean="0">
                <a:solidFill>
                  <a:schemeClr val="tx1"/>
                </a:solidFill>
                <a:effectLst/>
                <a:latin typeface="Arial" charset="0"/>
                <a:ea typeface="+mn-ea"/>
                <a:cs typeface="+mn-cs"/>
              </a:rPr>
              <a:t>The internally generated V</a:t>
            </a:r>
            <a:r>
              <a:rPr lang="en-US" sz="1200" kern="1200" baseline="-25000" dirty="0" smtClean="0">
                <a:solidFill>
                  <a:schemeClr val="tx1"/>
                </a:solidFill>
                <a:effectLst/>
                <a:latin typeface="Arial" charset="0"/>
                <a:ea typeface="+mn-ea"/>
                <a:cs typeface="+mn-cs"/>
              </a:rPr>
              <a:t>REF</a:t>
            </a:r>
            <a:r>
              <a:rPr lang="en-US" sz="1200" kern="1200" dirty="0" smtClean="0">
                <a:solidFill>
                  <a:schemeClr val="tx1"/>
                </a:solidFill>
                <a:effectLst/>
                <a:latin typeface="Arial" charset="0"/>
                <a:ea typeface="+mn-ea"/>
                <a:cs typeface="+mn-cs"/>
              </a:rPr>
              <a:t> is derived from V</a:t>
            </a:r>
            <a:r>
              <a:rPr lang="en-US" sz="1200" kern="1200" baseline="-25000" dirty="0" smtClean="0">
                <a:solidFill>
                  <a:schemeClr val="tx1"/>
                </a:solidFill>
                <a:effectLst/>
                <a:latin typeface="Arial" charset="0"/>
                <a:ea typeface="+mn-ea"/>
                <a:cs typeface="+mn-cs"/>
              </a:rPr>
              <a:t>CCAUX</a:t>
            </a:r>
            <a:r>
              <a:rPr lang="en-US" sz="1200" kern="1200" dirty="0" smtClean="0">
                <a:solidFill>
                  <a:schemeClr val="tx1"/>
                </a:solidFill>
                <a:effectLst/>
                <a:latin typeface="Arial" charset="0"/>
                <a:ea typeface="+mn-ea"/>
                <a:cs typeface="+mn-cs"/>
              </a:rPr>
              <a:t>, and must be set to the proper value using an attribute.</a:t>
            </a:r>
          </a:p>
          <a:p>
            <a:r>
              <a:rPr lang="en-US" sz="1200" kern="1200" dirty="0" smtClean="0">
                <a:solidFill>
                  <a:schemeClr val="tx1"/>
                </a:solidFill>
                <a:effectLst/>
                <a:latin typeface="Arial" charset="0"/>
                <a:ea typeface="+mn-ea"/>
                <a:cs typeface="+mn-cs"/>
              </a:rPr>
              <a:t>When the internally generated V</a:t>
            </a:r>
            <a:r>
              <a:rPr lang="en-US" sz="1200" kern="1200" baseline="-25000" dirty="0" smtClean="0">
                <a:solidFill>
                  <a:schemeClr val="tx1"/>
                </a:solidFill>
                <a:effectLst/>
                <a:latin typeface="Arial" charset="0"/>
                <a:ea typeface="+mn-ea"/>
                <a:cs typeface="+mn-cs"/>
              </a:rPr>
              <a:t>REF</a:t>
            </a:r>
            <a:r>
              <a:rPr lang="en-US" sz="1200" kern="1200" dirty="0" smtClean="0">
                <a:solidFill>
                  <a:schemeClr val="tx1"/>
                </a:solidFill>
                <a:effectLst/>
                <a:latin typeface="Arial" charset="0"/>
                <a:ea typeface="+mn-ea"/>
                <a:cs typeface="+mn-cs"/>
              </a:rPr>
              <a:t> is used, the V</a:t>
            </a:r>
            <a:r>
              <a:rPr lang="en-US" sz="1200" kern="1200" baseline="-25000" dirty="0" smtClean="0">
                <a:solidFill>
                  <a:schemeClr val="tx1"/>
                </a:solidFill>
                <a:effectLst/>
                <a:latin typeface="Arial" charset="0"/>
                <a:ea typeface="+mn-ea"/>
                <a:cs typeface="+mn-cs"/>
              </a:rPr>
              <a:t>REF</a:t>
            </a:r>
            <a:r>
              <a:rPr lang="en-US" sz="1200" kern="1200" dirty="0" smtClean="0">
                <a:solidFill>
                  <a:schemeClr val="tx1"/>
                </a:solidFill>
                <a:effectLst/>
                <a:latin typeface="Arial" charset="0"/>
                <a:ea typeface="+mn-ea"/>
                <a:cs typeface="+mn-cs"/>
              </a:rPr>
              <a:t> pins are available for user I/O.</a:t>
            </a:r>
          </a:p>
          <a:p>
            <a:r>
              <a:rPr lang="en-US" sz="1200" kern="1200" dirty="0" smtClean="0">
                <a:solidFill>
                  <a:schemeClr val="tx1"/>
                </a:solidFill>
                <a:effectLst/>
                <a:latin typeface="Arial" charset="0"/>
                <a:ea typeface="+mn-ea"/>
                <a:cs typeface="+mn-cs"/>
              </a:rPr>
              <a:t>There is a performance advantage to using an externally sourced V</a:t>
            </a:r>
            <a:r>
              <a:rPr lang="en-US" sz="1200" kern="1200" baseline="-25000" dirty="0" smtClean="0">
                <a:solidFill>
                  <a:schemeClr val="tx1"/>
                </a:solidFill>
                <a:effectLst/>
                <a:latin typeface="Arial" charset="0"/>
                <a:ea typeface="+mn-ea"/>
                <a:cs typeface="+mn-cs"/>
              </a:rPr>
              <a:t>REF</a:t>
            </a:r>
            <a:endParaRPr lang="en-US" dirty="0"/>
          </a:p>
        </p:txBody>
      </p:sp>
    </p:spTree>
    <p:extLst>
      <p:ext uri="{BB962C8B-B14F-4D97-AF65-F5344CB8AC3E}">
        <p14:creationId xmlns:p14="http://schemas.microsoft.com/office/powerpoint/2010/main" val="2958989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The ILOGICE3 (in High Range banks) supports the zero hold (ZHOLD) capability. When an IOB flip-flop is clocked directly from an input clock via a global buffer (with no MMCM or PLL for </a:t>
            </a:r>
            <a:r>
              <a:rPr lang="en-US" sz="1200" kern="1200" dirty="0" err="1" smtClean="0">
                <a:solidFill>
                  <a:schemeClr val="tx1"/>
                </a:solidFill>
                <a:effectLst/>
                <a:latin typeface="Arial" charset="0"/>
                <a:ea typeface="+mn-ea"/>
                <a:cs typeface="+mn-cs"/>
              </a:rPr>
              <a:t>deskew</a:t>
            </a:r>
            <a:r>
              <a:rPr lang="en-US" sz="1200" kern="1200" dirty="0" smtClean="0">
                <a:solidFill>
                  <a:schemeClr val="tx1"/>
                </a:solidFill>
                <a:effectLst/>
                <a:latin typeface="Arial" charset="0"/>
                <a:ea typeface="+mn-ea"/>
                <a:cs typeface="+mn-cs"/>
              </a:rPr>
              <a:t>), the tools will add the ZHOLD delay. This delay is internally balanced with the clock insertion delay to ensure that there is a zero or negative hold time requirement for the IOB flip-flop.</a:t>
            </a:r>
            <a:endParaRPr lang="en-US" dirty="0"/>
          </a:p>
        </p:txBody>
      </p:sp>
    </p:spTree>
    <p:extLst>
      <p:ext uri="{BB962C8B-B14F-4D97-AF65-F5344CB8AC3E}">
        <p14:creationId xmlns:p14="http://schemas.microsoft.com/office/powerpoint/2010/main" val="1740704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When used in NETWORK mode, the ISERDESE2 provides a powerful mechanism to interface to high-speed, clock-forwarded interfaces.</a:t>
            </a:r>
          </a:p>
          <a:p>
            <a:r>
              <a:rPr lang="en-US" sz="1200" kern="1200" dirty="0" smtClean="0">
                <a:solidFill>
                  <a:schemeClr val="tx1"/>
                </a:solidFill>
                <a:effectLst/>
                <a:latin typeface="Arial" charset="0"/>
                <a:ea typeface="+mn-ea"/>
                <a:cs typeface="+mn-cs"/>
              </a:rPr>
              <a:t>The ISERDESE2 also supports modes of MEMORY, MEMORY_QDR, and MEMORY_DDR3. In these modes, different clocking options, including support for direct clocking by the data strobe from the memories, is supported. These modes should only be used through the Memory Interface Generator (MIG) interface.</a:t>
            </a:r>
          </a:p>
          <a:p>
            <a:r>
              <a:rPr lang="en-US" sz="1200" kern="1200" dirty="0" smtClean="0">
                <a:solidFill>
                  <a:schemeClr val="tx1"/>
                </a:solidFill>
                <a:effectLst/>
                <a:latin typeface="Arial" charset="0"/>
                <a:ea typeface="+mn-ea"/>
                <a:cs typeface="+mn-cs"/>
              </a:rPr>
              <a:t>The final mode, OVERSAMPLE, allows the data to be sampled on four phases of the low speed clock, each separated by 90°; no high-speed clock is necessary.</a:t>
            </a:r>
          </a:p>
          <a:p>
            <a:r>
              <a:rPr lang="en-US" sz="1200" kern="1200" dirty="0" smtClean="0">
                <a:solidFill>
                  <a:schemeClr val="tx1"/>
                </a:solidFill>
                <a:effectLst/>
                <a:latin typeface="Arial" charset="0"/>
                <a:ea typeface="+mn-ea"/>
                <a:cs typeface="+mn-cs"/>
              </a:rPr>
              <a:t>The top-most and bottom-most IOB in each bank do not have an associated slave IOB. Therefore, these pins only support de-serialization rates up to 1:8.</a:t>
            </a:r>
          </a:p>
          <a:p>
            <a:r>
              <a:rPr lang="en-US" sz="1200" kern="1200" dirty="0" smtClean="0">
                <a:solidFill>
                  <a:schemeClr val="tx1"/>
                </a:solidFill>
                <a:effectLst/>
                <a:latin typeface="Arial" charset="0"/>
                <a:ea typeface="+mn-ea"/>
                <a:cs typeface="+mn-cs"/>
              </a:rPr>
              <a:t>ISERDES has a </a:t>
            </a:r>
            <a:r>
              <a:rPr lang="en-US" sz="1200" kern="1200" dirty="0" err="1" smtClean="0">
                <a:solidFill>
                  <a:schemeClr val="tx1"/>
                </a:solidFill>
                <a:effectLst/>
                <a:latin typeface="Arial" charset="0"/>
                <a:ea typeface="+mn-ea"/>
                <a:cs typeface="+mn-cs"/>
              </a:rPr>
              <a:t>bitslip</a:t>
            </a:r>
            <a:r>
              <a:rPr lang="en-US" sz="1200" kern="1200" dirty="0" smtClean="0">
                <a:solidFill>
                  <a:schemeClr val="tx1"/>
                </a:solidFill>
                <a:effectLst/>
                <a:latin typeface="Arial" charset="0"/>
                <a:ea typeface="+mn-ea"/>
                <a:cs typeface="+mn-cs"/>
              </a:rPr>
              <a:t> mechanism which allows the application to control the framing of the received data.</a:t>
            </a:r>
          </a:p>
          <a:p>
            <a:endParaRPr lang="en-US" dirty="0"/>
          </a:p>
        </p:txBody>
      </p:sp>
    </p:spTree>
    <p:extLst>
      <p:ext uri="{BB962C8B-B14F-4D97-AF65-F5344CB8AC3E}">
        <p14:creationId xmlns:p14="http://schemas.microsoft.com/office/powerpoint/2010/main" val="2046617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The OSERDES is conceptually the opposite of the ISERDES. It accepts up to 8 bits of data on one OSERDES, or 14 bits when the master and slave are cascaded, and serializes them out on a high speed clock (SDR or DDR). </a:t>
            </a:r>
          </a:p>
          <a:p>
            <a:r>
              <a:rPr lang="en-US" sz="1200" kern="1200" dirty="0" smtClean="0">
                <a:solidFill>
                  <a:schemeClr val="tx1"/>
                </a:solidFill>
                <a:effectLst/>
                <a:latin typeface="Arial" charset="0"/>
                <a:ea typeface="+mn-ea"/>
                <a:cs typeface="+mn-cs"/>
              </a:rPr>
              <a:t>There are two output </a:t>
            </a:r>
            <a:r>
              <a:rPr lang="en-US" sz="1200" kern="1200" dirty="0" err="1" smtClean="0">
                <a:solidFill>
                  <a:schemeClr val="tx1"/>
                </a:solidFill>
                <a:effectLst/>
                <a:latin typeface="Arial" charset="0"/>
                <a:ea typeface="+mn-ea"/>
                <a:cs typeface="+mn-cs"/>
              </a:rPr>
              <a:t>serializers</a:t>
            </a:r>
            <a:r>
              <a:rPr lang="en-US" sz="1200" kern="1200" dirty="0" smtClean="0">
                <a:solidFill>
                  <a:schemeClr val="tx1"/>
                </a:solidFill>
                <a:effectLst/>
                <a:latin typeface="Arial" charset="0"/>
                <a:ea typeface="+mn-ea"/>
                <a:cs typeface="+mn-cs"/>
              </a:rPr>
              <a:t>, one for data and one for the 3-state control. They share the same set of clocks (CLK and CLKDIV); hence, they must have the same serialization. The 3-state </a:t>
            </a:r>
            <a:r>
              <a:rPr lang="en-US" sz="1200" kern="1200" dirty="0" err="1" smtClean="0">
                <a:solidFill>
                  <a:schemeClr val="tx1"/>
                </a:solidFill>
                <a:effectLst/>
                <a:latin typeface="Arial" charset="0"/>
                <a:ea typeface="+mn-ea"/>
                <a:cs typeface="+mn-cs"/>
              </a:rPr>
              <a:t>serializer</a:t>
            </a:r>
            <a:r>
              <a:rPr lang="en-US" sz="1200" kern="1200" dirty="0" smtClean="0">
                <a:solidFill>
                  <a:schemeClr val="tx1"/>
                </a:solidFill>
                <a:effectLst/>
                <a:latin typeface="Arial" charset="0"/>
                <a:ea typeface="+mn-ea"/>
                <a:cs typeface="+mn-cs"/>
              </a:rPr>
              <a:t> can only do 4:1 serialization, so it can only be used when the data </a:t>
            </a:r>
            <a:r>
              <a:rPr lang="en-US" sz="1200" kern="1200" dirty="0" err="1" smtClean="0">
                <a:solidFill>
                  <a:schemeClr val="tx1"/>
                </a:solidFill>
                <a:effectLst/>
                <a:latin typeface="Arial" charset="0"/>
                <a:ea typeface="+mn-ea"/>
                <a:cs typeface="+mn-cs"/>
              </a:rPr>
              <a:t>serializer</a:t>
            </a:r>
            <a:r>
              <a:rPr lang="en-US" sz="1200" kern="1200" dirty="0" smtClean="0">
                <a:solidFill>
                  <a:schemeClr val="tx1"/>
                </a:solidFill>
                <a:effectLst/>
                <a:latin typeface="Arial" charset="0"/>
                <a:ea typeface="+mn-ea"/>
                <a:cs typeface="+mn-cs"/>
              </a:rPr>
              <a:t> is also doing 4:1 serialization.</a:t>
            </a:r>
          </a:p>
          <a:p>
            <a:r>
              <a:rPr lang="en-US" sz="1200" kern="1200" dirty="0" smtClean="0">
                <a:solidFill>
                  <a:schemeClr val="tx1"/>
                </a:solidFill>
                <a:effectLst/>
                <a:latin typeface="Arial" charset="0"/>
                <a:ea typeface="+mn-ea"/>
                <a:cs typeface="+mn-cs"/>
              </a:rPr>
              <a:t>The top-most and bottom-most IOB in each bank do not have an associated slave IOB. Therefore, these pins only support serialization rates up to 8:1.</a:t>
            </a:r>
          </a:p>
          <a:p>
            <a:endParaRPr lang="en-US" dirty="0"/>
          </a:p>
        </p:txBody>
      </p:sp>
    </p:spTree>
    <p:extLst>
      <p:ext uri="{BB962C8B-B14F-4D97-AF65-F5344CB8AC3E}">
        <p14:creationId xmlns:p14="http://schemas.microsoft.com/office/powerpoint/2010/main" val="853159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In previous generations, each IOB had a single delay chain that could be used as a variable input delay or a fixed output delay. The delay could be “turned around” using the 3-state enable.</a:t>
            </a:r>
          </a:p>
          <a:p>
            <a:r>
              <a:rPr lang="en-US" sz="1200" kern="1200" dirty="0" smtClean="0">
                <a:solidFill>
                  <a:schemeClr val="tx1"/>
                </a:solidFill>
                <a:effectLst/>
                <a:latin typeface="Arial" charset="0"/>
                <a:ea typeface="+mn-ea"/>
                <a:cs typeface="+mn-cs"/>
              </a:rPr>
              <a:t>In 7-series devices, the IODELAY is no longer shared; HP banks have a separate IDELAY and ODELAY, each of which can be fixed or variable. </a:t>
            </a:r>
          </a:p>
          <a:p>
            <a:r>
              <a:rPr lang="en-US" sz="1200" kern="1200" dirty="0" smtClean="0">
                <a:solidFill>
                  <a:schemeClr val="tx1"/>
                </a:solidFill>
                <a:effectLst/>
                <a:latin typeface="Arial" charset="0"/>
                <a:ea typeface="+mn-ea"/>
                <a:cs typeface="+mn-cs"/>
              </a:rPr>
              <a:t>HR banks only have an IDELAY, which cannot be shared between the input and output.</a:t>
            </a:r>
          </a:p>
          <a:p>
            <a:r>
              <a:rPr lang="en-US" sz="1200" kern="1200" dirty="0" smtClean="0">
                <a:solidFill>
                  <a:schemeClr val="tx1"/>
                </a:solidFill>
                <a:effectLst/>
                <a:latin typeface="Arial" charset="0"/>
                <a:ea typeface="+mn-ea"/>
                <a:cs typeface="+mn-cs"/>
              </a:rPr>
              <a:t>The IDELAY is also accessible for internal delays.</a:t>
            </a:r>
          </a:p>
          <a:p>
            <a:endParaRPr lang="en-US" dirty="0"/>
          </a:p>
        </p:txBody>
      </p:sp>
    </p:spTree>
    <p:extLst>
      <p:ext uri="{BB962C8B-B14F-4D97-AF65-F5344CB8AC3E}">
        <p14:creationId xmlns:p14="http://schemas.microsoft.com/office/powerpoint/2010/main" val="15638414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513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0" kern="1200" dirty="0" smtClean="0">
                <a:solidFill>
                  <a:schemeClr val="tx1"/>
                </a:solidFill>
                <a:effectLst/>
                <a:latin typeface="Arial" charset="0"/>
                <a:ea typeface="+mn-ea"/>
                <a:cs typeface="+mn-cs"/>
              </a:rPr>
              <a:t>In addition to the signals shown above, the RAM port also has:</a:t>
            </a:r>
            <a:endParaRPr lang="en-US" sz="1200" b="1" kern="1200" dirty="0" smtClean="0">
              <a:solidFill>
                <a:schemeClr val="tx1"/>
              </a:solidFill>
              <a:effectLst/>
              <a:latin typeface="Arial" charset="0"/>
              <a:ea typeface="+mn-ea"/>
              <a:cs typeface="+mn-cs"/>
            </a:endParaRPr>
          </a:p>
          <a:p>
            <a:pPr lvl="0"/>
            <a:r>
              <a:rPr lang="en-NZ" sz="1200" b="0" kern="1200" dirty="0" smtClean="0">
                <a:solidFill>
                  <a:schemeClr val="tx1"/>
                </a:solidFill>
                <a:effectLst/>
                <a:latin typeface="Arial" charset="0"/>
                <a:ea typeface="+mn-ea"/>
                <a:cs typeface="+mn-cs"/>
              </a:rPr>
              <a:t>RAM enable: ENA</a:t>
            </a:r>
            <a:endParaRPr lang="en-US" sz="1200" b="1" kern="1200" dirty="0" smtClean="0">
              <a:solidFill>
                <a:schemeClr val="tx1"/>
              </a:solidFill>
              <a:effectLst/>
              <a:latin typeface="Arial" charset="0"/>
              <a:ea typeface="+mn-ea"/>
              <a:cs typeface="+mn-cs"/>
            </a:endParaRPr>
          </a:p>
          <a:p>
            <a:pPr lvl="0"/>
            <a:r>
              <a:rPr lang="en-NZ" sz="1200" b="0" kern="1200" dirty="0" smtClean="0">
                <a:solidFill>
                  <a:schemeClr val="tx1"/>
                </a:solidFill>
                <a:effectLst/>
                <a:latin typeface="Arial" charset="0"/>
                <a:ea typeface="+mn-ea"/>
                <a:cs typeface="+mn-cs"/>
              </a:rPr>
              <a:t>Output latch reset: RSTRAMA</a:t>
            </a:r>
            <a:endParaRPr lang="en-US" sz="1200" b="1" kern="1200" dirty="0" smtClean="0">
              <a:solidFill>
                <a:schemeClr val="tx1"/>
              </a:solidFill>
              <a:effectLst/>
              <a:latin typeface="Arial" charset="0"/>
              <a:ea typeface="+mn-ea"/>
              <a:cs typeface="+mn-cs"/>
            </a:endParaRPr>
          </a:p>
          <a:p>
            <a:pPr lvl="0"/>
            <a:r>
              <a:rPr lang="en-NZ" sz="1200" b="0" kern="1200" dirty="0" smtClean="0">
                <a:solidFill>
                  <a:schemeClr val="tx1"/>
                </a:solidFill>
                <a:effectLst/>
                <a:latin typeface="Arial" charset="0"/>
                <a:ea typeface="+mn-ea"/>
                <a:cs typeface="+mn-cs"/>
              </a:rPr>
              <a:t>Output register reset: RSTREGA</a:t>
            </a:r>
            <a:endParaRPr lang="en-US" sz="1200" b="1" kern="1200" dirty="0" smtClean="0">
              <a:solidFill>
                <a:schemeClr val="tx1"/>
              </a:solidFill>
              <a:effectLst/>
              <a:latin typeface="Arial" charset="0"/>
              <a:ea typeface="+mn-ea"/>
              <a:cs typeface="+mn-cs"/>
            </a:endParaRPr>
          </a:p>
          <a:p>
            <a:pPr lvl="0"/>
            <a:r>
              <a:rPr lang="en-NZ" sz="1200" b="0" kern="1200" dirty="0" smtClean="0">
                <a:solidFill>
                  <a:schemeClr val="tx1"/>
                </a:solidFill>
                <a:effectLst/>
                <a:latin typeface="Arial" charset="0"/>
                <a:ea typeface="+mn-ea"/>
                <a:cs typeface="+mn-cs"/>
              </a:rPr>
              <a:t>Output register chip enable: REGCEA</a:t>
            </a:r>
            <a:endParaRPr lang="en-US" sz="1200" b="1" kern="1200" dirty="0" smtClean="0">
              <a:solidFill>
                <a:schemeClr val="tx1"/>
              </a:solidFill>
              <a:effectLst/>
              <a:latin typeface="Arial" charset="0"/>
              <a:ea typeface="+mn-ea"/>
              <a:cs typeface="+mn-cs"/>
            </a:endParaRPr>
          </a:p>
          <a:p>
            <a:r>
              <a:rPr lang="en-NZ" sz="1200" b="0" kern="1200" dirty="0" smtClean="0">
                <a:solidFill>
                  <a:schemeClr val="tx1"/>
                </a:solidFill>
                <a:effectLst/>
                <a:latin typeface="Arial" charset="0"/>
                <a:ea typeface="+mn-ea"/>
                <a:cs typeface="+mn-cs"/>
              </a:rPr>
              <a:t>The optional output register adds one clock of read latency, but enables the highest clock frequencies</a:t>
            </a:r>
            <a:endParaRPr lang="en-US" sz="1200" b="1" kern="1200" dirty="0" smtClean="0">
              <a:solidFill>
                <a:schemeClr val="tx1"/>
              </a:solidFill>
              <a:effectLst/>
              <a:latin typeface="Arial" charset="0"/>
              <a:ea typeface="+mn-ea"/>
              <a:cs typeface="+mn-cs"/>
            </a:endParaRPr>
          </a:p>
          <a:p>
            <a:r>
              <a:rPr lang="en-NZ" sz="1200" b="0" kern="1200" dirty="0" smtClean="0">
                <a:solidFill>
                  <a:schemeClr val="tx1"/>
                </a:solidFill>
                <a:effectLst/>
                <a:latin typeface="Arial" charset="0"/>
                <a:ea typeface="+mn-ea"/>
                <a:cs typeface="+mn-cs"/>
              </a:rPr>
              <a:t>For simplicity, the DIA and DOA busses are shown as including the parity bits, which are actually on separate buses, DIPA and DOPA.</a:t>
            </a:r>
            <a:endParaRPr lang="en-US" sz="1200" b="1" kern="1200" dirty="0" smtClean="0">
              <a:solidFill>
                <a:schemeClr val="tx1"/>
              </a:solidFill>
              <a:effectLst/>
              <a:latin typeface="Arial" charset="0"/>
              <a:ea typeface="+mn-ea"/>
              <a:cs typeface="+mn-cs"/>
            </a:endParaRPr>
          </a:p>
          <a:p>
            <a:r>
              <a:rPr lang="en-NZ" sz="1200" b="0" kern="1200" dirty="0" smtClean="0">
                <a:solidFill>
                  <a:schemeClr val="tx1"/>
                </a:solidFill>
                <a:effectLst/>
                <a:latin typeface="Arial" charset="0"/>
                <a:ea typeface="+mn-ea"/>
                <a:cs typeface="+mn-cs"/>
              </a:rPr>
              <a:t>The polarity of the RST, CE, and CLK signals are programmable. The RST signals are synchronous.</a:t>
            </a:r>
            <a:endParaRPr lang="en-US" sz="1200" b="1" kern="1200" dirty="0" smtClean="0">
              <a:solidFill>
                <a:schemeClr val="tx1"/>
              </a:solidFill>
              <a:effectLst/>
              <a:latin typeface="Arial" charset="0"/>
              <a:ea typeface="+mn-ea"/>
              <a:cs typeface="+mn-cs"/>
            </a:endParaRPr>
          </a:p>
          <a:p>
            <a:r>
              <a:rPr lang="en-NZ" sz="1200" b="0" kern="1200" dirty="0" smtClean="0">
                <a:solidFill>
                  <a:schemeClr val="tx1"/>
                </a:solidFill>
                <a:effectLst/>
                <a:latin typeface="Arial" charset="0"/>
                <a:ea typeface="+mn-ea"/>
                <a:cs typeface="+mn-cs"/>
              </a:rPr>
              <a:t>The priority of REGCEA over RSTREGA is programmable via the RSTREG_PRIORITY attribute.</a:t>
            </a:r>
            <a:endParaRPr lang="en-US" sz="1200" b="1" kern="1200" dirty="0" smtClean="0">
              <a:solidFill>
                <a:schemeClr val="tx1"/>
              </a:solidFill>
              <a:effectLst/>
              <a:latin typeface="Arial" charset="0"/>
              <a:ea typeface="+mn-ea"/>
              <a:cs typeface="+mn-cs"/>
            </a:endParaRPr>
          </a:p>
          <a:p>
            <a:r>
              <a:rPr lang="en-NZ" sz="1200" b="0" kern="1200" dirty="0" smtClean="0">
                <a:solidFill>
                  <a:schemeClr val="tx1"/>
                </a:solidFill>
                <a:effectLst/>
                <a:latin typeface="Arial" charset="0"/>
                <a:ea typeface="+mn-ea"/>
                <a:cs typeface="+mn-cs"/>
              </a:rPr>
              <a:t>It is important to ensure that no timing violations occur on the address pins of the RAM, even if the write enable is not asserted. </a:t>
            </a:r>
            <a:r>
              <a:rPr lang="en-NZ" sz="1200" b="1" kern="1200" dirty="0" smtClean="0">
                <a:solidFill>
                  <a:schemeClr val="tx1"/>
                </a:solidFill>
                <a:effectLst/>
                <a:latin typeface="Arial" charset="0"/>
                <a:ea typeface="+mn-ea"/>
                <a:cs typeface="+mn-cs"/>
              </a:rPr>
              <a:t>Violating address timing (even during a read operation) can corrupt the RAM contents.</a:t>
            </a:r>
            <a:endParaRPr lang="en-US" sz="1200" b="1" kern="1200" dirty="0" smtClean="0">
              <a:solidFill>
                <a:schemeClr val="tx1"/>
              </a:solidFill>
              <a:effectLst/>
              <a:latin typeface="Arial" charset="0"/>
              <a:ea typeface="+mn-ea"/>
              <a:cs typeface="+mn-cs"/>
            </a:endParaRPr>
          </a:p>
          <a:p>
            <a:endParaRPr lang="en-US" dirty="0"/>
          </a:p>
        </p:txBody>
      </p:sp>
    </p:spTree>
    <p:extLst>
      <p:ext uri="{BB962C8B-B14F-4D97-AF65-F5344CB8AC3E}">
        <p14:creationId xmlns:p14="http://schemas.microsoft.com/office/powerpoint/2010/main" val="2092212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574561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0" kern="1200" dirty="0" smtClean="0">
                <a:solidFill>
                  <a:schemeClr val="tx1"/>
                </a:solidFill>
                <a:effectLst/>
                <a:latin typeface="Arial" charset="0"/>
                <a:ea typeface="+mn-ea"/>
                <a:cs typeface="+mn-cs"/>
              </a:rPr>
              <a:t>Because the two ports can operate on independent clocks, it is up to the user to avoid contention. If both ports attempt to write to the same location “too close together”, the contents of that RAM location can be corrupted. If one port attempts to read from an address that is being written from the other port, the read result will be unpredictable.</a:t>
            </a:r>
            <a:endParaRPr lang="en-US" sz="1200" b="1" kern="1200" dirty="0" smtClean="0">
              <a:solidFill>
                <a:schemeClr val="tx1"/>
              </a:solidFill>
              <a:effectLst/>
              <a:latin typeface="Arial" charset="0"/>
              <a:ea typeface="+mn-ea"/>
              <a:cs typeface="+mn-cs"/>
            </a:endParaRPr>
          </a:p>
          <a:p>
            <a:r>
              <a:rPr lang="en-NZ" sz="1200" b="0" kern="1200" dirty="0" smtClean="0">
                <a:solidFill>
                  <a:schemeClr val="tx1"/>
                </a:solidFill>
                <a:effectLst/>
                <a:latin typeface="Arial" charset="0"/>
                <a:ea typeface="+mn-ea"/>
                <a:cs typeface="+mn-cs"/>
              </a:rPr>
              <a:t>In the special case where both ports are clocked by the same clock signal (that is, the two ports are synchronous), and the write port is in READ_FIRST mode, then the other port can read the old contents of a RAM location while the new value is being written.</a:t>
            </a:r>
            <a:endParaRPr lang="en-US" sz="1200" b="1" kern="1200" dirty="0" smtClean="0">
              <a:solidFill>
                <a:schemeClr val="tx1"/>
              </a:solidFill>
              <a:effectLst/>
              <a:latin typeface="Arial" charset="0"/>
              <a:ea typeface="+mn-ea"/>
              <a:cs typeface="+mn-cs"/>
            </a:endParaRPr>
          </a:p>
          <a:p>
            <a:endParaRPr lang="en-US" dirty="0"/>
          </a:p>
        </p:txBody>
      </p:sp>
    </p:spTree>
    <p:extLst>
      <p:ext uri="{BB962C8B-B14F-4D97-AF65-F5344CB8AC3E}">
        <p14:creationId xmlns:p14="http://schemas.microsoft.com/office/powerpoint/2010/main" val="19132141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sz="1200" b="0" kern="1200" dirty="0" smtClean="0">
                <a:solidFill>
                  <a:schemeClr val="tx1"/>
                </a:solidFill>
                <a:effectLst/>
                <a:latin typeface="Arial" charset="0"/>
                <a:ea typeface="+mn-ea"/>
                <a:cs typeface="+mn-cs"/>
              </a:rPr>
              <a:t>The address and cascade connections do not cross onto the silicon interposer for devices that use stacked silicon interconnect technology. When cascading adjacent RAMs, ensure that the two RAMs do not straddle an SLR boundary.</a:t>
            </a:r>
            <a:endParaRPr lang="en-US" sz="1200" b="1" kern="1200" dirty="0" smtClean="0">
              <a:solidFill>
                <a:schemeClr val="tx1"/>
              </a:solidFill>
              <a:effectLst/>
              <a:latin typeface="Arial" charset="0"/>
              <a:ea typeface="+mn-ea"/>
              <a:cs typeface="+mn-cs"/>
            </a:endParaRPr>
          </a:p>
          <a:p>
            <a:endParaRPr lang="en-US" dirty="0"/>
          </a:p>
        </p:txBody>
      </p:sp>
    </p:spTree>
    <p:extLst>
      <p:ext uri="{BB962C8B-B14F-4D97-AF65-F5344CB8AC3E}">
        <p14:creationId xmlns:p14="http://schemas.microsoft.com/office/powerpoint/2010/main" val="8116163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All 7-series FPGAs contain the same DSP48E1 slice. Only the number of slices and maximum frequency vary from family to family.</a:t>
            </a:r>
          </a:p>
          <a:p>
            <a:r>
              <a:rPr lang="en-US" sz="1200" kern="1200" dirty="0" smtClean="0">
                <a:solidFill>
                  <a:schemeClr val="tx1"/>
                </a:solidFill>
                <a:effectLst/>
                <a:latin typeface="Arial" charset="0"/>
                <a:ea typeface="+mn-ea"/>
                <a:cs typeface="+mn-cs"/>
              </a:rPr>
              <a:t>C’ denotes the output of the optional C pipeline register. This bus is one input of the pattern detect multiplexer; the other input is the 48-bit PATTERN attribute.</a:t>
            </a:r>
          </a:p>
          <a:p>
            <a:r>
              <a:rPr lang="en-NZ" sz="1200" b="0" kern="1200" dirty="0" smtClean="0">
                <a:solidFill>
                  <a:schemeClr val="tx1"/>
                </a:solidFill>
                <a:effectLst/>
                <a:latin typeface="Arial" charset="0"/>
                <a:ea typeface="+mn-ea"/>
                <a:cs typeface="+mn-cs"/>
              </a:rPr>
              <a:t>In order to implement most DSP functions, certain features are required of a DSP slice:</a:t>
            </a:r>
            <a:endParaRPr lang="en-US" sz="1200" b="1" kern="1200" dirty="0" smtClean="0">
              <a:solidFill>
                <a:schemeClr val="tx1"/>
              </a:solidFill>
              <a:effectLst/>
              <a:latin typeface="Arial" charset="0"/>
              <a:ea typeface="+mn-ea"/>
              <a:cs typeface="+mn-cs"/>
            </a:endParaRPr>
          </a:p>
          <a:p>
            <a:pPr lvl="0"/>
            <a:r>
              <a:rPr lang="en-NZ" sz="1200" b="0" kern="1200" dirty="0" smtClean="0">
                <a:solidFill>
                  <a:schemeClr val="tx1"/>
                </a:solidFill>
                <a:effectLst/>
                <a:latin typeface="Arial" charset="0"/>
                <a:ea typeface="+mn-ea"/>
                <a:cs typeface="+mn-cs"/>
              </a:rPr>
              <a:t>Input conditioning – including pre-addition and pipeline control.</a:t>
            </a:r>
            <a:endParaRPr lang="en-US" sz="1200" b="1" kern="1200" dirty="0" smtClean="0">
              <a:solidFill>
                <a:schemeClr val="tx1"/>
              </a:solidFill>
              <a:effectLst/>
              <a:latin typeface="Arial" charset="0"/>
              <a:ea typeface="+mn-ea"/>
              <a:cs typeface="+mn-cs"/>
            </a:endParaRPr>
          </a:p>
          <a:p>
            <a:pPr lvl="0"/>
            <a:r>
              <a:rPr lang="en-NZ" sz="1200" b="0" kern="1200" dirty="0" smtClean="0">
                <a:solidFill>
                  <a:schemeClr val="tx1"/>
                </a:solidFill>
                <a:effectLst/>
                <a:latin typeface="Arial" charset="0"/>
                <a:ea typeface="+mn-ea"/>
                <a:cs typeface="+mn-cs"/>
              </a:rPr>
              <a:t>Pipelining – for maximum performance and the implementation of sample delays (Z-1).</a:t>
            </a:r>
            <a:endParaRPr lang="en-US" sz="1200" b="1" kern="1200" dirty="0" smtClean="0">
              <a:solidFill>
                <a:schemeClr val="tx1"/>
              </a:solidFill>
              <a:effectLst/>
              <a:latin typeface="Arial" charset="0"/>
              <a:ea typeface="+mn-ea"/>
              <a:cs typeface="+mn-cs"/>
            </a:endParaRPr>
          </a:p>
          <a:p>
            <a:pPr lvl="0"/>
            <a:r>
              <a:rPr lang="en-NZ" sz="1200" b="0" kern="1200" dirty="0" smtClean="0">
                <a:solidFill>
                  <a:schemeClr val="tx1"/>
                </a:solidFill>
                <a:effectLst/>
                <a:latin typeface="Arial" charset="0"/>
                <a:ea typeface="+mn-ea"/>
                <a:cs typeface="+mn-cs"/>
              </a:rPr>
              <a:t>Multiplication – the basis of most DSP functions.</a:t>
            </a:r>
            <a:endParaRPr lang="en-US" sz="1200" b="1" kern="1200" dirty="0" smtClean="0">
              <a:solidFill>
                <a:schemeClr val="tx1"/>
              </a:solidFill>
              <a:effectLst/>
              <a:latin typeface="Arial" charset="0"/>
              <a:ea typeface="+mn-ea"/>
              <a:cs typeface="+mn-cs"/>
            </a:endParaRPr>
          </a:p>
          <a:p>
            <a:pPr lvl="0"/>
            <a:r>
              <a:rPr lang="en-NZ" sz="1200" b="0" kern="1200" dirty="0" smtClean="0">
                <a:solidFill>
                  <a:schemeClr val="tx1"/>
                </a:solidFill>
                <a:effectLst/>
                <a:latin typeface="Arial" charset="0"/>
                <a:ea typeface="+mn-ea"/>
                <a:cs typeface="+mn-cs"/>
              </a:rPr>
              <a:t>Operation control – to support different operations.</a:t>
            </a:r>
            <a:endParaRPr lang="en-US" sz="1200" b="1" kern="1200" dirty="0" smtClean="0">
              <a:solidFill>
                <a:schemeClr val="tx1"/>
              </a:solidFill>
              <a:effectLst/>
              <a:latin typeface="Arial" charset="0"/>
              <a:ea typeface="+mn-ea"/>
              <a:cs typeface="+mn-cs"/>
            </a:endParaRPr>
          </a:p>
          <a:p>
            <a:pPr lvl="0"/>
            <a:r>
              <a:rPr lang="en-NZ" sz="1200" b="0" kern="1200" dirty="0" smtClean="0">
                <a:solidFill>
                  <a:schemeClr val="tx1"/>
                </a:solidFill>
                <a:effectLst/>
                <a:latin typeface="Arial" charset="0"/>
                <a:ea typeface="+mn-ea"/>
                <a:cs typeface="+mn-cs"/>
              </a:rPr>
              <a:t>Addition – for multiply-accumulation.</a:t>
            </a:r>
            <a:endParaRPr lang="en-US" sz="1200" b="1" kern="1200" dirty="0" smtClean="0">
              <a:solidFill>
                <a:schemeClr val="tx1"/>
              </a:solidFill>
              <a:effectLst/>
              <a:latin typeface="Arial" charset="0"/>
              <a:ea typeface="+mn-ea"/>
              <a:cs typeface="+mn-cs"/>
            </a:endParaRPr>
          </a:p>
          <a:p>
            <a:pPr lvl="0"/>
            <a:r>
              <a:rPr lang="en-NZ" sz="1200" b="0" kern="1200" dirty="0" smtClean="0">
                <a:solidFill>
                  <a:schemeClr val="tx1"/>
                </a:solidFill>
                <a:effectLst/>
                <a:latin typeface="Arial" charset="0"/>
                <a:ea typeface="+mn-ea"/>
                <a:cs typeface="+mn-cs"/>
              </a:rPr>
              <a:t>Product register – for performance, sample delays, and accumulation.</a:t>
            </a:r>
            <a:endParaRPr lang="en-US" sz="1200" b="1" kern="1200" dirty="0" smtClean="0">
              <a:solidFill>
                <a:schemeClr val="tx1"/>
              </a:solidFill>
              <a:effectLst/>
              <a:latin typeface="Arial" charset="0"/>
              <a:ea typeface="+mn-ea"/>
              <a:cs typeface="+mn-cs"/>
            </a:endParaRPr>
          </a:p>
          <a:p>
            <a:pPr lvl="0"/>
            <a:r>
              <a:rPr lang="en-NZ" sz="1200" b="0" kern="1200" dirty="0" smtClean="0">
                <a:solidFill>
                  <a:schemeClr val="tx1"/>
                </a:solidFill>
                <a:effectLst/>
                <a:latin typeface="Arial" charset="0"/>
                <a:ea typeface="+mn-ea"/>
                <a:cs typeface="+mn-cs"/>
              </a:rPr>
              <a:t>Cascade paths (not shown) – for chaining together DSP slices.</a:t>
            </a:r>
            <a:endParaRPr lang="en-US" sz="1200" b="1" kern="1200" dirty="0" smtClean="0">
              <a:solidFill>
                <a:schemeClr val="tx1"/>
              </a:solidFill>
              <a:effectLst/>
              <a:latin typeface="Arial" charset="0"/>
              <a:ea typeface="+mn-ea"/>
              <a:cs typeface="+mn-cs"/>
            </a:endParaRPr>
          </a:p>
          <a:p>
            <a:endParaRPr lang="en-US" dirty="0"/>
          </a:p>
        </p:txBody>
      </p:sp>
    </p:spTree>
    <p:extLst>
      <p:ext uri="{BB962C8B-B14F-4D97-AF65-F5344CB8AC3E}">
        <p14:creationId xmlns:p14="http://schemas.microsoft.com/office/powerpoint/2010/main" val="13053907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0" kern="1200" dirty="0" smtClean="0">
                <a:solidFill>
                  <a:schemeClr val="tx1"/>
                </a:solidFill>
                <a:effectLst/>
                <a:latin typeface="Arial" charset="0"/>
                <a:ea typeface="+mn-ea"/>
                <a:cs typeface="+mn-cs"/>
              </a:rPr>
              <a:t>The DSP slice is not only useful for DSP operations—many other operations can be implemented using this structure:</a:t>
            </a:r>
            <a:endParaRPr lang="en-US" sz="1200" b="1" kern="1200" dirty="0" smtClean="0">
              <a:solidFill>
                <a:schemeClr val="tx1"/>
              </a:solidFill>
              <a:effectLst/>
              <a:latin typeface="Arial" charset="0"/>
              <a:ea typeface="+mn-ea"/>
              <a:cs typeface="+mn-cs"/>
            </a:endParaRPr>
          </a:p>
          <a:p>
            <a:pPr lvl="0"/>
            <a:r>
              <a:rPr lang="en-NZ" sz="1200" b="0" kern="1200" dirty="0" smtClean="0">
                <a:solidFill>
                  <a:schemeClr val="tx1"/>
                </a:solidFill>
                <a:effectLst/>
                <a:latin typeface="Arial" charset="0"/>
                <a:ea typeface="+mn-ea"/>
                <a:cs typeface="+mn-cs"/>
              </a:rPr>
              <a:t>Multiplication</a:t>
            </a:r>
            <a:endParaRPr lang="en-US" sz="1200" b="1" kern="1200" dirty="0" smtClean="0">
              <a:solidFill>
                <a:schemeClr val="tx1"/>
              </a:solidFill>
              <a:effectLst/>
              <a:latin typeface="Arial" charset="0"/>
              <a:ea typeface="+mn-ea"/>
              <a:cs typeface="+mn-cs"/>
            </a:endParaRPr>
          </a:p>
          <a:p>
            <a:pPr lvl="0"/>
            <a:r>
              <a:rPr lang="en-NZ" sz="1200" b="0" kern="1200" dirty="0" smtClean="0">
                <a:solidFill>
                  <a:schemeClr val="tx1"/>
                </a:solidFill>
                <a:effectLst/>
                <a:latin typeface="Arial" charset="0"/>
                <a:ea typeface="+mn-ea"/>
                <a:cs typeface="+mn-cs"/>
              </a:rPr>
              <a:t>Wide adders/accumulators</a:t>
            </a:r>
            <a:endParaRPr lang="en-US" sz="1200" b="1" kern="1200" dirty="0" smtClean="0">
              <a:solidFill>
                <a:schemeClr val="tx1"/>
              </a:solidFill>
              <a:effectLst/>
              <a:latin typeface="Arial" charset="0"/>
              <a:ea typeface="+mn-ea"/>
              <a:cs typeface="+mn-cs"/>
            </a:endParaRPr>
          </a:p>
          <a:p>
            <a:pPr lvl="0"/>
            <a:r>
              <a:rPr lang="en-NZ" sz="1200" b="0" kern="1200" dirty="0" smtClean="0">
                <a:solidFill>
                  <a:schemeClr val="tx1"/>
                </a:solidFill>
                <a:effectLst/>
                <a:latin typeface="Arial" charset="0"/>
                <a:ea typeface="+mn-ea"/>
                <a:cs typeface="+mn-cs"/>
              </a:rPr>
              <a:t>Pipelined adders</a:t>
            </a:r>
            <a:endParaRPr lang="en-US" sz="1200" b="1" kern="1200" dirty="0" smtClean="0">
              <a:solidFill>
                <a:schemeClr val="tx1"/>
              </a:solidFill>
              <a:effectLst/>
              <a:latin typeface="Arial" charset="0"/>
              <a:ea typeface="+mn-ea"/>
              <a:cs typeface="+mn-cs"/>
            </a:endParaRPr>
          </a:p>
          <a:p>
            <a:pPr lvl="0"/>
            <a:r>
              <a:rPr lang="en-NZ" sz="1200" b="0" kern="1200" dirty="0" smtClean="0">
                <a:solidFill>
                  <a:schemeClr val="tx1"/>
                </a:solidFill>
                <a:effectLst/>
                <a:latin typeface="Arial" charset="0"/>
                <a:ea typeface="+mn-ea"/>
                <a:cs typeface="+mn-cs"/>
              </a:rPr>
              <a:t>Wide multiplexers</a:t>
            </a:r>
            <a:endParaRPr lang="en-US" sz="1200" b="1" kern="1200" dirty="0" smtClean="0">
              <a:solidFill>
                <a:schemeClr val="tx1"/>
              </a:solidFill>
              <a:effectLst/>
              <a:latin typeface="Arial" charset="0"/>
              <a:ea typeface="+mn-ea"/>
              <a:cs typeface="+mn-cs"/>
            </a:endParaRPr>
          </a:p>
          <a:p>
            <a:r>
              <a:rPr lang="en-NZ" sz="1200" b="0" kern="1200" dirty="0" smtClean="0">
                <a:solidFill>
                  <a:schemeClr val="tx1"/>
                </a:solidFill>
                <a:effectLst/>
                <a:latin typeface="Arial" charset="0"/>
                <a:ea typeface="+mn-ea"/>
                <a:cs typeface="+mn-cs"/>
              </a:rPr>
              <a:t>This example illustrates how to rearrange a multi-input pipelined adder tree for implementation as an adder chain implementation, which is better suited for DSP48 slices.</a:t>
            </a:r>
            <a:endParaRPr lang="en-US" sz="1200" b="1" kern="1200" dirty="0" smtClean="0">
              <a:solidFill>
                <a:schemeClr val="tx1"/>
              </a:solidFill>
              <a:effectLst/>
              <a:latin typeface="Arial" charset="0"/>
              <a:ea typeface="+mn-ea"/>
              <a:cs typeface="+mn-cs"/>
            </a:endParaRPr>
          </a:p>
          <a:p>
            <a:endParaRPr lang="en-US" dirty="0"/>
          </a:p>
        </p:txBody>
      </p:sp>
    </p:spTree>
    <p:extLst>
      <p:ext uri="{BB962C8B-B14F-4D97-AF65-F5344CB8AC3E}">
        <p14:creationId xmlns:p14="http://schemas.microsoft.com/office/powerpoint/2010/main" val="11862861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The integration of the XADC block now allows FPGAs to support a general-purpose analog interface that can address a wide range of applications.</a:t>
            </a:r>
          </a:p>
          <a:p>
            <a:r>
              <a:rPr lang="en-US" sz="1200" kern="1200" dirty="0" smtClean="0">
                <a:solidFill>
                  <a:schemeClr val="tx1"/>
                </a:solidFill>
                <a:effectLst/>
                <a:latin typeface="Arial" charset="0"/>
                <a:ea typeface="+mn-ea"/>
                <a:cs typeface="+mn-cs"/>
              </a:rPr>
              <a:t>More importantly with the combination of the XADC with the programmable logic and resources in the FPGA, a highly customized analog interface can be implemented.</a:t>
            </a:r>
          </a:p>
          <a:p>
            <a:r>
              <a:rPr lang="en-US" sz="1200" kern="1200" dirty="0" smtClean="0">
                <a:solidFill>
                  <a:schemeClr val="tx1"/>
                </a:solidFill>
                <a:effectLst/>
                <a:latin typeface="Arial" charset="0"/>
                <a:ea typeface="+mn-ea"/>
                <a:cs typeface="+mn-cs"/>
              </a:rPr>
              <a:t>AMS is the combination of analog and programmable logic (WP398: </a:t>
            </a:r>
            <a:r>
              <a:rPr lang="en-US" sz="1200" i="1" kern="1200" dirty="0" smtClean="0">
                <a:solidFill>
                  <a:schemeClr val="tx1"/>
                </a:solidFill>
                <a:effectLst/>
                <a:latin typeface="Arial" charset="0"/>
                <a:ea typeface="+mn-ea"/>
                <a:cs typeface="+mn-cs"/>
              </a:rPr>
              <a:t>Agile Mixed Signal Addresses Analog Design Challenges</a:t>
            </a:r>
            <a:r>
              <a:rPr lang="en-US" sz="1200" kern="1200" dirty="0" smtClean="0">
                <a:solidFill>
                  <a:schemeClr val="tx1"/>
                </a:solidFill>
                <a:effectLst/>
                <a:latin typeface="Arial" charset="0"/>
                <a:ea typeface="+mn-ea"/>
                <a:cs typeface="+mn-cs"/>
              </a:rPr>
              <a:t>).</a:t>
            </a:r>
          </a:p>
          <a:p>
            <a:endParaRPr lang="en-US" dirty="0"/>
          </a:p>
        </p:txBody>
      </p:sp>
    </p:spTree>
    <p:extLst>
      <p:ext uri="{BB962C8B-B14F-4D97-AF65-F5344CB8AC3E}">
        <p14:creationId xmlns:p14="http://schemas.microsoft.com/office/powerpoint/2010/main" val="27714638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Clock-capable pins will have the identifier “CC” in their pin name.</a:t>
            </a:r>
          </a:p>
          <a:p>
            <a:r>
              <a:rPr lang="en-US" sz="1200" kern="1200" dirty="0" smtClean="0">
                <a:solidFill>
                  <a:schemeClr val="tx1"/>
                </a:solidFill>
                <a:effectLst/>
                <a:latin typeface="Arial" charset="0"/>
                <a:ea typeface="+mn-ea"/>
                <a:cs typeface="+mn-cs"/>
              </a:rPr>
              <a:t>An IBUFG or IBUFGDS primitive can be used in your HDL code to indicate that an input must be mapped to a clock-capable pin</a:t>
            </a:r>
            <a:endParaRPr lang="en-US" dirty="0"/>
          </a:p>
        </p:txBody>
      </p:sp>
    </p:spTree>
    <p:extLst>
      <p:ext uri="{BB962C8B-B14F-4D97-AF65-F5344CB8AC3E}">
        <p14:creationId xmlns:p14="http://schemas.microsoft.com/office/powerpoint/2010/main" val="1829331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80084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26989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kern="1200" dirty="0" smtClean="0">
                <a:solidFill>
                  <a:schemeClr val="tx1"/>
                </a:solidFill>
                <a:effectLst/>
                <a:latin typeface="Arial" charset="0"/>
                <a:ea typeface="+mn-ea"/>
                <a:cs typeface="+mn-cs"/>
              </a:rPr>
              <a:t>The Xilinx 7-series FPGAs are a unified set of FPGA families. These families share the same underlying technology, construction, and implementation tools. The families are optimized for different price/performance points to meet all market needs. However, the unified architecture allows unprecedented migration capability from one family to another. </a:t>
            </a:r>
          </a:p>
          <a:p>
            <a:r>
              <a:rPr lang="en-US" sz="1200" kern="1200" dirty="0" smtClean="0">
                <a:solidFill>
                  <a:schemeClr val="tx1"/>
                </a:solidFill>
                <a:effectLst/>
                <a:latin typeface="Arial" charset="0"/>
                <a:ea typeface="+mn-ea"/>
                <a:cs typeface="+mn-cs"/>
              </a:rPr>
              <a:t>The Zynq®-7000 All Programmable </a:t>
            </a:r>
            <a:r>
              <a:rPr lang="en-US" sz="1200" kern="1200" dirty="0" err="1" smtClean="0">
                <a:solidFill>
                  <a:schemeClr val="tx1"/>
                </a:solidFill>
                <a:effectLst/>
                <a:latin typeface="Arial" charset="0"/>
                <a:ea typeface="+mn-ea"/>
                <a:cs typeface="+mn-cs"/>
              </a:rPr>
              <a:t>SoC</a:t>
            </a:r>
            <a:r>
              <a:rPr lang="en-US" sz="1200" kern="1200" dirty="0" smtClean="0">
                <a:solidFill>
                  <a:schemeClr val="tx1"/>
                </a:solidFill>
                <a:effectLst/>
                <a:latin typeface="Arial" charset="0"/>
                <a:ea typeface="+mn-ea"/>
                <a:cs typeface="+mn-cs"/>
              </a:rPr>
              <a:t> family series architecture contains an ARM®-based processing system that is tightly integrated to the programmable logic. The programmable logic portion of Zynq-7000 devices leverages the Xilinx 7-series programmable logic. This allows designers currently developing on the Xilinx 7-series to seamlessly port their FPGA designs to Zynq-7000 devices.</a:t>
            </a:r>
          </a:p>
          <a:p>
            <a:endParaRPr lang="en-US" dirty="0"/>
          </a:p>
        </p:txBody>
      </p:sp>
    </p:spTree>
    <p:extLst>
      <p:ext uri="{BB962C8B-B14F-4D97-AF65-F5344CB8AC3E}">
        <p14:creationId xmlns:p14="http://schemas.microsoft.com/office/powerpoint/2010/main" val="20797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All 7-series families share the same basic building blocks. The mixture and number of these resources varies across families.</a:t>
            </a:r>
            <a:endParaRPr lang="en-US" dirty="0"/>
          </a:p>
        </p:txBody>
      </p:sp>
    </p:spTree>
    <p:extLst>
      <p:ext uri="{BB962C8B-B14F-4D97-AF65-F5344CB8AC3E}">
        <p14:creationId xmlns:p14="http://schemas.microsoft.com/office/powerpoint/2010/main" val="2438177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20474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In the 7-series FPGAs, approximately ¼ of slices are SLICEM, the remainder are SLICEL. CLB columns on both sides of the block RAM columns have SLICEM/SLICEL CLBs, resulting in slightly more than ¼ of SLICEM.</a:t>
            </a:r>
            <a:endParaRPr lang="en-US" dirty="0"/>
          </a:p>
        </p:txBody>
      </p:sp>
    </p:spTree>
    <p:extLst>
      <p:ext uri="{BB962C8B-B14F-4D97-AF65-F5344CB8AC3E}">
        <p14:creationId xmlns:p14="http://schemas.microsoft.com/office/powerpoint/2010/main" val="4166904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LUTs can perform any combinatorial function limited only by the number of inputs. It is your primary combinatorial logic resource and it is the industry standard.</a:t>
            </a:r>
          </a:p>
          <a:p>
            <a:r>
              <a:rPr lang="en-US" sz="1200" kern="1200" dirty="0" smtClean="0">
                <a:solidFill>
                  <a:schemeClr val="tx1"/>
                </a:solidFill>
                <a:effectLst/>
                <a:latin typeface="Arial" charset="0"/>
                <a:ea typeface="+mn-ea"/>
                <a:cs typeface="+mn-cs"/>
              </a:rPr>
              <a:t>The look-up table functionality is essentially a small memory containing the desired output value for each combination of input values. </a:t>
            </a:r>
          </a:p>
          <a:p>
            <a:pPr lvl="0"/>
            <a:r>
              <a:rPr lang="en-US" sz="1200" kern="1200" dirty="0" smtClean="0">
                <a:solidFill>
                  <a:schemeClr val="tx1"/>
                </a:solidFill>
                <a:effectLst/>
                <a:latin typeface="Arial" charset="0"/>
                <a:ea typeface="+mn-ea"/>
                <a:cs typeface="+mn-cs"/>
              </a:rPr>
              <a:t>The truth table for the desired function is stored in the memory.</a:t>
            </a:r>
          </a:p>
          <a:p>
            <a:pPr lvl="0"/>
            <a:r>
              <a:rPr lang="en-US" sz="1200" kern="1200" dirty="0" smtClean="0">
                <a:solidFill>
                  <a:schemeClr val="tx1"/>
                </a:solidFill>
                <a:effectLst/>
                <a:latin typeface="Arial" charset="0"/>
                <a:ea typeface="+mn-ea"/>
                <a:cs typeface="+mn-cs"/>
              </a:rPr>
              <a:t>The inputs of the function act as the address to be read from the memory (essentially a multiplexer controlled by the inputs).</a:t>
            </a:r>
          </a:p>
          <a:p>
            <a:pPr lvl="0"/>
            <a:r>
              <a:rPr lang="en-US" sz="1200" kern="1200" dirty="0" smtClean="0">
                <a:solidFill>
                  <a:schemeClr val="tx1"/>
                </a:solidFill>
                <a:effectLst/>
                <a:latin typeface="Arial" charset="0"/>
                <a:ea typeface="+mn-ea"/>
                <a:cs typeface="+mn-cs"/>
              </a:rPr>
              <a:t>The values for the storage elements are generated by the software tools, and downloaded to all LUTs at configuration time.</a:t>
            </a:r>
          </a:p>
          <a:p>
            <a:r>
              <a:rPr lang="en-US" sz="1200" kern="1200" dirty="0" smtClean="0">
                <a:solidFill>
                  <a:schemeClr val="tx1"/>
                </a:solidFill>
                <a:effectLst/>
                <a:latin typeface="Arial" charset="0"/>
                <a:ea typeface="+mn-ea"/>
                <a:cs typeface="+mn-cs"/>
              </a:rPr>
              <a:t>Each 6-input LUT can be configured as two 5-input LUTs. This gives the device a great deal of flexibility to build an efficient design.</a:t>
            </a:r>
          </a:p>
          <a:p>
            <a:pPr lvl="0"/>
            <a:r>
              <a:rPr lang="en-US" sz="1200" kern="1200" dirty="0" smtClean="0">
                <a:solidFill>
                  <a:schemeClr val="tx1"/>
                </a:solidFill>
                <a:effectLst/>
                <a:latin typeface="Arial" charset="0"/>
                <a:ea typeface="+mn-ea"/>
                <a:cs typeface="+mn-cs"/>
              </a:rPr>
              <a:t>Thus, the LUT can be used to build any function of six variables or two independent functions of the same five variables.</a:t>
            </a:r>
          </a:p>
          <a:p>
            <a:pPr lvl="0"/>
            <a:r>
              <a:rPr lang="en-US" sz="1200" kern="1200" dirty="0" smtClean="0">
                <a:solidFill>
                  <a:schemeClr val="tx1"/>
                </a:solidFill>
                <a:effectLst/>
                <a:latin typeface="Arial" charset="0"/>
                <a:ea typeface="+mn-ea"/>
                <a:cs typeface="+mn-cs"/>
              </a:rPr>
              <a:t>The synthesis and implementation tools use these resources to build combinatorial functions automatically.</a:t>
            </a:r>
          </a:p>
          <a:p>
            <a:endParaRPr lang="en-US" dirty="0"/>
          </a:p>
        </p:txBody>
      </p:sp>
    </p:spTree>
    <p:extLst>
      <p:ext uri="{BB962C8B-B14F-4D97-AF65-F5344CB8AC3E}">
        <p14:creationId xmlns:p14="http://schemas.microsoft.com/office/powerpoint/2010/main" val="197012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rrowheads="1"/>
          </p:cNvPicPr>
          <p:nvPr userDrawn="1"/>
        </p:nvPicPr>
        <p:blipFill>
          <a:blip r:embed="rId2"/>
          <a:srcRect t="24879"/>
          <a:stretch>
            <a:fillRect/>
          </a:stretch>
        </p:blipFill>
        <p:spPr bwMode="auto">
          <a:xfrm>
            <a:off x="-7940" y="0"/>
            <a:ext cx="12196768" cy="6876288"/>
          </a:xfrm>
          <a:prstGeom prst="rect">
            <a:avLst/>
          </a:prstGeom>
          <a:noFill/>
        </p:spPr>
      </p:pic>
      <p:sp>
        <p:nvSpPr>
          <p:cNvPr id="19462" name="Rectangle 6"/>
          <p:cNvSpPr>
            <a:spLocks noGrp="1" noChangeArrowheads="1"/>
          </p:cNvSpPr>
          <p:nvPr>
            <p:ph type="subTitle" sz="quarter" idx="1"/>
          </p:nvPr>
        </p:nvSpPr>
        <p:spPr>
          <a:xfrm>
            <a:off x="181987" y="5535557"/>
            <a:ext cx="6627674" cy="676275"/>
          </a:xfrm>
          <a:noFill/>
          <a:ln w="9525">
            <a:noFill/>
            <a:miter lim="800000"/>
            <a:headEnd/>
            <a:tailEnd/>
          </a:ln>
        </p:spPr>
        <p:txBody>
          <a:bodyPr vert="horz" wrap="square" lIns="91440" tIns="45720" rIns="91440" bIns="45720" numCol="1" anchor="ctr" anchorCtr="0" compatLnSpc="1">
            <a:prstTxWarp prst="textNoShape">
              <a:avLst/>
            </a:prstTxWarp>
          </a:bodyPr>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US" smtClean="0"/>
              <a:t>Click to edit Master subtitle style</a:t>
            </a:r>
            <a:endParaRPr lang="en-US" dirty="0"/>
          </a:p>
        </p:txBody>
      </p:sp>
      <p:sp>
        <p:nvSpPr>
          <p:cNvPr id="19467" name="Rectangle 11"/>
          <p:cNvSpPr>
            <a:spLocks noGrp="1" noChangeArrowheads="1"/>
          </p:cNvSpPr>
          <p:nvPr>
            <p:ph type="ctrTitle" sz="quarter"/>
          </p:nvPr>
        </p:nvSpPr>
        <p:spPr>
          <a:xfrm>
            <a:off x="167217" y="3660720"/>
            <a:ext cx="7099835" cy="1114425"/>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2800" b="1" dirty="0">
                <a:solidFill>
                  <a:schemeClr val="bg2"/>
                </a:solidFill>
                <a:latin typeface="+mj-lt"/>
                <a:ea typeface="+mj-ea"/>
                <a:cs typeface="+mj-cs"/>
              </a:defRPr>
            </a:lvl1pPr>
          </a:lstStyle>
          <a:p>
            <a:r>
              <a:rPr lang="en-US" smtClean="0"/>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tretch>
            <a:fillRect/>
          </a:stretch>
        </p:blipFill>
        <p:spPr>
          <a:xfrm>
            <a:off x="6977366" y="1068534"/>
            <a:ext cx="4340321" cy="1307592"/>
          </a:xfrm>
          <a:prstGeom prst="rect">
            <a:avLst/>
          </a:prstGeom>
        </p:spPr>
      </p:pic>
      <p:sp>
        <p:nvSpPr>
          <p:cNvPr id="9"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7" name="Rectangle 11"/>
          <p:cNvSpPr txBox="1">
            <a:spLocks noGrp="1" noChangeArrowheads="1"/>
          </p:cNvSpPr>
          <p:nvPr userDrawn="1"/>
        </p:nvSpPr>
        <p:spPr bwMode="auto">
          <a:xfrm>
            <a:off x="325485" y="6621534"/>
            <a:ext cx="4440237" cy="230187"/>
          </a:xfrm>
          <a:prstGeom prst="rect">
            <a:avLst/>
          </a:prstGeom>
          <a:noFill/>
          <a:ln>
            <a:miter lim="800000"/>
            <a:headEnd/>
            <a:tailEnd/>
          </a:ln>
        </p:spPr>
        <p:txBody>
          <a:bodyPr/>
          <a:lstStyle/>
          <a:p>
            <a:pPr>
              <a:defRPr/>
            </a:pPr>
            <a:r>
              <a:rPr lang="en-US" sz="1000" dirty="0">
                <a:solidFill>
                  <a:schemeClr val="bg2"/>
                </a:solidFill>
                <a:latin typeface="+mj-lt"/>
              </a:rPr>
              <a:t>This material exempt per Department of Commerce license exception TSU </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89" y="1600201"/>
            <a:ext cx="10975337"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7"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7-Series Architecture Overview 11-</a:t>
            </a:r>
            <a:fld id="{060BD193-E118-4B16-863C-C8C12C675E3E}"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12188825"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nvGrpSpPr>
          <p:cNvPr id="9" name="Group 8"/>
          <p:cNvGrpSpPr/>
          <p:nvPr userDrawn="1"/>
        </p:nvGrpSpPr>
        <p:grpSpPr>
          <a:xfrm>
            <a:off x="0" y="71"/>
            <a:ext cx="12188825"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8"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12"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7-Series Architecture Overview 11-</a:t>
            </a:r>
            <a:fld id="{060BD193-E118-4B16-863C-C8C12C675E3E}"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6"/>
            <a:ext cx="5078677"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6462953" y="1600206"/>
            <a:ext cx="5135478"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7"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7-Series Architecture Overview 11-</a:t>
            </a:r>
            <a:fld id="{060BD193-E118-4B16-863C-C8C12C675E3E}"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5"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7-Series Architecture Overview 11-</a:t>
            </a:r>
            <a:fld id="{060BD193-E118-4B16-863C-C8C12C675E3E}"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0" y="71"/>
            <a:ext cx="12188825"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5" name="Picture 17" descr="Red Header"/>
            <p:cNvPicPr>
              <a:picLocks noChangeArrowheads="1"/>
            </p:cNvPicPr>
            <p:nvPr userDrawn="1"/>
          </p:nvPicPr>
          <p:blipFill>
            <a:blip r:embed="rId7" cstate="print"/>
            <a:srcRect/>
            <a:stretch>
              <a:fillRect/>
            </a:stretch>
          </p:blipFill>
          <p:spPr bwMode="invGray">
            <a:xfrm>
              <a:off x="8043576" y="0"/>
              <a:ext cx="1100424"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609441" y="209550"/>
            <a:ext cx="10969943"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2052" name="Rectangle 10"/>
          <p:cNvSpPr>
            <a:spLocks noGrp="1" noChangeArrowheads="1"/>
          </p:cNvSpPr>
          <p:nvPr>
            <p:ph type="body" idx="1"/>
          </p:nvPr>
        </p:nvSpPr>
        <p:spPr bwMode="auto">
          <a:xfrm>
            <a:off x="609443" y="1600201"/>
            <a:ext cx="10964548"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7-Series Architecture Overview 11-</a:t>
            </a:r>
            <a:fld id="{060BD193-E118-4B16-863C-C8C12C675E3E}" type="slidenum">
              <a:rPr lang="en-US" smtClean="0"/>
              <a:pPr>
                <a:defRPr/>
              </a:pPr>
              <a:t>‹#›</a:t>
            </a:fld>
            <a:endParaRPr lang="en-US" dirty="0"/>
          </a:p>
        </p:txBody>
      </p:sp>
      <p:pic>
        <p:nvPicPr>
          <p:cNvPr id="16" name="Picture 15" descr="All_Programmable_Text_FINAL.jpg"/>
          <p:cNvPicPr>
            <a:picLocks noChangeAspect="1"/>
          </p:cNvPicPr>
          <p:nvPr/>
        </p:nvPicPr>
        <p:blipFill>
          <a:blip r:embed="rId8"/>
          <a:stretch>
            <a:fillRect/>
          </a:stretch>
        </p:blipFill>
        <p:spPr>
          <a:xfrm>
            <a:off x="8913890" y="6624048"/>
            <a:ext cx="3108961" cy="157267"/>
          </a:xfrm>
          <a:prstGeom prst="rect">
            <a:avLst/>
          </a:prstGeom>
        </p:spPr>
      </p:pic>
      <p:sp>
        <p:nvSpPr>
          <p:cNvPr id="17"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Tree>
  </p:cSld>
  <p:clrMap bg1="lt1" tx1="dk1" bg2="lt2" tx2="dk2" accent1="accent1" accent2="accent2" accent3="accent3" accent4="accent4" accent5="accent5" accent6="accent6" hlink="hlink" folHlink="folHlink"/>
  <p:sldLayoutIdLst>
    <p:sldLayoutId id="2147483949" r:id="rId1"/>
    <p:sldLayoutId id="2147483905" r:id="rId2"/>
    <p:sldLayoutId id="2147483948" r:id="rId3"/>
    <p:sldLayoutId id="2147483907" r:id="rId4"/>
    <p:sldLayoutId id="2147483910" r:id="rId5"/>
  </p:sldLayoutIdLst>
  <p:timing>
    <p:tnLst>
      <p:par>
        <p:cTn id="1" dur="indefinite" restart="never" nodeType="tmRoot"/>
      </p:par>
    </p:tnLst>
  </p:timing>
  <p:hf hdr="0" dt="0"/>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9"/>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3.xml"/><Relationship Id="rId7"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5.xml"/><Relationship Id="rId5" Type="http://schemas.openxmlformats.org/officeDocument/2006/relationships/slideLayout" Target="../slideLayouts/slideLayout3.xml"/><Relationship Id="rId10" Type="http://schemas.openxmlformats.org/officeDocument/2006/relationships/image" Target="../media/image9.jpeg"/><Relationship Id="rId4" Type="http://schemas.openxmlformats.org/officeDocument/2006/relationships/tags" Target="../tags/tag4.xml"/><Relationship Id="rId9"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181987" y="5535558"/>
            <a:ext cx="6627674" cy="676275"/>
          </a:xfrm>
        </p:spPr>
        <p:txBody>
          <a:bodyPr/>
          <a:lstStyle/>
          <a:p>
            <a:r>
              <a:rPr lang="en-US" dirty="0" smtClean="0"/>
              <a:t>Artix-7</a:t>
            </a:r>
          </a:p>
          <a:p>
            <a:r>
              <a:rPr lang="en-US" dirty="0" err="1" smtClean="0"/>
              <a:t>Vivado</a:t>
            </a:r>
            <a:r>
              <a:rPr lang="en-US" dirty="0" smtClean="0"/>
              <a:t> </a:t>
            </a:r>
            <a:r>
              <a:rPr lang="en-US" dirty="0" smtClean="0"/>
              <a:t>2017.1 </a:t>
            </a:r>
            <a:r>
              <a:rPr lang="en-US" dirty="0" smtClean="0"/>
              <a:t>Version</a:t>
            </a:r>
            <a:endParaRPr lang="en-US" dirty="0"/>
          </a:p>
        </p:txBody>
      </p:sp>
      <p:sp>
        <p:nvSpPr>
          <p:cNvPr id="3" name="Title 2"/>
          <p:cNvSpPr>
            <a:spLocks noGrp="1"/>
          </p:cNvSpPr>
          <p:nvPr>
            <p:ph type="ctrTitle" sz="quarter"/>
          </p:nvPr>
        </p:nvSpPr>
        <p:spPr>
          <a:xfrm>
            <a:off x="167221" y="3660720"/>
            <a:ext cx="7099835" cy="1114425"/>
          </a:xfrm>
        </p:spPr>
        <p:txBody>
          <a:bodyPr/>
          <a:lstStyle/>
          <a:p>
            <a:r>
              <a:rPr lang="en-US" dirty="0" smtClean="0"/>
              <a:t>7-Series Architecture Overview</a:t>
            </a:r>
            <a:endParaRPr lang="en-US" dirty="0"/>
          </a:p>
        </p:txBody>
      </p:sp>
      <p:sp>
        <p:nvSpPr>
          <p:cNvPr id="7" name="Footer Placeholder 6"/>
          <p:cNvSpPr>
            <a:spLocks noGrp="1"/>
          </p:cNvSpPr>
          <p:nvPr>
            <p:ph type="ftr" sz="quarter" idx="3"/>
          </p:nvPr>
        </p:nvSpPr>
        <p:spPr/>
        <p:txBody>
          <a:bodyPr/>
          <a:lstStyle/>
          <a:p>
            <a:r>
              <a:rPr lang="en-US" dirty="0" smtClean="0"/>
              <a:t>© Copyright 2015 Xilinx</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5181711" cy="4268337"/>
          </a:xfrm>
        </p:spPr>
        <p:txBody>
          <a:bodyPr/>
          <a:lstStyle/>
          <a:p>
            <a:r>
              <a:rPr lang="en-US" dirty="0" smtClean="0"/>
              <a:t>Four six-input Look-Up Tables (LUT)</a:t>
            </a:r>
          </a:p>
          <a:p>
            <a:r>
              <a:rPr lang="en-US" dirty="0">
                <a:solidFill>
                  <a:schemeClr val="tx2"/>
                </a:solidFill>
              </a:rPr>
              <a:t>Multiplexers</a:t>
            </a:r>
          </a:p>
          <a:p>
            <a:r>
              <a:rPr lang="en-US" dirty="0">
                <a:solidFill>
                  <a:schemeClr val="bg2"/>
                </a:solidFill>
              </a:rPr>
              <a:t>Carry chains</a:t>
            </a:r>
          </a:p>
          <a:p>
            <a:r>
              <a:rPr lang="en-US" dirty="0"/>
              <a:t>SRL </a:t>
            </a:r>
          </a:p>
          <a:p>
            <a:pPr lvl="1"/>
            <a:r>
              <a:rPr lang="en-US" dirty="0"/>
              <a:t>Cascade path is not shown</a:t>
            </a:r>
          </a:p>
          <a:p>
            <a:r>
              <a:rPr lang="en-US" dirty="0">
                <a:solidFill>
                  <a:srgbClr val="00B050"/>
                </a:solidFill>
              </a:rPr>
              <a:t>Four flip-flops/latches</a:t>
            </a:r>
          </a:p>
          <a:p>
            <a:pPr lvl="1"/>
            <a:r>
              <a:rPr lang="en-US" dirty="0">
                <a:solidFill>
                  <a:srgbClr val="00B0F0"/>
                </a:solidFill>
              </a:rPr>
              <a:t>Four additional flip-flops</a:t>
            </a:r>
          </a:p>
          <a:p>
            <a:r>
              <a:rPr lang="en-US" dirty="0" smtClean="0"/>
              <a:t>The implementation tool will pack multiple slices in the same CLB if certain rules are followed</a:t>
            </a:r>
            <a:endParaRPr lang="en-US" dirty="0"/>
          </a:p>
        </p:txBody>
      </p:sp>
      <p:sp>
        <p:nvSpPr>
          <p:cNvPr id="4" name="Title 3"/>
          <p:cNvSpPr>
            <a:spLocks noGrp="1"/>
          </p:cNvSpPr>
          <p:nvPr>
            <p:ph type="title"/>
          </p:nvPr>
        </p:nvSpPr>
        <p:spPr/>
        <p:txBody>
          <a:bodyPr/>
          <a:lstStyle/>
          <a:p>
            <a:r>
              <a:rPr lang="en-US" dirty="0" smtClean="0"/>
              <a:t>Slice Resource</a:t>
            </a:r>
            <a:endParaRPr lang="en-US" dirty="0"/>
          </a:p>
        </p:txBody>
      </p:sp>
      <p:sp>
        <p:nvSpPr>
          <p:cNvPr id="5" name="Footer Placeholder 4"/>
          <p:cNvSpPr>
            <a:spLocks noGrp="1"/>
          </p:cNvSpPr>
          <p:nvPr>
            <p:ph type="ftr" sz="quarter" idx="3"/>
          </p:nvPr>
        </p:nvSpPr>
        <p:spPr/>
        <p:txBody>
          <a:bodyPr/>
          <a:lstStyle/>
          <a:p>
            <a:r>
              <a:rPr lang="en-US" dirty="0" smtClean="0"/>
              <a:t>© Copyright 2015 Xilinx</a:t>
            </a:r>
            <a:endParaRPr lang="en-US" dirty="0"/>
          </a:p>
        </p:txBody>
      </p:sp>
      <p:sp>
        <p:nvSpPr>
          <p:cNvPr id="6" name="object 9"/>
          <p:cNvSpPr/>
          <p:nvPr/>
        </p:nvSpPr>
        <p:spPr>
          <a:xfrm>
            <a:off x="5876924" y="800100"/>
            <a:ext cx="6048375" cy="5562599"/>
          </a:xfrm>
          <a:prstGeom prst="rect">
            <a:avLst/>
          </a:prstGeom>
          <a:blipFill>
            <a:blip r:embed="rId2" cstate="print"/>
            <a:stretch>
              <a:fillRect/>
            </a:stretch>
          </a:blipFill>
        </p:spPr>
        <p:txBody>
          <a:bodyPr wrap="square" lIns="0" tIns="0" rIns="0" bIns="0" rtlCol="0">
            <a:noAutofit/>
          </a:bodyPr>
          <a:lstStyle/>
          <a:p>
            <a:pPr algn="l" fontAlgn="auto">
              <a:spcBef>
                <a:spcPts val="0"/>
              </a:spcBef>
              <a:spcAft>
                <a:spcPts val="0"/>
              </a:spcAft>
            </a:pPr>
            <a:endParaRPr smtClean="0">
              <a:solidFill>
                <a:prstClr val="black"/>
              </a:solidFill>
              <a:latin typeface="Calibri"/>
            </a:endParaRPr>
          </a:p>
        </p:txBody>
      </p:sp>
      <p:sp>
        <p:nvSpPr>
          <p:cNvPr id="7" name="Slide Number Placeholder 6"/>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10</a:t>
            </a:fld>
            <a:endParaRPr lang="en-US" dirty="0"/>
          </a:p>
        </p:txBody>
      </p:sp>
      <p:sp>
        <p:nvSpPr>
          <p:cNvPr id="8" name="Rectangle 7"/>
          <p:cNvSpPr/>
          <p:nvPr/>
        </p:nvSpPr>
        <p:spPr bwMode="auto">
          <a:xfrm>
            <a:off x="7943850" y="1047750"/>
            <a:ext cx="638175" cy="5419725"/>
          </a:xfrm>
          <a:prstGeom prst="rect">
            <a:avLst/>
          </a:prstGeom>
          <a:noFill/>
          <a:ln w="2857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9" name="Rectangle 8"/>
          <p:cNvSpPr/>
          <p:nvPr/>
        </p:nvSpPr>
        <p:spPr bwMode="auto">
          <a:xfrm>
            <a:off x="8839200" y="809624"/>
            <a:ext cx="247650" cy="4486275"/>
          </a:xfrm>
          <a:prstGeom prst="rect">
            <a:avLst/>
          </a:prstGeom>
          <a:no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0" name="Rectangle 9"/>
          <p:cNvSpPr/>
          <p:nvPr/>
        </p:nvSpPr>
        <p:spPr bwMode="auto">
          <a:xfrm>
            <a:off x="9124616" y="809625"/>
            <a:ext cx="657559" cy="4048126"/>
          </a:xfrm>
          <a:prstGeom prst="rect">
            <a:avLst/>
          </a:prstGeom>
          <a:noFill/>
          <a:ln w="2857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1" name="Rectangle 10"/>
          <p:cNvSpPr/>
          <p:nvPr/>
        </p:nvSpPr>
        <p:spPr bwMode="auto">
          <a:xfrm>
            <a:off x="10724482" y="1647824"/>
            <a:ext cx="657559" cy="4229102"/>
          </a:xfrm>
          <a:prstGeom prst="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Tree>
    <p:extLst>
      <p:ext uri="{BB962C8B-B14F-4D97-AF65-F5344CB8AC3E}">
        <p14:creationId xmlns:p14="http://schemas.microsoft.com/office/powerpoint/2010/main" val="7246162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5600811" cy="4268337"/>
          </a:xfrm>
        </p:spPr>
        <p:txBody>
          <a:bodyPr/>
          <a:lstStyle/>
          <a:p>
            <a:r>
              <a:rPr lang="en-US" dirty="0" smtClean="0"/>
              <a:t>LUTs can be two 5-input LUTs with common input</a:t>
            </a:r>
          </a:p>
          <a:p>
            <a:pPr lvl="1"/>
            <a:r>
              <a:rPr lang="en-US" dirty="0" smtClean="0"/>
              <a:t>Minimal speed impact to a 6-input LUT</a:t>
            </a:r>
          </a:p>
          <a:p>
            <a:pPr lvl="1"/>
            <a:r>
              <a:rPr lang="en-US" dirty="0" smtClean="0"/>
              <a:t>One or two outputs</a:t>
            </a:r>
          </a:p>
          <a:p>
            <a:r>
              <a:rPr lang="en-US" dirty="0" smtClean="0"/>
              <a:t>Any combinatorial function of six variables or two functions of five variables</a:t>
            </a:r>
            <a:endParaRPr lang="en-US" dirty="0"/>
          </a:p>
        </p:txBody>
      </p:sp>
      <p:sp>
        <p:nvSpPr>
          <p:cNvPr id="4" name="Title 3"/>
          <p:cNvSpPr>
            <a:spLocks noGrp="1"/>
          </p:cNvSpPr>
          <p:nvPr>
            <p:ph type="title"/>
          </p:nvPr>
        </p:nvSpPr>
        <p:spPr/>
        <p:txBody>
          <a:bodyPr/>
          <a:lstStyle/>
          <a:p>
            <a:r>
              <a:rPr lang="en-US" dirty="0" smtClean="0"/>
              <a:t>6-Input LUT with Dual Output</a:t>
            </a:r>
            <a:endParaRPr lang="en-US" dirty="0"/>
          </a:p>
        </p:txBody>
      </p:sp>
      <p:sp>
        <p:nvSpPr>
          <p:cNvPr id="5" name="Footer Placeholder 4"/>
          <p:cNvSpPr>
            <a:spLocks noGrp="1"/>
          </p:cNvSpPr>
          <p:nvPr>
            <p:ph type="ftr" sz="quarter" idx="3"/>
          </p:nvPr>
        </p:nvSpPr>
        <p:spPr/>
        <p:txBody>
          <a:bodyPr/>
          <a:lstStyle/>
          <a:p>
            <a:r>
              <a:rPr lang="en-US" dirty="0" smtClean="0"/>
              <a:t>© Copyright 2015 Xilinx</a:t>
            </a:r>
            <a:endParaRPr lang="en-US" dirty="0"/>
          </a:p>
        </p:txBody>
      </p:sp>
      <p:sp>
        <p:nvSpPr>
          <p:cNvPr id="6" name="object 8"/>
          <p:cNvSpPr/>
          <p:nvPr/>
        </p:nvSpPr>
        <p:spPr>
          <a:xfrm>
            <a:off x="6113382" y="1758387"/>
            <a:ext cx="5830967" cy="3413688"/>
          </a:xfrm>
          <a:prstGeom prst="rect">
            <a:avLst/>
          </a:prstGeom>
          <a:blipFill>
            <a:blip r:embed="rId3" cstate="print"/>
            <a:stretch>
              <a:fillRect/>
            </a:stretch>
          </a:blipFill>
        </p:spPr>
        <p:txBody>
          <a:bodyPr wrap="square" lIns="0" tIns="0" rIns="0" bIns="0" rtlCol="0">
            <a:noAutofit/>
          </a:bodyPr>
          <a:lstStyle/>
          <a:p>
            <a:pPr algn="l" fontAlgn="auto">
              <a:spcBef>
                <a:spcPts val="0"/>
              </a:spcBef>
              <a:spcAft>
                <a:spcPts val="0"/>
              </a:spcAft>
            </a:pPr>
            <a:endParaRPr smtClean="0">
              <a:solidFill>
                <a:prstClr val="black"/>
              </a:solidFill>
              <a:latin typeface="Calibri"/>
            </a:endParaRPr>
          </a:p>
        </p:txBody>
      </p:sp>
      <p:sp>
        <p:nvSpPr>
          <p:cNvPr id="7" name="Slide Number Placeholder 6"/>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11</a:t>
            </a:fld>
            <a:endParaRPr lang="en-US" dirty="0"/>
          </a:p>
        </p:txBody>
      </p:sp>
    </p:spTree>
    <p:extLst>
      <p:ext uri="{BB962C8B-B14F-4D97-AF65-F5344CB8AC3E}">
        <p14:creationId xmlns:p14="http://schemas.microsoft.com/office/powerpoint/2010/main" val="28361684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5496036" cy="4268337"/>
          </a:xfrm>
        </p:spPr>
        <p:txBody>
          <a:bodyPr/>
          <a:lstStyle/>
          <a:p>
            <a:pPr lvl="0"/>
            <a:r>
              <a:rPr lang="en-US" dirty="0"/>
              <a:t>Each F7MUX combines the outputs of two LUTs together</a:t>
            </a:r>
          </a:p>
          <a:p>
            <a:pPr lvl="1"/>
            <a:r>
              <a:rPr lang="en-US" dirty="0"/>
              <a:t>Can implement an arbitrary 7-input function</a:t>
            </a:r>
          </a:p>
          <a:p>
            <a:pPr lvl="1"/>
            <a:r>
              <a:rPr lang="en-US" dirty="0"/>
              <a:t>Can implement an 8-1 multiplexer</a:t>
            </a:r>
          </a:p>
          <a:p>
            <a:pPr lvl="0"/>
            <a:r>
              <a:rPr lang="en-US" dirty="0"/>
              <a:t>The F8MUX combines the outputs of the two F7MUXes</a:t>
            </a:r>
          </a:p>
          <a:p>
            <a:pPr lvl="1"/>
            <a:r>
              <a:rPr lang="en-US" dirty="0"/>
              <a:t>Can implement an arbitrary 8-input function</a:t>
            </a:r>
          </a:p>
          <a:p>
            <a:pPr lvl="1"/>
            <a:r>
              <a:rPr lang="en-US" dirty="0"/>
              <a:t>Can implement a 16-1 multiplexer</a:t>
            </a:r>
          </a:p>
          <a:p>
            <a:pPr lvl="0"/>
            <a:r>
              <a:rPr lang="en-US" dirty="0"/>
              <a:t>MUX is controlled by the BX/CX/DX slice input</a:t>
            </a:r>
          </a:p>
          <a:p>
            <a:r>
              <a:rPr lang="en-US" dirty="0"/>
              <a:t>MUX output can drive out combinatorially or to the flip-flop/latch</a:t>
            </a:r>
          </a:p>
        </p:txBody>
      </p:sp>
      <p:sp>
        <p:nvSpPr>
          <p:cNvPr id="3" name="Title 2"/>
          <p:cNvSpPr>
            <a:spLocks noGrp="1"/>
          </p:cNvSpPr>
          <p:nvPr>
            <p:ph type="title"/>
          </p:nvPr>
        </p:nvSpPr>
        <p:spPr/>
        <p:txBody>
          <a:bodyPr/>
          <a:lstStyle/>
          <a:p>
            <a:r>
              <a:rPr lang="en-US" dirty="0" smtClean="0"/>
              <a:t>Wide Multiplexers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pic>
        <p:nvPicPr>
          <p:cNvPr id="3074"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2825" y="1619250"/>
            <a:ext cx="4124325"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12</a:t>
            </a:fld>
            <a:endParaRPr lang="en-US" dirty="0"/>
          </a:p>
        </p:txBody>
      </p:sp>
    </p:spTree>
    <p:extLst>
      <p:ext uri="{BB962C8B-B14F-4D97-AF65-F5344CB8AC3E}">
        <p14:creationId xmlns:p14="http://schemas.microsoft.com/office/powerpoint/2010/main" val="9694684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5496036" cy="4268337"/>
          </a:xfrm>
        </p:spPr>
        <p:txBody>
          <a:bodyPr/>
          <a:lstStyle/>
          <a:p>
            <a:pPr lvl="0"/>
            <a:r>
              <a:rPr lang="en-US" dirty="0"/>
              <a:t>Carry chain can implement fast arithmetic addition and subtraction</a:t>
            </a:r>
          </a:p>
          <a:p>
            <a:pPr lvl="1"/>
            <a:r>
              <a:rPr lang="en-US" dirty="0"/>
              <a:t>Carry out is propagated vertically through the four LUTs in a slice</a:t>
            </a:r>
          </a:p>
          <a:p>
            <a:pPr lvl="1"/>
            <a:r>
              <a:rPr lang="en-US" dirty="0"/>
              <a:t>The carry chain propagates from one slice to the slice in the same column in the CLB above</a:t>
            </a:r>
          </a:p>
          <a:p>
            <a:pPr lvl="0"/>
            <a:r>
              <a:rPr lang="en-US" dirty="0"/>
              <a:t>Carry look-ahead</a:t>
            </a:r>
          </a:p>
          <a:p>
            <a:pPr lvl="1"/>
            <a:r>
              <a:rPr lang="en-US" dirty="0"/>
              <a:t>Combinatorial carry look-ahead over the four LUTs in a slice</a:t>
            </a:r>
          </a:p>
          <a:p>
            <a:pPr lvl="1"/>
            <a:r>
              <a:rPr lang="en-US" dirty="0"/>
              <a:t>Implements faster carry cascading from slice to slice</a:t>
            </a:r>
          </a:p>
          <a:p>
            <a:endParaRPr lang="en-US" dirty="0"/>
          </a:p>
        </p:txBody>
      </p:sp>
      <p:sp>
        <p:nvSpPr>
          <p:cNvPr id="3" name="Title 2"/>
          <p:cNvSpPr>
            <a:spLocks noGrp="1"/>
          </p:cNvSpPr>
          <p:nvPr>
            <p:ph type="title"/>
          </p:nvPr>
        </p:nvSpPr>
        <p:spPr/>
        <p:txBody>
          <a:bodyPr/>
          <a:lstStyle/>
          <a:p>
            <a:r>
              <a:rPr lang="en-US" dirty="0" smtClean="0"/>
              <a:t>Carry Chain</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pic>
        <p:nvPicPr>
          <p:cNvPr id="409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5650" y="1504950"/>
            <a:ext cx="4324350"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13</a:t>
            </a:fld>
            <a:endParaRPr lang="en-US" dirty="0"/>
          </a:p>
        </p:txBody>
      </p:sp>
    </p:spTree>
    <p:extLst>
      <p:ext uri="{BB962C8B-B14F-4D97-AF65-F5344CB8AC3E}">
        <p14:creationId xmlns:p14="http://schemas.microsoft.com/office/powerpoint/2010/main" val="19732033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5486511" cy="4268337"/>
          </a:xfrm>
        </p:spPr>
        <p:txBody>
          <a:bodyPr/>
          <a:lstStyle/>
          <a:p>
            <a:pPr lvl="0"/>
            <a:r>
              <a:rPr lang="en-US" dirty="0"/>
              <a:t>Each slice has four flip-flop/latches (FF/L)</a:t>
            </a:r>
          </a:p>
          <a:p>
            <a:pPr lvl="1"/>
            <a:r>
              <a:rPr lang="en-US" dirty="0"/>
              <a:t>Can be configured as either flip-flops or latches</a:t>
            </a:r>
          </a:p>
          <a:p>
            <a:pPr lvl="1"/>
            <a:r>
              <a:rPr lang="en-US" dirty="0"/>
              <a:t>The D input can come from the O6 LUT output, the carry chain, the wide multiplexer, or the AX/BX/CX/DX slice input</a:t>
            </a:r>
          </a:p>
          <a:p>
            <a:pPr lvl="0"/>
            <a:r>
              <a:rPr lang="en-US" dirty="0"/>
              <a:t>Each slice also has four flip-flops (FF)</a:t>
            </a:r>
          </a:p>
          <a:p>
            <a:pPr lvl="1"/>
            <a:r>
              <a:rPr lang="en-US" dirty="0"/>
              <a:t>D input can come from O5 output or the AX/BX/CX/DX input</a:t>
            </a:r>
          </a:p>
          <a:p>
            <a:pPr lvl="2"/>
            <a:r>
              <a:rPr lang="en-US" dirty="0" smtClean="0"/>
              <a:t>These </a:t>
            </a:r>
            <a:r>
              <a:rPr lang="en-US" dirty="0"/>
              <a:t>don’t have access to the carry chain, wide multiplexers, or the slice inputs</a:t>
            </a:r>
          </a:p>
          <a:p>
            <a:r>
              <a:rPr lang="en-US" dirty="0"/>
              <a:t>If any of the FF/L are configured as latches, the four FFs are not available</a:t>
            </a:r>
          </a:p>
        </p:txBody>
      </p:sp>
      <p:sp>
        <p:nvSpPr>
          <p:cNvPr id="3" name="Title 2"/>
          <p:cNvSpPr>
            <a:spLocks noGrp="1"/>
          </p:cNvSpPr>
          <p:nvPr>
            <p:ph type="title"/>
          </p:nvPr>
        </p:nvSpPr>
        <p:spPr/>
        <p:txBody>
          <a:bodyPr/>
          <a:lstStyle/>
          <a:p>
            <a:r>
              <a:rPr lang="en-US" dirty="0" smtClean="0"/>
              <a:t>Slice Flip-Flops and Flip-Flop/Latches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pic>
        <p:nvPicPr>
          <p:cNvPr id="5122"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1209674"/>
            <a:ext cx="47244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14</a:t>
            </a:fld>
            <a:endParaRPr lang="en-US" dirty="0"/>
          </a:p>
        </p:txBody>
      </p:sp>
    </p:spTree>
    <p:extLst>
      <p:ext uri="{BB962C8B-B14F-4D97-AF65-F5344CB8AC3E}">
        <p14:creationId xmlns:p14="http://schemas.microsoft.com/office/powerpoint/2010/main" val="29495458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7" y="1600201"/>
            <a:ext cx="6562837" cy="4268337"/>
          </a:xfrm>
        </p:spPr>
        <p:txBody>
          <a:bodyPr/>
          <a:lstStyle/>
          <a:p>
            <a:r>
              <a:rPr lang="en-US" dirty="0" smtClean="0"/>
              <a:t>All flip-flops are D type</a:t>
            </a:r>
          </a:p>
          <a:p>
            <a:pPr lvl="1"/>
            <a:r>
              <a:rPr lang="en-US" dirty="0" smtClean="0"/>
              <a:t>With Q output</a:t>
            </a:r>
          </a:p>
          <a:p>
            <a:r>
              <a:rPr lang="en-US" dirty="0" smtClean="0"/>
              <a:t>All flip-flops have a single clock input (CK)</a:t>
            </a:r>
          </a:p>
          <a:p>
            <a:pPr lvl="1"/>
            <a:r>
              <a:rPr lang="en-US" dirty="0" smtClean="0"/>
              <a:t>Clock can be inverted at the slice boundary</a:t>
            </a:r>
          </a:p>
          <a:p>
            <a:r>
              <a:rPr lang="en-US" dirty="0" smtClean="0"/>
              <a:t>All flip-flops have an active high chip enable (CE)</a:t>
            </a:r>
          </a:p>
          <a:p>
            <a:r>
              <a:rPr lang="en-US" dirty="0" smtClean="0"/>
              <a:t>All flip-flops have an active high SR input</a:t>
            </a:r>
          </a:p>
          <a:p>
            <a:pPr lvl="1"/>
            <a:r>
              <a:rPr lang="en-US" dirty="0" smtClean="0"/>
              <a:t>Input can be synchronous or asynchronous as determined by the corresponding configuration bit</a:t>
            </a:r>
          </a:p>
          <a:p>
            <a:pPr lvl="1"/>
            <a:r>
              <a:rPr lang="en-US" dirty="0" smtClean="0"/>
              <a:t>Sets the flip-flop value to a pre-determined state as determined by the </a:t>
            </a:r>
            <a:r>
              <a:rPr lang="en-US" dirty="0"/>
              <a:t>corresponding configuration bit</a:t>
            </a:r>
          </a:p>
        </p:txBody>
      </p:sp>
      <p:sp>
        <p:nvSpPr>
          <p:cNvPr id="4" name="Title 3"/>
          <p:cNvSpPr>
            <a:spLocks noGrp="1"/>
          </p:cNvSpPr>
          <p:nvPr>
            <p:ph type="title"/>
          </p:nvPr>
        </p:nvSpPr>
        <p:spPr/>
        <p:txBody>
          <a:bodyPr/>
          <a:lstStyle/>
          <a:p>
            <a:r>
              <a:rPr lang="en-US" dirty="0" smtClean="0"/>
              <a:t>Slice Flip-Flop Capabilities</a:t>
            </a:r>
            <a:endParaRPr lang="en-US" dirty="0"/>
          </a:p>
        </p:txBody>
      </p:sp>
      <p:sp>
        <p:nvSpPr>
          <p:cNvPr id="5" name="Footer Placeholder 4"/>
          <p:cNvSpPr>
            <a:spLocks noGrp="1"/>
          </p:cNvSpPr>
          <p:nvPr>
            <p:ph type="ftr" sz="quarter" idx="3"/>
          </p:nvPr>
        </p:nvSpPr>
        <p:spPr/>
        <p:txBody>
          <a:bodyPr/>
          <a:lstStyle/>
          <a:p>
            <a:r>
              <a:rPr lang="en-US" dirty="0" smtClean="0"/>
              <a:t>© Copyright 2015 Xilinx</a:t>
            </a:r>
            <a:endParaRPr lang="en-US" dirty="0"/>
          </a:p>
        </p:txBody>
      </p:sp>
      <p:sp>
        <p:nvSpPr>
          <p:cNvPr id="6" name="object 8"/>
          <p:cNvSpPr/>
          <p:nvPr/>
        </p:nvSpPr>
        <p:spPr>
          <a:xfrm>
            <a:off x="9448799" y="1691638"/>
            <a:ext cx="2276475" cy="2451737"/>
          </a:xfrm>
          <a:prstGeom prst="rect">
            <a:avLst/>
          </a:prstGeom>
          <a:blipFill>
            <a:blip r:embed="rId2" cstate="print"/>
            <a:stretch>
              <a:fillRect/>
            </a:stretch>
          </a:blipFill>
        </p:spPr>
        <p:txBody>
          <a:bodyPr wrap="square" lIns="0" tIns="0" rIns="0" bIns="0" rtlCol="0">
            <a:noAutofit/>
          </a:bodyPr>
          <a:lstStyle/>
          <a:p>
            <a:endParaRPr/>
          </a:p>
        </p:txBody>
      </p:sp>
      <p:sp>
        <p:nvSpPr>
          <p:cNvPr id="7" name="Slide Number Placeholder 6"/>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15</a:t>
            </a:fld>
            <a:endParaRPr lang="en-US" dirty="0"/>
          </a:p>
        </p:txBody>
      </p:sp>
    </p:spTree>
    <p:extLst>
      <p:ext uri="{BB962C8B-B14F-4D97-AF65-F5344CB8AC3E}">
        <p14:creationId xmlns:p14="http://schemas.microsoft.com/office/powerpoint/2010/main" val="10037098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8210661" cy="4268337"/>
          </a:xfrm>
        </p:spPr>
        <p:txBody>
          <a:bodyPr/>
          <a:lstStyle/>
          <a:p>
            <a:r>
              <a:rPr lang="en-US" dirty="0" smtClean="0"/>
              <a:t>All flip-flops </a:t>
            </a:r>
            <a:r>
              <a:rPr lang="en-US" spc="-15" dirty="0">
                <a:solidFill>
                  <a:schemeClr val="tx1"/>
                </a:solidFill>
                <a:cs typeface="Arial"/>
              </a:rPr>
              <a:t>a</a:t>
            </a:r>
            <a:r>
              <a:rPr lang="en-US" spc="-5" dirty="0">
                <a:solidFill>
                  <a:schemeClr val="tx1"/>
                </a:solidFill>
                <a:cs typeface="Arial"/>
              </a:rPr>
              <a:t>n</a:t>
            </a:r>
            <a:r>
              <a:rPr lang="en-US" spc="10" dirty="0">
                <a:solidFill>
                  <a:schemeClr val="tx1"/>
                </a:solidFill>
                <a:cs typeface="Arial"/>
              </a:rPr>
              <a:t>d</a:t>
            </a:r>
            <a:r>
              <a:rPr lang="en-US" spc="40" dirty="0">
                <a:solidFill>
                  <a:schemeClr val="tx1"/>
                </a:solidFill>
                <a:cs typeface="Arial"/>
              </a:rPr>
              <a:t> </a:t>
            </a:r>
            <a:r>
              <a:rPr lang="en-US" spc="5" dirty="0">
                <a:solidFill>
                  <a:schemeClr val="tx1"/>
                </a:solidFill>
                <a:cs typeface="Arial"/>
              </a:rPr>
              <a:t>f</a:t>
            </a:r>
            <a:r>
              <a:rPr lang="en-US" spc="-10" dirty="0">
                <a:solidFill>
                  <a:schemeClr val="tx1"/>
                </a:solidFill>
                <a:cs typeface="Arial"/>
              </a:rPr>
              <a:t>li</a:t>
            </a:r>
            <a:r>
              <a:rPr lang="en-US" spc="15" dirty="0">
                <a:solidFill>
                  <a:schemeClr val="tx1"/>
                </a:solidFill>
                <a:cs typeface="Arial"/>
              </a:rPr>
              <a:t>p</a:t>
            </a:r>
            <a:r>
              <a:rPr lang="en-US" dirty="0">
                <a:solidFill>
                  <a:schemeClr val="tx1"/>
                </a:solidFill>
                <a:cs typeface="Arial"/>
              </a:rPr>
              <a:t>-</a:t>
            </a:r>
            <a:r>
              <a:rPr lang="en-US" spc="5" dirty="0">
                <a:solidFill>
                  <a:schemeClr val="tx1"/>
                </a:solidFill>
                <a:cs typeface="Arial"/>
              </a:rPr>
              <a:t>f</a:t>
            </a:r>
            <a:r>
              <a:rPr lang="en-US" spc="-10" dirty="0">
                <a:solidFill>
                  <a:schemeClr val="tx1"/>
                </a:solidFill>
                <a:cs typeface="Arial"/>
              </a:rPr>
              <a:t>l</a:t>
            </a:r>
            <a:r>
              <a:rPr lang="en-US" spc="-5" dirty="0">
                <a:solidFill>
                  <a:schemeClr val="tx1"/>
                </a:solidFill>
                <a:cs typeface="Arial"/>
              </a:rPr>
              <a:t>op</a:t>
            </a:r>
            <a:r>
              <a:rPr lang="en-US" spc="-10" dirty="0">
                <a:solidFill>
                  <a:schemeClr val="tx1"/>
                </a:solidFill>
                <a:cs typeface="Arial"/>
              </a:rPr>
              <a:t>/l</a:t>
            </a:r>
            <a:r>
              <a:rPr lang="en-US" spc="-15" dirty="0">
                <a:solidFill>
                  <a:schemeClr val="tx1"/>
                </a:solidFill>
                <a:cs typeface="Arial"/>
              </a:rPr>
              <a:t>a</a:t>
            </a:r>
            <a:r>
              <a:rPr lang="en-US" spc="5" dirty="0">
                <a:solidFill>
                  <a:schemeClr val="tx1"/>
                </a:solidFill>
                <a:cs typeface="Arial"/>
              </a:rPr>
              <a:t>t</a:t>
            </a:r>
            <a:r>
              <a:rPr lang="en-US" spc="-15" dirty="0">
                <a:solidFill>
                  <a:schemeClr val="tx1"/>
                </a:solidFill>
                <a:cs typeface="Arial"/>
              </a:rPr>
              <a:t>c</a:t>
            </a:r>
            <a:r>
              <a:rPr lang="en-US" spc="-5" dirty="0">
                <a:solidFill>
                  <a:schemeClr val="tx1"/>
                </a:solidFill>
                <a:cs typeface="Arial"/>
              </a:rPr>
              <a:t>h</a:t>
            </a:r>
            <a:r>
              <a:rPr lang="en-US" spc="-15" dirty="0">
                <a:solidFill>
                  <a:schemeClr val="tx1"/>
                </a:solidFill>
                <a:cs typeface="Arial"/>
              </a:rPr>
              <a:t>e</a:t>
            </a:r>
            <a:r>
              <a:rPr lang="en-US" spc="10" dirty="0">
                <a:solidFill>
                  <a:schemeClr val="tx1"/>
                </a:solidFill>
                <a:cs typeface="Arial"/>
              </a:rPr>
              <a:t>s </a:t>
            </a:r>
            <a:r>
              <a:rPr lang="en-US" spc="-210" dirty="0">
                <a:solidFill>
                  <a:schemeClr val="tx1"/>
                </a:solidFill>
                <a:cs typeface="Arial"/>
              </a:rPr>
              <a:t> </a:t>
            </a:r>
            <a:r>
              <a:rPr lang="en-US" spc="-15" dirty="0">
                <a:solidFill>
                  <a:schemeClr val="tx1"/>
                </a:solidFill>
                <a:cs typeface="Arial"/>
              </a:rPr>
              <a:t>s</a:t>
            </a:r>
            <a:r>
              <a:rPr lang="en-US" spc="-5" dirty="0">
                <a:solidFill>
                  <a:schemeClr val="tx1"/>
                </a:solidFill>
                <a:cs typeface="Arial"/>
              </a:rPr>
              <a:t>h</a:t>
            </a:r>
            <a:r>
              <a:rPr lang="en-US" spc="-15" dirty="0">
                <a:solidFill>
                  <a:schemeClr val="tx1"/>
                </a:solidFill>
                <a:cs typeface="Arial"/>
              </a:rPr>
              <a:t>a</a:t>
            </a:r>
            <a:r>
              <a:rPr lang="en-US" spc="10" dirty="0">
                <a:solidFill>
                  <a:schemeClr val="tx1"/>
                </a:solidFill>
                <a:cs typeface="Arial"/>
              </a:rPr>
              <a:t>re</a:t>
            </a:r>
            <a:r>
              <a:rPr lang="en-US" spc="90" dirty="0">
                <a:solidFill>
                  <a:schemeClr val="tx1"/>
                </a:solidFill>
                <a:cs typeface="Arial"/>
              </a:rPr>
              <a:t> </a:t>
            </a:r>
            <a:r>
              <a:rPr lang="en-US" spc="5" dirty="0">
                <a:solidFill>
                  <a:schemeClr val="tx1"/>
                </a:solidFill>
                <a:cs typeface="Arial"/>
              </a:rPr>
              <a:t>t</a:t>
            </a:r>
            <a:r>
              <a:rPr lang="en-US" spc="-5" dirty="0">
                <a:solidFill>
                  <a:schemeClr val="tx1"/>
                </a:solidFill>
                <a:cs typeface="Arial"/>
              </a:rPr>
              <a:t>h</a:t>
            </a:r>
            <a:r>
              <a:rPr lang="en-US" spc="10" dirty="0">
                <a:solidFill>
                  <a:schemeClr val="tx1"/>
                </a:solidFill>
                <a:cs typeface="Arial"/>
              </a:rPr>
              <a:t>e</a:t>
            </a:r>
            <a:r>
              <a:rPr lang="en-US" spc="5" dirty="0">
                <a:solidFill>
                  <a:schemeClr val="tx1"/>
                </a:solidFill>
                <a:cs typeface="Arial"/>
              </a:rPr>
              <a:t> </a:t>
            </a:r>
            <a:r>
              <a:rPr lang="en-US" spc="-15" dirty="0">
                <a:solidFill>
                  <a:schemeClr val="tx1"/>
                </a:solidFill>
                <a:cs typeface="Arial"/>
              </a:rPr>
              <a:t>sa</a:t>
            </a:r>
            <a:r>
              <a:rPr lang="en-US" spc="-5" dirty="0">
                <a:solidFill>
                  <a:schemeClr val="tx1"/>
                </a:solidFill>
                <a:cs typeface="Arial"/>
              </a:rPr>
              <a:t>m</a:t>
            </a:r>
            <a:r>
              <a:rPr lang="en-US" spc="10" dirty="0">
                <a:solidFill>
                  <a:schemeClr val="tx1"/>
                </a:solidFill>
                <a:cs typeface="Arial"/>
              </a:rPr>
              <a:t>e</a:t>
            </a:r>
            <a:r>
              <a:rPr lang="en-US" spc="90" dirty="0">
                <a:solidFill>
                  <a:schemeClr val="tx1"/>
                </a:solidFill>
                <a:cs typeface="Arial"/>
              </a:rPr>
              <a:t> </a:t>
            </a:r>
            <a:r>
              <a:rPr lang="en-US" spc="15" dirty="0">
                <a:solidFill>
                  <a:schemeClr val="tx1"/>
                </a:solidFill>
                <a:cs typeface="Arial"/>
              </a:rPr>
              <a:t>CK</a:t>
            </a:r>
            <a:r>
              <a:rPr lang="en-US" spc="5" dirty="0">
                <a:solidFill>
                  <a:schemeClr val="tx1"/>
                </a:solidFill>
                <a:cs typeface="Arial"/>
              </a:rPr>
              <a:t>,</a:t>
            </a:r>
            <a:r>
              <a:rPr lang="en-US" spc="40" dirty="0">
                <a:solidFill>
                  <a:schemeClr val="tx1"/>
                </a:solidFill>
                <a:cs typeface="Arial"/>
              </a:rPr>
              <a:t> </a:t>
            </a:r>
            <a:r>
              <a:rPr lang="en-US" spc="10" dirty="0">
                <a:solidFill>
                  <a:schemeClr val="tx1"/>
                </a:solidFill>
                <a:cs typeface="Arial"/>
              </a:rPr>
              <a:t>SR,</a:t>
            </a:r>
            <a:r>
              <a:rPr lang="en-US" spc="40" dirty="0">
                <a:solidFill>
                  <a:schemeClr val="tx1"/>
                </a:solidFill>
                <a:cs typeface="Arial"/>
              </a:rPr>
              <a:t> </a:t>
            </a:r>
            <a:r>
              <a:rPr lang="en-US" spc="-15" dirty="0">
                <a:solidFill>
                  <a:schemeClr val="tx1"/>
                </a:solidFill>
                <a:cs typeface="Arial"/>
              </a:rPr>
              <a:t>a</a:t>
            </a:r>
            <a:r>
              <a:rPr lang="en-US" spc="-5" dirty="0">
                <a:solidFill>
                  <a:schemeClr val="tx1"/>
                </a:solidFill>
                <a:cs typeface="Arial"/>
              </a:rPr>
              <a:t>n</a:t>
            </a:r>
            <a:r>
              <a:rPr lang="en-US" spc="10" dirty="0">
                <a:solidFill>
                  <a:schemeClr val="tx1"/>
                </a:solidFill>
                <a:cs typeface="Arial"/>
              </a:rPr>
              <a:t>d</a:t>
            </a:r>
            <a:r>
              <a:rPr lang="en-US" spc="40" dirty="0">
                <a:solidFill>
                  <a:schemeClr val="tx1"/>
                </a:solidFill>
                <a:cs typeface="Arial"/>
              </a:rPr>
              <a:t> </a:t>
            </a:r>
            <a:r>
              <a:rPr lang="en-US" spc="15" dirty="0">
                <a:solidFill>
                  <a:schemeClr val="tx1"/>
                </a:solidFill>
                <a:cs typeface="Arial"/>
              </a:rPr>
              <a:t>C</a:t>
            </a:r>
            <a:r>
              <a:rPr lang="en-US" spc="10" dirty="0">
                <a:solidFill>
                  <a:schemeClr val="tx1"/>
                </a:solidFill>
                <a:cs typeface="Arial"/>
              </a:rPr>
              <a:t>E</a:t>
            </a:r>
            <a:r>
              <a:rPr lang="en-US" spc="50" dirty="0">
                <a:solidFill>
                  <a:schemeClr val="tx1"/>
                </a:solidFill>
                <a:cs typeface="Arial"/>
              </a:rPr>
              <a:t> </a:t>
            </a:r>
            <a:r>
              <a:rPr lang="en-US" spc="-15" dirty="0" smtClean="0">
                <a:solidFill>
                  <a:schemeClr val="tx1"/>
                </a:solidFill>
                <a:cs typeface="Arial"/>
              </a:rPr>
              <a:t>s</a:t>
            </a:r>
            <a:r>
              <a:rPr lang="en-US" spc="-10" dirty="0" smtClean="0">
                <a:solidFill>
                  <a:schemeClr val="tx1"/>
                </a:solidFill>
                <a:cs typeface="Arial"/>
              </a:rPr>
              <a:t>i</a:t>
            </a:r>
            <a:r>
              <a:rPr lang="en-US" spc="-5" dirty="0" smtClean="0">
                <a:solidFill>
                  <a:schemeClr val="tx1"/>
                </a:solidFill>
                <a:cs typeface="Arial"/>
              </a:rPr>
              <a:t>gn</a:t>
            </a:r>
            <a:r>
              <a:rPr lang="en-US" spc="-15" dirty="0" smtClean="0">
                <a:solidFill>
                  <a:schemeClr val="tx1"/>
                </a:solidFill>
                <a:cs typeface="Arial"/>
              </a:rPr>
              <a:t>a</a:t>
            </a:r>
            <a:r>
              <a:rPr lang="en-US" spc="-10" dirty="0" smtClean="0">
                <a:solidFill>
                  <a:schemeClr val="tx1"/>
                </a:solidFill>
                <a:cs typeface="Arial"/>
              </a:rPr>
              <a:t>l</a:t>
            </a:r>
            <a:r>
              <a:rPr lang="en-US" spc="10" dirty="0" smtClean="0">
                <a:solidFill>
                  <a:schemeClr val="tx1"/>
                </a:solidFill>
                <a:cs typeface="Arial"/>
              </a:rPr>
              <a:t>s</a:t>
            </a:r>
          </a:p>
          <a:p>
            <a:pPr marL="574675" marR="12700" lvl="1">
              <a:lnSpc>
                <a:spcPct val="108400"/>
              </a:lnSpc>
            </a:pPr>
            <a:r>
              <a:rPr lang="en-US" spc="35" dirty="0" smtClean="0">
                <a:solidFill>
                  <a:schemeClr val="tx1"/>
                </a:solidFill>
                <a:cs typeface="Arial"/>
              </a:rPr>
              <a:t>T</a:t>
            </a:r>
            <a:r>
              <a:rPr lang="en-US" spc="15" dirty="0" smtClean="0">
                <a:solidFill>
                  <a:schemeClr val="tx1"/>
                </a:solidFill>
                <a:cs typeface="Arial"/>
              </a:rPr>
              <a:t>hi</a:t>
            </a:r>
            <a:r>
              <a:rPr lang="en-US" dirty="0" smtClean="0">
                <a:solidFill>
                  <a:schemeClr val="tx1"/>
                </a:solidFill>
                <a:cs typeface="Arial"/>
              </a:rPr>
              <a:t>s</a:t>
            </a:r>
            <a:r>
              <a:rPr lang="en-US" spc="-85" dirty="0" smtClean="0">
                <a:solidFill>
                  <a:schemeClr val="tx1"/>
                </a:solidFill>
                <a:cs typeface="Arial"/>
              </a:rPr>
              <a:t> </a:t>
            </a:r>
            <a:r>
              <a:rPr lang="en-US" spc="15" dirty="0">
                <a:solidFill>
                  <a:schemeClr val="tx1"/>
                </a:solidFill>
                <a:cs typeface="Arial"/>
              </a:rPr>
              <a:t>i</a:t>
            </a:r>
            <a:r>
              <a:rPr lang="en-US" dirty="0">
                <a:solidFill>
                  <a:schemeClr val="tx1"/>
                </a:solidFill>
                <a:cs typeface="Arial"/>
              </a:rPr>
              <a:t>s</a:t>
            </a:r>
            <a:r>
              <a:rPr lang="en-US" spc="-10" dirty="0">
                <a:solidFill>
                  <a:schemeClr val="tx1"/>
                </a:solidFill>
                <a:cs typeface="Arial"/>
              </a:rPr>
              <a:t> </a:t>
            </a:r>
            <a:r>
              <a:rPr lang="en-US" dirty="0">
                <a:solidFill>
                  <a:schemeClr val="tx1"/>
                </a:solidFill>
                <a:cs typeface="Arial"/>
              </a:rPr>
              <a:t>r</a:t>
            </a:r>
            <a:r>
              <a:rPr lang="en-US" spc="-45" dirty="0">
                <a:solidFill>
                  <a:schemeClr val="tx1"/>
                </a:solidFill>
                <a:cs typeface="Arial"/>
              </a:rPr>
              <a:t>e</a:t>
            </a:r>
            <a:r>
              <a:rPr lang="en-US" spc="-25" dirty="0">
                <a:solidFill>
                  <a:schemeClr val="tx1"/>
                </a:solidFill>
                <a:cs typeface="Arial"/>
              </a:rPr>
              <a:t>f</a:t>
            </a:r>
            <a:r>
              <a:rPr lang="en-US" spc="-45" dirty="0">
                <a:solidFill>
                  <a:schemeClr val="tx1"/>
                </a:solidFill>
                <a:cs typeface="Arial"/>
              </a:rPr>
              <a:t>e</a:t>
            </a:r>
            <a:r>
              <a:rPr lang="en-US" dirty="0">
                <a:solidFill>
                  <a:schemeClr val="tx1"/>
                </a:solidFill>
                <a:cs typeface="Arial"/>
              </a:rPr>
              <a:t>rr</a:t>
            </a:r>
            <a:r>
              <a:rPr lang="en-US" spc="-45" dirty="0">
                <a:solidFill>
                  <a:schemeClr val="tx1"/>
                </a:solidFill>
                <a:cs typeface="Arial"/>
              </a:rPr>
              <a:t>e</a:t>
            </a:r>
            <a:r>
              <a:rPr lang="en-US" dirty="0">
                <a:solidFill>
                  <a:schemeClr val="tx1"/>
                </a:solidFill>
                <a:cs typeface="Arial"/>
              </a:rPr>
              <a:t>d</a:t>
            </a:r>
            <a:r>
              <a:rPr lang="en-US" spc="110" dirty="0">
                <a:solidFill>
                  <a:schemeClr val="tx1"/>
                </a:solidFill>
                <a:cs typeface="Arial"/>
              </a:rPr>
              <a:t> </a:t>
            </a:r>
            <a:r>
              <a:rPr lang="en-US" spc="-25" dirty="0">
                <a:solidFill>
                  <a:schemeClr val="tx1"/>
                </a:solidFill>
                <a:cs typeface="Arial"/>
              </a:rPr>
              <a:t>t</a:t>
            </a:r>
            <a:r>
              <a:rPr lang="en-US" dirty="0">
                <a:solidFill>
                  <a:schemeClr val="tx1"/>
                </a:solidFill>
                <a:cs typeface="Arial"/>
              </a:rPr>
              <a:t>o</a:t>
            </a:r>
            <a:r>
              <a:rPr lang="en-US" spc="55" dirty="0">
                <a:solidFill>
                  <a:schemeClr val="tx1"/>
                </a:solidFill>
                <a:cs typeface="Arial"/>
              </a:rPr>
              <a:t> </a:t>
            </a:r>
            <a:r>
              <a:rPr lang="en-US" spc="-45" dirty="0">
                <a:solidFill>
                  <a:schemeClr val="tx1"/>
                </a:solidFill>
                <a:cs typeface="Arial"/>
              </a:rPr>
              <a:t>a</a:t>
            </a:r>
            <a:r>
              <a:rPr lang="en-US" dirty="0">
                <a:solidFill>
                  <a:schemeClr val="tx1"/>
                </a:solidFill>
                <a:cs typeface="Arial"/>
              </a:rPr>
              <a:t>s</a:t>
            </a:r>
            <a:r>
              <a:rPr lang="en-US" spc="35" dirty="0">
                <a:solidFill>
                  <a:schemeClr val="tx1"/>
                </a:solidFill>
                <a:cs typeface="Arial"/>
              </a:rPr>
              <a:t> </a:t>
            </a:r>
            <a:r>
              <a:rPr lang="en-US" spc="-25" dirty="0">
                <a:solidFill>
                  <a:schemeClr val="tx1"/>
                </a:solidFill>
                <a:cs typeface="Arial"/>
              </a:rPr>
              <a:t>t</a:t>
            </a:r>
            <a:r>
              <a:rPr lang="en-US" spc="15" dirty="0">
                <a:solidFill>
                  <a:schemeClr val="tx1"/>
                </a:solidFill>
                <a:cs typeface="Arial"/>
              </a:rPr>
              <a:t>h</a:t>
            </a:r>
            <a:r>
              <a:rPr lang="en-US" dirty="0">
                <a:solidFill>
                  <a:schemeClr val="tx1"/>
                </a:solidFill>
                <a:cs typeface="Arial"/>
              </a:rPr>
              <a:t>e</a:t>
            </a:r>
            <a:r>
              <a:rPr lang="en-US" spc="-5" dirty="0">
                <a:solidFill>
                  <a:schemeClr val="tx1"/>
                </a:solidFill>
                <a:cs typeface="Arial"/>
              </a:rPr>
              <a:t> </a:t>
            </a:r>
            <a:r>
              <a:rPr lang="en-US" spc="15" dirty="0">
                <a:solidFill>
                  <a:schemeClr val="tx1"/>
                </a:solidFill>
                <a:cs typeface="Arial"/>
              </a:rPr>
              <a:t>"</a:t>
            </a:r>
            <a:r>
              <a:rPr lang="en-US" dirty="0">
                <a:solidFill>
                  <a:schemeClr val="tx1"/>
                </a:solidFill>
                <a:cs typeface="Arial"/>
              </a:rPr>
              <a:t>c</a:t>
            </a:r>
            <a:r>
              <a:rPr lang="en-US" spc="-45" dirty="0">
                <a:solidFill>
                  <a:schemeClr val="tx1"/>
                </a:solidFill>
                <a:cs typeface="Arial"/>
              </a:rPr>
              <a:t>o</a:t>
            </a:r>
            <a:r>
              <a:rPr lang="en-US" spc="15" dirty="0">
                <a:solidFill>
                  <a:schemeClr val="tx1"/>
                </a:solidFill>
                <a:cs typeface="Arial"/>
              </a:rPr>
              <a:t>n</a:t>
            </a:r>
            <a:r>
              <a:rPr lang="en-US" spc="-25" dirty="0">
                <a:solidFill>
                  <a:schemeClr val="tx1"/>
                </a:solidFill>
                <a:cs typeface="Arial"/>
              </a:rPr>
              <a:t>t</a:t>
            </a:r>
            <a:r>
              <a:rPr lang="en-US" dirty="0">
                <a:solidFill>
                  <a:schemeClr val="tx1"/>
                </a:solidFill>
                <a:cs typeface="Arial"/>
              </a:rPr>
              <a:t>r</a:t>
            </a:r>
            <a:r>
              <a:rPr lang="en-US" spc="-45" dirty="0">
                <a:solidFill>
                  <a:schemeClr val="tx1"/>
                </a:solidFill>
                <a:cs typeface="Arial"/>
              </a:rPr>
              <a:t>o</a:t>
            </a:r>
            <a:r>
              <a:rPr lang="en-US" dirty="0">
                <a:solidFill>
                  <a:schemeClr val="tx1"/>
                </a:solidFill>
                <a:cs typeface="Arial"/>
              </a:rPr>
              <a:t>l</a:t>
            </a:r>
            <a:r>
              <a:rPr lang="en-US" spc="55" dirty="0">
                <a:solidFill>
                  <a:schemeClr val="tx1"/>
                </a:solidFill>
                <a:cs typeface="Arial"/>
              </a:rPr>
              <a:t> </a:t>
            </a:r>
            <a:r>
              <a:rPr lang="en-US" dirty="0">
                <a:solidFill>
                  <a:schemeClr val="tx1"/>
                </a:solidFill>
                <a:cs typeface="Arial"/>
              </a:rPr>
              <a:t>s</a:t>
            </a:r>
            <a:r>
              <a:rPr lang="en-US" spc="-45" dirty="0">
                <a:solidFill>
                  <a:schemeClr val="tx1"/>
                </a:solidFill>
                <a:cs typeface="Arial"/>
              </a:rPr>
              <a:t>e</a:t>
            </a:r>
            <a:r>
              <a:rPr lang="en-US" spc="-25" dirty="0">
                <a:solidFill>
                  <a:schemeClr val="tx1"/>
                </a:solidFill>
                <a:cs typeface="Arial"/>
              </a:rPr>
              <a:t>t</a:t>
            </a:r>
            <a:r>
              <a:rPr lang="en-US" dirty="0">
                <a:solidFill>
                  <a:schemeClr val="tx1"/>
                </a:solidFill>
                <a:cs typeface="Arial"/>
              </a:rPr>
              <a:t>"</a:t>
            </a:r>
            <a:r>
              <a:rPr lang="en-US" spc="55" dirty="0">
                <a:solidFill>
                  <a:schemeClr val="tx1"/>
                </a:solidFill>
                <a:cs typeface="Arial"/>
              </a:rPr>
              <a:t> </a:t>
            </a:r>
            <a:r>
              <a:rPr lang="en-US" spc="-45" dirty="0">
                <a:solidFill>
                  <a:schemeClr val="tx1"/>
                </a:solidFill>
                <a:cs typeface="Arial"/>
              </a:rPr>
              <a:t>o</a:t>
            </a:r>
            <a:r>
              <a:rPr lang="en-US" dirty="0">
                <a:solidFill>
                  <a:schemeClr val="tx1"/>
                </a:solidFill>
                <a:cs typeface="Arial"/>
              </a:rPr>
              <a:t>f</a:t>
            </a:r>
            <a:r>
              <a:rPr lang="en-US" spc="15" dirty="0">
                <a:solidFill>
                  <a:schemeClr val="tx1"/>
                </a:solidFill>
                <a:cs typeface="Arial"/>
              </a:rPr>
              <a:t> </a:t>
            </a:r>
            <a:r>
              <a:rPr lang="en-US" spc="-25" dirty="0">
                <a:solidFill>
                  <a:schemeClr val="tx1"/>
                </a:solidFill>
                <a:cs typeface="Arial"/>
              </a:rPr>
              <a:t>t</a:t>
            </a:r>
            <a:r>
              <a:rPr lang="en-US" spc="15" dirty="0">
                <a:solidFill>
                  <a:schemeClr val="tx1"/>
                </a:solidFill>
                <a:cs typeface="Arial"/>
              </a:rPr>
              <a:t>h</a:t>
            </a:r>
            <a:r>
              <a:rPr lang="en-US" dirty="0">
                <a:solidFill>
                  <a:schemeClr val="tx1"/>
                </a:solidFill>
                <a:cs typeface="Arial"/>
              </a:rPr>
              <a:t>e</a:t>
            </a:r>
            <a:r>
              <a:rPr lang="en-US" spc="-5" dirty="0">
                <a:solidFill>
                  <a:schemeClr val="tx1"/>
                </a:solidFill>
                <a:cs typeface="Arial"/>
              </a:rPr>
              <a:t> </a:t>
            </a:r>
            <a:r>
              <a:rPr lang="en-US" spc="-25" dirty="0">
                <a:solidFill>
                  <a:schemeClr val="tx1"/>
                </a:solidFill>
                <a:cs typeface="Arial"/>
              </a:rPr>
              <a:t>f</a:t>
            </a:r>
            <a:r>
              <a:rPr lang="en-US" spc="15" dirty="0">
                <a:solidFill>
                  <a:schemeClr val="tx1"/>
                </a:solidFill>
                <a:cs typeface="Arial"/>
              </a:rPr>
              <a:t>li</a:t>
            </a:r>
            <a:r>
              <a:rPr lang="en-US" spc="65" dirty="0">
                <a:solidFill>
                  <a:schemeClr val="tx1"/>
                </a:solidFill>
                <a:cs typeface="Arial"/>
              </a:rPr>
              <a:t>p</a:t>
            </a:r>
            <a:r>
              <a:rPr lang="en-US" spc="-5" dirty="0">
                <a:solidFill>
                  <a:schemeClr val="tx1"/>
                </a:solidFill>
                <a:cs typeface="Arial"/>
              </a:rPr>
              <a:t>-</a:t>
            </a:r>
            <a:r>
              <a:rPr lang="en-US" spc="-25" dirty="0">
                <a:solidFill>
                  <a:schemeClr val="tx1"/>
                </a:solidFill>
                <a:cs typeface="Arial"/>
              </a:rPr>
              <a:t>f</a:t>
            </a:r>
            <a:r>
              <a:rPr lang="en-US" spc="15" dirty="0">
                <a:solidFill>
                  <a:schemeClr val="tx1"/>
                </a:solidFill>
                <a:cs typeface="Arial"/>
              </a:rPr>
              <a:t>l</a:t>
            </a:r>
            <a:r>
              <a:rPr lang="en-US" spc="-45" dirty="0">
                <a:solidFill>
                  <a:schemeClr val="tx1"/>
                </a:solidFill>
                <a:cs typeface="Arial"/>
              </a:rPr>
              <a:t>o</a:t>
            </a:r>
            <a:r>
              <a:rPr lang="en-US" spc="15" dirty="0">
                <a:solidFill>
                  <a:schemeClr val="tx1"/>
                </a:solidFill>
                <a:cs typeface="Arial"/>
              </a:rPr>
              <a:t>p</a:t>
            </a:r>
            <a:r>
              <a:rPr lang="en-US" dirty="0">
                <a:solidFill>
                  <a:schemeClr val="tx1"/>
                </a:solidFill>
                <a:cs typeface="Arial"/>
              </a:rPr>
              <a:t>s </a:t>
            </a:r>
            <a:endParaRPr lang="en-US" dirty="0" smtClean="0">
              <a:solidFill>
                <a:schemeClr val="tx1"/>
              </a:solidFill>
              <a:cs typeface="Arial"/>
            </a:endParaRPr>
          </a:p>
          <a:p>
            <a:pPr marL="574675" marR="12700" lvl="1">
              <a:lnSpc>
                <a:spcPct val="108400"/>
              </a:lnSpc>
            </a:pPr>
            <a:r>
              <a:rPr lang="en-US" spc="15" dirty="0" smtClean="0">
                <a:solidFill>
                  <a:schemeClr val="tx1"/>
                </a:solidFill>
                <a:cs typeface="Arial"/>
              </a:rPr>
              <a:t>C</a:t>
            </a:r>
            <a:r>
              <a:rPr lang="en-US" dirty="0" smtClean="0">
                <a:solidFill>
                  <a:schemeClr val="tx1"/>
                </a:solidFill>
                <a:cs typeface="Arial"/>
              </a:rPr>
              <a:t>E</a:t>
            </a:r>
            <a:r>
              <a:rPr lang="en-US" spc="-25" dirty="0" smtClean="0">
                <a:solidFill>
                  <a:schemeClr val="tx1"/>
                </a:solidFill>
                <a:cs typeface="Arial"/>
              </a:rPr>
              <a:t> </a:t>
            </a:r>
            <a:r>
              <a:rPr lang="en-US" spc="-45" dirty="0">
                <a:solidFill>
                  <a:schemeClr val="tx1"/>
                </a:solidFill>
                <a:cs typeface="Arial"/>
              </a:rPr>
              <a:t>a</a:t>
            </a:r>
            <a:r>
              <a:rPr lang="en-US" spc="15" dirty="0">
                <a:solidFill>
                  <a:schemeClr val="tx1"/>
                </a:solidFill>
                <a:cs typeface="Arial"/>
              </a:rPr>
              <a:t>n</a:t>
            </a:r>
            <a:r>
              <a:rPr lang="en-US" dirty="0">
                <a:solidFill>
                  <a:schemeClr val="tx1"/>
                </a:solidFill>
                <a:cs typeface="Arial"/>
              </a:rPr>
              <a:t>d</a:t>
            </a:r>
            <a:r>
              <a:rPr lang="en-US" spc="-5" dirty="0">
                <a:solidFill>
                  <a:schemeClr val="tx1"/>
                </a:solidFill>
                <a:cs typeface="Arial"/>
              </a:rPr>
              <a:t> </a:t>
            </a:r>
            <a:r>
              <a:rPr lang="en-US" dirty="0">
                <a:solidFill>
                  <a:schemeClr val="tx1"/>
                </a:solidFill>
                <a:cs typeface="Arial"/>
              </a:rPr>
              <a:t>SR</a:t>
            </a:r>
            <a:r>
              <a:rPr lang="en-US" spc="-10" dirty="0">
                <a:solidFill>
                  <a:schemeClr val="tx1"/>
                </a:solidFill>
                <a:cs typeface="Arial"/>
              </a:rPr>
              <a:t> </a:t>
            </a:r>
            <a:r>
              <a:rPr lang="en-US" spc="-45" dirty="0">
                <a:solidFill>
                  <a:schemeClr val="tx1"/>
                </a:solidFill>
                <a:cs typeface="Arial"/>
              </a:rPr>
              <a:t>a</a:t>
            </a:r>
            <a:r>
              <a:rPr lang="en-US" dirty="0">
                <a:solidFill>
                  <a:schemeClr val="tx1"/>
                </a:solidFill>
                <a:cs typeface="Arial"/>
              </a:rPr>
              <a:t>re</a:t>
            </a:r>
            <a:r>
              <a:rPr lang="en-US" spc="50" dirty="0">
                <a:solidFill>
                  <a:schemeClr val="tx1"/>
                </a:solidFill>
                <a:cs typeface="Arial"/>
              </a:rPr>
              <a:t> </a:t>
            </a:r>
            <a:r>
              <a:rPr lang="en-US" spc="-45" dirty="0">
                <a:solidFill>
                  <a:schemeClr val="tx1"/>
                </a:solidFill>
                <a:cs typeface="Arial"/>
              </a:rPr>
              <a:t>a</a:t>
            </a:r>
            <a:r>
              <a:rPr lang="en-US" dirty="0">
                <a:solidFill>
                  <a:schemeClr val="tx1"/>
                </a:solidFill>
                <a:cs typeface="Arial"/>
              </a:rPr>
              <a:t>c</a:t>
            </a:r>
            <a:r>
              <a:rPr lang="en-US" spc="-25" dirty="0">
                <a:solidFill>
                  <a:schemeClr val="tx1"/>
                </a:solidFill>
                <a:cs typeface="Arial"/>
              </a:rPr>
              <a:t>t</a:t>
            </a:r>
            <a:r>
              <a:rPr lang="en-US" spc="15" dirty="0">
                <a:solidFill>
                  <a:schemeClr val="tx1"/>
                </a:solidFill>
                <a:cs typeface="Arial"/>
              </a:rPr>
              <a:t>i</a:t>
            </a:r>
            <a:r>
              <a:rPr lang="en-US" dirty="0">
                <a:solidFill>
                  <a:schemeClr val="tx1"/>
                </a:solidFill>
                <a:cs typeface="Arial"/>
              </a:rPr>
              <a:t>ve</a:t>
            </a:r>
            <a:r>
              <a:rPr lang="en-US" spc="50" dirty="0">
                <a:solidFill>
                  <a:schemeClr val="tx1"/>
                </a:solidFill>
                <a:cs typeface="Arial"/>
              </a:rPr>
              <a:t> </a:t>
            </a:r>
            <a:r>
              <a:rPr lang="en-US" spc="15" dirty="0">
                <a:solidFill>
                  <a:schemeClr val="tx1"/>
                </a:solidFill>
                <a:cs typeface="Arial"/>
              </a:rPr>
              <a:t>hig</a:t>
            </a:r>
            <a:r>
              <a:rPr lang="en-US" dirty="0">
                <a:solidFill>
                  <a:schemeClr val="tx1"/>
                </a:solidFill>
                <a:cs typeface="Arial"/>
              </a:rPr>
              <a:t>h</a:t>
            </a:r>
          </a:p>
          <a:p>
            <a:pPr marL="574675" lvl="1">
              <a:lnSpc>
                <a:spcPct val="100000"/>
              </a:lnSpc>
              <a:spcBef>
                <a:spcPts val="180"/>
              </a:spcBef>
            </a:pPr>
            <a:r>
              <a:rPr lang="en-US" spc="15" dirty="0">
                <a:solidFill>
                  <a:schemeClr val="tx1"/>
                </a:solidFill>
                <a:cs typeface="Arial"/>
              </a:rPr>
              <a:t>C</a:t>
            </a:r>
            <a:r>
              <a:rPr lang="en-US" dirty="0">
                <a:solidFill>
                  <a:schemeClr val="tx1"/>
                </a:solidFill>
                <a:cs typeface="Arial"/>
              </a:rPr>
              <a:t>K</a:t>
            </a:r>
            <a:r>
              <a:rPr lang="en-US" spc="-25" dirty="0">
                <a:solidFill>
                  <a:schemeClr val="tx1"/>
                </a:solidFill>
                <a:cs typeface="Arial"/>
              </a:rPr>
              <a:t> </a:t>
            </a:r>
            <a:r>
              <a:rPr lang="en-US" dirty="0">
                <a:solidFill>
                  <a:schemeClr val="tx1"/>
                </a:solidFill>
                <a:cs typeface="Arial"/>
              </a:rPr>
              <a:t>c</a:t>
            </a:r>
            <a:r>
              <a:rPr lang="en-US" spc="-45" dirty="0">
                <a:solidFill>
                  <a:schemeClr val="tx1"/>
                </a:solidFill>
                <a:cs typeface="Arial"/>
              </a:rPr>
              <a:t>a</a:t>
            </a:r>
            <a:r>
              <a:rPr lang="en-US" dirty="0">
                <a:solidFill>
                  <a:schemeClr val="tx1"/>
                </a:solidFill>
                <a:cs typeface="Arial"/>
              </a:rPr>
              <a:t>n</a:t>
            </a:r>
            <a:r>
              <a:rPr lang="en-US" spc="50" dirty="0">
                <a:solidFill>
                  <a:schemeClr val="tx1"/>
                </a:solidFill>
                <a:cs typeface="Arial"/>
              </a:rPr>
              <a:t> </a:t>
            </a:r>
            <a:r>
              <a:rPr lang="en-US" spc="15" dirty="0">
                <a:solidFill>
                  <a:schemeClr val="tx1"/>
                </a:solidFill>
                <a:cs typeface="Arial"/>
              </a:rPr>
              <a:t>b</a:t>
            </a:r>
            <a:r>
              <a:rPr lang="en-US" dirty="0">
                <a:solidFill>
                  <a:schemeClr val="tx1"/>
                </a:solidFill>
                <a:cs typeface="Arial"/>
              </a:rPr>
              <a:t>e</a:t>
            </a:r>
            <a:r>
              <a:rPr lang="en-US" spc="-65" dirty="0">
                <a:solidFill>
                  <a:schemeClr val="tx1"/>
                </a:solidFill>
                <a:cs typeface="Arial"/>
              </a:rPr>
              <a:t> </a:t>
            </a:r>
            <a:r>
              <a:rPr lang="en-US" spc="15" dirty="0">
                <a:solidFill>
                  <a:schemeClr val="tx1"/>
                </a:solidFill>
                <a:cs typeface="Arial"/>
              </a:rPr>
              <a:t>in</a:t>
            </a:r>
            <a:r>
              <a:rPr lang="en-US" dirty="0">
                <a:solidFill>
                  <a:schemeClr val="tx1"/>
                </a:solidFill>
                <a:cs typeface="Arial"/>
              </a:rPr>
              <a:t>v</a:t>
            </a:r>
            <a:r>
              <a:rPr lang="en-US" spc="-45" dirty="0">
                <a:solidFill>
                  <a:schemeClr val="tx1"/>
                </a:solidFill>
                <a:cs typeface="Arial"/>
              </a:rPr>
              <a:t>e</a:t>
            </a:r>
            <a:r>
              <a:rPr lang="en-US" dirty="0">
                <a:solidFill>
                  <a:schemeClr val="tx1"/>
                </a:solidFill>
                <a:cs typeface="Arial"/>
              </a:rPr>
              <a:t>r</a:t>
            </a:r>
            <a:r>
              <a:rPr lang="en-US" spc="-25" dirty="0">
                <a:solidFill>
                  <a:schemeClr val="tx1"/>
                </a:solidFill>
                <a:cs typeface="Arial"/>
              </a:rPr>
              <a:t>t</a:t>
            </a:r>
            <a:r>
              <a:rPr lang="en-US" spc="-45" dirty="0">
                <a:solidFill>
                  <a:schemeClr val="tx1"/>
                </a:solidFill>
                <a:cs typeface="Arial"/>
              </a:rPr>
              <a:t>e</a:t>
            </a:r>
            <a:r>
              <a:rPr lang="en-US" dirty="0">
                <a:solidFill>
                  <a:schemeClr val="tx1"/>
                </a:solidFill>
                <a:cs typeface="Arial"/>
              </a:rPr>
              <a:t>d</a:t>
            </a:r>
            <a:r>
              <a:rPr lang="en-US" spc="50" dirty="0">
                <a:solidFill>
                  <a:schemeClr val="tx1"/>
                </a:solidFill>
                <a:cs typeface="Arial"/>
              </a:rPr>
              <a:t> </a:t>
            </a:r>
            <a:r>
              <a:rPr lang="en-US" spc="-45" dirty="0">
                <a:solidFill>
                  <a:schemeClr val="tx1"/>
                </a:solidFill>
                <a:cs typeface="Arial"/>
              </a:rPr>
              <a:t>a</a:t>
            </a:r>
            <a:r>
              <a:rPr lang="en-US" dirty="0">
                <a:solidFill>
                  <a:schemeClr val="tx1"/>
                </a:solidFill>
                <a:cs typeface="Arial"/>
              </a:rPr>
              <a:t>t</a:t>
            </a:r>
            <a:r>
              <a:rPr lang="en-US" spc="75" dirty="0">
                <a:solidFill>
                  <a:schemeClr val="tx1"/>
                </a:solidFill>
                <a:cs typeface="Arial"/>
              </a:rPr>
              <a:t> </a:t>
            </a:r>
            <a:r>
              <a:rPr lang="en-US" spc="-25" dirty="0">
                <a:solidFill>
                  <a:schemeClr val="tx1"/>
                </a:solidFill>
                <a:cs typeface="Arial"/>
              </a:rPr>
              <a:t>t</a:t>
            </a:r>
            <a:r>
              <a:rPr lang="en-US" spc="15" dirty="0">
                <a:solidFill>
                  <a:schemeClr val="tx1"/>
                </a:solidFill>
                <a:cs typeface="Arial"/>
              </a:rPr>
              <a:t>h</a:t>
            </a:r>
            <a:r>
              <a:rPr lang="en-US" dirty="0">
                <a:solidFill>
                  <a:schemeClr val="tx1"/>
                </a:solidFill>
                <a:cs typeface="Arial"/>
              </a:rPr>
              <a:t>e</a:t>
            </a:r>
            <a:r>
              <a:rPr lang="en-US" spc="-5" dirty="0">
                <a:solidFill>
                  <a:schemeClr val="tx1"/>
                </a:solidFill>
                <a:cs typeface="Arial"/>
              </a:rPr>
              <a:t> </a:t>
            </a:r>
            <a:r>
              <a:rPr lang="en-US" dirty="0">
                <a:solidFill>
                  <a:schemeClr val="tx1"/>
                </a:solidFill>
                <a:cs typeface="Arial"/>
              </a:rPr>
              <a:t>s</a:t>
            </a:r>
            <a:r>
              <a:rPr lang="en-US" spc="15" dirty="0">
                <a:solidFill>
                  <a:schemeClr val="tx1"/>
                </a:solidFill>
                <a:cs typeface="Arial"/>
              </a:rPr>
              <a:t>li</a:t>
            </a:r>
            <a:r>
              <a:rPr lang="en-US" dirty="0">
                <a:solidFill>
                  <a:schemeClr val="tx1"/>
                </a:solidFill>
                <a:cs typeface="Arial"/>
              </a:rPr>
              <a:t>ce</a:t>
            </a:r>
            <a:r>
              <a:rPr lang="en-US" spc="-65" dirty="0">
                <a:solidFill>
                  <a:schemeClr val="tx1"/>
                </a:solidFill>
                <a:cs typeface="Arial"/>
              </a:rPr>
              <a:t> </a:t>
            </a:r>
            <a:r>
              <a:rPr lang="en-US" spc="15" dirty="0">
                <a:solidFill>
                  <a:schemeClr val="tx1"/>
                </a:solidFill>
                <a:cs typeface="Arial"/>
              </a:rPr>
              <a:t>b</a:t>
            </a:r>
            <a:r>
              <a:rPr lang="en-US" spc="-45" dirty="0">
                <a:solidFill>
                  <a:schemeClr val="tx1"/>
                </a:solidFill>
                <a:cs typeface="Arial"/>
              </a:rPr>
              <a:t>o</a:t>
            </a:r>
            <a:r>
              <a:rPr lang="en-US" spc="15" dirty="0">
                <a:solidFill>
                  <a:schemeClr val="tx1"/>
                </a:solidFill>
                <a:cs typeface="Arial"/>
              </a:rPr>
              <a:t>und</a:t>
            </a:r>
            <a:r>
              <a:rPr lang="en-US" spc="-45" dirty="0">
                <a:solidFill>
                  <a:schemeClr val="tx1"/>
                </a:solidFill>
                <a:cs typeface="Arial"/>
              </a:rPr>
              <a:t>a</a:t>
            </a:r>
            <a:r>
              <a:rPr lang="en-US" dirty="0">
                <a:solidFill>
                  <a:schemeClr val="tx1"/>
                </a:solidFill>
                <a:cs typeface="Arial"/>
              </a:rPr>
              <a:t>ry</a:t>
            </a:r>
            <a:endParaRPr lang="en-US" sz="1600" dirty="0">
              <a:solidFill>
                <a:schemeClr val="tx1"/>
              </a:solidFill>
              <a:cs typeface="Arial"/>
            </a:endParaRPr>
          </a:p>
          <a:p>
            <a:r>
              <a:rPr lang="en-US" spc="-10" dirty="0">
                <a:solidFill>
                  <a:schemeClr val="tx1"/>
                </a:solidFill>
                <a:cs typeface="Arial"/>
              </a:rPr>
              <a:t>I</a:t>
            </a:r>
            <a:r>
              <a:rPr lang="en-US" spc="5" dirty="0">
                <a:solidFill>
                  <a:schemeClr val="tx1"/>
                </a:solidFill>
                <a:cs typeface="Arial"/>
              </a:rPr>
              <a:t>f</a:t>
            </a:r>
            <a:r>
              <a:rPr lang="en-US" spc="55" dirty="0">
                <a:solidFill>
                  <a:schemeClr val="tx1"/>
                </a:solidFill>
                <a:cs typeface="Arial"/>
              </a:rPr>
              <a:t> </a:t>
            </a:r>
            <a:r>
              <a:rPr lang="en-US" spc="-15" dirty="0">
                <a:solidFill>
                  <a:schemeClr val="tx1"/>
                </a:solidFill>
                <a:cs typeface="Arial"/>
              </a:rPr>
              <a:t>a</a:t>
            </a:r>
            <a:r>
              <a:rPr lang="en-US" spc="-5" dirty="0">
                <a:solidFill>
                  <a:schemeClr val="tx1"/>
                </a:solidFill>
                <a:cs typeface="Arial"/>
              </a:rPr>
              <a:t>n</a:t>
            </a:r>
            <a:r>
              <a:rPr lang="en-US" spc="10" dirty="0">
                <a:solidFill>
                  <a:schemeClr val="tx1"/>
                </a:solidFill>
                <a:cs typeface="Arial"/>
              </a:rPr>
              <a:t>y</a:t>
            </a:r>
            <a:r>
              <a:rPr lang="en-US" spc="30" dirty="0">
                <a:solidFill>
                  <a:schemeClr val="tx1"/>
                </a:solidFill>
                <a:cs typeface="Arial"/>
              </a:rPr>
              <a:t> </a:t>
            </a:r>
            <a:r>
              <a:rPr lang="en-US" spc="-5" dirty="0">
                <a:solidFill>
                  <a:schemeClr val="tx1"/>
                </a:solidFill>
                <a:cs typeface="Arial"/>
              </a:rPr>
              <a:t>on</a:t>
            </a:r>
            <a:r>
              <a:rPr lang="en-US" spc="10" dirty="0">
                <a:solidFill>
                  <a:schemeClr val="tx1"/>
                </a:solidFill>
                <a:cs typeface="Arial"/>
              </a:rPr>
              <a:t>e</a:t>
            </a:r>
            <a:r>
              <a:rPr lang="en-US" spc="90" dirty="0">
                <a:solidFill>
                  <a:schemeClr val="tx1"/>
                </a:solidFill>
                <a:cs typeface="Arial"/>
              </a:rPr>
              <a:t> </a:t>
            </a:r>
            <a:r>
              <a:rPr lang="en-US" spc="5" dirty="0">
                <a:solidFill>
                  <a:schemeClr val="tx1"/>
                </a:solidFill>
                <a:cs typeface="Arial"/>
              </a:rPr>
              <a:t>f</a:t>
            </a:r>
            <a:r>
              <a:rPr lang="en-US" spc="-10" dirty="0">
                <a:solidFill>
                  <a:schemeClr val="tx1"/>
                </a:solidFill>
                <a:cs typeface="Arial"/>
              </a:rPr>
              <a:t>li</a:t>
            </a:r>
            <a:r>
              <a:rPr lang="en-US" spc="15" dirty="0">
                <a:solidFill>
                  <a:schemeClr val="tx1"/>
                </a:solidFill>
                <a:cs typeface="Arial"/>
              </a:rPr>
              <a:t>p</a:t>
            </a:r>
            <a:r>
              <a:rPr lang="en-US" dirty="0">
                <a:solidFill>
                  <a:schemeClr val="tx1"/>
                </a:solidFill>
                <a:cs typeface="Arial"/>
              </a:rPr>
              <a:t>-</a:t>
            </a:r>
            <a:r>
              <a:rPr lang="en-US" spc="5" dirty="0">
                <a:solidFill>
                  <a:schemeClr val="tx1"/>
                </a:solidFill>
                <a:cs typeface="Arial"/>
              </a:rPr>
              <a:t>f</a:t>
            </a:r>
            <a:r>
              <a:rPr lang="en-US" spc="-10" dirty="0">
                <a:solidFill>
                  <a:schemeClr val="tx1"/>
                </a:solidFill>
                <a:cs typeface="Arial"/>
              </a:rPr>
              <a:t>l</a:t>
            </a:r>
            <a:r>
              <a:rPr lang="en-US" spc="-5" dirty="0">
                <a:solidFill>
                  <a:schemeClr val="tx1"/>
                </a:solidFill>
                <a:cs typeface="Arial"/>
              </a:rPr>
              <a:t>o</a:t>
            </a:r>
            <a:r>
              <a:rPr lang="en-US" spc="10" dirty="0">
                <a:solidFill>
                  <a:schemeClr val="tx1"/>
                </a:solidFill>
                <a:cs typeface="Arial"/>
              </a:rPr>
              <a:t>p</a:t>
            </a:r>
            <a:r>
              <a:rPr lang="en-US" spc="100" dirty="0">
                <a:solidFill>
                  <a:schemeClr val="tx1"/>
                </a:solidFill>
                <a:cs typeface="Arial"/>
              </a:rPr>
              <a:t> </a:t>
            </a:r>
            <a:r>
              <a:rPr lang="en-US" spc="-5" dirty="0">
                <a:solidFill>
                  <a:schemeClr val="tx1"/>
                </a:solidFill>
                <a:cs typeface="Arial"/>
              </a:rPr>
              <a:t>u</a:t>
            </a:r>
            <a:r>
              <a:rPr lang="en-US" spc="-15" dirty="0">
                <a:solidFill>
                  <a:schemeClr val="tx1"/>
                </a:solidFill>
                <a:cs typeface="Arial"/>
              </a:rPr>
              <a:t>se</a:t>
            </a:r>
            <a:r>
              <a:rPr lang="en-US" spc="10" dirty="0">
                <a:solidFill>
                  <a:schemeClr val="tx1"/>
                </a:solidFill>
                <a:cs typeface="Arial"/>
              </a:rPr>
              <a:t>s</a:t>
            </a:r>
            <a:r>
              <a:rPr lang="en-US" spc="90" dirty="0">
                <a:solidFill>
                  <a:schemeClr val="tx1"/>
                </a:solidFill>
                <a:cs typeface="Arial"/>
              </a:rPr>
              <a:t> </a:t>
            </a:r>
            <a:r>
              <a:rPr lang="en-US" spc="10" dirty="0">
                <a:solidFill>
                  <a:schemeClr val="tx1"/>
                </a:solidFill>
                <a:cs typeface="Arial"/>
              </a:rPr>
              <a:t>a</a:t>
            </a:r>
            <a:r>
              <a:rPr lang="en-US" spc="30" dirty="0">
                <a:solidFill>
                  <a:schemeClr val="tx1"/>
                </a:solidFill>
                <a:cs typeface="Arial"/>
              </a:rPr>
              <a:t> </a:t>
            </a:r>
            <a:r>
              <a:rPr lang="en-US" spc="15" dirty="0">
                <a:solidFill>
                  <a:schemeClr val="tx1"/>
                </a:solidFill>
                <a:cs typeface="Arial"/>
              </a:rPr>
              <a:t>C</a:t>
            </a:r>
            <a:r>
              <a:rPr lang="en-US" spc="5" dirty="0">
                <a:solidFill>
                  <a:schemeClr val="tx1"/>
                </a:solidFill>
                <a:cs typeface="Arial"/>
              </a:rPr>
              <a:t>E,</a:t>
            </a:r>
            <a:r>
              <a:rPr lang="en-US" spc="40" dirty="0">
                <a:solidFill>
                  <a:schemeClr val="tx1"/>
                </a:solidFill>
                <a:cs typeface="Arial"/>
              </a:rPr>
              <a:t> </a:t>
            </a:r>
            <a:r>
              <a:rPr lang="en-US" spc="-15" dirty="0">
                <a:solidFill>
                  <a:schemeClr val="tx1"/>
                </a:solidFill>
                <a:cs typeface="Arial"/>
              </a:rPr>
              <a:t>a</a:t>
            </a:r>
            <a:r>
              <a:rPr lang="en-US" spc="-10" dirty="0">
                <a:solidFill>
                  <a:schemeClr val="tx1"/>
                </a:solidFill>
                <a:cs typeface="Arial"/>
              </a:rPr>
              <a:t>l</a:t>
            </a:r>
            <a:r>
              <a:rPr lang="en-US" spc="5" dirty="0">
                <a:solidFill>
                  <a:schemeClr val="tx1"/>
                </a:solidFill>
                <a:cs typeface="Arial"/>
              </a:rPr>
              <a:t>l</a:t>
            </a:r>
            <a:r>
              <a:rPr lang="en-US" spc="40" dirty="0">
                <a:solidFill>
                  <a:schemeClr val="tx1"/>
                </a:solidFill>
                <a:cs typeface="Arial"/>
              </a:rPr>
              <a:t> </a:t>
            </a:r>
            <a:r>
              <a:rPr lang="en-US" spc="-5" dirty="0">
                <a:solidFill>
                  <a:schemeClr val="tx1"/>
                </a:solidFill>
                <a:cs typeface="Arial"/>
              </a:rPr>
              <a:t>o</a:t>
            </a:r>
            <a:r>
              <a:rPr lang="en-US" spc="5" dirty="0">
                <a:solidFill>
                  <a:schemeClr val="tx1"/>
                </a:solidFill>
                <a:cs typeface="Arial"/>
              </a:rPr>
              <a:t>t</a:t>
            </a:r>
            <a:r>
              <a:rPr lang="en-US" spc="-5" dirty="0">
                <a:solidFill>
                  <a:schemeClr val="tx1"/>
                </a:solidFill>
                <a:cs typeface="Arial"/>
              </a:rPr>
              <a:t>h</a:t>
            </a:r>
            <a:r>
              <a:rPr lang="en-US" spc="-15" dirty="0">
                <a:solidFill>
                  <a:schemeClr val="tx1"/>
                </a:solidFill>
                <a:cs typeface="Arial"/>
              </a:rPr>
              <a:t>e</a:t>
            </a:r>
            <a:r>
              <a:rPr lang="en-US" spc="10" dirty="0">
                <a:solidFill>
                  <a:schemeClr val="tx1"/>
                </a:solidFill>
                <a:cs typeface="Arial"/>
              </a:rPr>
              <a:t>rs</a:t>
            </a:r>
            <a:r>
              <a:rPr lang="en-US" spc="90" dirty="0">
                <a:solidFill>
                  <a:schemeClr val="tx1"/>
                </a:solidFill>
                <a:cs typeface="Arial"/>
              </a:rPr>
              <a:t> </a:t>
            </a:r>
            <a:r>
              <a:rPr lang="en-US" spc="-5" dirty="0">
                <a:solidFill>
                  <a:schemeClr val="tx1"/>
                </a:solidFill>
                <a:cs typeface="Arial"/>
              </a:rPr>
              <a:t>mu</a:t>
            </a:r>
            <a:r>
              <a:rPr lang="en-US" spc="-15" dirty="0">
                <a:solidFill>
                  <a:schemeClr val="tx1"/>
                </a:solidFill>
                <a:cs typeface="Arial"/>
              </a:rPr>
              <a:t>s</a:t>
            </a:r>
            <a:r>
              <a:rPr lang="en-US" spc="5" dirty="0">
                <a:solidFill>
                  <a:schemeClr val="tx1"/>
                </a:solidFill>
                <a:cs typeface="Arial"/>
              </a:rPr>
              <a:t>t </a:t>
            </a:r>
            <a:r>
              <a:rPr lang="en-US" spc="-5" dirty="0">
                <a:solidFill>
                  <a:schemeClr val="tx1"/>
                </a:solidFill>
                <a:cs typeface="Arial"/>
              </a:rPr>
              <a:t>u</a:t>
            </a:r>
            <a:r>
              <a:rPr lang="en-US" spc="-15" dirty="0">
                <a:solidFill>
                  <a:schemeClr val="tx1"/>
                </a:solidFill>
                <a:cs typeface="Arial"/>
              </a:rPr>
              <a:t>s</a:t>
            </a:r>
            <a:r>
              <a:rPr lang="en-US" spc="10" dirty="0">
                <a:solidFill>
                  <a:schemeClr val="tx1"/>
                </a:solidFill>
                <a:cs typeface="Arial"/>
              </a:rPr>
              <a:t>e</a:t>
            </a:r>
            <a:r>
              <a:rPr lang="en-US" spc="90" dirty="0">
                <a:solidFill>
                  <a:schemeClr val="tx1"/>
                </a:solidFill>
                <a:cs typeface="Arial"/>
              </a:rPr>
              <a:t> </a:t>
            </a:r>
            <a:r>
              <a:rPr lang="en-US" spc="5" dirty="0">
                <a:solidFill>
                  <a:schemeClr val="tx1"/>
                </a:solidFill>
                <a:cs typeface="Arial"/>
              </a:rPr>
              <a:t>t</a:t>
            </a:r>
            <a:r>
              <a:rPr lang="en-US" spc="-5" dirty="0">
                <a:solidFill>
                  <a:schemeClr val="tx1"/>
                </a:solidFill>
                <a:cs typeface="Arial"/>
              </a:rPr>
              <a:t>h</a:t>
            </a:r>
            <a:r>
              <a:rPr lang="en-US" spc="10" dirty="0">
                <a:solidFill>
                  <a:schemeClr val="tx1"/>
                </a:solidFill>
                <a:cs typeface="Arial"/>
              </a:rPr>
              <a:t>e</a:t>
            </a:r>
            <a:r>
              <a:rPr lang="en-US" spc="30" dirty="0">
                <a:solidFill>
                  <a:schemeClr val="tx1"/>
                </a:solidFill>
                <a:cs typeface="Arial"/>
              </a:rPr>
              <a:t> </a:t>
            </a:r>
            <a:r>
              <a:rPr lang="en-US" spc="-15" dirty="0">
                <a:solidFill>
                  <a:schemeClr val="tx1"/>
                </a:solidFill>
                <a:cs typeface="Arial"/>
              </a:rPr>
              <a:t>sa</a:t>
            </a:r>
            <a:r>
              <a:rPr lang="en-US" spc="-5" dirty="0">
                <a:solidFill>
                  <a:schemeClr val="tx1"/>
                </a:solidFill>
                <a:cs typeface="Arial"/>
              </a:rPr>
              <a:t>m</a:t>
            </a:r>
            <a:r>
              <a:rPr lang="en-US" spc="10" dirty="0">
                <a:solidFill>
                  <a:schemeClr val="tx1"/>
                </a:solidFill>
                <a:cs typeface="Arial"/>
              </a:rPr>
              <a:t>e</a:t>
            </a:r>
            <a:r>
              <a:rPr lang="en-US" spc="90" dirty="0">
                <a:solidFill>
                  <a:schemeClr val="tx1"/>
                </a:solidFill>
                <a:cs typeface="Arial"/>
              </a:rPr>
              <a:t> </a:t>
            </a:r>
            <a:r>
              <a:rPr lang="en-US" spc="15" dirty="0">
                <a:solidFill>
                  <a:schemeClr val="tx1"/>
                </a:solidFill>
                <a:cs typeface="Arial"/>
              </a:rPr>
              <a:t>C</a:t>
            </a:r>
            <a:r>
              <a:rPr lang="en-US" spc="10" dirty="0">
                <a:solidFill>
                  <a:schemeClr val="tx1"/>
                </a:solidFill>
                <a:cs typeface="Arial"/>
              </a:rPr>
              <a:t>E</a:t>
            </a:r>
            <a:endParaRPr lang="en-US" dirty="0">
              <a:solidFill>
                <a:schemeClr val="tx1"/>
              </a:solidFill>
              <a:cs typeface="Arial"/>
            </a:endParaRPr>
          </a:p>
          <a:p>
            <a:pPr lvl="1"/>
            <a:r>
              <a:rPr lang="en-US" spc="15" dirty="0">
                <a:cs typeface="Arial"/>
              </a:rPr>
              <a:t>C</a:t>
            </a:r>
            <a:r>
              <a:rPr lang="en-US" dirty="0">
                <a:cs typeface="Arial"/>
              </a:rPr>
              <a:t>E</a:t>
            </a:r>
            <a:r>
              <a:rPr lang="en-US" spc="-25" dirty="0">
                <a:cs typeface="Arial"/>
              </a:rPr>
              <a:t> </a:t>
            </a:r>
            <a:r>
              <a:rPr lang="en-US" spc="15" dirty="0">
                <a:cs typeface="Arial"/>
              </a:rPr>
              <a:t>g</a:t>
            </a:r>
            <a:r>
              <a:rPr lang="en-US" spc="-45" dirty="0">
                <a:cs typeface="Arial"/>
              </a:rPr>
              <a:t>a</a:t>
            </a:r>
            <a:r>
              <a:rPr lang="en-US" spc="-25" dirty="0">
                <a:cs typeface="Arial"/>
              </a:rPr>
              <a:t>t</a:t>
            </a:r>
            <a:r>
              <a:rPr lang="en-US" spc="-45" dirty="0">
                <a:cs typeface="Arial"/>
              </a:rPr>
              <a:t>e</a:t>
            </a:r>
            <a:r>
              <a:rPr lang="en-US" dirty="0">
                <a:cs typeface="Arial"/>
              </a:rPr>
              <a:t>s</a:t>
            </a:r>
            <a:r>
              <a:rPr lang="en-US" spc="95" dirty="0">
                <a:cs typeface="Arial"/>
              </a:rPr>
              <a:t> </a:t>
            </a:r>
            <a:r>
              <a:rPr lang="en-US" spc="-25" dirty="0">
                <a:cs typeface="Arial"/>
              </a:rPr>
              <a:t>t</a:t>
            </a:r>
            <a:r>
              <a:rPr lang="en-US" spc="15" dirty="0">
                <a:cs typeface="Arial"/>
              </a:rPr>
              <a:t>h</a:t>
            </a:r>
            <a:r>
              <a:rPr lang="en-US" dirty="0">
                <a:cs typeface="Arial"/>
              </a:rPr>
              <a:t>e</a:t>
            </a:r>
            <a:r>
              <a:rPr lang="en-US" spc="-5" dirty="0">
                <a:cs typeface="Arial"/>
              </a:rPr>
              <a:t> </a:t>
            </a:r>
            <a:r>
              <a:rPr lang="en-US" dirty="0">
                <a:cs typeface="Arial"/>
              </a:rPr>
              <a:t>c</a:t>
            </a:r>
            <a:r>
              <a:rPr lang="en-US" spc="15" dirty="0">
                <a:cs typeface="Arial"/>
              </a:rPr>
              <a:t>l</a:t>
            </a:r>
            <a:r>
              <a:rPr lang="en-US" spc="-45" dirty="0">
                <a:cs typeface="Arial"/>
              </a:rPr>
              <a:t>o</a:t>
            </a:r>
            <a:r>
              <a:rPr lang="en-US" dirty="0">
                <a:cs typeface="Arial"/>
              </a:rPr>
              <a:t>ck</a:t>
            </a:r>
            <a:r>
              <a:rPr lang="en-US" spc="-25" dirty="0">
                <a:cs typeface="Arial"/>
              </a:rPr>
              <a:t> </a:t>
            </a:r>
            <a:r>
              <a:rPr lang="en-US" spc="-45" dirty="0">
                <a:cs typeface="Arial"/>
              </a:rPr>
              <a:t>a</a:t>
            </a:r>
            <a:r>
              <a:rPr lang="en-US" dirty="0">
                <a:cs typeface="Arial"/>
              </a:rPr>
              <a:t>t</a:t>
            </a:r>
            <a:r>
              <a:rPr lang="en-US" spc="75" dirty="0">
                <a:cs typeface="Arial"/>
              </a:rPr>
              <a:t> </a:t>
            </a:r>
            <a:r>
              <a:rPr lang="en-US" spc="-25" dirty="0">
                <a:cs typeface="Arial"/>
              </a:rPr>
              <a:t>t</a:t>
            </a:r>
            <a:r>
              <a:rPr lang="en-US" spc="15" dirty="0">
                <a:cs typeface="Arial"/>
              </a:rPr>
              <a:t>h</a:t>
            </a:r>
            <a:r>
              <a:rPr lang="en-US" dirty="0">
                <a:cs typeface="Arial"/>
              </a:rPr>
              <a:t>e</a:t>
            </a:r>
            <a:r>
              <a:rPr lang="en-US" spc="-5" dirty="0">
                <a:cs typeface="Arial"/>
              </a:rPr>
              <a:t> </a:t>
            </a:r>
            <a:r>
              <a:rPr lang="en-US" dirty="0">
                <a:cs typeface="Arial"/>
              </a:rPr>
              <a:t>s</a:t>
            </a:r>
            <a:r>
              <a:rPr lang="en-US" spc="15" dirty="0">
                <a:cs typeface="Arial"/>
              </a:rPr>
              <a:t>li</a:t>
            </a:r>
            <a:r>
              <a:rPr lang="en-US" dirty="0">
                <a:cs typeface="Arial"/>
              </a:rPr>
              <a:t>ce</a:t>
            </a:r>
            <a:r>
              <a:rPr lang="en-US" spc="-65" dirty="0">
                <a:cs typeface="Arial"/>
              </a:rPr>
              <a:t> </a:t>
            </a:r>
            <a:r>
              <a:rPr lang="en-US" spc="15" dirty="0">
                <a:cs typeface="Arial"/>
              </a:rPr>
              <a:t>b</a:t>
            </a:r>
            <a:r>
              <a:rPr lang="en-US" spc="-45" dirty="0">
                <a:cs typeface="Arial"/>
              </a:rPr>
              <a:t>o</a:t>
            </a:r>
            <a:r>
              <a:rPr lang="en-US" spc="15" dirty="0">
                <a:cs typeface="Arial"/>
              </a:rPr>
              <a:t>und</a:t>
            </a:r>
            <a:r>
              <a:rPr lang="en-US" spc="-45" dirty="0">
                <a:cs typeface="Arial"/>
              </a:rPr>
              <a:t>a</a:t>
            </a:r>
            <a:r>
              <a:rPr lang="en-US" dirty="0">
                <a:cs typeface="Arial"/>
              </a:rPr>
              <a:t>ry </a:t>
            </a:r>
            <a:endParaRPr lang="en-US" dirty="0" smtClean="0">
              <a:cs typeface="Arial"/>
            </a:endParaRPr>
          </a:p>
          <a:p>
            <a:pPr lvl="1"/>
            <a:r>
              <a:rPr lang="en-US" dirty="0" smtClean="0">
                <a:cs typeface="Arial"/>
              </a:rPr>
              <a:t>S</a:t>
            </a:r>
            <a:r>
              <a:rPr lang="en-US" spc="-45" dirty="0" smtClean="0">
                <a:cs typeface="Arial"/>
              </a:rPr>
              <a:t>a</a:t>
            </a:r>
            <a:r>
              <a:rPr lang="en-US" dirty="0" smtClean="0">
                <a:cs typeface="Arial"/>
              </a:rPr>
              <a:t>v</a:t>
            </a:r>
            <a:r>
              <a:rPr lang="en-US" spc="-45" dirty="0" smtClean="0">
                <a:cs typeface="Arial"/>
              </a:rPr>
              <a:t>e</a:t>
            </a:r>
            <a:r>
              <a:rPr lang="en-US" dirty="0" smtClean="0">
                <a:cs typeface="Arial"/>
              </a:rPr>
              <a:t>s</a:t>
            </a:r>
            <a:r>
              <a:rPr lang="en-US" spc="95" dirty="0" smtClean="0">
                <a:cs typeface="Arial"/>
              </a:rPr>
              <a:t> </a:t>
            </a:r>
            <a:r>
              <a:rPr lang="en-US" spc="15" dirty="0" smtClean="0">
                <a:cs typeface="Arial"/>
              </a:rPr>
              <a:t>p</a:t>
            </a:r>
            <a:r>
              <a:rPr lang="en-US" spc="-45" dirty="0" smtClean="0">
                <a:cs typeface="Arial"/>
              </a:rPr>
              <a:t>owe</a:t>
            </a:r>
            <a:r>
              <a:rPr lang="en-US" dirty="0" smtClean="0">
                <a:cs typeface="Arial"/>
              </a:rPr>
              <a:t>r</a:t>
            </a:r>
          </a:p>
          <a:p>
            <a:r>
              <a:rPr lang="en-US" spc="-10" dirty="0">
                <a:solidFill>
                  <a:schemeClr val="tx1"/>
                </a:solidFill>
                <a:cs typeface="Arial"/>
              </a:rPr>
              <a:t>I</a:t>
            </a:r>
            <a:r>
              <a:rPr lang="en-US" spc="5" dirty="0">
                <a:solidFill>
                  <a:schemeClr val="tx1"/>
                </a:solidFill>
                <a:cs typeface="Arial"/>
              </a:rPr>
              <a:t>f</a:t>
            </a:r>
            <a:r>
              <a:rPr lang="en-US" spc="55" dirty="0">
                <a:solidFill>
                  <a:schemeClr val="tx1"/>
                </a:solidFill>
                <a:cs typeface="Arial"/>
              </a:rPr>
              <a:t> </a:t>
            </a:r>
            <a:r>
              <a:rPr lang="en-US" spc="-15" dirty="0">
                <a:solidFill>
                  <a:schemeClr val="tx1"/>
                </a:solidFill>
                <a:cs typeface="Arial"/>
              </a:rPr>
              <a:t>a</a:t>
            </a:r>
            <a:r>
              <a:rPr lang="en-US" spc="-5" dirty="0">
                <a:solidFill>
                  <a:schemeClr val="tx1"/>
                </a:solidFill>
                <a:cs typeface="Arial"/>
              </a:rPr>
              <a:t>n</a:t>
            </a:r>
            <a:r>
              <a:rPr lang="en-US" spc="10" dirty="0">
                <a:solidFill>
                  <a:schemeClr val="tx1"/>
                </a:solidFill>
                <a:cs typeface="Arial"/>
              </a:rPr>
              <a:t>y</a:t>
            </a:r>
            <a:r>
              <a:rPr lang="en-US" spc="30" dirty="0">
                <a:solidFill>
                  <a:schemeClr val="tx1"/>
                </a:solidFill>
                <a:cs typeface="Arial"/>
              </a:rPr>
              <a:t> </a:t>
            </a:r>
            <a:r>
              <a:rPr lang="en-US" spc="-5" dirty="0">
                <a:solidFill>
                  <a:schemeClr val="tx1"/>
                </a:solidFill>
                <a:cs typeface="Arial"/>
              </a:rPr>
              <a:t>on</a:t>
            </a:r>
            <a:r>
              <a:rPr lang="en-US" spc="10" dirty="0">
                <a:solidFill>
                  <a:schemeClr val="tx1"/>
                </a:solidFill>
                <a:cs typeface="Arial"/>
              </a:rPr>
              <a:t>e</a:t>
            </a:r>
            <a:r>
              <a:rPr lang="en-US" spc="90" dirty="0">
                <a:solidFill>
                  <a:schemeClr val="tx1"/>
                </a:solidFill>
                <a:cs typeface="Arial"/>
              </a:rPr>
              <a:t> </a:t>
            </a:r>
            <a:r>
              <a:rPr lang="en-US" spc="5" dirty="0">
                <a:solidFill>
                  <a:schemeClr val="tx1"/>
                </a:solidFill>
                <a:cs typeface="Arial"/>
              </a:rPr>
              <a:t>f</a:t>
            </a:r>
            <a:r>
              <a:rPr lang="en-US" spc="-10" dirty="0">
                <a:solidFill>
                  <a:schemeClr val="tx1"/>
                </a:solidFill>
                <a:cs typeface="Arial"/>
              </a:rPr>
              <a:t>li</a:t>
            </a:r>
            <a:r>
              <a:rPr lang="en-US" spc="15" dirty="0">
                <a:solidFill>
                  <a:schemeClr val="tx1"/>
                </a:solidFill>
                <a:cs typeface="Arial"/>
              </a:rPr>
              <a:t>p</a:t>
            </a:r>
            <a:r>
              <a:rPr lang="en-US" dirty="0">
                <a:solidFill>
                  <a:schemeClr val="tx1"/>
                </a:solidFill>
                <a:cs typeface="Arial"/>
              </a:rPr>
              <a:t>-</a:t>
            </a:r>
            <a:r>
              <a:rPr lang="en-US" spc="5" dirty="0">
                <a:solidFill>
                  <a:schemeClr val="tx1"/>
                </a:solidFill>
                <a:cs typeface="Arial"/>
              </a:rPr>
              <a:t>f</a:t>
            </a:r>
            <a:r>
              <a:rPr lang="en-US" spc="-10" dirty="0">
                <a:solidFill>
                  <a:schemeClr val="tx1"/>
                </a:solidFill>
                <a:cs typeface="Arial"/>
              </a:rPr>
              <a:t>l</a:t>
            </a:r>
            <a:r>
              <a:rPr lang="en-US" spc="-5" dirty="0">
                <a:solidFill>
                  <a:schemeClr val="tx1"/>
                </a:solidFill>
                <a:cs typeface="Arial"/>
              </a:rPr>
              <a:t>o</a:t>
            </a:r>
            <a:r>
              <a:rPr lang="en-US" spc="10" dirty="0">
                <a:solidFill>
                  <a:schemeClr val="tx1"/>
                </a:solidFill>
                <a:cs typeface="Arial"/>
              </a:rPr>
              <a:t>p</a:t>
            </a:r>
            <a:r>
              <a:rPr lang="en-US" spc="110" dirty="0">
                <a:solidFill>
                  <a:schemeClr val="tx1"/>
                </a:solidFill>
                <a:cs typeface="Arial"/>
              </a:rPr>
              <a:t> </a:t>
            </a:r>
            <a:r>
              <a:rPr lang="en-US" spc="-5" dirty="0">
                <a:solidFill>
                  <a:schemeClr val="tx1"/>
                </a:solidFill>
                <a:cs typeface="Arial"/>
              </a:rPr>
              <a:t>u</a:t>
            </a:r>
            <a:r>
              <a:rPr lang="en-US" spc="-15" dirty="0">
                <a:solidFill>
                  <a:schemeClr val="tx1"/>
                </a:solidFill>
                <a:cs typeface="Arial"/>
              </a:rPr>
              <a:t>se</a:t>
            </a:r>
            <a:r>
              <a:rPr lang="en-US" spc="10" dirty="0">
                <a:solidFill>
                  <a:schemeClr val="tx1"/>
                </a:solidFill>
                <a:cs typeface="Arial"/>
              </a:rPr>
              <a:t>s</a:t>
            </a:r>
            <a:r>
              <a:rPr lang="en-US" spc="90" dirty="0">
                <a:solidFill>
                  <a:schemeClr val="tx1"/>
                </a:solidFill>
                <a:cs typeface="Arial"/>
              </a:rPr>
              <a:t> </a:t>
            </a:r>
            <a:r>
              <a:rPr lang="en-US" spc="5" dirty="0">
                <a:solidFill>
                  <a:schemeClr val="tx1"/>
                </a:solidFill>
                <a:cs typeface="Arial"/>
              </a:rPr>
              <a:t>t</a:t>
            </a:r>
            <a:r>
              <a:rPr lang="en-US" spc="-5" dirty="0">
                <a:solidFill>
                  <a:schemeClr val="tx1"/>
                </a:solidFill>
                <a:cs typeface="Arial"/>
              </a:rPr>
              <a:t>h</a:t>
            </a:r>
            <a:r>
              <a:rPr lang="en-US" spc="10" dirty="0">
                <a:solidFill>
                  <a:schemeClr val="tx1"/>
                </a:solidFill>
                <a:cs typeface="Arial"/>
              </a:rPr>
              <a:t>e</a:t>
            </a:r>
            <a:r>
              <a:rPr lang="en-US" spc="90" dirty="0">
                <a:solidFill>
                  <a:schemeClr val="tx1"/>
                </a:solidFill>
                <a:cs typeface="Arial"/>
              </a:rPr>
              <a:t> </a:t>
            </a:r>
            <a:r>
              <a:rPr lang="en-US" spc="10" dirty="0">
                <a:solidFill>
                  <a:schemeClr val="tx1"/>
                </a:solidFill>
                <a:cs typeface="Arial"/>
              </a:rPr>
              <a:t>SR,</a:t>
            </a:r>
            <a:r>
              <a:rPr lang="en-US" spc="-15" dirty="0">
                <a:solidFill>
                  <a:schemeClr val="tx1"/>
                </a:solidFill>
                <a:cs typeface="Arial"/>
              </a:rPr>
              <a:t> a</a:t>
            </a:r>
            <a:r>
              <a:rPr lang="en-US" spc="-10" dirty="0">
                <a:solidFill>
                  <a:schemeClr val="tx1"/>
                </a:solidFill>
                <a:cs typeface="Arial"/>
              </a:rPr>
              <a:t>l</a:t>
            </a:r>
            <a:r>
              <a:rPr lang="en-US" spc="5" dirty="0">
                <a:solidFill>
                  <a:schemeClr val="tx1"/>
                </a:solidFill>
                <a:cs typeface="Arial"/>
              </a:rPr>
              <a:t>l</a:t>
            </a:r>
            <a:r>
              <a:rPr lang="en-US" spc="100" dirty="0">
                <a:solidFill>
                  <a:schemeClr val="tx1"/>
                </a:solidFill>
                <a:cs typeface="Arial"/>
              </a:rPr>
              <a:t> </a:t>
            </a:r>
            <a:r>
              <a:rPr lang="en-US" spc="-5" dirty="0">
                <a:solidFill>
                  <a:schemeClr val="tx1"/>
                </a:solidFill>
                <a:cs typeface="Arial"/>
              </a:rPr>
              <a:t>o</a:t>
            </a:r>
            <a:r>
              <a:rPr lang="en-US" spc="5" dirty="0">
                <a:solidFill>
                  <a:schemeClr val="tx1"/>
                </a:solidFill>
                <a:cs typeface="Arial"/>
              </a:rPr>
              <a:t>t</a:t>
            </a:r>
            <a:r>
              <a:rPr lang="en-US" spc="-5" dirty="0">
                <a:solidFill>
                  <a:schemeClr val="tx1"/>
                </a:solidFill>
                <a:cs typeface="Arial"/>
              </a:rPr>
              <a:t>h</a:t>
            </a:r>
            <a:r>
              <a:rPr lang="en-US" spc="-15" dirty="0">
                <a:solidFill>
                  <a:schemeClr val="tx1"/>
                </a:solidFill>
                <a:cs typeface="Arial"/>
              </a:rPr>
              <a:t>e</a:t>
            </a:r>
            <a:r>
              <a:rPr lang="en-US" spc="10" dirty="0">
                <a:solidFill>
                  <a:schemeClr val="tx1"/>
                </a:solidFill>
                <a:cs typeface="Arial"/>
              </a:rPr>
              <a:t>rs</a:t>
            </a:r>
            <a:r>
              <a:rPr lang="en-US" spc="90" dirty="0">
                <a:solidFill>
                  <a:schemeClr val="tx1"/>
                </a:solidFill>
                <a:cs typeface="Arial"/>
              </a:rPr>
              <a:t> </a:t>
            </a:r>
            <a:r>
              <a:rPr lang="en-US" spc="-5" dirty="0">
                <a:solidFill>
                  <a:schemeClr val="tx1"/>
                </a:solidFill>
                <a:cs typeface="Arial"/>
              </a:rPr>
              <a:t>mu</a:t>
            </a:r>
            <a:r>
              <a:rPr lang="en-US" spc="-15" dirty="0">
                <a:solidFill>
                  <a:schemeClr val="tx1"/>
                </a:solidFill>
                <a:cs typeface="Arial"/>
              </a:rPr>
              <a:t>s</a:t>
            </a:r>
            <a:r>
              <a:rPr lang="en-US" spc="5" dirty="0">
                <a:solidFill>
                  <a:schemeClr val="tx1"/>
                </a:solidFill>
                <a:cs typeface="Arial"/>
              </a:rPr>
              <a:t>t </a:t>
            </a:r>
            <a:r>
              <a:rPr lang="en-US" spc="-5" dirty="0">
                <a:solidFill>
                  <a:schemeClr val="tx1"/>
                </a:solidFill>
                <a:cs typeface="Arial"/>
              </a:rPr>
              <a:t>u</a:t>
            </a:r>
            <a:r>
              <a:rPr lang="en-US" spc="-15" dirty="0">
                <a:solidFill>
                  <a:schemeClr val="tx1"/>
                </a:solidFill>
                <a:cs typeface="Arial"/>
              </a:rPr>
              <a:t>s</a:t>
            </a:r>
            <a:r>
              <a:rPr lang="en-US" spc="10" dirty="0">
                <a:solidFill>
                  <a:schemeClr val="tx1"/>
                </a:solidFill>
                <a:cs typeface="Arial"/>
              </a:rPr>
              <a:t>e</a:t>
            </a:r>
            <a:r>
              <a:rPr lang="en-US" spc="90" dirty="0">
                <a:solidFill>
                  <a:schemeClr val="tx1"/>
                </a:solidFill>
                <a:cs typeface="Arial"/>
              </a:rPr>
              <a:t> </a:t>
            </a:r>
            <a:r>
              <a:rPr lang="en-US" spc="5" dirty="0">
                <a:solidFill>
                  <a:schemeClr val="tx1"/>
                </a:solidFill>
                <a:cs typeface="Arial"/>
              </a:rPr>
              <a:t>t</a:t>
            </a:r>
            <a:r>
              <a:rPr lang="en-US" spc="-5" dirty="0">
                <a:solidFill>
                  <a:schemeClr val="tx1"/>
                </a:solidFill>
                <a:cs typeface="Arial"/>
              </a:rPr>
              <a:t>h</a:t>
            </a:r>
            <a:r>
              <a:rPr lang="en-US" spc="10" dirty="0">
                <a:solidFill>
                  <a:schemeClr val="tx1"/>
                </a:solidFill>
                <a:cs typeface="Arial"/>
              </a:rPr>
              <a:t>e</a:t>
            </a:r>
            <a:r>
              <a:rPr lang="en-US" spc="30" dirty="0">
                <a:solidFill>
                  <a:schemeClr val="tx1"/>
                </a:solidFill>
                <a:cs typeface="Arial"/>
              </a:rPr>
              <a:t> </a:t>
            </a:r>
            <a:r>
              <a:rPr lang="en-US" spc="-15" dirty="0">
                <a:solidFill>
                  <a:schemeClr val="tx1"/>
                </a:solidFill>
                <a:cs typeface="Arial"/>
              </a:rPr>
              <a:t>sa</a:t>
            </a:r>
            <a:r>
              <a:rPr lang="en-US" spc="-5" dirty="0">
                <a:solidFill>
                  <a:schemeClr val="tx1"/>
                </a:solidFill>
                <a:cs typeface="Arial"/>
              </a:rPr>
              <a:t>m</a:t>
            </a:r>
            <a:r>
              <a:rPr lang="en-US" spc="10" dirty="0">
                <a:solidFill>
                  <a:schemeClr val="tx1"/>
                </a:solidFill>
                <a:cs typeface="Arial"/>
              </a:rPr>
              <a:t>e</a:t>
            </a:r>
            <a:r>
              <a:rPr lang="en-US" spc="90" dirty="0">
                <a:solidFill>
                  <a:schemeClr val="tx1"/>
                </a:solidFill>
                <a:cs typeface="Arial"/>
              </a:rPr>
              <a:t> </a:t>
            </a:r>
            <a:r>
              <a:rPr lang="en-US" spc="10" dirty="0">
                <a:solidFill>
                  <a:schemeClr val="tx1"/>
                </a:solidFill>
                <a:cs typeface="Arial"/>
              </a:rPr>
              <a:t>SR</a:t>
            </a:r>
            <a:endParaRPr lang="en-US" dirty="0">
              <a:solidFill>
                <a:schemeClr val="tx1"/>
              </a:solidFill>
              <a:cs typeface="Arial"/>
            </a:endParaRPr>
          </a:p>
          <a:p>
            <a:pPr lvl="1"/>
            <a:r>
              <a:rPr lang="en-US" spc="35" dirty="0">
                <a:solidFill>
                  <a:schemeClr val="tx1"/>
                </a:solidFill>
                <a:cs typeface="Arial"/>
              </a:rPr>
              <a:t>T</a:t>
            </a:r>
            <a:r>
              <a:rPr lang="en-US" spc="15" dirty="0">
                <a:solidFill>
                  <a:schemeClr val="tx1"/>
                </a:solidFill>
                <a:cs typeface="Arial"/>
              </a:rPr>
              <a:t>h</a:t>
            </a:r>
            <a:r>
              <a:rPr lang="en-US" dirty="0">
                <a:solidFill>
                  <a:schemeClr val="tx1"/>
                </a:solidFill>
                <a:cs typeface="Arial"/>
              </a:rPr>
              <a:t>e</a:t>
            </a:r>
            <a:r>
              <a:rPr lang="en-US" spc="-65" dirty="0">
                <a:solidFill>
                  <a:schemeClr val="tx1"/>
                </a:solidFill>
                <a:cs typeface="Arial"/>
              </a:rPr>
              <a:t> </a:t>
            </a:r>
            <a:r>
              <a:rPr lang="en-US" dirty="0">
                <a:solidFill>
                  <a:schemeClr val="tx1"/>
                </a:solidFill>
                <a:cs typeface="Arial"/>
              </a:rPr>
              <a:t>r</a:t>
            </a:r>
            <a:r>
              <a:rPr lang="en-US" spc="-45" dirty="0">
                <a:solidFill>
                  <a:schemeClr val="tx1"/>
                </a:solidFill>
                <a:cs typeface="Arial"/>
              </a:rPr>
              <a:t>e</a:t>
            </a:r>
            <a:r>
              <a:rPr lang="en-US" dirty="0">
                <a:solidFill>
                  <a:schemeClr val="tx1"/>
                </a:solidFill>
                <a:cs typeface="Arial"/>
              </a:rPr>
              <a:t>s</a:t>
            </a:r>
            <a:r>
              <a:rPr lang="en-US" spc="-45" dirty="0">
                <a:solidFill>
                  <a:schemeClr val="tx1"/>
                </a:solidFill>
                <a:cs typeface="Arial"/>
              </a:rPr>
              <a:t>e</a:t>
            </a:r>
            <a:r>
              <a:rPr lang="en-US" dirty="0">
                <a:solidFill>
                  <a:schemeClr val="tx1"/>
                </a:solidFill>
                <a:cs typeface="Arial"/>
              </a:rPr>
              <a:t>t</a:t>
            </a:r>
            <a:r>
              <a:rPr lang="en-US" spc="75" dirty="0">
                <a:solidFill>
                  <a:schemeClr val="tx1"/>
                </a:solidFill>
                <a:cs typeface="Arial"/>
              </a:rPr>
              <a:t> </a:t>
            </a:r>
            <a:r>
              <a:rPr lang="en-US" dirty="0">
                <a:solidFill>
                  <a:schemeClr val="tx1"/>
                </a:solidFill>
                <a:cs typeface="Arial"/>
              </a:rPr>
              <a:t>v</a:t>
            </a:r>
            <a:r>
              <a:rPr lang="en-US" spc="-45" dirty="0">
                <a:solidFill>
                  <a:schemeClr val="tx1"/>
                </a:solidFill>
                <a:cs typeface="Arial"/>
              </a:rPr>
              <a:t>a</a:t>
            </a:r>
            <a:r>
              <a:rPr lang="en-US" spc="15" dirty="0">
                <a:solidFill>
                  <a:schemeClr val="tx1"/>
                </a:solidFill>
                <a:cs typeface="Arial"/>
              </a:rPr>
              <a:t>lu</a:t>
            </a:r>
            <a:r>
              <a:rPr lang="en-US" dirty="0">
                <a:solidFill>
                  <a:schemeClr val="tx1"/>
                </a:solidFill>
                <a:cs typeface="Arial"/>
              </a:rPr>
              <a:t>e</a:t>
            </a:r>
            <a:r>
              <a:rPr lang="en-US" spc="-5" dirty="0">
                <a:solidFill>
                  <a:schemeClr val="tx1"/>
                </a:solidFill>
                <a:cs typeface="Arial"/>
              </a:rPr>
              <a:t> </a:t>
            </a:r>
            <a:r>
              <a:rPr lang="en-US" spc="15" dirty="0">
                <a:solidFill>
                  <a:schemeClr val="tx1"/>
                </a:solidFill>
                <a:cs typeface="Arial"/>
              </a:rPr>
              <a:t>u</a:t>
            </a:r>
            <a:r>
              <a:rPr lang="en-US" dirty="0">
                <a:solidFill>
                  <a:schemeClr val="tx1"/>
                </a:solidFill>
                <a:cs typeface="Arial"/>
              </a:rPr>
              <a:t>s</a:t>
            </a:r>
            <a:r>
              <a:rPr lang="en-US" spc="-45" dirty="0">
                <a:solidFill>
                  <a:schemeClr val="tx1"/>
                </a:solidFill>
                <a:cs typeface="Arial"/>
              </a:rPr>
              <a:t>e</a:t>
            </a:r>
            <a:r>
              <a:rPr lang="en-US" dirty="0">
                <a:solidFill>
                  <a:schemeClr val="tx1"/>
                </a:solidFill>
                <a:cs typeface="Arial"/>
              </a:rPr>
              <a:t>d</a:t>
            </a:r>
            <a:r>
              <a:rPr lang="en-US" spc="-5" dirty="0">
                <a:solidFill>
                  <a:schemeClr val="tx1"/>
                </a:solidFill>
                <a:cs typeface="Arial"/>
              </a:rPr>
              <a:t> </a:t>
            </a:r>
            <a:r>
              <a:rPr lang="en-US" spc="-25" dirty="0">
                <a:solidFill>
                  <a:schemeClr val="tx1"/>
                </a:solidFill>
                <a:cs typeface="Arial"/>
              </a:rPr>
              <a:t>f</a:t>
            </a:r>
            <a:r>
              <a:rPr lang="en-US" spc="-45" dirty="0">
                <a:solidFill>
                  <a:schemeClr val="tx1"/>
                </a:solidFill>
                <a:cs typeface="Arial"/>
              </a:rPr>
              <a:t>o</a:t>
            </a:r>
            <a:r>
              <a:rPr lang="en-US" dirty="0">
                <a:solidFill>
                  <a:schemeClr val="tx1"/>
                </a:solidFill>
                <a:cs typeface="Arial"/>
              </a:rPr>
              <a:t>r</a:t>
            </a:r>
            <a:r>
              <a:rPr lang="en-US" spc="95" dirty="0">
                <a:solidFill>
                  <a:schemeClr val="tx1"/>
                </a:solidFill>
                <a:cs typeface="Arial"/>
              </a:rPr>
              <a:t> </a:t>
            </a:r>
            <a:r>
              <a:rPr lang="en-US" spc="-45" dirty="0">
                <a:solidFill>
                  <a:schemeClr val="tx1"/>
                </a:solidFill>
                <a:cs typeface="Arial"/>
              </a:rPr>
              <a:t>ea</a:t>
            </a:r>
            <a:r>
              <a:rPr lang="en-US" dirty="0">
                <a:solidFill>
                  <a:schemeClr val="tx1"/>
                </a:solidFill>
                <a:cs typeface="Arial"/>
              </a:rPr>
              <a:t>ch</a:t>
            </a:r>
            <a:r>
              <a:rPr lang="en-US" spc="50" dirty="0">
                <a:solidFill>
                  <a:schemeClr val="tx1"/>
                </a:solidFill>
                <a:cs typeface="Arial"/>
              </a:rPr>
              <a:t> </a:t>
            </a:r>
            <a:r>
              <a:rPr lang="en-US" spc="-25" dirty="0">
                <a:solidFill>
                  <a:schemeClr val="tx1"/>
                </a:solidFill>
                <a:cs typeface="Arial"/>
              </a:rPr>
              <a:t>f</a:t>
            </a:r>
            <a:r>
              <a:rPr lang="en-US" spc="15" dirty="0">
                <a:solidFill>
                  <a:schemeClr val="tx1"/>
                </a:solidFill>
                <a:cs typeface="Arial"/>
              </a:rPr>
              <a:t>li</a:t>
            </a:r>
            <a:r>
              <a:rPr lang="en-US" spc="60" dirty="0">
                <a:solidFill>
                  <a:schemeClr val="tx1"/>
                </a:solidFill>
                <a:cs typeface="Arial"/>
              </a:rPr>
              <a:t>p</a:t>
            </a:r>
            <a:r>
              <a:rPr lang="en-US" spc="-5" dirty="0">
                <a:solidFill>
                  <a:schemeClr val="tx1"/>
                </a:solidFill>
                <a:cs typeface="Arial"/>
              </a:rPr>
              <a:t>-</a:t>
            </a:r>
            <a:r>
              <a:rPr lang="en-US" spc="-25" dirty="0">
                <a:solidFill>
                  <a:schemeClr val="tx1"/>
                </a:solidFill>
                <a:cs typeface="Arial"/>
              </a:rPr>
              <a:t>f</a:t>
            </a:r>
            <a:r>
              <a:rPr lang="en-US" spc="15" dirty="0">
                <a:solidFill>
                  <a:schemeClr val="tx1"/>
                </a:solidFill>
                <a:cs typeface="Arial"/>
              </a:rPr>
              <a:t>l</a:t>
            </a:r>
            <a:r>
              <a:rPr lang="en-US" spc="-45" dirty="0">
                <a:solidFill>
                  <a:schemeClr val="tx1"/>
                </a:solidFill>
                <a:cs typeface="Arial"/>
              </a:rPr>
              <a:t>o</a:t>
            </a:r>
            <a:r>
              <a:rPr lang="en-US" dirty="0">
                <a:solidFill>
                  <a:schemeClr val="tx1"/>
                </a:solidFill>
                <a:cs typeface="Arial"/>
              </a:rPr>
              <a:t>p</a:t>
            </a:r>
            <a:r>
              <a:rPr lang="en-US" spc="-5" dirty="0">
                <a:solidFill>
                  <a:schemeClr val="tx1"/>
                </a:solidFill>
                <a:cs typeface="Arial"/>
              </a:rPr>
              <a:t> </a:t>
            </a:r>
            <a:r>
              <a:rPr lang="en-US" spc="15" dirty="0">
                <a:solidFill>
                  <a:schemeClr val="tx1"/>
                </a:solidFill>
                <a:cs typeface="Arial"/>
              </a:rPr>
              <a:t>i</a:t>
            </a:r>
            <a:r>
              <a:rPr lang="en-US" dirty="0">
                <a:solidFill>
                  <a:schemeClr val="tx1"/>
                </a:solidFill>
                <a:cs typeface="Arial"/>
              </a:rPr>
              <a:t>s</a:t>
            </a:r>
            <a:r>
              <a:rPr lang="en-US" spc="-25" dirty="0">
                <a:solidFill>
                  <a:schemeClr val="tx1"/>
                </a:solidFill>
                <a:cs typeface="Arial"/>
              </a:rPr>
              <a:t> </a:t>
            </a:r>
            <a:r>
              <a:rPr lang="en-US" spc="15" dirty="0">
                <a:solidFill>
                  <a:schemeClr val="tx1"/>
                </a:solidFill>
                <a:cs typeface="Arial"/>
              </a:rPr>
              <a:t>indi</a:t>
            </a:r>
            <a:r>
              <a:rPr lang="en-US" dirty="0">
                <a:solidFill>
                  <a:schemeClr val="tx1"/>
                </a:solidFill>
                <a:cs typeface="Arial"/>
              </a:rPr>
              <a:t>v</a:t>
            </a:r>
            <a:r>
              <a:rPr lang="en-US" spc="15" dirty="0">
                <a:solidFill>
                  <a:schemeClr val="tx1"/>
                </a:solidFill>
                <a:cs typeface="Arial"/>
              </a:rPr>
              <a:t>idu</a:t>
            </a:r>
            <a:r>
              <a:rPr lang="en-US" spc="-45" dirty="0">
                <a:solidFill>
                  <a:schemeClr val="tx1"/>
                </a:solidFill>
                <a:cs typeface="Arial"/>
              </a:rPr>
              <a:t>a</a:t>
            </a:r>
            <a:r>
              <a:rPr lang="en-US" spc="15" dirty="0">
                <a:solidFill>
                  <a:schemeClr val="tx1"/>
                </a:solidFill>
                <a:cs typeface="Arial"/>
              </a:rPr>
              <a:t>ll</a:t>
            </a:r>
            <a:r>
              <a:rPr lang="en-US" dirty="0">
                <a:solidFill>
                  <a:schemeClr val="tx1"/>
                </a:solidFill>
                <a:cs typeface="Arial"/>
              </a:rPr>
              <a:t>y s</a:t>
            </a:r>
            <a:r>
              <a:rPr lang="en-US" spc="-45" dirty="0">
                <a:solidFill>
                  <a:schemeClr val="tx1"/>
                </a:solidFill>
                <a:cs typeface="Arial"/>
              </a:rPr>
              <a:t>e</a:t>
            </a:r>
            <a:r>
              <a:rPr lang="en-US" dirty="0">
                <a:solidFill>
                  <a:schemeClr val="tx1"/>
                </a:solidFill>
                <a:cs typeface="Arial"/>
              </a:rPr>
              <a:t>t</a:t>
            </a:r>
            <a:r>
              <a:rPr lang="en-US" spc="15" dirty="0">
                <a:solidFill>
                  <a:schemeClr val="tx1"/>
                </a:solidFill>
                <a:cs typeface="Arial"/>
              </a:rPr>
              <a:t> b</a:t>
            </a:r>
            <a:r>
              <a:rPr lang="en-US" dirty="0">
                <a:solidFill>
                  <a:schemeClr val="tx1"/>
                </a:solidFill>
                <a:cs typeface="Arial"/>
              </a:rPr>
              <a:t>y</a:t>
            </a:r>
            <a:r>
              <a:rPr lang="en-US" spc="-25" dirty="0">
                <a:solidFill>
                  <a:schemeClr val="tx1"/>
                </a:solidFill>
                <a:cs typeface="Arial"/>
              </a:rPr>
              <a:t> t</a:t>
            </a:r>
            <a:r>
              <a:rPr lang="en-US" spc="15" dirty="0">
                <a:solidFill>
                  <a:schemeClr val="tx1"/>
                </a:solidFill>
                <a:cs typeface="Arial"/>
              </a:rPr>
              <a:t>h</a:t>
            </a:r>
            <a:r>
              <a:rPr lang="en-US" dirty="0">
                <a:solidFill>
                  <a:schemeClr val="tx1"/>
                </a:solidFill>
                <a:cs typeface="Arial"/>
              </a:rPr>
              <a:t>e</a:t>
            </a:r>
            <a:r>
              <a:rPr lang="en-US" spc="-5" dirty="0">
                <a:solidFill>
                  <a:schemeClr val="tx1"/>
                </a:solidFill>
                <a:cs typeface="Arial"/>
              </a:rPr>
              <a:t> </a:t>
            </a:r>
            <a:r>
              <a:rPr lang="en-US" dirty="0">
                <a:solidFill>
                  <a:schemeClr val="tx1"/>
                </a:solidFill>
                <a:cs typeface="Arial"/>
              </a:rPr>
              <a:t>S</a:t>
            </a:r>
            <a:r>
              <a:rPr lang="en-US" spc="10" dirty="0">
                <a:solidFill>
                  <a:schemeClr val="tx1"/>
                </a:solidFill>
                <a:cs typeface="Arial"/>
              </a:rPr>
              <a:t>R</a:t>
            </a:r>
            <a:r>
              <a:rPr lang="en-US" spc="-65" dirty="0">
                <a:solidFill>
                  <a:schemeClr val="tx1"/>
                </a:solidFill>
                <a:cs typeface="Arial"/>
              </a:rPr>
              <a:t>VA</a:t>
            </a:r>
            <a:r>
              <a:rPr lang="en-US" dirty="0">
                <a:solidFill>
                  <a:schemeClr val="tx1"/>
                </a:solidFill>
                <a:cs typeface="Arial"/>
              </a:rPr>
              <a:t>L</a:t>
            </a:r>
            <a:r>
              <a:rPr lang="en-US" spc="110" dirty="0">
                <a:solidFill>
                  <a:schemeClr val="tx1"/>
                </a:solidFill>
                <a:cs typeface="Arial"/>
              </a:rPr>
              <a:t> </a:t>
            </a:r>
            <a:r>
              <a:rPr lang="en-US" spc="-45" dirty="0">
                <a:solidFill>
                  <a:schemeClr val="tx1"/>
                </a:solidFill>
                <a:cs typeface="Arial"/>
              </a:rPr>
              <a:t>a</a:t>
            </a:r>
            <a:r>
              <a:rPr lang="en-US" spc="-25" dirty="0">
                <a:solidFill>
                  <a:schemeClr val="tx1"/>
                </a:solidFill>
                <a:cs typeface="Arial"/>
              </a:rPr>
              <a:t>tt</a:t>
            </a:r>
            <a:r>
              <a:rPr lang="en-US" dirty="0">
                <a:solidFill>
                  <a:schemeClr val="tx1"/>
                </a:solidFill>
                <a:cs typeface="Arial"/>
              </a:rPr>
              <a:t>r</a:t>
            </a:r>
            <a:r>
              <a:rPr lang="en-US" spc="15" dirty="0">
                <a:solidFill>
                  <a:schemeClr val="tx1"/>
                </a:solidFill>
                <a:cs typeface="Arial"/>
              </a:rPr>
              <a:t>ibu</a:t>
            </a:r>
            <a:r>
              <a:rPr lang="en-US" spc="-25" dirty="0">
                <a:solidFill>
                  <a:schemeClr val="tx1"/>
                </a:solidFill>
                <a:cs typeface="Arial"/>
              </a:rPr>
              <a:t>t</a:t>
            </a:r>
            <a:r>
              <a:rPr lang="en-US" dirty="0">
                <a:solidFill>
                  <a:schemeClr val="tx1"/>
                </a:solidFill>
                <a:cs typeface="Arial"/>
              </a:rPr>
              <a:t>e</a:t>
            </a:r>
            <a:endParaRPr lang="en-US" dirty="0">
              <a:solidFill>
                <a:schemeClr val="tx1"/>
              </a:solidFill>
            </a:endParaRPr>
          </a:p>
        </p:txBody>
      </p:sp>
      <p:sp>
        <p:nvSpPr>
          <p:cNvPr id="4" name="Title 3"/>
          <p:cNvSpPr>
            <a:spLocks noGrp="1"/>
          </p:cNvSpPr>
          <p:nvPr>
            <p:ph type="title"/>
          </p:nvPr>
        </p:nvSpPr>
        <p:spPr/>
        <p:txBody>
          <a:bodyPr/>
          <a:lstStyle/>
          <a:p>
            <a:r>
              <a:rPr lang="en-US" dirty="0" smtClean="0"/>
              <a:t>Control Sets</a:t>
            </a:r>
            <a:endParaRPr lang="en-US" dirty="0"/>
          </a:p>
        </p:txBody>
      </p:sp>
      <p:sp>
        <p:nvSpPr>
          <p:cNvPr id="5" name="Footer Placeholder 4"/>
          <p:cNvSpPr>
            <a:spLocks noGrp="1"/>
          </p:cNvSpPr>
          <p:nvPr>
            <p:ph type="ftr" sz="quarter" idx="3"/>
          </p:nvPr>
        </p:nvSpPr>
        <p:spPr/>
        <p:txBody>
          <a:bodyPr/>
          <a:lstStyle/>
          <a:p>
            <a:r>
              <a:rPr lang="en-US" dirty="0" smtClean="0"/>
              <a:t>© Copyright 2015 Xilinx</a:t>
            </a:r>
            <a:endParaRPr lang="en-US" dirty="0"/>
          </a:p>
        </p:txBody>
      </p:sp>
      <p:sp>
        <p:nvSpPr>
          <p:cNvPr id="6" name="object 17"/>
          <p:cNvSpPr/>
          <p:nvPr/>
        </p:nvSpPr>
        <p:spPr>
          <a:xfrm>
            <a:off x="9275445" y="1596388"/>
            <a:ext cx="2373630" cy="4309112"/>
          </a:xfrm>
          <a:prstGeom prst="rect">
            <a:avLst/>
          </a:prstGeom>
          <a:blipFill>
            <a:blip r:embed="rId2" cstate="print"/>
            <a:stretch>
              <a:fillRect/>
            </a:stretch>
          </a:blipFill>
        </p:spPr>
        <p:txBody>
          <a:bodyPr wrap="square" lIns="0" tIns="0" rIns="0" bIns="0" rtlCol="0">
            <a:noAutofit/>
          </a:bodyPr>
          <a:lstStyle/>
          <a:p>
            <a:endParaRPr/>
          </a:p>
        </p:txBody>
      </p:sp>
      <p:sp>
        <p:nvSpPr>
          <p:cNvPr id="7" name="Slide Number Placeholder 6"/>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16</a:t>
            </a:fld>
            <a:endParaRPr lang="en-US" dirty="0"/>
          </a:p>
        </p:txBody>
      </p:sp>
    </p:spTree>
    <p:extLst>
      <p:ext uri="{BB962C8B-B14F-4D97-AF65-F5344CB8AC3E}">
        <p14:creationId xmlns:p14="http://schemas.microsoft.com/office/powerpoint/2010/main" val="25442810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8" y="1600201"/>
            <a:ext cx="8648812" cy="4268337"/>
          </a:xfrm>
        </p:spPr>
        <p:txBody>
          <a:bodyPr/>
          <a:lstStyle/>
          <a:p>
            <a:r>
              <a:rPr lang="en-US" spc="-45" dirty="0" smtClean="0">
                <a:solidFill>
                  <a:schemeClr val="tx1"/>
                </a:solidFill>
                <a:cs typeface="Arial"/>
              </a:rPr>
              <a:t>SLICEM can be used for memory</a:t>
            </a:r>
          </a:p>
          <a:p>
            <a:r>
              <a:rPr lang="en-US" spc="5" dirty="0" smtClean="0">
                <a:solidFill>
                  <a:schemeClr val="tx1"/>
                </a:solidFill>
                <a:cs typeface="Arial"/>
              </a:rPr>
              <a:t>S</a:t>
            </a:r>
            <a:r>
              <a:rPr lang="en-US" spc="40" dirty="0" smtClean="0">
                <a:solidFill>
                  <a:schemeClr val="tx1"/>
                </a:solidFill>
                <a:cs typeface="Arial"/>
              </a:rPr>
              <a:t>y</a:t>
            </a:r>
            <a:r>
              <a:rPr lang="en-US" spc="-5" dirty="0" smtClean="0">
                <a:solidFill>
                  <a:schemeClr val="tx1"/>
                </a:solidFill>
                <a:cs typeface="Arial"/>
              </a:rPr>
              <a:t>n</a:t>
            </a:r>
            <a:r>
              <a:rPr lang="en-US" spc="-15" dirty="0" smtClean="0">
                <a:solidFill>
                  <a:schemeClr val="tx1"/>
                </a:solidFill>
                <a:cs typeface="Arial"/>
              </a:rPr>
              <a:t>c</a:t>
            </a:r>
            <a:r>
              <a:rPr lang="en-US" spc="-5" dirty="0" smtClean="0">
                <a:solidFill>
                  <a:schemeClr val="tx1"/>
                </a:solidFill>
                <a:cs typeface="Arial"/>
              </a:rPr>
              <a:t>h</a:t>
            </a:r>
            <a:r>
              <a:rPr lang="en-US" spc="10" dirty="0" smtClean="0">
                <a:solidFill>
                  <a:schemeClr val="tx1"/>
                </a:solidFill>
                <a:cs typeface="Arial"/>
              </a:rPr>
              <a:t>r</a:t>
            </a:r>
            <a:r>
              <a:rPr lang="en-US" spc="-5" dirty="0" smtClean="0">
                <a:solidFill>
                  <a:schemeClr val="tx1"/>
                </a:solidFill>
                <a:cs typeface="Arial"/>
              </a:rPr>
              <a:t>onou</a:t>
            </a:r>
            <a:r>
              <a:rPr lang="en-US" spc="10" dirty="0" smtClean="0">
                <a:solidFill>
                  <a:schemeClr val="tx1"/>
                </a:solidFill>
                <a:cs typeface="Arial"/>
              </a:rPr>
              <a:t>s</a:t>
            </a:r>
            <a:r>
              <a:rPr lang="en-US" spc="150" dirty="0" smtClean="0">
                <a:solidFill>
                  <a:schemeClr val="tx1"/>
                </a:solidFill>
                <a:cs typeface="Arial"/>
              </a:rPr>
              <a:t> </a:t>
            </a:r>
            <a:r>
              <a:rPr lang="en-US" spc="-25" dirty="0">
                <a:solidFill>
                  <a:schemeClr val="tx1"/>
                </a:solidFill>
                <a:cs typeface="Arial"/>
              </a:rPr>
              <a:t>w</a:t>
            </a:r>
            <a:r>
              <a:rPr lang="en-US" spc="10" dirty="0">
                <a:solidFill>
                  <a:schemeClr val="tx1"/>
                </a:solidFill>
                <a:cs typeface="Arial"/>
              </a:rPr>
              <a:t>r</a:t>
            </a:r>
            <a:r>
              <a:rPr lang="en-US" spc="-10" dirty="0">
                <a:solidFill>
                  <a:schemeClr val="tx1"/>
                </a:solidFill>
                <a:cs typeface="Arial"/>
              </a:rPr>
              <a:t>i</a:t>
            </a:r>
            <a:r>
              <a:rPr lang="en-US" spc="5" dirty="0">
                <a:solidFill>
                  <a:schemeClr val="tx1"/>
                </a:solidFill>
                <a:cs typeface="Arial"/>
              </a:rPr>
              <a:t>t</a:t>
            </a:r>
            <a:r>
              <a:rPr lang="en-US" spc="-15" dirty="0">
                <a:solidFill>
                  <a:schemeClr val="tx1"/>
                </a:solidFill>
                <a:cs typeface="Arial"/>
              </a:rPr>
              <a:t>e</a:t>
            </a:r>
            <a:r>
              <a:rPr lang="en-US" spc="5" dirty="0">
                <a:solidFill>
                  <a:schemeClr val="tx1"/>
                </a:solidFill>
                <a:cs typeface="Arial"/>
              </a:rPr>
              <a:t>,</a:t>
            </a:r>
            <a:r>
              <a:rPr lang="en-US" spc="100" dirty="0">
                <a:solidFill>
                  <a:schemeClr val="tx1"/>
                </a:solidFill>
                <a:cs typeface="Arial"/>
              </a:rPr>
              <a:t> </a:t>
            </a:r>
            <a:r>
              <a:rPr lang="en-US" spc="-15" dirty="0">
                <a:solidFill>
                  <a:schemeClr val="tx1"/>
                </a:solidFill>
                <a:cs typeface="Arial"/>
              </a:rPr>
              <a:t>as</a:t>
            </a:r>
            <a:r>
              <a:rPr lang="en-US" spc="45" dirty="0">
                <a:solidFill>
                  <a:schemeClr val="tx1"/>
                </a:solidFill>
                <a:cs typeface="Arial"/>
              </a:rPr>
              <a:t>y</a:t>
            </a:r>
            <a:r>
              <a:rPr lang="en-US" spc="-5" dirty="0">
                <a:solidFill>
                  <a:schemeClr val="tx1"/>
                </a:solidFill>
                <a:cs typeface="Arial"/>
              </a:rPr>
              <a:t>n</a:t>
            </a:r>
            <a:r>
              <a:rPr lang="en-US" spc="-15" dirty="0">
                <a:solidFill>
                  <a:schemeClr val="tx1"/>
                </a:solidFill>
                <a:cs typeface="Arial"/>
              </a:rPr>
              <a:t>c</a:t>
            </a:r>
            <a:r>
              <a:rPr lang="en-US" spc="-5" dirty="0">
                <a:solidFill>
                  <a:schemeClr val="tx1"/>
                </a:solidFill>
                <a:cs typeface="Arial"/>
              </a:rPr>
              <a:t>h</a:t>
            </a:r>
            <a:r>
              <a:rPr lang="en-US" spc="10" dirty="0">
                <a:solidFill>
                  <a:schemeClr val="tx1"/>
                </a:solidFill>
                <a:cs typeface="Arial"/>
              </a:rPr>
              <a:t>r</a:t>
            </a:r>
            <a:r>
              <a:rPr lang="en-US" spc="-5" dirty="0">
                <a:solidFill>
                  <a:schemeClr val="tx1"/>
                </a:solidFill>
                <a:cs typeface="Arial"/>
              </a:rPr>
              <a:t>onou</a:t>
            </a:r>
            <a:r>
              <a:rPr lang="en-US" spc="10" dirty="0">
                <a:solidFill>
                  <a:schemeClr val="tx1"/>
                </a:solidFill>
                <a:cs typeface="Arial"/>
              </a:rPr>
              <a:t>s</a:t>
            </a:r>
            <a:r>
              <a:rPr lang="en-US" spc="210" dirty="0">
                <a:solidFill>
                  <a:schemeClr val="tx1"/>
                </a:solidFill>
                <a:cs typeface="Arial"/>
              </a:rPr>
              <a:t> </a:t>
            </a:r>
            <a:r>
              <a:rPr lang="en-US" spc="10" dirty="0" smtClean="0">
                <a:solidFill>
                  <a:schemeClr val="tx1"/>
                </a:solidFill>
                <a:cs typeface="Arial"/>
              </a:rPr>
              <a:t>r</a:t>
            </a:r>
            <a:r>
              <a:rPr lang="en-US" spc="-15" dirty="0" smtClean="0">
                <a:solidFill>
                  <a:schemeClr val="tx1"/>
                </a:solidFill>
                <a:cs typeface="Arial"/>
              </a:rPr>
              <a:t>ea</a:t>
            </a:r>
            <a:r>
              <a:rPr lang="en-US" spc="10" dirty="0" smtClean="0">
                <a:solidFill>
                  <a:schemeClr val="tx1"/>
                </a:solidFill>
                <a:cs typeface="Arial"/>
              </a:rPr>
              <a:t>d</a:t>
            </a:r>
          </a:p>
          <a:p>
            <a:pPr lvl="1"/>
            <a:r>
              <a:rPr lang="en-US" spc="35" dirty="0">
                <a:solidFill>
                  <a:schemeClr val="tx1"/>
                </a:solidFill>
                <a:cs typeface="Arial"/>
              </a:rPr>
              <a:t>C</a:t>
            </a:r>
            <a:r>
              <a:rPr lang="en-US" spc="5" dirty="0">
                <a:solidFill>
                  <a:schemeClr val="tx1"/>
                </a:solidFill>
                <a:cs typeface="Arial"/>
              </a:rPr>
              <a:t>an</a:t>
            </a:r>
            <a:r>
              <a:rPr lang="en-US" spc="-90" dirty="0">
                <a:solidFill>
                  <a:schemeClr val="tx1"/>
                </a:solidFill>
                <a:cs typeface="Arial"/>
              </a:rPr>
              <a:t> </a:t>
            </a:r>
            <a:r>
              <a:rPr lang="en-US" spc="5" dirty="0">
                <a:solidFill>
                  <a:schemeClr val="tx1"/>
                </a:solidFill>
                <a:cs typeface="Arial"/>
              </a:rPr>
              <a:t>be</a:t>
            </a:r>
            <a:r>
              <a:rPr lang="en-US" spc="-30" dirty="0">
                <a:solidFill>
                  <a:schemeClr val="tx1"/>
                </a:solidFill>
                <a:cs typeface="Arial"/>
              </a:rPr>
              <a:t> </a:t>
            </a:r>
            <a:r>
              <a:rPr lang="en-US" spc="30" dirty="0">
                <a:solidFill>
                  <a:schemeClr val="tx1"/>
                </a:solidFill>
                <a:cs typeface="Arial"/>
              </a:rPr>
              <a:t>c</a:t>
            </a:r>
            <a:r>
              <a:rPr lang="en-US" spc="5" dirty="0">
                <a:solidFill>
                  <a:schemeClr val="tx1"/>
                </a:solidFill>
                <a:cs typeface="Arial"/>
              </a:rPr>
              <a:t>on</a:t>
            </a:r>
            <a:r>
              <a:rPr lang="en-US" spc="-35" dirty="0">
                <a:solidFill>
                  <a:schemeClr val="tx1"/>
                </a:solidFill>
                <a:cs typeface="Arial"/>
              </a:rPr>
              <a:t>v</a:t>
            </a:r>
            <a:r>
              <a:rPr lang="en-US" spc="5" dirty="0">
                <a:solidFill>
                  <a:schemeClr val="tx1"/>
                </a:solidFill>
                <a:cs typeface="Arial"/>
              </a:rPr>
              <a:t>er</a:t>
            </a:r>
            <a:r>
              <a:rPr lang="en-US" spc="20" dirty="0">
                <a:solidFill>
                  <a:schemeClr val="tx1"/>
                </a:solidFill>
                <a:cs typeface="Arial"/>
              </a:rPr>
              <a:t>t</a:t>
            </a:r>
            <a:r>
              <a:rPr lang="en-US" spc="5" dirty="0">
                <a:solidFill>
                  <a:schemeClr val="tx1"/>
                </a:solidFill>
                <a:cs typeface="Arial"/>
              </a:rPr>
              <a:t>ed</a:t>
            </a:r>
            <a:r>
              <a:rPr lang="en-US" spc="-90" dirty="0">
                <a:solidFill>
                  <a:schemeClr val="tx1"/>
                </a:solidFill>
                <a:cs typeface="Arial"/>
              </a:rPr>
              <a:t> </a:t>
            </a:r>
            <a:r>
              <a:rPr lang="en-US" spc="25" dirty="0">
                <a:solidFill>
                  <a:schemeClr val="tx1"/>
                </a:solidFill>
                <a:cs typeface="Arial"/>
              </a:rPr>
              <a:t>t</a:t>
            </a:r>
            <a:r>
              <a:rPr lang="en-US" spc="5" dirty="0">
                <a:solidFill>
                  <a:schemeClr val="tx1"/>
                </a:solidFill>
                <a:cs typeface="Arial"/>
              </a:rPr>
              <a:t>o</a:t>
            </a:r>
            <a:r>
              <a:rPr lang="en-US" spc="-90" dirty="0">
                <a:solidFill>
                  <a:schemeClr val="tx1"/>
                </a:solidFill>
                <a:cs typeface="Arial"/>
              </a:rPr>
              <a:t> </a:t>
            </a:r>
            <a:r>
              <a:rPr lang="en-US" spc="30" dirty="0">
                <a:solidFill>
                  <a:schemeClr val="tx1"/>
                </a:solidFill>
                <a:cs typeface="Arial"/>
              </a:rPr>
              <a:t>sy</a:t>
            </a:r>
            <a:r>
              <a:rPr lang="en-US" spc="5" dirty="0">
                <a:solidFill>
                  <a:schemeClr val="tx1"/>
                </a:solidFill>
                <a:cs typeface="Arial"/>
              </a:rPr>
              <a:t>n</a:t>
            </a:r>
            <a:r>
              <a:rPr lang="en-US" spc="25" dirty="0">
                <a:solidFill>
                  <a:schemeClr val="tx1"/>
                </a:solidFill>
                <a:cs typeface="Arial"/>
              </a:rPr>
              <a:t>c</a:t>
            </a:r>
            <a:r>
              <a:rPr lang="en-US" spc="5" dirty="0">
                <a:solidFill>
                  <a:schemeClr val="tx1"/>
                </a:solidFill>
                <a:cs typeface="Arial"/>
              </a:rPr>
              <a:t>hro</a:t>
            </a:r>
            <a:r>
              <a:rPr lang="en-US" spc="-5" dirty="0">
                <a:solidFill>
                  <a:schemeClr val="tx1"/>
                </a:solidFill>
                <a:cs typeface="Arial"/>
              </a:rPr>
              <a:t>n</a:t>
            </a:r>
            <a:r>
              <a:rPr lang="en-US" spc="5" dirty="0">
                <a:solidFill>
                  <a:schemeClr val="tx1"/>
                </a:solidFill>
                <a:cs typeface="Arial"/>
              </a:rPr>
              <a:t>ous</a:t>
            </a:r>
            <a:r>
              <a:rPr lang="en-US" spc="-125" dirty="0">
                <a:solidFill>
                  <a:schemeClr val="tx1"/>
                </a:solidFill>
                <a:cs typeface="Arial"/>
              </a:rPr>
              <a:t> </a:t>
            </a:r>
            <a:r>
              <a:rPr lang="en-US" spc="5" dirty="0">
                <a:solidFill>
                  <a:schemeClr val="tx1"/>
                </a:solidFill>
                <a:cs typeface="Arial"/>
              </a:rPr>
              <a:t>read</a:t>
            </a:r>
            <a:r>
              <a:rPr lang="en-US" spc="-95" dirty="0">
                <a:solidFill>
                  <a:schemeClr val="tx1"/>
                </a:solidFill>
                <a:cs typeface="Arial"/>
              </a:rPr>
              <a:t> </a:t>
            </a:r>
            <a:r>
              <a:rPr lang="en-US" spc="5" dirty="0">
                <a:solidFill>
                  <a:schemeClr val="tx1"/>
                </a:solidFill>
                <a:cs typeface="Arial"/>
              </a:rPr>
              <a:t>u</a:t>
            </a:r>
            <a:r>
              <a:rPr lang="en-US" spc="25" dirty="0">
                <a:solidFill>
                  <a:schemeClr val="tx1"/>
                </a:solidFill>
                <a:cs typeface="Arial"/>
              </a:rPr>
              <a:t>s</a:t>
            </a:r>
            <a:r>
              <a:rPr lang="en-US" spc="5" dirty="0">
                <a:solidFill>
                  <a:schemeClr val="tx1"/>
                </a:solidFill>
                <a:cs typeface="Arial"/>
              </a:rPr>
              <a:t>ing</a:t>
            </a:r>
            <a:r>
              <a:rPr lang="en-US" spc="-90" dirty="0">
                <a:solidFill>
                  <a:schemeClr val="tx1"/>
                </a:solidFill>
                <a:cs typeface="Arial"/>
              </a:rPr>
              <a:t> </a:t>
            </a:r>
            <a:r>
              <a:rPr lang="en-US" spc="25" dirty="0">
                <a:solidFill>
                  <a:schemeClr val="tx1"/>
                </a:solidFill>
                <a:cs typeface="Arial"/>
              </a:rPr>
              <a:t>t</a:t>
            </a:r>
            <a:r>
              <a:rPr lang="en-US" spc="5" dirty="0">
                <a:solidFill>
                  <a:schemeClr val="tx1"/>
                </a:solidFill>
                <a:cs typeface="Arial"/>
              </a:rPr>
              <a:t>he</a:t>
            </a:r>
            <a:r>
              <a:rPr lang="en-US" dirty="0">
                <a:solidFill>
                  <a:schemeClr val="tx1"/>
                </a:solidFill>
                <a:cs typeface="Arial"/>
              </a:rPr>
              <a:t> </a:t>
            </a:r>
            <a:r>
              <a:rPr lang="en-US" spc="-35" dirty="0">
                <a:solidFill>
                  <a:schemeClr val="tx1"/>
                </a:solidFill>
                <a:cs typeface="Arial"/>
              </a:rPr>
              <a:t>f</a:t>
            </a:r>
            <a:r>
              <a:rPr lang="en-US" dirty="0">
                <a:solidFill>
                  <a:schemeClr val="tx1"/>
                </a:solidFill>
                <a:cs typeface="Arial"/>
              </a:rPr>
              <a:t>lip</a:t>
            </a:r>
            <a:r>
              <a:rPr lang="en-US" spc="5" dirty="0">
                <a:solidFill>
                  <a:schemeClr val="tx1"/>
                </a:solidFill>
                <a:cs typeface="Arial"/>
              </a:rPr>
              <a:t>-</a:t>
            </a:r>
            <a:r>
              <a:rPr lang="en-US" spc="-35" dirty="0">
                <a:solidFill>
                  <a:schemeClr val="tx1"/>
                </a:solidFill>
                <a:cs typeface="Arial"/>
              </a:rPr>
              <a:t>f</a:t>
            </a:r>
            <a:r>
              <a:rPr lang="en-US" spc="5" dirty="0">
                <a:solidFill>
                  <a:schemeClr val="tx1"/>
                </a:solidFill>
                <a:cs typeface="Arial"/>
              </a:rPr>
              <a:t>lops</a:t>
            </a:r>
            <a:r>
              <a:rPr lang="en-US" spc="-5" dirty="0">
                <a:solidFill>
                  <a:schemeClr val="tx1"/>
                </a:solidFill>
                <a:cs typeface="Arial"/>
              </a:rPr>
              <a:t> </a:t>
            </a:r>
            <a:r>
              <a:rPr lang="en-US" spc="5" dirty="0">
                <a:solidFill>
                  <a:schemeClr val="tx1"/>
                </a:solidFill>
                <a:cs typeface="Arial"/>
              </a:rPr>
              <a:t>a</a:t>
            </a:r>
            <a:r>
              <a:rPr lang="en-US" spc="-30" dirty="0">
                <a:solidFill>
                  <a:schemeClr val="tx1"/>
                </a:solidFill>
                <a:cs typeface="Arial"/>
              </a:rPr>
              <a:t>v</a:t>
            </a:r>
            <a:r>
              <a:rPr lang="en-US" spc="5" dirty="0">
                <a:solidFill>
                  <a:schemeClr val="tx1"/>
                </a:solidFill>
                <a:cs typeface="Arial"/>
              </a:rPr>
              <a:t>aila</a:t>
            </a:r>
            <a:r>
              <a:rPr lang="en-US" spc="-5" dirty="0">
                <a:solidFill>
                  <a:schemeClr val="tx1"/>
                </a:solidFill>
                <a:cs typeface="Arial"/>
              </a:rPr>
              <a:t>b</a:t>
            </a:r>
            <a:r>
              <a:rPr lang="en-US" spc="5" dirty="0">
                <a:solidFill>
                  <a:schemeClr val="tx1"/>
                </a:solidFill>
                <a:cs typeface="Arial"/>
              </a:rPr>
              <a:t>le</a:t>
            </a:r>
            <a:r>
              <a:rPr lang="en-US" spc="-90" dirty="0">
                <a:solidFill>
                  <a:schemeClr val="tx1"/>
                </a:solidFill>
                <a:cs typeface="Arial"/>
              </a:rPr>
              <a:t> </a:t>
            </a:r>
            <a:r>
              <a:rPr lang="en-US" spc="5" dirty="0">
                <a:solidFill>
                  <a:schemeClr val="tx1"/>
                </a:solidFill>
                <a:cs typeface="Arial"/>
              </a:rPr>
              <a:t>in</a:t>
            </a:r>
            <a:r>
              <a:rPr lang="en-US" spc="-30" dirty="0">
                <a:solidFill>
                  <a:schemeClr val="tx1"/>
                </a:solidFill>
                <a:cs typeface="Arial"/>
              </a:rPr>
              <a:t> </a:t>
            </a:r>
            <a:r>
              <a:rPr lang="en-US" spc="25" dirty="0">
                <a:solidFill>
                  <a:schemeClr val="tx1"/>
                </a:solidFill>
                <a:cs typeface="Arial"/>
              </a:rPr>
              <a:t>t</a:t>
            </a:r>
            <a:r>
              <a:rPr lang="en-US" spc="5" dirty="0">
                <a:solidFill>
                  <a:schemeClr val="tx1"/>
                </a:solidFill>
                <a:cs typeface="Arial"/>
              </a:rPr>
              <a:t>he</a:t>
            </a:r>
            <a:r>
              <a:rPr lang="en-US" spc="-30" dirty="0">
                <a:solidFill>
                  <a:schemeClr val="tx1"/>
                </a:solidFill>
                <a:cs typeface="Arial"/>
              </a:rPr>
              <a:t> </a:t>
            </a:r>
            <a:r>
              <a:rPr lang="en-US" spc="30" dirty="0">
                <a:solidFill>
                  <a:schemeClr val="tx1"/>
                </a:solidFill>
                <a:cs typeface="Arial"/>
              </a:rPr>
              <a:t>s</a:t>
            </a:r>
            <a:r>
              <a:rPr lang="en-US" dirty="0">
                <a:solidFill>
                  <a:schemeClr val="tx1"/>
                </a:solidFill>
                <a:cs typeface="Arial"/>
              </a:rPr>
              <a:t>li</a:t>
            </a:r>
            <a:r>
              <a:rPr lang="en-US" spc="30" dirty="0">
                <a:solidFill>
                  <a:schemeClr val="tx1"/>
                </a:solidFill>
                <a:cs typeface="Arial"/>
              </a:rPr>
              <a:t>c</a:t>
            </a:r>
            <a:r>
              <a:rPr lang="en-US" spc="5" dirty="0">
                <a:solidFill>
                  <a:schemeClr val="tx1"/>
                </a:solidFill>
                <a:cs typeface="Arial"/>
              </a:rPr>
              <a:t>e</a:t>
            </a:r>
            <a:endParaRPr lang="en-US" dirty="0">
              <a:solidFill>
                <a:schemeClr val="tx1"/>
              </a:solidFill>
              <a:cs typeface="Arial"/>
            </a:endParaRPr>
          </a:p>
          <a:p>
            <a:r>
              <a:rPr lang="en-US" spc="10" dirty="0">
                <a:solidFill>
                  <a:schemeClr val="tx1"/>
                </a:solidFill>
                <a:cs typeface="Arial"/>
              </a:rPr>
              <a:t>V</a:t>
            </a:r>
            <a:r>
              <a:rPr lang="en-US" spc="-15" dirty="0">
                <a:solidFill>
                  <a:schemeClr val="tx1"/>
                </a:solidFill>
                <a:cs typeface="Arial"/>
              </a:rPr>
              <a:t>a</a:t>
            </a:r>
            <a:r>
              <a:rPr lang="en-US" spc="10" dirty="0">
                <a:solidFill>
                  <a:schemeClr val="tx1"/>
                </a:solidFill>
                <a:cs typeface="Arial"/>
              </a:rPr>
              <a:t>r</a:t>
            </a:r>
            <a:r>
              <a:rPr lang="en-US" spc="-10" dirty="0">
                <a:solidFill>
                  <a:schemeClr val="tx1"/>
                </a:solidFill>
                <a:cs typeface="Arial"/>
              </a:rPr>
              <a:t>i</a:t>
            </a:r>
            <a:r>
              <a:rPr lang="en-US" spc="-5" dirty="0">
                <a:solidFill>
                  <a:schemeClr val="tx1"/>
                </a:solidFill>
                <a:cs typeface="Arial"/>
              </a:rPr>
              <a:t>ou</a:t>
            </a:r>
            <a:r>
              <a:rPr lang="en-US" spc="10" dirty="0">
                <a:solidFill>
                  <a:schemeClr val="tx1"/>
                </a:solidFill>
                <a:cs typeface="Arial"/>
              </a:rPr>
              <a:t>s</a:t>
            </a:r>
            <a:r>
              <a:rPr lang="en-US" spc="90" dirty="0">
                <a:solidFill>
                  <a:schemeClr val="tx1"/>
                </a:solidFill>
                <a:cs typeface="Arial"/>
              </a:rPr>
              <a:t> </a:t>
            </a:r>
            <a:r>
              <a:rPr lang="en-US" spc="-15" dirty="0">
                <a:solidFill>
                  <a:schemeClr val="tx1"/>
                </a:solidFill>
                <a:cs typeface="Arial"/>
              </a:rPr>
              <a:t>c</a:t>
            </a:r>
            <a:r>
              <a:rPr lang="en-US" spc="-5" dirty="0">
                <a:solidFill>
                  <a:schemeClr val="tx1"/>
                </a:solidFill>
                <a:cs typeface="Arial"/>
              </a:rPr>
              <a:t>on</a:t>
            </a:r>
            <a:r>
              <a:rPr lang="en-US" spc="20" dirty="0">
                <a:solidFill>
                  <a:schemeClr val="tx1"/>
                </a:solidFill>
                <a:cs typeface="Arial"/>
              </a:rPr>
              <a:t>f</a:t>
            </a:r>
            <a:r>
              <a:rPr lang="en-US" spc="-10" dirty="0">
                <a:solidFill>
                  <a:schemeClr val="tx1"/>
                </a:solidFill>
                <a:cs typeface="Arial"/>
              </a:rPr>
              <a:t>i</a:t>
            </a:r>
            <a:r>
              <a:rPr lang="en-US" spc="-5" dirty="0">
                <a:solidFill>
                  <a:schemeClr val="tx1"/>
                </a:solidFill>
                <a:cs typeface="Arial"/>
              </a:rPr>
              <a:t>gu</a:t>
            </a:r>
            <a:r>
              <a:rPr lang="en-US" spc="10" dirty="0">
                <a:solidFill>
                  <a:schemeClr val="tx1"/>
                </a:solidFill>
                <a:cs typeface="Arial"/>
              </a:rPr>
              <a:t>r</a:t>
            </a:r>
            <a:r>
              <a:rPr lang="en-US" spc="-15" dirty="0">
                <a:solidFill>
                  <a:schemeClr val="tx1"/>
                </a:solidFill>
                <a:cs typeface="Arial"/>
              </a:rPr>
              <a:t>a</a:t>
            </a:r>
            <a:r>
              <a:rPr lang="en-US" spc="5" dirty="0">
                <a:solidFill>
                  <a:schemeClr val="tx1"/>
                </a:solidFill>
                <a:cs typeface="Arial"/>
              </a:rPr>
              <a:t>t</a:t>
            </a:r>
            <a:r>
              <a:rPr lang="en-US" spc="-10" dirty="0">
                <a:solidFill>
                  <a:schemeClr val="tx1"/>
                </a:solidFill>
                <a:cs typeface="Arial"/>
              </a:rPr>
              <a:t>i</a:t>
            </a:r>
            <a:r>
              <a:rPr lang="en-US" spc="-5" dirty="0">
                <a:solidFill>
                  <a:schemeClr val="tx1"/>
                </a:solidFill>
                <a:cs typeface="Arial"/>
              </a:rPr>
              <a:t>on</a:t>
            </a:r>
            <a:r>
              <a:rPr lang="en-US" spc="10" dirty="0">
                <a:solidFill>
                  <a:schemeClr val="tx1"/>
                </a:solidFill>
                <a:cs typeface="Arial"/>
              </a:rPr>
              <a:t>s</a:t>
            </a:r>
            <a:endParaRPr lang="en-US" dirty="0">
              <a:solidFill>
                <a:schemeClr val="tx1"/>
              </a:solidFill>
              <a:cs typeface="Arial"/>
            </a:endParaRPr>
          </a:p>
          <a:p>
            <a:pPr marL="574675" lvl="1">
              <a:lnSpc>
                <a:spcPct val="100000"/>
              </a:lnSpc>
            </a:pPr>
            <a:r>
              <a:rPr lang="en-US" spc="5" dirty="0">
                <a:solidFill>
                  <a:schemeClr val="tx1"/>
                </a:solidFill>
                <a:cs typeface="Arial"/>
              </a:rPr>
              <a:t>Sin</a:t>
            </a:r>
            <a:r>
              <a:rPr lang="en-US" spc="-5" dirty="0">
                <a:solidFill>
                  <a:schemeClr val="tx1"/>
                </a:solidFill>
                <a:cs typeface="Arial"/>
              </a:rPr>
              <a:t>g</a:t>
            </a:r>
            <a:r>
              <a:rPr lang="en-US" spc="5" dirty="0">
                <a:solidFill>
                  <a:schemeClr val="tx1"/>
                </a:solidFill>
                <a:cs typeface="Arial"/>
              </a:rPr>
              <a:t>le</a:t>
            </a:r>
            <a:r>
              <a:rPr lang="en-US" spc="-30" dirty="0">
                <a:solidFill>
                  <a:schemeClr val="tx1"/>
                </a:solidFill>
                <a:cs typeface="Arial"/>
              </a:rPr>
              <a:t> </a:t>
            </a:r>
            <a:r>
              <a:rPr lang="en-US" spc="5" dirty="0" smtClean="0">
                <a:solidFill>
                  <a:schemeClr val="tx1"/>
                </a:solidFill>
                <a:cs typeface="Arial"/>
              </a:rPr>
              <a:t>port</a:t>
            </a:r>
            <a:endParaRPr lang="en-US" dirty="0" smtClean="0">
              <a:solidFill>
                <a:schemeClr val="tx1"/>
              </a:solidFill>
              <a:cs typeface="Arial"/>
            </a:endParaRPr>
          </a:p>
          <a:p>
            <a:pPr marL="858838" lvl="2">
              <a:lnSpc>
                <a:spcPct val="100000"/>
              </a:lnSpc>
            </a:pPr>
            <a:r>
              <a:rPr lang="en-US" spc="10" dirty="0" smtClean="0">
                <a:solidFill>
                  <a:schemeClr val="tx1"/>
                </a:solidFill>
                <a:cs typeface="Arial"/>
              </a:rPr>
              <a:t>One</a:t>
            </a:r>
            <a:r>
              <a:rPr lang="en-US" spc="-35" dirty="0" smtClean="0">
                <a:solidFill>
                  <a:schemeClr val="tx1"/>
                </a:solidFill>
                <a:cs typeface="Arial"/>
              </a:rPr>
              <a:t> </a:t>
            </a:r>
            <a:r>
              <a:rPr lang="en-US" spc="5" dirty="0">
                <a:solidFill>
                  <a:schemeClr val="tx1"/>
                </a:solidFill>
                <a:cs typeface="Arial"/>
              </a:rPr>
              <a:t>L</a:t>
            </a:r>
            <a:r>
              <a:rPr lang="en-US" spc="-25" dirty="0">
                <a:solidFill>
                  <a:schemeClr val="tx1"/>
                </a:solidFill>
                <a:cs typeface="Arial"/>
              </a:rPr>
              <a:t>UT</a:t>
            </a:r>
            <a:r>
              <a:rPr lang="en-US" spc="5" dirty="0">
                <a:solidFill>
                  <a:schemeClr val="tx1"/>
                </a:solidFill>
                <a:cs typeface="Arial"/>
              </a:rPr>
              <a:t>6</a:t>
            </a:r>
            <a:r>
              <a:rPr lang="en-US" spc="-30" dirty="0">
                <a:solidFill>
                  <a:schemeClr val="tx1"/>
                </a:solidFill>
                <a:cs typeface="Arial"/>
              </a:rPr>
              <a:t> </a:t>
            </a:r>
            <a:r>
              <a:rPr lang="en-US" spc="5" dirty="0">
                <a:solidFill>
                  <a:schemeClr val="tx1"/>
                </a:solidFill>
                <a:cs typeface="Arial"/>
              </a:rPr>
              <a:t>=</a:t>
            </a:r>
            <a:r>
              <a:rPr lang="en-US" spc="-15" dirty="0">
                <a:solidFill>
                  <a:schemeClr val="tx1"/>
                </a:solidFill>
                <a:cs typeface="Arial"/>
              </a:rPr>
              <a:t> </a:t>
            </a:r>
            <a:r>
              <a:rPr lang="en-US" spc="5" dirty="0">
                <a:solidFill>
                  <a:schemeClr val="tx1"/>
                </a:solidFill>
                <a:cs typeface="Arial"/>
              </a:rPr>
              <a:t>64</a:t>
            </a:r>
            <a:r>
              <a:rPr lang="en-US" spc="-95" dirty="0">
                <a:solidFill>
                  <a:schemeClr val="tx1"/>
                </a:solidFill>
                <a:cs typeface="Arial"/>
              </a:rPr>
              <a:t>x</a:t>
            </a:r>
            <a:r>
              <a:rPr lang="en-US" spc="5" dirty="0">
                <a:solidFill>
                  <a:schemeClr val="tx1"/>
                </a:solidFill>
                <a:cs typeface="Arial"/>
              </a:rPr>
              <a:t>1</a:t>
            </a:r>
            <a:r>
              <a:rPr lang="en-US" spc="90" dirty="0">
                <a:solidFill>
                  <a:schemeClr val="tx1"/>
                </a:solidFill>
                <a:cs typeface="Arial"/>
              </a:rPr>
              <a:t> </a:t>
            </a:r>
            <a:r>
              <a:rPr lang="en-US" spc="5" dirty="0">
                <a:solidFill>
                  <a:schemeClr val="tx1"/>
                </a:solidFill>
                <a:cs typeface="Arial"/>
              </a:rPr>
              <a:t>or</a:t>
            </a:r>
            <a:r>
              <a:rPr lang="en-US" spc="-30" dirty="0">
                <a:solidFill>
                  <a:schemeClr val="tx1"/>
                </a:solidFill>
                <a:cs typeface="Arial"/>
              </a:rPr>
              <a:t> </a:t>
            </a:r>
            <a:r>
              <a:rPr lang="en-US" spc="5" dirty="0">
                <a:solidFill>
                  <a:schemeClr val="tx1"/>
                </a:solidFill>
                <a:cs typeface="Arial"/>
              </a:rPr>
              <a:t>32</a:t>
            </a:r>
            <a:r>
              <a:rPr lang="en-US" spc="-95" dirty="0">
                <a:solidFill>
                  <a:schemeClr val="tx1"/>
                </a:solidFill>
                <a:cs typeface="Arial"/>
              </a:rPr>
              <a:t>x</a:t>
            </a:r>
            <a:r>
              <a:rPr lang="en-US" spc="5" dirty="0">
                <a:solidFill>
                  <a:schemeClr val="tx1"/>
                </a:solidFill>
                <a:cs typeface="Arial"/>
              </a:rPr>
              <a:t>2</a:t>
            </a:r>
            <a:r>
              <a:rPr lang="en-US" spc="30" dirty="0">
                <a:solidFill>
                  <a:schemeClr val="tx1"/>
                </a:solidFill>
                <a:cs typeface="Arial"/>
              </a:rPr>
              <a:t> </a:t>
            </a:r>
            <a:r>
              <a:rPr lang="en-US" spc="35" dirty="0" smtClean="0">
                <a:solidFill>
                  <a:schemeClr val="tx1"/>
                </a:solidFill>
                <a:cs typeface="Arial"/>
              </a:rPr>
              <a:t>R</a:t>
            </a:r>
            <a:r>
              <a:rPr lang="en-US" spc="10" dirty="0" smtClean="0">
                <a:solidFill>
                  <a:schemeClr val="tx1"/>
                </a:solidFill>
                <a:cs typeface="Arial"/>
              </a:rPr>
              <a:t>AM</a:t>
            </a:r>
            <a:endParaRPr lang="en-US" dirty="0" smtClean="0">
              <a:solidFill>
                <a:schemeClr val="tx1"/>
              </a:solidFill>
              <a:cs typeface="Arial"/>
            </a:endParaRPr>
          </a:p>
          <a:p>
            <a:pPr marL="858838" lvl="2">
              <a:lnSpc>
                <a:spcPct val="100000"/>
              </a:lnSpc>
            </a:pPr>
            <a:r>
              <a:rPr lang="en-US" spc="35" dirty="0" err="1" smtClean="0">
                <a:solidFill>
                  <a:schemeClr val="tx1"/>
                </a:solidFill>
                <a:cs typeface="Arial"/>
              </a:rPr>
              <a:t>C</a:t>
            </a:r>
            <a:r>
              <a:rPr lang="en-US" spc="5" dirty="0" err="1" smtClean="0">
                <a:solidFill>
                  <a:schemeClr val="tx1"/>
                </a:solidFill>
                <a:cs typeface="Arial"/>
              </a:rPr>
              <a:t>a</a:t>
            </a:r>
            <a:r>
              <a:rPr lang="en-US" spc="25" dirty="0" err="1" smtClean="0">
                <a:solidFill>
                  <a:schemeClr val="tx1"/>
                </a:solidFill>
                <a:cs typeface="Arial"/>
              </a:rPr>
              <a:t>s</a:t>
            </a:r>
            <a:r>
              <a:rPr lang="en-US" spc="30" dirty="0" err="1" smtClean="0">
                <a:solidFill>
                  <a:schemeClr val="tx1"/>
                </a:solidFill>
                <a:cs typeface="Arial"/>
              </a:rPr>
              <a:t>c</a:t>
            </a:r>
            <a:r>
              <a:rPr lang="en-US" spc="5" dirty="0" err="1" smtClean="0">
                <a:solidFill>
                  <a:schemeClr val="tx1"/>
                </a:solidFill>
                <a:cs typeface="Arial"/>
              </a:rPr>
              <a:t>ad</a:t>
            </a:r>
            <a:r>
              <a:rPr lang="en-US" spc="-5" dirty="0" err="1" smtClean="0">
                <a:solidFill>
                  <a:schemeClr val="tx1"/>
                </a:solidFill>
                <a:cs typeface="Arial"/>
              </a:rPr>
              <a:t>a</a:t>
            </a:r>
            <a:r>
              <a:rPr lang="en-US" spc="5" dirty="0" err="1" smtClean="0">
                <a:solidFill>
                  <a:schemeClr val="tx1"/>
                </a:solidFill>
                <a:cs typeface="Arial"/>
              </a:rPr>
              <a:t>ble</a:t>
            </a:r>
            <a:r>
              <a:rPr lang="en-US" spc="-150" dirty="0" smtClean="0">
                <a:solidFill>
                  <a:schemeClr val="tx1"/>
                </a:solidFill>
                <a:cs typeface="Arial"/>
              </a:rPr>
              <a:t> </a:t>
            </a:r>
            <a:r>
              <a:rPr lang="en-US" spc="5" dirty="0">
                <a:solidFill>
                  <a:schemeClr val="tx1"/>
                </a:solidFill>
                <a:cs typeface="Arial"/>
              </a:rPr>
              <a:t>up</a:t>
            </a:r>
            <a:r>
              <a:rPr lang="en-US" spc="-90" dirty="0">
                <a:solidFill>
                  <a:schemeClr val="tx1"/>
                </a:solidFill>
                <a:cs typeface="Arial"/>
              </a:rPr>
              <a:t> </a:t>
            </a:r>
            <a:r>
              <a:rPr lang="en-US" spc="25" dirty="0">
                <a:solidFill>
                  <a:schemeClr val="tx1"/>
                </a:solidFill>
                <a:cs typeface="Arial"/>
              </a:rPr>
              <a:t>t</a:t>
            </a:r>
            <a:r>
              <a:rPr lang="en-US" spc="5" dirty="0">
                <a:solidFill>
                  <a:schemeClr val="tx1"/>
                </a:solidFill>
                <a:cs typeface="Arial"/>
              </a:rPr>
              <a:t>o</a:t>
            </a:r>
            <a:r>
              <a:rPr lang="en-US" spc="-30" dirty="0">
                <a:solidFill>
                  <a:schemeClr val="tx1"/>
                </a:solidFill>
                <a:cs typeface="Arial"/>
              </a:rPr>
              <a:t> </a:t>
            </a:r>
            <a:r>
              <a:rPr lang="en-US" spc="5" dirty="0">
                <a:solidFill>
                  <a:schemeClr val="tx1"/>
                </a:solidFill>
                <a:cs typeface="Arial"/>
              </a:rPr>
              <a:t>25</a:t>
            </a:r>
            <a:r>
              <a:rPr lang="en-US" spc="-5" dirty="0">
                <a:solidFill>
                  <a:schemeClr val="tx1"/>
                </a:solidFill>
                <a:cs typeface="Arial"/>
              </a:rPr>
              <a:t>6</a:t>
            </a:r>
            <a:r>
              <a:rPr lang="en-US" spc="-90" dirty="0">
                <a:solidFill>
                  <a:schemeClr val="tx1"/>
                </a:solidFill>
                <a:cs typeface="Arial"/>
              </a:rPr>
              <a:t>x</a:t>
            </a:r>
            <a:r>
              <a:rPr lang="en-US" spc="5" dirty="0">
                <a:solidFill>
                  <a:schemeClr val="tx1"/>
                </a:solidFill>
                <a:cs typeface="Arial"/>
              </a:rPr>
              <a:t>1</a:t>
            </a:r>
            <a:r>
              <a:rPr lang="en-US" spc="30" dirty="0">
                <a:solidFill>
                  <a:schemeClr val="tx1"/>
                </a:solidFill>
                <a:cs typeface="Arial"/>
              </a:rPr>
              <a:t> </a:t>
            </a:r>
            <a:r>
              <a:rPr lang="en-US" spc="35" dirty="0">
                <a:solidFill>
                  <a:schemeClr val="tx1"/>
                </a:solidFill>
                <a:cs typeface="Arial"/>
              </a:rPr>
              <a:t>R</a:t>
            </a:r>
            <a:r>
              <a:rPr lang="en-US" spc="10" dirty="0">
                <a:solidFill>
                  <a:schemeClr val="tx1"/>
                </a:solidFill>
                <a:cs typeface="Arial"/>
              </a:rPr>
              <a:t>AM</a:t>
            </a:r>
            <a:r>
              <a:rPr lang="en-US" dirty="0">
                <a:solidFill>
                  <a:schemeClr val="tx1"/>
                </a:solidFill>
                <a:cs typeface="Arial"/>
              </a:rPr>
              <a:t> </a:t>
            </a:r>
            <a:endParaRPr lang="en-US" dirty="0" smtClean="0">
              <a:solidFill>
                <a:schemeClr val="tx1"/>
              </a:solidFill>
              <a:cs typeface="Arial"/>
            </a:endParaRPr>
          </a:p>
          <a:p>
            <a:pPr marL="574675" lvl="1">
              <a:lnSpc>
                <a:spcPct val="100000"/>
              </a:lnSpc>
            </a:pPr>
            <a:r>
              <a:rPr lang="en-US" spc="35" dirty="0" smtClean="0">
                <a:solidFill>
                  <a:schemeClr val="tx1"/>
                </a:solidFill>
                <a:cs typeface="Arial"/>
              </a:rPr>
              <a:t>D</a:t>
            </a:r>
            <a:r>
              <a:rPr lang="en-US" spc="5" dirty="0" smtClean="0">
                <a:solidFill>
                  <a:schemeClr val="tx1"/>
                </a:solidFill>
                <a:cs typeface="Arial"/>
              </a:rPr>
              <a:t>ual</a:t>
            </a:r>
            <a:r>
              <a:rPr lang="en-US" spc="-90" dirty="0" smtClean="0">
                <a:solidFill>
                  <a:schemeClr val="tx1"/>
                </a:solidFill>
                <a:cs typeface="Arial"/>
              </a:rPr>
              <a:t> </a:t>
            </a:r>
            <a:r>
              <a:rPr lang="en-US" spc="5" dirty="0">
                <a:solidFill>
                  <a:schemeClr val="tx1"/>
                </a:solidFill>
                <a:cs typeface="Arial"/>
              </a:rPr>
              <a:t>port</a:t>
            </a:r>
            <a:r>
              <a:rPr lang="en-US" spc="-5" dirty="0">
                <a:solidFill>
                  <a:schemeClr val="tx1"/>
                </a:solidFill>
                <a:cs typeface="Arial"/>
              </a:rPr>
              <a:t> </a:t>
            </a:r>
            <a:r>
              <a:rPr lang="en-US" spc="10" dirty="0">
                <a:solidFill>
                  <a:schemeClr val="tx1"/>
                </a:solidFill>
                <a:cs typeface="Arial"/>
              </a:rPr>
              <a:t>(</a:t>
            </a:r>
            <a:r>
              <a:rPr lang="en-US" spc="40" dirty="0" smtClean="0">
                <a:solidFill>
                  <a:schemeClr val="tx1"/>
                </a:solidFill>
                <a:cs typeface="Arial"/>
              </a:rPr>
              <a:t>D</a:t>
            </a:r>
            <a:r>
              <a:rPr lang="en-US" spc="5" dirty="0" smtClean="0">
                <a:solidFill>
                  <a:schemeClr val="tx1"/>
                </a:solidFill>
                <a:cs typeface="Arial"/>
              </a:rPr>
              <a:t>)</a:t>
            </a:r>
            <a:endParaRPr lang="en-US" dirty="0" smtClean="0">
              <a:solidFill>
                <a:schemeClr val="tx1"/>
              </a:solidFill>
              <a:cs typeface="Arial"/>
            </a:endParaRPr>
          </a:p>
          <a:p>
            <a:pPr marL="858838" lvl="2">
              <a:lnSpc>
                <a:spcPct val="100000"/>
              </a:lnSpc>
            </a:pPr>
            <a:r>
              <a:rPr lang="en-US" spc="5" dirty="0" smtClean="0">
                <a:solidFill>
                  <a:schemeClr val="tx1"/>
                </a:solidFill>
                <a:cs typeface="Arial"/>
              </a:rPr>
              <a:t>1</a:t>
            </a:r>
            <a:r>
              <a:rPr lang="en-US" spc="-30" dirty="0" smtClean="0">
                <a:solidFill>
                  <a:schemeClr val="tx1"/>
                </a:solidFill>
                <a:cs typeface="Arial"/>
              </a:rPr>
              <a:t> </a:t>
            </a:r>
            <a:r>
              <a:rPr lang="en-US" spc="5" dirty="0">
                <a:solidFill>
                  <a:schemeClr val="tx1"/>
                </a:solidFill>
                <a:cs typeface="Arial"/>
              </a:rPr>
              <a:t>read</a:t>
            </a:r>
            <a:r>
              <a:rPr lang="en-US" spc="-35" dirty="0">
                <a:solidFill>
                  <a:schemeClr val="tx1"/>
                </a:solidFill>
                <a:cs typeface="Arial"/>
              </a:rPr>
              <a:t> </a:t>
            </a:r>
            <a:r>
              <a:rPr lang="en-US" dirty="0">
                <a:solidFill>
                  <a:schemeClr val="tx1"/>
                </a:solidFill>
                <a:cs typeface="Arial"/>
              </a:rPr>
              <a:t>/ </a:t>
            </a:r>
            <a:r>
              <a:rPr lang="en-US" spc="-25" dirty="0">
                <a:solidFill>
                  <a:schemeClr val="tx1"/>
                </a:solidFill>
                <a:cs typeface="Arial"/>
              </a:rPr>
              <a:t>w</a:t>
            </a:r>
            <a:r>
              <a:rPr lang="en-US" dirty="0">
                <a:solidFill>
                  <a:schemeClr val="tx1"/>
                </a:solidFill>
                <a:cs typeface="Arial"/>
              </a:rPr>
              <a:t>ri</a:t>
            </a:r>
            <a:r>
              <a:rPr lang="en-US" spc="25" dirty="0">
                <a:solidFill>
                  <a:schemeClr val="tx1"/>
                </a:solidFill>
                <a:cs typeface="Arial"/>
              </a:rPr>
              <a:t>t</a:t>
            </a:r>
            <a:r>
              <a:rPr lang="en-US" spc="5" dirty="0">
                <a:solidFill>
                  <a:schemeClr val="tx1"/>
                </a:solidFill>
                <a:cs typeface="Arial"/>
              </a:rPr>
              <a:t>e</a:t>
            </a:r>
            <a:r>
              <a:rPr lang="en-US" spc="-90" dirty="0">
                <a:solidFill>
                  <a:schemeClr val="tx1"/>
                </a:solidFill>
                <a:cs typeface="Arial"/>
              </a:rPr>
              <a:t> </a:t>
            </a:r>
            <a:r>
              <a:rPr lang="en-US" spc="5" dirty="0">
                <a:solidFill>
                  <a:schemeClr val="tx1"/>
                </a:solidFill>
                <a:cs typeface="Arial"/>
              </a:rPr>
              <a:t>port</a:t>
            </a:r>
            <a:r>
              <a:rPr lang="en-US" spc="-5" dirty="0">
                <a:solidFill>
                  <a:schemeClr val="tx1"/>
                </a:solidFill>
                <a:cs typeface="Arial"/>
              </a:rPr>
              <a:t> </a:t>
            </a:r>
            <a:r>
              <a:rPr lang="en-US" spc="5" dirty="0">
                <a:solidFill>
                  <a:schemeClr val="tx1"/>
                </a:solidFill>
                <a:cs typeface="Arial"/>
              </a:rPr>
              <a:t>+</a:t>
            </a:r>
            <a:r>
              <a:rPr lang="en-US" spc="-15" dirty="0">
                <a:solidFill>
                  <a:schemeClr val="tx1"/>
                </a:solidFill>
                <a:cs typeface="Arial"/>
              </a:rPr>
              <a:t> </a:t>
            </a:r>
            <a:r>
              <a:rPr lang="en-US" spc="5" dirty="0">
                <a:solidFill>
                  <a:schemeClr val="tx1"/>
                </a:solidFill>
                <a:cs typeface="Arial"/>
              </a:rPr>
              <a:t>1</a:t>
            </a:r>
            <a:r>
              <a:rPr lang="en-US" spc="-30" dirty="0">
                <a:solidFill>
                  <a:schemeClr val="tx1"/>
                </a:solidFill>
                <a:cs typeface="Arial"/>
              </a:rPr>
              <a:t> </a:t>
            </a:r>
            <a:r>
              <a:rPr lang="en-US" spc="5" dirty="0">
                <a:solidFill>
                  <a:schemeClr val="tx1"/>
                </a:solidFill>
                <a:cs typeface="Arial"/>
              </a:rPr>
              <a:t>rea</a:t>
            </a:r>
            <a:r>
              <a:rPr lang="en-US" spc="10" dirty="0">
                <a:solidFill>
                  <a:schemeClr val="tx1"/>
                </a:solidFill>
                <a:cs typeface="Arial"/>
              </a:rPr>
              <a:t>d</a:t>
            </a:r>
            <a:r>
              <a:rPr lang="en-US" dirty="0">
                <a:solidFill>
                  <a:schemeClr val="tx1"/>
                </a:solidFill>
                <a:cs typeface="Arial"/>
              </a:rPr>
              <a:t>-</a:t>
            </a:r>
            <a:r>
              <a:rPr lang="en-US" spc="5" dirty="0">
                <a:solidFill>
                  <a:schemeClr val="tx1"/>
                </a:solidFill>
                <a:cs typeface="Arial"/>
              </a:rPr>
              <a:t>only</a:t>
            </a:r>
            <a:r>
              <a:rPr lang="en-US" spc="-65" dirty="0">
                <a:solidFill>
                  <a:schemeClr val="tx1"/>
                </a:solidFill>
                <a:cs typeface="Arial"/>
              </a:rPr>
              <a:t> </a:t>
            </a:r>
            <a:r>
              <a:rPr lang="en-US" spc="5" dirty="0">
                <a:solidFill>
                  <a:schemeClr val="tx1"/>
                </a:solidFill>
                <a:cs typeface="Arial"/>
              </a:rPr>
              <a:t>port </a:t>
            </a:r>
            <a:endParaRPr lang="en-US" spc="5" dirty="0" smtClean="0">
              <a:solidFill>
                <a:schemeClr val="tx1"/>
              </a:solidFill>
              <a:cs typeface="Arial"/>
            </a:endParaRPr>
          </a:p>
          <a:p>
            <a:pPr marL="574675" lvl="1">
              <a:lnSpc>
                <a:spcPct val="100000"/>
              </a:lnSpc>
            </a:pPr>
            <a:r>
              <a:rPr lang="en-US" spc="5" dirty="0" smtClean="0">
                <a:solidFill>
                  <a:schemeClr val="tx1"/>
                </a:solidFill>
                <a:cs typeface="Arial"/>
              </a:rPr>
              <a:t>Si</a:t>
            </a:r>
            <a:r>
              <a:rPr lang="en-US" spc="-25" dirty="0" smtClean="0">
                <a:solidFill>
                  <a:schemeClr val="tx1"/>
                </a:solidFill>
                <a:cs typeface="Arial"/>
              </a:rPr>
              <a:t>m</a:t>
            </a:r>
            <a:r>
              <a:rPr lang="en-US" spc="5" dirty="0" smtClean="0">
                <a:solidFill>
                  <a:schemeClr val="tx1"/>
                </a:solidFill>
                <a:cs typeface="Arial"/>
              </a:rPr>
              <a:t>ple</a:t>
            </a:r>
            <a:r>
              <a:rPr lang="en-US" spc="-30" dirty="0" smtClean="0">
                <a:solidFill>
                  <a:schemeClr val="tx1"/>
                </a:solidFill>
                <a:cs typeface="Arial"/>
              </a:rPr>
              <a:t> </a:t>
            </a:r>
            <a:r>
              <a:rPr lang="en-US" spc="5" dirty="0">
                <a:solidFill>
                  <a:schemeClr val="tx1"/>
                </a:solidFill>
                <a:cs typeface="Arial"/>
              </a:rPr>
              <a:t>du</a:t>
            </a:r>
            <a:r>
              <a:rPr lang="en-US" spc="-5" dirty="0">
                <a:solidFill>
                  <a:schemeClr val="tx1"/>
                </a:solidFill>
                <a:cs typeface="Arial"/>
              </a:rPr>
              <a:t>a</a:t>
            </a:r>
            <a:r>
              <a:rPr lang="en-US" dirty="0">
                <a:solidFill>
                  <a:schemeClr val="tx1"/>
                </a:solidFill>
                <a:cs typeface="Arial"/>
              </a:rPr>
              <a:t>l</a:t>
            </a:r>
            <a:r>
              <a:rPr lang="en-US" spc="-25" dirty="0">
                <a:solidFill>
                  <a:schemeClr val="tx1"/>
                </a:solidFill>
                <a:cs typeface="Arial"/>
              </a:rPr>
              <a:t> </a:t>
            </a:r>
            <a:r>
              <a:rPr lang="en-US" spc="5" dirty="0">
                <a:solidFill>
                  <a:schemeClr val="tx1"/>
                </a:solidFill>
                <a:cs typeface="Arial"/>
              </a:rPr>
              <a:t>port</a:t>
            </a:r>
            <a:r>
              <a:rPr lang="en-US" spc="-65" dirty="0">
                <a:solidFill>
                  <a:schemeClr val="tx1"/>
                </a:solidFill>
                <a:cs typeface="Arial"/>
              </a:rPr>
              <a:t> </a:t>
            </a:r>
            <a:r>
              <a:rPr lang="en-US" spc="15" dirty="0">
                <a:solidFill>
                  <a:schemeClr val="tx1"/>
                </a:solidFill>
                <a:cs typeface="Arial"/>
              </a:rPr>
              <a:t>(</a:t>
            </a:r>
            <a:r>
              <a:rPr lang="en-US" spc="10" dirty="0" smtClean="0">
                <a:solidFill>
                  <a:schemeClr val="tx1"/>
                </a:solidFill>
                <a:cs typeface="Arial"/>
              </a:rPr>
              <a:t>S</a:t>
            </a:r>
            <a:r>
              <a:rPr lang="en-US" spc="30" dirty="0" smtClean="0">
                <a:solidFill>
                  <a:schemeClr val="tx1"/>
                </a:solidFill>
                <a:cs typeface="Arial"/>
              </a:rPr>
              <a:t>D</a:t>
            </a:r>
            <a:r>
              <a:rPr lang="en-US" spc="10" dirty="0" smtClean="0">
                <a:solidFill>
                  <a:schemeClr val="tx1"/>
                </a:solidFill>
                <a:cs typeface="Arial"/>
              </a:rPr>
              <a:t>P</a:t>
            </a:r>
            <a:r>
              <a:rPr lang="en-US" spc="5" dirty="0" smtClean="0">
                <a:solidFill>
                  <a:schemeClr val="tx1"/>
                </a:solidFill>
                <a:cs typeface="Arial"/>
              </a:rPr>
              <a:t>)</a:t>
            </a:r>
            <a:endParaRPr lang="en-US" dirty="0" smtClean="0">
              <a:solidFill>
                <a:schemeClr val="tx1"/>
              </a:solidFill>
              <a:cs typeface="Arial"/>
            </a:endParaRPr>
          </a:p>
          <a:p>
            <a:pPr marL="858838" lvl="2">
              <a:lnSpc>
                <a:spcPct val="100000"/>
              </a:lnSpc>
            </a:pPr>
            <a:r>
              <a:rPr lang="en-US" spc="5" dirty="0" smtClean="0">
                <a:solidFill>
                  <a:schemeClr val="tx1"/>
                </a:solidFill>
                <a:cs typeface="Arial"/>
              </a:rPr>
              <a:t>1</a:t>
            </a:r>
            <a:r>
              <a:rPr lang="en-US" spc="-30" dirty="0" smtClean="0">
                <a:solidFill>
                  <a:schemeClr val="tx1"/>
                </a:solidFill>
                <a:cs typeface="Arial"/>
              </a:rPr>
              <a:t> </a:t>
            </a:r>
            <a:r>
              <a:rPr lang="en-US" spc="-25" dirty="0">
                <a:solidFill>
                  <a:schemeClr val="tx1"/>
                </a:solidFill>
                <a:cs typeface="Arial"/>
              </a:rPr>
              <a:t>w</a:t>
            </a:r>
            <a:r>
              <a:rPr lang="en-US" dirty="0">
                <a:solidFill>
                  <a:schemeClr val="tx1"/>
                </a:solidFill>
                <a:cs typeface="Arial"/>
              </a:rPr>
              <a:t>ri</a:t>
            </a:r>
            <a:r>
              <a:rPr lang="en-US" spc="25" dirty="0">
                <a:solidFill>
                  <a:schemeClr val="tx1"/>
                </a:solidFill>
                <a:cs typeface="Arial"/>
              </a:rPr>
              <a:t>t</a:t>
            </a:r>
            <a:r>
              <a:rPr lang="en-US" spc="5" dirty="0">
                <a:solidFill>
                  <a:schemeClr val="tx1"/>
                </a:solidFill>
                <a:cs typeface="Arial"/>
              </a:rPr>
              <a:t>e</a:t>
            </a:r>
            <a:r>
              <a:rPr lang="en-US" dirty="0">
                <a:solidFill>
                  <a:schemeClr val="tx1"/>
                </a:solidFill>
                <a:cs typeface="Arial"/>
              </a:rPr>
              <a:t>-</a:t>
            </a:r>
            <a:r>
              <a:rPr lang="en-US" spc="5" dirty="0">
                <a:solidFill>
                  <a:schemeClr val="tx1"/>
                </a:solidFill>
                <a:cs typeface="Arial"/>
              </a:rPr>
              <a:t>only</a:t>
            </a:r>
            <a:r>
              <a:rPr lang="en-US" spc="-65" dirty="0">
                <a:solidFill>
                  <a:schemeClr val="tx1"/>
                </a:solidFill>
                <a:cs typeface="Arial"/>
              </a:rPr>
              <a:t> </a:t>
            </a:r>
            <a:r>
              <a:rPr lang="en-US" spc="5" dirty="0">
                <a:solidFill>
                  <a:schemeClr val="tx1"/>
                </a:solidFill>
                <a:cs typeface="Arial"/>
              </a:rPr>
              <a:t>port</a:t>
            </a:r>
            <a:r>
              <a:rPr lang="en-US" spc="-65" dirty="0">
                <a:solidFill>
                  <a:schemeClr val="tx1"/>
                </a:solidFill>
                <a:cs typeface="Arial"/>
              </a:rPr>
              <a:t> </a:t>
            </a:r>
            <a:r>
              <a:rPr lang="en-US" spc="5" dirty="0">
                <a:solidFill>
                  <a:schemeClr val="tx1"/>
                </a:solidFill>
                <a:cs typeface="Arial"/>
              </a:rPr>
              <a:t>+</a:t>
            </a:r>
            <a:r>
              <a:rPr lang="en-US" spc="-15" dirty="0">
                <a:solidFill>
                  <a:schemeClr val="tx1"/>
                </a:solidFill>
                <a:cs typeface="Arial"/>
              </a:rPr>
              <a:t> </a:t>
            </a:r>
            <a:r>
              <a:rPr lang="en-US" spc="5" dirty="0">
                <a:solidFill>
                  <a:schemeClr val="tx1"/>
                </a:solidFill>
                <a:cs typeface="Arial"/>
              </a:rPr>
              <a:t>1</a:t>
            </a:r>
            <a:r>
              <a:rPr lang="en-US" spc="-30" dirty="0">
                <a:solidFill>
                  <a:schemeClr val="tx1"/>
                </a:solidFill>
                <a:cs typeface="Arial"/>
              </a:rPr>
              <a:t> </a:t>
            </a:r>
            <a:r>
              <a:rPr lang="en-US" spc="5" dirty="0">
                <a:solidFill>
                  <a:schemeClr val="tx1"/>
                </a:solidFill>
                <a:cs typeface="Arial"/>
              </a:rPr>
              <a:t>rea</a:t>
            </a:r>
            <a:r>
              <a:rPr lang="en-US" spc="10" dirty="0">
                <a:solidFill>
                  <a:schemeClr val="tx1"/>
                </a:solidFill>
                <a:cs typeface="Arial"/>
              </a:rPr>
              <a:t>d</a:t>
            </a:r>
            <a:r>
              <a:rPr lang="en-US" spc="5" dirty="0">
                <a:solidFill>
                  <a:schemeClr val="tx1"/>
                </a:solidFill>
                <a:cs typeface="Arial"/>
              </a:rPr>
              <a:t>-only</a:t>
            </a:r>
            <a:r>
              <a:rPr lang="en-US" spc="-65" dirty="0">
                <a:solidFill>
                  <a:schemeClr val="tx1"/>
                </a:solidFill>
                <a:cs typeface="Arial"/>
              </a:rPr>
              <a:t> </a:t>
            </a:r>
            <a:r>
              <a:rPr lang="en-US" spc="5" dirty="0">
                <a:solidFill>
                  <a:schemeClr val="tx1"/>
                </a:solidFill>
                <a:cs typeface="Arial"/>
              </a:rPr>
              <a:t>port</a:t>
            </a:r>
            <a:r>
              <a:rPr lang="en-US" dirty="0">
                <a:solidFill>
                  <a:schemeClr val="tx1"/>
                </a:solidFill>
                <a:cs typeface="Arial"/>
              </a:rPr>
              <a:t> </a:t>
            </a:r>
            <a:endParaRPr lang="en-US" dirty="0" smtClean="0">
              <a:solidFill>
                <a:schemeClr val="tx1"/>
              </a:solidFill>
              <a:cs typeface="Arial"/>
            </a:endParaRPr>
          </a:p>
          <a:p>
            <a:pPr marL="574675" lvl="1">
              <a:lnSpc>
                <a:spcPct val="100000"/>
              </a:lnSpc>
            </a:pPr>
            <a:r>
              <a:rPr lang="en-US" spc="5" dirty="0" smtClean="0">
                <a:solidFill>
                  <a:schemeClr val="tx1"/>
                </a:solidFill>
                <a:cs typeface="Arial"/>
              </a:rPr>
              <a:t>Quad</a:t>
            </a:r>
            <a:r>
              <a:rPr lang="en-US" dirty="0" smtClean="0">
                <a:solidFill>
                  <a:schemeClr val="tx1"/>
                </a:solidFill>
                <a:cs typeface="Arial"/>
              </a:rPr>
              <a:t>-</a:t>
            </a:r>
            <a:r>
              <a:rPr lang="en-US" spc="5" dirty="0" smtClean="0">
                <a:solidFill>
                  <a:schemeClr val="tx1"/>
                </a:solidFill>
                <a:cs typeface="Arial"/>
              </a:rPr>
              <a:t>port</a:t>
            </a:r>
            <a:r>
              <a:rPr lang="en-US" spc="-125" dirty="0" smtClean="0">
                <a:solidFill>
                  <a:schemeClr val="tx1"/>
                </a:solidFill>
                <a:cs typeface="Arial"/>
              </a:rPr>
              <a:t> </a:t>
            </a:r>
            <a:r>
              <a:rPr lang="en-US" spc="5" dirty="0">
                <a:solidFill>
                  <a:schemeClr val="tx1"/>
                </a:solidFill>
                <a:cs typeface="Arial"/>
              </a:rPr>
              <a:t>(</a:t>
            </a:r>
            <a:r>
              <a:rPr lang="en-US" spc="5" dirty="0" smtClean="0">
                <a:solidFill>
                  <a:schemeClr val="tx1"/>
                </a:solidFill>
                <a:cs typeface="Arial"/>
              </a:rPr>
              <a:t>Q)</a:t>
            </a:r>
            <a:endParaRPr lang="en-US" dirty="0" smtClean="0">
              <a:solidFill>
                <a:schemeClr val="tx1"/>
              </a:solidFill>
              <a:cs typeface="Arial"/>
            </a:endParaRPr>
          </a:p>
          <a:p>
            <a:pPr marL="858838" lvl="2">
              <a:lnSpc>
                <a:spcPct val="100000"/>
              </a:lnSpc>
            </a:pPr>
            <a:r>
              <a:rPr lang="en-US" spc="5" dirty="0" smtClean="0">
                <a:solidFill>
                  <a:schemeClr val="tx1"/>
                </a:solidFill>
                <a:cs typeface="Arial"/>
              </a:rPr>
              <a:t>1</a:t>
            </a:r>
            <a:r>
              <a:rPr lang="en-US" spc="-30" dirty="0" smtClean="0">
                <a:solidFill>
                  <a:schemeClr val="tx1"/>
                </a:solidFill>
                <a:cs typeface="Arial"/>
              </a:rPr>
              <a:t> </a:t>
            </a:r>
            <a:r>
              <a:rPr lang="en-US" spc="5" dirty="0">
                <a:solidFill>
                  <a:schemeClr val="tx1"/>
                </a:solidFill>
                <a:cs typeface="Arial"/>
              </a:rPr>
              <a:t>read</a:t>
            </a:r>
            <a:r>
              <a:rPr lang="en-US" spc="-35" dirty="0">
                <a:solidFill>
                  <a:schemeClr val="tx1"/>
                </a:solidFill>
                <a:cs typeface="Arial"/>
              </a:rPr>
              <a:t> </a:t>
            </a:r>
            <a:r>
              <a:rPr lang="en-US" dirty="0">
                <a:solidFill>
                  <a:schemeClr val="tx1"/>
                </a:solidFill>
                <a:cs typeface="Arial"/>
              </a:rPr>
              <a:t>/ </a:t>
            </a:r>
            <a:r>
              <a:rPr lang="en-US" spc="-25" dirty="0">
                <a:solidFill>
                  <a:schemeClr val="tx1"/>
                </a:solidFill>
                <a:cs typeface="Arial"/>
              </a:rPr>
              <a:t>w</a:t>
            </a:r>
            <a:r>
              <a:rPr lang="en-US" dirty="0">
                <a:solidFill>
                  <a:schemeClr val="tx1"/>
                </a:solidFill>
                <a:cs typeface="Arial"/>
              </a:rPr>
              <a:t>ri</a:t>
            </a:r>
            <a:r>
              <a:rPr lang="en-US" spc="25" dirty="0">
                <a:solidFill>
                  <a:schemeClr val="tx1"/>
                </a:solidFill>
                <a:cs typeface="Arial"/>
              </a:rPr>
              <a:t>t</a:t>
            </a:r>
            <a:r>
              <a:rPr lang="en-US" spc="5" dirty="0">
                <a:solidFill>
                  <a:schemeClr val="tx1"/>
                </a:solidFill>
                <a:cs typeface="Arial"/>
              </a:rPr>
              <a:t>e</a:t>
            </a:r>
            <a:r>
              <a:rPr lang="en-US" spc="-90" dirty="0">
                <a:solidFill>
                  <a:schemeClr val="tx1"/>
                </a:solidFill>
                <a:cs typeface="Arial"/>
              </a:rPr>
              <a:t> </a:t>
            </a:r>
            <a:r>
              <a:rPr lang="en-US" spc="5" dirty="0">
                <a:solidFill>
                  <a:schemeClr val="tx1"/>
                </a:solidFill>
                <a:cs typeface="Arial"/>
              </a:rPr>
              <a:t>port</a:t>
            </a:r>
            <a:r>
              <a:rPr lang="en-US" spc="-5" dirty="0">
                <a:solidFill>
                  <a:schemeClr val="tx1"/>
                </a:solidFill>
                <a:cs typeface="Arial"/>
              </a:rPr>
              <a:t> </a:t>
            </a:r>
            <a:r>
              <a:rPr lang="en-US" spc="5" dirty="0">
                <a:solidFill>
                  <a:schemeClr val="tx1"/>
                </a:solidFill>
                <a:cs typeface="Arial"/>
              </a:rPr>
              <a:t>+</a:t>
            </a:r>
            <a:r>
              <a:rPr lang="en-US" spc="-15" dirty="0">
                <a:solidFill>
                  <a:schemeClr val="tx1"/>
                </a:solidFill>
                <a:cs typeface="Arial"/>
              </a:rPr>
              <a:t> </a:t>
            </a:r>
            <a:r>
              <a:rPr lang="en-US" spc="5" dirty="0">
                <a:solidFill>
                  <a:schemeClr val="tx1"/>
                </a:solidFill>
                <a:cs typeface="Arial"/>
              </a:rPr>
              <a:t>3</a:t>
            </a:r>
            <a:r>
              <a:rPr lang="en-US" spc="-30" dirty="0">
                <a:solidFill>
                  <a:schemeClr val="tx1"/>
                </a:solidFill>
                <a:cs typeface="Arial"/>
              </a:rPr>
              <a:t> </a:t>
            </a:r>
            <a:r>
              <a:rPr lang="en-US" spc="5" dirty="0">
                <a:solidFill>
                  <a:schemeClr val="tx1"/>
                </a:solidFill>
                <a:cs typeface="Arial"/>
              </a:rPr>
              <a:t>rea</a:t>
            </a:r>
            <a:r>
              <a:rPr lang="en-US" spc="10" dirty="0">
                <a:solidFill>
                  <a:schemeClr val="tx1"/>
                </a:solidFill>
                <a:cs typeface="Arial"/>
              </a:rPr>
              <a:t>d</a:t>
            </a:r>
            <a:r>
              <a:rPr lang="en-US" dirty="0">
                <a:solidFill>
                  <a:schemeClr val="tx1"/>
                </a:solidFill>
                <a:cs typeface="Arial"/>
              </a:rPr>
              <a:t>-</a:t>
            </a:r>
            <a:r>
              <a:rPr lang="en-US" spc="5" dirty="0">
                <a:solidFill>
                  <a:schemeClr val="tx1"/>
                </a:solidFill>
                <a:cs typeface="Arial"/>
              </a:rPr>
              <a:t>only</a:t>
            </a:r>
            <a:r>
              <a:rPr lang="en-US" spc="-65" dirty="0">
                <a:solidFill>
                  <a:schemeClr val="tx1"/>
                </a:solidFill>
                <a:cs typeface="Arial"/>
              </a:rPr>
              <a:t> </a:t>
            </a:r>
            <a:r>
              <a:rPr lang="en-US" spc="5" dirty="0">
                <a:solidFill>
                  <a:schemeClr val="tx1"/>
                </a:solidFill>
                <a:cs typeface="Arial"/>
              </a:rPr>
              <a:t>por</a:t>
            </a:r>
            <a:r>
              <a:rPr lang="en-US" spc="20" dirty="0">
                <a:solidFill>
                  <a:schemeClr val="tx1"/>
                </a:solidFill>
                <a:cs typeface="Arial"/>
              </a:rPr>
              <a:t>t</a:t>
            </a:r>
            <a:r>
              <a:rPr lang="en-US" spc="5" dirty="0">
                <a:solidFill>
                  <a:schemeClr val="tx1"/>
                </a:solidFill>
                <a:cs typeface="Arial"/>
              </a:rPr>
              <a:t>s</a:t>
            </a:r>
            <a:endParaRPr lang="en-US" dirty="0">
              <a:solidFill>
                <a:schemeClr val="tx1"/>
              </a:solidFill>
              <a:cs typeface="Arial"/>
            </a:endParaRPr>
          </a:p>
          <a:p>
            <a:endParaRPr lang="en-US" dirty="0"/>
          </a:p>
        </p:txBody>
      </p:sp>
      <p:sp>
        <p:nvSpPr>
          <p:cNvPr id="4" name="Title 3"/>
          <p:cNvSpPr>
            <a:spLocks noGrp="1"/>
          </p:cNvSpPr>
          <p:nvPr>
            <p:ph type="title"/>
          </p:nvPr>
        </p:nvSpPr>
        <p:spPr/>
        <p:txBody>
          <a:bodyPr/>
          <a:lstStyle/>
          <a:p>
            <a:r>
              <a:rPr lang="en-US" dirty="0" smtClean="0"/>
              <a:t>SLICEM Used as a Distributed </a:t>
            </a:r>
            <a:r>
              <a:rPr lang="en-US" dirty="0" err="1" smtClean="0"/>
              <a:t>SelectRAM</a:t>
            </a:r>
            <a:r>
              <a:rPr lang="en-US" dirty="0" smtClean="0"/>
              <a:t> Memory</a:t>
            </a:r>
            <a:endParaRPr lang="en-US" dirty="0"/>
          </a:p>
        </p:txBody>
      </p:sp>
      <p:sp>
        <p:nvSpPr>
          <p:cNvPr id="5" name="Footer Placeholder 4"/>
          <p:cNvSpPr>
            <a:spLocks noGrp="1"/>
          </p:cNvSpPr>
          <p:nvPr>
            <p:ph type="ftr" sz="quarter" idx="3"/>
          </p:nvPr>
        </p:nvSpPr>
        <p:spPr/>
        <p:txBody>
          <a:bodyPr/>
          <a:lstStyle/>
          <a:p>
            <a:r>
              <a:rPr lang="en-US" dirty="0" smtClean="0"/>
              <a:t>© Copyright 2015 Xilinx</a:t>
            </a:r>
            <a:endParaRPr lang="en-US" dirty="0"/>
          </a:p>
        </p:txBody>
      </p:sp>
      <p:sp>
        <p:nvSpPr>
          <p:cNvPr id="7" name="object 9"/>
          <p:cNvSpPr/>
          <p:nvPr/>
        </p:nvSpPr>
        <p:spPr>
          <a:xfrm>
            <a:off x="7848599" y="2667000"/>
            <a:ext cx="3811905" cy="3829050"/>
          </a:xfrm>
          <a:prstGeom prst="rect">
            <a:avLst/>
          </a:prstGeom>
          <a:blipFill>
            <a:blip r:embed="rId3" cstate="print"/>
            <a:stretch>
              <a:fillRect/>
            </a:stretch>
          </a:blipFill>
        </p:spPr>
        <p:txBody>
          <a:bodyPr wrap="square" lIns="0" tIns="0" rIns="0" bIns="0" rtlCol="0">
            <a:noAutofit/>
          </a:bodyPr>
          <a:lstStyle/>
          <a:p>
            <a:endParaRPr/>
          </a:p>
        </p:txBody>
      </p:sp>
      <p:sp>
        <p:nvSpPr>
          <p:cNvPr id="6" name="Slide Number Placeholder 5"/>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17</a:t>
            </a:fld>
            <a:endParaRPr lang="en-US" dirty="0"/>
          </a:p>
        </p:txBody>
      </p:sp>
    </p:spTree>
    <p:extLst>
      <p:ext uri="{BB962C8B-B14F-4D97-AF65-F5344CB8AC3E}">
        <p14:creationId xmlns:p14="http://schemas.microsoft.com/office/powerpoint/2010/main" val="35157204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pc="10" dirty="0" smtClean="0">
                <a:solidFill>
                  <a:schemeClr val="tx1"/>
                </a:solidFill>
                <a:cs typeface="Arial"/>
              </a:rPr>
              <a:t>SRL = Shift Register </a:t>
            </a:r>
            <a:r>
              <a:rPr lang="en-US" spc="10" dirty="0" err="1" smtClean="0">
                <a:solidFill>
                  <a:schemeClr val="tx1"/>
                </a:solidFill>
                <a:cs typeface="Arial"/>
              </a:rPr>
              <a:t>Lut</a:t>
            </a:r>
            <a:endParaRPr lang="en-US" spc="10" dirty="0" smtClean="0">
              <a:solidFill>
                <a:schemeClr val="tx1"/>
              </a:solidFill>
              <a:cs typeface="Arial"/>
            </a:endParaRPr>
          </a:p>
          <a:p>
            <a:r>
              <a:rPr lang="en-US" spc="10" dirty="0" smtClean="0">
                <a:solidFill>
                  <a:schemeClr val="tx1"/>
                </a:solidFill>
                <a:cs typeface="Arial"/>
              </a:rPr>
              <a:t>V</a:t>
            </a:r>
            <a:r>
              <a:rPr lang="en-US" spc="-15" dirty="0" smtClean="0">
                <a:solidFill>
                  <a:schemeClr val="tx1"/>
                </a:solidFill>
                <a:cs typeface="Arial"/>
              </a:rPr>
              <a:t>e</a:t>
            </a:r>
            <a:r>
              <a:rPr lang="en-US" spc="10" dirty="0" smtClean="0">
                <a:solidFill>
                  <a:schemeClr val="tx1"/>
                </a:solidFill>
                <a:cs typeface="Arial"/>
              </a:rPr>
              <a:t>r</a:t>
            </a:r>
            <a:r>
              <a:rPr lang="en-US" spc="-15" dirty="0" smtClean="0">
                <a:solidFill>
                  <a:schemeClr val="tx1"/>
                </a:solidFill>
                <a:cs typeface="Arial"/>
              </a:rPr>
              <a:t>sa</a:t>
            </a:r>
            <a:r>
              <a:rPr lang="en-US" spc="5" dirty="0" smtClean="0">
                <a:solidFill>
                  <a:schemeClr val="tx1"/>
                </a:solidFill>
                <a:cs typeface="Arial"/>
              </a:rPr>
              <a:t>t</a:t>
            </a:r>
            <a:r>
              <a:rPr lang="en-US" spc="-10" dirty="0" smtClean="0">
                <a:solidFill>
                  <a:schemeClr val="tx1"/>
                </a:solidFill>
                <a:cs typeface="Arial"/>
              </a:rPr>
              <a:t>il</a:t>
            </a:r>
            <a:r>
              <a:rPr lang="en-US" spc="10" dirty="0" smtClean="0">
                <a:solidFill>
                  <a:schemeClr val="tx1"/>
                </a:solidFill>
                <a:cs typeface="Arial"/>
              </a:rPr>
              <a:t>e</a:t>
            </a:r>
            <a:r>
              <a:rPr lang="en-US" spc="150" dirty="0" smtClean="0">
                <a:solidFill>
                  <a:schemeClr val="tx1"/>
                </a:solidFill>
                <a:cs typeface="Arial"/>
              </a:rPr>
              <a:t> </a:t>
            </a:r>
            <a:r>
              <a:rPr lang="en-US" spc="10" dirty="0">
                <a:solidFill>
                  <a:schemeClr val="tx1"/>
                </a:solidFill>
                <a:cs typeface="Arial"/>
              </a:rPr>
              <a:t>SR</a:t>
            </a:r>
            <a:r>
              <a:rPr lang="en-US" spc="15" dirty="0">
                <a:solidFill>
                  <a:schemeClr val="tx1"/>
                </a:solidFill>
                <a:cs typeface="Arial"/>
              </a:rPr>
              <a:t>L</a:t>
            </a:r>
            <a:r>
              <a:rPr lang="en-US" dirty="0">
                <a:solidFill>
                  <a:schemeClr val="tx1"/>
                </a:solidFill>
                <a:cs typeface="Arial"/>
              </a:rPr>
              <a:t>-</a:t>
            </a:r>
            <a:r>
              <a:rPr lang="en-US" spc="5" dirty="0">
                <a:solidFill>
                  <a:schemeClr val="tx1"/>
                </a:solidFill>
                <a:cs typeface="Arial"/>
              </a:rPr>
              <a:t>t</a:t>
            </a:r>
            <a:r>
              <a:rPr lang="en-US" spc="45" dirty="0">
                <a:solidFill>
                  <a:schemeClr val="tx1"/>
                </a:solidFill>
                <a:cs typeface="Arial"/>
              </a:rPr>
              <a:t>y</a:t>
            </a:r>
            <a:r>
              <a:rPr lang="en-US" spc="-5" dirty="0">
                <a:solidFill>
                  <a:schemeClr val="tx1"/>
                </a:solidFill>
                <a:cs typeface="Arial"/>
              </a:rPr>
              <a:t>p</a:t>
            </a:r>
            <a:r>
              <a:rPr lang="en-US" spc="10" dirty="0">
                <a:solidFill>
                  <a:schemeClr val="tx1"/>
                </a:solidFill>
                <a:cs typeface="Arial"/>
              </a:rPr>
              <a:t>e</a:t>
            </a:r>
            <a:r>
              <a:rPr lang="en-US" spc="90" dirty="0">
                <a:solidFill>
                  <a:schemeClr val="tx1"/>
                </a:solidFill>
                <a:cs typeface="Arial"/>
              </a:rPr>
              <a:t> </a:t>
            </a:r>
            <a:r>
              <a:rPr lang="en-US" spc="-15" dirty="0">
                <a:solidFill>
                  <a:schemeClr val="tx1"/>
                </a:solidFill>
                <a:cs typeface="Arial"/>
              </a:rPr>
              <a:t>s</a:t>
            </a:r>
            <a:r>
              <a:rPr lang="en-US" spc="-5" dirty="0">
                <a:solidFill>
                  <a:schemeClr val="tx1"/>
                </a:solidFill>
                <a:cs typeface="Arial"/>
              </a:rPr>
              <a:t>h</a:t>
            </a:r>
            <a:r>
              <a:rPr lang="en-US" spc="-10" dirty="0">
                <a:solidFill>
                  <a:schemeClr val="tx1"/>
                </a:solidFill>
                <a:cs typeface="Arial"/>
              </a:rPr>
              <a:t>i</a:t>
            </a:r>
            <a:r>
              <a:rPr lang="en-US" spc="5" dirty="0">
                <a:solidFill>
                  <a:schemeClr val="tx1"/>
                </a:solidFill>
                <a:cs typeface="Arial"/>
              </a:rPr>
              <a:t>ft</a:t>
            </a:r>
            <a:r>
              <a:rPr lang="en-US" spc="50" dirty="0">
                <a:solidFill>
                  <a:schemeClr val="tx1"/>
                </a:solidFill>
                <a:cs typeface="Arial"/>
              </a:rPr>
              <a:t> </a:t>
            </a:r>
            <a:r>
              <a:rPr lang="en-US" spc="10" dirty="0">
                <a:solidFill>
                  <a:schemeClr val="tx1"/>
                </a:solidFill>
                <a:cs typeface="Arial"/>
              </a:rPr>
              <a:t>r</a:t>
            </a:r>
            <a:r>
              <a:rPr lang="en-US" spc="-15" dirty="0">
                <a:solidFill>
                  <a:schemeClr val="tx1"/>
                </a:solidFill>
                <a:cs typeface="Arial"/>
              </a:rPr>
              <a:t>e</a:t>
            </a:r>
            <a:r>
              <a:rPr lang="en-US" spc="-5" dirty="0">
                <a:solidFill>
                  <a:schemeClr val="tx1"/>
                </a:solidFill>
                <a:cs typeface="Arial"/>
              </a:rPr>
              <a:t>g</a:t>
            </a:r>
            <a:r>
              <a:rPr lang="en-US" spc="-10" dirty="0">
                <a:solidFill>
                  <a:schemeClr val="tx1"/>
                </a:solidFill>
                <a:cs typeface="Arial"/>
              </a:rPr>
              <a:t>i</a:t>
            </a:r>
            <a:r>
              <a:rPr lang="en-US" spc="-15" dirty="0">
                <a:solidFill>
                  <a:schemeClr val="tx1"/>
                </a:solidFill>
                <a:cs typeface="Arial"/>
              </a:rPr>
              <a:t>s</a:t>
            </a:r>
            <a:r>
              <a:rPr lang="en-US" spc="5" dirty="0">
                <a:solidFill>
                  <a:schemeClr val="tx1"/>
                </a:solidFill>
                <a:cs typeface="Arial"/>
              </a:rPr>
              <a:t>t</a:t>
            </a:r>
            <a:r>
              <a:rPr lang="en-US" spc="-15" dirty="0">
                <a:solidFill>
                  <a:schemeClr val="tx1"/>
                </a:solidFill>
                <a:cs typeface="Arial"/>
              </a:rPr>
              <a:t>e</a:t>
            </a:r>
            <a:r>
              <a:rPr lang="en-US" spc="10" dirty="0">
                <a:solidFill>
                  <a:schemeClr val="tx1"/>
                </a:solidFill>
                <a:cs typeface="Arial"/>
              </a:rPr>
              <a:t>rs</a:t>
            </a:r>
            <a:endParaRPr lang="en-US" dirty="0">
              <a:solidFill>
                <a:schemeClr val="tx1"/>
              </a:solidFill>
              <a:cs typeface="Arial"/>
            </a:endParaRPr>
          </a:p>
          <a:p>
            <a:pPr marL="574675" marR="933450" lvl="1">
              <a:lnSpc>
                <a:spcPct val="108500"/>
              </a:lnSpc>
            </a:pPr>
            <a:r>
              <a:rPr lang="en-US" spc="-65" dirty="0">
                <a:solidFill>
                  <a:schemeClr val="tx1"/>
                </a:solidFill>
                <a:cs typeface="Arial"/>
              </a:rPr>
              <a:t>V</a:t>
            </a:r>
            <a:r>
              <a:rPr lang="en-US" spc="-45" dirty="0">
                <a:solidFill>
                  <a:schemeClr val="tx1"/>
                </a:solidFill>
                <a:cs typeface="Arial"/>
              </a:rPr>
              <a:t>a</a:t>
            </a:r>
            <a:r>
              <a:rPr lang="en-US" dirty="0">
                <a:solidFill>
                  <a:schemeClr val="tx1"/>
                </a:solidFill>
                <a:cs typeface="Arial"/>
              </a:rPr>
              <a:t>r</a:t>
            </a:r>
            <a:r>
              <a:rPr lang="en-US" spc="15" dirty="0">
                <a:solidFill>
                  <a:schemeClr val="tx1"/>
                </a:solidFill>
                <a:cs typeface="Arial"/>
              </a:rPr>
              <a:t>i</a:t>
            </a:r>
            <a:r>
              <a:rPr lang="en-US" spc="-45" dirty="0">
                <a:solidFill>
                  <a:schemeClr val="tx1"/>
                </a:solidFill>
                <a:cs typeface="Arial"/>
              </a:rPr>
              <a:t>a</a:t>
            </a:r>
            <a:r>
              <a:rPr lang="en-US" spc="15" dirty="0">
                <a:solidFill>
                  <a:schemeClr val="tx1"/>
                </a:solidFill>
                <a:cs typeface="Arial"/>
              </a:rPr>
              <a:t>bl</a:t>
            </a:r>
            <a:r>
              <a:rPr lang="en-US" spc="-35" dirty="0">
                <a:solidFill>
                  <a:schemeClr val="tx1"/>
                </a:solidFill>
                <a:cs typeface="Arial"/>
              </a:rPr>
              <a:t>e</a:t>
            </a:r>
            <a:r>
              <a:rPr lang="en-US" spc="-5" dirty="0">
                <a:solidFill>
                  <a:schemeClr val="tx1"/>
                </a:solidFill>
                <a:cs typeface="Arial"/>
              </a:rPr>
              <a:t>-</a:t>
            </a:r>
            <a:r>
              <a:rPr lang="en-US" spc="15" dirty="0">
                <a:solidFill>
                  <a:schemeClr val="tx1"/>
                </a:solidFill>
                <a:cs typeface="Arial"/>
              </a:rPr>
              <a:t>l</a:t>
            </a:r>
            <a:r>
              <a:rPr lang="en-US" spc="-45" dirty="0">
                <a:solidFill>
                  <a:schemeClr val="tx1"/>
                </a:solidFill>
                <a:cs typeface="Arial"/>
              </a:rPr>
              <a:t>e</a:t>
            </a:r>
            <a:r>
              <a:rPr lang="en-US" spc="15" dirty="0">
                <a:solidFill>
                  <a:schemeClr val="tx1"/>
                </a:solidFill>
                <a:cs typeface="Arial"/>
              </a:rPr>
              <a:t>ng</a:t>
            </a:r>
            <a:r>
              <a:rPr lang="en-US" spc="-25" dirty="0">
                <a:solidFill>
                  <a:schemeClr val="tx1"/>
                </a:solidFill>
                <a:cs typeface="Arial"/>
              </a:rPr>
              <a:t>t</a:t>
            </a:r>
            <a:r>
              <a:rPr lang="en-US" dirty="0">
                <a:solidFill>
                  <a:schemeClr val="tx1"/>
                </a:solidFill>
                <a:cs typeface="Arial"/>
              </a:rPr>
              <a:t>h</a:t>
            </a:r>
            <a:r>
              <a:rPr lang="en-US" spc="125" dirty="0">
                <a:solidFill>
                  <a:schemeClr val="tx1"/>
                </a:solidFill>
                <a:cs typeface="Arial"/>
              </a:rPr>
              <a:t> </a:t>
            </a:r>
            <a:r>
              <a:rPr lang="en-US" dirty="0">
                <a:solidFill>
                  <a:schemeClr val="tx1"/>
                </a:solidFill>
                <a:cs typeface="Arial"/>
              </a:rPr>
              <a:t>s</a:t>
            </a:r>
            <a:r>
              <a:rPr lang="en-US" spc="10" dirty="0">
                <a:solidFill>
                  <a:schemeClr val="tx1"/>
                </a:solidFill>
                <a:cs typeface="Arial"/>
              </a:rPr>
              <a:t>h</a:t>
            </a:r>
            <a:r>
              <a:rPr lang="en-US" spc="15" dirty="0">
                <a:solidFill>
                  <a:schemeClr val="tx1"/>
                </a:solidFill>
                <a:cs typeface="Arial"/>
              </a:rPr>
              <a:t>i</a:t>
            </a:r>
            <a:r>
              <a:rPr lang="en-US" spc="-25" dirty="0">
                <a:solidFill>
                  <a:schemeClr val="tx1"/>
                </a:solidFill>
                <a:cs typeface="Arial"/>
              </a:rPr>
              <a:t>f</a:t>
            </a:r>
            <a:r>
              <a:rPr lang="en-US" dirty="0">
                <a:solidFill>
                  <a:schemeClr val="tx1"/>
                </a:solidFill>
                <a:cs typeface="Arial"/>
              </a:rPr>
              <a:t>t</a:t>
            </a:r>
            <a:r>
              <a:rPr lang="en-US" spc="-45" dirty="0">
                <a:solidFill>
                  <a:schemeClr val="tx1"/>
                </a:solidFill>
                <a:cs typeface="Arial"/>
              </a:rPr>
              <a:t> </a:t>
            </a:r>
            <a:r>
              <a:rPr lang="en-US" dirty="0">
                <a:solidFill>
                  <a:schemeClr val="tx1"/>
                </a:solidFill>
                <a:cs typeface="Arial"/>
              </a:rPr>
              <a:t>r</a:t>
            </a:r>
            <a:r>
              <a:rPr lang="en-US" spc="-45" dirty="0">
                <a:solidFill>
                  <a:schemeClr val="tx1"/>
                </a:solidFill>
                <a:cs typeface="Arial"/>
              </a:rPr>
              <a:t>e</a:t>
            </a:r>
            <a:r>
              <a:rPr lang="en-US" spc="15" dirty="0">
                <a:solidFill>
                  <a:schemeClr val="tx1"/>
                </a:solidFill>
                <a:cs typeface="Arial"/>
              </a:rPr>
              <a:t>gi</a:t>
            </a:r>
            <a:r>
              <a:rPr lang="en-US" dirty="0">
                <a:solidFill>
                  <a:schemeClr val="tx1"/>
                </a:solidFill>
                <a:cs typeface="Arial"/>
              </a:rPr>
              <a:t>s</a:t>
            </a:r>
            <a:r>
              <a:rPr lang="en-US" spc="-25" dirty="0">
                <a:solidFill>
                  <a:schemeClr val="tx1"/>
                </a:solidFill>
                <a:cs typeface="Arial"/>
              </a:rPr>
              <a:t>t</a:t>
            </a:r>
            <a:r>
              <a:rPr lang="en-US" spc="-45" dirty="0">
                <a:solidFill>
                  <a:schemeClr val="tx1"/>
                </a:solidFill>
                <a:cs typeface="Arial"/>
              </a:rPr>
              <a:t>e</a:t>
            </a:r>
            <a:r>
              <a:rPr lang="en-US" dirty="0">
                <a:solidFill>
                  <a:schemeClr val="tx1"/>
                </a:solidFill>
                <a:cs typeface="Arial"/>
              </a:rPr>
              <a:t>r </a:t>
            </a:r>
            <a:endParaRPr lang="en-US" dirty="0" smtClean="0">
              <a:solidFill>
                <a:schemeClr val="tx1"/>
              </a:solidFill>
              <a:cs typeface="Arial"/>
            </a:endParaRPr>
          </a:p>
          <a:p>
            <a:pPr marL="574675" marR="933450" lvl="1">
              <a:lnSpc>
                <a:spcPct val="108500"/>
              </a:lnSpc>
            </a:pPr>
            <a:r>
              <a:rPr lang="en-US" dirty="0" smtClean="0">
                <a:solidFill>
                  <a:schemeClr val="tx1"/>
                </a:solidFill>
                <a:cs typeface="Arial"/>
              </a:rPr>
              <a:t>Sy</a:t>
            </a:r>
            <a:r>
              <a:rPr lang="en-US" spc="10" dirty="0" smtClean="0">
                <a:solidFill>
                  <a:schemeClr val="tx1"/>
                </a:solidFill>
                <a:cs typeface="Arial"/>
              </a:rPr>
              <a:t>n</a:t>
            </a:r>
            <a:r>
              <a:rPr lang="en-US" dirty="0" smtClean="0">
                <a:solidFill>
                  <a:schemeClr val="tx1"/>
                </a:solidFill>
                <a:cs typeface="Arial"/>
              </a:rPr>
              <a:t>c</a:t>
            </a:r>
            <a:r>
              <a:rPr lang="en-US" spc="10" dirty="0" smtClean="0">
                <a:solidFill>
                  <a:schemeClr val="tx1"/>
                </a:solidFill>
                <a:cs typeface="Arial"/>
              </a:rPr>
              <a:t>h</a:t>
            </a:r>
            <a:r>
              <a:rPr lang="en-US" dirty="0" smtClean="0">
                <a:solidFill>
                  <a:schemeClr val="tx1"/>
                </a:solidFill>
                <a:cs typeface="Arial"/>
              </a:rPr>
              <a:t>r</a:t>
            </a:r>
            <a:r>
              <a:rPr lang="en-US" spc="-45" dirty="0" smtClean="0">
                <a:solidFill>
                  <a:schemeClr val="tx1"/>
                </a:solidFill>
                <a:cs typeface="Arial"/>
              </a:rPr>
              <a:t>o</a:t>
            </a:r>
            <a:r>
              <a:rPr lang="en-US" spc="15" dirty="0" smtClean="0">
                <a:solidFill>
                  <a:schemeClr val="tx1"/>
                </a:solidFill>
                <a:cs typeface="Arial"/>
              </a:rPr>
              <a:t>n</a:t>
            </a:r>
            <a:r>
              <a:rPr lang="en-US" spc="-45" dirty="0" smtClean="0">
                <a:solidFill>
                  <a:schemeClr val="tx1"/>
                </a:solidFill>
                <a:cs typeface="Arial"/>
              </a:rPr>
              <a:t>o</a:t>
            </a:r>
            <a:r>
              <a:rPr lang="en-US" spc="15" dirty="0" smtClean="0">
                <a:solidFill>
                  <a:schemeClr val="tx1"/>
                </a:solidFill>
                <a:cs typeface="Arial"/>
              </a:rPr>
              <a:t>u</a:t>
            </a:r>
            <a:r>
              <a:rPr lang="en-US" dirty="0" smtClean="0">
                <a:solidFill>
                  <a:schemeClr val="tx1"/>
                </a:solidFill>
                <a:cs typeface="Arial"/>
              </a:rPr>
              <a:t>s</a:t>
            </a:r>
            <a:r>
              <a:rPr lang="en-US" spc="-25" dirty="0" smtClean="0">
                <a:solidFill>
                  <a:schemeClr val="tx1"/>
                </a:solidFill>
                <a:cs typeface="Arial"/>
              </a:rPr>
              <a:t> </a:t>
            </a:r>
            <a:r>
              <a:rPr lang="en-US" spc="-25" dirty="0">
                <a:solidFill>
                  <a:schemeClr val="tx1"/>
                </a:solidFill>
                <a:cs typeface="Arial"/>
              </a:rPr>
              <a:t>F</a:t>
            </a:r>
            <a:r>
              <a:rPr lang="en-US" spc="-85" dirty="0">
                <a:solidFill>
                  <a:schemeClr val="tx1"/>
                </a:solidFill>
                <a:cs typeface="Arial"/>
              </a:rPr>
              <a:t>I</a:t>
            </a:r>
            <a:r>
              <a:rPr lang="en-US" spc="-25" dirty="0">
                <a:solidFill>
                  <a:schemeClr val="tx1"/>
                </a:solidFill>
                <a:cs typeface="Arial"/>
              </a:rPr>
              <a:t>FO</a:t>
            </a:r>
            <a:r>
              <a:rPr lang="en-US" dirty="0">
                <a:solidFill>
                  <a:schemeClr val="tx1"/>
                </a:solidFill>
                <a:cs typeface="Arial"/>
              </a:rPr>
              <a:t>s</a:t>
            </a:r>
          </a:p>
          <a:p>
            <a:pPr marL="574675" marR="12700" lvl="1">
              <a:lnSpc>
                <a:spcPct val="108400"/>
              </a:lnSpc>
              <a:spcBef>
                <a:spcPts val="60"/>
              </a:spcBef>
            </a:pPr>
            <a:r>
              <a:rPr lang="en-US" spc="15" dirty="0">
                <a:solidFill>
                  <a:schemeClr val="tx1"/>
                </a:solidFill>
                <a:cs typeface="Arial"/>
              </a:rPr>
              <a:t>C</a:t>
            </a:r>
            <a:r>
              <a:rPr lang="en-US" spc="-45" dirty="0">
                <a:solidFill>
                  <a:schemeClr val="tx1"/>
                </a:solidFill>
                <a:cs typeface="Arial"/>
              </a:rPr>
              <a:t>o</a:t>
            </a:r>
            <a:r>
              <a:rPr lang="en-US" spc="15" dirty="0">
                <a:solidFill>
                  <a:schemeClr val="tx1"/>
                </a:solidFill>
                <a:cs typeface="Arial"/>
              </a:rPr>
              <a:t>n</a:t>
            </a:r>
            <a:r>
              <a:rPr lang="en-US" spc="-25" dirty="0">
                <a:solidFill>
                  <a:schemeClr val="tx1"/>
                </a:solidFill>
                <a:cs typeface="Arial"/>
              </a:rPr>
              <a:t>t</a:t>
            </a:r>
            <a:r>
              <a:rPr lang="en-US" spc="-45" dirty="0">
                <a:solidFill>
                  <a:schemeClr val="tx1"/>
                </a:solidFill>
                <a:cs typeface="Arial"/>
              </a:rPr>
              <a:t>e</a:t>
            </a:r>
            <a:r>
              <a:rPr lang="en-US" spc="15" dirty="0">
                <a:solidFill>
                  <a:schemeClr val="tx1"/>
                </a:solidFill>
                <a:cs typeface="Arial"/>
              </a:rPr>
              <a:t>n</a:t>
            </a:r>
            <a:r>
              <a:rPr lang="en-US" spc="-15" dirty="0">
                <a:solidFill>
                  <a:schemeClr val="tx1"/>
                </a:solidFill>
                <a:cs typeface="Arial"/>
              </a:rPr>
              <a:t>t</a:t>
            </a:r>
            <a:r>
              <a:rPr lang="en-US" spc="-5" dirty="0">
                <a:solidFill>
                  <a:schemeClr val="tx1"/>
                </a:solidFill>
                <a:cs typeface="Arial"/>
              </a:rPr>
              <a:t>-</a:t>
            </a:r>
            <a:r>
              <a:rPr lang="en-US" spc="-65" dirty="0">
                <a:solidFill>
                  <a:schemeClr val="tx1"/>
                </a:solidFill>
                <a:cs typeface="Arial"/>
              </a:rPr>
              <a:t>A</a:t>
            </a:r>
            <a:r>
              <a:rPr lang="en-US" spc="15" dirty="0">
                <a:solidFill>
                  <a:schemeClr val="tx1"/>
                </a:solidFill>
                <a:cs typeface="Arial"/>
              </a:rPr>
              <a:t>dd</a:t>
            </a:r>
            <a:r>
              <a:rPr lang="en-US" dirty="0">
                <a:solidFill>
                  <a:schemeClr val="tx1"/>
                </a:solidFill>
                <a:cs typeface="Arial"/>
              </a:rPr>
              <a:t>r</a:t>
            </a:r>
            <a:r>
              <a:rPr lang="en-US" spc="-45" dirty="0">
                <a:solidFill>
                  <a:schemeClr val="tx1"/>
                </a:solidFill>
                <a:cs typeface="Arial"/>
              </a:rPr>
              <a:t>e</a:t>
            </a:r>
            <a:r>
              <a:rPr lang="en-US" dirty="0">
                <a:solidFill>
                  <a:schemeClr val="tx1"/>
                </a:solidFill>
                <a:cs typeface="Arial"/>
              </a:rPr>
              <a:t>ss</a:t>
            </a:r>
            <a:r>
              <a:rPr lang="en-US" spc="-45" dirty="0">
                <a:solidFill>
                  <a:schemeClr val="tx1"/>
                </a:solidFill>
                <a:cs typeface="Arial"/>
              </a:rPr>
              <a:t>a</a:t>
            </a:r>
            <a:r>
              <a:rPr lang="en-US" spc="15" dirty="0">
                <a:solidFill>
                  <a:schemeClr val="tx1"/>
                </a:solidFill>
                <a:cs typeface="Arial"/>
              </a:rPr>
              <a:t>bl</a:t>
            </a:r>
            <a:r>
              <a:rPr lang="en-US" dirty="0">
                <a:solidFill>
                  <a:schemeClr val="tx1"/>
                </a:solidFill>
                <a:cs typeface="Arial"/>
              </a:rPr>
              <a:t>e</a:t>
            </a:r>
            <a:r>
              <a:rPr lang="en-US" spc="114" dirty="0">
                <a:solidFill>
                  <a:schemeClr val="tx1"/>
                </a:solidFill>
                <a:cs typeface="Arial"/>
              </a:rPr>
              <a:t> </a:t>
            </a:r>
            <a:r>
              <a:rPr lang="en-US" dirty="0">
                <a:solidFill>
                  <a:schemeClr val="tx1"/>
                </a:solidFill>
                <a:cs typeface="Arial"/>
              </a:rPr>
              <a:t>M</a:t>
            </a:r>
            <a:r>
              <a:rPr lang="en-US" spc="-45" dirty="0">
                <a:solidFill>
                  <a:schemeClr val="tx1"/>
                </a:solidFill>
                <a:cs typeface="Arial"/>
              </a:rPr>
              <a:t>e</a:t>
            </a:r>
            <a:r>
              <a:rPr lang="en-US" dirty="0">
                <a:solidFill>
                  <a:schemeClr val="tx1"/>
                </a:solidFill>
                <a:cs typeface="Arial"/>
              </a:rPr>
              <a:t>m</a:t>
            </a:r>
            <a:r>
              <a:rPr lang="en-US" spc="-45" dirty="0">
                <a:solidFill>
                  <a:schemeClr val="tx1"/>
                </a:solidFill>
                <a:cs typeface="Arial"/>
              </a:rPr>
              <a:t>o</a:t>
            </a:r>
            <a:r>
              <a:rPr lang="en-US" dirty="0">
                <a:solidFill>
                  <a:schemeClr val="tx1"/>
                </a:solidFill>
                <a:cs typeface="Arial"/>
              </a:rPr>
              <a:t>ry</a:t>
            </a:r>
            <a:r>
              <a:rPr lang="en-US" spc="95" dirty="0">
                <a:solidFill>
                  <a:schemeClr val="tx1"/>
                </a:solidFill>
                <a:cs typeface="Arial"/>
              </a:rPr>
              <a:t> </a:t>
            </a:r>
            <a:r>
              <a:rPr lang="en-US" dirty="0">
                <a:solidFill>
                  <a:schemeClr val="tx1"/>
                </a:solidFill>
                <a:cs typeface="Arial"/>
              </a:rPr>
              <a:t>(</a:t>
            </a:r>
            <a:r>
              <a:rPr lang="en-US" spc="15" dirty="0">
                <a:solidFill>
                  <a:schemeClr val="tx1"/>
                </a:solidFill>
                <a:cs typeface="Arial"/>
              </a:rPr>
              <a:t>C</a:t>
            </a:r>
            <a:r>
              <a:rPr lang="en-US" spc="-65" dirty="0">
                <a:solidFill>
                  <a:schemeClr val="tx1"/>
                </a:solidFill>
                <a:cs typeface="Arial"/>
              </a:rPr>
              <a:t>A</a:t>
            </a:r>
            <a:r>
              <a:rPr lang="en-US" dirty="0">
                <a:solidFill>
                  <a:schemeClr val="tx1"/>
                </a:solidFill>
                <a:cs typeface="Arial"/>
              </a:rPr>
              <a:t>M) </a:t>
            </a:r>
            <a:endParaRPr lang="en-US" dirty="0" smtClean="0">
              <a:solidFill>
                <a:schemeClr val="tx1"/>
              </a:solidFill>
              <a:cs typeface="Arial"/>
            </a:endParaRPr>
          </a:p>
          <a:p>
            <a:pPr marL="574675" marR="12700" lvl="1">
              <a:lnSpc>
                <a:spcPct val="108400"/>
              </a:lnSpc>
              <a:spcBef>
                <a:spcPts val="60"/>
              </a:spcBef>
            </a:pPr>
            <a:r>
              <a:rPr lang="en-US" dirty="0" smtClean="0">
                <a:solidFill>
                  <a:schemeClr val="tx1"/>
                </a:solidFill>
                <a:cs typeface="Arial"/>
              </a:rPr>
              <a:t>P</a:t>
            </a:r>
            <a:r>
              <a:rPr lang="en-US" spc="-45" dirty="0" smtClean="0">
                <a:solidFill>
                  <a:schemeClr val="tx1"/>
                </a:solidFill>
                <a:cs typeface="Arial"/>
              </a:rPr>
              <a:t>a</a:t>
            </a:r>
            <a:r>
              <a:rPr lang="en-US" spc="-25" dirty="0" smtClean="0">
                <a:solidFill>
                  <a:schemeClr val="tx1"/>
                </a:solidFill>
                <a:cs typeface="Arial"/>
              </a:rPr>
              <a:t>tt</a:t>
            </a:r>
            <a:r>
              <a:rPr lang="en-US" spc="-45" dirty="0" smtClean="0">
                <a:solidFill>
                  <a:schemeClr val="tx1"/>
                </a:solidFill>
                <a:cs typeface="Arial"/>
              </a:rPr>
              <a:t>e</a:t>
            </a:r>
            <a:r>
              <a:rPr lang="en-US" dirty="0" smtClean="0">
                <a:solidFill>
                  <a:schemeClr val="tx1"/>
                </a:solidFill>
                <a:cs typeface="Arial"/>
              </a:rPr>
              <a:t>rn</a:t>
            </a:r>
            <a:r>
              <a:rPr lang="en-US" spc="110" dirty="0" smtClean="0">
                <a:solidFill>
                  <a:schemeClr val="tx1"/>
                </a:solidFill>
                <a:cs typeface="Arial"/>
              </a:rPr>
              <a:t> </a:t>
            </a:r>
            <a:r>
              <a:rPr lang="en-US" spc="15" dirty="0">
                <a:solidFill>
                  <a:schemeClr val="tx1"/>
                </a:solidFill>
                <a:cs typeface="Arial"/>
              </a:rPr>
              <a:t>g</a:t>
            </a:r>
            <a:r>
              <a:rPr lang="en-US" spc="-45" dirty="0">
                <a:solidFill>
                  <a:schemeClr val="tx1"/>
                </a:solidFill>
                <a:cs typeface="Arial"/>
              </a:rPr>
              <a:t>e</a:t>
            </a:r>
            <a:r>
              <a:rPr lang="en-US" spc="15" dirty="0">
                <a:solidFill>
                  <a:schemeClr val="tx1"/>
                </a:solidFill>
                <a:cs typeface="Arial"/>
              </a:rPr>
              <a:t>n</a:t>
            </a:r>
            <a:r>
              <a:rPr lang="en-US" spc="-45" dirty="0">
                <a:solidFill>
                  <a:schemeClr val="tx1"/>
                </a:solidFill>
                <a:cs typeface="Arial"/>
              </a:rPr>
              <a:t>e</a:t>
            </a:r>
            <a:r>
              <a:rPr lang="en-US" dirty="0">
                <a:solidFill>
                  <a:schemeClr val="tx1"/>
                </a:solidFill>
                <a:cs typeface="Arial"/>
              </a:rPr>
              <a:t>r</a:t>
            </a:r>
            <a:r>
              <a:rPr lang="en-US" spc="-45" dirty="0">
                <a:solidFill>
                  <a:schemeClr val="tx1"/>
                </a:solidFill>
                <a:cs typeface="Arial"/>
              </a:rPr>
              <a:t>a</a:t>
            </a:r>
            <a:r>
              <a:rPr lang="en-US" spc="-25" dirty="0">
                <a:solidFill>
                  <a:schemeClr val="tx1"/>
                </a:solidFill>
                <a:cs typeface="Arial"/>
              </a:rPr>
              <a:t>t</a:t>
            </a:r>
            <a:r>
              <a:rPr lang="en-US" spc="-45" dirty="0">
                <a:solidFill>
                  <a:schemeClr val="tx1"/>
                </a:solidFill>
                <a:cs typeface="Arial"/>
              </a:rPr>
              <a:t>o</a:t>
            </a:r>
            <a:r>
              <a:rPr lang="en-US" dirty="0">
                <a:solidFill>
                  <a:schemeClr val="tx1"/>
                </a:solidFill>
                <a:cs typeface="Arial"/>
              </a:rPr>
              <a:t>r</a:t>
            </a:r>
          </a:p>
          <a:p>
            <a:pPr marL="574675" lvl="1">
              <a:lnSpc>
                <a:spcPct val="100000"/>
              </a:lnSpc>
              <a:spcBef>
                <a:spcPts val="240"/>
              </a:spcBef>
            </a:pPr>
            <a:r>
              <a:rPr lang="en-US" spc="15" dirty="0">
                <a:solidFill>
                  <a:schemeClr val="tx1"/>
                </a:solidFill>
                <a:cs typeface="Arial"/>
              </a:rPr>
              <a:t>C</a:t>
            </a:r>
            <a:r>
              <a:rPr lang="en-US" spc="-45" dirty="0">
                <a:solidFill>
                  <a:schemeClr val="tx1"/>
                </a:solidFill>
                <a:cs typeface="Arial"/>
              </a:rPr>
              <a:t>o</a:t>
            </a:r>
            <a:r>
              <a:rPr lang="en-US" dirty="0">
                <a:solidFill>
                  <a:schemeClr val="tx1"/>
                </a:solidFill>
                <a:cs typeface="Arial"/>
              </a:rPr>
              <a:t>m</a:t>
            </a:r>
            <a:r>
              <a:rPr lang="en-US" spc="15" dirty="0">
                <a:solidFill>
                  <a:schemeClr val="tx1"/>
                </a:solidFill>
                <a:cs typeface="Arial"/>
              </a:rPr>
              <a:t>p</a:t>
            </a:r>
            <a:r>
              <a:rPr lang="en-US" spc="-45" dirty="0">
                <a:solidFill>
                  <a:schemeClr val="tx1"/>
                </a:solidFill>
                <a:cs typeface="Arial"/>
              </a:rPr>
              <a:t>e</a:t>
            </a:r>
            <a:r>
              <a:rPr lang="en-US" spc="15" dirty="0">
                <a:solidFill>
                  <a:schemeClr val="tx1"/>
                </a:solidFill>
                <a:cs typeface="Arial"/>
              </a:rPr>
              <a:t>n</a:t>
            </a:r>
            <a:r>
              <a:rPr lang="en-US" dirty="0">
                <a:solidFill>
                  <a:schemeClr val="tx1"/>
                </a:solidFill>
                <a:cs typeface="Arial"/>
              </a:rPr>
              <a:t>s</a:t>
            </a:r>
            <a:r>
              <a:rPr lang="en-US" spc="-45" dirty="0">
                <a:solidFill>
                  <a:schemeClr val="tx1"/>
                </a:solidFill>
                <a:cs typeface="Arial"/>
              </a:rPr>
              <a:t>a</a:t>
            </a:r>
            <a:r>
              <a:rPr lang="en-US" spc="-25" dirty="0">
                <a:solidFill>
                  <a:schemeClr val="tx1"/>
                </a:solidFill>
                <a:cs typeface="Arial"/>
              </a:rPr>
              <a:t>t</a:t>
            </a:r>
            <a:r>
              <a:rPr lang="en-US" dirty="0">
                <a:solidFill>
                  <a:schemeClr val="tx1"/>
                </a:solidFill>
                <a:cs typeface="Arial"/>
              </a:rPr>
              <a:t>e</a:t>
            </a:r>
            <a:r>
              <a:rPr lang="en-US" spc="55" dirty="0">
                <a:solidFill>
                  <a:schemeClr val="tx1"/>
                </a:solidFill>
                <a:cs typeface="Arial"/>
              </a:rPr>
              <a:t> </a:t>
            </a:r>
            <a:r>
              <a:rPr lang="en-US" spc="-25" dirty="0">
                <a:solidFill>
                  <a:schemeClr val="tx1"/>
                </a:solidFill>
                <a:cs typeface="Arial"/>
              </a:rPr>
              <a:t>f</a:t>
            </a:r>
            <a:r>
              <a:rPr lang="en-US" spc="-45" dirty="0">
                <a:solidFill>
                  <a:schemeClr val="tx1"/>
                </a:solidFill>
                <a:cs typeface="Arial"/>
              </a:rPr>
              <a:t>o</a:t>
            </a:r>
            <a:r>
              <a:rPr lang="en-US" dirty="0">
                <a:solidFill>
                  <a:schemeClr val="tx1"/>
                </a:solidFill>
                <a:cs typeface="Arial"/>
              </a:rPr>
              <a:t>r</a:t>
            </a:r>
            <a:r>
              <a:rPr lang="en-US" spc="95" dirty="0">
                <a:solidFill>
                  <a:schemeClr val="tx1"/>
                </a:solidFill>
                <a:cs typeface="Arial"/>
              </a:rPr>
              <a:t> </a:t>
            </a:r>
            <a:r>
              <a:rPr lang="en-US" spc="15" dirty="0">
                <a:solidFill>
                  <a:schemeClr val="tx1"/>
                </a:solidFill>
                <a:cs typeface="Arial"/>
              </a:rPr>
              <a:t>d</a:t>
            </a:r>
            <a:r>
              <a:rPr lang="en-US" spc="-45" dirty="0">
                <a:solidFill>
                  <a:schemeClr val="tx1"/>
                </a:solidFill>
                <a:cs typeface="Arial"/>
              </a:rPr>
              <a:t>e</a:t>
            </a:r>
            <a:r>
              <a:rPr lang="en-US" spc="15" dirty="0">
                <a:solidFill>
                  <a:schemeClr val="tx1"/>
                </a:solidFill>
                <a:cs typeface="Arial"/>
              </a:rPr>
              <a:t>l</a:t>
            </a:r>
            <a:r>
              <a:rPr lang="en-US" spc="-45" dirty="0">
                <a:solidFill>
                  <a:schemeClr val="tx1"/>
                </a:solidFill>
                <a:cs typeface="Arial"/>
              </a:rPr>
              <a:t>a</a:t>
            </a:r>
            <a:r>
              <a:rPr lang="en-US" dirty="0">
                <a:solidFill>
                  <a:schemeClr val="tx1"/>
                </a:solidFill>
                <a:cs typeface="Arial"/>
              </a:rPr>
              <a:t>y</a:t>
            </a:r>
            <a:r>
              <a:rPr lang="en-US" spc="35" dirty="0">
                <a:solidFill>
                  <a:schemeClr val="tx1"/>
                </a:solidFill>
                <a:cs typeface="Arial"/>
              </a:rPr>
              <a:t> </a:t>
            </a:r>
            <a:r>
              <a:rPr lang="en-US" dirty="0">
                <a:solidFill>
                  <a:schemeClr val="tx1"/>
                </a:solidFill>
                <a:cs typeface="Arial"/>
              </a:rPr>
              <a:t>/</a:t>
            </a:r>
            <a:r>
              <a:rPr lang="en-US" spc="-45" dirty="0">
                <a:solidFill>
                  <a:schemeClr val="tx1"/>
                </a:solidFill>
                <a:cs typeface="Arial"/>
              </a:rPr>
              <a:t> </a:t>
            </a:r>
            <a:r>
              <a:rPr lang="en-US" spc="15" dirty="0">
                <a:solidFill>
                  <a:schemeClr val="tx1"/>
                </a:solidFill>
                <a:cs typeface="Arial"/>
              </a:rPr>
              <a:t>l</a:t>
            </a:r>
            <a:r>
              <a:rPr lang="en-US" spc="-45" dirty="0">
                <a:solidFill>
                  <a:schemeClr val="tx1"/>
                </a:solidFill>
                <a:cs typeface="Arial"/>
              </a:rPr>
              <a:t>a</a:t>
            </a:r>
            <a:r>
              <a:rPr lang="en-US" spc="-25" dirty="0">
                <a:solidFill>
                  <a:schemeClr val="tx1"/>
                </a:solidFill>
                <a:cs typeface="Arial"/>
              </a:rPr>
              <a:t>t</a:t>
            </a:r>
            <a:r>
              <a:rPr lang="en-US" spc="-45" dirty="0">
                <a:solidFill>
                  <a:schemeClr val="tx1"/>
                </a:solidFill>
                <a:cs typeface="Arial"/>
              </a:rPr>
              <a:t>e</a:t>
            </a:r>
            <a:r>
              <a:rPr lang="en-US" spc="15" dirty="0">
                <a:solidFill>
                  <a:schemeClr val="tx1"/>
                </a:solidFill>
                <a:cs typeface="Arial"/>
              </a:rPr>
              <a:t>n</a:t>
            </a:r>
            <a:r>
              <a:rPr lang="en-US" dirty="0">
                <a:solidFill>
                  <a:schemeClr val="tx1"/>
                </a:solidFill>
                <a:cs typeface="Arial"/>
              </a:rPr>
              <a:t>cy</a:t>
            </a:r>
          </a:p>
          <a:p>
            <a:r>
              <a:rPr lang="en-US" spc="10" dirty="0">
                <a:solidFill>
                  <a:schemeClr val="tx1"/>
                </a:solidFill>
                <a:cs typeface="Arial"/>
              </a:rPr>
              <a:t>S</a:t>
            </a:r>
            <a:r>
              <a:rPr lang="en-US" spc="-5" dirty="0">
                <a:solidFill>
                  <a:schemeClr val="tx1"/>
                </a:solidFill>
                <a:cs typeface="Arial"/>
              </a:rPr>
              <a:t>h</a:t>
            </a:r>
            <a:r>
              <a:rPr lang="en-US" spc="-10" dirty="0">
                <a:solidFill>
                  <a:schemeClr val="tx1"/>
                </a:solidFill>
                <a:cs typeface="Arial"/>
              </a:rPr>
              <a:t>i</a:t>
            </a:r>
            <a:r>
              <a:rPr lang="en-US" spc="5" dirty="0">
                <a:solidFill>
                  <a:schemeClr val="tx1"/>
                </a:solidFill>
                <a:cs typeface="Arial"/>
              </a:rPr>
              <a:t>ft</a:t>
            </a:r>
            <a:r>
              <a:rPr lang="en-US" spc="50" dirty="0">
                <a:solidFill>
                  <a:schemeClr val="tx1"/>
                </a:solidFill>
                <a:cs typeface="Arial"/>
              </a:rPr>
              <a:t> </a:t>
            </a:r>
            <a:r>
              <a:rPr lang="en-US" spc="10" dirty="0">
                <a:solidFill>
                  <a:schemeClr val="tx1"/>
                </a:solidFill>
                <a:cs typeface="Arial"/>
              </a:rPr>
              <a:t>r</a:t>
            </a:r>
            <a:r>
              <a:rPr lang="en-US" spc="-15" dirty="0">
                <a:solidFill>
                  <a:schemeClr val="tx1"/>
                </a:solidFill>
                <a:cs typeface="Arial"/>
              </a:rPr>
              <a:t>e</a:t>
            </a:r>
            <a:r>
              <a:rPr lang="en-US" spc="-5" dirty="0">
                <a:solidFill>
                  <a:schemeClr val="tx1"/>
                </a:solidFill>
                <a:cs typeface="Arial"/>
              </a:rPr>
              <a:t>g</a:t>
            </a:r>
            <a:r>
              <a:rPr lang="en-US" spc="-10" dirty="0">
                <a:solidFill>
                  <a:schemeClr val="tx1"/>
                </a:solidFill>
                <a:cs typeface="Arial"/>
              </a:rPr>
              <a:t>i</a:t>
            </a:r>
            <a:r>
              <a:rPr lang="en-US" spc="-15" dirty="0">
                <a:solidFill>
                  <a:schemeClr val="tx1"/>
                </a:solidFill>
                <a:cs typeface="Arial"/>
              </a:rPr>
              <a:t>s</a:t>
            </a:r>
            <a:r>
              <a:rPr lang="en-US" spc="5" dirty="0">
                <a:solidFill>
                  <a:schemeClr val="tx1"/>
                </a:solidFill>
                <a:cs typeface="Arial"/>
              </a:rPr>
              <a:t>t</a:t>
            </a:r>
            <a:r>
              <a:rPr lang="en-US" spc="-15" dirty="0">
                <a:solidFill>
                  <a:schemeClr val="tx1"/>
                </a:solidFill>
                <a:cs typeface="Arial"/>
              </a:rPr>
              <a:t>e</a:t>
            </a:r>
            <a:r>
              <a:rPr lang="en-US" spc="5" dirty="0">
                <a:solidFill>
                  <a:schemeClr val="tx1"/>
                </a:solidFill>
                <a:cs typeface="Arial"/>
              </a:rPr>
              <a:t>r</a:t>
            </a:r>
            <a:r>
              <a:rPr lang="en-US" spc="180" dirty="0">
                <a:solidFill>
                  <a:schemeClr val="tx1"/>
                </a:solidFill>
                <a:cs typeface="Arial"/>
              </a:rPr>
              <a:t> </a:t>
            </a:r>
            <a:r>
              <a:rPr lang="en-US" spc="-10" dirty="0">
                <a:solidFill>
                  <a:schemeClr val="tx1"/>
                </a:solidFill>
                <a:cs typeface="Arial"/>
              </a:rPr>
              <a:t>l</a:t>
            </a:r>
            <a:r>
              <a:rPr lang="en-US" spc="-15" dirty="0">
                <a:solidFill>
                  <a:schemeClr val="tx1"/>
                </a:solidFill>
                <a:cs typeface="Arial"/>
              </a:rPr>
              <a:t>e</a:t>
            </a:r>
            <a:r>
              <a:rPr lang="en-US" spc="-5" dirty="0">
                <a:solidFill>
                  <a:schemeClr val="tx1"/>
                </a:solidFill>
                <a:cs typeface="Arial"/>
              </a:rPr>
              <a:t>ng</a:t>
            </a:r>
            <a:r>
              <a:rPr lang="en-US" spc="5" dirty="0">
                <a:solidFill>
                  <a:schemeClr val="tx1"/>
                </a:solidFill>
                <a:cs typeface="Arial"/>
              </a:rPr>
              <a:t>th</a:t>
            </a:r>
            <a:r>
              <a:rPr lang="en-US" spc="100" dirty="0">
                <a:solidFill>
                  <a:schemeClr val="tx1"/>
                </a:solidFill>
                <a:cs typeface="Arial"/>
              </a:rPr>
              <a:t> </a:t>
            </a:r>
            <a:r>
              <a:rPr lang="en-US" spc="-10" dirty="0">
                <a:solidFill>
                  <a:schemeClr val="tx1"/>
                </a:solidFill>
                <a:cs typeface="Arial"/>
              </a:rPr>
              <a:t>i</a:t>
            </a:r>
            <a:r>
              <a:rPr lang="en-US" spc="10" dirty="0">
                <a:solidFill>
                  <a:schemeClr val="tx1"/>
                </a:solidFill>
                <a:cs typeface="Arial"/>
              </a:rPr>
              <a:t>s</a:t>
            </a:r>
            <a:r>
              <a:rPr lang="en-US" spc="30" dirty="0">
                <a:solidFill>
                  <a:schemeClr val="tx1"/>
                </a:solidFill>
                <a:cs typeface="Arial"/>
              </a:rPr>
              <a:t> </a:t>
            </a:r>
            <a:r>
              <a:rPr lang="en-US" spc="-5" dirty="0">
                <a:solidFill>
                  <a:schemeClr val="tx1"/>
                </a:solidFill>
                <a:cs typeface="Arial"/>
              </a:rPr>
              <a:t>d</a:t>
            </a:r>
            <a:r>
              <a:rPr lang="en-US" spc="-15" dirty="0">
                <a:solidFill>
                  <a:schemeClr val="tx1"/>
                </a:solidFill>
                <a:cs typeface="Arial"/>
              </a:rPr>
              <a:t>e</a:t>
            </a:r>
            <a:r>
              <a:rPr lang="en-US" spc="5" dirty="0">
                <a:solidFill>
                  <a:schemeClr val="tx1"/>
                </a:solidFill>
                <a:cs typeface="Arial"/>
              </a:rPr>
              <a:t>t</a:t>
            </a:r>
            <a:r>
              <a:rPr lang="en-US" spc="-15" dirty="0">
                <a:solidFill>
                  <a:schemeClr val="tx1"/>
                </a:solidFill>
                <a:cs typeface="Arial"/>
              </a:rPr>
              <a:t>e</a:t>
            </a:r>
            <a:r>
              <a:rPr lang="en-US" spc="10" dirty="0">
                <a:solidFill>
                  <a:schemeClr val="tx1"/>
                </a:solidFill>
                <a:cs typeface="Arial"/>
              </a:rPr>
              <a:t>r</a:t>
            </a:r>
            <a:r>
              <a:rPr lang="en-US" spc="-5" dirty="0">
                <a:solidFill>
                  <a:schemeClr val="tx1"/>
                </a:solidFill>
                <a:cs typeface="Arial"/>
              </a:rPr>
              <a:t>m</a:t>
            </a:r>
            <a:r>
              <a:rPr lang="en-US" spc="-10" dirty="0">
                <a:solidFill>
                  <a:schemeClr val="tx1"/>
                </a:solidFill>
                <a:cs typeface="Arial"/>
              </a:rPr>
              <a:t>i</a:t>
            </a:r>
            <a:r>
              <a:rPr lang="en-US" spc="-5" dirty="0">
                <a:solidFill>
                  <a:schemeClr val="tx1"/>
                </a:solidFill>
                <a:cs typeface="Arial"/>
              </a:rPr>
              <a:t>n</a:t>
            </a:r>
            <a:r>
              <a:rPr lang="en-US" spc="-15" dirty="0">
                <a:solidFill>
                  <a:schemeClr val="tx1"/>
                </a:solidFill>
                <a:cs typeface="Arial"/>
              </a:rPr>
              <a:t>e</a:t>
            </a:r>
            <a:r>
              <a:rPr lang="en-US" spc="10" dirty="0">
                <a:solidFill>
                  <a:schemeClr val="tx1"/>
                </a:solidFill>
                <a:cs typeface="Arial"/>
              </a:rPr>
              <a:t>d</a:t>
            </a:r>
            <a:r>
              <a:rPr lang="en-US" spc="5" dirty="0">
                <a:solidFill>
                  <a:schemeClr val="tx1"/>
                </a:solidFill>
                <a:cs typeface="Arial"/>
              </a:rPr>
              <a:t> </a:t>
            </a:r>
            <a:r>
              <a:rPr lang="en-US" spc="-5" dirty="0">
                <a:solidFill>
                  <a:schemeClr val="tx1"/>
                </a:solidFill>
                <a:cs typeface="Arial"/>
              </a:rPr>
              <a:t>b</a:t>
            </a:r>
            <a:r>
              <a:rPr lang="en-US" spc="10" dirty="0">
                <a:solidFill>
                  <a:schemeClr val="tx1"/>
                </a:solidFill>
                <a:cs typeface="Arial"/>
              </a:rPr>
              <a:t>y</a:t>
            </a:r>
            <a:r>
              <a:rPr lang="en-US" spc="30" dirty="0">
                <a:solidFill>
                  <a:schemeClr val="tx1"/>
                </a:solidFill>
                <a:cs typeface="Arial"/>
              </a:rPr>
              <a:t> </a:t>
            </a:r>
            <a:r>
              <a:rPr lang="en-US" spc="5" dirty="0">
                <a:solidFill>
                  <a:schemeClr val="tx1"/>
                </a:solidFill>
                <a:cs typeface="Arial"/>
              </a:rPr>
              <a:t>t</a:t>
            </a:r>
            <a:r>
              <a:rPr lang="en-US" spc="-5" dirty="0">
                <a:solidFill>
                  <a:schemeClr val="tx1"/>
                </a:solidFill>
                <a:cs typeface="Arial"/>
              </a:rPr>
              <a:t>h</a:t>
            </a:r>
            <a:r>
              <a:rPr lang="en-US" spc="10" dirty="0">
                <a:solidFill>
                  <a:schemeClr val="tx1"/>
                </a:solidFill>
                <a:cs typeface="Arial"/>
              </a:rPr>
              <a:t>e</a:t>
            </a:r>
            <a:r>
              <a:rPr lang="en-US" spc="30" dirty="0">
                <a:solidFill>
                  <a:schemeClr val="tx1"/>
                </a:solidFill>
                <a:cs typeface="Arial"/>
              </a:rPr>
              <a:t> </a:t>
            </a:r>
            <a:r>
              <a:rPr lang="en-US" spc="-15" dirty="0">
                <a:solidFill>
                  <a:schemeClr val="tx1"/>
                </a:solidFill>
                <a:cs typeface="Arial"/>
              </a:rPr>
              <a:t>a</a:t>
            </a:r>
            <a:r>
              <a:rPr lang="en-US" spc="-5" dirty="0">
                <a:solidFill>
                  <a:schemeClr val="tx1"/>
                </a:solidFill>
                <a:cs typeface="Arial"/>
              </a:rPr>
              <a:t>dd</a:t>
            </a:r>
            <a:r>
              <a:rPr lang="en-US" spc="10" dirty="0">
                <a:solidFill>
                  <a:schemeClr val="tx1"/>
                </a:solidFill>
                <a:cs typeface="Arial"/>
              </a:rPr>
              <a:t>r</a:t>
            </a:r>
            <a:r>
              <a:rPr lang="en-US" spc="-15" dirty="0">
                <a:solidFill>
                  <a:schemeClr val="tx1"/>
                </a:solidFill>
                <a:cs typeface="Arial"/>
              </a:rPr>
              <a:t>es</a:t>
            </a:r>
            <a:r>
              <a:rPr lang="en-US" spc="10" dirty="0">
                <a:solidFill>
                  <a:schemeClr val="tx1"/>
                </a:solidFill>
                <a:cs typeface="Arial"/>
              </a:rPr>
              <a:t>s</a:t>
            </a:r>
            <a:endParaRPr lang="en-US" dirty="0">
              <a:solidFill>
                <a:schemeClr val="tx1"/>
              </a:solidFill>
              <a:cs typeface="Arial"/>
            </a:endParaRPr>
          </a:p>
          <a:p>
            <a:pPr lvl="1"/>
            <a:r>
              <a:rPr lang="en-US" spc="15" dirty="0">
                <a:solidFill>
                  <a:schemeClr val="tx1"/>
                </a:solidFill>
                <a:cs typeface="Arial"/>
              </a:rPr>
              <a:t>C</a:t>
            </a:r>
            <a:r>
              <a:rPr lang="en-US" spc="-45" dirty="0">
                <a:solidFill>
                  <a:schemeClr val="tx1"/>
                </a:solidFill>
                <a:cs typeface="Arial"/>
              </a:rPr>
              <a:t>o</a:t>
            </a:r>
            <a:r>
              <a:rPr lang="en-US" spc="15" dirty="0">
                <a:solidFill>
                  <a:schemeClr val="tx1"/>
                </a:solidFill>
                <a:cs typeface="Arial"/>
              </a:rPr>
              <a:t>n</a:t>
            </a:r>
            <a:r>
              <a:rPr lang="en-US" dirty="0">
                <a:solidFill>
                  <a:schemeClr val="tx1"/>
                </a:solidFill>
                <a:cs typeface="Arial"/>
              </a:rPr>
              <a:t>s</a:t>
            </a:r>
            <a:r>
              <a:rPr lang="en-US" spc="-25" dirty="0">
                <a:solidFill>
                  <a:schemeClr val="tx1"/>
                </a:solidFill>
                <a:cs typeface="Arial"/>
              </a:rPr>
              <a:t>t</a:t>
            </a:r>
            <a:r>
              <a:rPr lang="en-US" spc="-45" dirty="0">
                <a:solidFill>
                  <a:schemeClr val="tx1"/>
                </a:solidFill>
                <a:cs typeface="Arial"/>
              </a:rPr>
              <a:t>a</a:t>
            </a:r>
            <a:r>
              <a:rPr lang="en-US" spc="15" dirty="0">
                <a:solidFill>
                  <a:schemeClr val="tx1"/>
                </a:solidFill>
                <a:cs typeface="Arial"/>
              </a:rPr>
              <a:t>n</a:t>
            </a:r>
            <a:r>
              <a:rPr lang="en-US" dirty="0">
                <a:solidFill>
                  <a:schemeClr val="tx1"/>
                </a:solidFill>
                <a:cs typeface="Arial"/>
              </a:rPr>
              <a:t>t</a:t>
            </a:r>
            <a:r>
              <a:rPr lang="en-US" spc="15" dirty="0">
                <a:solidFill>
                  <a:schemeClr val="tx1"/>
                </a:solidFill>
                <a:cs typeface="Arial"/>
              </a:rPr>
              <a:t> </a:t>
            </a:r>
            <a:r>
              <a:rPr lang="en-US" dirty="0">
                <a:solidFill>
                  <a:schemeClr val="tx1"/>
                </a:solidFill>
                <a:cs typeface="Arial"/>
              </a:rPr>
              <a:t>v</a:t>
            </a:r>
            <a:r>
              <a:rPr lang="en-US" spc="-45" dirty="0">
                <a:solidFill>
                  <a:schemeClr val="tx1"/>
                </a:solidFill>
                <a:cs typeface="Arial"/>
              </a:rPr>
              <a:t>a</a:t>
            </a:r>
            <a:r>
              <a:rPr lang="en-US" spc="15" dirty="0">
                <a:solidFill>
                  <a:schemeClr val="tx1"/>
                </a:solidFill>
                <a:cs typeface="Arial"/>
              </a:rPr>
              <a:t>lu</a:t>
            </a:r>
            <a:r>
              <a:rPr lang="en-US" dirty="0">
                <a:solidFill>
                  <a:schemeClr val="tx1"/>
                </a:solidFill>
                <a:cs typeface="Arial"/>
              </a:rPr>
              <a:t>e</a:t>
            </a:r>
            <a:r>
              <a:rPr lang="en-US" spc="-5" dirty="0">
                <a:solidFill>
                  <a:schemeClr val="tx1"/>
                </a:solidFill>
                <a:cs typeface="Arial"/>
              </a:rPr>
              <a:t> </a:t>
            </a:r>
            <a:r>
              <a:rPr lang="en-US" spc="15" dirty="0">
                <a:solidFill>
                  <a:schemeClr val="tx1"/>
                </a:solidFill>
                <a:cs typeface="Arial"/>
              </a:rPr>
              <a:t>gi</a:t>
            </a:r>
            <a:r>
              <a:rPr lang="en-US" dirty="0">
                <a:solidFill>
                  <a:schemeClr val="tx1"/>
                </a:solidFill>
                <a:cs typeface="Arial"/>
              </a:rPr>
              <a:t>v</a:t>
            </a:r>
            <a:r>
              <a:rPr lang="en-US" spc="15" dirty="0">
                <a:solidFill>
                  <a:schemeClr val="tx1"/>
                </a:solidFill>
                <a:cs typeface="Arial"/>
              </a:rPr>
              <a:t>in</a:t>
            </a:r>
            <a:r>
              <a:rPr lang="en-US" dirty="0">
                <a:solidFill>
                  <a:schemeClr val="tx1"/>
                </a:solidFill>
                <a:cs typeface="Arial"/>
              </a:rPr>
              <a:t>g</a:t>
            </a:r>
            <a:r>
              <a:rPr lang="en-US" spc="-65" dirty="0">
                <a:solidFill>
                  <a:schemeClr val="tx1"/>
                </a:solidFill>
                <a:cs typeface="Arial"/>
              </a:rPr>
              <a:t> </a:t>
            </a:r>
            <a:r>
              <a:rPr lang="en-US" spc="-25" dirty="0">
                <a:solidFill>
                  <a:schemeClr val="tx1"/>
                </a:solidFill>
                <a:cs typeface="Arial"/>
              </a:rPr>
              <a:t>f</a:t>
            </a:r>
            <a:r>
              <a:rPr lang="en-US" spc="15" dirty="0">
                <a:solidFill>
                  <a:schemeClr val="tx1"/>
                </a:solidFill>
                <a:cs typeface="Arial"/>
              </a:rPr>
              <a:t>i</a:t>
            </a:r>
            <a:r>
              <a:rPr lang="en-US" spc="-65" dirty="0">
                <a:solidFill>
                  <a:schemeClr val="tx1"/>
                </a:solidFill>
                <a:cs typeface="Arial"/>
              </a:rPr>
              <a:t>x</a:t>
            </a:r>
            <a:r>
              <a:rPr lang="en-US" spc="-45" dirty="0">
                <a:solidFill>
                  <a:schemeClr val="tx1"/>
                </a:solidFill>
                <a:cs typeface="Arial"/>
              </a:rPr>
              <a:t>e</a:t>
            </a:r>
            <a:r>
              <a:rPr lang="en-US" dirty="0">
                <a:solidFill>
                  <a:schemeClr val="tx1"/>
                </a:solidFill>
                <a:cs typeface="Arial"/>
              </a:rPr>
              <a:t>d</a:t>
            </a:r>
            <a:r>
              <a:rPr lang="en-US" spc="110" dirty="0">
                <a:solidFill>
                  <a:schemeClr val="tx1"/>
                </a:solidFill>
                <a:cs typeface="Arial"/>
              </a:rPr>
              <a:t> </a:t>
            </a:r>
            <a:r>
              <a:rPr lang="en-US" spc="15" dirty="0">
                <a:solidFill>
                  <a:schemeClr val="tx1"/>
                </a:solidFill>
                <a:cs typeface="Arial"/>
              </a:rPr>
              <a:t>d</a:t>
            </a:r>
            <a:r>
              <a:rPr lang="en-US" spc="-45" dirty="0">
                <a:solidFill>
                  <a:schemeClr val="tx1"/>
                </a:solidFill>
                <a:cs typeface="Arial"/>
              </a:rPr>
              <a:t>e</a:t>
            </a:r>
            <a:r>
              <a:rPr lang="en-US" spc="15" dirty="0">
                <a:solidFill>
                  <a:schemeClr val="tx1"/>
                </a:solidFill>
                <a:cs typeface="Arial"/>
              </a:rPr>
              <a:t>l</a:t>
            </a:r>
            <a:r>
              <a:rPr lang="en-US" spc="-45" dirty="0">
                <a:solidFill>
                  <a:schemeClr val="tx1"/>
                </a:solidFill>
                <a:cs typeface="Arial"/>
              </a:rPr>
              <a:t>a</a:t>
            </a:r>
            <a:r>
              <a:rPr lang="en-US" dirty="0">
                <a:solidFill>
                  <a:schemeClr val="tx1"/>
                </a:solidFill>
                <a:cs typeface="Arial"/>
              </a:rPr>
              <a:t>y</a:t>
            </a:r>
            <a:r>
              <a:rPr lang="en-US" spc="35" dirty="0">
                <a:solidFill>
                  <a:schemeClr val="tx1"/>
                </a:solidFill>
                <a:cs typeface="Arial"/>
              </a:rPr>
              <a:t> </a:t>
            </a:r>
            <a:r>
              <a:rPr lang="en-US" spc="15" dirty="0">
                <a:solidFill>
                  <a:schemeClr val="tx1"/>
                </a:solidFill>
                <a:cs typeface="Arial"/>
              </a:rPr>
              <a:t>lin</a:t>
            </a:r>
            <a:r>
              <a:rPr lang="en-US" dirty="0">
                <a:solidFill>
                  <a:schemeClr val="tx1"/>
                </a:solidFill>
                <a:cs typeface="Arial"/>
              </a:rPr>
              <a:t>e </a:t>
            </a:r>
            <a:endParaRPr lang="en-US" dirty="0" smtClean="0">
              <a:solidFill>
                <a:schemeClr val="tx1"/>
              </a:solidFill>
              <a:cs typeface="Arial"/>
            </a:endParaRPr>
          </a:p>
          <a:p>
            <a:pPr lvl="1"/>
            <a:r>
              <a:rPr lang="en-US" spc="15" dirty="0" smtClean="0">
                <a:solidFill>
                  <a:schemeClr val="tx1"/>
                </a:solidFill>
                <a:cs typeface="Arial"/>
              </a:rPr>
              <a:t>D</a:t>
            </a:r>
            <a:r>
              <a:rPr lang="en-US" dirty="0" smtClean="0">
                <a:solidFill>
                  <a:schemeClr val="tx1"/>
                </a:solidFill>
                <a:cs typeface="Arial"/>
              </a:rPr>
              <a:t>y</a:t>
            </a:r>
            <a:r>
              <a:rPr lang="en-US" spc="10" dirty="0" smtClean="0">
                <a:solidFill>
                  <a:schemeClr val="tx1"/>
                </a:solidFill>
                <a:cs typeface="Arial"/>
              </a:rPr>
              <a:t>n</a:t>
            </a:r>
            <a:r>
              <a:rPr lang="en-US" spc="-45" dirty="0" smtClean="0">
                <a:solidFill>
                  <a:schemeClr val="tx1"/>
                </a:solidFill>
                <a:cs typeface="Arial"/>
              </a:rPr>
              <a:t>a</a:t>
            </a:r>
            <a:r>
              <a:rPr lang="en-US" dirty="0" smtClean="0">
                <a:solidFill>
                  <a:schemeClr val="tx1"/>
                </a:solidFill>
                <a:cs typeface="Arial"/>
              </a:rPr>
              <a:t>m</a:t>
            </a:r>
            <a:r>
              <a:rPr lang="en-US" spc="15" dirty="0" smtClean="0">
                <a:solidFill>
                  <a:schemeClr val="tx1"/>
                </a:solidFill>
                <a:cs typeface="Arial"/>
              </a:rPr>
              <a:t>i</a:t>
            </a:r>
            <a:r>
              <a:rPr lang="en-US" dirty="0" smtClean="0">
                <a:solidFill>
                  <a:schemeClr val="tx1"/>
                </a:solidFill>
                <a:cs typeface="Arial"/>
              </a:rPr>
              <a:t>c</a:t>
            </a:r>
            <a:r>
              <a:rPr lang="en-US" spc="-25" dirty="0" smtClean="0">
                <a:solidFill>
                  <a:schemeClr val="tx1"/>
                </a:solidFill>
                <a:cs typeface="Arial"/>
              </a:rPr>
              <a:t> </a:t>
            </a:r>
            <a:r>
              <a:rPr lang="en-US" spc="-45" dirty="0">
                <a:solidFill>
                  <a:schemeClr val="tx1"/>
                </a:solidFill>
                <a:cs typeface="Arial"/>
              </a:rPr>
              <a:t>a</a:t>
            </a:r>
            <a:r>
              <a:rPr lang="en-US" spc="15" dirty="0">
                <a:solidFill>
                  <a:schemeClr val="tx1"/>
                </a:solidFill>
                <a:cs typeface="Arial"/>
              </a:rPr>
              <a:t>dd</a:t>
            </a:r>
            <a:r>
              <a:rPr lang="en-US" dirty="0">
                <a:solidFill>
                  <a:schemeClr val="tx1"/>
                </a:solidFill>
                <a:cs typeface="Arial"/>
              </a:rPr>
              <a:t>r</a:t>
            </a:r>
            <a:r>
              <a:rPr lang="en-US" spc="-45" dirty="0">
                <a:solidFill>
                  <a:schemeClr val="tx1"/>
                </a:solidFill>
                <a:cs typeface="Arial"/>
              </a:rPr>
              <a:t>e</a:t>
            </a:r>
            <a:r>
              <a:rPr lang="en-US" dirty="0">
                <a:solidFill>
                  <a:schemeClr val="tx1"/>
                </a:solidFill>
                <a:cs typeface="Arial"/>
              </a:rPr>
              <a:t>ss</a:t>
            </a:r>
            <a:r>
              <a:rPr lang="en-US" spc="15" dirty="0">
                <a:solidFill>
                  <a:schemeClr val="tx1"/>
                </a:solidFill>
                <a:cs typeface="Arial"/>
              </a:rPr>
              <a:t>in</a:t>
            </a:r>
            <a:r>
              <a:rPr lang="en-US" dirty="0">
                <a:solidFill>
                  <a:schemeClr val="tx1"/>
                </a:solidFill>
                <a:cs typeface="Arial"/>
              </a:rPr>
              <a:t>g</a:t>
            </a:r>
            <a:r>
              <a:rPr lang="en-US" spc="-5" dirty="0">
                <a:solidFill>
                  <a:schemeClr val="tx1"/>
                </a:solidFill>
                <a:cs typeface="Arial"/>
              </a:rPr>
              <a:t> </a:t>
            </a:r>
            <a:r>
              <a:rPr lang="en-US" spc="-25" dirty="0">
                <a:solidFill>
                  <a:schemeClr val="tx1"/>
                </a:solidFill>
                <a:cs typeface="Arial"/>
              </a:rPr>
              <a:t>f</a:t>
            </a:r>
            <a:r>
              <a:rPr lang="en-US" spc="-45" dirty="0">
                <a:solidFill>
                  <a:schemeClr val="tx1"/>
                </a:solidFill>
                <a:cs typeface="Arial"/>
              </a:rPr>
              <a:t>o</a:t>
            </a:r>
            <a:r>
              <a:rPr lang="en-US" dirty="0">
                <a:solidFill>
                  <a:schemeClr val="tx1"/>
                </a:solidFill>
                <a:cs typeface="Arial"/>
              </a:rPr>
              <a:t>r</a:t>
            </a:r>
            <a:r>
              <a:rPr lang="en-US" spc="35" dirty="0">
                <a:solidFill>
                  <a:schemeClr val="tx1"/>
                </a:solidFill>
                <a:cs typeface="Arial"/>
              </a:rPr>
              <a:t> </a:t>
            </a:r>
            <a:r>
              <a:rPr lang="en-US" spc="-45" dirty="0">
                <a:solidFill>
                  <a:schemeClr val="tx1"/>
                </a:solidFill>
                <a:cs typeface="Arial"/>
              </a:rPr>
              <a:t>e</a:t>
            </a:r>
            <a:r>
              <a:rPr lang="en-US" spc="15" dirty="0">
                <a:solidFill>
                  <a:schemeClr val="tx1"/>
                </a:solidFill>
                <a:cs typeface="Arial"/>
              </a:rPr>
              <a:t>l</a:t>
            </a:r>
            <a:r>
              <a:rPr lang="en-US" spc="-45" dirty="0">
                <a:solidFill>
                  <a:schemeClr val="tx1"/>
                </a:solidFill>
                <a:cs typeface="Arial"/>
              </a:rPr>
              <a:t>a</a:t>
            </a:r>
            <a:r>
              <a:rPr lang="en-US" dirty="0">
                <a:solidFill>
                  <a:schemeClr val="tx1"/>
                </a:solidFill>
                <a:cs typeface="Arial"/>
              </a:rPr>
              <a:t>s</a:t>
            </a:r>
            <a:r>
              <a:rPr lang="en-US" spc="-25" dirty="0">
                <a:solidFill>
                  <a:schemeClr val="tx1"/>
                </a:solidFill>
                <a:cs typeface="Arial"/>
              </a:rPr>
              <a:t>t</a:t>
            </a:r>
            <a:r>
              <a:rPr lang="en-US" spc="15" dirty="0">
                <a:solidFill>
                  <a:schemeClr val="tx1"/>
                </a:solidFill>
                <a:cs typeface="Arial"/>
              </a:rPr>
              <a:t>i</a:t>
            </a:r>
            <a:r>
              <a:rPr lang="en-US" dirty="0">
                <a:solidFill>
                  <a:schemeClr val="tx1"/>
                </a:solidFill>
                <a:cs typeface="Arial"/>
              </a:rPr>
              <a:t>c</a:t>
            </a:r>
            <a:r>
              <a:rPr lang="en-US" spc="95" dirty="0">
                <a:solidFill>
                  <a:schemeClr val="tx1"/>
                </a:solidFill>
                <a:cs typeface="Arial"/>
              </a:rPr>
              <a:t> </a:t>
            </a:r>
            <a:r>
              <a:rPr lang="en-US" spc="15" dirty="0">
                <a:solidFill>
                  <a:schemeClr val="tx1"/>
                </a:solidFill>
                <a:cs typeface="Arial"/>
              </a:rPr>
              <a:t>bu</a:t>
            </a:r>
            <a:r>
              <a:rPr lang="en-US" spc="-25" dirty="0">
                <a:solidFill>
                  <a:schemeClr val="tx1"/>
                </a:solidFill>
                <a:cs typeface="Arial"/>
              </a:rPr>
              <a:t>ff</a:t>
            </a:r>
            <a:r>
              <a:rPr lang="en-US" spc="-45" dirty="0">
                <a:solidFill>
                  <a:schemeClr val="tx1"/>
                </a:solidFill>
                <a:cs typeface="Arial"/>
              </a:rPr>
              <a:t>e</a:t>
            </a:r>
            <a:r>
              <a:rPr lang="en-US" dirty="0">
                <a:solidFill>
                  <a:schemeClr val="tx1"/>
                </a:solidFill>
                <a:cs typeface="Arial"/>
              </a:rPr>
              <a:t>r</a:t>
            </a:r>
          </a:p>
          <a:p>
            <a:r>
              <a:rPr lang="en-US" spc="15" dirty="0" err="1">
                <a:solidFill>
                  <a:schemeClr val="tx1"/>
                </a:solidFill>
                <a:cs typeface="Arial"/>
              </a:rPr>
              <a:t>C</a:t>
            </a:r>
            <a:r>
              <a:rPr lang="en-US" spc="-15" dirty="0" err="1">
                <a:solidFill>
                  <a:schemeClr val="tx1"/>
                </a:solidFill>
                <a:cs typeface="Arial"/>
              </a:rPr>
              <a:t>asca</a:t>
            </a:r>
            <a:r>
              <a:rPr lang="en-US" spc="-5" dirty="0" err="1">
                <a:solidFill>
                  <a:schemeClr val="tx1"/>
                </a:solidFill>
                <a:cs typeface="Arial"/>
              </a:rPr>
              <a:t>d</a:t>
            </a:r>
            <a:r>
              <a:rPr lang="en-US" spc="-15" dirty="0" err="1">
                <a:solidFill>
                  <a:schemeClr val="tx1"/>
                </a:solidFill>
                <a:cs typeface="Arial"/>
              </a:rPr>
              <a:t>a</a:t>
            </a:r>
            <a:r>
              <a:rPr lang="en-US" spc="-5" dirty="0" err="1">
                <a:solidFill>
                  <a:schemeClr val="tx1"/>
                </a:solidFill>
                <a:cs typeface="Arial"/>
              </a:rPr>
              <a:t>b</a:t>
            </a:r>
            <a:r>
              <a:rPr lang="en-US" spc="-10" dirty="0" err="1">
                <a:solidFill>
                  <a:schemeClr val="tx1"/>
                </a:solidFill>
                <a:cs typeface="Arial"/>
              </a:rPr>
              <a:t>l</a:t>
            </a:r>
            <a:r>
              <a:rPr lang="en-US" spc="10" dirty="0" err="1">
                <a:solidFill>
                  <a:schemeClr val="tx1"/>
                </a:solidFill>
                <a:cs typeface="Arial"/>
              </a:rPr>
              <a:t>e</a:t>
            </a:r>
            <a:r>
              <a:rPr lang="en-US" spc="210" dirty="0">
                <a:solidFill>
                  <a:schemeClr val="tx1"/>
                </a:solidFill>
                <a:cs typeface="Arial"/>
              </a:rPr>
              <a:t> </a:t>
            </a:r>
            <a:r>
              <a:rPr lang="en-US" spc="-5" dirty="0">
                <a:solidFill>
                  <a:schemeClr val="tx1"/>
                </a:solidFill>
                <a:cs typeface="Arial"/>
              </a:rPr>
              <a:t>u</a:t>
            </a:r>
            <a:r>
              <a:rPr lang="en-US" spc="10" dirty="0">
                <a:solidFill>
                  <a:schemeClr val="tx1"/>
                </a:solidFill>
                <a:cs typeface="Arial"/>
              </a:rPr>
              <a:t>p</a:t>
            </a:r>
            <a:r>
              <a:rPr lang="en-US" spc="60" dirty="0">
                <a:solidFill>
                  <a:schemeClr val="tx1"/>
                </a:solidFill>
                <a:cs typeface="Arial"/>
              </a:rPr>
              <a:t> </a:t>
            </a:r>
            <a:r>
              <a:rPr lang="en-US" spc="5" dirty="0">
                <a:solidFill>
                  <a:schemeClr val="tx1"/>
                </a:solidFill>
                <a:cs typeface="Arial"/>
              </a:rPr>
              <a:t>to</a:t>
            </a:r>
            <a:r>
              <a:rPr lang="en-US" spc="40" dirty="0">
                <a:solidFill>
                  <a:schemeClr val="tx1"/>
                </a:solidFill>
                <a:cs typeface="Arial"/>
              </a:rPr>
              <a:t> </a:t>
            </a:r>
            <a:r>
              <a:rPr lang="en-US" spc="-15" dirty="0">
                <a:solidFill>
                  <a:schemeClr val="tx1"/>
                </a:solidFill>
                <a:cs typeface="Arial"/>
              </a:rPr>
              <a:t>128x</a:t>
            </a:r>
            <a:r>
              <a:rPr lang="en-US" spc="10" dirty="0">
                <a:solidFill>
                  <a:schemeClr val="tx1"/>
                </a:solidFill>
                <a:cs typeface="Arial"/>
              </a:rPr>
              <a:t>1</a:t>
            </a:r>
            <a:r>
              <a:rPr lang="en-US" spc="150" dirty="0">
                <a:solidFill>
                  <a:schemeClr val="tx1"/>
                </a:solidFill>
                <a:cs typeface="Arial"/>
              </a:rPr>
              <a:t> </a:t>
            </a:r>
            <a:r>
              <a:rPr lang="en-US" spc="-15" dirty="0">
                <a:solidFill>
                  <a:schemeClr val="tx1"/>
                </a:solidFill>
                <a:cs typeface="Arial"/>
              </a:rPr>
              <a:t>s</a:t>
            </a:r>
            <a:r>
              <a:rPr lang="en-US" spc="-5" dirty="0">
                <a:solidFill>
                  <a:schemeClr val="tx1"/>
                </a:solidFill>
                <a:cs typeface="Arial"/>
              </a:rPr>
              <a:t>h</a:t>
            </a:r>
            <a:r>
              <a:rPr lang="en-US" spc="-10" dirty="0">
                <a:solidFill>
                  <a:schemeClr val="tx1"/>
                </a:solidFill>
                <a:cs typeface="Arial"/>
              </a:rPr>
              <a:t>i</a:t>
            </a:r>
            <a:r>
              <a:rPr lang="en-US" spc="5" dirty="0">
                <a:solidFill>
                  <a:schemeClr val="tx1"/>
                </a:solidFill>
                <a:cs typeface="Arial"/>
              </a:rPr>
              <a:t>ft </a:t>
            </a:r>
            <a:r>
              <a:rPr lang="en-US" spc="10" dirty="0">
                <a:solidFill>
                  <a:schemeClr val="tx1"/>
                </a:solidFill>
                <a:cs typeface="Arial"/>
              </a:rPr>
              <a:t>r</a:t>
            </a:r>
            <a:r>
              <a:rPr lang="en-US" spc="-15" dirty="0">
                <a:solidFill>
                  <a:schemeClr val="tx1"/>
                </a:solidFill>
                <a:cs typeface="Arial"/>
              </a:rPr>
              <a:t>e</a:t>
            </a:r>
            <a:r>
              <a:rPr lang="en-US" spc="-5" dirty="0">
                <a:solidFill>
                  <a:schemeClr val="tx1"/>
                </a:solidFill>
                <a:cs typeface="Arial"/>
              </a:rPr>
              <a:t>g</a:t>
            </a:r>
            <a:r>
              <a:rPr lang="en-US" spc="-10" dirty="0">
                <a:solidFill>
                  <a:schemeClr val="tx1"/>
                </a:solidFill>
                <a:cs typeface="Arial"/>
              </a:rPr>
              <a:t>i</a:t>
            </a:r>
            <a:r>
              <a:rPr lang="en-US" spc="-15" dirty="0">
                <a:solidFill>
                  <a:schemeClr val="tx1"/>
                </a:solidFill>
                <a:cs typeface="Arial"/>
              </a:rPr>
              <a:t>s</a:t>
            </a:r>
            <a:r>
              <a:rPr lang="en-US" spc="5" dirty="0">
                <a:solidFill>
                  <a:schemeClr val="tx1"/>
                </a:solidFill>
                <a:cs typeface="Arial"/>
              </a:rPr>
              <a:t>t</a:t>
            </a:r>
            <a:r>
              <a:rPr lang="en-US" spc="-15" dirty="0">
                <a:solidFill>
                  <a:schemeClr val="tx1"/>
                </a:solidFill>
                <a:cs typeface="Arial"/>
              </a:rPr>
              <a:t>e</a:t>
            </a:r>
            <a:r>
              <a:rPr lang="en-US" spc="5" dirty="0">
                <a:solidFill>
                  <a:schemeClr val="tx1"/>
                </a:solidFill>
                <a:cs typeface="Arial"/>
              </a:rPr>
              <a:t>r</a:t>
            </a:r>
            <a:r>
              <a:rPr lang="en-US" spc="120" dirty="0">
                <a:solidFill>
                  <a:schemeClr val="tx1"/>
                </a:solidFill>
                <a:cs typeface="Arial"/>
              </a:rPr>
              <a:t> </a:t>
            </a:r>
            <a:r>
              <a:rPr lang="en-US" spc="-10" dirty="0">
                <a:solidFill>
                  <a:schemeClr val="tx1"/>
                </a:solidFill>
                <a:cs typeface="Arial"/>
              </a:rPr>
              <a:t>i</a:t>
            </a:r>
            <a:r>
              <a:rPr lang="en-US" spc="10" dirty="0">
                <a:solidFill>
                  <a:schemeClr val="tx1"/>
                </a:solidFill>
                <a:cs typeface="Arial"/>
              </a:rPr>
              <a:t>n</a:t>
            </a:r>
            <a:r>
              <a:rPr lang="en-US" spc="40" dirty="0">
                <a:solidFill>
                  <a:schemeClr val="tx1"/>
                </a:solidFill>
                <a:cs typeface="Arial"/>
              </a:rPr>
              <a:t> </a:t>
            </a:r>
            <a:r>
              <a:rPr lang="en-US" spc="-5" dirty="0">
                <a:solidFill>
                  <a:schemeClr val="tx1"/>
                </a:solidFill>
                <a:cs typeface="Arial"/>
              </a:rPr>
              <a:t>on</a:t>
            </a:r>
            <a:r>
              <a:rPr lang="en-US" spc="10" dirty="0">
                <a:solidFill>
                  <a:schemeClr val="tx1"/>
                </a:solidFill>
                <a:cs typeface="Arial"/>
              </a:rPr>
              <a:t>e</a:t>
            </a:r>
            <a:r>
              <a:rPr lang="en-US" spc="90" dirty="0">
                <a:solidFill>
                  <a:schemeClr val="tx1"/>
                </a:solidFill>
                <a:cs typeface="Arial"/>
              </a:rPr>
              <a:t> </a:t>
            </a:r>
            <a:r>
              <a:rPr lang="en-US" spc="-15" dirty="0">
                <a:solidFill>
                  <a:schemeClr val="tx1"/>
                </a:solidFill>
                <a:cs typeface="Arial"/>
              </a:rPr>
              <a:t>s</a:t>
            </a:r>
            <a:r>
              <a:rPr lang="en-US" spc="-10" dirty="0">
                <a:solidFill>
                  <a:schemeClr val="tx1"/>
                </a:solidFill>
                <a:cs typeface="Arial"/>
              </a:rPr>
              <a:t>li</a:t>
            </a:r>
            <a:r>
              <a:rPr lang="en-US" spc="-15" dirty="0">
                <a:solidFill>
                  <a:schemeClr val="tx1"/>
                </a:solidFill>
                <a:cs typeface="Arial"/>
              </a:rPr>
              <a:t>c</a:t>
            </a:r>
            <a:r>
              <a:rPr lang="en-US" spc="10" dirty="0">
                <a:solidFill>
                  <a:schemeClr val="tx1"/>
                </a:solidFill>
                <a:cs typeface="Arial"/>
              </a:rPr>
              <a:t>e</a:t>
            </a:r>
            <a:endParaRPr lang="en-US" dirty="0">
              <a:solidFill>
                <a:schemeClr val="tx1"/>
              </a:solidFill>
            </a:endParaRPr>
          </a:p>
        </p:txBody>
      </p:sp>
      <p:sp>
        <p:nvSpPr>
          <p:cNvPr id="4" name="Title 3"/>
          <p:cNvSpPr>
            <a:spLocks noGrp="1"/>
          </p:cNvSpPr>
          <p:nvPr>
            <p:ph type="title"/>
          </p:nvPr>
        </p:nvSpPr>
        <p:spPr/>
        <p:txBody>
          <a:bodyPr/>
          <a:lstStyle/>
          <a:p>
            <a:r>
              <a:rPr lang="en-US" dirty="0" smtClean="0"/>
              <a:t>SLICEM Used as 32-bit Shift Register</a:t>
            </a:r>
            <a:endParaRPr lang="en-US" dirty="0"/>
          </a:p>
        </p:txBody>
      </p:sp>
      <p:sp>
        <p:nvSpPr>
          <p:cNvPr id="5" name="Footer Placeholder 4"/>
          <p:cNvSpPr>
            <a:spLocks noGrp="1"/>
          </p:cNvSpPr>
          <p:nvPr>
            <p:ph type="ftr" sz="quarter" idx="3"/>
          </p:nvPr>
        </p:nvSpPr>
        <p:spPr/>
        <p:txBody>
          <a:bodyPr/>
          <a:lstStyle/>
          <a:p>
            <a:r>
              <a:rPr lang="en-US" dirty="0" smtClean="0"/>
              <a:t>© Copyright 2015 Xilinx</a:t>
            </a:r>
            <a:endParaRPr lang="en-US" dirty="0"/>
          </a:p>
        </p:txBody>
      </p:sp>
      <p:sp>
        <p:nvSpPr>
          <p:cNvPr id="6" name="object 17"/>
          <p:cNvSpPr/>
          <p:nvPr/>
        </p:nvSpPr>
        <p:spPr>
          <a:xfrm>
            <a:off x="8041003" y="1579245"/>
            <a:ext cx="3722371" cy="2211705"/>
          </a:xfrm>
          <a:prstGeom prst="rect">
            <a:avLst/>
          </a:prstGeom>
          <a:blipFill>
            <a:blip r:embed="rId3" cstate="print"/>
            <a:stretch>
              <a:fillRect/>
            </a:stretch>
          </a:blipFill>
        </p:spPr>
        <p:txBody>
          <a:bodyPr wrap="square" lIns="0" tIns="0" rIns="0" bIns="0" rtlCol="0">
            <a:noAutofit/>
          </a:bodyPr>
          <a:lstStyle/>
          <a:p>
            <a:endParaRPr/>
          </a:p>
        </p:txBody>
      </p:sp>
      <p:sp>
        <p:nvSpPr>
          <p:cNvPr id="7" name="object 18"/>
          <p:cNvSpPr/>
          <p:nvPr/>
        </p:nvSpPr>
        <p:spPr>
          <a:xfrm>
            <a:off x="8848724" y="3861434"/>
            <a:ext cx="2314575" cy="1701166"/>
          </a:xfrm>
          <a:prstGeom prst="rect">
            <a:avLst/>
          </a:prstGeom>
          <a:blipFill>
            <a:blip r:embed="rId4" cstate="print"/>
            <a:stretch>
              <a:fillRect/>
            </a:stretch>
          </a:blipFill>
        </p:spPr>
        <p:txBody>
          <a:bodyPr wrap="square" lIns="0" tIns="0" rIns="0" bIns="0" rtlCol="0">
            <a:noAutofit/>
          </a:bodyPr>
          <a:lstStyle/>
          <a:p>
            <a:endParaRPr/>
          </a:p>
        </p:txBody>
      </p:sp>
      <p:sp>
        <p:nvSpPr>
          <p:cNvPr id="8" name="Slide Number Placeholder 7"/>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18</a:t>
            </a:fld>
            <a:endParaRPr lang="en-US" dirty="0"/>
          </a:p>
        </p:txBody>
      </p:sp>
    </p:spTree>
    <p:extLst>
      <p:ext uri="{BB962C8B-B14F-4D97-AF65-F5344CB8AC3E}">
        <p14:creationId xmlns:p14="http://schemas.microsoft.com/office/powerpoint/2010/main" val="20849803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pc="-25" dirty="0">
                <a:solidFill>
                  <a:schemeClr val="tx1"/>
                </a:solidFill>
                <a:cs typeface="Arial"/>
              </a:rPr>
              <a:t>O</a:t>
            </a:r>
            <a:r>
              <a:rPr lang="en-US" spc="-5" dirty="0">
                <a:solidFill>
                  <a:schemeClr val="tx1"/>
                </a:solidFill>
                <a:cs typeface="Arial"/>
              </a:rPr>
              <a:t>p</a:t>
            </a:r>
            <a:r>
              <a:rPr lang="en-US" spc="-15" dirty="0">
                <a:solidFill>
                  <a:schemeClr val="tx1"/>
                </a:solidFill>
                <a:cs typeface="Arial"/>
              </a:rPr>
              <a:t>e</a:t>
            </a:r>
            <a:r>
              <a:rPr lang="en-US" spc="10" dirty="0">
                <a:solidFill>
                  <a:schemeClr val="tx1"/>
                </a:solidFill>
                <a:cs typeface="Arial"/>
              </a:rPr>
              <a:t>r</a:t>
            </a:r>
            <a:r>
              <a:rPr lang="en-US" spc="-15" dirty="0">
                <a:solidFill>
                  <a:schemeClr val="tx1"/>
                </a:solidFill>
                <a:cs typeface="Arial"/>
              </a:rPr>
              <a:t>a</a:t>
            </a:r>
            <a:r>
              <a:rPr lang="en-US" spc="5" dirty="0">
                <a:solidFill>
                  <a:schemeClr val="tx1"/>
                </a:solidFill>
                <a:cs typeface="Arial"/>
              </a:rPr>
              <a:t>t</a:t>
            </a:r>
            <a:r>
              <a:rPr lang="en-US" spc="-10" dirty="0">
                <a:solidFill>
                  <a:schemeClr val="tx1"/>
                </a:solidFill>
                <a:cs typeface="Arial"/>
              </a:rPr>
              <a:t>i</a:t>
            </a:r>
            <a:r>
              <a:rPr lang="en-US" spc="-5" dirty="0">
                <a:solidFill>
                  <a:schemeClr val="tx1"/>
                </a:solidFill>
                <a:cs typeface="Arial"/>
              </a:rPr>
              <a:t>o</a:t>
            </a:r>
            <a:r>
              <a:rPr lang="en-US" spc="10" dirty="0">
                <a:solidFill>
                  <a:schemeClr val="tx1"/>
                </a:solidFill>
                <a:cs typeface="Arial"/>
              </a:rPr>
              <a:t>n</a:t>
            </a:r>
            <a:r>
              <a:rPr lang="en-US" spc="220" dirty="0">
                <a:solidFill>
                  <a:schemeClr val="tx1"/>
                </a:solidFill>
                <a:cs typeface="Arial"/>
              </a:rPr>
              <a:t> </a:t>
            </a:r>
            <a:r>
              <a:rPr lang="en-US" spc="10" dirty="0">
                <a:solidFill>
                  <a:schemeClr val="tx1"/>
                </a:solidFill>
                <a:cs typeface="Arial"/>
              </a:rPr>
              <a:t>D</a:t>
            </a:r>
            <a:r>
              <a:rPr lang="en-US" spc="20" dirty="0">
                <a:solidFill>
                  <a:schemeClr val="tx1"/>
                </a:solidFill>
                <a:cs typeface="Arial"/>
              </a:rPr>
              <a:t> </a:t>
            </a:r>
            <a:r>
              <a:rPr lang="en-US" spc="5" dirty="0">
                <a:solidFill>
                  <a:schemeClr val="tx1"/>
                </a:solidFill>
                <a:cs typeface="Arial"/>
              </a:rPr>
              <a:t>-</a:t>
            </a:r>
            <a:r>
              <a:rPr lang="en-US" spc="-5" dirty="0">
                <a:solidFill>
                  <a:schemeClr val="tx1"/>
                </a:solidFill>
                <a:cs typeface="Arial"/>
              </a:rPr>
              <a:t> </a:t>
            </a:r>
            <a:r>
              <a:rPr lang="en-US" spc="-45" dirty="0">
                <a:solidFill>
                  <a:schemeClr val="tx1"/>
                </a:solidFill>
                <a:cs typeface="Arial"/>
              </a:rPr>
              <a:t>N</a:t>
            </a:r>
            <a:r>
              <a:rPr lang="en-US" spc="-25" dirty="0">
                <a:solidFill>
                  <a:schemeClr val="tx1"/>
                </a:solidFill>
                <a:cs typeface="Arial"/>
              </a:rPr>
              <a:t>O</a:t>
            </a:r>
            <a:r>
              <a:rPr lang="en-US" spc="10" dirty="0">
                <a:solidFill>
                  <a:schemeClr val="tx1"/>
                </a:solidFill>
                <a:cs typeface="Arial"/>
              </a:rPr>
              <a:t>P</a:t>
            </a:r>
            <a:r>
              <a:rPr lang="en-US" spc="170" dirty="0">
                <a:solidFill>
                  <a:schemeClr val="tx1"/>
                </a:solidFill>
                <a:cs typeface="Arial"/>
              </a:rPr>
              <a:t> </a:t>
            </a:r>
            <a:r>
              <a:rPr lang="en-US" spc="-5" dirty="0">
                <a:solidFill>
                  <a:schemeClr val="tx1"/>
                </a:solidFill>
                <a:cs typeface="Arial"/>
              </a:rPr>
              <a:t>mu</a:t>
            </a:r>
            <a:r>
              <a:rPr lang="en-US" spc="-15" dirty="0">
                <a:solidFill>
                  <a:schemeClr val="tx1"/>
                </a:solidFill>
                <a:cs typeface="Arial"/>
              </a:rPr>
              <a:t>s</a:t>
            </a:r>
            <a:r>
              <a:rPr lang="en-US" spc="5" dirty="0">
                <a:solidFill>
                  <a:schemeClr val="tx1"/>
                </a:solidFill>
                <a:cs typeface="Arial"/>
              </a:rPr>
              <a:t>t</a:t>
            </a:r>
            <a:r>
              <a:rPr lang="en-US" spc="114" dirty="0">
                <a:solidFill>
                  <a:schemeClr val="tx1"/>
                </a:solidFill>
                <a:cs typeface="Arial"/>
              </a:rPr>
              <a:t> </a:t>
            </a:r>
            <a:r>
              <a:rPr lang="en-US" spc="-15" dirty="0">
                <a:solidFill>
                  <a:schemeClr val="tx1"/>
                </a:solidFill>
                <a:cs typeface="Arial"/>
              </a:rPr>
              <a:t>a</a:t>
            </a:r>
            <a:r>
              <a:rPr lang="en-US" spc="-5" dirty="0">
                <a:solidFill>
                  <a:schemeClr val="tx1"/>
                </a:solidFill>
                <a:cs typeface="Arial"/>
              </a:rPr>
              <a:t>d</a:t>
            </a:r>
            <a:r>
              <a:rPr lang="en-US" spc="10" dirty="0">
                <a:solidFill>
                  <a:schemeClr val="tx1"/>
                </a:solidFill>
                <a:cs typeface="Arial"/>
              </a:rPr>
              <a:t>d</a:t>
            </a:r>
            <a:r>
              <a:rPr lang="en-US" spc="40" dirty="0">
                <a:solidFill>
                  <a:schemeClr val="tx1"/>
                </a:solidFill>
                <a:cs typeface="Arial"/>
              </a:rPr>
              <a:t> </a:t>
            </a:r>
            <a:r>
              <a:rPr lang="en-US" spc="-15" dirty="0">
                <a:solidFill>
                  <a:schemeClr val="tx1"/>
                </a:solidFill>
                <a:cs typeface="Arial"/>
              </a:rPr>
              <a:t>1</a:t>
            </a:r>
            <a:r>
              <a:rPr lang="en-US" spc="10" dirty="0">
                <a:solidFill>
                  <a:schemeClr val="tx1"/>
                </a:solidFill>
                <a:cs typeface="Arial"/>
              </a:rPr>
              <a:t>7</a:t>
            </a:r>
            <a:r>
              <a:rPr lang="en-US" spc="30" dirty="0">
                <a:solidFill>
                  <a:schemeClr val="tx1"/>
                </a:solidFill>
                <a:cs typeface="Arial"/>
              </a:rPr>
              <a:t> </a:t>
            </a:r>
            <a:r>
              <a:rPr lang="en-US" spc="-5" dirty="0">
                <a:solidFill>
                  <a:schemeClr val="tx1"/>
                </a:solidFill>
                <a:cs typeface="Arial"/>
              </a:rPr>
              <a:t>p</a:t>
            </a:r>
            <a:r>
              <a:rPr lang="en-US" spc="-10" dirty="0">
                <a:solidFill>
                  <a:schemeClr val="tx1"/>
                </a:solidFill>
                <a:cs typeface="Arial"/>
              </a:rPr>
              <a:t>i</a:t>
            </a:r>
            <a:r>
              <a:rPr lang="en-US" spc="-5" dirty="0">
                <a:solidFill>
                  <a:schemeClr val="tx1"/>
                </a:solidFill>
                <a:cs typeface="Arial"/>
              </a:rPr>
              <a:t>p</a:t>
            </a:r>
            <a:r>
              <a:rPr lang="en-US" spc="-15" dirty="0">
                <a:solidFill>
                  <a:schemeClr val="tx1"/>
                </a:solidFill>
                <a:cs typeface="Arial"/>
              </a:rPr>
              <a:t>e</a:t>
            </a:r>
            <a:r>
              <a:rPr lang="en-US" spc="-10" dirty="0">
                <a:solidFill>
                  <a:schemeClr val="tx1"/>
                </a:solidFill>
                <a:cs typeface="Arial"/>
              </a:rPr>
              <a:t>li</a:t>
            </a:r>
            <a:r>
              <a:rPr lang="en-US" spc="-5" dirty="0">
                <a:solidFill>
                  <a:schemeClr val="tx1"/>
                </a:solidFill>
                <a:cs typeface="Arial"/>
              </a:rPr>
              <a:t>n</a:t>
            </a:r>
            <a:r>
              <a:rPr lang="en-US" spc="10" dirty="0">
                <a:solidFill>
                  <a:schemeClr val="tx1"/>
                </a:solidFill>
                <a:cs typeface="Arial"/>
              </a:rPr>
              <a:t>e</a:t>
            </a:r>
            <a:r>
              <a:rPr lang="en-US" spc="210" dirty="0">
                <a:solidFill>
                  <a:schemeClr val="tx1"/>
                </a:solidFill>
                <a:cs typeface="Arial"/>
              </a:rPr>
              <a:t> </a:t>
            </a:r>
            <a:r>
              <a:rPr lang="en-US" spc="-15" dirty="0">
                <a:solidFill>
                  <a:schemeClr val="tx1"/>
                </a:solidFill>
                <a:cs typeface="Arial"/>
              </a:rPr>
              <a:t>s</a:t>
            </a:r>
            <a:r>
              <a:rPr lang="en-US" spc="5" dirty="0">
                <a:solidFill>
                  <a:schemeClr val="tx1"/>
                </a:solidFill>
                <a:cs typeface="Arial"/>
              </a:rPr>
              <a:t>t</a:t>
            </a:r>
            <a:r>
              <a:rPr lang="en-US" spc="-15" dirty="0">
                <a:solidFill>
                  <a:schemeClr val="tx1"/>
                </a:solidFill>
                <a:cs typeface="Arial"/>
              </a:rPr>
              <a:t>a</a:t>
            </a:r>
            <a:r>
              <a:rPr lang="en-US" spc="-5" dirty="0">
                <a:solidFill>
                  <a:schemeClr val="tx1"/>
                </a:solidFill>
                <a:cs typeface="Arial"/>
              </a:rPr>
              <a:t>g</a:t>
            </a:r>
            <a:r>
              <a:rPr lang="en-US" spc="-15" dirty="0">
                <a:solidFill>
                  <a:schemeClr val="tx1"/>
                </a:solidFill>
                <a:cs typeface="Arial"/>
              </a:rPr>
              <a:t>e</a:t>
            </a:r>
            <a:r>
              <a:rPr lang="en-US" spc="10" dirty="0">
                <a:solidFill>
                  <a:schemeClr val="tx1"/>
                </a:solidFill>
                <a:cs typeface="Arial"/>
              </a:rPr>
              <a:t>s</a:t>
            </a:r>
            <a:r>
              <a:rPr lang="en-US" spc="90" dirty="0">
                <a:solidFill>
                  <a:schemeClr val="tx1"/>
                </a:solidFill>
                <a:cs typeface="Arial"/>
              </a:rPr>
              <a:t> </a:t>
            </a:r>
            <a:r>
              <a:rPr lang="en-US" spc="-5" dirty="0">
                <a:solidFill>
                  <a:schemeClr val="tx1"/>
                </a:solidFill>
                <a:cs typeface="Arial"/>
              </a:rPr>
              <a:t>o</a:t>
            </a:r>
            <a:r>
              <a:rPr lang="en-US" spc="5" dirty="0">
                <a:solidFill>
                  <a:schemeClr val="tx1"/>
                </a:solidFill>
                <a:cs typeface="Arial"/>
              </a:rPr>
              <a:t>f</a:t>
            </a:r>
            <a:r>
              <a:rPr lang="en-US" spc="55" dirty="0">
                <a:solidFill>
                  <a:schemeClr val="tx1"/>
                </a:solidFill>
                <a:cs typeface="Arial"/>
              </a:rPr>
              <a:t> </a:t>
            </a:r>
            <a:r>
              <a:rPr lang="en-US" spc="-15" dirty="0">
                <a:solidFill>
                  <a:schemeClr val="tx1"/>
                </a:solidFill>
                <a:cs typeface="Arial"/>
              </a:rPr>
              <a:t>6</a:t>
            </a:r>
            <a:r>
              <a:rPr lang="en-US" spc="10" dirty="0">
                <a:solidFill>
                  <a:schemeClr val="tx1"/>
                </a:solidFill>
                <a:cs typeface="Arial"/>
              </a:rPr>
              <a:t>4</a:t>
            </a:r>
            <a:r>
              <a:rPr lang="en-US" spc="30" dirty="0">
                <a:solidFill>
                  <a:schemeClr val="tx1"/>
                </a:solidFill>
                <a:cs typeface="Arial"/>
              </a:rPr>
              <a:t> </a:t>
            </a:r>
            <a:r>
              <a:rPr lang="en-US" spc="-5" dirty="0">
                <a:solidFill>
                  <a:schemeClr val="tx1"/>
                </a:solidFill>
                <a:cs typeface="Arial"/>
              </a:rPr>
              <a:t>b</a:t>
            </a:r>
            <a:r>
              <a:rPr lang="en-US" spc="-10" dirty="0">
                <a:solidFill>
                  <a:schemeClr val="tx1"/>
                </a:solidFill>
                <a:cs typeface="Arial"/>
              </a:rPr>
              <a:t>i</a:t>
            </a:r>
            <a:r>
              <a:rPr lang="en-US" spc="5" dirty="0">
                <a:solidFill>
                  <a:schemeClr val="tx1"/>
                </a:solidFill>
                <a:cs typeface="Arial"/>
              </a:rPr>
              <a:t>ts</a:t>
            </a:r>
            <a:r>
              <a:rPr lang="en-US" spc="90" dirty="0">
                <a:solidFill>
                  <a:schemeClr val="tx1"/>
                </a:solidFill>
                <a:cs typeface="Arial"/>
              </a:rPr>
              <a:t> </a:t>
            </a:r>
            <a:r>
              <a:rPr lang="en-US" spc="-15" dirty="0">
                <a:solidFill>
                  <a:schemeClr val="tx1"/>
                </a:solidFill>
                <a:cs typeface="Arial"/>
              </a:rPr>
              <a:t>eac</a:t>
            </a:r>
            <a:r>
              <a:rPr lang="en-US" spc="10" dirty="0">
                <a:solidFill>
                  <a:schemeClr val="tx1"/>
                </a:solidFill>
                <a:cs typeface="Arial"/>
              </a:rPr>
              <a:t>h</a:t>
            </a:r>
            <a:endParaRPr lang="en-US" dirty="0">
              <a:solidFill>
                <a:schemeClr val="tx1"/>
              </a:solidFill>
              <a:cs typeface="Arial"/>
            </a:endParaRPr>
          </a:p>
          <a:p>
            <a:pPr marL="355600" lvl="1">
              <a:lnSpc>
                <a:spcPct val="100000"/>
              </a:lnSpc>
            </a:pPr>
            <a:r>
              <a:rPr lang="en-US" spc="15" dirty="0">
                <a:solidFill>
                  <a:schemeClr val="tx1"/>
                </a:solidFill>
                <a:cs typeface="Arial"/>
              </a:rPr>
              <a:t>1</a:t>
            </a:r>
            <a:r>
              <a:rPr lang="en-US" spc="-25" dirty="0">
                <a:solidFill>
                  <a:schemeClr val="tx1"/>
                </a:solidFill>
                <a:cs typeface="Arial"/>
              </a:rPr>
              <a:t>,</a:t>
            </a:r>
            <a:r>
              <a:rPr lang="en-US" spc="15" dirty="0">
                <a:solidFill>
                  <a:schemeClr val="tx1"/>
                </a:solidFill>
                <a:cs typeface="Arial"/>
              </a:rPr>
              <a:t>08</a:t>
            </a:r>
            <a:r>
              <a:rPr lang="en-US" dirty="0">
                <a:solidFill>
                  <a:schemeClr val="tx1"/>
                </a:solidFill>
                <a:cs typeface="Arial"/>
              </a:rPr>
              <a:t>8</a:t>
            </a:r>
            <a:r>
              <a:rPr lang="en-US" spc="-65" dirty="0">
                <a:solidFill>
                  <a:schemeClr val="tx1"/>
                </a:solidFill>
                <a:cs typeface="Arial"/>
              </a:rPr>
              <a:t> </a:t>
            </a:r>
            <a:r>
              <a:rPr lang="en-US" spc="-25" dirty="0">
                <a:solidFill>
                  <a:schemeClr val="tx1"/>
                </a:solidFill>
                <a:cs typeface="Arial"/>
              </a:rPr>
              <a:t>f</a:t>
            </a:r>
            <a:r>
              <a:rPr lang="en-US" spc="15" dirty="0">
                <a:solidFill>
                  <a:schemeClr val="tx1"/>
                </a:solidFill>
                <a:cs typeface="Arial"/>
              </a:rPr>
              <a:t>li</a:t>
            </a:r>
            <a:r>
              <a:rPr lang="en-US" spc="30" dirty="0">
                <a:solidFill>
                  <a:schemeClr val="tx1"/>
                </a:solidFill>
                <a:cs typeface="Arial"/>
              </a:rPr>
              <a:t>p</a:t>
            </a:r>
            <a:r>
              <a:rPr lang="en-US" spc="-5" dirty="0">
                <a:solidFill>
                  <a:schemeClr val="tx1"/>
                </a:solidFill>
                <a:cs typeface="Arial"/>
              </a:rPr>
              <a:t>-</a:t>
            </a:r>
            <a:r>
              <a:rPr lang="en-US" spc="-25" dirty="0">
                <a:solidFill>
                  <a:schemeClr val="tx1"/>
                </a:solidFill>
                <a:cs typeface="Arial"/>
              </a:rPr>
              <a:t>f</a:t>
            </a:r>
            <a:r>
              <a:rPr lang="en-US" spc="15" dirty="0">
                <a:solidFill>
                  <a:schemeClr val="tx1"/>
                </a:solidFill>
                <a:cs typeface="Arial"/>
              </a:rPr>
              <a:t>l</a:t>
            </a:r>
            <a:r>
              <a:rPr lang="en-US" spc="-45" dirty="0">
                <a:solidFill>
                  <a:schemeClr val="tx1"/>
                </a:solidFill>
                <a:cs typeface="Arial"/>
              </a:rPr>
              <a:t>o</a:t>
            </a:r>
            <a:r>
              <a:rPr lang="en-US" spc="15" dirty="0">
                <a:solidFill>
                  <a:schemeClr val="tx1"/>
                </a:solidFill>
                <a:cs typeface="Arial"/>
              </a:rPr>
              <a:t>p</a:t>
            </a:r>
            <a:r>
              <a:rPr lang="en-US" dirty="0">
                <a:solidFill>
                  <a:schemeClr val="tx1"/>
                </a:solidFill>
                <a:cs typeface="Arial"/>
              </a:rPr>
              <a:t>s</a:t>
            </a:r>
            <a:r>
              <a:rPr lang="en-US" spc="-25" dirty="0">
                <a:solidFill>
                  <a:schemeClr val="tx1"/>
                </a:solidFill>
                <a:cs typeface="Arial"/>
              </a:rPr>
              <a:t> </a:t>
            </a:r>
            <a:r>
              <a:rPr lang="en-US" dirty="0">
                <a:solidFill>
                  <a:schemeClr val="tx1"/>
                </a:solidFill>
                <a:cs typeface="Arial"/>
              </a:rPr>
              <a:t>(</a:t>
            </a:r>
            <a:r>
              <a:rPr lang="en-US" spc="15" dirty="0">
                <a:solidFill>
                  <a:schemeClr val="tx1"/>
                </a:solidFill>
                <a:cs typeface="Arial"/>
              </a:rPr>
              <a:t>h</a:t>
            </a:r>
            <a:r>
              <a:rPr lang="en-US" spc="-45" dirty="0">
                <a:solidFill>
                  <a:schemeClr val="tx1"/>
                </a:solidFill>
                <a:cs typeface="Arial"/>
              </a:rPr>
              <a:t>e</a:t>
            </a:r>
            <a:r>
              <a:rPr lang="en-US" spc="15" dirty="0">
                <a:solidFill>
                  <a:schemeClr val="tx1"/>
                </a:solidFill>
                <a:cs typeface="Arial"/>
              </a:rPr>
              <a:t>n</a:t>
            </a:r>
            <a:r>
              <a:rPr lang="en-US" dirty="0">
                <a:solidFill>
                  <a:schemeClr val="tx1"/>
                </a:solidFill>
                <a:cs typeface="Arial"/>
              </a:rPr>
              <a:t>ce</a:t>
            </a:r>
            <a:r>
              <a:rPr lang="en-US" spc="-5" dirty="0">
                <a:solidFill>
                  <a:schemeClr val="tx1"/>
                </a:solidFill>
                <a:cs typeface="Arial"/>
              </a:rPr>
              <a:t> </a:t>
            </a:r>
            <a:r>
              <a:rPr lang="en-US" spc="15" dirty="0">
                <a:solidFill>
                  <a:schemeClr val="tx1"/>
                </a:solidFill>
                <a:cs typeface="Arial"/>
              </a:rPr>
              <a:t>13</a:t>
            </a:r>
            <a:r>
              <a:rPr lang="en-US" dirty="0">
                <a:solidFill>
                  <a:schemeClr val="tx1"/>
                </a:solidFill>
                <a:cs typeface="Arial"/>
              </a:rPr>
              <a:t>6</a:t>
            </a:r>
            <a:r>
              <a:rPr lang="en-US" spc="-5" dirty="0">
                <a:solidFill>
                  <a:schemeClr val="tx1"/>
                </a:solidFill>
                <a:cs typeface="Arial"/>
              </a:rPr>
              <a:t> </a:t>
            </a:r>
            <a:r>
              <a:rPr lang="en-US" dirty="0">
                <a:solidFill>
                  <a:schemeClr val="tx1"/>
                </a:solidFill>
                <a:cs typeface="Arial"/>
              </a:rPr>
              <a:t>s</a:t>
            </a:r>
            <a:r>
              <a:rPr lang="en-US" spc="15" dirty="0">
                <a:solidFill>
                  <a:schemeClr val="tx1"/>
                </a:solidFill>
                <a:cs typeface="Arial"/>
              </a:rPr>
              <a:t>li</a:t>
            </a:r>
            <a:r>
              <a:rPr lang="en-US" dirty="0">
                <a:solidFill>
                  <a:schemeClr val="tx1"/>
                </a:solidFill>
                <a:cs typeface="Arial"/>
              </a:rPr>
              <a:t>c</a:t>
            </a:r>
            <a:r>
              <a:rPr lang="en-US" spc="-45" dirty="0">
                <a:solidFill>
                  <a:schemeClr val="tx1"/>
                </a:solidFill>
                <a:cs typeface="Arial"/>
              </a:rPr>
              <a:t>e</a:t>
            </a:r>
            <a:r>
              <a:rPr lang="en-US" dirty="0">
                <a:solidFill>
                  <a:schemeClr val="tx1"/>
                </a:solidFill>
                <a:cs typeface="Arial"/>
              </a:rPr>
              <a:t>s)</a:t>
            </a:r>
            <a:r>
              <a:rPr lang="en-US" spc="-25" dirty="0">
                <a:solidFill>
                  <a:schemeClr val="tx1"/>
                </a:solidFill>
                <a:cs typeface="Arial"/>
              </a:rPr>
              <a:t> </a:t>
            </a:r>
            <a:r>
              <a:rPr lang="en-US" spc="-45" dirty="0">
                <a:solidFill>
                  <a:schemeClr val="tx1"/>
                </a:solidFill>
                <a:cs typeface="Arial"/>
              </a:rPr>
              <a:t>o</a:t>
            </a:r>
            <a:r>
              <a:rPr lang="en-US" dirty="0">
                <a:solidFill>
                  <a:schemeClr val="tx1"/>
                </a:solidFill>
                <a:cs typeface="Arial"/>
              </a:rPr>
              <a:t>r</a:t>
            </a:r>
          </a:p>
          <a:p>
            <a:pPr marL="355600" lvl="1">
              <a:lnSpc>
                <a:spcPct val="100000"/>
              </a:lnSpc>
              <a:spcBef>
                <a:spcPts val="180"/>
              </a:spcBef>
            </a:pPr>
            <a:r>
              <a:rPr lang="en-US" spc="15" dirty="0">
                <a:solidFill>
                  <a:schemeClr val="tx1"/>
                </a:solidFill>
                <a:cs typeface="Arial"/>
              </a:rPr>
              <a:t>6</a:t>
            </a:r>
            <a:r>
              <a:rPr lang="en-US" dirty="0">
                <a:solidFill>
                  <a:schemeClr val="tx1"/>
                </a:solidFill>
                <a:cs typeface="Arial"/>
              </a:rPr>
              <a:t>4</a:t>
            </a:r>
            <a:r>
              <a:rPr lang="en-US" spc="-5" dirty="0">
                <a:solidFill>
                  <a:schemeClr val="tx1"/>
                </a:solidFill>
                <a:cs typeface="Arial"/>
              </a:rPr>
              <a:t> </a:t>
            </a:r>
            <a:r>
              <a:rPr lang="en-US" dirty="0">
                <a:solidFill>
                  <a:schemeClr val="tx1"/>
                </a:solidFill>
                <a:cs typeface="Arial"/>
              </a:rPr>
              <a:t>S</a:t>
            </a:r>
            <a:r>
              <a:rPr lang="en-US" spc="10" dirty="0">
                <a:solidFill>
                  <a:schemeClr val="tx1"/>
                </a:solidFill>
                <a:cs typeface="Arial"/>
              </a:rPr>
              <a:t>R</a:t>
            </a:r>
            <a:r>
              <a:rPr lang="en-US" spc="15" dirty="0">
                <a:solidFill>
                  <a:schemeClr val="tx1"/>
                </a:solidFill>
                <a:cs typeface="Arial"/>
              </a:rPr>
              <a:t>L</a:t>
            </a:r>
            <a:r>
              <a:rPr lang="en-US" dirty="0">
                <a:solidFill>
                  <a:schemeClr val="tx1"/>
                </a:solidFill>
                <a:cs typeface="Arial"/>
              </a:rPr>
              <a:t>s</a:t>
            </a:r>
            <a:r>
              <a:rPr lang="en-US" spc="-85" dirty="0">
                <a:solidFill>
                  <a:schemeClr val="tx1"/>
                </a:solidFill>
                <a:cs typeface="Arial"/>
              </a:rPr>
              <a:t> </a:t>
            </a:r>
            <a:r>
              <a:rPr lang="en-US" dirty="0">
                <a:solidFill>
                  <a:schemeClr val="tx1"/>
                </a:solidFill>
                <a:cs typeface="Arial"/>
              </a:rPr>
              <a:t>(</a:t>
            </a:r>
            <a:r>
              <a:rPr lang="en-US" spc="15" dirty="0">
                <a:solidFill>
                  <a:schemeClr val="tx1"/>
                </a:solidFill>
                <a:cs typeface="Arial"/>
              </a:rPr>
              <a:t>h</a:t>
            </a:r>
            <a:r>
              <a:rPr lang="en-US" spc="-45" dirty="0">
                <a:solidFill>
                  <a:schemeClr val="tx1"/>
                </a:solidFill>
                <a:cs typeface="Arial"/>
              </a:rPr>
              <a:t>e</a:t>
            </a:r>
            <a:r>
              <a:rPr lang="en-US" spc="15" dirty="0">
                <a:solidFill>
                  <a:schemeClr val="tx1"/>
                </a:solidFill>
                <a:cs typeface="Arial"/>
              </a:rPr>
              <a:t>n</a:t>
            </a:r>
            <a:r>
              <a:rPr lang="en-US" dirty="0">
                <a:solidFill>
                  <a:schemeClr val="tx1"/>
                </a:solidFill>
                <a:cs typeface="Arial"/>
              </a:rPr>
              <a:t>ce</a:t>
            </a:r>
            <a:r>
              <a:rPr lang="en-US" spc="-5" dirty="0">
                <a:solidFill>
                  <a:schemeClr val="tx1"/>
                </a:solidFill>
                <a:cs typeface="Arial"/>
              </a:rPr>
              <a:t> </a:t>
            </a:r>
            <a:r>
              <a:rPr lang="en-US" spc="15" dirty="0">
                <a:solidFill>
                  <a:schemeClr val="tx1"/>
                </a:solidFill>
                <a:cs typeface="Arial"/>
              </a:rPr>
              <a:t>1</a:t>
            </a:r>
            <a:r>
              <a:rPr lang="en-US" dirty="0">
                <a:solidFill>
                  <a:schemeClr val="tx1"/>
                </a:solidFill>
                <a:cs typeface="Arial"/>
              </a:rPr>
              <a:t>6</a:t>
            </a:r>
            <a:r>
              <a:rPr lang="en-US" spc="-5" dirty="0">
                <a:solidFill>
                  <a:schemeClr val="tx1"/>
                </a:solidFill>
                <a:cs typeface="Arial"/>
              </a:rPr>
              <a:t> </a:t>
            </a:r>
            <a:r>
              <a:rPr lang="en-US" dirty="0">
                <a:solidFill>
                  <a:schemeClr val="tx1"/>
                </a:solidFill>
                <a:cs typeface="Arial"/>
              </a:rPr>
              <a:t>s</a:t>
            </a:r>
            <a:r>
              <a:rPr lang="en-US" spc="15" dirty="0">
                <a:solidFill>
                  <a:schemeClr val="tx1"/>
                </a:solidFill>
                <a:cs typeface="Arial"/>
              </a:rPr>
              <a:t>li</a:t>
            </a:r>
            <a:r>
              <a:rPr lang="en-US" dirty="0">
                <a:solidFill>
                  <a:schemeClr val="tx1"/>
                </a:solidFill>
                <a:cs typeface="Arial"/>
              </a:rPr>
              <a:t>c</a:t>
            </a:r>
            <a:r>
              <a:rPr lang="en-US" spc="-45" dirty="0">
                <a:solidFill>
                  <a:schemeClr val="tx1"/>
                </a:solidFill>
                <a:cs typeface="Arial"/>
              </a:rPr>
              <a:t>e</a:t>
            </a:r>
            <a:r>
              <a:rPr lang="en-US" dirty="0">
                <a:solidFill>
                  <a:schemeClr val="tx1"/>
                </a:solidFill>
                <a:cs typeface="Arial"/>
              </a:rPr>
              <a:t>s)</a:t>
            </a:r>
          </a:p>
          <a:p>
            <a:endParaRPr lang="en-US" dirty="0"/>
          </a:p>
        </p:txBody>
      </p:sp>
      <p:sp>
        <p:nvSpPr>
          <p:cNvPr id="4" name="Title 3"/>
          <p:cNvSpPr>
            <a:spLocks noGrp="1"/>
          </p:cNvSpPr>
          <p:nvPr>
            <p:ph type="title"/>
          </p:nvPr>
        </p:nvSpPr>
        <p:spPr/>
        <p:txBody>
          <a:bodyPr/>
          <a:lstStyle/>
          <a:p>
            <a:r>
              <a:rPr lang="en-US" dirty="0" smtClean="0"/>
              <a:t>Shift Register LUT Example</a:t>
            </a:r>
            <a:endParaRPr lang="en-US" dirty="0"/>
          </a:p>
        </p:txBody>
      </p:sp>
      <p:sp>
        <p:nvSpPr>
          <p:cNvPr id="5" name="Footer Placeholder 4"/>
          <p:cNvSpPr>
            <a:spLocks noGrp="1"/>
          </p:cNvSpPr>
          <p:nvPr>
            <p:ph type="ftr" sz="quarter" idx="3"/>
          </p:nvPr>
        </p:nvSpPr>
        <p:spPr/>
        <p:txBody>
          <a:bodyPr/>
          <a:lstStyle/>
          <a:p>
            <a:r>
              <a:rPr lang="en-US" dirty="0" smtClean="0"/>
              <a:t>© Copyright 2015 Xilinx</a:t>
            </a:r>
            <a:endParaRPr lang="en-US" dirty="0"/>
          </a:p>
        </p:txBody>
      </p:sp>
      <p:sp>
        <p:nvSpPr>
          <p:cNvPr id="6" name="object 2"/>
          <p:cNvSpPr/>
          <p:nvPr/>
        </p:nvSpPr>
        <p:spPr>
          <a:xfrm>
            <a:off x="2939413" y="2674620"/>
            <a:ext cx="6595111" cy="3497580"/>
          </a:xfrm>
          <a:prstGeom prst="rect">
            <a:avLst/>
          </a:prstGeom>
          <a:blipFill>
            <a:blip r:embed="rId2" cstate="print"/>
            <a:stretch>
              <a:fillRect/>
            </a:stretch>
          </a:blipFill>
        </p:spPr>
        <p:txBody>
          <a:bodyPr wrap="square" lIns="0" tIns="0" rIns="0" bIns="0" rtlCol="0">
            <a:noAutofit/>
          </a:bodyPr>
          <a:lstStyle/>
          <a:p>
            <a:endParaRPr/>
          </a:p>
        </p:txBody>
      </p:sp>
      <p:sp>
        <p:nvSpPr>
          <p:cNvPr id="9" name="Frame 8"/>
          <p:cNvSpPr/>
          <p:nvPr/>
        </p:nvSpPr>
        <p:spPr bwMode="auto">
          <a:xfrm>
            <a:off x="5890161" y="4572000"/>
            <a:ext cx="1626920" cy="1021278"/>
          </a:xfrm>
          <a:prstGeom prst="frame">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cxnSp>
        <p:nvCxnSpPr>
          <p:cNvPr id="11" name="Straight Arrow Connector 10"/>
          <p:cNvCxnSpPr/>
          <p:nvPr/>
        </p:nvCxnSpPr>
        <p:spPr bwMode="auto">
          <a:xfrm>
            <a:off x="7517081" y="5082639"/>
            <a:ext cx="581890" cy="1089561"/>
          </a:xfrm>
          <a:prstGeom prst="straightConnector1">
            <a:avLst/>
          </a:prstGeom>
          <a:solidFill>
            <a:schemeClr val="tx2"/>
          </a:solidFill>
          <a:ln w="47625" cap="flat" cmpd="sng" algn="ctr">
            <a:solidFill>
              <a:srgbClr val="C00000"/>
            </a:solidFill>
            <a:prstDash val="solid"/>
            <a:round/>
            <a:headEnd type="none" w="med" len="med"/>
            <a:tailEnd type="triangle"/>
          </a:ln>
          <a:effectLst/>
        </p:spPr>
      </p:cxnSp>
      <p:sp>
        <p:nvSpPr>
          <p:cNvPr id="13" name="TextBox 12"/>
          <p:cNvSpPr txBox="1"/>
          <p:nvPr/>
        </p:nvSpPr>
        <p:spPr>
          <a:xfrm>
            <a:off x="6578266" y="6044540"/>
            <a:ext cx="3175869" cy="400110"/>
          </a:xfrm>
          <a:prstGeom prst="rect">
            <a:avLst/>
          </a:prstGeom>
          <a:noFill/>
        </p:spPr>
        <p:txBody>
          <a:bodyPr wrap="none" rtlCol="0">
            <a:spAutoFit/>
          </a:bodyPr>
          <a:lstStyle/>
          <a:p>
            <a:r>
              <a:rPr lang="en-US" sz="2000" b="1" dirty="0" smtClean="0">
                <a:solidFill>
                  <a:srgbClr val="C00000"/>
                </a:solidFill>
              </a:rPr>
              <a:t>17-stage delay from SRL</a:t>
            </a:r>
            <a:endParaRPr lang="en-US" sz="2000" b="1" dirty="0">
              <a:solidFill>
                <a:srgbClr val="C00000"/>
              </a:solidFill>
            </a:endParaRPr>
          </a:p>
        </p:txBody>
      </p:sp>
      <p:sp>
        <p:nvSpPr>
          <p:cNvPr id="7" name="Slide Number Placeholder 6"/>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19</a:t>
            </a:fld>
            <a:endParaRPr lang="en-US" dirty="0"/>
          </a:p>
        </p:txBody>
      </p:sp>
    </p:spTree>
    <p:extLst>
      <p:ext uri="{BB962C8B-B14F-4D97-AF65-F5344CB8AC3E}">
        <p14:creationId xmlns:p14="http://schemas.microsoft.com/office/powerpoint/2010/main" val="33676180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a:solidFill>
                  <a:schemeClr val="tx1"/>
                </a:solidFill>
                <a:latin typeface="Arial" pitchFamily="34" charset="0"/>
                <a:cs typeface="Arial" pitchFamily="34" charset="0"/>
              </a:rPr>
              <a:t>After completing this module, you will be able to:</a:t>
            </a:r>
          </a:p>
          <a:p>
            <a:pPr>
              <a:lnSpc>
                <a:spcPts val="1000"/>
              </a:lnSpc>
              <a:buNone/>
            </a:pPr>
            <a:endParaRPr lang="en-US" altLang="zh-CN" dirty="0">
              <a:solidFill>
                <a:schemeClr val="tx1"/>
              </a:solidFill>
            </a:endParaRPr>
          </a:p>
          <a:p>
            <a:pPr lvl="1"/>
            <a:r>
              <a:rPr lang="en-US" dirty="0" smtClean="0"/>
              <a:t>Describe </a:t>
            </a:r>
            <a:r>
              <a:rPr lang="en-US" dirty="0"/>
              <a:t>the basic slice resources available in </a:t>
            </a:r>
            <a:r>
              <a:rPr lang="en-US" dirty="0" smtClean="0"/>
              <a:t>7-Series </a:t>
            </a:r>
            <a:r>
              <a:rPr lang="en-US" dirty="0"/>
              <a:t>FPGAs</a:t>
            </a:r>
          </a:p>
          <a:p>
            <a:pPr lvl="1"/>
            <a:r>
              <a:rPr lang="en-US" dirty="0" smtClean="0"/>
              <a:t>List memory hierarchy and various memory resources available </a:t>
            </a:r>
          </a:p>
          <a:p>
            <a:pPr lvl="1"/>
            <a:r>
              <a:rPr lang="en-US" dirty="0" smtClean="0"/>
              <a:t>Identify </a:t>
            </a:r>
            <a:r>
              <a:rPr lang="en-US" dirty="0"/>
              <a:t>the basic I/O resources available in 7-Series</a:t>
            </a:r>
            <a:r>
              <a:rPr lang="en-US" dirty="0" smtClean="0"/>
              <a:t> </a:t>
            </a:r>
            <a:r>
              <a:rPr lang="en-US" dirty="0"/>
              <a:t>FPGAs</a:t>
            </a:r>
          </a:p>
          <a:p>
            <a:pPr lvl="1"/>
            <a:r>
              <a:rPr lang="en-US" dirty="0"/>
              <a:t>List some of the dedicated hardware features of 7-Series</a:t>
            </a:r>
            <a:r>
              <a:rPr lang="en-US" dirty="0" smtClean="0"/>
              <a:t> </a:t>
            </a:r>
            <a:r>
              <a:rPr lang="en-US" dirty="0"/>
              <a:t>FPGAs</a:t>
            </a:r>
          </a:p>
          <a:p>
            <a:pPr lvl="1"/>
            <a:r>
              <a:rPr lang="en-US" dirty="0" smtClean="0"/>
              <a:t>Identify latest members of Virtex-7 device family</a:t>
            </a:r>
          </a:p>
          <a:p>
            <a:pPr lvl="1"/>
            <a:r>
              <a:rPr lang="en-NZ" b="0" dirty="0"/>
              <a:t>Identify the MMCM, PLL, and clock routing resources included with these families</a:t>
            </a:r>
            <a:endParaRPr lang="en-US" sz="4600" dirty="0"/>
          </a:p>
          <a:p>
            <a:pPr lvl="1"/>
            <a:r>
              <a:rPr lang="en-NZ" b="0" dirty="0" smtClean="0"/>
              <a:t>Describe </a:t>
            </a:r>
            <a:r>
              <a:rPr lang="en-NZ" b="0" dirty="0"/>
              <a:t>the additional dedicated hardware for all the </a:t>
            </a:r>
            <a:r>
              <a:rPr lang="en-NZ" b="0" dirty="0" smtClean="0"/>
              <a:t>7-series </a:t>
            </a:r>
            <a:r>
              <a:rPr lang="en-NZ" b="0" dirty="0"/>
              <a:t>family </a:t>
            </a:r>
            <a:r>
              <a:rPr lang="en-NZ" b="0" dirty="0" smtClean="0"/>
              <a:t>members</a:t>
            </a:r>
          </a:p>
          <a:p>
            <a:pPr lvl="1"/>
            <a:r>
              <a:rPr lang="en-NZ" dirty="0" smtClean="0"/>
              <a:t>Understand the Zynq-7000 </a:t>
            </a:r>
            <a:r>
              <a:rPr lang="en-NZ" dirty="0" err="1" smtClean="0"/>
              <a:t>SoC</a:t>
            </a:r>
            <a:r>
              <a:rPr lang="en-NZ" dirty="0" smtClean="0"/>
              <a:t> architecture</a:t>
            </a:r>
            <a:endParaRPr lang="en-US" dirty="0"/>
          </a:p>
          <a:p>
            <a:pPr lvl="2"/>
            <a:endParaRPr lang="en-US" dirty="0"/>
          </a:p>
        </p:txBody>
      </p:sp>
      <p:sp>
        <p:nvSpPr>
          <p:cNvPr id="4" name="Title 3"/>
          <p:cNvSpPr>
            <a:spLocks noGrp="1"/>
          </p:cNvSpPr>
          <p:nvPr>
            <p:ph type="title"/>
          </p:nvPr>
        </p:nvSpPr>
        <p:spPr/>
        <p:txBody>
          <a:bodyPr/>
          <a:lstStyle/>
          <a:p>
            <a:r>
              <a:rPr lang="en-US" altLang="zh-CN" dirty="0" smtClean="0">
                <a:solidFill>
                  <a:srgbClr val="EE3424"/>
                </a:solidFill>
                <a:latin typeface="Arial" pitchFamily="34" charset="0"/>
                <a:cs typeface="Arial" pitchFamily="34" charset="0"/>
              </a:rPr>
              <a:t>Objectives</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3" name="Slide Number Placeholder 2"/>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chemeClr val="bg2"/>
                </a:solidFill>
                <a:cs typeface="Arial" pitchFamily="34" charset="0"/>
              </a:rPr>
              <a:t>Introduction to 7-Series FPGA</a:t>
            </a:r>
          </a:p>
          <a:p>
            <a:pPr>
              <a:lnSpc>
                <a:spcPts val="2200"/>
              </a:lnSpc>
              <a:tabLst>
                <a:tab pos="228600" algn="l"/>
              </a:tabLst>
            </a:pPr>
            <a:r>
              <a:rPr lang="en-US" altLang="zh-CN" dirty="0" smtClean="0">
                <a:solidFill>
                  <a:schemeClr val="bg2"/>
                </a:solidFill>
                <a:cs typeface="Arial" pitchFamily="34" charset="0"/>
              </a:rPr>
              <a:t>Logic Resources</a:t>
            </a:r>
          </a:p>
          <a:p>
            <a:pPr>
              <a:lnSpc>
                <a:spcPts val="2200"/>
              </a:lnSpc>
              <a:tabLst>
                <a:tab pos="228600" algn="l"/>
              </a:tabLst>
            </a:pPr>
            <a:r>
              <a:rPr lang="en-US" altLang="zh-CN" i="1" dirty="0" smtClean="0">
                <a:solidFill>
                  <a:schemeClr val="tx1"/>
                </a:solidFill>
                <a:cs typeface="Arial" pitchFamily="34" charset="0"/>
              </a:rPr>
              <a:t>I/O Resources</a:t>
            </a:r>
          </a:p>
          <a:p>
            <a:pPr>
              <a:lnSpc>
                <a:spcPts val="2200"/>
              </a:lnSpc>
              <a:tabLst>
                <a:tab pos="228600" algn="l"/>
              </a:tabLst>
            </a:pPr>
            <a:r>
              <a:rPr lang="en-US" altLang="zh-CN" dirty="0" smtClean="0">
                <a:solidFill>
                  <a:schemeClr val="bg2"/>
                </a:solidFill>
                <a:cs typeface="Arial" pitchFamily="34" charset="0"/>
              </a:rPr>
              <a:t>Memory and DSP48 Resources</a:t>
            </a:r>
          </a:p>
          <a:p>
            <a:pPr>
              <a:lnSpc>
                <a:spcPts val="2200"/>
              </a:lnSpc>
              <a:tabLst>
                <a:tab pos="228600" algn="l"/>
              </a:tabLst>
            </a:pPr>
            <a:r>
              <a:rPr lang="en-US" altLang="zh-CN" dirty="0">
                <a:solidFill>
                  <a:schemeClr val="bg2"/>
                </a:solidFill>
                <a:cs typeface="Arial" pitchFamily="34" charset="0"/>
              </a:rPr>
              <a:t>XADC </a:t>
            </a:r>
            <a:endParaRPr lang="en-US" altLang="zh-CN" dirty="0" smtClean="0">
              <a:solidFill>
                <a:schemeClr val="bg2"/>
              </a:solidFill>
              <a:cs typeface="Arial" pitchFamily="34" charset="0"/>
            </a:endParaRPr>
          </a:p>
          <a:p>
            <a:pPr>
              <a:lnSpc>
                <a:spcPts val="2200"/>
              </a:lnSpc>
              <a:tabLst>
                <a:tab pos="228600" algn="l"/>
              </a:tabLst>
            </a:pPr>
            <a:r>
              <a:rPr lang="en-US" altLang="zh-CN" dirty="0" smtClean="0">
                <a:solidFill>
                  <a:schemeClr val="bg2"/>
                </a:solidFill>
                <a:cs typeface="Arial" pitchFamily="34" charset="0"/>
              </a:rPr>
              <a:t>Clocking Resources</a:t>
            </a:r>
          </a:p>
          <a:p>
            <a:pPr>
              <a:lnSpc>
                <a:spcPts val="2200"/>
              </a:lnSpc>
              <a:tabLst>
                <a:tab pos="228600" algn="l"/>
              </a:tabLst>
            </a:pPr>
            <a:r>
              <a:rPr lang="en-US" altLang="zh-CN" dirty="0" err="1" smtClean="0">
                <a:solidFill>
                  <a:schemeClr val="bg2"/>
                </a:solidFill>
                <a:cs typeface="Arial" pitchFamily="34" charset="0"/>
              </a:rPr>
              <a:t>Zynq</a:t>
            </a:r>
            <a:r>
              <a:rPr lang="en-US" altLang="zh-CN" dirty="0" smtClean="0">
                <a:solidFill>
                  <a:schemeClr val="bg2"/>
                </a:solidFill>
                <a:cs typeface="Arial" pitchFamily="34" charset="0"/>
              </a:rPr>
              <a:t> </a:t>
            </a:r>
            <a:r>
              <a:rPr lang="en-US" altLang="zh-CN" dirty="0" err="1" smtClean="0">
                <a:solidFill>
                  <a:schemeClr val="bg2"/>
                </a:solidFill>
                <a:cs typeface="Arial" pitchFamily="34" charset="0"/>
              </a:rPr>
              <a:t>SoC</a:t>
            </a:r>
            <a:endParaRPr lang="en-US" altLang="zh-CN" dirty="0" smtClean="0">
              <a:solidFill>
                <a:schemeClr val="bg2"/>
              </a:solidFill>
              <a:cs typeface="Arial" pitchFamily="34" charset="0"/>
            </a:endParaRPr>
          </a:p>
          <a:p>
            <a:pPr>
              <a:lnSpc>
                <a:spcPts val="2200"/>
              </a:lnSpc>
              <a:tabLst>
                <a:tab pos="228600" algn="l"/>
              </a:tabLst>
            </a:pPr>
            <a:r>
              <a:rPr lang="en-US" altLang="zh-CN" dirty="0" smtClean="0">
                <a:solidFill>
                  <a:schemeClr val="bg2"/>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a:prstGeom prst="rect">
            <a:avLst/>
          </a:prstGeom>
        </p:spPr>
        <p:txBody>
          <a:bodyPr/>
          <a:lstStyle/>
          <a:p>
            <a:r>
              <a:rPr lang="en-US" dirty="0" smtClean="0"/>
              <a:t>© Copyright 2015 Xilinx</a:t>
            </a:r>
            <a:endParaRPr lang="en-US" dirty="0"/>
          </a:p>
        </p:txBody>
      </p:sp>
      <p:sp>
        <p:nvSpPr>
          <p:cNvPr id="3" name="Slide Number Placeholder 2"/>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20</a:t>
            </a:fld>
            <a:endParaRPr lang="en-US" dirty="0"/>
          </a:p>
        </p:txBody>
      </p:sp>
    </p:spTree>
    <p:extLst>
      <p:ext uri="{BB962C8B-B14F-4D97-AF65-F5344CB8AC3E}">
        <p14:creationId xmlns:p14="http://schemas.microsoft.com/office/powerpoint/2010/main" val="16470580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High-speed operation with maintained signal integrity</a:t>
            </a:r>
          </a:p>
          <a:p>
            <a:pPr lvl="1"/>
            <a:r>
              <a:rPr lang="en-US" dirty="0"/>
              <a:t>Source-synchronous operation (clock forwarding)</a:t>
            </a:r>
          </a:p>
          <a:p>
            <a:pPr lvl="1"/>
            <a:r>
              <a:rPr lang="en-US" dirty="0"/>
              <a:t>System-synchronous operation (common systems clock)</a:t>
            </a:r>
          </a:p>
          <a:p>
            <a:pPr lvl="1"/>
            <a:r>
              <a:rPr lang="en-US" dirty="0"/>
              <a:t>Terminate transmission lines to avoid signal reflections</a:t>
            </a:r>
          </a:p>
          <a:p>
            <a:pPr lvl="0"/>
            <a:r>
              <a:rPr lang="en-US" dirty="0"/>
              <a:t>Drive and receive data on wide parallel buses</a:t>
            </a:r>
          </a:p>
          <a:p>
            <a:pPr lvl="1"/>
            <a:r>
              <a:rPr lang="en-US" dirty="0"/>
              <a:t>Compensate for bus skew and clock timing errors</a:t>
            </a:r>
          </a:p>
          <a:p>
            <a:pPr lvl="1"/>
            <a:r>
              <a:rPr lang="en-US" dirty="0"/>
              <a:t>Conversion between serial and parallel data</a:t>
            </a:r>
          </a:p>
          <a:p>
            <a:pPr lvl="1"/>
            <a:r>
              <a:rPr lang="en-US" dirty="0"/>
              <a:t>Achieve very high bit rate (&gt; 1 Gbps)</a:t>
            </a:r>
          </a:p>
          <a:p>
            <a:pPr lvl="0"/>
            <a:r>
              <a:rPr lang="en-US" dirty="0"/>
              <a:t>Single Data Rate (SDR) or Double Data Rate (DDR) interfaces</a:t>
            </a:r>
          </a:p>
          <a:p>
            <a:pPr lvl="0"/>
            <a:r>
              <a:rPr lang="en-US" dirty="0"/>
              <a:t>Interface to many different standards</a:t>
            </a:r>
          </a:p>
          <a:p>
            <a:pPr lvl="1"/>
            <a:r>
              <a:rPr lang="en-US" dirty="0"/>
              <a:t>Different voltages, drive strengths and protocols</a:t>
            </a:r>
          </a:p>
          <a:p>
            <a:endParaRPr lang="en-US" dirty="0"/>
          </a:p>
        </p:txBody>
      </p:sp>
      <p:sp>
        <p:nvSpPr>
          <p:cNvPr id="3" name="Title 2"/>
          <p:cNvSpPr>
            <a:spLocks noGrp="1"/>
          </p:cNvSpPr>
          <p:nvPr>
            <p:ph type="title"/>
          </p:nvPr>
        </p:nvSpPr>
        <p:spPr/>
        <p:txBody>
          <a:bodyPr/>
          <a:lstStyle/>
          <a:p>
            <a:r>
              <a:rPr lang="en-US" dirty="0" smtClean="0"/>
              <a:t>I/O Interface Challenges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21</a:t>
            </a:fld>
            <a:endParaRPr lang="en-US" dirty="0"/>
          </a:p>
        </p:txBody>
      </p:sp>
    </p:spTree>
    <p:extLst>
      <p:ext uri="{BB962C8B-B14F-4D97-AF65-F5344CB8AC3E}">
        <p14:creationId xmlns:p14="http://schemas.microsoft.com/office/powerpoint/2010/main" val="28201074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7-Series FPGA I/O</a:t>
            </a:r>
            <a:endParaRPr lang="en-US" dirty="0"/>
          </a:p>
        </p:txBody>
      </p:sp>
      <p:sp>
        <p:nvSpPr>
          <p:cNvPr id="2" name="Content Placeholder 1"/>
          <p:cNvSpPr>
            <a:spLocks noGrp="1"/>
          </p:cNvSpPr>
          <p:nvPr>
            <p:ph sz="half" idx="1"/>
          </p:nvPr>
        </p:nvSpPr>
        <p:spPr>
          <a:xfrm>
            <a:off x="609441" y="1600206"/>
            <a:ext cx="5078677" cy="5049976"/>
          </a:xfrm>
        </p:spPr>
        <p:txBody>
          <a:bodyPr/>
          <a:lstStyle/>
          <a:p>
            <a:pPr lvl="0"/>
            <a:r>
              <a:rPr lang="en-US" dirty="0"/>
              <a:t>Wide range of voltages</a:t>
            </a:r>
          </a:p>
          <a:p>
            <a:pPr lvl="1"/>
            <a:r>
              <a:rPr lang="en-US" dirty="0"/>
              <a:t>1.2V to 3.3V operation</a:t>
            </a:r>
          </a:p>
          <a:p>
            <a:pPr lvl="0"/>
            <a:r>
              <a:rPr lang="en-US" dirty="0" smtClean="0"/>
              <a:t>Wide I/O standards support</a:t>
            </a:r>
            <a:endParaRPr lang="en-US" dirty="0"/>
          </a:p>
          <a:p>
            <a:pPr lvl="1"/>
            <a:r>
              <a:rPr lang="en-US" dirty="0"/>
              <a:t>Single ended and differential</a:t>
            </a:r>
          </a:p>
          <a:p>
            <a:pPr lvl="1"/>
            <a:r>
              <a:rPr lang="en-US" dirty="0"/>
              <a:t>Referenced </a:t>
            </a:r>
            <a:r>
              <a:rPr lang="en-US" dirty="0" smtClean="0"/>
              <a:t>voltage inputs</a:t>
            </a:r>
            <a:endParaRPr lang="en-US" dirty="0"/>
          </a:p>
          <a:p>
            <a:pPr lvl="1"/>
            <a:r>
              <a:rPr lang="en-US" dirty="0"/>
              <a:t>3-state </a:t>
            </a:r>
            <a:r>
              <a:rPr lang="en-US" dirty="0" smtClean="0"/>
              <a:t>capability</a:t>
            </a:r>
            <a:endParaRPr lang="en-US" dirty="0"/>
          </a:p>
          <a:p>
            <a:pPr lvl="0"/>
            <a:r>
              <a:rPr lang="en-US" dirty="0"/>
              <a:t>Very high performance</a:t>
            </a:r>
          </a:p>
          <a:p>
            <a:pPr lvl="1"/>
            <a:r>
              <a:rPr lang="en-US" dirty="0"/>
              <a:t>Up to 1600 Mbps LVDS</a:t>
            </a:r>
          </a:p>
          <a:p>
            <a:pPr lvl="1"/>
            <a:r>
              <a:rPr lang="en-US" dirty="0"/>
              <a:t>Up to 1866 Mbps single-ended for DDR3</a:t>
            </a:r>
          </a:p>
          <a:p>
            <a:pPr lvl="0"/>
            <a:r>
              <a:rPr lang="en-US" dirty="0"/>
              <a:t>Easy </a:t>
            </a:r>
            <a:r>
              <a:rPr lang="en-US" dirty="0" smtClean="0"/>
              <a:t>memory interfacing</a:t>
            </a:r>
            <a:endParaRPr lang="en-US" dirty="0"/>
          </a:p>
          <a:p>
            <a:pPr lvl="1"/>
            <a:r>
              <a:rPr lang="en-US" dirty="0"/>
              <a:t>Hardware support for QDRII+ and </a:t>
            </a:r>
            <a:r>
              <a:rPr lang="en-US" dirty="0" smtClean="0"/>
              <a:t>DDR3</a:t>
            </a:r>
            <a:endParaRPr lang="en-US" dirty="0"/>
          </a:p>
          <a:p>
            <a:pPr lvl="0"/>
            <a:r>
              <a:rPr lang="en-US" dirty="0"/>
              <a:t>Digitally controlled impedance</a:t>
            </a:r>
          </a:p>
          <a:p>
            <a:r>
              <a:rPr lang="en-US" dirty="0" smtClean="0"/>
              <a:t>Power </a:t>
            </a:r>
            <a:r>
              <a:rPr lang="en-US" dirty="0"/>
              <a:t>reduction features</a:t>
            </a:r>
          </a:p>
          <a:p>
            <a:pPr marL="0" indent="0">
              <a:buNone/>
            </a:pPr>
            <a:endParaRPr lang="en-US" dirty="0" smtClean="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pic>
        <p:nvPicPr>
          <p:cNvPr id="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158" y="1698173"/>
            <a:ext cx="5474526" cy="394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22</a:t>
            </a:fld>
            <a:endParaRPr lang="en-US" dirty="0"/>
          </a:p>
        </p:txBody>
      </p:sp>
    </p:spTree>
    <p:extLst>
      <p:ext uri="{BB962C8B-B14F-4D97-AF65-F5344CB8AC3E}">
        <p14:creationId xmlns:p14="http://schemas.microsoft.com/office/powerpoint/2010/main" val="16354004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lvl="0"/>
            <a:r>
              <a:rPr lang="en-US" dirty="0"/>
              <a:t>Two different types of I/O in </a:t>
            </a:r>
            <a:r>
              <a:rPr lang="en-US" dirty="0" smtClean="0"/>
              <a:t>7-series </a:t>
            </a:r>
            <a:r>
              <a:rPr lang="en-US" dirty="0"/>
              <a:t>FPGAs</a:t>
            </a:r>
          </a:p>
          <a:p>
            <a:pPr lvl="1"/>
            <a:r>
              <a:rPr lang="en-US" dirty="0"/>
              <a:t>High Range (HR)</a:t>
            </a:r>
          </a:p>
          <a:p>
            <a:pPr lvl="2"/>
            <a:r>
              <a:rPr lang="en-US" dirty="0"/>
              <a:t>Supports I/O standards with Vcco voltages up to 3.3V</a:t>
            </a:r>
          </a:p>
          <a:p>
            <a:pPr lvl="1"/>
            <a:r>
              <a:rPr lang="en-US" dirty="0"/>
              <a:t>High Performance (HP)</a:t>
            </a:r>
          </a:p>
          <a:p>
            <a:pPr lvl="2"/>
            <a:r>
              <a:rPr lang="en-US" dirty="0"/>
              <a:t>Supports I/O standards with Vcco voltages up to 1.8V only</a:t>
            </a:r>
          </a:p>
          <a:p>
            <a:pPr lvl="2"/>
            <a:r>
              <a:rPr lang="en-US" dirty="0"/>
              <a:t>Designed for the highest performance</a:t>
            </a:r>
          </a:p>
          <a:p>
            <a:pPr lvl="2"/>
            <a:r>
              <a:rPr lang="en-US" dirty="0"/>
              <a:t>Has ODELAY and DCI capability</a:t>
            </a:r>
          </a:p>
        </p:txBody>
      </p:sp>
      <p:sp>
        <p:nvSpPr>
          <p:cNvPr id="5" name="Title 4"/>
          <p:cNvSpPr>
            <a:spLocks noGrp="1"/>
          </p:cNvSpPr>
          <p:nvPr>
            <p:ph type="title"/>
          </p:nvPr>
        </p:nvSpPr>
        <p:spPr/>
        <p:txBody>
          <a:bodyPr/>
          <a:lstStyle/>
          <a:p>
            <a:r>
              <a:rPr lang="en-US" dirty="0" smtClean="0"/>
              <a:t>I/O Types</a:t>
            </a:r>
            <a:endParaRPr lang="en-US" dirty="0"/>
          </a:p>
        </p:txBody>
      </p:sp>
      <p:sp>
        <p:nvSpPr>
          <p:cNvPr id="3" name="Footer Placeholder 2"/>
          <p:cNvSpPr>
            <a:spLocks noGrp="1"/>
          </p:cNvSpPr>
          <p:nvPr>
            <p:ph type="ftr" sz="quarter" idx="3"/>
          </p:nvPr>
        </p:nvSpPr>
        <p:spPr/>
        <p:txBody>
          <a:bodyPr/>
          <a:lstStyle/>
          <a:p>
            <a:r>
              <a:rPr lang="en-US" dirty="0" smtClean="0"/>
              <a:t>© Copyright 2015 Xilinx</a:t>
            </a:r>
            <a:endParaRPr lang="en-US" dirty="0"/>
          </a:p>
        </p:txBody>
      </p:sp>
      <p:pic>
        <p:nvPicPr>
          <p:cNvPr id="8194"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3989388"/>
            <a:ext cx="6648450" cy="246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23</a:t>
            </a:fld>
            <a:endParaRPr lang="en-US" dirty="0"/>
          </a:p>
        </p:txBody>
      </p:sp>
    </p:spTree>
    <p:extLst>
      <p:ext uri="{BB962C8B-B14F-4D97-AF65-F5344CB8AC3E}">
        <p14:creationId xmlns:p14="http://schemas.microsoft.com/office/powerpoint/2010/main" val="16166199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09489" y="1600201"/>
            <a:ext cx="5448411" cy="4268337"/>
          </a:xfrm>
        </p:spPr>
        <p:txBody>
          <a:bodyPr/>
          <a:lstStyle/>
          <a:p>
            <a:pPr lvl="0"/>
            <a:r>
              <a:rPr lang="en-US" dirty="0"/>
              <a:t>P and N pins can be configured as</a:t>
            </a:r>
          </a:p>
          <a:p>
            <a:pPr lvl="1"/>
            <a:r>
              <a:rPr lang="en-US" dirty="0"/>
              <a:t>Individual single-ended signals or</a:t>
            </a:r>
          </a:p>
          <a:p>
            <a:pPr lvl="1"/>
            <a:r>
              <a:rPr lang="en-US" dirty="0"/>
              <a:t>Differential pair</a:t>
            </a:r>
          </a:p>
          <a:p>
            <a:pPr lvl="0"/>
            <a:r>
              <a:rPr lang="en-US" dirty="0"/>
              <a:t>Receiver can be standard CMOS or voltage comparator</a:t>
            </a:r>
          </a:p>
          <a:p>
            <a:pPr lvl="1"/>
            <a:r>
              <a:rPr lang="en-US" dirty="0"/>
              <a:t>When standard CMOS</a:t>
            </a:r>
          </a:p>
          <a:p>
            <a:pPr lvl="2"/>
            <a:r>
              <a:rPr lang="en-US" dirty="0"/>
              <a:t>Logic 0 when "near" ground</a:t>
            </a:r>
          </a:p>
          <a:p>
            <a:pPr lvl="2"/>
            <a:r>
              <a:rPr lang="en-US" dirty="0"/>
              <a:t>Logic 1 when "near" </a:t>
            </a:r>
            <a:r>
              <a:rPr lang="en-US" dirty="0" smtClean="0"/>
              <a:t>V</a:t>
            </a:r>
            <a:r>
              <a:rPr lang="en-US" baseline="-25000" dirty="0" smtClean="0"/>
              <a:t>CCO</a:t>
            </a:r>
          </a:p>
          <a:p>
            <a:pPr lvl="1"/>
            <a:r>
              <a:rPr lang="en-US" dirty="0"/>
              <a:t>Referenced to V</a:t>
            </a:r>
            <a:r>
              <a:rPr lang="en-US" baseline="-25000" dirty="0"/>
              <a:t>REF</a:t>
            </a:r>
            <a:endParaRPr lang="en-US" dirty="0"/>
          </a:p>
          <a:p>
            <a:pPr lvl="2"/>
            <a:r>
              <a:rPr lang="en-US" dirty="0"/>
              <a:t>Logic 0 when below V</a:t>
            </a:r>
            <a:r>
              <a:rPr lang="en-US" baseline="-25000" dirty="0"/>
              <a:t>REF</a:t>
            </a:r>
            <a:endParaRPr lang="en-US" dirty="0"/>
          </a:p>
          <a:p>
            <a:pPr lvl="2"/>
            <a:r>
              <a:rPr lang="en-US" dirty="0"/>
              <a:t>Logic 1 when above V</a:t>
            </a:r>
            <a:r>
              <a:rPr lang="en-US" baseline="-25000" dirty="0"/>
              <a:t>REF</a:t>
            </a:r>
            <a:endParaRPr lang="en-US" dirty="0"/>
          </a:p>
          <a:p>
            <a:pPr lvl="1"/>
            <a:r>
              <a:rPr lang="en-US" dirty="0"/>
              <a:t>Differential</a:t>
            </a:r>
          </a:p>
          <a:p>
            <a:pPr lvl="2"/>
            <a:r>
              <a:rPr lang="en-US" dirty="0"/>
              <a:t>Logic 0 when V</a:t>
            </a:r>
            <a:r>
              <a:rPr lang="en-US" baseline="-25000" dirty="0"/>
              <a:t>P</a:t>
            </a:r>
            <a:r>
              <a:rPr lang="en-US" dirty="0"/>
              <a:t> &lt; V</a:t>
            </a:r>
            <a:r>
              <a:rPr lang="en-US" baseline="-25000" dirty="0"/>
              <a:t>N</a:t>
            </a:r>
            <a:endParaRPr lang="en-US" dirty="0"/>
          </a:p>
          <a:p>
            <a:pPr lvl="2"/>
            <a:r>
              <a:rPr lang="en-US" dirty="0"/>
              <a:t>Logic 1 when V</a:t>
            </a:r>
            <a:r>
              <a:rPr lang="en-US" sz="2000" baseline="-25000" dirty="0"/>
              <a:t>P</a:t>
            </a:r>
            <a:r>
              <a:rPr lang="en-US" dirty="0"/>
              <a:t> &gt; V</a:t>
            </a:r>
            <a:r>
              <a:rPr lang="en-US" sz="2000" baseline="-25000" dirty="0"/>
              <a:t>N</a:t>
            </a:r>
            <a:endParaRPr lang="en-US" dirty="0"/>
          </a:p>
        </p:txBody>
      </p:sp>
      <p:sp>
        <p:nvSpPr>
          <p:cNvPr id="5" name="Title 4"/>
          <p:cNvSpPr>
            <a:spLocks noGrp="1"/>
          </p:cNvSpPr>
          <p:nvPr>
            <p:ph type="title"/>
          </p:nvPr>
        </p:nvSpPr>
        <p:spPr/>
        <p:txBody>
          <a:bodyPr/>
          <a:lstStyle/>
          <a:p>
            <a:r>
              <a:rPr lang="en-US" dirty="0" smtClean="0"/>
              <a:t>I/O Electrical Resources</a:t>
            </a:r>
            <a:endParaRPr lang="en-US" dirty="0"/>
          </a:p>
        </p:txBody>
      </p:sp>
      <p:sp>
        <p:nvSpPr>
          <p:cNvPr id="3" name="Footer Placeholder 2"/>
          <p:cNvSpPr>
            <a:spLocks noGrp="1"/>
          </p:cNvSpPr>
          <p:nvPr>
            <p:ph type="ftr" sz="quarter" idx="3"/>
          </p:nvPr>
        </p:nvSpPr>
        <p:spPr/>
        <p:txBody>
          <a:bodyPr/>
          <a:lstStyle/>
          <a:p>
            <a:r>
              <a:rPr lang="en-US" dirty="0" smtClean="0"/>
              <a:t>© Copyright 2015 Xilinx</a:t>
            </a:r>
            <a:endParaRPr lang="en-US" dirty="0"/>
          </a:p>
        </p:txBody>
      </p:sp>
      <p:pic>
        <p:nvPicPr>
          <p:cNvPr id="10242"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5174" y="1466850"/>
            <a:ext cx="4287265"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24</a:t>
            </a:fld>
            <a:endParaRPr lang="en-US" dirty="0"/>
          </a:p>
        </p:txBody>
      </p:sp>
    </p:spTree>
    <p:extLst>
      <p:ext uri="{BB962C8B-B14F-4D97-AF65-F5344CB8AC3E}">
        <p14:creationId xmlns:p14="http://schemas.microsoft.com/office/powerpoint/2010/main" val="6837098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Two blocks of logic per I/O pair</a:t>
            </a:r>
          </a:p>
          <a:p>
            <a:pPr lvl="1"/>
            <a:r>
              <a:rPr lang="en-US" dirty="0"/>
              <a:t>Master and slave</a:t>
            </a:r>
          </a:p>
          <a:p>
            <a:pPr lvl="1"/>
            <a:r>
              <a:rPr lang="en-US" dirty="0"/>
              <a:t>Can operate independently or concatenated</a:t>
            </a:r>
          </a:p>
          <a:p>
            <a:pPr lvl="0"/>
            <a:r>
              <a:rPr lang="en-US" dirty="0"/>
              <a:t>Each block contains</a:t>
            </a:r>
          </a:p>
          <a:p>
            <a:pPr lvl="1"/>
            <a:r>
              <a:rPr lang="en-US" dirty="0"/>
              <a:t>ILOGIC/ISERDES</a:t>
            </a:r>
          </a:p>
          <a:p>
            <a:pPr lvl="2"/>
            <a:r>
              <a:rPr lang="en-US" dirty="0"/>
              <a:t>SDR, DDR, or high-speed serial input logic</a:t>
            </a:r>
          </a:p>
          <a:p>
            <a:pPr lvl="1"/>
            <a:r>
              <a:rPr lang="en-US" dirty="0"/>
              <a:t>OLOGIC/OSERDES</a:t>
            </a:r>
          </a:p>
          <a:p>
            <a:pPr lvl="2"/>
            <a:r>
              <a:rPr lang="en-US" dirty="0"/>
              <a:t>SDR, DDR, or high-speed serial output logic</a:t>
            </a:r>
          </a:p>
          <a:p>
            <a:pPr lvl="1"/>
            <a:r>
              <a:rPr lang="en-US" dirty="0"/>
              <a:t>IDELAY</a:t>
            </a:r>
          </a:p>
          <a:p>
            <a:pPr lvl="2"/>
            <a:r>
              <a:rPr lang="en-US" dirty="0"/>
              <a:t>Selectable fine-grained  input delay</a:t>
            </a:r>
          </a:p>
          <a:p>
            <a:pPr lvl="1"/>
            <a:r>
              <a:rPr lang="en-US" dirty="0"/>
              <a:t>ODELAY</a:t>
            </a:r>
          </a:p>
          <a:p>
            <a:pPr lvl="2"/>
            <a:r>
              <a:rPr lang="en-US" dirty="0"/>
              <a:t>Selectable fine-grained output delay</a:t>
            </a:r>
          </a:p>
          <a:p>
            <a:pPr lvl="2"/>
            <a:r>
              <a:rPr lang="en-US" dirty="0"/>
              <a:t>Only available on High Performance I/O</a:t>
            </a:r>
          </a:p>
        </p:txBody>
      </p:sp>
      <p:sp>
        <p:nvSpPr>
          <p:cNvPr id="3" name="Title 2"/>
          <p:cNvSpPr>
            <a:spLocks noGrp="1"/>
          </p:cNvSpPr>
          <p:nvPr>
            <p:ph type="title"/>
          </p:nvPr>
        </p:nvSpPr>
        <p:spPr/>
        <p:txBody>
          <a:bodyPr/>
          <a:lstStyle/>
          <a:p>
            <a:r>
              <a:rPr lang="en-US" dirty="0" smtClean="0"/>
              <a:t>I/O Logical Resources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pic>
        <p:nvPicPr>
          <p:cNvPr id="11266"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1875" y="1666875"/>
            <a:ext cx="3848100" cy="4715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25</a:t>
            </a:fld>
            <a:endParaRPr lang="en-US" dirty="0"/>
          </a:p>
        </p:txBody>
      </p:sp>
    </p:spTree>
    <p:extLst>
      <p:ext uri="{BB962C8B-B14F-4D97-AF65-F5344CB8AC3E}">
        <p14:creationId xmlns:p14="http://schemas.microsoft.com/office/powerpoint/2010/main" val="32259103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Two types of ILOGIC blocks</a:t>
            </a:r>
          </a:p>
          <a:p>
            <a:pPr lvl="1"/>
            <a:r>
              <a:rPr lang="en-US" dirty="0"/>
              <a:t>ILOGICE2 for High Performance banks</a:t>
            </a:r>
          </a:p>
          <a:p>
            <a:pPr lvl="1"/>
            <a:r>
              <a:rPr lang="en-US" dirty="0"/>
              <a:t>ILOGICE3 for High Range banks</a:t>
            </a:r>
          </a:p>
          <a:p>
            <a:pPr lvl="2"/>
            <a:r>
              <a:rPr lang="en-US" dirty="0"/>
              <a:t>Has zero hold delay capability</a:t>
            </a:r>
          </a:p>
          <a:p>
            <a:pPr lvl="0"/>
            <a:r>
              <a:rPr lang="en-US" dirty="0"/>
              <a:t>ILOGIC inputs come from the input receiver</a:t>
            </a:r>
          </a:p>
          <a:p>
            <a:pPr lvl="1"/>
            <a:r>
              <a:rPr lang="en-US" dirty="0"/>
              <a:t>Directly or via the IDELAY block</a:t>
            </a:r>
          </a:p>
          <a:p>
            <a:pPr lvl="0"/>
            <a:r>
              <a:rPr lang="en-US" dirty="0"/>
              <a:t>Outputs drive the FPGA fabric</a:t>
            </a:r>
          </a:p>
          <a:p>
            <a:pPr lvl="1"/>
            <a:r>
              <a:rPr lang="en-US" dirty="0"/>
              <a:t>Directly (no clocked logic) or</a:t>
            </a:r>
          </a:p>
          <a:p>
            <a:pPr lvl="1"/>
            <a:r>
              <a:rPr lang="en-US" dirty="0"/>
              <a:t>Via the IDDR</a:t>
            </a:r>
          </a:p>
          <a:p>
            <a:pPr lvl="2"/>
            <a:r>
              <a:rPr lang="en-US" dirty="0"/>
              <a:t>In SDR mode on rising or falling edge of clock</a:t>
            </a:r>
          </a:p>
          <a:p>
            <a:pPr lvl="2"/>
            <a:r>
              <a:rPr lang="en-US" dirty="0"/>
              <a:t>In DDR mode on both edges of clock</a:t>
            </a:r>
          </a:p>
          <a:p>
            <a:pPr lvl="3"/>
            <a:r>
              <a:rPr lang="en-US" dirty="0"/>
              <a:t>Can also use two clocks, 180° out of phase</a:t>
            </a:r>
          </a:p>
        </p:txBody>
      </p:sp>
      <p:sp>
        <p:nvSpPr>
          <p:cNvPr id="3" name="Title 2"/>
          <p:cNvSpPr>
            <a:spLocks noGrp="1"/>
          </p:cNvSpPr>
          <p:nvPr>
            <p:ph type="title"/>
          </p:nvPr>
        </p:nvSpPr>
        <p:spPr/>
        <p:txBody>
          <a:bodyPr/>
          <a:lstStyle/>
          <a:p>
            <a:r>
              <a:rPr lang="en-US" dirty="0" smtClean="0"/>
              <a:t>ILOGIC: Input SDR and DDR Logic</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pic>
        <p:nvPicPr>
          <p:cNvPr id="12290"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6125" y="1657350"/>
            <a:ext cx="4286250" cy="479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26</a:t>
            </a:fld>
            <a:endParaRPr lang="en-US" dirty="0"/>
          </a:p>
        </p:txBody>
      </p:sp>
    </p:spTree>
    <p:extLst>
      <p:ext uri="{BB962C8B-B14F-4D97-AF65-F5344CB8AC3E}">
        <p14:creationId xmlns:p14="http://schemas.microsoft.com/office/powerpoint/2010/main" val="30499342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5943711" cy="4268337"/>
          </a:xfrm>
        </p:spPr>
        <p:txBody>
          <a:bodyPr/>
          <a:lstStyle/>
          <a:p>
            <a:pPr lvl="0"/>
            <a:r>
              <a:rPr lang="en-US" dirty="0"/>
              <a:t>OLOGICE2 for HP banks, OLOGICE3 for HR banks</a:t>
            </a:r>
          </a:p>
          <a:p>
            <a:pPr lvl="0"/>
            <a:r>
              <a:rPr lang="en-US" dirty="0"/>
              <a:t>Output of OLOGIC connects to the output driver directly, or via the ODELAY</a:t>
            </a:r>
          </a:p>
          <a:p>
            <a:pPr lvl="1"/>
            <a:r>
              <a:rPr lang="en-US" dirty="0"/>
              <a:t>ODELAY is available in HP banks only</a:t>
            </a:r>
          </a:p>
          <a:p>
            <a:pPr lvl="0"/>
            <a:r>
              <a:rPr lang="en-US" dirty="0"/>
              <a:t>Output is driven directly from the fabric</a:t>
            </a:r>
          </a:p>
          <a:p>
            <a:pPr lvl="1"/>
            <a:r>
              <a:rPr lang="en-US" dirty="0"/>
              <a:t>Directly, through an SDR flip-flop or  via the ODDR using both edges of clock</a:t>
            </a:r>
          </a:p>
          <a:p>
            <a:pPr lvl="0"/>
            <a:r>
              <a:rPr lang="en-US" dirty="0"/>
              <a:t>Each OLOGIC block contains two ODDR</a:t>
            </a:r>
          </a:p>
          <a:p>
            <a:pPr lvl="1"/>
            <a:r>
              <a:rPr lang="en-US" dirty="0"/>
              <a:t>One for controlling the data to the output driver</a:t>
            </a:r>
          </a:p>
          <a:p>
            <a:pPr lvl="1"/>
            <a:r>
              <a:rPr lang="en-US" dirty="0"/>
              <a:t>One for controlling the 3-state enable</a:t>
            </a:r>
          </a:p>
          <a:p>
            <a:pPr lvl="1"/>
            <a:r>
              <a:rPr lang="en-US" dirty="0"/>
              <a:t>Both ODDR are driven by same clock  and reset</a:t>
            </a:r>
          </a:p>
          <a:p>
            <a:r>
              <a:rPr lang="en-US" dirty="0"/>
              <a:t>SAME_EDGE or OPPOSITE_EDGE only</a:t>
            </a:r>
          </a:p>
        </p:txBody>
      </p:sp>
      <p:sp>
        <p:nvSpPr>
          <p:cNvPr id="3" name="Title 2"/>
          <p:cNvSpPr>
            <a:spLocks noGrp="1"/>
          </p:cNvSpPr>
          <p:nvPr>
            <p:ph type="title"/>
          </p:nvPr>
        </p:nvSpPr>
        <p:spPr/>
        <p:txBody>
          <a:bodyPr/>
          <a:lstStyle/>
          <a:p>
            <a:r>
              <a:rPr lang="en-US" dirty="0" smtClean="0"/>
              <a:t>OLOGIC: Output SDR and DDR Logic</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pic>
        <p:nvPicPr>
          <p:cNvPr id="13314"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0" y="1590675"/>
            <a:ext cx="3295650" cy="4790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27</a:t>
            </a:fld>
            <a:endParaRPr lang="en-US" dirty="0"/>
          </a:p>
        </p:txBody>
      </p:sp>
    </p:spTree>
    <p:extLst>
      <p:ext uri="{BB962C8B-B14F-4D97-AF65-F5344CB8AC3E}">
        <p14:creationId xmlns:p14="http://schemas.microsoft.com/office/powerpoint/2010/main" val="8601063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5467461" cy="4268337"/>
          </a:xfrm>
        </p:spPr>
        <p:txBody>
          <a:bodyPr/>
          <a:lstStyle/>
          <a:p>
            <a:pPr lvl="0"/>
            <a:r>
              <a:rPr lang="en-US" dirty="0"/>
              <a:t>Clocks in data from input pad or IDELAY</a:t>
            </a:r>
          </a:p>
          <a:p>
            <a:pPr lvl="1"/>
            <a:r>
              <a:rPr lang="en-US" dirty="0"/>
              <a:t>D is clocked on high speed clock (CLK)</a:t>
            </a:r>
          </a:p>
          <a:p>
            <a:pPr lvl="1"/>
            <a:r>
              <a:rPr lang="en-US" dirty="0"/>
              <a:t>Can be SDR or DDR</a:t>
            </a:r>
          </a:p>
          <a:p>
            <a:pPr lvl="0"/>
            <a:r>
              <a:rPr lang="en-US" dirty="0"/>
              <a:t>Sends de-serialized data to fabric</a:t>
            </a:r>
          </a:p>
          <a:p>
            <a:pPr lvl="1"/>
            <a:r>
              <a:rPr lang="en-US" dirty="0"/>
              <a:t>Q is clocked on low speed clock (CLKDIV)</a:t>
            </a:r>
          </a:p>
          <a:p>
            <a:pPr lvl="0"/>
            <a:r>
              <a:rPr lang="en-US" dirty="0"/>
              <a:t>CLK and CLKDIV must be in phase</a:t>
            </a:r>
          </a:p>
          <a:p>
            <a:pPr lvl="0"/>
            <a:r>
              <a:rPr lang="en-US" dirty="0"/>
              <a:t>De-serializes data</a:t>
            </a:r>
          </a:p>
          <a:p>
            <a:pPr lvl="1"/>
            <a:r>
              <a:rPr lang="en-US" dirty="0"/>
              <a:t>Single data rate: 2, 3, 4, 5, 6, 7, 8</a:t>
            </a:r>
          </a:p>
          <a:p>
            <a:pPr lvl="1"/>
            <a:r>
              <a:rPr lang="en-US" dirty="0"/>
              <a:t>Double data rate: 4, 6, 8</a:t>
            </a:r>
          </a:p>
          <a:p>
            <a:pPr lvl="0"/>
            <a:r>
              <a:rPr lang="en-US" dirty="0"/>
              <a:t>Cascade with slave for wider ratios</a:t>
            </a:r>
          </a:p>
          <a:p>
            <a:pPr lvl="1"/>
            <a:r>
              <a:rPr lang="en-US" dirty="0"/>
              <a:t>Double data rate: 10, 14</a:t>
            </a:r>
          </a:p>
          <a:p>
            <a:r>
              <a:rPr lang="en-US" dirty="0"/>
              <a:t>Has BITSLIP logic for framing parallel data</a:t>
            </a:r>
          </a:p>
        </p:txBody>
      </p:sp>
      <p:sp>
        <p:nvSpPr>
          <p:cNvPr id="3" name="Title 2"/>
          <p:cNvSpPr>
            <a:spLocks noGrp="1"/>
          </p:cNvSpPr>
          <p:nvPr>
            <p:ph type="title"/>
          </p:nvPr>
        </p:nvSpPr>
        <p:spPr/>
        <p:txBody>
          <a:bodyPr/>
          <a:lstStyle/>
          <a:p>
            <a:r>
              <a:rPr lang="en-US" dirty="0" smtClean="0"/>
              <a:t>ISERDES: Input Serial-to-Parallel Converter</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pic>
        <p:nvPicPr>
          <p:cNvPr id="14338"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7575" y="1695450"/>
            <a:ext cx="4133850" cy="4378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28</a:t>
            </a:fld>
            <a:endParaRPr lang="en-US" dirty="0"/>
          </a:p>
        </p:txBody>
      </p:sp>
    </p:spTree>
    <p:extLst>
      <p:ext uri="{BB962C8B-B14F-4D97-AF65-F5344CB8AC3E}">
        <p14:creationId xmlns:p14="http://schemas.microsoft.com/office/powerpoint/2010/main" val="33918184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Serializes out data to output pad or ODELAY</a:t>
            </a:r>
          </a:p>
          <a:p>
            <a:pPr lvl="1"/>
            <a:r>
              <a:rPr lang="en-US" dirty="0"/>
              <a:t>Q is clocked on high speed clock (CLK)</a:t>
            </a:r>
          </a:p>
          <a:p>
            <a:pPr lvl="1"/>
            <a:r>
              <a:rPr lang="en-US" dirty="0"/>
              <a:t>Can be SDR or DDR</a:t>
            </a:r>
          </a:p>
          <a:p>
            <a:pPr lvl="0"/>
            <a:r>
              <a:rPr lang="en-US" dirty="0"/>
              <a:t>Parallel data comes from fabric</a:t>
            </a:r>
          </a:p>
          <a:p>
            <a:pPr lvl="1"/>
            <a:r>
              <a:rPr lang="en-US" dirty="0"/>
              <a:t>D is synchronous to low speed clock (CLKDIV)</a:t>
            </a:r>
          </a:p>
          <a:p>
            <a:pPr lvl="0"/>
            <a:r>
              <a:rPr lang="en-US" dirty="0"/>
              <a:t>CLK and CLKDIV must be in phase</a:t>
            </a:r>
          </a:p>
          <a:p>
            <a:pPr lvl="0"/>
            <a:r>
              <a:rPr lang="en-US" dirty="0"/>
              <a:t>Serializes data</a:t>
            </a:r>
          </a:p>
          <a:p>
            <a:pPr lvl="1"/>
            <a:r>
              <a:rPr lang="en-US" dirty="0"/>
              <a:t>Single data rate: 2, 3, 4, 5, 6, 7, 8</a:t>
            </a:r>
          </a:p>
          <a:p>
            <a:pPr lvl="1"/>
            <a:r>
              <a:rPr lang="en-US" dirty="0"/>
              <a:t>Double data rate: 4, 6, 8</a:t>
            </a:r>
          </a:p>
          <a:p>
            <a:pPr lvl="0"/>
            <a:r>
              <a:rPr lang="en-US" dirty="0"/>
              <a:t>Cascade with slave for wider ratios</a:t>
            </a:r>
          </a:p>
          <a:p>
            <a:pPr lvl="1"/>
            <a:r>
              <a:rPr lang="en-US" dirty="0"/>
              <a:t>Double data rate: 10, 14</a:t>
            </a:r>
          </a:p>
          <a:p>
            <a:pPr lvl="0"/>
            <a:r>
              <a:rPr lang="en-US" dirty="0"/>
              <a:t>When using 3-state serializer, both the data and </a:t>
            </a:r>
            <a:r>
              <a:rPr lang="en-US" dirty="0" smtClean="0"/>
              <a:t>3-state width </a:t>
            </a:r>
            <a:r>
              <a:rPr lang="en-US" dirty="0"/>
              <a:t>must be 4</a:t>
            </a:r>
          </a:p>
          <a:p>
            <a:pPr lvl="1"/>
            <a:r>
              <a:rPr lang="en-US" dirty="0"/>
              <a:t>Clocks are shared between both serializers</a:t>
            </a:r>
          </a:p>
        </p:txBody>
      </p:sp>
      <p:sp>
        <p:nvSpPr>
          <p:cNvPr id="3" name="Title 2"/>
          <p:cNvSpPr>
            <a:spLocks noGrp="1"/>
          </p:cNvSpPr>
          <p:nvPr>
            <p:ph type="title"/>
          </p:nvPr>
        </p:nvSpPr>
        <p:spPr/>
        <p:txBody>
          <a:bodyPr/>
          <a:lstStyle/>
          <a:p>
            <a:r>
              <a:rPr lang="en-US" dirty="0" smtClean="0"/>
              <a:t>OSERDES: Output Parallel-to-Serial Converter </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pic>
        <p:nvPicPr>
          <p:cNvPr id="15362"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0474" y="1733549"/>
            <a:ext cx="3063961" cy="3971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29</a:t>
            </a:fld>
            <a:endParaRPr lang="en-US" dirty="0"/>
          </a:p>
        </p:txBody>
      </p:sp>
    </p:spTree>
    <p:extLst>
      <p:ext uri="{BB962C8B-B14F-4D97-AF65-F5344CB8AC3E}">
        <p14:creationId xmlns:p14="http://schemas.microsoft.com/office/powerpoint/2010/main" val="38062968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i="1" dirty="0" smtClean="0">
                <a:solidFill>
                  <a:schemeClr val="tx1"/>
                </a:solidFill>
                <a:cs typeface="Arial" pitchFamily="34" charset="0"/>
              </a:rPr>
              <a:t>Introduction to 7-Series FPGA</a:t>
            </a:r>
          </a:p>
          <a:p>
            <a:pPr>
              <a:lnSpc>
                <a:spcPts val="2200"/>
              </a:lnSpc>
              <a:tabLst>
                <a:tab pos="228600" algn="l"/>
              </a:tabLst>
            </a:pPr>
            <a:r>
              <a:rPr lang="en-US" altLang="zh-CN" dirty="0" smtClean="0">
                <a:solidFill>
                  <a:schemeClr val="bg2"/>
                </a:solidFill>
                <a:cs typeface="Arial" pitchFamily="34" charset="0"/>
              </a:rPr>
              <a:t>Logic Resources</a:t>
            </a:r>
          </a:p>
          <a:p>
            <a:pPr>
              <a:lnSpc>
                <a:spcPts val="2200"/>
              </a:lnSpc>
              <a:tabLst>
                <a:tab pos="228600" algn="l"/>
              </a:tabLst>
            </a:pPr>
            <a:r>
              <a:rPr lang="en-US" altLang="zh-CN" dirty="0" smtClean="0">
                <a:solidFill>
                  <a:schemeClr val="bg2"/>
                </a:solidFill>
                <a:cs typeface="Arial" pitchFamily="34" charset="0"/>
              </a:rPr>
              <a:t>I/O Resources</a:t>
            </a:r>
          </a:p>
          <a:p>
            <a:pPr>
              <a:lnSpc>
                <a:spcPts val="2200"/>
              </a:lnSpc>
              <a:tabLst>
                <a:tab pos="228600" algn="l"/>
              </a:tabLst>
            </a:pPr>
            <a:r>
              <a:rPr lang="en-US" altLang="zh-CN" dirty="0" smtClean="0">
                <a:solidFill>
                  <a:schemeClr val="bg2"/>
                </a:solidFill>
                <a:cs typeface="Arial" pitchFamily="34" charset="0"/>
              </a:rPr>
              <a:t>Memory and DSP48 Resources</a:t>
            </a:r>
          </a:p>
          <a:p>
            <a:pPr>
              <a:lnSpc>
                <a:spcPts val="2200"/>
              </a:lnSpc>
              <a:tabLst>
                <a:tab pos="228600" algn="l"/>
              </a:tabLst>
            </a:pPr>
            <a:r>
              <a:rPr lang="en-US" altLang="zh-CN" dirty="0">
                <a:solidFill>
                  <a:schemeClr val="bg2"/>
                </a:solidFill>
                <a:cs typeface="Arial" pitchFamily="34" charset="0"/>
              </a:rPr>
              <a:t>XADC </a:t>
            </a:r>
            <a:endParaRPr lang="en-US" altLang="zh-CN" dirty="0" smtClean="0">
              <a:solidFill>
                <a:schemeClr val="bg2"/>
              </a:solidFill>
              <a:cs typeface="Arial" pitchFamily="34" charset="0"/>
            </a:endParaRPr>
          </a:p>
          <a:p>
            <a:pPr>
              <a:lnSpc>
                <a:spcPts val="2200"/>
              </a:lnSpc>
              <a:tabLst>
                <a:tab pos="228600" algn="l"/>
              </a:tabLst>
            </a:pPr>
            <a:r>
              <a:rPr lang="en-US" altLang="zh-CN" dirty="0" smtClean="0">
                <a:solidFill>
                  <a:schemeClr val="bg2"/>
                </a:solidFill>
                <a:cs typeface="Arial" pitchFamily="34" charset="0"/>
              </a:rPr>
              <a:t>Clocking Resources</a:t>
            </a:r>
          </a:p>
          <a:p>
            <a:pPr>
              <a:lnSpc>
                <a:spcPts val="2200"/>
              </a:lnSpc>
              <a:tabLst>
                <a:tab pos="228600" algn="l"/>
              </a:tabLst>
            </a:pPr>
            <a:r>
              <a:rPr lang="en-US" altLang="zh-CN" dirty="0" err="1" smtClean="0">
                <a:solidFill>
                  <a:schemeClr val="bg2"/>
                </a:solidFill>
                <a:cs typeface="Arial" pitchFamily="34" charset="0"/>
              </a:rPr>
              <a:t>Zynq</a:t>
            </a:r>
            <a:r>
              <a:rPr lang="en-US" altLang="zh-CN" dirty="0" smtClean="0">
                <a:solidFill>
                  <a:schemeClr val="bg2"/>
                </a:solidFill>
                <a:cs typeface="Arial" pitchFamily="34" charset="0"/>
              </a:rPr>
              <a:t> </a:t>
            </a:r>
            <a:r>
              <a:rPr lang="en-US" altLang="zh-CN" dirty="0" err="1" smtClean="0">
                <a:solidFill>
                  <a:schemeClr val="bg2"/>
                </a:solidFill>
                <a:cs typeface="Arial" pitchFamily="34" charset="0"/>
              </a:rPr>
              <a:t>SoC</a:t>
            </a:r>
            <a:endParaRPr lang="en-US" altLang="zh-CN" dirty="0" smtClean="0">
              <a:solidFill>
                <a:schemeClr val="bg2"/>
              </a:solidFill>
              <a:cs typeface="Arial" pitchFamily="34" charset="0"/>
            </a:endParaRPr>
          </a:p>
          <a:p>
            <a:pPr>
              <a:lnSpc>
                <a:spcPts val="2200"/>
              </a:lnSpc>
              <a:tabLst>
                <a:tab pos="228600" algn="l"/>
              </a:tabLst>
            </a:pPr>
            <a:r>
              <a:rPr lang="en-US" altLang="zh-CN" dirty="0" smtClean="0">
                <a:solidFill>
                  <a:schemeClr val="bg2"/>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3" name="Slide Number Placeholder 2"/>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Separate IDELAY and ODELAY delay lines</a:t>
            </a:r>
          </a:p>
          <a:p>
            <a:pPr lvl="1"/>
            <a:r>
              <a:rPr lang="en-US" dirty="0"/>
              <a:t>IDELAY is available in both HR and HP banks</a:t>
            </a:r>
          </a:p>
          <a:p>
            <a:pPr lvl="1"/>
            <a:r>
              <a:rPr lang="en-US" dirty="0"/>
              <a:t>ODELAY is only available in HP banks</a:t>
            </a:r>
          </a:p>
          <a:p>
            <a:pPr lvl="0"/>
            <a:r>
              <a:rPr lang="en-US" dirty="0"/>
              <a:t>Delay line elements are calibrated using the IDELAYCTRL cell</a:t>
            </a:r>
          </a:p>
          <a:p>
            <a:pPr lvl="1"/>
            <a:r>
              <a:rPr lang="en-US" dirty="0"/>
              <a:t>Delay is process, temperature, and voltage </a:t>
            </a:r>
            <a:r>
              <a:rPr lang="en-US" dirty="0" smtClean="0"/>
              <a:t>independent</a:t>
            </a:r>
          </a:p>
          <a:p>
            <a:pPr lvl="0"/>
            <a:r>
              <a:rPr lang="en-US" dirty="0"/>
              <a:t>IDELAY and ODELAY have almost identical capabilities</a:t>
            </a:r>
          </a:p>
          <a:p>
            <a:pPr lvl="1"/>
            <a:r>
              <a:rPr lang="en-US" dirty="0"/>
              <a:t>IDELAY can also be accessed from the fabric</a:t>
            </a:r>
          </a:p>
          <a:p>
            <a:pPr lvl="0"/>
            <a:r>
              <a:rPr lang="en-US" dirty="0"/>
              <a:t>Tap counter value can be accessed via FPGA fabric</a:t>
            </a:r>
          </a:p>
          <a:p>
            <a:pPr lvl="1"/>
            <a:r>
              <a:rPr lang="en-US" dirty="0"/>
              <a:t>Monitor, increment, decrement, or set the tap value; tap value can be from 0 to 31</a:t>
            </a:r>
          </a:p>
          <a:p>
            <a:pPr lvl="0"/>
            <a:r>
              <a:rPr lang="en-US" dirty="0"/>
              <a:t>Reference frequency can be 200 MHz in all speed grades; 300 MHz is also allowed in fastest speed grade</a:t>
            </a:r>
          </a:p>
          <a:p>
            <a:pPr lvl="1"/>
            <a:r>
              <a:rPr lang="en-US" dirty="0"/>
              <a:t>Results in 78 ps or 52 ps per tap</a:t>
            </a:r>
          </a:p>
          <a:p>
            <a:endParaRPr lang="en-US" dirty="0"/>
          </a:p>
        </p:txBody>
      </p:sp>
      <p:sp>
        <p:nvSpPr>
          <p:cNvPr id="3" name="Title 2"/>
          <p:cNvSpPr>
            <a:spLocks noGrp="1"/>
          </p:cNvSpPr>
          <p:nvPr>
            <p:ph type="title"/>
          </p:nvPr>
        </p:nvSpPr>
        <p:spPr/>
        <p:txBody>
          <a:bodyPr/>
          <a:lstStyle/>
          <a:p>
            <a:r>
              <a:rPr lang="en-US" dirty="0" smtClean="0"/>
              <a:t>IDELAY and ODELAY</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pic>
        <p:nvPicPr>
          <p:cNvPr id="16386"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200" y="1638300"/>
            <a:ext cx="3290777"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30</a:t>
            </a:fld>
            <a:endParaRPr lang="en-US" dirty="0"/>
          </a:p>
        </p:txBody>
      </p:sp>
    </p:spTree>
    <p:extLst>
      <p:ext uri="{BB962C8B-B14F-4D97-AF65-F5344CB8AC3E}">
        <p14:creationId xmlns:p14="http://schemas.microsoft.com/office/powerpoint/2010/main" val="42289291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chemeClr val="bg2"/>
                </a:solidFill>
                <a:cs typeface="Arial" pitchFamily="34" charset="0"/>
              </a:rPr>
              <a:t>Introduction to 7-Series FPGA</a:t>
            </a:r>
          </a:p>
          <a:p>
            <a:pPr>
              <a:lnSpc>
                <a:spcPts val="2200"/>
              </a:lnSpc>
              <a:tabLst>
                <a:tab pos="228600" algn="l"/>
              </a:tabLst>
            </a:pPr>
            <a:r>
              <a:rPr lang="en-US" altLang="zh-CN" dirty="0" smtClean="0">
                <a:solidFill>
                  <a:schemeClr val="bg2"/>
                </a:solidFill>
                <a:cs typeface="Arial" pitchFamily="34" charset="0"/>
              </a:rPr>
              <a:t>Logic Resources</a:t>
            </a:r>
          </a:p>
          <a:p>
            <a:pPr>
              <a:lnSpc>
                <a:spcPts val="2200"/>
              </a:lnSpc>
              <a:tabLst>
                <a:tab pos="228600" algn="l"/>
              </a:tabLst>
            </a:pPr>
            <a:r>
              <a:rPr lang="en-US" altLang="zh-CN" dirty="0" smtClean="0">
                <a:solidFill>
                  <a:schemeClr val="bg2"/>
                </a:solidFill>
                <a:cs typeface="Arial" pitchFamily="34" charset="0"/>
              </a:rPr>
              <a:t>I/O Resources</a:t>
            </a:r>
          </a:p>
          <a:p>
            <a:pPr>
              <a:lnSpc>
                <a:spcPts val="2200"/>
              </a:lnSpc>
              <a:tabLst>
                <a:tab pos="228600" algn="l"/>
              </a:tabLst>
            </a:pPr>
            <a:r>
              <a:rPr lang="en-US" altLang="zh-CN" i="1" dirty="0" smtClean="0">
                <a:solidFill>
                  <a:schemeClr val="tx1"/>
                </a:solidFill>
                <a:cs typeface="Arial" pitchFamily="34" charset="0"/>
              </a:rPr>
              <a:t>Memory and DSP48 Resources</a:t>
            </a:r>
          </a:p>
          <a:p>
            <a:pPr>
              <a:lnSpc>
                <a:spcPts val="2200"/>
              </a:lnSpc>
              <a:tabLst>
                <a:tab pos="228600" algn="l"/>
              </a:tabLst>
            </a:pPr>
            <a:r>
              <a:rPr lang="en-US" altLang="zh-CN" dirty="0">
                <a:solidFill>
                  <a:schemeClr val="bg2"/>
                </a:solidFill>
                <a:cs typeface="Arial" pitchFamily="34" charset="0"/>
              </a:rPr>
              <a:t>XADC </a:t>
            </a:r>
            <a:endParaRPr lang="en-US" altLang="zh-CN" dirty="0" smtClean="0">
              <a:solidFill>
                <a:schemeClr val="bg2"/>
              </a:solidFill>
              <a:cs typeface="Arial" pitchFamily="34" charset="0"/>
            </a:endParaRPr>
          </a:p>
          <a:p>
            <a:pPr>
              <a:lnSpc>
                <a:spcPts val="2200"/>
              </a:lnSpc>
              <a:tabLst>
                <a:tab pos="228600" algn="l"/>
              </a:tabLst>
            </a:pPr>
            <a:r>
              <a:rPr lang="en-US" altLang="zh-CN" dirty="0" smtClean="0">
                <a:solidFill>
                  <a:schemeClr val="bg2"/>
                </a:solidFill>
                <a:cs typeface="Arial" pitchFamily="34" charset="0"/>
              </a:rPr>
              <a:t>Clocking Resources</a:t>
            </a:r>
          </a:p>
          <a:p>
            <a:pPr>
              <a:lnSpc>
                <a:spcPts val="2200"/>
              </a:lnSpc>
              <a:tabLst>
                <a:tab pos="228600" algn="l"/>
              </a:tabLst>
            </a:pPr>
            <a:r>
              <a:rPr lang="en-US" altLang="zh-CN" dirty="0" err="1" smtClean="0">
                <a:solidFill>
                  <a:schemeClr val="bg2"/>
                </a:solidFill>
                <a:cs typeface="Arial" pitchFamily="34" charset="0"/>
              </a:rPr>
              <a:t>Zynq</a:t>
            </a:r>
            <a:r>
              <a:rPr lang="en-US" altLang="zh-CN" dirty="0" smtClean="0">
                <a:solidFill>
                  <a:schemeClr val="bg2"/>
                </a:solidFill>
                <a:cs typeface="Arial" pitchFamily="34" charset="0"/>
              </a:rPr>
              <a:t> </a:t>
            </a:r>
            <a:r>
              <a:rPr lang="en-US" altLang="zh-CN" dirty="0" err="1" smtClean="0">
                <a:solidFill>
                  <a:schemeClr val="bg2"/>
                </a:solidFill>
                <a:cs typeface="Arial" pitchFamily="34" charset="0"/>
              </a:rPr>
              <a:t>SoC</a:t>
            </a:r>
            <a:endParaRPr lang="en-US" altLang="zh-CN" dirty="0" smtClean="0">
              <a:solidFill>
                <a:schemeClr val="bg2"/>
              </a:solidFill>
              <a:cs typeface="Arial" pitchFamily="34" charset="0"/>
            </a:endParaRPr>
          </a:p>
          <a:p>
            <a:pPr>
              <a:lnSpc>
                <a:spcPts val="2200"/>
              </a:lnSpc>
              <a:tabLst>
                <a:tab pos="228600" algn="l"/>
              </a:tabLst>
            </a:pPr>
            <a:r>
              <a:rPr lang="en-US" altLang="zh-CN" dirty="0" smtClean="0">
                <a:solidFill>
                  <a:schemeClr val="bg2"/>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a:prstGeom prst="rect">
            <a:avLst/>
          </a:prstGeom>
        </p:spPr>
        <p:txBody>
          <a:bodyPr/>
          <a:lstStyle/>
          <a:p>
            <a:r>
              <a:rPr lang="en-US" dirty="0" smtClean="0"/>
              <a:t>© Copyright 2015 Xilinx</a:t>
            </a:r>
            <a:endParaRPr lang="en-US" dirty="0"/>
          </a:p>
        </p:txBody>
      </p:sp>
      <p:sp>
        <p:nvSpPr>
          <p:cNvPr id="3" name="Slide Number Placeholder 2"/>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31</a:t>
            </a:fld>
            <a:endParaRPr lang="en-US" dirty="0"/>
          </a:p>
        </p:txBody>
      </p:sp>
    </p:spTree>
    <p:extLst>
      <p:ext uri="{BB962C8B-B14F-4D97-AF65-F5344CB8AC3E}">
        <p14:creationId xmlns:p14="http://schemas.microsoft.com/office/powerpoint/2010/main" val="36124538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6000860" cy="4268337"/>
          </a:xfrm>
        </p:spPr>
        <p:txBody>
          <a:bodyPr/>
          <a:lstStyle/>
          <a:p>
            <a:pPr lvl="0"/>
            <a:r>
              <a:rPr lang="en-US" dirty="0"/>
              <a:t>All members of the </a:t>
            </a:r>
            <a:r>
              <a:rPr lang="en-US" dirty="0" smtClean="0"/>
              <a:t>7-series </a:t>
            </a:r>
            <a:r>
              <a:rPr lang="en-US" dirty="0"/>
              <a:t>families have the same Block RAM/FIFO</a:t>
            </a:r>
          </a:p>
          <a:p>
            <a:pPr lvl="0"/>
            <a:r>
              <a:rPr lang="en-US" dirty="0"/>
              <a:t>Fully synchronous operation</a:t>
            </a:r>
          </a:p>
          <a:p>
            <a:pPr lvl="1"/>
            <a:r>
              <a:rPr lang="en-US" dirty="0"/>
              <a:t>All operations are synchronous; all outputs are latched</a:t>
            </a:r>
          </a:p>
          <a:p>
            <a:pPr lvl="0"/>
            <a:r>
              <a:rPr lang="en-US" dirty="0"/>
              <a:t>Optional internal pipeline register for higher frequency operation</a:t>
            </a:r>
          </a:p>
          <a:p>
            <a:pPr lvl="0"/>
            <a:r>
              <a:rPr lang="en-US" dirty="0"/>
              <a:t>Two independent ports access common data</a:t>
            </a:r>
          </a:p>
          <a:p>
            <a:pPr lvl="1"/>
            <a:r>
              <a:rPr lang="en-US" dirty="0"/>
              <a:t>Individual address, clock, write enable, clock enable</a:t>
            </a:r>
          </a:p>
          <a:p>
            <a:pPr lvl="1"/>
            <a:r>
              <a:rPr lang="en-US" dirty="0"/>
              <a:t>Independent data widths for each </a:t>
            </a:r>
            <a:r>
              <a:rPr lang="en-US" dirty="0" smtClean="0"/>
              <a:t>port</a:t>
            </a:r>
            <a:endParaRPr lang="en-US" dirty="0"/>
          </a:p>
        </p:txBody>
      </p:sp>
      <p:sp>
        <p:nvSpPr>
          <p:cNvPr id="3" name="Title 2"/>
          <p:cNvSpPr>
            <a:spLocks noGrp="1"/>
          </p:cNvSpPr>
          <p:nvPr>
            <p:ph type="title"/>
          </p:nvPr>
        </p:nvSpPr>
        <p:spPr/>
        <p:txBody>
          <a:bodyPr/>
          <a:lstStyle/>
          <a:p>
            <a:r>
              <a:rPr lang="en-US" dirty="0" smtClean="0"/>
              <a:t>7-Series Block RAM and FIFO</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pic>
        <p:nvPicPr>
          <p:cNvPr id="1026"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1375" y="1733550"/>
            <a:ext cx="3949844" cy="454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32</a:t>
            </a:fld>
            <a:endParaRPr lang="en-US" dirty="0"/>
          </a:p>
        </p:txBody>
      </p:sp>
    </p:spTree>
    <p:extLst>
      <p:ext uri="{BB962C8B-B14F-4D97-AF65-F5344CB8AC3E}">
        <p14:creationId xmlns:p14="http://schemas.microsoft.com/office/powerpoint/2010/main" val="22813179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5305535" cy="4268337"/>
          </a:xfrm>
        </p:spPr>
        <p:txBody>
          <a:bodyPr/>
          <a:lstStyle/>
          <a:p>
            <a:pPr lvl="0"/>
            <a:r>
              <a:rPr lang="en-US" dirty="0"/>
              <a:t>Multiple configuration options</a:t>
            </a:r>
          </a:p>
          <a:p>
            <a:pPr lvl="1"/>
            <a:r>
              <a:rPr lang="en-US" dirty="0"/>
              <a:t>True dual-port, simple dual-port, single-port</a:t>
            </a:r>
          </a:p>
          <a:p>
            <a:pPr lvl="0"/>
            <a:r>
              <a:rPr lang="en-US" dirty="0" smtClean="0"/>
              <a:t>Integrated </a:t>
            </a:r>
            <a:r>
              <a:rPr lang="en-US" dirty="0"/>
              <a:t>cascade logic</a:t>
            </a:r>
          </a:p>
          <a:p>
            <a:pPr lvl="0"/>
            <a:r>
              <a:rPr lang="en-US" dirty="0"/>
              <a:t>Byte-write enable in wider configurations</a:t>
            </a:r>
          </a:p>
          <a:p>
            <a:pPr lvl="0"/>
            <a:r>
              <a:rPr lang="en-US" dirty="0"/>
              <a:t>Integrated control for fast and efficient FIFOs</a:t>
            </a:r>
          </a:p>
          <a:p>
            <a:pPr lvl="0"/>
            <a:r>
              <a:rPr lang="en-US" dirty="0"/>
              <a:t>Integrated 64 / 72-bit Hamming error correction</a:t>
            </a:r>
          </a:p>
          <a:p>
            <a:r>
              <a:rPr lang="en-US" dirty="0"/>
              <a:t>Separate </a:t>
            </a:r>
            <a:r>
              <a:rPr lang="en-US" dirty="0" err="1"/>
              <a:t>Vbram</a:t>
            </a:r>
            <a:r>
              <a:rPr lang="en-US" dirty="0"/>
              <a:t> </a:t>
            </a:r>
            <a:r>
              <a:rPr lang="en-US" dirty="0" smtClean="0"/>
              <a:t>voltage supply rail </a:t>
            </a:r>
            <a:r>
              <a:rPr lang="en-US" dirty="0"/>
              <a:t>to ensure block memory functionality in -1L</a:t>
            </a:r>
          </a:p>
        </p:txBody>
      </p:sp>
      <p:sp>
        <p:nvSpPr>
          <p:cNvPr id="3" name="Title 2"/>
          <p:cNvSpPr>
            <a:spLocks noGrp="1"/>
          </p:cNvSpPr>
          <p:nvPr>
            <p:ph type="title"/>
          </p:nvPr>
        </p:nvSpPr>
        <p:spPr/>
        <p:txBody>
          <a:bodyPr/>
          <a:lstStyle/>
          <a:p>
            <a:r>
              <a:rPr lang="en-US" dirty="0"/>
              <a:t>7-Series Block RAM and </a:t>
            </a:r>
            <a:r>
              <a:rPr lang="en-US" dirty="0" smtClean="0"/>
              <a:t>FIFO</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pic>
        <p:nvPicPr>
          <p:cNvPr id="205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375" y="1703387"/>
            <a:ext cx="57689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33</a:t>
            </a:fld>
            <a:endParaRPr lang="en-US" dirty="0"/>
          </a:p>
        </p:txBody>
      </p:sp>
    </p:spTree>
    <p:extLst>
      <p:ext uri="{BB962C8B-B14F-4D97-AF65-F5344CB8AC3E}">
        <p14:creationId xmlns:p14="http://schemas.microsoft.com/office/powerpoint/2010/main" val="179282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NZ" dirty="0"/>
              <a:t>Single read/write port</a:t>
            </a:r>
            <a:endParaRPr lang="en-US" dirty="0"/>
          </a:p>
          <a:p>
            <a:pPr lvl="1"/>
            <a:r>
              <a:rPr lang="en-NZ" dirty="0"/>
              <a:t>Clock: </a:t>
            </a:r>
            <a:r>
              <a:rPr lang="en-NZ" dirty="0" smtClean="0"/>
              <a:t>CLKA, Address</a:t>
            </a:r>
            <a:r>
              <a:rPr lang="en-NZ" dirty="0"/>
              <a:t>: </a:t>
            </a:r>
            <a:r>
              <a:rPr lang="en-NZ" dirty="0" smtClean="0"/>
              <a:t>ADDRA, Write </a:t>
            </a:r>
            <a:r>
              <a:rPr lang="en-NZ" dirty="0"/>
              <a:t>enable: WEA</a:t>
            </a:r>
            <a:endParaRPr lang="en-US" dirty="0"/>
          </a:p>
          <a:p>
            <a:pPr lvl="1"/>
            <a:r>
              <a:rPr lang="en-NZ" dirty="0"/>
              <a:t>Write data: </a:t>
            </a:r>
            <a:r>
              <a:rPr lang="en-NZ" dirty="0" smtClean="0"/>
              <a:t>DIA, Read </a:t>
            </a:r>
            <a:r>
              <a:rPr lang="en-NZ" dirty="0"/>
              <a:t>data: DOA</a:t>
            </a:r>
            <a:endParaRPr lang="en-US" dirty="0"/>
          </a:p>
          <a:p>
            <a:pPr lvl="0"/>
            <a:r>
              <a:rPr lang="en-NZ" dirty="0"/>
              <a:t>36-kbit configurations</a:t>
            </a:r>
            <a:endParaRPr lang="en-US" dirty="0"/>
          </a:p>
          <a:p>
            <a:pPr lvl="1"/>
            <a:r>
              <a:rPr lang="en-NZ" dirty="0"/>
              <a:t>32k x 1, 16k x 2, 8k x 4, 4k x 9, 2k x 18, 1k x 36</a:t>
            </a:r>
            <a:endParaRPr lang="en-US" dirty="0"/>
          </a:p>
          <a:p>
            <a:pPr lvl="0"/>
            <a:r>
              <a:rPr lang="en-NZ" dirty="0"/>
              <a:t>18-kbit configurations</a:t>
            </a:r>
            <a:endParaRPr lang="en-US" dirty="0"/>
          </a:p>
          <a:p>
            <a:pPr lvl="1"/>
            <a:r>
              <a:rPr lang="en-NZ" dirty="0"/>
              <a:t>16k x 1, 8k x 2, 4k x 4, 2k x 9, 1k x 18, 512 x </a:t>
            </a:r>
            <a:r>
              <a:rPr lang="en-NZ" dirty="0" smtClean="0"/>
              <a:t>36</a:t>
            </a:r>
          </a:p>
          <a:p>
            <a:pPr lvl="0"/>
            <a:r>
              <a:rPr lang="en-NZ" dirty="0"/>
              <a:t>Configurable write mode</a:t>
            </a:r>
            <a:endParaRPr lang="en-US" dirty="0"/>
          </a:p>
          <a:p>
            <a:pPr lvl="1"/>
            <a:r>
              <a:rPr lang="en-NZ" dirty="0"/>
              <a:t>WRITE_FIRST: Data written on DIA is available on DOA</a:t>
            </a:r>
            <a:endParaRPr lang="en-US" dirty="0"/>
          </a:p>
          <a:p>
            <a:pPr lvl="1"/>
            <a:r>
              <a:rPr lang="en-NZ" dirty="0"/>
              <a:t>READ_FIRST: Old contents of RAM at ADDRA is presented on DOA</a:t>
            </a:r>
            <a:endParaRPr lang="en-US" dirty="0"/>
          </a:p>
          <a:p>
            <a:pPr lvl="1"/>
            <a:r>
              <a:rPr lang="en-NZ" dirty="0"/>
              <a:t>NO_CHANGE: The DOA holds its previous value (saves power)</a:t>
            </a:r>
            <a:endParaRPr lang="en-US" dirty="0"/>
          </a:p>
          <a:p>
            <a:r>
              <a:rPr lang="en-NZ" dirty="0"/>
              <a:t>Optional output register for maximum performance (DOA_REG=1)</a:t>
            </a:r>
            <a:endParaRPr lang="en-US" dirty="0"/>
          </a:p>
        </p:txBody>
      </p:sp>
      <p:sp>
        <p:nvSpPr>
          <p:cNvPr id="3" name="Title 2"/>
          <p:cNvSpPr>
            <a:spLocks noGrp="1"/>
          </p:cNvSpPr>
          <p:nvPr>
            <p:ph type="title"/>
          </p:nvPr>
        </p:nvSpPr>
        <p:spPr/>
        <p:txBody>
          <a:bodyPr/>
          <a:lstStyle/>
          <a:p>
            <a:r>
              <a:rPr lang="en-US" dirty="0" smtClean="0"/>
              <a:t>Single-Port Block RAM</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5796" y="1685655"/>
            <a:ext cx="3448532" cy="3867690"/>
          </a:xfrm>
          <a:prstGeom prst="rect">
            <a:avLst/>
          </a:prstGeom>
        </p:spPr>
      </p:pic>
      <p:sp>
        <p:nvSpPr>
          <p:cNvPr id="5" name="Slide Number Placeholder 4"/>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34</a:t>
            </a:fld>
            <a:endParaRPr lang="en-US" dirty="0"/>
          </a:p>
        </p:txBody>
      </p:sp>
    </p:spTree>
    <p:extLst>
      <p:ext uri="{BB962C8B-B14F-4D97-AF65-F5344CB8AC3E}">
        <p14:creationId xmlns:p14="http://schemas.microsoft.com/office/powerpoint/2010/main" val="3948221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5877036" cy="4268337"/>
          </a:xfrm>
        </p:spPr>
        <p:txBody>
          <a:bodyPr/>
          <a:lstStyle/>
          <a:p>
            <a:pPr lvl="0"/>
            <a:r>
              <a:rPr lang="en-NZ" dirty="0"/>
              <a:t>Two separate read/write ports</a:t>
            </a:r>
            <a:endParaRPr lang="en-US" dirty="0"/>
          </a:p>
          <a:p>
            <a:pPr lvl="1"/>
            <a:r>
              <a:rPr lang="en-NZ" dirty="0"/>
              <a:t>Each port has separate clock, address, data in, data out, write enable…</a:t>
            </a:r>
            <a:endParaRPr lang="en-US" dirty="0"/>
          </a:p>
          <a:p>
            <a:pPr lvl="2"/>
            <a:r>
              <a:rPr lang="en-NZ" dirty="0"/>
              <a:t>Clocks can be asynchronous to each other</a:t>
            </a:r>
            <a:endParaRPr lang="en-US" dirty="0"/>
          </a:p>
          <a:p>
            <a:pPr lvl="1"/>
            <a:r>
              <a:rPr lang="en-NZ" dirty="0" smtClean="0"/>
              <a:t>The </a:t>
            </a:r>
            <a:r>
              <a:rPr lang="en-NZ" dirty="0"/>
              <a:t>two ports can have different widths</a:t>
            </a:r>
            <a:endParaRPr lang="en-US" dirty="0"/>
          </a:p>
          <a:p>
            <a:pPr lvl="2"/>
            <a:r>
              <a:rPr lang="en-NZ" dirty="0"/>
              <a:t>Same configurations as when single ported</a:t>
            </a:r>
            <a:endParaRPr lang="en-US" dirty="0"/>
          </a:p>
          <a:p>
            <a:pPr lvl="1"/>
            <a:r>
              <a:rPr lang="en-NZ" dirty="0"/>
              <a:t>The two ports can have different write modes</a:t>
            </a:r>
            <a:endParaRPr lang="en-US" dirty="0"/>
          </a:p>
          <a:p>
            <a:pPr lvl="0"/>
            <a:r>
              <a:rPr lang="en-NZ" dirty="0"/>
              <a:t>No contention avoidance when both ports access the same address, except</a:t>
            </a:r>
            <a:endParaRPr lang="en-US" dirty="0"/>
          </a:p>
          <a:p>
            <a:pPr lvl="1"/>
            <a:r>
              <a:rPr lang="en-NZ" dirty="0"/>
              <a:t>If clocked by the same clock, and the write port is READ_FIRST, the read port gets the old data</a:t>
            </a:r>
            <a:endParaRPr lang="en-US" dirty="0"/>
          </a:p>
        </p:txBody>
      </p:sp>
      <p:sp>
        <p:nvSpPr>
          <p:cNvPr id="3" name="Title 2"/>
          <p:cNvSpPr>
            <a:spLocks noGrp="1"/>
          </p:cNvSpPr>
          <p:nvPr>
            <p:ph type="title"/>
          </p:nvPr>
        </p:nvSpPr>
        <p:spPr/>
        <p:txBody>
          <a:bodyPr/>
          <a:lstStyle/>
          <a:p>
            <a:r>
              <a:rPr lang="en-US" dirty="0" smtClean="0"/>
              <a:t>Dual-Port Block RAM</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5320" y="1761855"/>
            <a:ext cx="3707055" cy="4157636"/>
          </a:xfrm>
          <a:prstGeom prst="rect">
            <a:avLst/>
          </a:prstGeom>
        </p:spPr>
      </p:pic>
      <p:sp>
        <p:nvSpPr>
          <p:cNvPr id="5" name="Slide Number Placeholder 4"/>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35</a:t>
            </a:fld>
            <a:endParaRPr lang="en-US" dirty="0"/>
          </a:p>
        </p:txBody>
      </p:sp>
    </p:spTree>
    <p:extLst>
      <p:ext uri="{BB962C8B-B14F-4D97-AF65-F5344CB8AC3E}">
        <p14:creationId xmlns:p14="http://schemas.microsoft.com/office/powerpoint/2010/main" val="10260556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6610461" cy="4268337"/>
          </a:xfrm>
        </p:spPr>
        <p:txBody>
          <a:bodyPr/>
          <a:lstStyle/>
          <a:p>
            <a:pPr lvl="0"/>
            <a:r>
              <a:rPr lang="en-NZ" dirty="0"/>
              <a:t>One read port and one write port</a:t>
            </a:r>
            <a:endParaRPr lang="en-US" dirty="0"/>
          </a:p>
          <a:p>
            <a:pPr lvl="1"/>
            <a:r>
              <a:rPr lang="en-NZ" dirty="0"/>
              <a:t>Each port has separate clock and address</a:t>
            </a:r>
            <a:endParaRPr lang="en-US" dirty="0"/>
          </a:p>
          <a:p>
            <a:pPr lvl="0"/>
            <a:r>
              <a:rPr lang="en-NZ" dirty="0"/>
              <a:t>In 36-kbit configuration, one of the two ports must be 72 bits wide</a:t>
            </a:r>
            <a:endParaRPr lang="en-US" dirty="0"/>
          </a:p>
          <a:p>
            <a:pPr lvl="1"/>
            <a:r>
              <a:rPr lang="en-NZ" dirty="0"/>
              <a:t>The other port can be x1, x2, x4, x9, x18, x36, or x72</a:t>
            </a:r>
            <a:endParaRPr lang="en-US" dirty="0"/>
          </a:p>
          <a:p>
            <a:pPr lvl="0"/>
            <a:r>
              <a:rPr lang="en-NZ" dirty="0"/>
              <a:t>In 18-kbit configuration, one of the two ports must be 36 bits wide</a:t>
            </a:r>
            <a:endParaRPr lang="en-US" dirty="0"/>
          </a:p>
          <a:p>
            <a:pPr lvl="1"/>
            <a:r>
              <a:rPr lang="en-NZ" dirty="0"/>
              <a:t>The other port can be x1, x2, x4, x9, x18, or x36</a:t>
            </a:r>
            <a:endParaRPr lang="en-US" dirty="0"/>
          </a:p>
        </p:txBody>
      </p:sp>
      <p:sp>
        <p:nvSpPr>
          <p:cNvPr id="3" name="Title 2"/>
          <p:cNvSpPr>
            <a:spLocks noGrp="1"/>
          </p:cNvSpPr>
          <p:nvPr>
            <p:ph type="title"/>
          </p:nvPr>
        </p:nvSpPr>
        <p:spPr/>
        <p:txBody>
          <a:bodyPr/>
          <a:lstStyle/>
          <a:p>
            <a:r>
              <a:rPr lang="en-US" dirty="0" smtClean="0"/>
              <a:t>Simple Dual-Port Block RAM</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8671" y="1704705"/>
            <a:ext cx="3448532" cy="3867690"/>
          </a:xfrm>
          <a:prstGeom prst="rect">
            <a:avLst/>
          </a:prstGeom>
        </p:spPr>
      </p:pic>
      <p:sp>
        <p:nvSpPr>
          <p:cNvPr id="5" name="Slide Number Placeholder 4"/>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36</a:t>
            </a:fld>
            <a:endParaRPr lang="en-US" dirty="0"/>
          </a:p>
        </p:txBody>
      </p:sp>
    </p:spTree>
    <p:extLst>
      <p:ext uri="{BB962C8B-B14F-4D97-AF65-F5344CB8AC3E}">
        <p14:creationId xmlns:p14="http://schemas.microsoft.com/office/powerpoint/2010/main" val="27811438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6875288" cy="4268337"/>
          </a:xfrm>
        </p:spPr>
        <p:txBody>
          <a:bodyPr/>
          <a:lstStyle/>
          <a:p>
            <a:pPr lvl="0"/>
            <a:r>
              <a:rPr lang="en-NZ" dirty="0"/>
              <a:t>Built-in cascade logic for 64Kx1</a:t>
            </a:r>
            <a:endParaRPr lang="en-US" dirty="0"/>
          </a:p>
          <a:p>
            <a:pPr lvl="1"/>
            <a:r>
              <a:rPr lang="en-NZ" dirty="0"/>
              <a:t>Cascade </a:t>
            </a:r>
            <a:r>
              <a:rPr lang="en-NZ" i="1" dirty="0"/>
              <a:t>two</a:t>
            </a:r>
            <a:r>
              <a:rPr lang="en-NZ" dirty="0"/>
              <a:t> vertically adjacent 32Kx1 block RAMs without using external CLB logic or compromising performance</a:t>
            </a:r>
            <a:endParaRPr lang="en-US" dirty="0"/>
          </a:p>
          <a:p>
            <a:pPr lvl="1"/>
            <a:r>
              <a:rPr lang="en-NZ" dirty="0"/>
              <a:t>Saves resources and improves speed of larger memories</a:t>
            </a:r>
            <a:endParaRPr lang="en-US" dirty="0"/>
          </a:p>
          <a:p>
            <a:pPr lvl="0"/>
            <a:r>
              <a:rPr lang="en-NZ" dirty="0"/>
              <a:t>Cascade option for larger arrays</a:t>
            </a:r>
            <a:endParaRPr lang="en-US" dirty="0"/>
          </a:p>
          <a:p>
            <a:pPr lvl="1"/>
            <a:r>
              <a:rPr lang="en-NZ" dirty="0"/>
              <a:t>128Kb, 256Kb, 512Kb, 1 Mb, …</a:t>
            </a:r>
            <a:endParaRPr lang="en-US" dirty="0"/>
          </a:p>
          <a:p>
            <a:pPr lvl="1"/>
            <a:r>
              <a:rPr lang="en-NZ" dirty="0"/>
              <a:t>Using external CLB logic for depth expansion</a:t>
            </a:r>
            <a:endParaRPr lang="en-US" dirty="0"/>
          </a:p>
          <a:p>
            <a:pPr lvl="2"/>
            <a:r>
              <a:rPr lang="en-NZ" dirty="0"/>
              <a:t>Not quite as fast as cascaded block RAMs</a:t>
            </a:r>
            <a:endParaRPr lang="en-US" dirty="0"/>
          </a:p>
          <a:p>
            <a:pPr lvl="1"/>
            <a:r>
              <a:rPr lang="en-NZ" dirty="0"/>
              <a:t>Width expansion uses parallel block RAMs</a:t>
            </a:r>
            <a:endParaRPr lang="en-US" dirty="0"/>
          </a:p>
        </p:txBody>
      </p:sp>
      <p:sp>
        <p:nvSpPr>
          <p:cNvPr id="3" name="Title 2"/>
          <p:cNvSpPr>
            <a:spLocks noGrp="1"/>
          </p:cNvSpPr>
          <p:nvPr>
            <p:ph type="title"/>
          </p:nvPr>
        </p:nvSpPr>
        <p:spPr/>
        <p:txBody>
          <a:bodyPr/>
          <a:lstStyle/>
          <a:p>
            <a:r>
              <a:rPr lang="en-US" dirty="0" smtClean="0"/>
              <a:t>Block RAM Cascading</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4777" y="1471262"/>
            <a:ext cx="4077269" cy="5020376"/>
          </a:xfrm>
          <a:prstGeom prst="rect">
            <a:avLst/>
          </a:prstGeom>
        </p:spPr>
      </p:pic>
      <p:sp>
        <p:nvSpPr>
          <p:cNvPr id="5" name="Slide Number Placeholder 4"/>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37</a:t>
            </a:fld>
            <a:endParaRPr lang="en-US" dirty="0"/>
          </a:p>
        </p:txBody>
      </p:sp>
    </p:spTree>
    <p:extLst>
      <p:ext uri="{BB962C8B-B14F-4D97-AF65-F5344CB8AC3E}">
        <p14:creationId xmlns:p14="http://schemas.microsoft.com/office/powerpoint/2010/main" val="29097935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6248512" cy="4268337"/>
          </a:xfrm>
        </p:spPr>
        <p:txBody>
          <a:bodyPr/>
          <a:lstStyle/>
          <a:p>
            <a:pPr lvl="0"/>
            <a:r>
              <a:rPr lang="en-NZ" dirty="0"/>
              <a:t>Full featured</a:t>
            </a:r>
            <a:endParaRPr lang="en-US" dirty="0"/>
          </a:p>
          <a:p>
            <a:pPr lvl="1"/>
            <a:r>
              <a:rPr lang="en-NZ" dirty="0"/>
              <a:t>Synchronous or asynchronous read and write clocks</a:t>
            </a:r>
            <a:endParaRPr lang="en-US" dirty="0"/>
          </a:p>
          <a:p>
            <a:pPr lvl="1"/>
            <a:r>
              <a:rPr lang="en-NZ" dirty="0"/>
              <a:t>Four flags</a:t>
            </a:r>
            <a:endParaRPr lang="en-US" dirty="0"/>
          </a:p>
          <a:p>
            <a:pPr lvl="2"/>
            <a:r>
              <a:rPr lang="en-NZ" dirty="0"/>
              <a:t>Full, empty, programmable almost-full/empty</a:t>
            </a:r>
            <a:endParaRPr lang="en-US" dirty="0"/>
          </a:p>
          <a:p>
            <a:pPr lvl="1"/>
            <a:r>
              <a:rPr lang="en-NZ" dirty="0"/>
              <a:t>Optional first-word-fall-through</a:t>
            </a:r>
            <a:endParaRPr lang="en-US" dirty="0"/>
          </a:p>
          <a:p>
            <a:pPr lvl="0"/>
            <a:r>
              <a:rPr lang="en-NZ" dirty="0"/>
              <a:t>FIFO configurations</a:t>
            </a:r>
            <a:endParaRPr lang="en-US" dirty="0"/>
          </a:p>
          <a:p>
            <a:pPr lvl="1"/>
            <a:r>
              <a:rPr lang="en-NZ" dirty="0"/>
              <a:t>Any 36-Kb block RAM: 8Kx4, 4Kx9, 2Kx18, 1Kx36, 512x72</a:t>
            </a:r>
            <a:endParaRPr lang="en-US" dirty="0"/>
          </a:p>
          <a:p>
            <a:pPr lvl="1"/>
            <a:r>
              <a:rPr lang="en-NZ" dirty="0"/>
              <a:t>Any 18-Kb block RAM: 4Kx4, 2Kx9, 1Kx18, 512x36</a:t>
            </a:r>
            <a:endParaRPr lang="en-US" dirty="0"/>
          </a:p>
          <a:p>
            <a:pPr lvl="1"/>
            <a:r>
              <a:rPr lang="en-NZ" dirty="0"/>
              <a:t>Write and read width must be equal</a:t>
            </a:r>
            <a:endParaRPr lang="en-US" dirty="0"/>
          </a:p>
          <a:p>
            <a:r>
              <a:rPr lang="en-NZ" dirty="0"/>
              <a:t>Can use the integrated error correction when used in the x72 width</a:t>
            </a:r>
            <a:endParaRPr lang="en-US" dirty="0"/>
          </a:p>
        </p:txBody>
      </p:sp>
      <p:sp>
        <p:nvSpPr>
          <p:cNvPr id="3" name="Title 2"/>
          <p:cNvSpPr>
            <a:spLocks noGrp="1"/>
          </p:cNvSpPr>
          <p:nvPr>
            <p:ph type="title"/>
          </p:nvPr>
        </p:nvSpPr>
        <p:spPr/>
        <p:txBody>
          <a:bodyPr/>
          <a:lstStyle/>
          <a:p>
            <a:r>
              <a:rPr lang="en-US" dirty="0" smtClean="0"/>
              <a:t>FIFO</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8888" y="1795213"/>
            <a:ext cx="5172797" cy="3534269"/>
          </a:xfrm>
          <a:prstGeom prst="rect">
            <a:avLst/>
          </a:prstGeom>
        </p:spPr>
      </p:pic>
      <p:sp>
        <p:nvSpPr>
          <p:cNvPr id="5" name="Slide Number Placeholder 4"/>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38</a:t>
            </a:fld>
            <a:endParaRPr lang="en-US" dirty="0"/>
          </a:p>
        </p:txBody>
      </p:sp>
    </p:spTree>
    <p:extLst>
      <p:ext uri="{BB962C8B-B14F-4D97-AF65-F5344CB8AC3E}">
        <p14:creationId xmlns:p14="http://schemas.microsoft.com/office/powerpoint/2010/main" val="22615346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7-Series DSP48E1 Slice</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pic>
        <p:nvPicPr>
          <p:cNvPr id="3074"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162050"/>
            <a:ext cx="8338276"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39</a:t>
            </a:fld>
            <a:endParaRPr lang="en-US" dirty="0"/>
          </a:p>
        </p:txBody>
      </p:sp>
    </p:spTree>
    <p:extLst>
      <p:ext uri="{BB962C8B-B14F-4D97-AF65-F5344CB8AC3E}">
        <p14:creationId xmlns:p14="http://schemas.microsoft.com/office/powerpoint/2010/main" val="3492482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80000"/>
              </a:lnSpc>
            </a:pPr>
            <a:r>
              <a:rPr lang="en-US" dirty="0"/>
              <a:t>All Xilinx FPGAs contain the same basic resources</a:t>
            </a:r>
          </a:p>
          <a:p>
            <a:pPr lvl="1">
              <a:lnSpc>
                <a:spcPct val="80000"/>
              </a:lnSpc>
            </a:pPr>
            <a:r>
              <a:rPr lang="en-US" dirty="0"/>
              <a:t>Logic Resources</a:t>
            </a:r>
          </a:p>
          <a:p>
            <a:pPr lvl="2">
              <a:lnSpc>
                <a:spcPct val="80000"/>
              </a:lnSpc>
            </a:pPr>
            <a:r>
              <a:rPr lang="en-US" dirty="0"/>
              <a:t>Slices (grouped into </a:t>
            </a:r>
            <a:r>
              <a:rPr lang="en-US" dirty="0" smtClean="0"/>
              <a:t>configurable logic blocks (CLB))</a:t>
            </a:r>
            <a:endParaRPr lang="en-US" dirty="0"/>
          </a:p>
          <a:p>
            <a:pPr marL="1139825" lvl="3">
              <a:lnSpc>
                <a:spcPct val="80000"/>
              </a:lnSpc>
            </a:pPr>
            <a:r>
              <a:rPr lang="en-US" sz="1400" dirty="0" smtClean="0"/>
              <a:t>Containing </a:t>
            </a:r>
            <a:r>
              <a:rPr lang="en-US" sz="1400" dirty="0"/>
              <a:t>combinatorial logic and register resources</a:t>
            </a:r>
          </a:p>
          <a:p>
            <a:pPr lvl="2">
              <a:lnSpc>
                <a:spcPct val="80000"/>
              </a:lnSpc>
            </a:pPr>
            <a:r>
              <a:rPr lang="en-US" dirty="0"/>
              <a:t>Memory</a:t>
            </a:r>
          </a:p>
          <a:p>
            <a:pPr lvl="2">
              <a:lnSpc>
                <a:spcPct val="80000"/>
              </a:lnSpc>
            </a:pPr>
            <a:r>
              <a:rPr lang="en-US" dirty="0"/>
              <a:t>Multipliers</a:t>
            </a:r>
          </a:p>
          <a:p>
            <a:pPr lvl="1">
              <a:lnSpc>
                <a:spcPct val="80000"/>
              </a:lnSpc>
            </a:pPr>
            <a:r>
              <a:rPr lang="en-US" dirty="0"/>
              <a:t>Interconnect Resources</a:t>
            </a:r>
          </a:p>
          <a:p>
            <a:pPr lvl="2">
              <a:lnSpc>
                <a:spcPct val="80000"/>
              </a:lnSpc>
            </a:pPr>
            <a:r>
              <a:rPr lang="en-US" dirty="0"/>
              <a:t>Programmable interconnect </a:t>
            </a:r>
          </a:p>
          <a:p>
            <a:pPr lvl="2">
              <a:lnSpc>
                <a:spcPct val="80000"/>
              </a:lnSpc>
            </a:pPr>
            <a:r>
              <a:rPr lang="en-US" dirty="0"/>
              <a:t>IOBs</a:t>
            </a:r>
          </a:p>
          <a:p>
            <a:pPr marL="1198563" lvl="3">
              <a:lnSpc>
                <a:spcPct val="80000"/>
              </a:lnSpc>
            </a:pPr>
            <a:r>
              <a:rPr lang="en-US" sz="1400" dirty="0" smtClean="0"/>
              <a:t>Interfaces </a:t>
            </a:r>
            <a:r>
              <a:rPr lang="en-US" sz="1400" dirty="0"/>
              <a:t>between the FPGA and the outside world</a:t>
            </a:r>
          </a:p>
          <a:p>
            <a:pPr lvl="1">
              <a:lnSpc>
                <a:spcPct val="80000"/>
              </a:lnSpc>
            </a:pPr>
            <a:r>
              <a:rPr lang="en-US" dirty="0"/>
              <a:t>Other resources</a:t>
            </a:r>
          </a:p>
          <a:p>
            <a:pPr lvl="2">
              <a:lnSpc>
                <a:spcPct val="80000"/>
              </a:lnSpc>
            </a:pPr>
            <a:r>
              <a:rPr lang="en-US" dirty="0"/>
              <a:t>Global clock buffers</a:t>
            </a:r>
          </a:p>
          <a:p>
            <a:pPr lvl="2">
              <a:lnSpc>
                <a:spcPct val="80000"/>
              </a:lnSpc>
            </a:pPr>
            <a:r>
              <a:rPr lang="en-US" dirty="0"/>
              <a:t>Boundary scan logic</a:t>
            </a:r>
          </a:p>
          <a:p>
            <a:r>
              <a:rPr lang="en-US" dirty="0" smtClean="0"/>
              <a:t>Through various generations, Xilinx added new architectural resources to target various markets and application areas</a:t>
            </a:r>
            <a:endParaRPr lang="en-US" dirty="0"/>
          </a:p>
        </p:txBody>
      </p:sp>
      <p:sp>
        <p:nvSpPr>
          <p:cNvPr id="4" name="Title 3"/>
          <p:cNvSpPr>
            <a:spLocks noGrp="1"/>
          </p:cNvSpPr>
          <p:nvPr>
            <p:ph type="title"/>
          </p:nvPr>
        </p:nvSpPr>
        <p:spPr/>
        <p:txBody>
          <a:bodyPr/>
          <a:lstStyle/>
          <a:p>
            <a:r>
              <a:rPr lang="en-US" dirty="0" smtClean="0"/>
              <a:t>Introduction</a:t>
            </a:r>
            <a:endParaRPr lang="en-US" dirty="0"/>
          </a:p>
        </p:txBody>
      </p:sp>
      <p:sp>
        <p:nvSpPr>
          <p:cNvPr id="5" name="Footer Placeholder 4"/>
          <p:cNvSpPr>
            <a:spLocks noGrp="1"/>
          </p:cNvSpPr>
          <p:nvPr>
            <p:ph type="ftr" sz="quarter" idx="3"/>
          </p:nvPr>
        </p:nvSpPr>
        <p:spPr/>
        <p:txBody>
          <a:bodyPr/>
          <a:lstStyle/>
          <a:p>
            <a:r>
              <a:rPr lang="en-US" dirty="0" smtClean="0"/>
              <a:t>© Copyright 2015 Xilinx</a:t>
            </a:r>
            <a:endParaRPr lang="en-US" dirty="0"/>
          </a:p>
        </p:txBody>
      </p:sp>
      <p:sp>
        <p:nvSpPr>
          <p:cNvPr id="6" name="Slide Number Placeholder 5"/>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4</a:t>
            </a:fld>
            <a:endParaRPr lang="en-US" dirty="0"/>
          </a:p>
        </p:txBody>
      </p:sp>
    </p:spTree>
    <p:extLst>
      <p:ext uri="{BB962C8B-B14F-4D97-AF65-F5344CB8AC3E}">
        <p14:creationId xmlns:p14="http://schemas.microsoft.com/office/powerpoint/2010/main" val="41481153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DSP48 for Non-DSP Function</a:t>
            </a:r>
            <a:endParaRPr lang="en-US" dirty="0"/>
          </a:p>
        </p:txBody>
      </p:sp>
      <p:sp>
        <p:nvSpPr>
          <p:cNvPr id="3" name="Footer Placeholder 2"/>
          <p:cNvSpPr>
            <a:spLocks noGrp="1"/>
          </p:cNvSpPr>
          <p:nvPr>
            <p:ph type="ftr" sz="quarter" idx="3"/>
          </p:nvPr>
        </p:nvSpPr>
        <p:spPr/>
        <p:txBody>
          <a:bodyPr/>
          <a:lstStyle/>
          <a:p>
            <a:r>
              <a:rPr lang="en-US" dirty="0" smtClean="0"/>
              <a:t>© Copyright 2015 Xilinx</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0912" y="1709417"/>
            <a:ext cx="8411750" cy="4582165"/>
          </a:xfrm>
          <a:prstGeom prst="rect">
            <a:avLst/>
          </a:prstGeom>
        </p:spPr>
      </p:pic>
      <p:sp>
        <p:nvSpPr>
          <p:cNvPr id="4" name="Slide Number Placeholder 3"/>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40</a:t>
            </a:fld>
            <a:endParaRPr lang="en-US" dirty="0"/>
          </a:p>
        </p:txBody>
      </p:sp>
    </p:spTree>
    <p:extLst>
      <p:ext uri="{BB962C8B-B14F-4D97-AF65-F5344CB8AC3E}">
        <p14:creationId xmlns:p14="http://schemas.microsoft.com/office/powerpoint/2010/main" val="26294596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chemeClr val="bg2"/>
                </a:solidFill>
                <a:cs typeface="Arial" pitchFamily="34" charset="0"/>
              </a:rPr>
              <a:t>Introduction to 7-Series FPGA</a:t>
            </a:r>
          </a:p>
          <a:p>
            <a:pPr>
              <a:lnSpc>
                <a:spcPts val="2200"/>
              </a:lnSpc>
              <a:tabLst>
                <a:tab pos="228600" algn="l"/>
              </a:tabLst>
            </a:pPr>
            <a:r>
              <a:rPr lang="en-US" altLang="zh-CN" dirty="0" smtClean="0">
                <a:solidFill>
                  <a:schemeClr val="bg2"/>
                </a:solidFill>
                <a:cs typeface="Arial" pitchFamily="34" charset="0"/>
              </a:rPr>
              <a:t>Logic Resources</a:t>
            </a:r>
          </a:p>
          <a:p>
            <a:pPr>
              <a:lnSpc>
                <a:spcPts val="2200"/>
              </a:lnSpc>
              <a:tabLst>
                <a:tab pos="228600" algn="l"/>
              </a:tabLst>
            </a:pPr>
            <a:r>
              <a:rPr lang="en-US" altLang="zh-CN" dirty="0" smtClean="0">
                <a:solidFill>
                  <a:schemeClr val="bg2"/>
                </a:solidFill>
                <a:cs typeface="Arial" pitchFamily="34" charset="0"/>
              </a:rPr>
              <a:t>I/O Resources</a:t>
            </a:r>
          </a:p>
          <a:p>
            <a:pPr>
              <a:lnSpc>
                <a:spcPts val="2200"/>
              </a:lnSpc>
              <a:tabLst>
                <a:tab pos="228600" algn="l"/>
              </a:tabLst>
            </a:pPr>
            <a:r>
              <a:rPr lang="en-US" altLang="zh-CN" dirty="0" smtClean="0">
                <a:solidFill>
                  <a:schemeClr val="bg2"/>
                </a:solidFill>
                <a:cs typeface="Arial" pitchFamily="34" charset="0"/>
              </a:rPr>
              <a:t>Memory and DSP48 Resources</a:t>
            </a:r>
          </a:p>
          <a:p>
            <a:pPr>
              <a:lnSpc>
                <a:spcPts val="2200"/>
              </a:lnSpc>
              <a:tabLst>
                <a:tab pos="228600" algn="l"/>
              </a:tabLst>
            </a:pPr>
            <a:r>
              <a:rPr lang="en-US" altLang="zh-CN" i="1" dirty="0" smtClean="0">
                <a:solidFill>
                  <a:schemeClr val="tx1"/>
                </a:solidFill>
                <a:cs typeface="Arial" pitchFamily="34" charset="0"/>
              </a:rPr>
              <a:t>XADC</a:t>
            </a:r>
            <a:endParaRPr lang="en-US" altLang="zh-CN" i="1" dirty="0">
              <a:solidFill>
                <a:schemeClr val="tx1"/>
              </a:solidFill>
              <a:cs typeface="Arial" pitchFamily="34" charset="0"/>
            </a:endParaRPr>
          </a:p>
          <a:p>
            <a:pPr>
              <a:lnSpc>
                <a:spcPts val="2200"/>
              </a:lnSpc>
              <a:tabLst>
                <a:tab pos="228600" algn="l"/>
              </a:tabLst>
            </a:pPr>
            <a:r>
              <a:rPr lang="en-US" altLang="zh-CN" dirty="0">
                <a:solidFill>
                  <a:schemeClr val="bg2"/>
                </a:solidFill>
                <a:cs typeface="Arial" pitchFamily="34" charset="0"/>
              </a:rPr>
              <a:t>Clocking Resources</a:t>
            </a:r>
          </a:p>
          <a:p>
            <a:pPr>
              <a:lnSpc>
                <a:spcPts val="2200"/>
              </a:lnSpc>
              <a:tabLst>
                <a:tab pos="228600" algn="l"/>
              </a:tabLst>
            </a:pPr>
            <a:r>
              <a:rPr lang="en-US" altLang="zh-CN" dirty="0" err="1" smtClean="0">
                <a:solidFill>
                  <a:schemeClr val="bg2"/>
                </a:solidFill>
                <a:cs typeface="Arial" pitchFamily="34" charset="0"/>
              </a:rPr>
              <a:t>Zynq</a:t>
            </a:r>
            <a:r>
              <a:rPr lang="en-US" altLang="zh-CN" dirty="0" smtClean="0">
                <a:solidFill>
                  <a:schemeClr val="bg2"/>
                </a:solidFill>
                <a:cs typeface="Arial" pitchFamily="34" charset="0"/>
              </a:rPr>
              <a:t> </a:t>
            </a:r>
            <a:r>
              <a:rPr lang="en-US" altLang="zh-CN" dirty="0" err="1" smtClean="0">
                <a:solidFill>
                  <a:schemeClr val="bg2"/>
                </a:solidFill>
                <a:cs typeface="Arial" pitchFamily="34" charset="0"/>
              </a:rPr>
              <a:t>SoC</a:t>
            </a:r>
            <a:endParaRPr lang="en-US" altLang="zh-CN" dirty="0" smtClean="0">
              <a:solidFill>
                <a:schemeClr val="bg2"/>
              </a:solidFill>
              <a:cs typeface="Arial" pitchFamily="34" charset="0"/>
            </a:endParaRPr>
          </a:p>
          <a:p>
            <a:pPr>
              <a:lnSpc>
                <a:spcPts val="2200"/>
              </a:lnSpc>
              <a:tabLst>
                <a:tab pos="228600" algn="l"/>
              </a:tabLst>
            </a:pPr>
            <a:r>
              <a:rPr lang="en-US" altLang="zh-CN" dirty="0" smtClean="0">
                <a:solidFill>
                  <a:schemeClr val="bg2"/>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a:prstGeom prst="rect">
            <a:avLst/>
          </a:prstGeom>
        </p:spPr>
        <p:txBody>
          <a:bodyPr/>
          <a:lstStyle/>
          <a:p>
            <a:r>
              <a:rPr lang="en-US" dirty="0" smtClean="0"/>
              <a:t>© Copyright 2015 Xilinx</a:t>
            </a:r>
            <a:endParaRPr lang="en-US" dirty="0"/>
          </a:p>
        </p:txBody>
      </p:sp>
      <p:sp>
        <p:nvSpPr>
          <p:cNvPr id="3" name="Slide Number Placeholder 2"/>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41</a:t>
            </a:fld>
            <a:endParaRPr lang="en-US" dirty="0"/>
          </a:p>
        </p:txBody>
      </p:sp>
    </p:spTree>
    <p:extLst>
      <p:ext uri="{BB962C8B-B14F-4D97-AF65-F5344CB8AC3E}">
        <p14:creationId xmlns:p14="http://schemas.microsoft.com/office/powerpoint/2010/main" val="41357178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XADC is a high quality and flexible analog interface new to the </a:t>
            </a:r>
            <a:r>
              <a:rPr lang="en-US" dirty="0" smtClean="0"/>
              <a:t>7-series</a:t>
            </a:r>
            <a:endParaRPr lang="en-US" dirty="0"/>
          </a:p>
          <a:p>
            <a:pPr lvl="1"/>
            <a:r>
              <a:rPr lang="en-US" dirty="0"/>
              <a:t>Dual 12-bit 1Msps ADCs, on-chip sensors, 17 flexible analog inputs, and track &amp; holds with programmable signal </a:t>
            </a:r>
            <a:r>
              <a:rPr lang="en-US" dirty="0" smtClean="0"/>
              <a:t>conditioning</a:t>
            </a:r>
          </a:p>
          <a:p>
            <a:pPr lvl="1"/>
            <a:r>
              <a:rPr lang="en-US" dirty="0" smtClean="0"/>
              <a:t>1V input range</a:t>
            </a:r>
          </a:p>
          <a:p>
            <a:pPr lvl="1"/>
            <a:r>
              <a:rPr lang="en-US" dirty="0" smtClean="0"/>
              <a:t>16-bit resolution conversion</a:t>
            </a:r>
          </a:p>
          <a:p>
            <a:pPr lvl="1"/>
            <a:r>
              <a:rPr lang="en-US" dirty="0" smtClean="0"/>
              <a:t>Built in digital gain and offset calibration</a:t>
            </a:r>
            <a:endParaRPr lang="en-US" dirty="0"/>
          </a:p>
          <a:p>
            <a:pPr lvl="0"/>
            <a:r>
              <a:rPr lang="en-US" dirty="0"/>
              <a:t>Analog Mixed Signal (AMS)</a:t>
            </a:r>
          </a:p>
          <a:p>
            <a:pPr lvl="1"/>
            <a:r>
              <a:rPr lang="en-US" dirty="0"/>
              <a:t>Using the FPGA programmable logic to customize the XADC and replace other external analog functions; for example, linearization, calibration, filtering, and DC balancing to improve data conversion resolution</a:t>
            </a:r>
          </a:p>
          <a:p>
            <a:endParaRPr lang="en-US" dirty="0"/>
          </a:p>
        </p:txBody>
      </p:sp>
      <p:sp>
        <p:nvSpPr>
          <p:cNvPr id="3" name="Title 2"/>
          <p:cNvSpPr>
            <a:spLocks noGrp="1"/>
          </p:cNvSpPr>
          <p:nvPr>
            <p:ph type="title"/>
          </p:nvPr>
        </p:nvSpPr>
        <p:spPr/>
        <p:txBody>
          <a:bodyPr/>
          <a:lstStyle/>
          <a:p>
            <a:r>
              <a:rPr lang="en-US" dirty="0" smtClean="0"/>
              <a:t>XADC and AMS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6" name="Slide Number Placeholder 5"/>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42</a:t>
            </a:fld>
            <a:endParaRPr lang="en-US" dirty="0"/>
          </a:p>
        </p:txBody>
      </p:sp>
    </p:spTree>
    <p:extLst>
      <p:ext uri="{BB962C8B-B14F-4D97-AF65-F5344CB8AC3E}">
        <p14:creationId xmlns:p14="http://schemas.microsoft.com/office/powerpoint/2010/main" val="19663267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609490" y="1600201"/>
            <a:ext cx="5476986" cy="4268337"/>
          </a:xfrm>
        </p:spPr>
        <p:txBody>
          <a:bodyPr/>
          <a:lstStyle/>
          <a:p>
            <a:pPr lvl="0"/>
            <a:r>
              <a:rPr lang="en-US" dirty="0" smtClean="0"/>
              <a:t>Fast </a:t>
            </a:r>
            <a:r>
              <a:rPr lang="en-US" dirty="0"/>
              <a:t>sampling</a:t>
            </a:r>
          </a:p>
          <a:p>
            <a:pPr lvl="1"/>
            <a:r>
              <a:rPr lang="en-US" dirty="0"/>
              <a:t>Conversion time of 1 us with support for simultaneous sampling</a:t>
            </a:r>
          </a:p>
          <a:p>
            <a:pPr lvl="1"/>
            <a:r>
              <a:rPr lang="en-US" dirty="0"/>
              <a:t>Flexible timing modes (self and externally triggered sampling modes)</a:t>
            </a:r>
          </a:p>
          <a:p>
            <a:pPr lvl="1"/>
            <a:r>
              <a:rPr lang="en-US" dirty="0"/>
              <a:t>Separate track/hold amplifier for each ADC ensures maximum throughput using  multiplexed analog input channels</a:t>
            </a:r>
          </a:p>
          <a:p>
            <a:pPr lvl="0"/>
            <a:r>
              <a:rPr lang="en-US" dirty="0"/>
              <a:t>Flexible analog inputs</a:t>
            </a:r>
          </a:p>
          <a:p>
            <a:pPr lvl="1"/>
            <a:r>
              <a:rPr lang="en-US" dirty="0"/>
              <a:t>Differential analog inputs with high common mode noise rejection</a:t>
            </a:r>
          </a:p>
          <a:p>
            <a:pPr lvl="1"/>
            <a:r>
              <a:rPr lang="en-US" dirty="0"/>
              <a:t>Support for unipolar, bipolar, and true differential input signal types</a:t>
            </a:r>
          </a:p>
          <a:p>
            <a:endParaRPr lang="en-US" dirty="0"/>
          </a:p>
        </p:txBody>
      </p:sp>
      <p:sp>
        <p:nvSpPr>
          <p:cNvPr id="6" name="Title 5"/>
          <p:cNvSpPr>
            <a:spLocks noGrp="1"/>
          </p:cNvSpPr>
          <p:nvPr>
            <p:ph type="title"/>
          </p:nvPr>
        </p:nvSpPr>
        <p:spPr/>
        <p:txBody>
          <a:bodyPr/>
          <a:lstStyle/>
          <a:p>
            <a:r>
              <a:rPr lang="en-US" dirty="0" smtClean="0"/>
              <a:t>XADC Block Diagram</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pic>
        <p:nvPicPr>
          <p:cNvPr id="409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5950" y="1884036"/>
            <a:ext cx="6105525" cy="356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43</a:t>
            </a:fld>
            <a:endParaRPr lang="en-US" dirty="0"/>
          </a:p>
        </p:txBody>
      </p:sp>
    </p:spTree>
    <p:extLst>
      <p:ext uri="{BB962C8B-B14F-4D97-AF65-F5344CB8AC3E}">
        <p14:creationId xmlns:p14="http://schemas.microsoft.com/office/powerpoint/2010/main" val="17024435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Internal and external multiplexing and sampling</a:t>
            </a:r>
          </a:p>
          <a:p>
            <a:pPr lvl="1"/>
            <a:r>
              <a:rPr lang="en-US" dirty="0"/>
              <a:t>Can sample internal power supplies and temperature</a:t>
            </a:r>
          </a:p>
          <a:p>
            <a:pPr lvl="1"/>
            <a:r>
              <a:rPr lang="en-US" dirty="0"/>
              <a:t>Multiplexes internal sources and 17 external analog inputs</a:t>
            </a:r>
          </a:p>
          <a:p>
            <a:pPr lvl="1"/>
            <a:r>
              <a:rPr lang="en-US" dirty="0"/>
              <a:t>Can control an external analog multiplexer to reduce pin count</a:t>
            </a:r>
          </a:p>
          <a:p>
            <a:pPr lvl="0"/>
            <a:r>
              <a:rPr lang="en-US" dirty="0"/>
              <a:t>Flexible triggering</a:t>
            </a:r>
          </a:p>
          <a:p>
            <a:pPr lvl="1"/>
            <a:r>
              <a:rPr lang="en-US" dirty="0"/>
              <a:t>Conversion data is stored in internal status registers</a:t>
            </a:r>
          </a:p>
          <a:p>
            <a:pPr lvl="1"/>
            <a:r>
              <a:rPr lang="en-US" dirty="0"/>
              <a:t>Internal control registers control source selection, sampling, and alarms</a:t>
            </a:r>
          </a:p>
          <a:p>
            <a:pPr lvl="1"/>
            <a:r>
              <a:rPr lang="en-US" dirty="0"/>
              <a:t>Registers can be accessed internally via the dynamic reconfiguration port (DRP)</a:t>
            </a:r>
          </a:p>
          <a:p>
            <a:pPr lvl="1"/>
            <a:r>
              <a:rPr lang="en-US" dirty="0"/>
              <a:t>Register can be accessed via JTAG</a:t>
            </a:r>
          </a:p>
          <a:p>
            <a:pPr lvl="2"/>
            <a:r>
              <a:rPr lang="en-US" dirty="0"/>
              <a:t>Available on power up, before configuration</a:t>
            </a:r>
          </a:p>
          <a:p>
            <a:pPr lvl="0"/>
            <a:r>
              <a:rPr lang="en-US" dirty="0" smtClean="0"/>
              <a:t>Operates </a:t>
            </a:r>
            <a:r>
              <a:rPr lang="en-US" dirty="0"/>
              <a:t>over a wide temperature range (–40°C to +125°C)</a:t>
            </a:r>
          </a:p>
          <a:p>
            <a:endParaRPr lang="en-US" dirty="0"/>
          </a:p>
        </p:txBody>
      </p:sp>
      <p:sp>
        <p:nvSpPr>
          <p:cNvPr id="3" name="Title 2"/>
          <p:cNvSpPr>
            <a:spLocks noGrp="1"/>
          </p:cNvSpPr>
          <p:nvPr>
            <p:ph type="title"/>
          </p:nvPr>
        </p:nvSpPr>
        <p:spPr/>
        <p:txBody>
          <a:bodyPr/>
          <a:lstStyle/>
          <a:p>
            <a:r>
              <a:rPr lang="en-US" dirty="0" smtClean="0"/>
              <a:t>XADC’s Other Features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6" name="Slide Number Placeholder 5"/>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44</a:t>
            </a:fld>
            <a:endParaRPr lang="en-US" dirty="0"/>
          </a:p>
        </p:txBody>
      </p:sp>
    </p:spTree>
    <p:extLst>
      <p:ext uri="{BB962C8B-B14F-4D97-AF65-F5344CB8AC3E}">
        <p14:creationId xmlns:p14="http://schemas.microsoft.com/office/powerpoint/2010/main" val="15518740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chemeClr val="bg2"/>
                </a:solidFill>
                <a:cs typeface="Arial" pitchFamily="34" charset="0"/>
              </a:rPr>
              <a:t>Introduction to 7-Series FPGA</a:t>
            </a:r>
          </a:p>
          <a:p>
            <a:pPr>
              <a:lnSpc>
                <a:spcPts val="2200"/>
              </a:lnSpc>
              <a:tabLst>
                <a:tab pos="228600" algn="l"/>
              </a:tabLst>
            </a:pPr>
            <a:r>
              <a:rPr lang="en-US" altLang="zh-CN" dirty="0" smtClean="0">
                <a:solidFill>
                  <a:schemeClr val="bg2"/>
                </a:solidFill>
                <a:cs typeface="Arial" pitchFamily="34" charset="0"/>
              </a:rPr>
              <a:t>Logic Resources</a:t>
            </a:r>
          </a:p>
          <a:p>
            <a:pPr>
              <a:lnSpc>
                <a:spcPts val="2200"/>
              </a:lnSpc>
              <a:tabLst>
                <a:tab pos="228600" algn="l"/>
              </a:tabLst>
            </a:pPr>
            <a:r>
              <a:rPr lang="en-US" altLang="zh-CN" dirty="0" smtClean="0">
                <a:solidFill>
                  <a:schemeClr val="bg2"/>
                </a:solidFill>
                <a:cs typeface="Arial" pitchFamily="34" charset="0"/>
              </a:rPr>
              <a:t>I/O Resources</a:t>
            </a:r>
          </a:p>
          <a:p>
            <a:pPr>
              <a:lnSpc>
                <a:spcPts val="2200"/>
              </a:lnSpc>
              <a:tabLst>
                <a:tab pos="228600" algn="l"/>
              </a:tabLst>
            </a:pPr>
            <a:r>
              <a:rPr lang="en-US" altLang="zh-CN" dirty="0" smtClean="0">
                <a:solidFill>
                  <a:schemeClr val="bg2"/>
                </a:solidFill>
                <a:cs typeface="Arial" pitchFamily="34" charset="0"/>
              </a:rPr>
              <a:t>Memory and DSP48 Resources</a:t>
            </a:r>
          </a:p>
          <a:p>
            <a:pPr>
              <a:lnSpc>
                <a:spcPts val="2200"/>
              </a:lnSpc>
              <a:tabLst>
                <a:tab pos="228600" algn="l"/>
              </a:tabLst>
            </a:pPr>
            <a:r>
              <a:rPr lang="en-US" altLang="zh-CN" dirty="0" smtClean="0">
                <a:solidFill>
                  <a:schemeClr val="bg2"/>
                </a:solidFill>
                <a:cs typeface="Arial" pitchFamily="34" charset="0"/>
              </a:rPr>
              <a:t>XADC</a:t>
            </a:r>
            <a:endParaRPr lang="en-US" altLang="zh-CN" dirty="0">
              <a:solidFill>
                <a:schemeClr val="bg2"/>
              </a:solidFill>
              <a:cs typeface="Arial" pitchFamily="34" charset="0"/>
            </a:endParaRPr>
          </a:p>
          <a:p>
            <a:pPr>
              <a:lnSpc>
                <a:spcPts val="2200"/>
              </a:lnSpc>
              <a:tabLst>
                <a:tab pos="228600" algn="l"/>
              </a:tabLst>
            </a:pPr>
            <a:r>
              <a:rPr lang="en-US" altLang="zh-CN" i="1" dirty="0">
                <a:solidFill>
                  <a:schemeClr val="tx1"/>
                </a:solidFill>
                <a:cs typeface="Arial" pitchFamily="34" charset="0"/>
              </a:rPr>
              <a:t>Clocking Resources</a:t>
            </a:r>
          </a:p>
          <a:p>
            <a:pPr>
              <a:lnSpc>
                <a:spcPts val="2200"/>
              </a:lnSpc>
              <a:tabLst>
                <a:tab pos="228600" algn="l"/>
              </a:tabLst>
            </a:pPr>
            <a:r>
              <a:rPr lang="en-US" altLang="zh-CN" dirty="0" err="1" smtClean="0">
                <a:solidFill>
                  <a:schemeClr val="bg2"/>
                </a:solidFill>
                <a:cs typeface="Arial" pitchFamily="34" charset="0"/>
              </a:rPr>
              <a:t>Zynq</a:t>
            </a:r>
            <a:r>
              <a:rPr lang="en-US" altLang="zh-CN" dirty="0" smtClean="0">
                <a:solidFill>
                  <a:schemeClr val="bg2"/>
                </a:solidFill>
                <a:cs typeface="Arial" pitchFamily="34" charset="0"/>
              </a:rPr>
              <a:t> </a:t>
            </a:r>
            <a:r>
              <a:rPr lang="en-US" altLang="zh-CN" dirty="0" err="1" smtClean="0">
                <a:solidFill>
                  <a:schemeClr val="bg2"/>
                </a:solidFill>
                <a:cs typeface="Arial" pitchFamily="34" charset="0"/>
              </a:rPr>
              <a:t>SoC</a:t>
            </a:r>
            <a:endParaRPr lang="en-US" altLang="zh-CN" dirty="0" smtClean="0">
              <a:solidFill>
                <a:schemeClr val="bg2"/>
              </a:solidFill>
              <a:cs typeface="Arial" pitchFamily="34" charset="0"/>
            </a:endParaRPr>
          </a:p>
          <a:p>
            <a:pPr>
              <a:lnSpc>
                <a:spcPts val="2200"/>
              </a:lnSpc>
              <a:tabLst>
                <a:tab pos="228600" algn="l"/>
              </a:tabLst>
            </a:pPr>
            <a:r>
              <a:rPr lang="en-US" altLang="zh-CN" dirty="0" smtClean="0">
                <a:solidFill>
                  <a:schemeClr val="bg2"/>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a:prstGeom prst="rect">
            <a:avLst/>
          </a:prstGeom>
        </p:spPr>
        <p:txBody>
          <a:bodyPr/>
          <a:lstStyle/>
          <a:p>
            <a:r>
              <a:rPr lang="en-US" dirty="0" smtClean="0"/>
              <a:t>© Copyright 2015 Xilinx</a:t>
            </a:r>
            <a:endParaRPr lang="en-US" dirty="0"/>
          </a:p>
        </p:txBody>
      </p:sp>
      <p:sp>
        <p:nvSpPr>
          <p:cNvPr id="3" name="Slide Number Placeholder 2"/>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45</a:t>
            </a:fld>
            <a:endParaRPr lang="en-US" dirty="0"/>
          </a:p>
        </p:txBody>
      </p:sp>
    </p:spTree>
    <p:extLst>
      <p:ext uri="{BB962C8B-B14F-4D97-AF65-F5344CB8AC3E}">
        <p14:creationId xmlns:p14="http://schemas.microsoft.com/office/powerpoint/2010/main" val="38981745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6943835" cy="4268337"/>
          </a:xfrm>
        </p:spPr>
        <p:txBody>
          <a:bodyPr/>
          <a:lstStyle/>
          <a:p>
            <a:pPr lvl="0"/>
            <a:r>
              <a:rPr lang="en-US" dirty="0"/>
              <a:t>Global clock buffers</a:t>
            </a:r>
          </a:p>
          <a:p>
            <a:pPr lvl="1"/>
            <a:r>
              <a:rPr lang="en-US" dirty="0"/>
              <a:t>High fanout clock distribution buffer</a:t>
            </a:r>
          </a:p>
          <a:p>
            <a:pPr lvl="0"/>
            <a:r>
              <a:rPr lang="en-US" dirty="0"/>
              <a:t>Low-skew clock distribution</a:t>
            </a:r>
          </a:p>
          <a:p>
            <a:pPr lvl="1"/>
            <a:r>
              <a:rPr lang="en-US" dirty="0"/>
              <a:t>Regional clock routing</a:t>
            </a:r>
          </a:p>
          <a:p>
            <a:pPr lvl="0"/>
            <a:r>
              <a:rPr lang="en-US" dirty="0"/>
              <a:t>Clock regions</a:t>
            </a:r>
          </a:p>
          <a:p>
            <a:pPr lvl="1"/>
            <a:r>
              <a:rPr lang="en-US" dirty="0"/>
              <a:t>Each clock region is </a:t>
            </a:r>
            <a:r>
              <a:rPr lang="en-US" u="sng" dirty="0"/>
              <a:t>50 CLBs high and spans half the device</a:t>
            </a:r>
          </a:p>
          <a:p>
            <a:pPr lvl="0"/>
            <a:r>
              <a:rPr lang="en-US" dirty="0"/>
              <a:t>Clock management tile (CMT)</a:t>
            </a:r>
          </a:p>
          <a:p>
            <a:pPr lvl="1"/>
            <a:r>
              <a:rPr lang="en-US" dirty="0"/>
              <a:t>One Mixed-Mode Clock Managers (MMCMs) and one Phase Locked Loop (PLL) in each Clock </a:t>
            </a:r>
            <a:endParaRPr lang="en-US" dirty="0" smtClean="0"/>
          </a:p>
          <a:p>
            <a:pPr lvl="1"/>
            <a:r>
              <a:rPr lang="en-US" dirty="0"/>
              <a:t>Performs frequency synthesis, clock de-skew, and jitter-filtering</a:t>
            </a:r>
          </a:p>
          <a:p>
            <a:pPr lvl="1"/>
            <a:r>
              <a:rPr lang="en-US" dirty="0"/>
              <a:t>High input frequency range</a:t>
            </a:r>
          </a:p>
          <a:p>
            <a:r>
              <a:rPr lang="en-US" dirty="0"/>
              <a:t>Simple design creation through the Clocking </a:t>
            </a:r>
            <a:r>
              <a:rPr lang="en-US" dirty="0" smtClean="0"/>
              <a:t>Wizard</a:t>
            </a:r>
            <a:endParaRPr lang="en-US" dirty="0"/>
          </a:p>
        </p:txBody>
      </p:sp>
      <p:sp>
        <p:nvSpPr>
          <p:cNvPr id="3" name="Title 2"/>
          <p:cNvSpPr>
            <a:spLocks noGrp="1"/>
          </p:cNvSpPr>
          <p:nvPr>
            <p:ph type="title"/>
          </p:nvPr>
        </p:nvSpPr>
        <p:spPr/>
        <p:txBody>
          <a:bodyPr/>
          <a:lstStyle/>
          <a:p>
            <a:r>
              <a:rPr lang="en-US" dirty="0" smtClean="0"/>
              <a:t>7-Series FPGAs Clock Management</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pic>
        <p:nvPicPr>
          <p:cNvPr id="1945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6175" y="1743074"/>
            <a:ext cx="4152900" cy="3967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46</a:t>
            </a:fld>
            <a:endParaRPr lang="en-US" dirty="0"/>
          </a:p>
        </p:txBody>
      </p:sp>
    </p:spTree>
    <p:extLst>
      <p:ext uri="{BB962C8B-B14F-4D97-AF65-F5344CB8AC3E}">
        <p14:creationId xmlns:p14="http://schemas.microsoft.com/office/powerpoint/2010/main" val="19650818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5684433" cy="4268337"/>
          </a:xfrm>
        </p:spPr>
        <p:txBody>
          <a:bodyPr/>
          <a:lstStyle/>
          <a:p>
            <a:pPr lvl="0"/>
            <a:r>
              <a:rPr lang="en-US" sz="1800" dirty="0"/>
              <a:t>All synchronous designs need at least one external clock reference</a:t>
            </a:r>
          </a:p>
          <a:p>
            <a:pPr lvl="1"/>
            <a:r>
              <a:rPr lang="en-US" sz="1600" dirty="0" smtClean="0"/>
              <a:t>These clocks </a:t>
            </a:r>
            <a:r>
              <a:rPr lang="en-US" sz="1600" dirty="0"/>
              <a:t>need to be brought into the FPGA </a:t>
            </a:r>
            <a:endParaRPr lang="en-US" sz="1600" dirty="0" smtClean="0"/>
          </a:p>
          <a:p>
            <a:r>
              <a:rPr lang="en-US" sz="1800" dirty="0" smtClean="0"/>
              <a:t>Every 7-series </a:t>
            </a:r>
            <a:r>
              <a:rPr lang="en-US" sz="1800" dirty="0"/>
              <a:t>FPGA has </a:t>
            </a:r>
            <a:r>
              <a:rPr lang="en-US" sz="1800" dirty="0" smtClean="0"/>
              <a:t>clock-capable </a:t>
            </a:r>
            <a:r>
              <a:rPr lang="en-US" sz="1800" dirty="0"/>
              <a:t>inputs in </a:t>
            </a:r>
            <a:r>
              <a:rPr lang="en-US" sz="1800" dirty="0" smtClean="0"/>
              <a:t>every I/O </a:t>
            </a:r>
            <a:r>
              <a:rPr lang="en-US" sz="1800" dirty="0"/>
              <a:t>bank</a:t>
            </a:r>
          </a:p>
          <a:p>
            <a:pPr lvl="1"/>
            <a:r>
              <a:rPr lang="en-US" sz="1600" dirty="0"/>
              <a:t>These inputs are regular I/O pins with dedicated connections to internal clock resources</a:t>
            </a:r>
          </a:p>
          <a:p>
            <a:pPr lvl="1"/>
            <a:r>
              <a:rPr lang="en-US" sz="1600" dirty="0" smtClean="0"/>
              <a:t>Each I/O bank has 4 clock capable pins</a:t>
            </a:r>
          </a:p>
          <a:p>
            <a:pPr lvl="2"/>
            <a:r>
              <a:rPr lang="en-US" sz="1400" dirty="0" smtClean="0"/>
              <a:t>2x Multi-Region </a:t>
            </a:r>
            <a:r>
              <a:rPr lang="en-US" sz="1400" dirty="0"/>
              <a:t>Clock Capable (MRCC</a:t>
            </a:r>
            <a:r>
              <a:rPr lang="en-US" sz="1400" dirty="0" smtClean="0"/>
              <a:t>)</a:t>
            </a:r>
          </a:p>
          <a:p>
            <a:pPr lvl="2"/>
            <a:r>
              <a:rPr lang="en-US" sz="1400" dirty="0" smtClean="0"/>
              <a:t>2x Single </a:t>
            </a:r>
            <a:r>
              <a:rPr lang="en-US" sz="1400" dirty="0"/>
              <a:t>Region Clock Capable (SRCC</a:t>
            </a:r>
            <a:r>
              <a:rPr lang="en-US" sz="1400" dirty="0" smtClean="0"/>
              <a:t>)</a:t>
            </a:r>
          </a:p>
          <a:p>
            <a:pPr lvl="1"/>
            <a:r>
              <a:rPr lang="en-US" sz="1600" dirty="0"/>
              <a:t>Each clock input can be used as a single-ended clock input, or can be paired with an adjacent pin to form a differential clock input</a:t>
            </a:r>
          </a:p>
          <a:p>
            <a:pPr lvl="2"/>
            <a:r>
              <a:rPr lang="en-US" sz="1400" dirty="0"/>
              <a:t>Each bank can therefore have four single-ended or four differential clock inputs</a:t>
            </a:r>
          </a:p>
          <a:p>
            <a:pPr lvl="1"/>
            <a:endParaRPr lang="en-US" dirty="0"/>
          </a:p>
        </p:txBody>
      </p:sp>
      <p:sp>
        <p:nvSpPr>
          <p:cNvPr id="3" name="Title 2"/>
          <p:cNvSpPr>
            <a:spLocks noGrp="1"/>
          </p:cNvSpPr>
          <p:nvPr>
            <p:ph type="title"/>
          </p:nvPr>
        </p:nvSpPr>
        <p:spPr/>
        <p:txBody>
          <a:bodyPr/>
          <a:lstStyle/>
          <a:p>
            <a:r>
              <a:rPr lang="en-US" dirty="0" smtClean="0"/>
              <a:t>Clock-Capable Inputs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1417" y="1543793"/>
            <a:ext cx="5783283" cy="4066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47</a:t>
            </a:fld>
            <a:endParaRPr lang="en-US" dirty="0"/>
          </a:p>
        </p:txBody>
      </p:sp>
    </p:spTree>
    <p:extLst>
      <p:ext uri="{BB962C8B-B14F-4D97-AF65-F5344CB8AC3E}">
        <p14:creationId xmlns:p14="http://schemas.microsoft.com/office/powerpoint/2010/main" val="4641798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Larger clock region than previous families</a:t>
            </a:r>
          </a:p>
          <a:p>
            <a:pPr lvl="1"/>
            <a:r>
              <a:rPr lang="en-US" dirty="0"/>
              <a:t>50 CLBs high, 50 I/Os high</a:t>
            </a:r>
          </a:p>
          <a:p>
            <a:pPr lvl="1"/>
            <a:r>
              <a:rPr lang="en-US" dirty="0"/>
              <a:t>Same size as I/O bank</a:t>
            </a:r>
          </a:p>
          <a:p>
            <a:pPr lvl="1"/>
            <a:r>
              <a:rPr lang="en-US" dirty="0"/>
              <a:t>Half width of device</a:t>
            </a:r>
          </a:p>
          <a:p>
            <a:pPr lvl="1"/>
            <a:r>
              <a:rPr lang="en-US" dirty="0"/>
              <a:t>2–24 regions per device for 7-Series</a:t>
            </a:r>
          </a:p>
          <a:p>
            <a:r>
              <a:rPr lang="en-US" dirty="0" smtClean="0"/>
              <a:t>Resources </a:t>
            </a:r>
            <a:r>
              <a:rPr lang="en-US" dirty="0"/>
              <a:t>per clock region</a:t>
            </a:r>
          </a:p>
          <a:p>
            <a:pPr lvl="1"/>
            <a:r>
              <a:rPr lang="en-US" dirty="0"/>
              <a:t>12 global clock networks</a:t>
            </a:r>
          </a:p>
          <a:p>
            <a:pPr lvl="2"/>
            <a:r>
              <a:rPr lang="en-US" dirty="0"/>
              <a:t>Driven by BUFH</a:t>
            </a:r>
          </a:p>
          <a:p>
            <a:pPr lvl="1"/>
            <a:r>
              <a:rPr lang="en-US" dirty="0"/>
              <a:t>4 regional clock networks</a:t>
            </a:r>
          </a:p>
          <a:p>
            <a:pPr lvl="2"/>
            <a:r>
              <a:rPr lang="en-US" dirty="0"/>
              <a:t>Driven by BUFR</a:t>
            </a:r>
          </a:p>
          <a:p>
            <a:pPr lvl="1"/>
            <a:r>
              <a:rPr lang="en-US" dirty="0"/>
              <a:t>4 I/O clock networks</a:t>
            </a:r>
          </a:p>
          <a:p>
            <a:pPr lvl="2"/>
            <a:r>
              <a:rPr lang="en-US" dirty="0"/>
              <a:t>Driven by BUFIO</a:t>
            </a:r>
          </a:p>
        </p:txBody>
      </p:sp>
      <p:sp>
        <p:nvSpPr>
          <p:cNvPr id="3" name="Title 2"/>
          <p:cNvSpPr>
            <a:spLocks noGrp="1"/>
          </p:cNvSpPr>
          <p:nvPr>
            <p:ph type="title"/>
          </p:nvPr>
        </p:nvSpPr>
        <p:spPr/>
        <p:txBody>
          <a:bodyPr/>
          <a:lstStyle/>
          <a:p>
            <a:r>
              <a:rPr lang="en-US" dirty="0" smtClean="0"/>
              <a:t>7-Series FPGA Clock Regions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pic>
        <p:nvPicPr>
          <p:cNvPr id="23554"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7899" y="1771649"/>
            <a:ext cx="5575927" cy="450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48</a:t>
            </a:fld>
            <a:endParaRPr lang="en-US" dirty="0"/>
          </a:p>
        </p:txBody>
      </p:sp>
    </p:spTree>
    <p:extLst>
      <p:ext uri="{BB962C8B-B14F-4D97-AF65-F5344CB8AC3E}">
        <p14:creationId xmlns:p14="http://schemas.microsoft.com/office/powerpoint/2010/main" val="31498649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BUFGCTRLs </a:t>
            </a:r>
            <a:r>
              <a:rPr lang="en-US" dirty="0"/>
              <a:t>(or BUFG) reside in the center of the device</a:t>
            </a:r>
          </a:p>
          <a:p>
            <a:pPr lvl="0"/>
            <a:r>
              <a:rPr lang="en-US" dirty="0"/>
              <a:t>BUFGCTRLs can be driven by</a:t>
            </a:r>
          </a:p>
          <a:p>
            <a:pPr lvl="1"/>
            <a:r>
              <a:rPr lang="en-US" dirty="0"/>
              <a:t>Clock-capable I/O (CCIO) in the same half</a:t>
            </a:r>
          </a:p>
          <a:p>
            <a:pPr lvl="1"/>
            <a:r>
              <a:rPr lang="en-US" dirty="0"/>
              <a:t>CMT outputs in the same half</a:t>
            </a:r>
          </a:p>
          <a:p>
            <a:pPr lvl="1"/>
            <a:r>
              <a:rPr lang="en-US" dirty="0"/>
              <a:t>Gigabit transceiver clocks in the same half</a:t>
            </a:r>
          </a:p>
          <a:p>
            <a:pPr lvl="1"/>
            <a:r>
              <a:rPr lang="en-US" dirty="0"/>
              <a:t>Other BUFG, interconnect, or BUFR</a:t>
            </a:r>
          </a:p>
          <a:p>
            <a:r>
              <a:rPr lang="en-US" dirty="0"/>
              <a:t>BUFGCTRL outputs drive the </a:t>
            </a:r>
            <a:r>
              <a:rPr lang="en-US" dirty="0" smtClean="0"/>
              <a:t>vertical global clock spine</a:t>
            </a:r>
          </a:p>
          <a:p>
            <a:pPr lvl="0"/>
            <a:r>
              <a:rPr lang="en-US" dirty="0"/>
              <a:t>BUFGCTRL component implements</a:t>
            </a:r>
          </a:p>
          <a:p>
            <a:pPr lvl="1"/>
            <a:r>
              <a:rPr lang="en-US" dirty="0"/>
              <a:t>Simple clock buffer (BUFG)</a:t>
            </a:r>
          </a:p>
          <a:p>
            <a:pPr lvl="1"/>
            <a:r>
              <a:rPr lang="en-US" dirty="0"/>
              <a:t>Clock buffer with clock switching (BUFGMUX or BUFGMUX_CTRL)</a:t>
            </a:r>
          </a:p>
          <a:p>
            <a:pPr lvl="1"/>
            <a:r>
              <a:rPr lang="en-US" dirty="0"/>
              <a:t>Clock buffer with clock enable (</a:t>
            </a:r>
            <a:r>
              <a:rPr lang="en-US" dirty="0" smtClean="0"/>
              <a:t>BUFGCE)</a:t>
            </a:r>
            <a:endParaRPr lang="en-US" dirty="0"/>
          </a:p>
        </p:txBody>
      </p:sp>
      <p:sp>
        <p:nvSpPr>
          <p:cNvPr id="3" name="Title 2"/>
          <p:cNvSpPr>
            <a:spLocks noGrp="1"/>
          </p:cNvSpPr>
          <p:nvPr>
            <p:ph type="title"/>
          </p:nvPr>
        </p:nvSpPr>
        <p:spPr/>
        <p:txBody>
          <a:bodyPr/>
          <a:lstStyle/>
          <a:p>
            <a:r>
              <a:rPr lang="en-US" dirty="0" smtClean="0"/>
              <a:t>Global Clock Buffer (BUFGCTRL)</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pic>
        <p:nvPicPr>
          <p:cNvPr id="2457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0525" y="1619250"/>
            <a:ext cx="2228850"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8400" y="3438525"/>
            <a:ext cx="1828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5038725"/>
            <a:ext cx="3505200" cy="137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4850" y="3657600"/>
            <a:ext cx="14938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49</a:t>
            </a:fld>
            <a:endParaRPr lang="en-US" dirty="0"/>
          </a:p>
        </p:txBody>
      </p:sp>
    </p:spTree>
    <p:extLst>
      <p:ext uri="{BB962C8B-B14F-4D97-AF65-F5344CB8AC3E}">
        <p14:creationId xmlns:p14="http://schemas.microsoft.com/office/powerpoint/2010/main" val="6784636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auto">
          <a:xfrm>
            <a:off x="9682208" y="1957032"/>
            <a:ext cx="2195467" cy="4185008"/>
          </a:xfrm>
          <a:prstGeom prst="rect">
            <a:avLst/>
          </a:prstGeom>
          <a:solidFill>
            <a:srgbClr val="00B050"/>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wrap="none" anchor="ctr"/>
          <a:lstStyle/>
          <a:p>
            <a:pPr>
              <a:defRPr/>
            </a:pPr>
            <a:endParaRPr lang="en-US" sz="2400" dirty="0"/>
          </a:p>
        </p:txBody>
      </p:sp>
      <p:sp>
        <p:nvSpPr>
          <p:cNvPr id="20" name="Rectangle 19"/>
          <p:cNvSpPr/>
          <p:nvPr/>
        </p:nvSpPr>
        <p:spPr bwMode="auto">
          <a:xfrm>
            <a:off x="3076666" y="1957032"/>
            <a:ext cx="2195467" cy="4165958"/>
          </a:xfrm>
          <a:prstGeom prst="rect">
            <a:avLst/>
          </a:prstGeom>
          <a:solidFill>
            <a:schemeClr val="accent3"/>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wrap="none" anchor="ctr"/>
          <a:lstStyle/>
          <a:p>
            <a:pPr>
              <a:defRPr/>
            </a:pPr>
            <a:endParaRPr lang="en-US" sz="2400" dirty="0"/>
          </a:p>
        </p:txBody>
      </p:sp>
      <p:sp>
        <p:nvSpPr>
          <p:cNvPr id="19" name="Rectangle 18"/>
          <p:cNvSpPr/>
          <p:nvPr/>
        </p:nvSpPr>
        <p:spPr bwMode="auto">
          <a:xfrm>
            <a:off x="5286466" y="1957031"/>
            <a:ext cx="2195467" cy="4175483"/>
          </a:xfrm>
          <a:prstGeom prst="rect">
            <a:avLst/>
          </a:prstGeom>
          <a:solidFill>
            <a:srgbClr val="002060"/>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wrap="none" anchor="ctr"/>
          <a:lstStyle/>
          <a:p>
            <a:pPr>
              <a:defRPr/>
            </a:pPr>
            <a:endParaRPr lang="en-US" sz="2400" dirty="0"/>
          </a:p>
        </p:txBody>
      </p:sp>
      <p:pic>
        <p:nvPicPr>
          <p:cNvPr id="8195" name="Picture 34" descr="Virtex7_CLR_RGB.png"/>
          <p:cNvPicPr>
            <a:picLocks noChangeAspect="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8006126" y="1493838"/>
            <a:ext cx="169289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35" descr="Artix7_CLR_RGB.png"/>
          <p:cNvPicPr>
            <a:picLocks noChangeAspect="1"/>
          </p:cNvPicPr>
          <p:nvPr>
            <p:custDataLst>
              <p:tags r:id="rId3"/>
            </p:custDataLst>
          </p:nvPr>
        </p:nvPicPr>
        <p:blipFill>
          <a:blip r:embed="rId8">
            <a:extLst>
              <a:ext uri="{28A0092B-C50C-407E-A947-70E740481C1C}">
                <a14:useLocalDpi xmlns:a14="http://schemas.microsoft.com/office/drawing/2010/main" val="0"/>
              </a:ext>
            </a:extLst>
          </a:blip>
          <a:srcRect/>
          <a:stretch>
            <a:fillRect/>
          </a:stretch>
        </p:blipFill>
        <p:spPr bwMode="auto">
          <a:xfrm>
            <a:off x="3359820" y="1507646"/>
            <a:ext cx="142203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36" descr="Kintex7_CLR_RGB.png"/>
          <p:cNvPicPr>
            <a:picLocks noChangeAspect="1"/>
          </p:cNvPicPr>
          <p:nvPr>
            <p:custDataLst>
              <p:tags r:id="rId4"/>
            </p:custDataLst>
          </p:nvPr>
        </p:nvPicPr>
        <p:blipFill>
          <a:blip r:embed="rId9">
            <a:extLst>
              <a:ext uri="{28A0092B-C50C-407E-A947-70E740481C1C}">
                <a14:useLocalDpi xmlns:a14="http://schemas.microsoft.com/office/drawing/2010/main" val="0"/>
              </a:ext>
            </a:extLst>
          </a:blip>
          <a:srcRect/>
          <a:stretch>
            <a:fillRect/>
          </a:stretch>
        </p:blipFill>
        <p:spPr bwMode="auto">
          <a:xfrm>
            <a:off x="5596394" y="1493837"/>
            <a:ext cx="169712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39"/>
          <p:cNvSpPr/>
          <p:nvPr/>
        </p:nvSpPr>
        <p:spPr bwMode="auto">
          <a:xfrm>
            <a:off x="7481933" y="1957031"/>
            <a:ext cx="2195467" cy="4175483"/>
          </a:xfrm>
          <a:prstGeom prst="rect">
            <a:avLst/>
          </a:prstGeom>
          <a:gradFill>
            <a:gsLst>
              <a:gs pos="0">
                <a:srgbClr val="C00000"/>
              </a:gs>
              <a:gs pos="50000">
                <a:srgbClr val="C00000"/>
              </a:gs>
              <a:gs pos="100000">
                <a:srgbClr val="C00000">
                  <a:alpha val="80000"/>
                </a:srgbClr>
              </a:gs>
            </a:gsLst>
            <a:lin ang="5400000" scaled="0"/>
          </a:gra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wrap="none" anchor="ctr"/>
          <a:lstStyle/>
          <a:p>
            <a:pPr>
              <a:defRPr/>
            </a:pPr>
            <a:endParaRPr lang="en-US" sz="2400" dirty="0"/>
          </a:p>
        </p:txBody>
      </p:sp>
      <p:graphicFrame>
        <p:nvGraphicFramePr>
          <p:cNvPr id="41" name="Table 40"/>
          <p:cNvGraphicFramePr>
            <a:graphicFrameLocks noGrp="1"/>
          </p:cNvGraphicFramePr>
          <p:nvPr>
            <p:extLst>
              <p:ext uri="{D42A27DB-BD31-4B8C-83A1-F6EECF244321}">
                <p14:modId xmlns:p14="http://schemas.microsoft.com/office/powerpoint/2010/main" val="1026551748"/>
              </p:ext>
            </p:extLst>
          </p:nvPr>
        </p:nvGraphicFramePr>
        <p:xfrm>
          <a:off x="409574" y="2655390"/>
          <a:ext cx="11468101" cy="3493195"/>
        </p:xfrm>
        <a:graphic>
          <a:graphicData uri="http://schemas.openxmlformats.org/drawingml/2006/table">
            <a:tbl>
              <a:tblPr>
                <a:tableStyleId>{5C22544A-7EE6-4342-B048-85BDC9FD1C3A}</a:tableStyleId>
              </a:tblPr>
              <a:tblGrid>
                <a:gridCol w="2657476"/>
                <a:gridCol w="2200275"/>
                <a:gridCol w="2219325"/>
                <a:gridCol w="2219325"/>
                <a:gridCol w="2171700"/>
              </a:tblGrid>
              <a:tr h="336219">
                <a:tc>
                  <a:txBody>
                    <a:bodyPr/>
                    <a:lstStyle/>
                    <a:p>
                      <a:r>
                        <a:rPr lang="en-US" sz="1600" b="0" dirty="0" smtClean="0">
                          <a:solidFill>
                            <a:schemeClr val="tx1"/>
                          </a:solidFill>
                          <a:latin typeface="+mn-lt"/>
                        </a:rPr>
                        <a:t>Logic Cells in K</a:t>
                      </a:r>
                      <a:endParaRPr lang="en-US" sz="1600" b="0" dirty="0">
                        <a:solidFill>
                          <a:schemeClr val="tx1"/>
                        </a:solidFill>
                        <a:latin typeface="+mn-lt"/>
                      </a:endParaRPr>
                    </a:p>
                  </a:txBody>
                  <a:tcPr marL="121888" marR="1218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ln>
                            <a:solidFill>
                              <a:schemeClr val="bg1"/>
                            </a:solidFill>
                          </a:ln>
                          <a:solidFill>
                            <a:schemeClr val="bg1"/>
                          </a:solidFill>
                          <a:latin typeface="+mn-lt"/>
                        </a:rPr>
                        <a:t>33 – 215</a:t>
                      </a:r>
                      <a:endParaRPr lang="en-US" sz="1600" b="0" dirty="0">
                        <a:ln>
                          <a:solidFill>
                            <a:schemeClr val="bg1"/>
                          </a:solidFill>
                        </a:ln>
                        <a:solidFill>
                          <a:schemeClr val="bg1"/>
                        </a:solidFill>
                        <a:latin typeface="+mn-lt"/>
                      </a:endParaRPr>
                    </a:p>
                  </a:txBody>
                  <a:tcPr marL="121888" marR="1218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ln>
                            <a:solidFill>
                              <a:schemeClr val="bg1"/>
                            </a:solidFill>
                          </a:ln>
                          <a:solidFill>
                            <a:schemeClr val="bg1"/>
                          </a:solidFill>
                          <a:latin typeface="+mn-lt"/>
                        </a:rPr>
                        <a:t>66 – 478</a:t>
                      </a:r>
                      <a:endParaRPr lang="en-US" sz="1600" b="0" dirty="0">
                        <a:ln>
                          <a:solidFill>
                            <a:schemeClr val="bg1"/>
                          </a:solidFill>
                        </a:ln>
                        <a:solidFill>
                          <a:schemeClr val="bg1"/>
                        </a:solidFill>
                        <a:latin typeface="+mn-lt"/>
                      </a:endParaRPr>
                    </a:p>
                  </a:txBody>
                  <a:tcPr marL="121888" marR="1218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ln>
                            <a:solidFill>
                              <a:schemeClr val="bg1"/>
                            </a:solidFill>
                          </a:ln>
                          <a:solidFill>
                            <a:schemeClr val="bg1"/>
                          </a:solidFill>
                          <a:latin typeface="+mn-lt"/>
                        </a:rPr>
                        <a:t>583 – 1,139</a:t>
                      </a:r>
                      <a:endParaRPr lang="en-US" sz="1600" b="0" dirty="0">
                        <a:ln>
                          <a:solidFill>
                            <a:schemeClr val="bg1"/>
                          </a:solidFill>
                        </a:ln>
                        <a:solidFill>
                          <a:schemeClr val="bg1"/>
                        </a:solidFill>
                        <a:latin typeface="+mn-lt"/>
                      </a:endParaRPr>
                    </a:p>
                  </a:txBody>
                  <a:tcPr marL="121888" marR="1218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smtClean="0">
                          <a:ln>
                            <a:solidFill>
                              <a:schemeClr val="bg1"/>
                            </a:solidFill>
                          </a:ln>
                          <a:solidFill>
                            <a:schemeClr val="bg1"/>
                          </a:solidFill>
                          <a:latin typeface="+mn-lt"/>
                        </a:rPr>
                        <a:t>28 – 444</a:t>
                      </a:r>
                    </a:p>
                  </a:txBody>
                  <a:tcPr marL="121888" marR="1218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336219">
                <a:tc>
                  <a:txBody>
                    <a:bodyPr/>
                    <a:lstStyle/>
                    <a:p>
                      <a:r>
                        <a:rPr lang="en-US" sz="1600" b="0" baseline="0" dirty="0" smtClean="0">
                          <a:solidFill>
                            <a:schemeClr val="tx1"/>
                          </a:solidFill>
                          <a:latin typeface="+mn-lt"/>
                        </a:rPr>
                        <a:t>Block RAM in Mb</a:t>
                      </a:r>
                      <a:endParaRPr lang="en-US" sz="1600" b="0" dirty="0">
                        <a:solidFill>
                          <a:schemeClr val="tx1"/>
                        </a:solidFill>
                        <a:latin typeface="+mn-lt"/>
                      </a:endParaRPr>
                    </a:p>
                  </a:txBody>
                  <a:tcPr marL="121888" marR="1218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ln>
                            <a:solidFill>
                              <a:schemeClr val="bg1"/>
                            </a:solidFill>
                          </a:ln>
                          <a:solidFill>
                            <a:schemeClr val="bg1"/>
                          </a:solidFill>
                          <a:latin typeface="+mn-lt"/>
                        </a:rPr>
                        <a:t>2</a:t>
                      </a:r>
                      <a:r>
                        <a:rPr lang="en-US" sz="1600" b="0" baseline="0" dirty="0" smtClean="0">
                          <a:ln>
                            <a:solidFill>
                              <a:schemeClr val="bg1"/>
                            </a:solidFill>
                          </a:ln>
                          <a:solidFill>
                            <a:schemeClr val="bg1"/>
                          </a:solidFill>
                          <a:latin typeface="+mn-lt"/>
                        </a:rPr>
                        <a:t> </a:t>
                      </a:r>
                      <a:r>
                        <a:rPr lang="en-US" sz="1600" b="0" dirty="0" smtClean="0">
                          <a:ln>
                            <a:solidFill>
                              <a:schemeClr val="bg1"/>
                            </a:solidFill>
                          </a:ln>
                          <a:solidFill>
                            <a:schemeClr val="bg1"/>
                          </a:solidFill>
                          <a:latin typeface="+mn-lt"/>
                        </a:rPr>
                        <a:t>–</a:t>
                      </a:r>
                      <a:r>
                        <a:rPr lang="en-US" sz="1600" b="0" baseline="0" dirty="0" smtClean="0">
                          <a:ln>
                            <a:solidFill>
                              <a:schemeClr val="bg1"/>
                            </a:solidFill>
                          </a:ln>
                          <a:solidFill>
                            <a:schemeClr val="bg1"/>
                          </a:solidFill>
                          <a:latin typeface="+mn-lt"/>
                        </a:rPr>
                        <a:t> </a:t>
                      </a:r>
                      <a:r>
                        <a:rPr lang="en-US" sz="1600" b="0" dirty="0" smtClean="0">
                          <a:ln>
                            <a:solidFill>
                              <a:schemeClr val="bg1"/>
                            </a:solidFill>
                          </a:ln>
                          <a:solidFill>
                            <a:schemeClr val="bg1"/>
                          </a:solidFill>
                          <a:latin typeface="+mn-lt"/>
                        </a:rPr>
                        <a:t>12</a:t>
                      </a:r>
                      <a:endParaRPr lang="en-US" sz="1600" b="0" dirty="0">
                        <a:ln>
                          <a:solidFill>
                            <a:schemeClr val="bg1"/>
                          </a:solidFill>
                        </a:ln>
                        <a:solidFill>
                          <a:schemeClr val="bg1"/>
                        </a:solidFill>
                        <a:latin typeface="+mn-lt"/>
                      </a:endParaRPr>
                    </a:p>
                  </a:txBody>
                  <a:tcPr marL="121888" marR="1218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ln>
                            <a:solidFill>
                              <a:schemeClr val="bg1"/>
                            </a:solidFill>
                          </a:ln>
                          <a:solidFill>
                            <a:schemeClr val="bg1"/>
                          </a:solidFill>
                          <a:latin typeface="+mn-lt"/>
                        </a:rPr>
                        <a:t>4 – 34</a:t>
                      </a:r>
                      <a:endParaRPr lang="en-US" sz="1600" b="0" dirty="0">
                        <a:ln>
                          <a:solidFill>
                            <a:schemeClr val="bg1"/>
                          </a:solidFill>
                        </a:ln>
                        <a:solidFill>
                          <a:schemeClr val="bg1"/>
                        </a:solidFill>
                        <a:latin typeface="+mn-lt"/>
                      </a:endParaRPr>
                    </a:p>
                  </a:txBody>
                  <a:tcPr marL="121888" marR="1218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ln>
                            <a:solidFill>
                              <a:schemeClr val="bg1"/>
                            </a:solidFill>
                          </a:ln>
                          <a:solidFill>
                            <a:schemeClr val="bg1"/>
                          </a:solidFill>
                          <a:latin typeface="+mn-lt"/>
                        </a:rPr>
                        <a:t>28 – 68</a:t>
                      </a:r>
                      <a:endParaRPr lang="en-US" sz="1600" b="0" dirty="0">
                        <a:ln>
                          <a:solidFill>
                            <a:schemeClr val="bg1"/>
                          </a:solidFill>
                        </a:ln>
                        <a:solidFill>
                          <a:schemeClr val="bg1"/>
                        </a:solidFill>
                        <a:latin typeface="+mn-lt"/>
                      </a:endParaRPr>
                    </a:p>
                  </a:txBody>
                  <a:tcPr marL="121888" marR="1218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ln>
                            <a:solidFill>
                              <a:schemeClr val="bg1"/>
                            </a:solidFill>
                          </a:ln>
                          <a:solidFill>
                            <a:schemeClr val="bg1"/>
                          </a:solidFill>
                          <a:latin typeface="+mn-lt"/>
                        </a:rPr>
                        <a:t>2 - 27</a:t>
                      </a:r>
                      <a:endParaRPr lang="en-US" sz="1600" b="0" dirty="0">
                        <a:ln>
                          <a:solidFill>
                            <a:schemeClr val="bg1"/>
                          </a:solidFill>
                        </a:ln>
                        <a:solidFill>
                          <a:schemeClr val="bg1"/>
                        </a:solidFill>
                        <a:latin typeface="+mn-lt"/>
                      </a:endParaRPr>
                    </a:p>
                  </a:txBody>
                  <a:tcPr marL="121888" marR="1218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336219">
                <a:tc>
                  <a:txBody>
                    <a:bodyPr/>
                    <a:lstStyle/>
                    <a:p>
                      <a:r>
                        <a:rPr lang="en-US" sz="1600" b="0" baseline="0" dirty="0" smtClean="0">
                          <a:solidFill>
                            <a:schemeClr val="tx1"/>
                          </a:solidFill>
                          <a:latin typeface="+mn-lt"/>
                        </a:rPr>
                        <a:t>DSP Slices</a:t>
                      </a:r>
                      <a:endParaRPr lang="en-US" sz="1600" b="0" dirty="0">
                        <a:solidFill>
                          <a:schemeClr val="tx1"/>
                        </a:solidFill>
                        <a:latin typeface="+mn-lt"/>
                      </a:endParaRPr>
                    </a:p>
                  </a:txBody>
                  <a:tcPr marL="121888" marR="1218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ln>
                            <a:solidFill>
                              <a:schemeClr val="bg1"/>
                            </a:solidFill>
                          </a:ln>
                          <a:solidFill>
                            <a:schemeClr val="bg1"/>
                          </a:solidFill>
                          <a:latin typeface="+mn-lt"/>
                        </a:rPr>
                        <a:t>90 – 740</a:t>
                      </a:r>
                      <a:endParaRPr lang="en-US" sz="1600" b="0" dirty="0">
                        <a:ln>
                          <a:solidFill>
                            <a:schemeClr val="bg1"/>
                          </a:solidFill>
                        </a:ln>
                        <a:solidFill>
                          <a:schemeClr val="bg1"/>
                        </a:solidFill>
                        <a:latin typeface="+mn-lt"/>
                      </a:endParaRPr>
                    </a:p>
                  </a:txBody>
                  <a:tcPr marL="121888" marR="1218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ln>
                            <a:solidFill>
                              <a:schemeClr val="bg1"/>
                            </a:solidFill>
                          </a:ln>
                          <a:solidFill>
                            <a:schemeClr val="bg1"/>
                          </a:solidFill>
                          <a:latin typeface="+mn-lt"/>
                        </a:rPr>
                        <a:t>240 – 1,920</a:t>
                      </a:r>
                      <a:endParaRPr lang="en-US" sz="1600" b="0" dirty="0">
                        <a:ln>
                          <a:solidFill>
                            <a:schemeClr val="bg1"/>
                          </a:solidFill>
                        </a:ln>
                        <a:solidFill>
                          <a:schemeClr val="bg1"/>
                        </a:solidFill>
                        <a:latin typeface="+mn-lt"/>
                      </a:endParaRPr>
                    </a:p>
                  </a:txBody>
                  <a:tcPr marL="121888" marR="1218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ln>
                            <a:solidFill>
                              <a:schemeClr val="bg1"/>
                            </a:solidFill>
                          </a:ln>
                          <a:solidFill>
                            <a:schemeClr val="bg1"/>
                          </a:solidFill>
                          <a:latin typeface="+mn-lt"/>
                        </a:rPr>
                        <a:t>1,260 – 3,360</a:t>
                      </a:r>
                      <a:endParaRPr lang="en-US" sz="1600" b="0" dirty="0">
                        <a:ln>
                          <a:solidFill>
                            <a:schemeClr val="bg1"/>
                          </a:solidFill>
                        </a:ln>
                        <a:solidFill>
                          <a:schemeClr val="bg1"/>
                        </a:solidFill>
                        <a:latin typeface="+mn-lt"/>
                      </a:endParaRPr>
                    </a:p>
                  </a:txBody>
                  <a:tcPr marL="121888" marR="1218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ln>
                            <a:solidFill>
                              <a:schemeClr val="bg1"/>
                            </a:solidFill>
                          </a:ln>
                          <a:solidFill>
                            <a:schemeClr val="bg1"/>
                          </a:solidFill>
                          <a:latin typeface="+mn-lt"/>
                        </a:rPr>
                        <a:t>80–2,020</a:t>
                      </a:r>
                      <a:endParaRPr lang="en-US" sz="1600" b="0" dirty="0">
                        <a:ln>
                          <a:solidFill>
                            <a:schemeClr val="bg1"/>
                          </a:solidFill>
                        </a:ln>
                        <a:solidFill>
                          <a:schemeClr val="bg1"/>
                        </a:solidFill>
                        <a:latin typeface="+mn-lt"/>
                      </a:endParaRPr>
                    </a:p>
                  </a:txBody>
                  <a:tcPr marL="121888" marR="1218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336219">
                <a:tc>
                  <a:txBody>
                    <a:bodyPr/>
                    <a:lstStyle/>
                    <a:p>
                      <a:r>
                        <a:rPr lang="en-US" sz="1600" b="0" dirty="0" smtClean="0">
                          <a:solidFill>
                            <a:schemeClr val="tx1"/>
                          </a:solidFill>
                          <a:latin typeface="+mn-lt"/>
                        </a:rPr>
                        <a:t>Peak DSP </a:t>
                      </a:r>
                      <a:r>
                        <a:rPr lang="en-US" sz="1600" b="0" dirty="0" err="1" smtClean="0">
                          <a:solidFill>
                            <a:schemeClr val="tx1"/>
                          </a:solidFill>
                          <a:latin typeface="+mn-lt"/>
                        </a:rPr>
                        <a:t>Perf</a:t>
                      </a:r>
                      <a:r>
                        <a:rPr lang="en-US" sz="1600" b="0" dirty="0" smtClean="0">
                          <a:solidFill>
                            <a:schemeClr val="tx1"/>
                          </a:solidFill>
                          <a:latin typeface="+mn-lt"/>
                        </a:rPr>
                        <a:t>. (GMACs)</a:t>
                      </a:r>
                      <a:endParaRPr lang="en-US" sz="1600" b="0" dirty="0">
                        <a:solidFill>
                          <a:schemeClr val="tx1"/>
                        </a:solidFill>
                        <a:latin typeface="+mn-lt"/>
                      </a:endParaRPr>
                    </a:p>
                  </a:txBody>
                  <a:tcPr marL="121888" marR="1218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ln>
                            <a:solidFill>
                              <a:schemeClr val="bg1"/>
                            </a:solidFill>
                          </a:ln>
                          <a:solidFill>
                            <a:schemeClr val="bg1"/>
                          </a:solidFill>
                          <a:latin typeface="+mn-lt"/>
                        </a:rPr>
                        <a:t>929</a:t>
                      </a:r>
                      <a:endParaRPr lang="en-US" sz="1600" b="0" dirty="0">
                        <a:ln>
                          <a:solidFill>
                            <a:schemeClr val="bg1"/>
                          </a:solidFill>
                        </a:ln>
                        <a:solidFill>
                          <a:schemeClr val="bg1"/>
                        </a:solidFill>
                        <a:latin typeface="+mn-lt"/>
                      </a:endParaRPr>
                    </a:p>
                  </a:txBody>
                  <a:tcPr marL="121888" marR="1218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ln>
                            <a:solidFill>
                              <a:schemeClr val="bg1"/>
                            </a:solidFill>
                          </a:ln>
                          <a:solidFill>
                            <a:schemeClr val="bg1"/>
                          </a:solidFill>
                          <a:latin typeface="+mn-lt"/>
                        </a:rPr>
                        <a:t>2,845</a:t>
                      </a:r>
                      <a:endParaRPr lang="en-US" sz="1600" b="0" dirty="0">
                        <a:ln>
                          <a:solidFill>
                            <a:schemeClr val="bg1"/>
                          </a:solidFill>
                        </a:ln>
                        <a:solidFill>
                          <a:schemeClr val="bg1"/>
                        </a:solidFill>
                        <a:latin typeface="+mn-lt"/>
                      </a:endParaRPr>
                    </a:p>
                  </a:txBody>
                  <a:tcPr marL="121888" marR="1218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ln>
                            <a:solidFill>
                              <a:schemeClr val="bg1"/>
                            </a:solidFill>
                          </a:ln>
                          <a:solidFill>
                            <a:schemeClr val="bg1"/>
                          </a:solidFill>
                          <a:latin typeface="+mn-lt"/>
                        </a:rPr>
                        <a:t>5,335</a:t>
                      </a:r>
                      <a:endParaRPr lang="en-US" sz="1600" b="0" dirty="0">
                        <a:ln>
                          <a:solidFill>
                            <a:schemeClr val="bg1"/>
                          </a:solidFill>
                        </a:ln>
                        <a:solidFill>
                          <a:schemeClr val="bg1"/>
                        </a:solidFill>
                        <a:latin typeface="+mn-lt"/>
                      </a:endParaRPr>
                    </a:p>
                  </a:txBody>
                  <a:tcPr marL="121888" marR="1218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ln>
                            <a:solidFill>
                              <a:schemeClr val="bg1"/>
                            </a:solidFill>
                          </a:ln>
                          <a:solidFill>
                            <a:schemeClr val="bg1"/>
                          </a:solidFill>
                          <a:latin typeface="+mn-lt"/>
                        </a:rPr>
                        <a:t>2,622</a:t>
                      </a:r>
                      <a:endParaRPr lang="en-US" sz="1600" b="0" dirty="0">
                        <a:ln>
                          <a:solidFill>
                            <a:schemeClr val="bg1"/>
                          </a:solidFill>
                        </a:ln>
                        <a:solidFill>
                          <a:schemeClr val="bg1"/>
                        </a:solidFill>
                        <a:latin typeface="+mn-lt"/>
                      </a:endParaRPr>
                    </a:p>
                  </a:txBody>
                  <a:tcPr marL="121888" marR="1218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336219">
                <a:tc>
                  <a:txBody>
                    <a:bodyPr/>
                    <a:lstStyle/>
                    <a:p>
                      <a:r>
                        <a:rPr lang="en-US" sz="1600" b="0" baseline="0" dirty="0" smtClean="0">
                          <a:solidFill>
                            <a:schemeClr val="tx1"/>
                          </a:solidFill>
                          <a:latin typeface="+mn-lt"/>
                        </a:rPr>
                        <a:t>Transceivers</a:t>
                      </a:r>
                      <a:endParaRPr lang="en-US" sz="1600" b="0" dirty="0">
                        <a:solidFill>
                          <a:schemeClr val="tx1"/>
                        </a:solidFill>
                        <a:latin typeface="+mn-lt"/>
                      </a:endParaRPr>
                    </a:p>
                  </a:txBody>
                  <a:tcPr marL="121888" marR="1218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ln>
                            <a:solidFill>
                              <a:schemeClr val="bg1"/>
                            </a:solidFill>
                          </a:ln>
                          <a:solidFill>
                            <a:schemeClr val="bg1"/>
                          </a:solidFill>
                          <a:latin typeface="+mn-lt"/>
                        </a:rPr>
                        <a:t>Up to 16</a:t>
                      </a:r>
                      <a:endParaRPr lang="en-US" sz="1600" b="0" dirty="0">
                        <a:ln>
                          <a:solidFill>
                            <a:schemeClr val="bg1"/>
                          </a:solidFill>
                        </a:ln>
                        <a:solidFill>
                          <a:schemeClr val="bg1"/>
                        </a:solidFill>
                        <a:latin typeface="+mn-lt"/>
                      </a:endParaRPr>
                    </a:p>
                  </a:txBody>
                  <a:tcPr marL="121888" marR="1218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ln>
                            <a:solidFill>
                              <a:schemeClr val="bg1"/>
                            </a:solidFill>
                          </a:ln>
                          <a:solidFill>
                            <a:schemeClr val="bg1"/>
                          </a:solidFill>
                          <a:latin typeface="+mn-lt"/>
                        </a:rPr>
                        <a:t>Up to 32</a:t>
                      </a:r>
                      <a:endParaRPr lang="en-US" sz="1600" b="0" dirty="0">
                        <a:ln>
                          <a:solidFill>
                            <a:schemeClr val="bg1"/>
                          </a:solidFill>
                        </a:ln>
                        <a:solidFill>
                          <a:schemeClr val="bg1"/>
                        </a:solidFill>
                        <a:latin typeface="+mn-lt"/>
                      </a:endParaRPr>
                    </a:p>
                  </a:txBody>
                  <a:tcPr marL="121888" marR="1218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ln>
                            <a:solidFill>
                              <a:schemeClr val="bg1"/>
                            </a:solidFill>
                          </a:ln>
                          <a:solidFill>
                            <a:schemeClr val="bg1"/>
                          </a:solidFill>
                          <a:latin typeface="+mn-lt"/>
                        </a:rPr>
                        <a:t>Up to 88</a:t>
                      </a:r>
                      <a:endParaRPr lang="en-US" sz="1600" b="0" dirty="0">
                        <a:ln>
                          <a:solidFill>
                            <a:schemeClr val="bg1"/>
                          </a:solidFill>
                        </a:ln>
                        <a:solidFill>
                          <a:schemeClr val="bg1"/>
                        </a:solidFill>
                        <a:latin typeface="+mn-lt"/>
                      </a:endParaRPr>
                    </a:p>
                  </a:txBody>
                  <a:tcPr marL="121888" marR="1218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ln>
                            <a:solidFill>
                              <a:schemeClr val="bg1"/>
                            </a:solidFill>
                          </a:ln>
                          <a:solidFill>
                            <a:schemeClr val="bg1"/>
                          </a:solidFill>
                          <a:latin typeface="+mn-lt"/>
                        </a:rPr>
                        <a:t>Up to 16</a:t>
                      </a:r>
                      <a:endParaRPr lang="en-US" sz="1600" b="0" dirty="0">
                        <a:ln>
                          <a:solidFill>
                            <a:schemeClr val="bg1"/>
                          </a:solidFill>
                        </a:ln>
                        <a:solidFill>
                          <a:schemeClr val="bg1"/>
                        </a:solidFill>
                        <a:latin typeface="+mn-lt"/>
                      </a:endParaRPr>
                    </a:p>
                  </a:txBody>
                  <a:tcPr marL="121888" marR="1218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489044">
                <a:tc>
                  <a:txBody>
                    <a:bodyPr/>
                    <a:lstStyle/>
                    <a:p>
                      <a:r>
                        <a:rPr lang="en-US" sz="1600" b="0" dirty="0" smtClean="0">
                          <a:solidFill>
                            <a:schemeClr val="tx1"/>
                          </a:solidFill>
                          <a:latin typeface="+mn-lt"/>
                        </a:rPr>
                        <a:t>Transceiver </a:t>
                      </a:r>
                      <a:r>
                        <a:rPr lang="en-US" sz="1600" b="0" dirty="0" err="1" smtClean="0">
                          <a:solidFill>
                            <a:schemeClr val="tx1"/>
                          </a:solidFill>
                          <a:latin typeface="+mn-lt"/>
                        </a:rPr>
                        <a:t>Perf</a:t>
                      </a:r>
                      <a:r>
                        <a:rPr lang="en-US" sz="1600" b="0" dirty="0" smtClean="0">
                          <a:solidFill>
                            <a:schemeClr val="tx1"/>
                          </a:solidFill>
                          <a:latin typeface="+mn-lt"/>
                        </a:rPr>
                        <a:t>. (</a:t>
                      </a:r>
                      <a:r>
                        <a:rPr lang="en-US" sz="1600" b="0" dirty="0" err="1" smtClean="0">
                          <a:solidFill>
                            <a:schemeClr val="tx1"/>
                          </a:solidFill>
                          <a:latin typeface="+mn-lt"/>
                        </a:rPr>
                        <a:t>Gbps</a:t>
                      </a:r>
                      <a:r>
                        <a:rPr lang="en-US" sz="1600" b="0" dirty="0" smtClean="0">
                          <a:solidFill>
                            <a:schemeClr val="tx1"/>
                          </a:solidFill>
                          <a:latin typeface="+mn-lt"/>
                        </a:rPr>
                        <a:t>)</a:t>
                      </a:r>
                      <a:endParaRPr lang="en-US" sz="1600" b="0" dirty="0">
                        <a:solidFill>
                          <a:schemeClr val="tx1"/>
                        </a:solidFill>
                        <a:latin typeface="+mn-lt"/>
                      </a:endParaRPr>
                    </a:p>
                  </a:txBody>
                  <a:tcPr marL="121888" marR="1218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ln>
                            <a:solidFill>
                              <a:schemeClr val="bg1"/>
                            </a:solidFill>
                          </a:ln>
                          <a:solidFill>
                            <a:schemeClr val="bg1"/>
                          </a:solidFill>
                          <a:latin typeface="+mn-lt"/>
                        </a:rPr>
                        <a:t>6.6</a:t>
                      </a:r>
                      <a:endParaRPr lang="en-US" sz="1600" b="0" dirty="0">
                        <a:ln>
                          <a:solidFill>
                            <a:schemeClr val="bg1"/>
                          </a:solidFill>
                        </a:ln>
                        <a:solidFill>
                          <a:schemeClr val="bg1"/>
                        </a:solidFill>
                        <a:latin typeface="+mn-lt"/>
                      </a:endParaRPr>
                    </a:p>
                  </a:txBody>
                  <a:tcPr marL="121888" marR="1218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ln>
                            <a:solidFill>
                              <a:schemeClr val="bg1"/>
                            </a:solidFill>
                          </a:ln>
                          <a:solidFill>
                            <a:schemeClr val="bg1"/>
                          </a:solidFill>
                          <a:latin typeface="+mn-lt"/>
                        </a:rPr>
                        <a:t>12.5</a:t>
                      </a:r>
                      <a:endParaRPr lang="en-US" sz="1600" b="0" dirty="0">
                        <a:ln>
                          <a:solidFill>
                            <a:schemeClr val="bg1"/>
                          </a:solidFill>
                        </a:ln>
                        <a:solidFill>
                          <a:schemeClr val="bg1"/>
                        </a:solidFill>
                        <a:latin typeface="+mn-lt"/>
                      </a:endParaRPr>
                    </a:p>
                  </a:txBody>
                  <a:tcPr marL="121888" marR="1218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ln>
                            <a:solidFill>
                              <a:schemeClr val="bg1"/>
                            </a:solidFill>
                          </a:ln>
                          <a:solidFill>
                            <a:schemeClr val="bg1"/>
                          </a:solidFill>
                          <a:latin typeface="+mn-lt"/>
                        </a:rPr>
                        <a:t>12.5, 13.1 and 28</a:t>
                      </a:r>
                      <a:endParaRPr lang="en-US" sz="1600" b="0" dirty="0">
                        <a:ln>
                          <a:solidFill>
                            <a:schemeClr val="bg1"/>
                          </a:solidFill>
                        </a:ln>
                        <a:solidFill>
                          <a:schemeClr val="bg1"/>
                        </a:solidFill>
                        <a:latin typeface="+mn-lt"/>
                      </a:endParaRPr>
                    </a:p>
                  </a:txBody>
                  <a:tcPr marL="121888" marR="1218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ln>
                            <a:solidFill>
                              <a:schemeClr val="bg1"/>
                            </a:solidFill>
                          </a:ln>
                          <a:solidFill>
                            <a:schemeClr val="bg1"/>
                          </a:solidFill>
                          <a:latin typeface="+mn-lt"/>
                        </a:rPr>
                        <a:t>6.6, 12.5</a:t>
                      </a:r>
                      <a:endParaRPr lang="en-US" sz="1600" b="0" dirty="0">
                        <a:ln>
                          <a:solidFill>
                            <a:schemeClr val="bg1"/>
                          </a:solidFill>
                        </a:ln>
                        <a:solidFill>
                          <a:schemeClr val="bg1"/>
                        </a:solidFill>
                        <a:latin typeface="+mn-lt"/>
                      </a:endParaRPr>
                    </a:p>
                  </a:txBody>
                  <a:tcPr marL="121888" marR="1218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336219">
                <a:tc>
                  <a:txBody>
                    <a:bodyPr/>
                    <a:lstStyle/>
                    <a:p>
                      <a:r>
                        <a:rPr lang="en-US" sz="1600" b="0" dirty="0">
                          <a:solidFill>
                            <a:schemeClr val="tx1"/>
                          </a:solidFill>
                          <a:latin typeface="+mn-lt"/>
                        </a:rPr>
                        <a:t>Memory </a:t>
                      </a:r>
                      <a:r>
                        <a:rPr lang="en-US" sz="1600" b="0" dirty="0" err="1" smtClean="0">
                          <a:solidFill>
                            <a:schemeClr val="tx1"/>
                          </a:solidFill>
                          <a:latin typeface="+mn-lt"/>
                        </a:rPr>
                        <a:t>Perf</a:t>
                      </a:r>
                      <a:r>
                        <a:rPr lang="en-US" sz="1600" b="0" dirty="0" smtClean="0">
                          <a:solidFill>
                            <a:schemeClr val="tx1"/>
                          </a:solidFill>
                          <a:latin typeface="+mn-lt"/>
                        </a:rPr>
                        <a:t>. (Mbps)</a:t>
                      </a:r>
                      <a:endParaRPr lang="en-US" sz="1600" b="0" dirty="0">
                        <a:solidFill>
                          <a:schemeClr val="tx1"/>
                        </a:solidFill>
                        <a:latin typeface="+mn-lt"/>
                      </a:endParaRPr>
                    </a:p>
                  </a:txBody>
                  <a:tcPr marL="121888" marR="1218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ln>
                            <a:solidFill>
                              <a:schemeClr val="bg1"/>
                            </a:solidFill>
                          </a:ln>
                          <a:solidFill>
                            <a:schemeClr val="bg1"/>
                          </a:solidFill>
                          <a:latin typeface="+mn-lt"/>
                        </a:rPr>
                        <a:t>1066</a:t>
                      </a:r>
                      <a:endParaRPr lang="en-US" sz="1600" b="0" dirty="0">
                        <a:ln>
                          <a:solidFill>
                            <a:schemeClr val="bg1"/>
                          </a:solidFill>
                        </a:ln>
                        <a:solidFill>
                          <a:schemeClr val="bg1"/>
                        </a:solidFill>
                        <a:latin typeface="+mn-lt"/>
                      </a:endParaRPr>
                    </a:p>
                  </a:txBody>
                  <a:tcPr marL="121888" marR="1218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ln>
                            <a:solidFill>
                              <a:schemeClr val="bg1"/>
                            </a:solidFill>
                          </a:ln>
                          <a:solidFill>
                            <a:schemeClr val="bg1"/>
                          </a:solidFill>
                          <a:latin typeface="+mn-lt"/>
                        </a:rPr>
                        <a:t>1866</a:t>
                      </a:r>
                      <a:endParaRPr lang="en-US" sz="1600" b="0" dirty="0">
                        <a:ln>
                          <a:solidFill>
                            <a:schemeClr val="bg1"/>
                          </a:solidFill>
                        </a:ln>
                        <a:solidFill>
                          <a:schemeClr val="bg1"/>
                        </a:solidFill>
                        <a:latin typeface="+mn-lt"/>
                      </a:endParaRPr>
                    </a:p>
                  </a:txBody>
                  <a:tcPr marL="121888" marR="1218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ln>
                            <a:solidFill>
                              <a:schemeClr val="bg1"/>
                            </a:solidFill>
                          </a:ln>
                          <a:solidFill>
                            <a:schemeClr val="bg1"/>
                          </a:solidFill>
                          <a:latin typeface="+mn-lt"/>
                        </a:rPr>
                        <a:t>1866</a:t>
                      </a:r>
                      <a:endParaRPr lang="en-US" sz="1600" b="0" dirty="0">
                        <a:ln>
                          <a:solidFill>
                            <a:schemeClr val="bg1"/>
                          </a:solidFill>
                        </a:ln>
                        <a:solidFill>
                          <a:schemeClr val="bg1"/>
                        </a:solidFill>
                        <a:latin typeface="+mn-lt"/>
                      </a:endParaRPr>
                    </a:p>
                  </a:txBody>
                  <a:tcPr marL="121888" marR="1218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ln>
                            <a:solidFill>
                              <a:schemeClr val="bg1"/>
                            </a:solidFill>
                          </a:ln>
                          <a:solidFill>
                            <a:schemeClr val="bg1"/>
                          </a:solidFill>
                          <a:latin typeface="+mn-lt"/>
                        </a:rPr>
                        <a:t>1333</a:t>
                      </a:r>
                      <a:endParaRPr lang="en-US" sz="1600" b="0" dirty="0">
                        <a:ln>
                          <a:solidFill>
                            <a:schemeClr val="bg1"/>
                          </a:solidFill>
                        </a:ln>
                        <a:solidFill>
                          <a:schemeClr val="bg1"/>
                        </a:solidFill>
                        <a:latin typeface="+mn-lt"/>
                      </a:endParaRPr>
                    </a:p>
                  </a:txBody>
                  <a:tcPr marL="121888" marR="1218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406096">
                <a:tc>
                  <a:txBody>
                    <a:bodyPr/>
                    <a:lstStyle/>
                    <a:p>
                      <a:r>
                        <a:rPr lang="en-US" sz="1600" b="0" dirty="0" smtClean="0">
                          <a:solidFill>
                            <a:schemeClr val="tx1"/>
                          </a:solidFill>
                          <a:latin typeface="+mn-lt"/>
                        </a:rPr>
                        <a:t>User I/O Pins</a:t>
                      </a:r>
                      <a:endParaRPr lang="en-US" sz="1600" b="0" dirty="0">
                        <a:solidFill>
                          <a:schemeClr val="tx1"/>
                        </a:solidFill>
                        <a:latin typeface="+mn-lt"/>
                      </a:endParaRPr>
                    </a:p>
                  </a:txBody>
                  <a:tcPr marL="121888" marR="1218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ln>
                            <a:solidFill>
                              <a:schemeClr val="bg1"/>
                            </a:solidFill>
                          </a:ln>
                          <a:solidFill>
                            <a:schemeClr val="bg1"/>
                          </a:solidFill>
                          <a:latin typeface="+mn-lt"/>
                        </a:rPr>
                        <a:t>106 – 500</a:t>
                      </a:r>
                      <a:endParaRPr lang="en-US" sz="1600" b="0" dirty="0">
                        <a:ln>
                          <a:solidFill>
                            <a:schemeClr val="bg1"/>
                          </a:solidFill>
                        </a:ln>
                        <a:solidFill>
                          <a:schemeClr val="bg1"/>
                        </a:solidFill>
                        <a:latin typeface="+mn-lt"/>
                      </a:endParaRPr>
                    </a:p>
                  </a:txBody>
                  <a:tcPr marL="121888" marR="1218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ln>
                            <a:solidFill>
                              <a:schemeClr val="bg1"/>
                            </a:solidFill>
                          </a:ln>
                          <a:solidFill>
                            <a:schemeClr val="bg1"/>
                          </a:solidFill>
                          <a:latin typeface="+mn-lt"/>
                        </a:rPr>
                        <a:t>285 – 500</a:t>
                      </a:r>
                      <a:endParaRPr lang="en-US" sz="1600" b="0" dirty="0">
                        <a:ln>
                          <a:solidFill>
                            <a:schemeClr val="bg1"/>
                          </a:solidFill>
                        </a:ln>
                        <a:solidFill>
                          <a:schemeClr val="bg1"/>
                        </a:solidFill>
                        <a:latin typeface="+mn-lt"/>
                      </a:endParaRPr>
                    </a:p>
                  </a:txBody>
                  <a:tcPr marL="121888" marR="1218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ln>
                            <a:solidFill>
                              <a:schemeClr val="bg1"/>
                            </a:solidFill>
                          </a:ln>
                          <a:solidFill>
                            <a:schemeClr val="bg1"/>
                          </a:solidFill>
                          <a:latin typeface="+mn-lt"/>
                        </a:rPr>
                        <a:t>350 – 1,100</a:t>
                      </a:r>
                      <a:endParaRPr lang="en-US" sz="1600" b="0" dirty="0">
                        <a:ln>
                          <a:solidFill>
                            <a:schemeClr val="bg1"/>
                          </a:solidFill>
                        </a:ln>
                        <a:solidFill>
                          <a:schemeClr val="bg1"/>
                        </a:solidFill>
                        <a:latin typeface="+mn-lt"/>
                      </a:endParaRPr>
                    </a:p>
                  </a:txBody>
                  <a:tcPr marL="121888" marR="1218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ln>
                            <a:solidFill>
                              <a:schemeClr val="bg1"/>
                            </a:solidFill>
                          </a:ln>
                          <a:solidFill>
                            <a:schemeClr val="bg1"/>
                          </a:solidFill>
                          <a:latin typeface="+mn-lt"/>
                        </a:rPr>
                        <a:t>54 – 400</a:t>
                      </a:r>
                      <a:endParaRPr lang="en-US" sz="1600" b="0" dirty="0">
                        <a:ln>
                          <a:solidFill>
                            <a:schemeClr val="bg1"/>
                          </a:solidFill>
                        </a:ln>
                        <a:solidFill>
                          <a:schemeClr val="bg1"/>
                        </a:solidFill>
                        <a:latin typeface="+mn-lt"/>
                      </a:endParaRPr>
                    </a:p>
                  </a:txBody>
                  <a:tcPr marL="121888" marR="1218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580741">
                <a:tc>
                  <a:txBody>
                    <a:bodyPr/>
                    <a:lstStyle/>
                    <a:p>
                      <a:r>
                        <a:rPr lang="en-US" sz="1600" b="0" dirty="0" smtClean="0">
                          <a:solidFill>
                            <a:schemeClr val="tx1"/>
                          </a:solidFill>
                          <a:latin typeface="+mn-lt"/>
                        </a:rPr>
                        <a:t>I/O </a:t>
                      </a:r>
                      <a:r>
                        <a:rPr lang="en-US" sz="1600" b="0" baseline="0" dirty="0" smtClean="0">
                          <a:solidFill>
                            <a:schemeClr val="tx1"/>
                          </a:solidFill>
                          <a:latin typeface="+mn-lt"/>
                        </a:rPr>
                        <a:t>Voltages</a:t>
                      </a:r>
                      <a:endParaRPr lang="en-US" sz="1600" b="0" dirty="0">
                        <a:solidFill>
                          <a:schemeClr val="tx1"/>
                        </a:solidFill>
                        <a:latin typeface="+mn-lt"/>
                      </a:endParaRPr>
                    </a:p>
                  </a:txBody>
                  <a:tcPr marL="121888" marR="1218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n>
                            <a:solidFill>
                              <a:schemeClr val="bg1"/>
                            </a:solidFill>
                          </a:ln>
                          <a:solidFill>
                            <a:schemeClr val="bg1"/>
                          </a:solidFill>
                          <a:latin typeface="+mn-lt"/>
                        </a:rPr>
                        <a:t>3.3V</a:t>
                      </a:r>
                      <a:r>
                        <a:rPr lang="en-US" sz="1600" b="0" baseline="0" dirty="0">
                          <a:ln>
                            <a:solidFill>
                              <a:schemeClr val="bg1"/>
                            </a:solidFill>
                          </a:ln>
                          <a:solidFill>
                            <a:schemeClr val="bg1"/>
                          </a:solidFill>
                          <a:latin typeface="+mn-lt"/>
                        </a:rPr>
                        <a:t> and </a:t>
                      </a:r>
                      <a:r>
                        <a:rPr lang="en-US" sz="1600" b="0" baseline="0" dirty="0" smtClean="0">
                          <a:ln>
                            <a:solidFill>
                              <a:schemeClr val="bg1"/>
                            </a:solidFill>
                          </a:ln>
                          <a:solidFill>
                            <a:schemeClr val="bg1"/>
                          </a:solidFill>
                          <a:latin typeface="+mn-lt"/>
                        </a:rPr>
                        <a:t>below</a:t>
                      </a:r>
                      <a:endParaRPr lang="en-US" sz="1600" b="0" baseline="0" dirty="0">
                        <a:ln>
                          <a:solidFill>
                            <a:schemeClr val="bg1"/>
                          </a:solidFill>
                        </a:ln>
                        <a:solidFill>
                          <a:schemeClr val="bg1"/>
                        </a:solidFill>
                        <a:latin typeface="+mn-lt"/>
                      </a:endParaRPr>
                    </a:p>
                    <a:p>
                      <a:pPr algn="ctr"/>
                      <a:endParaRPr lang="en-US" sz="1600" b="0" dirty="0">
                        <a:ln>
                          <a:solidFill>
                            <a:schemeClr val="bg1"/>
                          </a:solidFill>
                        </a:ln>
                        <a:solidFill>
                          <a:schemeClr val="bg1"/>
                        </a:solidFill>
                        <a:latin typeface="+mn-lt"/>
                      </a:endParaRPr>
                    </a:p>
                  </a:txBody>
                  <a:tcPr marL="121888" marR="1218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ln>
                            <a:solidFill>
                              <a:schemeClr val="bg1"/>
                            </a:solidFill>
                          </a:ln>
                          <a:solidFill>
                            <a:schemeClr val="bg1"/>
                          </a:solidFill>
                          <a:latin typeface="+mn-lt"/>
                        </a:rPr>
                        <a:t>3.3V</a:t>
                      </a:r>
                      <a:r>
                        <a:rPr lang="en-US" sz="1600" b="0" baseline="0" dirty="0">
                          <a:ln>
                            <a:solidFill>
                              <a:schemeClr val="bg1"/>
                            </a:solidFill>
                          </a:ln>
                          <a:solidFill>
                            <a:schemeClr val="bg1"/>
                          </a:solidFill>
                          <a:latin typeface="+mn-lt"/>
                        </a:rPr>
                        <a:t> and </a:t>
                      </a:r>
                      <a:r>
                        <a:rPr lang="en-US" sz="1600" b="0" baseline="0" dirty="0" smtClean="0">
                          <a:ln>
                            <a:solidFill>
                              <a:schemeClr val="bg1"/>
                            </a:solidFill>
                          </a:ln>
                          <a:solidFill>
                            <a:schemeClr val="bg1"/>
                          </a:solidFill>
                          <a:latin typeface="+mn-lt"/>
                        </a:rPr>
                        <a:t>below</a:t>
                      </a:r>
                      <a:endParaRPr lang="en-US" sz="1600" b="0" dirty="0">
                        <a:ln>
                          <a:solidFill>
                            <a:schemeClr val="bg1"/>
                          </a:solidFill>
                        </a:ln>
                        <a:solidFill>
                          <a:schemeClr val="bg1"/>
                        </a:solidFill>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ln>
                            <a:solidFill>
                              <a:schemeClr val="bg1"/>
                            </a:solidFill>
                          </a:ln>
                          <a:solidFill>
                            <a:schemeClr val="bg1"/>
                          </a:solidFill>
                          <a:latin typeface="+mn-lt"/>
                        </a:rPr>
                        <a:t>1.8V</a:t>
                      </a:r>
                      <a:r>
                        <a:rPr lang="en-US" sz="1600" b="0" baseline="0" dirty="0">
                          <a:ln>
                            <a:solidFill>
                              <a:schemeClr val="bg1"/>
                            </a:solidFill>
                          </a:ln>
                          <a:solidFill>
                            <a:schemeClr val="bg1"/>
                          </a:solidFill>
                          <a:latin typeface="+mn-lt"/>
                        </a:rPr>
                        <a:t> and </a:t>
                      </a:r>
                      <a:r>
                        <a:rPr lang="en-US" sz="1600" b="0" baseline="0" dirty="0" smtClean="0">
                          <a:ln>
                            <a:solidFill>
                              <a:schemeClr val="bg1"/>
                            </a:solidFill>
                          </a:ln>
                          <a:solidFill>
                            <a:schemeClr val="bg1"/>
                          </a:solidFill>
                          <a:latin typeface="+mn-lt"/>
                        </a:rPr>
                        <a:t>below</a:t>
                      </a:r>
                      <a:endParaRPr lang="en-US" sz="1600" b="0" dirty="0">
                        <a:ln>
                          <a:solidFill>
                            <a:schemeClr val="bg1"/>
                          </a:solidFill>
                        </a:ln>
                        <a:solidFill>
                          <a:schemeClr val="bg1"/>
                        </a:solidFill>
                        <a:latin typeface="+mn-lt"/>
                      </a:endParaRPr>
                    </a:p>
                  </a:txBody>
                  <a:tcPr marL="121888" marR="1218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ln>
                            <a:solidFill>
                              <a:schemeClr val="bg1"/>
                            </a:solidFill>
                          </a:ln>
                          <a:solidFill>
                            <a:schemeClr val="bg1"/>
                          </a:solidFill>
                          <a:latin typeface="+mn-lt"/>
                        </a:rPr>
                        <a:t>3.3V</a:t>
                      </a:r>
                      <a:r>
                        <a:rPr lang="en-US" sz="1600" b="0" baseline="0" dirty="0">
                          <a:ln>
                            <a:solidFill>
                              <a:schemeClr val="bg1"/>
                            </a:solidFill>
                          </a:ln>
                          <a:solidFill>
                            <a:schemeClr val="bg1"/>
                          </a:solidFill>
                          <a:latin typeface="+mn-lt"/>
                        </a:rPr>
                        <a:t> and </a:t>
                      </a:r>
                      <a:r>
                        <a:rPr lang="en-US" sz="1600" b="0" baseline="0" dirty="0" smtClean="0">
                          <a:ln>
                            <a:solidFill>
                              <a:schemeClr val="bg1"/>
                            </a:solidFill>
                          </a:ln>
                          <a:solidFill>
                            <a:schemeClr val="bg1"/>
                          </a:solidFill>
                          <a:latin typeface="+mn-lt"/>
                        </a:rPr>
                        <a:t>below</a:t>
                      </a:r>
                      <a:endParaRPr lang="en-US" sz="1600" b="0" dirty="0">
                        <a:ln>
                          <a:solidFill>
                            <a:schemeClr val="bg1"/>
                          </a:solidFill>
                        </a:ln>
                        <a:solidFill>
                          <a:schemeClr val="bg1"/>
                        </a:solidFill>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ln>
                            <a:solidFill>
                              <a:schemeClr val="bg1"/>
                            </a:solidFill>
                          </a:ln>
                          <a:solidFill>
                            <a:schemeClr val="bg1"/>
                          </a:solidFill>
                          <a:latin typeface="+mn-lt"/>
                        </a:rPr>
                        <a:t>1.8V</a:t>
                      </a:r>
                      <a:r>
                        <a:rPr lang="en-US" sz="1600" b="0" baseline="0" dirty="0">
                          <a:ln>
                            <a:solidFill>
                              <a:schemeClr val="bg1"/>
                            </a:solidFill>
                          </a:ln>
                          <a:solidFill>
                            <a:schemeClr val="bg1"/>
                          </a:solidFill>
                          <a:latin typeface="+mn-lt"/>
                        </a:rPr>
                        <a:t> and </a:t>
                      </a:r>
                      <a:r>
                        <a:rPr lang="en-US" sz="1600" b="0" baseline="0" dirty="0" smtClean="0">
                          <a:ln>
                            <a:solidFill>
                              <a:schemeClr val="bg1"/>
                            </a:solidFill>
                          </a:ln>
                          <a:solidFill>
                            <a:schemeClr val="bg1"/>
                          </a:solidFill>
                          <a:latin typeface="+mn-lt"/>
                        </a:rPr>
                        <a:t>below</a:t>
                      </a:r>
                      <a:endParaRPr lang="en-US" sz="1600" b="0" dirty="0">
                        <a:ln>
                          <a:solidFill>
                            <a:schemeClr val="bg1"/>
                          </a:solidFill>
                        </a:ln>
                        <a:solidFill>
                          <a:schemeClr val="bg1"/>
                        </a:solidFill>
                        <a:latin typeface="+mn-lt"/>
                      </a:endParaRPr>
                    </a:p>
                  </a:txBody>
                  <a:tcPr marL="121888" marR="1218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ln>
                            <a:solidFill>
                              <a:schemeClr val="bg1"/>
                            </a:solidFill>
                          </a:ln>
                          <a:solidFill>
                            <a:schemeClr val="bg1"/>
                          </a:solidFill>
                          <a:latin typeface="+mn-lt"/>
                        </a:rPr>
                        <a:t>3.3V</a:t>
                      </a:r>
                      <a:r>
                        <a:rPr lang="en-US" sz="1600" b="0" baseline="0" dirty="0">
                          <a:ln>
                            <a:solidFill>
                              <a:schemeClr val="bg1"/>
                            </a:solidFill>
                          </a:ln>
                          <a:solidFill>
                            <a:schemeClr val="bg1"/>
                          </a:solidFill>
                          <a:latin typeface="+mn-lt"/>
                        </a:rPr>
                        <a:t> and </a:t>
                      </a:r>
                      <a:r>
                        <a:rPr lang="en-US" sz="1600" b="0" baseline="0" dirty="0" smtClean="0">
                          <a:ln>
                            <a:solidFill>
                              <a:schemeClr val="bg1"/>
                            </a:solidFill>
                          </a:ln>
                          <a:solidFill>
                            <a:schemeClr val="bg1"/>
                          </a:solidFill>
                          <a:latin typeface="+mn-lt"/>
                        </a:rPr>
                        <a:t>below</a:t>
                      </a:r>
                      <a:endParaRPr lang="en-US" sz="1600" b="0" dirty="0">
                        <a:ln>
                          <a:solidFill>
                            <a:schemeClr val="bg1"/>
                          </a:solidFill>
                        </a:ln>
                        <a:solidFill>
                          <a:schemeClr val="bg1"/>
                        </a:solidFill>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ln>
                            <a:solidFill>
                              <a:schemeClr val="bg1"/>
                            </a:solidFill>
                          </a:ln>
                          <a:solidFill>
                            <a:schemeClr val="bg1"/>
                          </a:solidFill>
                          <a:latin typeface="+mn-lt"/>
                        </a:rPr>
                        <a:t>1.8V</a:t>
                      </a:r>
                      <a:r>
                        <a:rPr lang="en-US" sz="1600" b="0" baseline="0" dirty="0">
                          <a:ln>
                            <a:solidFill>
                              <a:schemeClr val="bg1"/>
                            </a:solidFill>
                          </a:ln>
                          <a:solidFill>
                            <a:schemeClr val="bg1"/>
                          </a:solidFill>
                          <a:latin typeface="+mn-lt"/>
                        </a:rPr>
                        <a:t> and </a:t>
                      </a:r>
                      <a:r>
                        <a:rPr lang="en-US" sz="1600" b="0" baseline="0" dirty="0" smtClean="0">
                          <a:ln>
                            <a:solidFill>
                              <a:schemeClr val="bg1"/>
                            </a:solidFill>
                          </a:ln>
                          <a:solidFill>
                            <a:schemeClr val="bg1"/>
                          </a:solidFill>
                          <a:latin typeface="+mn-lt"/>
                        </a:rPr>
                        <a:t>below</a:t>
                      </a:r>
                      <a:endParaRPr lang="en-US" sz="1600" b="0" dirty="0">
                        <a:ln>
                          <a:solidFill>
                            <a:schemeClr val="bg1"/>
                          </a:solidFill>
                        </a:ln>
                        <a:solidFill>
                          <a:schemeClr val="bg1"/>
                        </a:solidFill>
                        <a:latin typeface="+mn-lt"/>
                      </a:endParaRPr>
                    </a:p>
                  </a:txBody>
                  <a:tcPr marL="121888" marR="1218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208" name="TextBox 41"/>
          <p:cNvSpPr txBox="1">
            <a:spLocks noChangeArrowheads="1"/>
          </p:cNvSpPr>
          <p:nvPr/>
        </p:nvSpPr>
        <p:spPr bwMode="auto">
          <a:xfrm>
            <a:off x="3076666" y="2039939"/>
            <a:ext cx="219546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Lowest Power </a:t>
            </a:r>
          </a:p>
          <a:p>
            <a:pPr eaLnBrk="1" hangingPunct="1"/>
            <a:r>
              <a:rPr lang="en-US" sz="1600" dirty="0">
                <a:solidFill>
                  <a:schemeClr val="bg1"/>
                </a:solidFill>
              </a:rPr>
              <a:t>and Cost</a:t>
            </a:r>
          </a:p>
        </p:txBody>
      </p:sp>
      <p:sp>
        <p:nvSpPr>
          <p:cNvPr id="8209" name="TextBox 42"/>
          <p:cNvSpPr txBox="1">
            <a:spLocks noChangeArrowheads="1"/>
          </p:cNvSpPr>
          <p:nvPr/>
        </p:nvSpPr>
        <p:spPr bwMode="auto">
          <a:xfrm>
            <a:off x="5272134" y="2070617"/>
            <a:ext cx="2209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Industry’s Best Price/Performance</a:t>
            </a:r>
          </a:p>
        </p:txBody>
      </p:sp>
      <p:sp>
        <p:nvSpPr>
          <p:cNvPr id="8210" name="TextBox 43"/>
          <p:cNvSpPr txBox="1">
            <a:spLocks noChangeArrowheads="1"/>
          </p:cNvSpPr>
          <p:nvPr/>
        </p:nvSpPr>
        <p:spPr bwMode="auto">
          <a:xfrm>
            <a:off x="7481933" y="2039939"/>
            <a:ext cx="218543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Industry’s </a:t>
            </a:r>
            <a:r>
              <a:rPr lang="en-US" sz="1600" dirty="0" smtClean="0">
                <a:solidFill>
                  <a:schemeClr val="bg1"/>
                </a:solidFill>
              </a:rPr>
              <a:t>Highest </a:t>
            </a:r>
          </a:p>
          <a:p>
            <a:pPr eaLnBrk="1" hangingPunct="1"/>
            <a:r>
              <a:rPr lang="en-US" sz="1600" dirty="0" smtClean="0">
                <a:solidFill>
                  <a:schemeClr val="bg1"/>
                </a:solidFill>
              </a:rPr>
              <a:t>Performance</a:t>
            </a:r>
            <a:endParaRPr lang="en-US" sz="1600" dirty="0">
              <a:solidFill>
                <a:schemeClr val="bg1"/>
              </a:solidFill>
            </a:endParaRPr>
          </a:p>
        </p:txBody>
      </p:sp>
      <p:sp>
        <p:nvSpPr>
          <p:cNvPr id="8211" name="TextBox 44"/>
          <p:cNvSpPr txBox="1">
            <a:spLocks noChangeArrowheads="1"/>
          </p:cNvSpPr>
          <p:nvPr/>
        </p:nvSpPr>
        <p:spPr bwMode="auto">
          <a:xfrm>
            <a:off x="402043" y="2147660"/>
            <a:ext cx="22621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dirty="0">
                <a:solidFill>
                  <a:srgbClr val="0070C0"/>
                </a:solidFill>
              </a:rPr>
              <a:t>Maximum Capability</a:t>
            </a:r>
          </a:p>
        </p:txBody>
      </p:sp>
      <p:sp>
        <p:nvSpPr>
          <p:cNvPr id="17" name="TextBox 43"/>
          <p:cNvSpPr txBox="1">
            <a:spLocks noChangeArrowheads="1"/>
          </p:cNvSpPr>
          <p:nvPr/>
        </p:nvSpPr>
        <p:spPr bwMode="auto">
          <a:xfrm>
            <a:off x="9682208" y="2028331"/>
            <a:ext cx="22103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1600" dirty="0" smtClean="0">
                <a:solidFill>
                  <a:schemeClr val="bg1"/>
                </a:solidFill>
              </a:rPr>
              <a:t>All Programmable </a:t>
            </a:r>
            <a:r>
              <a:rPr lang="en-US" sz="1600" dirty="0" err="1" smtClean="0">
                <a:solidFill>
                  <a:schemeClr val="bg1"/>
                </a:solidFill>
              </a:rPr>
              <a:t>SoC</a:t>
            </a:r>
            <a:endParaRPr lang="en-US" sz="1600" dirty="0">
              <a:solidFill>
                <a:schemeClr val="bg1"/>
              </a:solidFill>
            </a:endParaRPr>
          </a:p>
        </p:txBody>
      </p:sp>
      <p:sp>
        <p:nvSpPr>
          <p:cNvPr id="2" name="Title 1"/>
          <p:cNvSpPr>
            <a:spLocks noGrp="1"/>
          </p:cNvSpPr>
          <p:nvPr>
            <p:ph type="title"/>
          </p:nvPr>
        </p:nvSpPr>
        <p:spPr/>
        <p:txBody>
          <a:bodyPr/>
          <a:lstStyle/>
          <a:p>
            <a:r>
              <a:rPr lang="en-US" dirty="0" smtClean="0"/>
              <a:t>7-Series </a:t>
            </a:r>
            <a:r>
              <a:rPr lang="en-US" dirty="0" err="1" smtClean="0"/>
              <a:t>FPGA+SoC</a:t>
            </a:r>
            <a:r>
              <a:rPr lang="en-US" dirty="0" smtClean="0"/>
              <a:t> </a:t>
            </a:r>
            <a:r>
              <a:rPr lang="en-US" dirty="0"/>
              <a:t>Families</a:t>
            </a:r>
            <a:br>
              <a:rPr lang="en-US" dirty="0"/>
            </a:br>
            <a:endParaRPr lang="en-US" dirty="0"/>
          </a:p>
        </p:txBody>
      </p:sp>
      <p:pic>
        <p:nvPicPr>
          <p:cNvPr id="2050" name="Picture 2" descr="http://www.bltinc.com/Images/ZYNQ_LOGO_FINAL.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397516" y="1484622"/>
            <a:ext cx="1101318" cy="339534"/>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5</a:t>
            </a:fld>
            <a:endParaRPr lang="en-US" dirty="0"/>
          </a:p>
        </p:txBody>
      </p:sp>
    </p:spTree>
    <p:custDataLst>
      <p:tags r:id="rId1"/>
    </p:custDataLst>
    <p:extLst>
      <p:ext uri="{BB962C8B-B14F-4D97-AF65-F5344CB8AC3E}">
        <p14:creationId xmlns:p14="http://schemas.microsoft.com/office/powerpoint/2010/main" val="4038090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chemeClr val="bg2"/>
                </a:solidFill>
                <a:cs typeface="Arial" pitchFamily="34" charset="0"/>
              </a:rPr>
              <a:t>Introduction to 7-Series FPGA</a:t>
            </a:r>
          </a:p>
          <a:p>
            <a:pPr>
              <a:lnSpc>
                <a:spcPts val="2200"/>
              </a:lnSpc>
              <a:tabLst>
                <a:tab pos="228600" algn="l"/>
              </a:tabLst>
            </a:pPr>
            <a:r>
              <a:rPr lang="en-US" altLang="zh-CN" dirty="0" smtClean="0">
                <a:solidFill>
                  <a:schemeClr val="bg2"/>
                </a:solidFill>
                <a:cs typeface="Arial" pitchFamily="34" charset="0"/>
              </a:rPr>
              <a:t>Logic Resources</a:t>
            </a:r>
          </a:p>
          <a:p>
            <a:pPr>
              <a:lnSpc>
                <a:spcPts val="2200"/>
              </a:lnSpc>
              <a:tabLst>
                <a:tab pos="228600" algn="l"/>
              </a:tabLst>
            </a:pPr>
            <a:r>
              <a:rPr lang="en-US" altLang="zh-CN" dirty="0" smtClean="0">
                <a:solidFill>
                  <a:schemeClr val="bg2"/>
                </a:solidFill>
                <a:cs typeface="Arial" pitchFamily="34" charset="0"/>
              </a:rPr>
              <a:t>I/O Resources</a:t>
            </a:r>
          </a:p>
          <a:p>
            <a:pPr>
              <a:lnSpc>
                <a:spcPts val="2200"/>
              </a:lnSpc>
              <a:tabLst>
                <a:tab pos="228600" algn="l"/>
              </a:tabLst>
            </a:pPr>
            <a:r>
              <a:rPr lang="en-US" altLang="zh-CN" dirty="0" smtClean="0">
                <a:solidFill>
                  <a:schemeClr val="bg2"/>
                </a:solidFill>
                <a:cs typeface="Arial" pitchFamily="34" charset="0"/>
              </a:rPr>
              <a:t>Memory and DSP48 Resources</a:t>
            </a:r>
          </a:p>
          <a:p>
            <a:pPr>
              <a:lnSpc>
                <a:spcPts val="2200"/>
              </a:lnSpc>
              <a:tabLst>
                <a:tab pos="228600" algn="l"/>
              </a:tabLst>
            </a:pPr>
            <a:r>
              <a:rPr lang="en-US" altLang="zh-CN" dirty="0">
                <a:solidFill>
                  <a:schemeClr val="bg2"/>
                </a:solidFill>
                <a:cs typeface="Arial" pitchFamily="34" charset="0"/>
              </a:rPr>
              <a:t>XADC </a:t>
            </a:r>
            <a:endParaRPr lang="en-US" altLang="zh-CN" dirty="0" smtClean="0">
              <a:solidFill>
                <a:schemeClr val="bg2"/>
              </a:solidFill>
              <a:cs typeface="Arial" pitchFamily="34" charset="0"/>
            </a:endParaRPr>
          </a:p>
          <a:p>
            <a:pPr>
              <a:lnSpc>
                <a:spcPts val="2200"/>
              </a:lnSpc>
              <a:tabLst>
                <a:tab pos="228600" algn="l"/>
              </a:tabLst>
            </a:pPr>
            <a:r>
              <a:rPr lang="en-US" altLang="zh-CN" dirty="0" smtClean="0">
                <a:solidFill>
                  <a:schemeClr val="bg2"/>
                </a:solidFill>
                <a:cs typeface="Arial" pitchFamily="34" charset="0"/>
              </a:rPr>
              <a:t>Clocking Resources</a:t>
            </a:r>
          </a:p>
          <a:p>
            <a:pPr>
              <a:lnSpc>
                <a:spcPts val="2200"/>
              </a:lnSpc>
              <a:tabLst>
                <a:tab pos="228600" algn="l"/>
              </a:tabLst>
            </a:pPr>
            <a:r>
              <a:rPr lang="en-US" altLang="zh-CN" i="1" dirty="0" err="1" smtClean="0">
                <a:solidFill>
                  <a:schemeClr val="tx1"/>
                </a:solidFill>
                <a:cs typeface="Arial" pitchFamily="34" charset="0"/>
              </a:rPr>
              <a:t>Zynq</a:t>
            </a:r>
            <a:r>
              <a:rPr lang="en-US" altLang="zh-CN" i="1" dirty="0" smtClean="0">
                <a:solidFill>
                  <a:schemeClr val="tx1"/>
                </a:solidFill>
                <a:cs typeface="Arial" pitchFamily="34" charset="0"/>
              </a:rPr>
              <a:t> </a:t>
            </a:r>
            <a:r>
              <a:rPr lang="en-US" altLang="zh-CN" i="1" dirty="0" err="1" smtClean="0">
                <a:solidFill>
                  <a:schemeClr val="tx1"/>
                </a:solidFill>
                <a:cs typeface="Arial" pitchFamily="34" charset="0"/>
              </a:rPr>
              <a:t>SoC</a:t>
            </a:r>
            <a:endParaRPr lang="en-US" altLang="zh-CN" i="1" dirty="0" smtClean="0">
              <a:solidFill>
                <a:schemeClr val="tx1"/>
              </a:solidFill>
              <a:cs typeface="Arial" pitchFamily="34" charset="0"/>
            </a:endParaRPr>
          </a:p>
          <a:p>
            <a:pPr>
              <a:lnSpc>
                <a:spcPts val="2200"/>
              </a:lnSpc>
              <a:tabLst>
                <a:tab pos="228600" algn="l"/>
              </a:tabLst>
            </a:pPr>
            <a:r>
              <a:rPr lang="en-US" altLang="zh-CN" dirty="0" smtClean="0">
                <a:solidFill>
                  <a:schemeClr val="bg2"/>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a:prstGeom prst="rect">
            <a:avLst/>
          </a:prstGeom>
        </p:spPr>
        <p:txBody>
          <a:bodyPr/>
          <a:lstStyle/>
          <a:p>
            <a:r>
              <a:rPr lang="en-US" dirty="0" smtClean="0"/>
              <a:t>© Copyright 2015 Xilinx</a:t>
            </a:r>
            <a:endParaRPr lang="en-US" dirty="0"/>
          </a:p>
        </p:txBody>
      </p:sp>
      <p:sp>
        <p:nvSpPr>
          <p:cNvPr id="3" name="Slide Number Placeholder 2"/>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50</a:t>
            </a:fld>
            <a:endParaRPr lang="en-US" dirty="0"/>
          </a:p>
        </p:txBody>
      </p:sp>
    </p:spTree>
    <p:extLst>
      <p:ext uri="{BB962C8B-B14F-4D97-AF65-F5344CB8AC3E}">
        <p14:creationId xmlns:p14="http://schemas.microsoft.com/office/powerpoint/2010/main" val="8698198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srcRect/>
          <a:stretch>
            <a:fillRect/>
          </a:stretch>
        </p:blipFill>
        <p:spPr bwMode="auto">
          <a:xfrm>
            <a:off x="5534025" y="1794490"/>
            <a:ext cx="6535678" cy="4015760"/>
          </a:xfrm>
          <a:prstGeom prst="rect">
            <a:avLst/>
          </a:prstGeom>
          <a:noFill/>
          <a:ln w="9525">
            <a:noFill/>
            <a:miter lim="800000"/>
            <a:headEnd/>
            <a:tailEnd/>
          </a:ln>
        </p:spPr>
      </p:pic>
      <p:sp>
        <p:nvSpPr>
          <p:cNvPr id="2" name="Content Placeholder 1"/>
          <p:cNvSpPr>
            <a:spLocks noGrp="1"/>
          </p:cNvSpPr>
          <p:nvPr>
            <p:ph idx="1"/>
          </p:nvPr>
        </p:nvSpPr>
        <p:spPr/>
        <p:txBody>
          <a:bodyPr/>
          <a:lstStyle/>
          <a:p>
            <a:r>
              <a:rPr lang="en-US" dirty="0"/>
              <a:t>Complete ARM®-based processing system</a:t>
            </a:r>
          </a:p>
          <a:p>
            <a:pPr lvl="1"/>
            <a:r>
              <a:rPr lang="en-US" dirty="0"/>
              <a:t>Application </a:t>
            </a:r>
            <a:r>
              <a:rPr lang="en-US" dirty="0" smtClean="0"/>
              <a:t>Processor Unit (APU)</a:t>
            </a:r>
            <a:endParaRPr lang="en-US" dirty="0"/>
          </a:p>
          <a:p>
            <a:pPr lvl="2"/>
            <a:r>
              <a:rPr lang="en-US" dirty="0"/>
              <a:t>Dual ARM Cortex™-A9 processors</a:t>
            </a:r>
          </a:p>
          <a:p>
            <a:pPr lvl="2"/>
            <a:r>
              <a:rPr lang="en-US" dirty="0"/>
              <a:t>Caches and support blocks</a:t>
            </a:r>
          </a:p>
          <a:p>
            <a:pPr lvl="1"/>
            <a:r>
              <a:rPr lang="en-US" dirty="0"/>
              <a:t>Fully integrated memory controllers</a:t>
            </a:r>
          </a:p>
          <a:p>
            <a:pPr lvl="1"/>
            <a:r>
              <a:rPr lang="en-US" dirty="0"/>
              <a:t>I/O peripherals</a:t>
            </a:r>
          </a:p>
          <a:p>
            <a:r>
              <a:rPr lang="en-US" dirty="0"/>
              <a:t>Tightly integrated programmable logic</a:t>
            </a:r>
          </a:p>
          <a:p>
            <a:pPr lvl="1"/>
            <a:r>
              <a:rPr lang="en-US" dirty="0"/>
              <a:t>Used to extend the processing system</a:t>
            </a:r>
          </a:p>
          <a:p>
            <a:pPr lvl="1"/>
            <a:r>
              <a:rPr lang="en-US" dirty="0"/>
              <a:t>Scalable density and performance</a:t>
            </a:r>
          </a:p>
          <a:p>
            <a:r>
              <a:rPr lang="en-US" dirty="0"/>
              <a:t>Flexible array of I/O</a:t>
            </a:r>
          </a:p>
          <a:p>
            <a:pPr lvl="1"/>
            <a:r>
              <a:rPr lang="en-US" dirty="0"/>
              <a:t>Wide range of external multi-standard I/O</a:t>
            </a:r>
          </a:p>
          <a:p>
            <a:pPr lvl="1"/>
            <a:r>
              <a:rPr lang="en-US" dirty="0"/>
              <a:t>High-performance integrated serial transceivers</a:t>
            </a:r>
          </a:p>
          <a:p>
            <a:pPr lvl="1"/>
            <a:r>
              <a:rPr lang="en-US" dirty="0"/>
              <a:t>Analog-to-digital converter inputs</a:t>
            </a:r>
          </a:p>
          <a:p>
            <a:endParaRPr lang="en-US" dirty="0"/>
          </a:p>
        </p:txBody>
      </p:sp>
      <p:sp>
        <p:nvSpPr>
          <p:cNvPr id="4" name="Title 3"/>
          <p:cNvSpPr>
            <a:spLocks noGrp="1"/>
          </p:cNvSpPr>
          <p:nvPr>
            <p:ph type="title"/>
          </p:nvPr>
        </p:nvSpPr>
        <p:spPr/>
        <p:txBody>
          <a:bodyPr/>
          <a:lstStyle/>
          <a:p>
            <a:r>
              <a:rPr lang="en-AU" dirty="0" smtClean="0"/>
              <a:t>Zynq-7000 Family Highlights</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3" name="Slide Number Placeholder 2"/>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51</a:t>
            </a:fld>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5484923" cy="4268337"/>
          </a:xfrm>
        </p:spPr>
        <p:txBody>
          <a:bodyPr/>
          <a:lstStyle/>
          <a:p>
            <a:r>
              <a:rPr lang="en-US" dirty="0"/>
              <a:t>The Zynq-7000 </a:t>
            </a:r>
            <a:r>
              <a:rPr lang="en-US" dirty="0" smtClean="0"/>
              <a:t>AP </a:t>
            </a:r>
            <a:r>
              <a:rPr lang="en-US" dirty="0" err="1" smtClean="0"/>
              <a:t>SoC</a:t>
            </a:r>
            <a:r>
              <a:rPr lang="en-US" dirty="0" smtClean="0"/>
              <a:t> </a:t>
            </a:r>
            <a:r>
              <a:rPr lang="en-US" dirty="0"/>
              <a:t>architecture consists of two major sections</a:t>
            </a:r>
          </a:p>
          <a:p>
            <a:pPr lvl="1"/>
            <a:r>
              <a:rPr lang="en-US" dirty="0"/>
              <a:t>PS: Processing system</a:t>
            </a:r>
          </a:p>
          <a:p>
            <a:pPr lvl="2"/>
            <a:r>
              <a:rPr lang="en-US" dirty="0"/>
              <a:t>Dual ARM Cortex-A9 processor based</a:t>
            </a:r>
          </a:p>
          <a:p>
            <a:pPr lvl="2"/>
            <a:r>
              <a:rPr lang="en-US" dirty="0"/>
              <a:t>Multiple peripherals </a:t>
            </a:r>
          </a:p>
          <a:p>
            <a:pPr lvl="2"/>
            <a:r>
              <a:rPr lang="en-US" dirty="0"/>
              <a:t>Hard silicon core</a:t>
            </a:r>
          </a:p>
          <a:p>
            <a:pPr lvl="1"/>
            <a:r>
              <a:rPr lang="en-US" dirty="0"/>
              <a:t>PL: Programmable logic</a:t>
            </a:r>
          </a:p>
          <a:p>
            <a:pPr lvl="2"/>
            <a:r>
              <a:rPr lang="en-US" dirty="0"/>
              <a:t>Shares the same </a:t>
            </a:r>
            <a:r>
              <a:rPr lang="en-US" dirty="0" smtClean="0"/>
              <a:t>7-series </a:t>
            </a:r>
            <a:r>
              <a:rPr lang="en-US" dirty="0"/>
              <a:t>programmable logic as</a:t>
            </a:r>
          </a:p>
          <a:p>
            <a:pPr lvl="3"/>
            <a:r>
              <a:rPr lang="en-US" dirty="0"/>
              <a:t>Artix™-based devices: Z-7010, Z-7015 and Z-7020 (high-range I/O banks only)</a:t>
            </a:r>
          </a:p>
          <a:p>
            <a:pPr lvl="3"/>
            <a:r>
              <a:rPr lang="en-US" dirty="0"/>
              <a:t>Kintex™-based devices: Z-7030, </a:t>
            </a:r>
            <a:r>
              <a:rPr lang="en-US" dirty="0" smtClean="0"/>
              <a:t>Z-7035, Z-7045 </a:t>
            </a:r>
            <a:r>
              <a:rPr lang="en-US" dirty="0"/>
              <a:t>and </a:t>
            </a:r>
            <a:r>
              <a:rPr lang="en-US" dirty="0" smtClean="0"/>
              <a:t>Z-7100 </a:t>
            </a:r>
            <a:r>
              <a:rPr lang="en-US" dirty="0"/>
              <a:t>(mix of high-range and high-performance I/O banks)</a:t>
            </a:r>
          </a:p>
          <a:p>
            <a:endParaRPr lang="en-US" dirty="0"/>
          </a:p>
          <a:p>
            <a:endParaRPr lang="en-US" dirty="0"/>
          </a:p>
        </p:txBody>
      </p:sp>
      <p:sp>
        <p:nvSpPr>
          <p:cNvPr id="4" name="Title 3"/>
          <p:cNvSpPr>
            <a:spLocks noGrp="1"/>
          </p:cNvSpPr>
          <p:nvPr>
            <p:ph type="title"/>
          </p:nvPr>
        </p:nvSpPr>
        <p:spPr/>
        <p:txBody>
          <a:bodyPr/>
          <a:lstStyle/>
          <a:p>
            <a:r>
              <a:rPr lang="en-AU" dirty="0" smtClean="0"/>
              <a:t>The PS and the PL</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52</a:t>
            </a:fld>
            <a:endParaRPr lang="en-US" dirty="0"/>
          </a:p>
        </p:txBody>
      </p:sp>
      <p:pic>
        <p:nvPicPr>
          <p:cNvPr id="3" name="Picture 2"/>
          <p:cNvPicPr>
            <a:picLocks noChangeAspect="1"/>
          </p:cNvPicPr>
          <p:nvPr/>
        </p:nvPicPr>
        <p:blipFill>
          <a:blip r:embed="rId2"/>
          <a:stretch>
            <a:fillRect/>
          </a:stretch>
        </p:blipFill>
        <p:spPr>
          <a:xfrm>
            <a:off x="6094412" y="1352550"/>
            <a:ext cx="5822185" cy="4648603"/>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chemeClr val="bg2"/>
                </a:solidFill>
                <a:cs typeface="Arial" pitchFamily="34" charset="0"/>
              </a:rPr>
              <a:t>Introduction to 7-Series FPGA</a:t>
            </a:r>
          </a:p>
          <a:p>
            <a:pPr>
              <a:lnSpc>
                <a:spcPts val="2200"/>
              </a:lnSpc>
              <a:tabLst>
                <a:tab pos="228600" algn="l"/>
              </a:tabLst>
            </a:pPr>
            <a:r>
              <a:rPr lang="en-US" altLang="zh-CN" dirty="0" smtClean="0">
                <a:solidFill>
                  <a:schemeClr val="bg2"/>
                </a:solidFill>
                <a:cs typeface="Arial" pitchFamily="34" charset="0"/>
              </a:rPr>
              <a:t>Logic Resources</a:t>
            </a:r>
          </a:p>
          <a:p>
            <a:pPr>
              <a:lnSpc>
                <a:spcPts val="2200"/>
              </a:lnSpc>
              <a:tabLst>
                <a:tab pos="228600" algn="l"/>
              </a:tabLst>
            </a:pPr>
            <a:r>
              <a:rPr lang="en-US" altLang="zh-CN" dirty="0" smtClean="0">
                <a:solidFill>
                  <a:schemeClr val="bg2"/>
                </a:solidFill>
                <a:cs typeface="Arial" pitchFamily="34" charset="0"/>
              </a:rPr>
              <a:t>I/O Resources</a:t>
            </a:r>
          </a:p>
          <a:p>
            <a:pPr>
              <a:lnSpc>
                <a:spcPts val="2200"/>
              </a:lnSpc>
              <a:tabLst>
                <a:tab pos="228600" algn="l"/>
              </a:tabLst>
            </a:pPr>
            <a:r>
              <a:rPr lang="en-US" altLang="zh-CN" dirty="0" smtClean="0">
                <a:solidFill>
                  <a:schemeClr val="bg2"/>
                </a:solidFill>
                <a:cs typeface="Arial" pitchFamily="34" charset="0"/>
              </a:rPr>
              <a:t>Memory and DSP48 Resources</a:t>
            </a:r>
          </a:p>
          <a:p>
            <a:pPr>
              <a:lnSpc>
                <a:spcPts val="2200"/>
              </a:lnSpc>
              <a:tabLst>
                <a:tab pos="228600" algn="l"/>
              </a:tabLst>
            </a:pPr>
            <a:r>
              <a:rPr lang="en-US" altLang="zh-CN" dirty="0" smtClean="0">
                <a:solidFill>
                  <a:schemeClr val="bg2"/>
                </a:solidFill>
                <a:cs typeface="Arial" pitchFamily="34" charset="0"/>
              </a:rPr>
              <a:t>XADC</a:t>
            </a:r>
          </a:p>
          <a:p>
            <a:pPr>
              <a:lnSpc>
                <a:spcPts val="2200"/>
              </a:lnSpc>
              <a:tabLst>
                <a:tab pos="228600" algn="l"/>
              </a:tabLst>
            </a:pPr>
            <a:r>
              <a:rPr lang="en-US" altLang="zh-CN" dirty="0" smtClean="0">
                <a:solidFill>
                  <a:schemeClr val="bg2"/>
                </a:solidFill>
                <a:cs typeface="Arial" pitchFamily="34" charset="0"/>
              </a:rPr>
              <a:t>Clocking Resources</a:t>
            </a:r>
          </a:p>
          <a:p>
            <a:pPr>
              <a:lnSpc>
                <a:spcPts val="2200"/>
              </a:lnSpc>
              <a:tabLst>
                <a:tab pos="228600" algn="l"/>
              </a:tabLst>
            </a:pPr>
            <a:r>
              <a:rPr lang="en-US" altLang="zh-CN" dirty="0" err="1" smtClean="0">
                <a:solidFill>
                  <a:schemeClr val="bg2"/>
                </a:solidFill>
                <a:cs typeface="Arial" pitchFamily="34" charset="0"/>
              </a:rPr>
              <a:t>Zynq</a:t>
            </a:r>
            <a:r>
              <a:rPr lang="en-US" altLang="zh-CN" dirty="0" smtClean="0">
                <a:solidFill>
                  <a:schemeClr val="bg2"/>
                </a:solidFill>
                <a:cs typeface="Arial" pitchFamily="34" charset="0"/>
              </a:rPr>
              <a:t> </a:t>
            </a:r>
            <a:r>
              <a:rPr lang="en-US" altLang="zh-CN" dirty="0" err="1" smtClean="0">
                <a:solidFill>
                  <a:schemeClr val="bg2"/>
                </a:solidFill>
                <a:cs typeface="Arial" pitchFamily="34" charset="0"/>
              </a:rPr>
              <a:t>SoC</a:t>
            </a:r>
            <a:endParaRPr lang="en-US" altLang="zh-CN" dirty="0" smtClean="0">
              <a:solidFill>
                <a:schemeClr val="bg2"/>
              </a:solidFill>
              <a:cs typeface="Arial" pitchFamily="34" charset="0"/>
            </a:endParaRPr>
          </a:p>
          <a:p>
            <a:pPr>
              <a:lnSpc>
                <a:spcPts val="2200"/>
              </a:lnSpc>
              <a:tabLst>
                <a:tab pos="228600" algn="l"/>
              </a:tabLst>
            </a:pPr>
            <a:r>
              <a:rPr lang="en-US" altLang="zh-CN" i="1" dirty="0" smtClean="0">
                <a:solidFill>
                  <a:schemeClr val="tx1"/>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a:prstGeom prst="rect">
            <a:avLst/>
          </a:prstGeom>
        </p:spPr>
        <p:txBody>
          <a:bodyPr/>
          <a:lstStyle/>
          <a:p>
            <a:r>
              <a:rPr lang="en-US" dirty="0" smtClean="0"/>
              <a:t>© Copyright 2015 Xilinx</a:t>
            </a:r>
            <a:endParaRPr lang="en-US" dirty="0"/>
          </a:p>
        </p:txBody>
      </p:sp>
      <p:sp>
        <p:nvSpPr>
          <p:cNvPr id="3" name="Slide Number Placeholder 2"/>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53</a:t>
            </a:fld>
            <a:endParaRPr lang="en-US" dirty="0"/>
          </a:p>
        </p:txBody>
      </p:sp>
    </p:spTree>
    <p:extLst>
      <p:ext uri="{BB962C8B-B14F-4D97-AF65-F5344CB8AC3E}">
        <p14:creationId xmlns:p14="http://schemas.microsoft.com/office/powerpoint/2010/main" val="8698198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The </a:t>
            </a:r>
            <a:r>
              <a:rPr lang="en-US" dirty="0" smtClean="0"/>
              <a:t>7-series </a:t>
            </a:r>
            <a:r>
              <a:rPr lang="en-US" dirty="0"/>
              <a:t>FPGA slices contain four 6-input LUTs, eight registers, and carry logic</a:t>
            </a:r>
          </a:p>
          <a:p>
            <a:pPr lvl="1"/>
            <a:r>
              <a:rPr lang="en-US" dirty="0"/>
              <a:t>LUTs can perform any combinatorial function of up to six inputs</a:t>
            </a:r>
          </a:p>
          <a:p>
            <a:pPr lvl="1"/>
            <a:r>
              <a:rPr lang="en-US" dirty="0"/>
              <a:t>LUTs are connected with dedicated multiplexers and carry logic</a:t>
            </a:r>
          </a:p>
          <a:p>
            <a:pPr lvl="1"/>
            <a:r>
              <a:rPr lang="en-US" dirty="0"/>
              <a:t>Some LUTs can be configured as shift registers or </a:t>
            </a:r>
            <a:r>
              <a:rPr lang="en-US" dirty="0" smtClean="0"/>
              <a:t>memories</a:t>
            </a:r>
          </a:p>
          <a:p>
            <a:pPr lvl="1"/>
            <a:r>
              <a:rPr lang="en-NZ" dirty="0"/>
              <a:t>Slices also contain carry logic and the MUXF7 and MUXF8 multiplexers</a:t>
            </a:r>
            <a:endParaRPr lang="en-US" dirty="0"/>
          </a:p>
          <a:p>
            <a:pPr lvl="1"/>
            <a:r>
              <a:rPr lang="en-NZ" dirty="0"/>
              <a:t>The MUXF7 multiplexers combine LUT outputs to create 7-input functions or 8-input multiplexers</a:t>
            </a:r>
            <a:endParaRPr lang="en-US" dirty="0"/>
          </a:p>
          <a:p>
            <a:pPr lvl="1"/>
            <a:r>
              <a:rPr lang="en-NZ" dirty="0"/>
              <a:t>The MUXF8 multiplexers combine the MUXF7 outputs to create 8-input functions or 16-input multiplexers</a:t>
            </a:r>
            <a:endParaRPr lang="en-US" dirty="0"/>
          </a:p>
          <a:p>
            <a:pPr lvl="1"/>
            <a:r>
              <a:rPr lang="en-NZ" dirty="0"/>
              <a:t>The carry logic can be used to implement fast addition, subtraction, and comparison </a:t>
            </a:r>
            <a:r>
              <a:rPr lang="en-NZ" dirty="0" smtClean="0"/>
              <a:t>operations</a:t>
            </a:r>
            <a:endParaRPr lang="en-US" dirty="0"/>
          </a:p>
          <a:p>
            <a:pPr lvl="0"/>
            <a:r>
              <a:rPr lang="en-US" dirty="0"/>
              <a:t>The </a:t>
            </a:r>
            <a:r>
              <a:rPr lang="en-US" dirty="0" smtClean="0"/>
              <a:t>7-series </a:t>
            </a:r>
            <a:r>
              <a:rPr lang="en-US" dirty="0"/>
              <a:t>FPGA IOBs contain DDR registers as well as SERDES resources</a:t>
            </a:r>
          </a:p>
          <a:p>
            <a:pPr lvl="0"/>
            <a:r>
              <a:rPr lang="en-US" dirty="0"/>
              <a:t>The SelectIO™ interfaces enable direct connection to multiple I/O standards</a:t>
            </a:r>
          </a:p>
          <a:p>
            <a:pPr lvl="0"/>
            <a:endParaRPr lang="en-US" dirty="0"/>
          </a:p>
          <a:p>
            <a:endParaRPr lang="en-US" dirty="0"/>
          </a:p>
        </p:txBody>
      </p:sp>
      <p:sp>
        <p:nvSpPr>
          <p:cNvPr id="4" name="Title 3"/>
          <p:cNvSpPr>
            <a:spLocks noGrp="1"/>
          </p:cNvSpPr>
          <p:nvPr>
            <p:ph type="title"/>
          </p:nvPr>
        </p:nvSpPr>
        <p:spPr/>
        <p:txBody>
          <a:bodyPr/>
          <a:lstStyle/>
          <a:p>
            <a:r>
              <a:rPr lang="en-US" dirty="0" smtClean="0"/>
              <a:t>Summary</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3" name="Slide Number Placeholder 2"/>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54</a:t>
            </a:fld>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The 7-series FPGA includes dedicated block RAM and DSP slice resources</a:t>
            </a:r>
          </a:p>
          <a:p>
            <a:pPr lvl="0"/>
            <a:r>
              <a:rPr lang="en-US" dirty="0"/>
              <a:t>The 7-series FPGAs includes dedicated MMCMs, PLLs, and routing resources to improve your system clock performance and generation capability</a:t>
            </a:r>
          </a:p>
          <a:p>
            <a:pPr lvl="0"/>
            <a:r>
              <a:rPr lang="en-US" dirty="0"/>
              <a:t>The 7-series FPGAs include other dedicated hardware such as XADC</a:t>
            </a:r>
          </a:p>
          <a:p>
            <a:r>
              <a:rPr lang="en-US" dirty="0"/>
              <a:t>The Zynq-7000 processing platform is a system on a chip (</a:t>
            </a:r>
            <a:r>
              <a:rPr lang="en-US" dirty="0" err="1"/>
              <a:t>SoC</a:t>
            </a:r>
            <a:r>
              <a:rPr lang="en-US" dirty="0"/>
              <a:t>) processor with embedded programmable </a:t>
            </a:r>
            <a:r>
              <a:rPr lang="en-US" dirty="0" smtClean="0"/>
              <a:t>logic fabric of either </a:t>
            </a:r>
            <a:r>
              <a:rPr lang="en-US" dirty="0" err="1" smtClean="0"/>
              <a:t>Artix</a:t>
            </a:r>
            <a:r>
              <a:rPr lang="en-US" dirty="0" smtClean="0"/>
              <a:t> or </a:t>
            </a:r>
            <a:r>
              <a:rPr lang="en-US" dirty="0" err="1" smtClean="0"/>
              <a:t>Kintex</a:t>
            </a:r>
            <a:r>
              <a:rPr lang="en-US" dirty="0" smtClean="0"/>
              <a:t> 7-series FPGA</a:t>
            </a:r>
            <a:endParaRPr lang="en-US" dirty="0"/>
          </a:p>
          <a:p>
            <a:endParaRPr lang="en-US"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6" name="Slide Number Placeholder 5"/>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55</a:t>
            </a:fld>
            <a:endParaRPr lang="en-US" dirty="0"/>
          </a:p>
        </p:txBody>
      </p:sp>
    </p:spTree>
    <p:extLst>
      <p:ext uri="{BB962C8B-B14F-4D97-AF65-F5344CB8AC3E}">
        <p14:creationId xmlns:p14="http://schemas.microsoft.com/office/powerpoint/2010/main" val="26154979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3" y="1600201"/>
            <a:ext cx="4342568" cy="4268337"/>
          </a:xfrm>
        </p:spPr>
        <p:txBody>
          <a:bodyPr/>
          <a:lstStyle/>
          <a:p>
            <a:r>
              <a:rPr lang="en-US" spc="15" dirty="0">
                <a:solidFill>
                  <a:srgbClr val="3E3E3E"/>
                </a:solidFill>
                <a:cs typeface="Arial"/>
              </a:rPr>
              <a:t>C</a:t>
            </a:r>
            <a:r>
              <a:rPr lang="en-US" spc="-5" dirty="0">
                <a:solidFill>
                  <a:srgbClr val="3E3E3E"/>
                </a:solidFill>
                <a:cs typeface="Arial"/>
              </a:rPr>
              <a:t>ommo</a:t>
            </a:r>
            <a:r>
              <a:rPr lang="en-US" spc="10" dirty="0">
                <a:solidFill>
                  <a:srgbClr val="3E3E3E"/>
                </a:solidFill>
                <a:cs typeface="Arial"/>
              </a:rPr>
              <a:t>n</a:t>
            </a:r>
            <a:r>
              <a:rPr lang="en-US" spc="160" dirty="0">
                <a:solidFill>
                  <a:srgbClr val="3E3E3E"/>
                </a:solidFill>
                <a:cs typeface="Arial"/>
              </a:rPr>
              <a:t> </a:t>
            </a:r>
            <a:r>
              <a:rPr lang="en-US" spc="-15" dirty="0">
                <a:solidFill>
                  <a:srgbClr val="3E3E3E"/>
                </a:solidFill>
                <a:cs typeface="Arial"/>
              </a:rPr>
              <a:t>e</a:t>
            </a:r>
            <a:r>
              <a:rPr lang="en-US" spc="-10" dirty="0">
                <a:solidFill>
                  <a:srgbClr val="3E3E3E"/>
                </a:solidFill>
                <a:cs typeface="Arial"/>
              </a:rPr>
              <a:t>l</a:t>
            </a:r>
            <a:r>
              <a:rPr lang="en-US" spc="-15" dirty="0">
                <a:solidFill>
                  <a:srgbClr val="3E3E3E"/>
                </a:solidFill>
                <a:cs typeface="Arial"/>
              </a:rPr>
              <a:t>e</a:t>
            </a:r>
            <a:r>
              <a:rPr lang="en-US" spc="-5" dirty="0">
                <a:solidFill>
                  <a:srgbClr val="3E3E3E"/>
                </a:solidFill>
                <a:cs typeface="Arial"/>
              </a:rPr>
              <a:t>m</a:t>
            </a:r>
            <a:r>
              <a:rPr lang="en-US" spc="-15" dirty="0">
                <a:solidFill>
                  <a:srgbClr val="3E3E3E"/>
                </a:solidFill>
                <a:cs typeface="Arial"/>
              </a:rPr>
              <a:t>e</a:t>
            </a:r>
            <a:r>
              <a:rPr lang="en-US" spc="-5" dirty="0">
                <a:solidFill>
                  <a:srgbClr val="3E3E3E"/>
                </a:solidFill>
                <a:cs typeface="Arial"/>
              </a:rPr>
              <a:t>n</a:t>
            </a:r>
            <a:r>
              <a:rPr lang="en-US" spc="5" dirty="0">
                <a:solidFill>
                  <a:srgbClr val="3E3E3E"/>
                </a:solidFill>
                <a:cs typeface="Arial"/>
              </a:rPr>
              <a:t>ts</a:t>
            </a:r>
            <a:r>
              <a:rPr lang="en-US" spc="150" dirty="0">
                <a:solidFill>
                  <a:srgbClr val="3E3E3E"/>
                </a:solidFill>
                <a:cs typeface="Arial"/>
              </a:rPr>
              <a:t> </a:t>
            </a:r>
            <a:r>
              <a:rPr lang="en-US" spc="-15" dirty="0">
                <a:solidFill>
                  <a:srgbClr val="3E3E3E"/>
                </a:solidFill>
                <a:cs typeface="Arial"/>
              </a:rPr>
              <a:t>e</a:t>
            </a:r>
            <a:r>
              <a:rPr lang="en-US" spc="-5" dirty="0">
                <a:solidFill>
                  <a:srgbClr val="3E3E3E"/>
                </a:solidFill>
                <a:cs typeface="Arial"/>
              </a:rPr>
              <a:t>n</a:t>
            </a:r>
            <a:r>
              <a:rPr lang="en-US" spc="-15" dirty="0">
                <a:solidFill>
                  <a:srgbClr val="3E3E3E"/>
                </a:solidFill>
                <a:cs typeface="Arial"/>
              </a:rPr>
              <a:t>a</a:t>
            </a:r>
            <a:r>
              <a:rPr lang="en-US" spc="-5" dirty="0">
                <a:solidFill>
                  <a:srgbClr val="3E3E3E"/>
                </a:solidFill>
                <a:cs typeface="Arial"/>
              </a:rPr>
              <a:t>b</a:t>
            </a:r>
            <a:r>
              <a:rPr lang="en-US" spc="-10" dirty="0">
                <a:solidFill>
                  <a:srgbClr val="3E3E3E"/>
                </a:solidFill>
                <a:cs typeface="Arial"/>
              </a:rPr>
              <a:t>l</a:t>
            </a:r>
            <a:r>
              <a:rPr lang="en-US" spc="10" dirty="0">
                <a:solidFill>
                  <a:srgbClr val="3E3E3E"/>
                </a:solidFill>
                <a:cs typeface="Arial"/>
              </a:rPr>
              <a:t>e</a:t>
            </a:r>
            <a:r>
              <a:rPr lang="en-US" spc="150" dirty="0">
                <a:solidFill>
                  <a:srgbClr val="3E3E3E"/>
                </a:solidFill>
                <a:cs typeface="Arial"/>
              </a:rPr>
              <a:t> </a:t>
            </a:r>
            <a:r>
              <a:rPr lang="en-US" spc="-15" dirty="0">
                <a:solidFill>
                  <a:srgbClr val="3E3E3E"/>
                </a:solidFill>
                <a:cs typeface="Arial"/>
              </a:rPr>
              <a:t>eas</a:t>
            </a:r>
            <a:r>
              <a:rPr lang="en-US" spc="10" dirty="0">
                <a:solidFill>
                  <a:srgbClr val="3E3E3E"/>
                </a:solidFill>
                <a:cs typeface="Arial"/>
              </a:rPr>
              <a:t>y</a:t>
            </a:r>
            <a:r>
              <a:rPr lang="en-US" spc="150" dirty="0">
                <a:solidFill>
                  <a:srgbClr val="3E3E3E"/>
                </a:solidFill>
                <a:cs typeface="Arial"/>
              </a:rPr>
              <a:t> </a:t>
            </a:r>
            <a:r>
              <a:rPr lang="en-US" spc="-10" dirty="0">
                <a:solidFill>
                  <a:srgbClr val="3E3E3E"/>
                </a:solidFill>
                <a:cs typeface="Arial"/>
              </a:rPr>
              <a:t>I</a:t>
            </a:r>
            <a:r>
              <a:rPr lang="en-US" spc="10" dirty="0">
                <a:solidFill>
                  <a:srgbClr val="3E3E3E"/>
                </a:solidFill>
                <a:cs typeface="Arial"/>
              </a:rPr>
              <a:t>P</a:t>
            </a:r>
            <a:r>
              <a:rPr lang="en-US" spc="-5" dirty="0">
                <a:solidFill>
                  <a:srgbClr val="3E3E3E"/>
                </a:solidFill>
                <a:cs typeface="Arial"/>
              </a:rPr>
              <a:t> </a:t>
            </a:r>
            <a:r>
              <a:rPr lang="en-US" spc="10" dirty="0">
                <a:solidFill>
                  <a:srgbClr val="3E3E3E"/>
                </a:solidFill>
                <a:cs typeface="Arial"/>
              </a:rPr>
              <a:t>r</a:t>
            </a:r>
            <a:r>
              <a:rPr lang="en-US" spc="-15" dirty="0">
                <a:solidFill>
                  <a:srgbClr val="3E3E3E"/>
                </a:solidFill>
                <a:cs typeface="Arial"/>
              </a:rPr>
              <a:t>e</a:t>
            </a:r>
            <a:r>
              <a:rPr lang="en-US" spc="-5" dirty="0">
                <a:solidFill>
                  <a:srgbClr val="3E3E3E"/>
                </a:solidFill>
                <a:cs typeface="Arial"/>
              </a:rPr>
              <a:t>u</a:t>
            </a:r>
            <a:r>
              <a:rPr lang="en-US" spc="-15" dirty="0">
                <a:solidFill>
                  <a:srgbClr val="3E3E3E"/>
                </a:solidFill>
                <a:cs typeface="Arial"/>
              </a:rPr>
              <a:t>s</a:t>
            </a:r>
            <a:r>
              <a:rPr lang="en-US" spc="10" dirty="0">
                <a:solidFill>
                  <a:srgbClr val="3E3E3E"/>
                </a:solidFill>
                <a:cs typeface="Arial"/>
              </a:rPr>
              <a:t>e</a:t>
            </a:r>
            <a:r>
              <a:rPr lang="en-US" spc="90" dirty="0">
                <a:solidFill>
                  <a:srgbClr val="3E3E3E"/>
                </a:solidFill>
                <a:cs typeface="Arial"/>
              </a:rPr>
              <a:t> </a:t>
            </a:r>
            <a:r>
              <a:rPr lang="en-US" spc="5" dirty="0">
                <a:solidFill>
                  <a:srgbClr val="3E3E3E"/>
                </a:solidFill>
                <a:cs typeface="Arial"/>
              </a:rPr>
              <a:t>f</a:t>
            </a:r>
            <a:r>
              <a:rPr lang="en-US" spc="-5" dirty="0">
                <a:solidFill>
                  <a:srgbClr val="3E3E3E"/>
                </a:solidFill>
                <a:cs typeface="Arial"/>
              </a:rPr>
              <a:t>o</a:t>
            </a:r>
            <a:r>
              <a:rPr lang="en-US" spc="5" dirty="0">
                <a:solidFill>
                  <a:srgbClr val="3E3E3E"/>
                </a:solidFill>
                <a:cs typeface="Arial"/>
              </a:rPr>
              <a:t>r </a:t>
            </a:r>
            <a:r>
              <a:rPr lang="en-US" spc="-5" dirty="0" smtClean="0">
                <a:solidFill>
                  <a:srgbClr val="3E3E3E"/>
                </a:solidFill>
                <a:cs typeface="Arial"/>
              </a:rPr>
              <a:t>qu</a:t>
            </a:r>
            <a:r>
              <a:rPr lang="en-US" spc="-10" dirty="0" smtClean="0">
                <a:solidFill>
                  <a:srgbClr val="3E3E3E"/>
                </a:solidFill>
                <a:cs typeface="Arial"/>
              </a:rPr>
              <a:t>i</a:t>
            </a:r>
            <a:r>
              <a:rPr lang="en-US" spc="-15" dirty="0" smtClean="0">
                <a:solidFill>
                  <a:srgbClr val="3E3E3E"/>
                </a:solidFill>
                <a:cs typeface="Arial"/>
              </a:rPr>
              <a:t>ck </a:t>
            </a:r>
            <a:r>
              <a:rPr lang="en-US" spc="-5" dirty="0" smtClean="0">
                <a:solidFill>
                  <a:srgbClr val="3E3E3E"/>
                </a:solidFill>
                <a:cs typeface="Arial"/>
              </a:rPr>
              <a:t>d</a:t>
            </a:r>
            <a:r>
              <a:rPr lang="en-US" spc="-15" dirty="0" smtClean="0">
                <a:solidFill>
                  <a:srgbClr val="3E3E3E"/>
                </a:solidFill>
                <a:cs typeface="Arial"/>
              </a:rPr>
              <a:t>es</a:t>
            </a:r>
            <a:r>
              <a:rPr lang="en-US" spc="-10" dirty="0" smtClean="0">
                <a:solidFill>
                  <a:srgbClr val="3E3E3E"/>
                </a:solidFill>
                <a:cs typeface="Arial"/>
              </a:rPr>
              <a:t>i</a:t>
            </a:r>
            <a:r>
              <a:rPr lang="en-US" spc="-5" dirty="0" smtClean="0">
                <a:solidFill>
                  <a:srgbClr val="3E3E3E"/>
                </a:solidFill>
                <a:cs typeface="Arial"/>
              </a:rPr>
              <a:t>g</a:t>
            </a:r>
            <a:r>
              <a:rPr lang="en-US" spc="10" dirty="0" smtClean="0">
                <a:solidFill>
                  <a:srgbClr val="3E3E3E"/>
                </a:solidFill>
                <a:cs typeface="Arial"/>
              </a:rPr>
              <a:t>n </a:t>
            </a:r>
            <a:r>
              <a:rPr lang="en-US" spc="-260" dirty="0" smtClean="0">
                <a:solidFill>
                  <a:srgbClr val="3E3E3E"/>
                </a:solidFill>
                <a:cs typeface="Arial"/>
              </a:rPr>
              <a:t> </a:t>
            </a:r>
            <a:r>
              <a:rPr lang="en-US" spc="-5" dirty="0">
                <a:solidFill>
                  <a:srgbClr val="3E3E3E"/>
                </a:solidFill>
                <a:cs typeface="Arial"/>
              </a:rPr>
              <a:t>po</a:t>
            </a:r>
            <a:r>
              <a:rPr lang="en-US" spc="10" dirty="0">
                <a:solidFill>
                  <a:srgbClr val="3E3E3E"/>
                </a:solidFill>
                <a:cs typeface="Arial"/>
              </a:rPr>
              <a:t>r</a:t>
            </a:r>
            <a:r>
              <a:rPr lang="en-US" spc="5" dirty="0">
                <a:solidFill>
                  <a:srgbClr val="3E3E3E"/>
                </a:solidFill>
                <a:cs typeface="Arial"/>
              </a:rPr>
              <a:t>t</a:t>
            </a:r>
            <a:r>
              <a:rPr lang="en-US" spc="-15" dirty="0">
                <a:solidFill>
                  <a:srgbClr val="3E3E3E"/>
                </a:solidFill>
                <a:cs typeface="Arial"/>
              </a:rPr>
              <a:t>a</a:t>
            </a:r>
            <a:r>
              <a:rPr lang="en-US" spc="-5" dirty="0">
                <a:solidFill>
                  <a:srgbClr val="3E3E3E"/>
                </a:solidFill>
                <a:cs typeface="Arial"/>
              </a:rPr>
              <a:t>b</a:t>
            </a:r>
            <a:r>
              <a:rPr lang="en-US" spc="-10" dirty="0">
                <a:solidFill>
                  <a:srgbClr val="3E3E3E"/>
                </a:solidFill>
                <a:cs typeface="Arial"/>
              </a:rPr>
              <a:t>ili</a:t>
            </a:r>
            <a:r>
              <a:rPr lang="en-US" spc="5" dirty="0">
                <a:solidFill>
                  <a:srgbClr val="3E3E3E"/>
                </a:solidFill>
                <a:cs typeface="Arial"/>
              </a:rPr>
              <a:t>ty</a:t>
            </a:r>
            <a:r>
              <a:rPr lang="en-US" spc="210" dirty="0">
                <a:solidFill>
                  <a:srgbClr val="3E3E3E"/>
                </a:solidFill>
                <a:cs typeface="Arial"/>
              </a:rPr>
              <a:t> </a:t>
            </a:r>
            <a:r>
              <a:rPr lang="en-US" spc="-15" dirty="0">
                <a:solidFill>
                  <a:srgbClr val="3E3E3E"/>
                </a:solidFill>
                <a:cs typeface="Arial"/>
              </a:rPr>
              <a:t>ac</a:t>
            </a:r>
            <a:r>
              <a:rPr lang="en-US" spc="10" dirty="0">
                <a:solidFill>
                  <a:srgbClr val="3E3E3E"/>
                </a:solidFill>
                <a:cs typeface="Arial"/>
              </a:rPr>
              <a:t>r</a:t>
            </a:r>
            <a:r>
              <a:rPr lang="en-US" spc="-5" dirty="0">
                <a:solidFill>
                  <a:srgbClr val="3E3E3E"/>
                </a:solidFill>
                <a:cs typeface="Arial"/>
              </a:rPr>
              <a:t>o</a:t>
            </a:r>
            <a:r>
              <a:rPr lang="en-US" spc="-15" dirty="0">
                <a:solidFill>
                  <a:srgbClr val="3E3E3E"/>
                </a:solidFill>
                <a:cs typeface="Arial"/>
              </a:rPr>
              <a:t>s</a:t>
            </a:r>
            <a:r>
              <a:rPr lang="en-US" spc="10" dirty="0">
                <a:solidFill>
                  <a:srgbClr val="3E3E3E"/>
                </a:solidFill>
                <a:cs typeface="Arial"/>
              </a:rPr>
              <a:t>s</a:t>
            </a:r>
            <a:r>
              <a:rPr lang="en-US" spc="90" dirty="0">
                <a:solidFill>
                  <a:srgbClr val="3E3E3E"/>
                </a:solidFill>
                <a:cs typeface="Arial"/>
              </a:rPr>
              <a:t> </a:t>
            </a:r>
            <a:r>
              <a:rPr lang="en-US" spc="-15" dirty="0">
                <a:solidFill>
                  <a:srgbClr val="3E3E3E"/>
                </a:solidFill>
                <a:cs typeface="Arial"/>
              </a:rPr>
              <a:t>a</a:t>
            </a:r>
            <a:r>
              <a:rPr lang="en-US" spc="-10" dirty="0">
                <a:solidFill>
                  <a:srgbClr val="3E3E3E"/>
                </a:solidFill>
                <a:cs typeface="Arial"/>
              </a:rPr>
              <a:t>l</a:t>
            </a:r>
            <a:r>
              <a:rPr lang="en-US" spc="5" dirty="0">
                <a:solidFill>
                  <a:srgbClr val="3E3E3E"/>
                </a:solidFill>
                <a:cs typeface="Arial"/>
              </a:rPr>
              <a:t>l</a:t>
            </a:r>
            <a:r>
              <a:rPr lang="en-US" spc="100" dirty="0">
                <a:solidFill>
                  <a:srgbClr val="3E3E3E"/>
                </a:solidFill>
                <a:cs typeface="Arial"/>
              </a:rPr>
              <a:t> </a:t>
            </a:r>
            <a:r>
              <a:rPr lang="en-US" spc="10" dirty="0" smtClean="0">
                <a:solidFill>
                  <a:srgbClr val="3E3E3E"/>
                </a:solidFill>
                <a:cs typeface="Arial"/>
              </a:rPr>
              <a:t>7-</a:t>
            </a:r>
            <a:r>
              <a:rPr lang="en-US" spc="-15" dirty="0" smtClean="0">
                <a:solidFill>
                  <a:srgbClr val="3E3E3E"/>
                </a:solidFill>
                <a:cs typeface="Arial"/>
              </a:rPr>
              <a:t>se</a:t>
            </a:r>
            <a:r>
              <a:rPr lang="en-US" spc="10" dirty="0" smtClean="0">
                <a:solidFill>
                  <a:srgbClr val="3E3E3E"/>
                </a:solidFill>
                <a:cs typeface="Arial"/>
              </a:rPr>
              <a:t>r</a:t>
            </a:r>
            <a:r>
              <a:rPr lang="en-US" spc="-10" dirty="0" smtClean="0">
                <a:solidFill>
                  <a:srgbClr val="3E3E3E"/>
                </a:solidFill>
                <a:cs typeface="Arial"/>
              </a:rPr>
              <a:t>i</a:t>
            </a:r>
            <a:r>
              <a:rPr lang="en-US" spc="-15" dirty="0" smtClean="0">
                <a:solidFill>
                  <a:srgbClr val="3E3E3E"/>
                </a:solidFill>
                <a:cs typeface="Arial"/>
              </a:rPr>
              <a:t>e</a:t>
            </a:r>
            <a:r>
              <a:rPr lang="en-US" spc="10" dirty="0" smtClean="0">
                <a:solidFill>
                  <a:srgbClr val="3E3E3E"/>
                </a:solidFill>
                <a:cs typeface="Arial"/>
              </a:rPr>
              <a:t>s</a:t>
            </a:r>
            <a:r>
              <a:rPr lang="en-US" spc="5" dirty="0" smtClean="0">
                <a:solidFill>
                  <a:srgbClr val="3E3E3E"/>
                </a:solidFill>
                <a:cs typeface="Arial"/>
              </a:rPr>
              <a:t> </a:t>
            </a:r>
            <a:r>
              <a:rPr lang="en-US" spc="5" dirty="0">
                <a:solidFill>
                  <a:srgbClr val="3E3E3E"/>
                </a:solidFill>
                <a:cs typeface="Arial"/>
              </a:rPr>
              <a:t>f</a:t>
            </a:r>
            <a:r>
              <a:rPr lang="en-US" spc="-15" dirty="0">
                <a:solidFill>
                  <a:srgbClr val="3E3E3E"/>
                </a:solidFill>
                <a:cs typeface="Arial"/>
              </a:rPr>
              <a:t>a</a:t>
            </a:r>
            <a:r>
              <a:rPr lang="en-US" spc="-5" dirty="0">
                <a:solidFill>
                  <a:srgbClr val="3E3E3E"/>
                </a:solidFill>
                <a:cs typeface="Arial"/>
              </a:rPr>
              <a:t>m</a:t>
            </a:r>
            <a:r>
              <a:rPr lang="en-US" spc="-10" dirty="0">
                <a:solidFill>
                  <a:srgbClr val="3E3E3E"/>
                </a:solidFill>
                <a:cs typeface="Arial"/>
              </a:rPr>
              <a:t>ili</a:t>
            </a:r>
            <a:r>
              <a:rPr lang="en-US" spc="-15" dirty="0">
                <a:solidFill>
                  <a:srgbClr val="3E3E3E"/>
                </a:solidFill>
                <a:cs typeface="Arial"/>
              </a:rPr>
              <a:t>e</a:t>
            </a:r>
            <a:r>
              <a:rPr lang="en-US" spc="10" dirty="0">
                <a:solidFill>
                  <a:srgbClr val="3E3E3E"/>
                </a:solidFill>
                <a:cs typeface="Arial"/>
              </a:rPr>
              <a:t>s</a:t>
            </a:r>
            <a:endParaRPr lang="en-US" dirty="0">
              <a:cs typeface="Arial"/>
            </a:endParaRPr>
          </a:p>
          <a:p>
            <a:pPr marL="457200" marR="12700" lvl="1">
              <a:lnSpc>
                <a:spcPct val="108500"/>
              </a:lnSpc>
            </a:pPr>
            <a:r>
              <a:rPr lang="en-US" spc="15" dirty="0">
                <a:solidFill>
                  <a:srgbClr val="3E3E3E"/>
                </a:solidFill>
                <a:cs typeface="Arial"/>
              </a:rPr>
              <a:t>D</a:t>
            </a:r>
            <a:r>
              <a:rPr lang="en-US" spc="-45" dirty="0">
                <a:solidFill>
                  <a:srgbClr val="3E3E3E"/>
                </a:solidFill>
                <a:cs typeface="Arial"/>
              </a:rPr>
              <a:t>e</a:t>
            </a:r>
            <a:r>
              <a:rPr lang="en-US" dirty="0">
                <a:solidFill>
                  <a:srgbClr val="3E3E3E"/>
                </a:solidFill>
                <a:cs typeface="Arial"/>
              </a:rPr>
              <a:t>s</a:t>
            </a:r>
            <a:r>
              <a:rPr lang="en-US" spc="15" dirty="0">
                <a:solidFill>
                  <a:srgbClr val="3E3E3E"/>
                </a:solidFill>
                <a:cs typeface="Arial"/>
              </a:rPr>
              <a:t>ig</a:t>
            </a:r>
            <a:r>
              <a:rPr lang="en-US" dirty="0">
                <a:solidFill>
                  <a:srgbClr val="3E3E3E"/>
                </a:solidFill>
                <a:cs typeface="Arial"/>
              </a:rPr>
              <a:t>n</a:t>
            </a:r>
            <a:r>
              <a:rPr lang="en-US" spc="5" dirty="0">
                <a:solidFill>
                  <a:srgbClr val="3E3E3E"/>
                </a:solidFill>
                <a:cs typeface="Arial"/>
              </a:rPr>
              <a:t> </a:t>
            </a:r>
            <a:r>
              <a:rPr lang="en-US" dirty="0">
                <a:solidFill>
                  <a:srgbClr val="3E3E3E"/>
                </a:solidFill>
                <a:cs typeface="Arial"/>
              </a:rPr>
              <a:t>sc</a:t>
            </a:r>
            <a:r>
              <a:rPr lang="en-US" spc="-45" dirty="0">
                <a:solidFill>
                  <a:srgbClr val="3E3E3E"/>
                </a:solidFill>
                <a:cs typeface="Arial"/>
              </a:rPr>
              <a:t>a</a:t>
            </a:r>
            <a:r>
              <a:rPr lang="en-US" spc="15" dirty="0">
                <a:solidFill>
                  <a:srgbClr val="3E3E3E"/>
                </a:solidFill>
                <a:cs typeface="Arial"/>
              </a:rPr>
              <a:t>l</a:t>
            </a:r>
            <a:r>
              <a:rPr lang="en-US" spc="-45" dirty="0">
                <a:solidFill>
                  <a:srgbClr val="3E3E3E"/>
                </a:solidFill>
                <a:cs typeface="Arial"/>
              </a:rPr>
              <a:t>a</a:t>
            </a:r>
            <a:r>
              <a:rPr lang="en-US" spc="15" dirty="0">
                <a:solidFill>
                  <a:srgbClr val="3E3E3E"/>
                </a:solidFill>
                <a:cs typeface="Arial"/>
              </a:rPr>
              <a:t>bili</a:t>
            </a:r>
            <a:r>
              <a:rPr lang="en-US" spc="-25" dirty="0">
                <a:solidFill>
                  <a:srgbClr val="3E3E3E"/>
                </a:solidFill>
                <a:cs typeface="Arial"/>
              </a:rPr>
              <a:t>t</a:t>
            </a:r>
            <a:r>
              <a:rPr lang="en-US" dirty="0">
                <a:solidFill>
                  <a:srgbClr val="3E3E3E"/>
                </a:solidFill>
                <a:cs typeface="Arial"/>
              </a:rPr>
              <a:t>y</a:t>
            </a:r>
            <a:r>
              <a:rPr lang="en-US" spc="-25" dirty="0">
                <a:solidFill>
                  <a:srgbClr val="3E3E3E"/>
                </a:solidFill>
                <a:cs typeface="Arial"/>
              </a:rPr>
              <a:t> f</a:t>
            </a:r>
            <a:r>
              <a:rPr lang="en-US" dirty="0">
                <a:solidFill>
                  <a:srgbClr val="3E3E3E"/>
                </a:solidFill>
                <a:cs typeface="Arial"/>
              </a:rPr>
              <a:t>r</a:t>
            </a:r>
            <a:r>
              <a:rPr lang="en-US" spc="-45" dirty="0">
                <a:solidFill>
                  <a:srgbClr val="3E3E3E"/>
                </a:solidFill>
                <a:cs typeface="Arial"/>
              </a:rPr>
              <a:t>o</a:t>
            </a:r>
            <a:r>
              <a:rPr lang="en-US" dirty="0">
                <a:solidFill>
                  <a:srgbClr val="3E3E3E"/>
                </a:solidFill>
                <a:cs typeface="Arial"/>
              </a:rPr>
              <a:t>m</a:t>
            </a:r>
            <a:r>
              <a:rPr lang="en-US" spc="35" dirty="0">
                <a:solidFill>
                  <a:srgbClr val="3E3E3E"/>
                </a:solidFill>
                <a:cs typeface="Arial"/>
              </a:rPr>
              <a:t> </a:t>
            </a:r>
            <a:r>
              <a:rPr lang="en-US" spc="15" dirty="0">
                <a:solidFill>
                  <a:srgbClr val="3E3E3E"/>
                </a:solidFill>
                <a:cs typeface="Arial"/>
              </a:rPr>
              <a:t>l</a:t>
            </a:r>
            <a:r>
              <a:rPr lang="en-US" spc="-45" dirty="0">
                <a:solidFill>
                  <a:srgbClr val="3E3E3E"/>
                </a:solidFill>
                <a:cs typeface="Arial"/>
              </a:rPr>
              <a:t>o</a:t>
            </a:r>
            <a:r>
              <a:rPr lang="en-US" spc="-20" dirty="0">
                <a:solidFill>
                  <a:srgbClr val="3E3E3E"/>
                </a:solidFill>
                <a:cs typeface="Arial"/>
              </a:rPr>
              <a:t>w</a:t>
            </a:r>
            <a:r>
              <a:rPr lang="en-US" spc="-5" dirty="0">
                <a:solidFill>
                  <a:srgbClr val="3E3E3E"/>
                </a:solidFill>
                <a:cs typeface="Arial"/>
              </a:rPr>
              <a:t>-</a:t>
            </a:r>
            <a:r>
              <a:rPr lang="en-US" dirty="0">
                <a:solidFill>
                  <a:srgbClr val="3E3E3E"/>
                </a:solidFill>
                <a:cs typeface="Arial"/>
              </a:rPr>
              <a:t>c</a:t>
            </a:r>
            <a:r>
              <a:rPr lang="en-US" spc="-45" dirty="0">
                <a:solidFill>
                  <a:srgbClr val="3E3E3E"/>
                </a:solidFill>
                <a:cs typeface="Arial"/>
              </a:rPr>
              <a:t>o</a:t>
            </a:r>
            <a:r>
              <a:rPr lang="en-US" dirty="0">
                <a:solidFill>
                  <a:srgbClr val="3E3E3E"/>
                </a:solidFill>
                <a:cs typeface="Arial"/>
              </a:rPr>
              <a:t>st</a:t>
            </a:r>
            <a:r>
              <a:rPr lang="en-US" spc="135" dirty="0">
                <a:solidFill>
                  <a:srgbClr val="3E3E3E"/>
                </a:solidFill>
                <a:cs typeface="Arial"/>
              </a:rPr>
              <a:t> </a:t>
            </a:r>
            <a:r>
              <a:rPr lang="en-US" spc="-25" dirty="0">
                <a:solidFill>
                  <a:srgbClr val="3E3E3E"/>
                </a:solidFill>
                <a:cs typeface="Arial"/>
              </a:rPr>
              <a:t>t</a:t>
            </a:r>
            <a:r>
              <a:rPr lang="en-US" dirty="0">
                <a:solidFill>
                  <a:srgbClr val="3E3E3E"/>
                </a:solidFill>
                <a:cs typeface="Arial"/>
              </a:rPr>
              <a:t>o</a:t>
            </a:r>
            <a:r>
              <a:rPr lang="en-US" spc="-5" dirty="0">
                <a:solidFill>
                  <a:srgbClr val="3E3E3E"/>
                </a:solidFill>
                <a:cs typeface="Arial"/>
              </a:rPr>
              <a:t> </a:t>
            </a:r>
            <a:r>
              <a:rPr lang="en-US" spc="15" dirty="0">
                <a:solidFill>
                  <a:srgbClr val="3E3E3E"/>
                </a:solidFill>
                <a:cs typeface="Arial"/>
              </a:rPr>
              <a:t>hig</a:t>
            </a:r>
            <a:r>
              <a:rPr lang="en-US" spc="30" dirty="0">
                <a:solidFill>
                  <a:srgbClr val="3E3E3E"/>
                </a:solidFill>
                <a:cs typeface="Arial"/>
              </a:rPr>
              <a:t>h</a:t>
            </a:r>
            <a:r>
              <a:rPr lang="en-US" spc="-5" dirty="0">
                <a:solidFill>
                  <a:srgbClr val="3E3E3E"/>
                </a:solidFill>
                <a:cs typeface="Arial"/>
              </a:rPr>
              <a:t>-</a:t>
            </a:r>
            <a:r>
              <a:rPr lang="en-US" spc="15" dirty="0">
                <a:solidFill>
                  <a:srgbClr val="3E3E3E"/>
                </a:solidFill>
                <a:cs typeface="Arial"/>
              </a:rPr>
              <a:t>p</a:t>
            </a:r>
            <a:r>
              <a:rPr lang="en-US" spc="-45" dirty="0">
                <a:solidFill>
                  <a:srgbClr val="3E3E3E"/>
                </a:solidFill>
                <a:cs typeface="Arial"/>
              </a:rPr>
              <a:t>e</a:t>
            </a:r>
            <a:r>
              <a:rPr lang="en-US" dirty="0">
                <a:solidFill>
                  <a:srgbClr val="3E3E3E"/>
                </a:solidFill>
                <a:cs typeface="Arial"/>
              </a:rPr>
              <a:t>r</a:t>
            </a:r>
            <a:r>
              <a:rPr lang="en-US" spc="-25" dirty="0">
                <a:solidFill>
                  <a:srgbClr val="3E3E3E"/>
                </a:solidFill>
                <a:cs typeface="Arial"/>
              </a:rPr>
              <a:t>f</a:t>
            </a:r>
            <a:r>
              <a:rPr lang="en-US" spc="-45" dirty="0">
                <a:solidFill>
                  <a:srgbClr val="3E3E3E"/>
                </a:solidFill>
                <a:cs typeface="Arial"/>
              </a:rPr>
              <a:t>o</a:t>
            </a:r>
            <a:r>
              <a:rPr lang="en-US" dirty="0">
                <a:solidFill>
                  <a:srgbClr val="3E3E3E"/>
                </a:solidFill>
                <a:cs typeface="Arial"/>
              </a:rPr>
              <a:t>rm</a:t>
            </a:r>
            <a:r>
              <a:rPr lang="en-US" spc="-45" dirty="0">
                <a:solidFill>
                  <a:srgbClr val="3E3E3E"/>
                </a:solidFill>
                <a:cs typeface="Arial"/>
              </a:rPr>
              <a:t>a</a:t>
            </a:r>
            <a:r>
              <a:rPr lang="en-US" spc="15" dirty="0">
                <a:solidFill>
                  <a:srgbClr val="3E3E3E"/>
                </a:solidFill>
                <a:cs typeface="Arial"/>
              </a:rPr>
              <a:t>n</a:t>
            </a:r>
            <a:r>
              <a:rPr lang="en-US" dirty="0">
                <a:solidFill>
                  <a:srgbClr val="3E3E3E"/>
                </a:solidFill>
                <a:cs typeface="Arial"/>
              </a:rPr>
              <a:t>ce </a:t>
            </a:r>
            <a:endParaRPr lang="en-US" dirty="0" smtClean="0">
              <a:solidFill>
                <a:srgbClr val="3E3E3E"/>
              </a:solidFill>
              <a:cs typeface="Arial"/>
            </a:endParaRPr>
          </a:p>
          <a:p>
            <a:pPr marL="457200" marR="12700" lvl="1">
              <a:lnSpc>
                <a:spcPct val="108500"/>
              </a:lnSpc>
            </a:pPr>
            <a:r>
              <a:rPr lang="en-US" dirty="0" smtClean="0">
                <a:solidFill>
                  <a:srgbClr val="3E3E3E"/>
                </a:solidFill>
                <a:cs typeface="Arial"/>
              </a:rPr>
              <a:t>E</a:t>
            </a:r>
            <a:r>
              <a:rPr lang="en-US" spc="-65" dirty="0" smtClean="0">
                <a:solidFill>
                  <a:srgbClr val="3E3E3E"/>
                </a:solidFill>
                <a:cs typeface="Arial"/>
              </a:rPr>
              <a:t>x</a:t>
            </a:r>
            <a:r>
              <a:rPr lang="en-US" spc="15" dirty="0" smtClean="0">
                <a:solidFill>
                  <a:srgbClr val="3E3E3E"/>
                </a:solidFill>
                <a:cs typeface="Arial"/>
              </a:rPr>
              <a:t>p</a:t>
            </a:r>
            <a:r>
              <a:rPr lang="en-US" spc="-45" dirty="0" smtClean="0">
                <a:solidFill>
                  <a:srgbClr val="3E3E3E"/>
                </a:solidFill>
                <a:cs typeface="Arial"/>
              </a:rPr>
              <a:t>a</a:t>
            </a:r>
            <a:r>
              <a:rPr lang="en-US" spc="15" dirty="0" smtClean="0">
                <a:solidFill>
                  <a:srgbClr val="3E3E3E"/>
                </a:solidFill>
                <a:cs typeface="Arial"/>
              </a:rPr>
              <a:t>nd</a:t>
            </a:r>
            <a:r>
              <a:rPr lang="en-US" spc="-45" dirty="0" smtClean="0">
                <a:solidFill>
                  <a:srgbClr val="3E3E3E"/>
                </a:solidFill>
                <a:cs typeface="Arial"/>
              </a:rPr>
              <a:t>e</a:t>
            </a:r>
            <a:r>
              <a:rPr lang="en-US" dirty="0" smtClean="0">
                <a:solidFill>
                  <a:srgbClr val="3E3E3E"/>
                </a:solidFill>
                <a:cs typeface="Arial"/>
              </a:rPr>
              <a:t>d</a:t>
            </a:r>
            <a:r>
              <a:rPr lang="en-US" spc="50" dirty="0" smtClean="0">
                <a:solidFill>
                  <a:srgbClr val="3E3E3E"/>
                </a:solidFill>
                <a:cs typeface="Arial"/>
              </a:rPr>
              <a:t> </a:t>
            </a:r>
            <a:r>
              <a:rPr lang="en-US" spc="-45" dirty="0">
                <a:solidFill>
                  <a:srgbClr val="3E3E3E"/>
                </a:solidFill>
                <a:cs typeface="Arial"/>
              </a:rPr>
              <a:t>e</a:t>
            </a:r>
            <a:r>
              <a:rPr lang="en-US" dirty="0">
                <a:solidFill>
                  <a:srgbClr val="3E3E3E"/>
                </a:solidFill>
                <a:cs typeface="Arial"/>
              </a:rPr>
              <a:t>c</a:t>
            </a:r>
            <a:r>
              <a:rPr lang="en-US" spc="-35" dirty="0">
                <a:solidFill>
                  <a:srgbClr val="3E3E3E"/>
                </a:solidFill>
                <a:cs typeface="Arial"/>
              </a:rPr>
              <a:t>o</a:t>
            </a:r>
            <a:r>
              <a:rPr lang="en-US" dirty="0">
                <a:solidFill>
                  <a:srgbClr val="3E3E3E"/>
                </a:solidFill>
                <a:cs typeface="Arial"/>
              </a:rPr>
              <a:t>-sys</a:t>
            </a:r>
            <a:r>
              <a:rPr lang="en-US" spc="-30" dirty="0">
                <a:solidFill>
                  <a:srgbClr val="3E3E3E"/>
                </a:solidFill>
                <a:cs typeface="Arial"/>
              </a:rPr>
              <a:t>t</a:t>
            </a:r>
            <a:r>
              <a:rPr lang="en-US" spc="-45" dirty="0">
                <a:solidFill>
                  <a:srgbClr val="3E3E3E"/>
                </a:solidFill>
                <a:cs typeface="Arial"/>
              </a:rPr>
              <a:t>e</a:t>
            </a:r>
            <a:r>
              <a:rPr lang="en-US" dirty="0">
                <a:solidFill>
                  <a:srgbClr val="3E3E3E"/>
                </a:solidFill>
                <a:cs typeface="Arial"/>
              </a:rPr>
              <a:t>m</a:t>
            </a:r>
            <a:r>
              <a:rPr lang="en-US" spc="155" dirty="0">
                <a:solidFill>
                  <a:srgbClr val="3E3E3E"/>
                </a:solidFill>
                <a:cs typeface="Arial"/>
              </a:rPr>
              <a:t> </a:t>
            </a:r>
            <a:r>
              <a:rPr lang="en-US" dirty="0">
                <a:solidFill>
                  <a:srgbClr val="3E3E3E"/>
                </a:solidFill>
                <a:cs typeface="Arial"/>
              </a:rPr>
              <a:t>s</a:t>
            </a:r>
            <a:r>
              <a:rPr lang="en-US" spc="10" dirty="0">
                <a:solidFill>
                  <a:srgbClr val="3E3E3E"/>
                </a:solidFill>
                <a:cs typeface="Arial"/>
              </a:rPr>
              <a:t>u</a:t>
            </a:r>
            <a:r>
              <a:rPr lang="en-US" spc="15" dirty="0">
                <a:solidFill>
                  <a:srgbClr val="3E3E3E"/>
                </a:solidFill>
                <a:cs typeface="Arial"/>
              </a:rPr>
              <a:t>pp</a:t>
            </a:r>
            <a:r>
              <a:rPr lang="en-US" spc="-45" dirty="0">
                <a:solidFill>
                  <a:srgbClr val="3E3E3E"/>
                </a:solidFill>
                <a:cs typeface="Arial"/>
              </a:rPr>
              <a:t>o</a:t>
            </a:r>
            <a:r>
              <a:rPr lang="en-US" dirty="0">
                <a:solidFill>
                  <a:srgbClr val="3E3E3E"/>
                </a:solidFill>
                <a:cs typeface="Arial"/>
              </a:rPr>
              <a:t>rt</a:t>
            </a:r>
            <a:endParaRPr lang="en-US" dirty="0">
              <a:cs typeface="Arial"/>
            </a:endParaRPr>
          </a:p>
          <a:p>
            <a:pPr marL="457200" lvl="1">
              <a:lnSpc>
                <a:spcPct val="100000"/>
              </a:lnSpc>
              <a:spcBef>
                <a:spcPts val="240"/>
              </a:spcBef>
            </a:pPr>
            <a:r>
              <a:rPr lang="en-US" spc="-25" dirty="0">
                <a:solidFill>
                  <a:srgbClr val="3E3E3E"/>
                </a:solidFill>
                <a:cs typeface="Arial"/>
              </a:rPr>
              <a:t>Q</a:t>
            </a:r>
            <a:r>
              <a:rPr lang="en-US" spc="15" dirty="0">
                <a:solidFill>
                  <a:srgbClr val="3E3E3E"/>
                </a:solidFill>
                <a:cs typeface="Arial"/>
              </a:rPr>
              <a:t>ui</a:t>
            </a:r>
            <a:r>
              <a:rPr lang="en-US" dirty="0">
                <a:solidFill>
                  <a:srgbClr val="3E3E3E"/>
                </a:solidFill>
                <a:cs typeface="Arial"/>
              </a:rPr>
              <a:t>ck</a:t>
            </a:r>
            <a:r>
              <a:rPr lang="en-US" spc="-45" dirty="0">
                <a:solidFill>
                  <a:srgbClr val="3E3E3E"/>
                </a:solidFill>
                <a:cs typeface="Arial"/>
              </a:rPr>
              <a:t>e</a:t>
            </a:r>
            <a:r>
              <a:rPr lang="en-US" dirty="0">
                <a:solidFill>
                  <a:srgbClr val="3E3E3E"/>
                </a:solidFill>
                <a:cs typeface="Arial"/>
              </a:rPr>
              <a:t>st</a:t>
            </a:r>
            <a:r>
              <a:rPr lang="en-US" spc="15" dirty="0">
                <a:solidFill>
                  <a:srgbClr val="3E3E3E"/>
                </a:solidFill>
                <a:cs typeface="Arial"/>
              </a:rPr>
              <a:t> </a:t>
            </a:r>
            <a:r>
              <a:rPr lang="en-US" spc="-25" dirty="0">
                <a:solidFill>
                  <a:srgbClr val="3E3E3E"/>
                </a:solidFill>
                <a:cs typeface="Arial"/>
              </a:rPr>
              <a:t>t</a:t>
            </a:r>
            <a:r>
              <a:rPr lang="en-US" spc="15" dirty="0">
                <a:solidFill>
                  <a:srgbClr val="3E3E3E"/>
                </a:solidFill>
                <a:cs typeface="Arial"/>
              </a:rPr>
              <a:t>i</a:t>
            </a:r>
            <a:r>
              <a:rPr lang="en-US" dirty="0">
                <a:solidFill>
                  <a:srgbClr val="3E3E3E"/>
                </a:solidFill>
                <a:cs typeface="Arial"/>
              </a:rPr>
              <a:t>me</a:t>
            </a:r>
            <a:r>
              <a:rPr lang="en-US" spc="-5" dirty="0">
                <a:solidFill>
                  <a:srgbClr val="3E3E3E"/>
                </a:solidFill>
                <a:cs typeface="Arial"/>
              </a:rPr>
              <a:t> </a:t>
            </a:r>
            <a:r>
              <a:rPr lang="en-US" spc="-25" dirty="0">
                <a:solidFill>
                  <a:srgbClr val="3E3E3E"/>
                </a:solidFill>
                <a:cs typeface="Arial"/>
              </a:rPr>
              <a:t>t</a:t>
            </a:r>
            <a:r>
              <a:rPr lang="en-US" dirty="0">
                <a:solidFill>
                  <a:srgbClr val="3E3E3E"/>
                </a:solidFill>
                <a:cs typeface="Arial"/>
              </a:rPr>
              <a:t>o</a:t>
            </a:r>
            <a:r>
              <a:rPr lang="en-US" spc="-5" dirty="0">
                <a:solidFill>
                  <a:srgbClr val="3E3E3E"/>
                </a:solidFill>
                <a:cs typeface="Arial"/>
              </a:rPr>
              <a:t> </a:t>
            </a:r>
            <a:r>
              <a:rPr lang="en-US" dirty="0">
                <a:solidFill>
                  <a:srgbClr val="3E3E3E"/>
                </a:solidFill>
                <a:cs typeface="Arial"/>
              </a:rPr>
              <a:t>m</a:t>
            </a:r>
            <a:r>
              <a:rPr lang="en-US" spc="-45" dirty="0">
                <a:solidFill>
                  <a:srgbClr val="3E3E3E"/>
                </a:solidFill>
                <a:cs typeface="Arial"/>
              </a:rPr>
              <a:t>a</a:t>
            </a:r>
            <a:r>
              <a:rPr lang="en-US" dirty="0">
                <a:solidFill>
                  <a:srgbClr val="3E3E3E"/>
                </a:solidFill>
                <a:cs typeface="Arial"/>
              </a:rPr>
              <a:t>rk</a:t>
            </a:r>
            <a:r>
              <a:rPr lang="en-US" spc="-45" dirty="0">
                <a:solidFill>
                  <a:srgbClr val="3E3E3E"/>
                </a:solidFill>
                <a:cs typeface="Arial"/>
              </a:rPr>
              <a:t>e</a:t>
            </a:r>
            <a:r>
              <a:rPr lang="en-US" dirty="0">
                <a:solidFill>
                  <a:srgbClr val="3E3E3E"/>
                </a:solidFill>
                <a:cs typeface="Arial"/>
              </a:rPr>
              <a:t>t</a:t>
            </a:r>
            <a:endParaRPr lang="en-US" dirty="0">
              <a:cs typeface="Arial"/>
            </a:endParaRPr>
          </a:p>
          <a:p>
            <a:pPr lvl="1"/>
            <a:endParaRPr lang="en-US" dirty="0"/>
          </a:p>
        </p:txBody>
      </p:sp>
      <p:sp>
        <p:nvSpPr>
          <p:cNvPr id="4" name="Title 3"/>
          <p:cNvSpPr>
            <a:spLocks noGrp="1"/>
          </p:cNvSpPr>
          <p:nvPr>
            <p:ph type="title"/>
          </p:nvPr>
        </p:nvSpPr>
        <p:spPr/>
        <p:txBody>
          <a:bodyPr/>
          <a:lstStyle/>
          <a:p>
            <a:r>
              <a:rPr lang="en-US" dirty="0" smtClean="0"/>
              <a:t>7-Series Architecture Alignment</a:t>
            </a:r>
            <a:endParaRPr lang="en-US" dirty="0"/>
          </a:p>
        </p:txBody>
      </p:sp>
      <p:sp>
        <p:nvSpPr>
          <p:cNvPr id="5" name="Footer Placeholder 4"/>
          <p:cNvSpPr>
            <a:spLocks noGrp="1"/>
          </p:cNvSpPr>
          <p:nvPr>
            <p:ph type="ftr" sz="quarter" idx="3"/>
          </p:nvPr>
        </p:nvSpPr>
        <p:spPr/>
        <p:txBody>
          <a:bodyPr/>
          <a:lstStyle/>
          <a:p>
            <a:r>
              <a:rPr lang="en-US" dirty="0" smtClean="0"/>
              <a:t>© Copyright 2015 Xilinx</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8269" y="1552575"/>
            <a:ext cx="6880555" cy="4544635"/>
          </a:xfrm>
          <a:prstGeom prst="rect">
            <a:avLst/>
          </a:prstGeom>
        </p:spPr>
      </p:pic>
      <p:sp>
        <p:nvSpPr>
          <p:cNvPr id="10" name="Content Placeholder 1"/>
          <p:cNvSpPr txBox="1">
            <a:spLocks/>
          </p:cNvSpPr>
          <p:nvPr/>
        </p:nvSpPr>
        <p:spPr bwMode="auto">
          <a:xfrm>
            <a:off x="7846256" y="6090502"/>
            <a:ext cx="4342568" cy="420583"/>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a:lstStyle>
          <a:p>
            <a:pPr marL="342900" lvl="1" indent="0">
              <a:buNone/>
            </a:pPr>
            <a:r>
              <a:rPr lang="en-US" kern="0" dirty="0" smtClean="0"/>
              <a:t>Artix-7 Architecture Overview</a:t>
            </a:r>
            <a:endParaRPr lang="en-US" kern="0" dirty="0"/>
          </a:p>
        </p:txBody>
      </p:sp>
      <p:sp>
        <p:nvSpPr>
          <p:cNvPr id="6" name="Slide Number Placeholder 5"/>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6</a:t>
            </a:fld>
            <a:endParaRPr lang="en-US" dirty="0"/>
          </a:p>
        </p:txBody>
      </p:sp>
    </p:spTree>
    <p:extLst>
      <p:ext uri="{BB962C8B-B14F-4D97-AF65-F5344CB8AC3E}">
        <p14:creationId xmlns:p14="http://schemas.microsoft.com/office/powerpoint/2010/main" val="36385850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chemeClr val="bg2"/>
                </a:solidFill>
                <a:cs typeface="Arial" pitchFamily="34" charset="0"/>
              </a:rPr>
              <a:t>Introduction to 7-Series FPGA</a:t>
            </a:r>
          </a:p>
          <a:p>
            <a:pPr>
              <a:lnSpc>
                <a:spcPts val="2200"/>
              </a:lnSpc>
              <a:tabLst>
                <a:tab pos="228600" algn="l"/>
              </a:tabLst>
            </a:pPr>
            <a:r>
              <a:rPr lang="en-US" altLang="zh-CN" i="1" dirty="0" smtClean="0">
                <a:solidFill>
                  <a:schemeClr val="tx1"/>
                </a:solidFill>
                <a:cs typeface="Arial" pitchFamily="34" charset="0"/>
              </a:rPr>
              <a:t>Logic Resources</a:t>
            </a:r>
          </a:p>
          <a:p>
            <a:pPr>
              <a:lnSpc>
                <a:spcPts val="2200"/>
              </a:lnSpc>
              <a:tabLst>
                <a:tab pos="228600" algn="l"/>
              </a:tabLst>
            </a:pPr>
            <a:r>
              <a:rPr lang="en-US" altLang="zh-CN" dirty="0" smtClean="0">
                <a:solidFill>
                  <a:schemeClr val="bg2"/>
                </a:solidFill>
                <a:cs typeface="Arial" pitchFamily="34" charset="0"/>
              </a:rPr>
              <a:t>I/O Resources</a:t>
            </a:r>
          </a:p>
          <a:p>
            <a:pPr>
              <a:lnSpc>
                <a:spcPts val="2200"/>
              </a:lnSpc>
              <a:tabLst>
                <a:tab pos="228600" algn="l"/>
              </a:tabLst>
            </a:pPr>
            <a:r>
              <a:rPr lang="en-US" altLang="zh-CN" dirty="0" smtClean="0">
                <a:solidFill>
                  <a:schemeClr val="bg2"/>
                </a:solidFill>
                <a:cs typeface="Arial" pitchFamily="34" charset="0"/>
              </a:rPr>
              <a:t>Memory and DSP48 Resources</a:t>
            </a:r>
          </a:p>
          <a:p>
            <a:pPr>
              <a:lnSpc>
                <a:spcPts val="2200"/>
              </a:lnSpc>
              <a:tabLst>
                <a:tab pos="228600" algn="l"/>
              </a:tabLst>
            </a:pPr>
            <a:r>
              <a:rPr lang="en-US" altLang="zh-CN" dirty="0">
                <a:solidFill>
                  <a:schemeClr val="bg2"/>
                </a:solidFill>
                <a:cs typeface="Arial" pitchFamily="34" charset="0"/>
              </a:rPr>
              <a:t>XADC </a:t>
            </a:r>
            <a:endParaRPr lang="en-US" altLang="zh-CN" dirty="0" smtClean="0">
              <a:solidFill>
                <a:schemeClr val="bg2"/>
              </a:solidFill>
              <a:cs typeface="Arial" pitchFamily="34" charset="0"/>
            </a:endParaRPr>
          </a:p>
          <a:p>
            <a:pPr>
              <a:lnSpc>
                <a:spcPts val="2200"/>
              </a:lnSpc>
              <a:tabLst>
                <a:tab pos="228600" algn="l"/>
              </a:tabLst>
            </a:pPr>
            <a:r>
              <a:rPr lang="en-US" altLang="zh-CN" dirty="0" smtClean="0">
                <a:solidFill>
                  <a:schemeClr val="bg2"/>
                </a:solidFill>
                <a:cs typeface="Arial" pitchFamily="34" charset="0"/>
              </a:rPr>
              <a:t>Clocking Resources</a:t>
            </a:r>
          </a:p>
          <a:p>
            <a:pPr>
              <a:lnSpc>
                <a:spcPts val="2200"/>
              </a:lnSpc>
              <a:tabLst>
                <a:tab pos="228600" algn="l"/>
              </a:tabLst>
            </a:pPr>
            <a:r>
              <a:rPr lang="en-US" altLang="zh-CN" dirty="0" err="1" smtClean="0">
                <a:solidFill>
                  <a:schemeClr val="bg2"/>
                </a:solidFill>
                <a:cs typeface="Arial" pitchFamily="34" charset="0"/>
              </a:rPr>
              <a:t>Zynq</a:t>
            </a:r>
            <a:r>
              <a:rPr lang="en-US" altLang="zh-CN" dirty="0" smtClean="0">
                <a:solidFill>
                  <a:schemeClr val="bg2"/>
                </a:solidFill>
                <a:cs typeface="Arial" pitchFamily="34" charset="0"/>
              </a:rPr>
              <a:t> </a:t>
            </a:r>
            <a:r>
              <a:rPr lang="en-US" altLang="zh-CN" dirty="0" err="1" smtClean="0">
                <a:solidFill>
                  <a:schemeClr val="bg2"/>
                </a:solidFill>
                <a:cs typeface="Arial" pitchFamily="34" charset="0"/>
              </a:rPr>
              <a:t>SoC</a:t>
            </a:r>
            <a:r>
              <a:rPr lang="en-US" altLang="zh-CN" dirty="0" smtClean="0">
                <a:solidFill>
                  <a:schemeClr val="bg2"/>
                </a:solidFill>
                <a:cs typeface="Arial" pitchFamily="34" charset="0"/>
              </a:rPr>
              <a:t> </a:t>
            </a:r>
          </a:p>
          <a:p>
            <a:pPr>
              <a:lnSpc>
                <a:spcPts val="2200"/>
              </a:lnSpc>
              <a:tabLst>
                <a:tab pos="228600" algn="l"/>
              </a:tabLst>
            </a:pPr>
            <a:r>
              <a:rPr lang="en-US" altLang="zh-CN" dirty="0" smtClean="0">
                <a:solidFill>
                  <a:schemeClr val="bg2"/>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3" name="Slide Number Placeholder 2"/>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7</a:t>
            </a:fld>
            <a:endParaRPr lang="en-US" dirty="0"/>
          </a:p>
        </p:txBody>
      </p:sp>
    </p:spTree>
    <p:extLst>
      <p:ext uri="{BB962C8B-B14F-4D97-AF65-F5344CB8AC3E}">
        <p14:creationId xmlns:p14="http://schemas.microsoft.com/office/powerpoint/2010/main" val="2670935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489" y="1600201"/>
            <a:ext cx="5181711" cy="4268337"/>
          </a:xfrm>
        </p:spPr>
        <p:txBody>
          <a:bodyPr/>
          <a:lstStyle/>
          <a:p>
            <a:r>
              <a:rPr lang="en-US" spc="-55" dirty="0">
                <a:solidFill>
                  <a:schemeClr val="tx1"/>
                </a:solidFill>
                <a:cs typeface="Arial"/>
              </a:rPr>
              <a:t>P</a:t>
            </a:r>
            <a:r>
              <a:rPr lang="en-US" spc="10" dirty="0">
                <a:solidFill>
                  <a:schemeClr val="tx1"/>
                </a:solidFill>
                <a:cs typeface="Arial"/>
              </a:rPr>
              <a:t>r</a:t>
            </a:r>
            <a:r>
              <a:rPr lang="en-US" spc="-10" dirty="0">
                <a:solidFill>
                  <a:schemeClr val="tx1"/>
                </a:solidFill>
                <a:cs typeface="Arial"/>
              </a:rPr>
              <a:t>i</a:t>
            </a:r>
            <a:r>
              <a:rPr lang="en-US" spc="-5" dirty="0">
                <a:solidFill>
                  <a:schemeClr val="tx1"/>
                </a:solidFill>
                <a:cs typeface="Arial"/>
              </a:rPr>
              <a:t>m</a:t>
            </a:r>
            <a:r>
              <a:rPr lang="en-US" spc="-15" dirty="0">
                <a:solidFill>
                  <a:schemeClr val="tx1"/>
                </a:solidFill>
                <a:cs typeface="Arial"/>
              </a:rPr>
              <a:t>a</a:t>
            </a:r>
            <a:r>
              <a:rPr lang="en-US" spc="10" dirty="0">
                <a:solidFill>
                  <a:schemeClr val="tx1"/>
                </a:solidFill>
                <a:cs typeface="Arial"/>
              </a:rPr>
              <a:t>ry</a:t>
            </a:r>
            <a:r>
              <a:rPr lang="en-US" spc="150" dirty="0">
                <a:solidFill>
                  <a:schemeClr val="tx1"/>
                </a:solidFill>
                <a:cs typeface="Arial"/>
              </a:rPr>
              <a:t> </a:t>
            </a:r>
            <a:r>
              <a:rPr lang="en-US" spc="10" dirty="0">
                <a:solidFill>
                  <a:schemeClr val="tx1"/>
                </a:solidFill>
                <a:cs typeface="Arial"/>
              </a:rPr>
              <a:t>r</a:t>
            </a:r>
            <a:r>
              <a:rPr lang="en-US" spc="-15" dirty="0">
                <a:solidFill>
                  <a:schemeClr val="tx1"/>
                </a:solidFill>
                <a:cs typeface="Arial"/>
              </a:rPr>
              <a:t>es</a:t>
            </a:r>
            <a:r>
              <a:rPr lang="en-US" spc="-5" dirty="0">
                <a:solidFill>
                  <a:schemeClr val="tx1"/>
                </a:solidFill>
                <a:cs typeface="Arial"/>
              </a:rPr>
              <a:t>ou</a:t>
            </a:r>
            <a:r>
              <a:rPr lang="en-US" spc="10" dirty="0">
                <a:solidFill>
                  <a:schemeClr val="tx1"/>
                </a:solidFill>
                <a:cs typeface="Arial"/>
              </a:rPr>
              <a:t>r</a:t>
            </a:r>
            <a:r>
              <a:rPr lang="en-US" spc="-15" dirty="0">
                <a:solidFill>
                  <a:schemeClr val="tx1"/>
                </a:solidFill>
                <a:cs typeface="Arial"/>
              </a:rPr>
              <a:t>c</a:t>
            </a:r>
            <a:r>
              <a:rPr lang="en-US" spc="10" dirty="0">
                <a:solidFill>
                  <a:schemeClr val="tx1"/>
                </a:solidFill>
                <a:cs typeface="Arial"/>
              </a:rPr>
              <a:t>e</a:t>
            </a:r>
            <a:r>
              <a:rPr lang="en-US" spc="150" dirty="0">
                <a:solidFill>
                  <a:schemeClr val="tx1"/>
                </a:solidFill>
                <a:cs typeface="Arial"/>
              </a:rPr>
              <a:t> </a:t>
            </a:r>
            <a:r>
              <a:rPr lang="en-US" spc="5" dirty="0">
                <a:solidFill>
                  <a:schemeClr val="tx1"/>
                </a:solidFill>
                <a:cs typeface="Arial"/>
              </a:rPr>
              <a:t>f</a:t>
            </a:r>
            <a:r>
              <a:rPr lang="en-US" spc="-5" dirty="0">
                <a:solidFill>
                  <a:schemeClr val="tx1"/>
                </a:solidFill>
                <a:cs typeface="Arial"/>
              </a:rPr>
              <a:t>o</a:t>
            </a:r>
            <a:r>
              <a:rPr lang="en-US" spc="5" dirty="0">
                <a:solidFill>
                  <a:schemeClr val="tx1"/>
                </a:solidFill>
                <a:cs typeface="Arial"/>
              </a:rPr>
              <a:t>r </a:t>
            </a:r>
            <a:r>
              <a:rPr lang="en-US" spc="-5" dirty="0" smtClean="0">
                <a:solidFill>
                  <a:schemeClr val="tx1"/>
                </a:solidFill>
                <a:cs typeface="Arial"/>
              </a:rPr>
              <a:t>d</a:t>
            </a:r>
            <a:r>
              <a:rPr lang="en-US" spc="-15" dirty="0" smtClean="0">
                <a:solidFill>
                  <a:schemeClr val="tx1"/>
                </a:solidFill>
                <a:cs typeface="Arial"/>
              </a:rPr>
              <a:t>es</a:t>
            </a:r>
            <a:r>
              <a:rPr lang="en-US" spc="-10" dirty="0" smtClean="0">
                <a:solidFill>
                  <a:schemeClr val="tx1"/>
                </a:solidFill>
                <a:cs typeface="Arial"/>
              </a:rPr>
              <a:t>i</a:t>
            </a:r>
            <a:r>
              <a:rPr lang="en-US" spc="-5" dirty="0" smtClean="0">
                <a:solidFill>
                  <a:schemeClr val="tx1"/>
                </a:solidFill>
                <a:cs typeface="Arial"/>
              </a:rPr>
              <a:t>g</a:t>
            </a:r>
            <a:r>
              <a:rPr lang="en-US" spc="10" dirty="0" smtClean="0">
                <a:solidFill>
                  <a:schemeClr val="tx1"/>
                </a:solidFill>
                <a:cs typeface="Arial"/>
              </a:rPr>
              <a:t>n in Xilinx FPGAs</a:t>
            </a:r>
            <a:endParaRPr lang="en-US" dirty="0">
              <a:solidFill>
                <a:schemeClr val="tx1"/>
              </a:solidFill>
              <a:cs typeface="Arial"/>
            </a:endParaRPr>
          </a:p>
          <a:p>
            <a:pPr lvl="1"/>
            <a:r>
              <a:rPr lang="en-US" spc="15" dirty="0">
                <a:cs typeface="Arial"/>
              </a:rPr>
              <a:t>C</a:t>
            </a:r>
            <a:r>
              <a:rPr lang="en-US" spc="-45" dirty="0">
                <a:cs typeface="Arial"/>
              </a:rPr>
              <a:t>o</a:t>
            </a:r>
            <a:r>
              <a:rPr lang="en-US" dirty="0">
                <a:cs typeface="Arial"/>
              </a:rPr>
              <a:t>m</a:t>
            </a:r>
            <a:r>
              <a:rPr lang="en-US" spc="15" dirty="0">
                <a:cs typeface="Arial"/>
              </a:rPr>
              <a:t>bin</a:t>
            </a:r>
            <a:r>
              <a:rPr lang="en-US" spc="-45" dirty="0">
                <a:cs typeface="Arial"/>
              </a:rPr>
              <a:t>a</a:t>
            </a:r>
            <a:r>
              <a:rPr lang="en-US" spc="-25" dirty="0">
                <a:cs typeface="Arial"/>
              </a:rPr>
              <a:t>t</a:t>
            </a:r>
            <a:r>
              <a:rPr lang="en-US" spc="-45" dirty="0">
                <a:cs typeface="Arial"/>
              </a:rPr>
              <a:t>o</a:t>
            </a:r>
            <a:r>
              <a:rPr lang="en-US" dirty="0">
                <a:cs typeface="Arial"/>
              </a:rPr>
              <a:t>r</a:t>
            </a:r>
            <a:r>
              <a:rPr lang="en-US" spc="15" dirty="0">
                <a:cs typeface="Arial"/>
              </a:rPr>
              <a:t>i</a:t>
            </a:r>
            <a:r>
              <a:rPr lang="en-US" spc="-45" dirty="0">
                <a:cs typeface="Arial"/>
              </a:rPr>
              <a:t>a</a:t>
            </a:r>
            <a:r>
              <a:rPr lang="en-US" dirty="0">
                <a:cs typeface="Arial"/>
              </a:rPr>
              <a:t>l</a:t>
            </a:r>
            <a:r>
              <a:rPr lang="en-US" spc="55" dirty="0">
                <a:cs typeface="Arial"/>
              </a:rPr>
              <a:t> </a:t>
            </a:r>
            <a:r>
              <a:rPr lang="en-US" spc="-25" dirty="0">
                <a:cs typeface="Arial"/>
              </a:rPr>
              <a:t>f</a:t>
            </a:r>
            <a:r>
              <a:rPr lang="en-US" spc="15" dirty="0">
                <a:cs typeface="Arial"/>
              </a:rPr>
              <a:t>un</a:t>
            </a:r>
            <a:r>
              <a:rPr lang="en-US" dirty="0">
                <a:cs typeface="Arial"/>
              </a:rPr>
              <a:t>c</a:t>
            </a:r>
            <a:r>
              <a:rPr lang="en-US" spc="-25" dirty="0">
                <a:cs typeface="Arial"/>
              </a:rPr>
              <a:t>t</a:t>
            </a:r>
            <a:r>
              <a:rPr lang="en-US" spc="15" dirty="0">
                <a:cs typeface="Arial"/>
              </a:rPr>
              <a:t>i</a:t>
            </a:r>
            <a:r>
              <a:rPr lang="en-US" spc="-45" dirty="0">
                <a:cs typeface="Arial"/>
              </a:rPr>
              <a:t>o</a:t>
            </a:r>
            <a:r>
              <a:rPr lang="en-US" spc="15" dirty="0">
                <a:cs typeface="Arial"/>
              </a:rPr>
              <a:t>n</a:t>
            </a:r>
            <a:r>
              <a:rPr lang="en-US" dirty="0">
                <a:cs typeface="Arial"/>
              </a:rPr>
              <a:t>s </a:t>
            </a:r>
            <a:endParaRPr lang="en-US" dirty="0" smtClean="0">
              <a:cs typeface="Arial"/>
            </a:endParaRPr>
          </a:p>
          <a:p>
            <a:pPr lvl="1"/>
            <a:r>
              <a:rPr lang="en-US" spc="-25" dirty="0" smtClean="0">
                <a:cs typeface="Arial"/>
              </a:rPr>
              <a:t>F</a:t>
            </a:r>
            <a:r>
              <a:rPr lang="en-US" spc="15" dirty="0" smtClean="0">
                <a:cs typeface="Arial"/>
              </a:rPr>
              <a:t>li</a:t>
            </a:r>
            <a:r>
              <a:rPr lang="en-US" spc="20" dirty="0" smtClean="0">
                <a:cs typeface="Arial"/>
              </a:rPr>
              <a:t>p</a:t>
            </a:r>
            <a:r>
              <a:rPr lang="en-US" spc="-5" dirty="0" smtClean="0">
                <a:cs typeface="Arial"/>
              </a:rPr>
              <a:t>-</a:t>
            </a:r>
            <a:r>
              <a:rPr lang="en-US" spc="-25" dirty="0" smtClean="0">
                <a:cs typeface="Arial"/>
              </a:rPr>
              <a:t>f</a:t>
            </a:r>
            <a:r>
              <a:rPr lang="en-US" spc="15" dirty="0" smtClean="0">
                <a:cs typeface="Arial"/>
              </a:rPr>
              <a:t>l</a:t>
            </a:r>
            <a:r>
              <a:rPr lang="en-US" spc="-45" dirty="0" smtClean="0">
                <a:cs typeface="Arial"/>
              </a:rPr>
              <a:t>o</a:t>
            </a:r>
            <a:r>
              <a:rPr lang="en-US" spc="15" dirty="0" smtClean="0">
                <a:cs typeface="Arial"/>
              </a:rPr>
              <a:t>p</a:t>
            </a:r>
            <a:r>
              <a:rPr lang="en-US" dirty="0" smtClean="0">
                <a:cs typeface="Arial"/>
              </a:rPr>
              <a:t>s</a:t>
            </a:r>
            <a:endParaRPr lang="en-US" dirty="0">
              <a:cs typeface="Arial"/>
            </a:endParaRPr>
          </a:p>
          <a:p>
            <a:r>
              <a:rPr lang="en-US" dirty="0" smtClean="0">
                <a:solidFill>
                  <a:schemeClr val="tx1"/>
                </a:solidFill>
              </a:rPr>
              <a:t>CLB contains two slices</a:t>
            </a:r>
          </a:p>
          <a:p>
            <a:r>
              <a:rPr lang="en-US" dirty="0" smtClean="0">
                <a:solidFill>
                  <a:schemeClr val="tx1"/>
                </a:solidFill>
              </a:rPr>
              <a:t>Connected to switch matrix for routing to other FPGA resources</a:t>
            </a:r>
          </a:p>
          <a:p>
            <a:pPr lvl="1"/>
            <a:r>
              <a:rPr lang="en-US" dirty="0" smtClean="0"/>
              <a:t>Carry chain runs vertically in a column from one slice to the one above</a:t>
            </a:r>
          </a:p>
          <a:p>
            <a:pPr lvl="1"/>
            <a:endParaRPr lang="en-US" dirty="0">
              <a:solidFill>
                <a:prstClr val="black"/>
              </a:solidFill>
              <a:cs typeface="Arial"/>
            </a:endParaRPr>
          </a:p>
          <a:p>
            <a:endParaRPr lang="en-US" dirty="0"/>
          </a:p>
        </p:txBody>
      </p:sp>
      <p:sp>
        <p:nvSpPr>
          <p:cNvPr id="4" name="Title 3"/>
          <p:cNvSpPr>
            <a:spLocks noGrp="1"/>
          </p:cNvSpPr>
          <p:nvPr>
            <p:ph type="title"/>
          </p:nvPr>
        </p:nvSpPr>
        <p:spPr/>
        <p:txBody>
          <a:bodyPr/>
          <a:lstStyle/>
          <a:p>
            <a:r>
              <a:rPr lang="en-US" dirty="0" smtClean="0"/>
              <a:t>Configurable Logic Block (CLB) in 7-Series FPGAs</a:t>
            </a:r>
            <a:endParaRPr lang="en-US" dirty="0"/>
          </a:p>
        </p:txBody>
      </p:sp>
      <p:sp>
        <p:nvSpPr>
          <p:cNvPr id="7" name="Footer Placeholder 6"/>
          <p:cNvSpPr>
            <a:spLocks noGrp="1"/>
          </p:cNvSpPr>
          <p:nvPr>
            <p:ph type="ftr" sz="quarter" idx="3"/>
          </p:nvPr>
        </p:nvSpPr>
        <p:spPr/>
        <p:txBody>
          <a:bodyPr/>
          <a:lstStyle/>
          <a:p>
            <a:r>
              <a:rPr lang="en-US" dirty="0" smtClean="0"/>
              <a:t>© Copyright 2015 Xilinx</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7786" y="1580875"/>
            <a:ext cx="6075368" cy="4257950"/>
          </a:xfrm>
          <a:prstGeom prst="rect">
            <a:avLst/>
          </a:prstGeom>
        </p:spPr>
      </p:pic>
      <p:sp>
        <p:nvSpPr>
          <p:cNvPr id="6" name="Slide Number Placeholder 5"/>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8</a:t>
            </a:fld>
            <a:endParaRPr lang="en-US" dirty="0"/>
          </a:p>
        </p:txBody>
      </p:sp>
    </p:spTree>
    <p:extLst>
      <p:ext uri="{BB962C8B-B14F-4D97-AF65-F5344CB8AC3E}">
        <p14:creationId xmlns:p14="http://schemas.microsoft.com/office/powerpoint/2010/main" val="25252125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pc="55" dirty="0">
                <a:solidFill>
                  <a:schemeClr val="tx1"/>
                </a:solidFill>
                <a:cs typeface="Arial"/>
              </a:rPr>
              <a:t>T</a:t>
            </a:r>
            <a:r>
              <a:rPr lang="en-US" spc="-25" dirty="0">
                <a:solidFill>
                  <a:schemeClr val="tx1"/>
                </a:solidFill>
                <a:cs typeface="Arial"/>
              </a:rPr>
              <a:t>w</a:t>
            </a:r>
            <a:r>
              <a:rPr lang="en-US" spc="10" dirty="0">
                <a:solidFill>
                  <a:schemeClr val="tx1"/>
                </a:solidFill>
                <a:cs typeface="Arial"/>
              </a:rPr>
              <a:t>o</a:t>
            </a:r>
            <a:r>
              <a:rPr lang="en-US" spc="40" dirty="0">
                <a:solidFill>
                  <a:schemeClr val="tx1"/>
                </a:solidFill>
                <a:cs typeface="Arial"/>
              </a:rPr>
              <a:t> </a:t>
            </a:r>
            <a:r>
              <a:rPr lang="en-US" spc="5" dirty="0">
                <a:solidFill>
                  <a:schemeClr val="tx1"/>
                </a:solidFill>
                <a:cs typeface="Arial"/>
              </a:rPr>
              <a:t>t</a:t>
            </a:r>
            <a:r>
              <a:rPr lang="en-US" spc="45" dirty="0">
                <a:solidFill>
                  <a:schemeClr val="tx1"/>
                </a:solidFill>
                <a:cs typeface="Arial"/>
              </a:rPr>
              <a:t>y</a:t>
            </a:r>
            <a:r>
              <a:rPr lang="en-US" spc="-5" dirty="0">
                <a:solidFill>
                  <a:schemeClr val="tx1"/>
                </a:solidFill>
                <a:cs typeface="Arial"/>
              </a:rPr>
              <a:t>p</a:t>
            </a:r>
            <a:r>
              <a:rPr lang="en-US" spc="-15" dirty="0">
                <a:solidFill>
                  <a:schemeClr val="tx1"/>
                </a:solidFill>
                <a:cs typeface="Arial"/>
              </a:rPr>
              <a:t>e</a:t>
            </a:r>
            <a:r>
              <a:rPr lang="en-US" spc="10" dirty="0">
                <a:solidFill>
                  <a:schemeClr val="tx1"/>
                </a:solidFill>
                <a:cs typeface="Arial"/>
              </a:rPr>
              <a:t>s</a:t>
            </a:r>
            <a:r>
              <a:rPr lang="en-US" spc="30" dirty="0">
                <a:solidFill>
                  <a:schemeClr val="tx1"/>
                </a:solidFill>
                <a:cs typeface="Arial"/>
              </a:rPr>
              <a:t> </a:t>
            </a:r>
            <a:r>
              <a:rPr lang="en-US" spc="-5" dirty="0">
                <a:solidFill>
                  <a:schemeClr val="tx1"/>
                </a:solidFill>
                <a:cs typeface="Arial"/>
              </a:rPr>
              <a:t>o</a:t>
            </a:r>
            <a:r>
              <a:rPr lang="en-US" spc="5" dirty="0">
                <a:solidFill>
                  <a:schemeClr val="tx1"/>
                </a:solidFill>
                <a:cs typeface="Arial"/>
              </a:rPr>
              <a:t>f</a:t>
            </a:r>
            <a:r>
              <a:rPr lang="en-US" spc="55" dirty="0">
                <a:solidFill>
                  <a:schemeClr val="tx1"/>
                </a:solidFill>
                <a:cs typeface="Arial"/>
              </a:rPr>
              <a:t> </a:t>
            </a:r>
            <a:r>
              <a:rPr lang="en-US" spc="55" dirty="0" smtClean="0">
                <a:solidFill>
                  <a:schemeClr val="tx1"/>
                </a:solidFill>
                <a:cs typeface="Arial"/>
              </a:rPr>
              <a:t>CLB </a:t>
            </a:r>
            <a:r>
              <a:rPr lang="en-US" spc="-15" dirty="0" smtClean="0">
                <a:solidFill>
                  <a:schemeClr val="tx1"/>
                </a:solidFill>
                <a:cs typeface="Arial"/>
              </a:rPr>
              <a:t>s</a:t>
            </a:r>
            <a:r>
              <a:rPr lang="en-US" spc="-10" dirty="0" smtClean="0">
                <a:solidFill>
                  <a:schemeClr val="tx1"/>
                </a:solidFill>
                <a:cs typeface="Arial"/>
              </a:rPr>
              <a:t>li</a:t>
            </a:r>
            <a:r>
              <a:rPr lang="en-US" spc="-15" dirty="0" smtClean="0">
                <a:solidFill>
                  <a:schemeClr val="tx1"/>
                </a:solidFill>
                <a:cs typeface="Arial"/>
              </a:rPr>
              <a:t>ce</a:t>
            </a:r>
            <a:r>
              <a:rPr lang="en-US" spc="10" dirty="0" smtClean="0">
                <a:solidFill>
                  <a:schemeClr val="tx1"/>
                </a:solidFill>
                <a:cs typeface="Arial"/>
              </a:rPr>
              <a:t>s</a:t>
            </a:r>
          </a:p>
          <a:p>
            <a:pPr marL="569913" lvl="1" fontAlgn="auto">
              <a:spcBef>
                <a:spcPts val="0"/>
              </a:spcBef>
              <a:spcAft>
                <a:spcPts val="0"/>
              </a:spcAft>
            </a:pPr>
            <a:r>
              <a:rPr lang="en-US" dirty="0">
                <a:cs typeface="Arial"/>
              </a:rPr>
              <a:t>S</a:t>
            </a:r>
            <a:r>
              <a:rPr lang="en-US" spc="10" dirty="0">
                <a:cs typeface="Arial"/>
              </a:rPr>
              <a:t>L</a:t>
            </a:r>
            <a:r>
              <a:rPr lang="en-US" spc="-85" dirty="0">
                <a:cs typeface="Arial"/>
              </a:rPr>
              <a:t>I</a:t>
            </a:r>
            <a:r>
              <a:rPr lang="en-US" spc="15" dirty="0">
                <a:cs typeface="Arial"/>
              </a:rPr>
              <a:t>C</a:t>
            </a:r>
            <a:r>
              <a:rPr lang="en-US" dirty="0">
                <a:cs typeface="Arial"/>
              </a:rPr>
              <a:t>EM:</a:t>
            </a:r>
            <a:r>
              <a:rPr lang="en-US" spc="15" dirty="0">
                <a:cs typeface="Arial"/>
              </a:rPr>
              <a:t> </a:t>
            </a:r>
            <a:r>
              <a:rPr lang="en-US" spc="-25" dirty="0">
                <a:cs typeface="Arial"/>
              </a:rPr>
              <a:t>F</a:t>
            </a:r>
            <a:r>
              <a:rPr lang="en-US" spc="15" dirty="0">
                <a:cs typeface="Arial"/>
              </a:rPr>
              <a:t>ul</a:t>
            </a:r>
            <a:r>
              <a:rPr lang="en-US" dirty="0">
                <a:cs typeface="Arial"/>
              </a:rPr>
              <a:t>l</a:t>
            </a:r>
            <a:r>
              <a:rPr lang="en-US" spc="-5" dirty="0">
                <a:cs typeface="Arial"/>
              </a:rPr>
              <a:t> </a:t>
            </a:r>
            <a:r>
              <a:rPr lang="en-US" dirty="0">
                <a:cs typeface="Arial"/>
              </a:rPr>
              <a:t>s</a:t>
            </a:r>
            <a:r>
              <a:rPr lang="en-US" spc="15" dirty="0">
                <a:cs typeface="Arial"/>
              </a:rPr>
              <a:t>li</a:t>
            </a:r>
            <a:r>
              <a:rPr lang="en-US" dirty="0">
                <a:cs typeface="Arial"/>
              </a:rPr>
              <a:t>ce</a:t>
            </a:r>
          </a:p>
          <a:p>
            <a:pPr marL="912813" lvl="1" fontAlgn="auto">
              <a:spcBef>
                <a:spcPts val="200"/>
              </a:spcBef>
              <a:spcAft>
                <a:spcPts val="0"/>
              </a:spcAft>
              <a:buClr>
                <a:srgbClr val="3E3E3E"/>
              </a:buClr>
              <a:buSzPct val="93750"/>
              <a:buFont typeface="Symbol"/>
              <a:buChar char=""/>
              <a:tabLst>
                <a:tab pos="332740" algn="l"/>
              </a:tabLst>
            </a:pPr>
            <a:r>
              <a:rPr lang="en-US" sz="1600" spc="5" dirty="0">
                <a:cs typeface="Arial"/>
              </a:rPr>
              <a:t>L</a:t>
            </a:r>
            <a:r>
              <a:rPr lang="en-US" sz="1600" spc="-25" dirty="0">
                <a:cs typeface="Arial"/>
              </a:rPr>
              <a:t>U</a:t>
            </a:r>
            <a:r>
              <a:rPr lang="en-US" sz="1600" spc="5" dirty="0">
                <a:cs typeface="Arial"/>
              </a:rPr>
              <a:t>T </a:t>
            </a:r>
            <a:r>
              <a:rPr lang="en-US" sz="1600" spc="30" dirty="0">
                <a:cs typeface="Arial"/>
              </a:rPr>
              <a:t>c</a:t>
            </a:r>
            <a:r>
              <a:rPr lang="en-US" sz="1600" spc="5" dirty="0">
                <a:cs typeface="Arial"/>
              </a:rPr>
              <a:t>an</a:t>
            </a:r>
            <a:r>
              <a:rPr lang="en-US" sz="1600" spc="-90" dirty="0">
                <a:cs typeface="Arial"/>
              </a:rPr>
              <a:t> </a:t>
            </a:r>
            <a:r>
              <a:rPr lang="en-US" sz="1600" spc="5" dirty="0">
                <a:cs typeface="Arial"/>
              </a:rPr>
              <a:t>be</a:t>
            </a:r>
            <a:r>
              <a:rPr lang="en-US" sz="1600" spc="-30" dirty="0">
                <a:cs typeface="Arial"/>
              </a:rPr>
              <a:t> </a:t>
            </a:r>
            <a:r>
              <a:rPr lang="en-US" sz="1600" spc="5" dirty="0">
                <a:cs typeface="Arial"/>
              </a:rPr>
              <a:t>u</a:t>
            </a:r>
            <a:r>
              <a:rPr lang="en-US" sz="1600" spc="25" dirty="0">
                <a:cs typeface="Arial"/>
              </a:rPr>
              <a:t>s</a:t>
            </a:r>
            <a:r>
              <a:rPr lang="en-US" sz="1600" spc="5" dirty="0">
                <a:cs typeface="Arial"/>
              </a:rPr>
              <a:t>ed</a:t>
            </a:r>
            <a:r>
              <a:rPr lang="en-US" sz="1600" spc="-90" dirty="0">
                <a:cs typeface="Arial"/>
              </a:rPr>
              <a:t> </a:t>
            </a:r>
            <a:r>
              <a:rPr lang="en-US" sz="1600" spc="-35" dirty="0">
                <a:cs typeface="Arial"/>
              </a:rPr>
              <a:t>f</a:t>
            </a:r>
            <a:r>
              <a:rPr lang="en-US" sz="1600" spc="5" dirty="0">
                <a:cs typeface="Arial"/>
              </a:rPr>
              <a:t>or</a:t>
            </a:r>
            <a:r>
              <a:rPr lang="en-US" sz="1600" spc="30" dirty="0">
                <a:cs typeface="Arial"/>
              </a:rPr>
              <a:t> </a:t>
            </a:r>
            <a:r>
              <a:rPr lang="en-US" sz="1600" spc="5" dirty="0">
                <a:cs typeface="Arial"/>
              </a:rPr>
              <a:t>logic</a:t>
            </a:r>
            <a:r>
              <a:rPr lang="en-US" sz="1600" spc="-65" dirty="0">
                <a:cs typeface="Arial"/>
              </a:rPr>
              <a:t> </a:t>
            </a:r>
            <a:r>
              <a:rPr lang="en-US" sz="1600" spc="5" dirty="0">
                <a:cs typeface="Arial"/>
              </a:rPr>
              <a:t>and</a:t>
            </a:r>
            <a:r>
              <a:rPr lang="en-US" sz="1600" spc="-35" dirty="0">
                <a:cs typeface="Arial"/>
              </a:rPr>
              <a:t> </a:t>
            </a:r>
            <a:r>
              <a:rPr lang="en-US" sz="1600" spc="-25" dirty="0">
                <a:cs typeface="Arial"/>
              </a:rPr>
              <a:t>m</a:t>
            </a:r>
            <a:r>
              <a:rPr lang="en-US" sz="1600" spc="5" dirty="0">
                <a:cs typeface="Arial"/>
              </a:rPr>
              <a:t>e</a:t>
            </a:r>
            <a:r>
              <a:rPr lang="en-US" sz="1600" spc="-25" dirty="0">
                <a:cs typeface="Arial"/>
              </a:rPr>
              <a:t>m</a:t>
            </a:r>
            <a:r>
              <a:rPr lang="en-US" sz="1600" spc="5" dirty="0">
                <a:cs typeface="Arial"/>
              </a:rPr>
              <a:t>or</a:t>
            </a:r>
            <a:r>
              <a:rPr lang="en-US" sz="1600" spc="25" dirty="0">
                <a:cs typeface="Arial"/>
              </a:rPr>
              <a:t>y/</a:t>
            </a:r>
            <a:r>
              <a:rPr lang="en-US" sz="1600" spc="10" dirty="0">
                <a:cs typeface="Arial"/>
              </a:rPr>
              <a:t>S</a:t>
            </a:r>
            <a:r>
              <a:rPr lang="en-US" sz="1600" spc="30" dirty="0">
                <a:cs typeface="Arial"/>
              </a:rPr>
              <a:t>R</a:t>
            </a:r>
            <a:r>
              <a:rPr lang="en-US" sz="1600" spc="5" dirty="0">
                <a:cs typeface="Arial"/>
              </a:rPr>
              <a:t>L</a:t>
            </a:r>
            <a:endParaRPr lang="en-US" sz="1600" dirty="0">
              <a:cs typeface="Arial"/>
            </a:endParaRPr>
          </a:p>
          <a:p>
            <a:pPr marL="912813" lvl="1" fontAlgn="auto">
              <a:spcBef>
                <a:spcPts val="240"/>
              </a:spcBef>
              <a:spcAft>
                <a:spcPts val="0"/>
              </a:spcAft>
              <a:buClr>
                <a:srgbClr val="3E3E3E"/>
              </a:buClr>
              <a:buSzPct val="93750"/>
              <a:buFont typeface="Symbol"/>
              <a:buChar char=""/>
              <a:tabLst>
                <a:tab pos="332740" algn="l"/>
              </a:tabLst>
            </a:pPr>
            <a:r>
              <a:rPr lang="en-US" sz="1600" spc="-25" dirty="0">
                <a:cs typeface="Arial"/>
              </a:rPr>
              <a:t>H</a:t>
            </a:r>
            <a:r>
              <a:rPr lang="en-US" sz="1600" spc="5" dirty="0">
                <a:cs typeface="Arial"/>
              </a:rPr>
              <a:t>as</a:t>
            </a:r>
            <a:r>
              <a:rPr lang="en-US" sz="1600" spc="-5" dirty="0">
                <a:cs typeface="Arial"/>
              </a:rPr>
              <a:t> </a:t>
            </a:r>
            <a:r>
              <a:rPr lang="en-US" sz="1600" spc="-25" dirty="0">
                <a:cs typeface="Arial"/>
              </a:rPr>
              <a:t>w</a:t>
            </a:r>
            <a:r>
              <a:rPr lang="en-US" sz="1600" spc="5" dirty="0">
                <a:cs typeface="Arial"/>
              </a:rPr>
              <a:t>ide</a:t>
            </a:r>
            <a:r>
              <a:rPr lang="en-US" sz="1600" spc="-30" dirty="0">
                <a:cs typeface="Arial"/>
              </a:rPr>
              <a:t> </a:t>
            </a:r>
            <a:r>
              <a:rPr lang="en-US" sz="1600" spc="-25" dirty="0">
                <a:cs typeface="Arial"/>
              </a:rPr>
              <a:t>m</a:t>
            </a:r>
            <a:r>
              <a:rPr lang="en-US" sz="1600" spc="5" dirty="0">
                <a:cs typeface="Arial"/>
              </a:rPr>
              <a:t>ul</a:t>
            </a:r>
            <a:r>
              <a:rPr lang="en-US" sz="1600" spc="20" dirty="0">
                <a:cs typeface="Arial"/>
              </a:rPr>
              <a:t>t</a:t>
            </a:r>
            <a:r>
              <a:rPr lang="en-US" sz="1600" spc="5" dirty="0">
                <a:cs typeface="Arial"/>
              </a:rPr>
              <a:t>iple</a:t>
            </a:r>
            <a:r>
              <a:rPr lang="en-US" sz="1600" spc="-95" dirty="0">
                <a:cs typeface="Arial"/>
              </a:rPr>
              <a:t>x</a:t>
            </a:r>
            <a:r>
              <a:rPr lang="en-US" sz="1600" spc="5" dirty="0">
                <a:cs typeface="Arial"/>
              </a:rPr>
              <a:t>ers</a:t>
            </a:r>
            <a:r>
              <a:rPr lang="en-US" sz="1600" spc="-5" dirty="0">
                <a:cs typeface="Arial"/>
              </a:rPr>
              <a:t> </a:t>
            </a:r>
            <a:r>
              <a:rPr lang="en-US" sz="1600" spc="5" dirty="0">
                <a:cs typeface="Arial"/>
              </a:rPr>
              <a:t>and</a:t>
            </a:r>
            <a:r>
              <a:rPr lang="en-US" sz="1600" spc="-35" dirty="0">
                <a:cs typeface="Arial"/>
              </a:rPr>
              <a:t> </a:t>
            </a:r>
            <a:r>
              <a:rPr lang="en-US" sz="1600" spc="30" dirty="0">
                <a:cs typeface="Arial"/>
              </a:rPr>
              <a:t>c</a:t>
            </a:r>
            <a:r>
              <a:rPr lang="en-US" sz="1600" spc="5" dirty="0">
                <a:cs typeface="Arial"/>
              </a:rPr>
              <a:t>arry</a:t>
            </a:r>
            <a:r>
              <a:rPr lang="en-US" sz="1600" spc="-125" dirty="0">
                <a:cs typeface="Arial"/>
              </a:rPr>
              <a:t> </a:t>
            </a:r>
            <a:r>
              <a:rPr lang="en-US" sz="1600" spc="30" dirty="0">
                <a:cs typeface="Arial"/>
              </a:rPr>
              <a:t>c</a:t>
            </a:r>
            <a:r>
              <a:rPr lang="en-US" sz="1600" spc="5" dirty="0">
                <a:cs typeface="Arial"/>
              </a:rPr>
              <a:t>hain</a:t>
            </a:r>
            <a:endParaRPr lang="en-US" sz="1600" dirty="0">
              <a:cs typeface="Arial"/>
            </a:endParaRPr>
          </a:p>
          <a:p>
            <a:pPr marL="569913" lvl="1" fontAlgn="auto">
              <a:spcBef>
                <a:spcPts val="220"/>
              </a:spcBef>
              <a:spcAft>
                <a:spcPts val="0"/>
              </a:spcAft>
            </a:pPr>
            <a:r>
              <a:rPr lang="en-US" dirty="0">
                <a:cs typeface="Arial"/>
              </a:rPr>
              <a:t>S</a:t>
            </a:r>
            <a:r>
              <a:rPr lang="en-US" spc="10" dirty="0">
                <a:cs typeface="Arial"/>
              </a:rPr>
              <a:t>L</a:t>
            </a:r>
            <a:r>
              <a:rPr lang="en-US" spc="-85" dirty="0">
                <a:cs typeface="Arial"/>
              </a:rPr>
              <a:t>I</a:t>
            </a:r>
            <a:r>
              <a:rPr lang="en-US" spc="15" dirty="0">
                <a:cs typeface="Arial"/>
              </a:rPr>
              <a:t>C</a:t>
            </a:r>
            <a:r>
              <a:rPr lang="en-US" dirty="0">
                <a:cs typeface="Arial"/>
              </a:rPr>
              <a:t>E</a:t>
            </a:r>
            <a:r>
              <a:rPr lang="en-US" spc="10" dirty="0">
                <a:cs typeface="Arial"/>
              </a:rPr>
              <a:t>L</a:t>
            </a:r>
            <a:r>
              <a:rPr lang="en-US" dirty="0">
                <a:cs typeface="Arial"/>
              </a:rPr>
              <a:t>:</a:t>
            </a:r>
            <a:r>
              <a:rPr lang="en-US" spc="15" dirty="0">
                <a:cs typeface="Arial"/>
              </a:rPr>
              <a:t> L</a:t>
            </a:r>
            <a:r>
              <a:rPr lang="en-US" spc="-45" dirty="0">
                <a:cs typeface="Arial"/>
              </a:rPr>
              <a:t>o</a:t>
            </a:r>
            <a:r>
              <a:rPr lang="en-US" spc="15" dirty="0">
                <a:cs typeface="Arial"/>
              </a:rPr>
              <a:t>gi</a:t>
            </a:r>
            <a:r>
              <a:rPr lang="en-US" dirty="0">
                <a:cs typeface="Arial"/>
              </a:rPr>
              <a:t>c</a:t>
            </a:r>
            <a:r>
              <a:rPr lang="en-US" spc="-25" dirty="0">
                <a:cs typeface="Arial"/>
              </a:rPr>
              <a:t> </a:t>
            </a:r>
            <a:r>
              <a:rPr lang="en-US" spc="-45" dirty="0">
                <a:cs typeface="Arial"/>
              </a:rPr>
              <a:t>a</a:t>
            </a:r>
            <a:r>
              <a:rPr lang="en-US" spc="15" dirty="0">
                <a:cs typeface="Arial"/>
              </a:rPr>
              <a:t>n</a:t>
            </a:r>
            <a:r>
              <a:rPr lang="en-US" dirty="0">
                <a:cs typeface="Arial"/>
              </a:rPr>
              <a:t>d</a:t>
            </a:r>
            <a:r>
              <a:rPr lang="en-US" spc="-5" dirty="0">
                <a:cs typeface="Arial"/>
              </a:rPr>
              <a:t> </a:t>
            </a:r>
            <a:r>
              <a:rPr lang="en-US" spc="-45" dirty="0">
                <a:cs typeface="Arial"/>
              </a:rPr>
              <a:t>a</a:t>
            </a:r>
            <a:r>
              <a:rPr lang="en-US" dirty="0">
                <a:cs typeface="Arial"/>
              </a:rPr>
              <a:t>r</a:t>
            </a:r>
            <a:r>
              <a:rPr lang="en-US" spc="15" dirty="0">
                <a:cs typeface="Arial"/>
              </a:rPr>
              <a:t>i</a:t>
            </a:r>
            <a:r>
              <a:rPr lang="en-US" spc="-25" dirty="0">
                <a:cs typeface="Arial"/>
              </a:rPr>
              <a:t>t</a:t>
            </a:r>
            <a:r>
              <a:rPr lang="en-US" spc="15" dirty="0">
                <a:cs typeface="Arial"/>
              </a:rPr>
              <a:t>h</a:t>
            </a:r>
            <a:r>
              <a:rPr lang="en-US" dirty="0">
                <a:cs typeface="Arial"/>
              </a:rPr>
              <a:t>m</a:t>
            </a:r>
            <a:r>
              <a:rPr lang="en-US" spc="-45" dirty="0">
                <a:cs typeface="Arial"/>
              </a:rPr>
              <a:t>e</a:t>
            </a:r>
            <a:r>
              <a:rPr lang="en-US" spc="-25" dirty="0">
                <a:cs typeface="Arial"/>
              </a:rPr>
              <a:t>t</a:t>
            </a:r>
            <a:r>
              <a:rPr lang="en-US" spc="15" dirty="0">
                <a:cs typeface="Arial"/>
              </a:rPr>
              <a:t>i</a:t>
            </a:r>
            <a:r>
              <a:rPr lang="en-US" dirty="0">
                <a:cs typeface="Arial"/>
              </a:rPr>
              <a:t>c</a:t>
            </a:r>
            <a:r>
              <a:rPr lang="en-US" spc="95" dirty="0">
                <a:cs typeface="Arial"/>
              </a:rPr>
              <a:t> </a:t>
            </a:r>
            <a:r>
              <a:rPr lang="en-US" spc="-45" dirty="0">
                <a:cs typeface="Arial"/>
              </a:rPr>
              <a:t>o</a:t>
            </a:r>
            <a:r>
              <a:rPr lang="en-US" spc="15" dirty="0">
                <a:cs typeface="Arial"/>
              </a:rPr>
              <a:t>nl</a:t>
            </a:r>
            <a:r>
              <a:rPr lang="en-US" dirty="0">
                <a:cs typeface="Arial"/>
              </a:rPr>
              <a:t>y</a:t>
            </a:r>
          </a:p>
          <a:p>
            <a:pPr marL="912813" lvl="1" fontAlgn="auto">
              <a:spcBef>
                <a:spcPts val="260"/>
              </a:spcBef>
              <a:spcAft>
                <a:spcPts val="0"/>
              </a:spcAft>
              <a:buClr>
                <a:srgbClr val="3E3E3E"/>
              </a:buClr>
              <a:buSzPct val="93750"/>
              <a:buFont typeface="Symbol"/>
              <a:buChar char=""/>
              <a:tabLst>
                <a:tab pos="332740" algn="l"/>
              </a:tabLst>
            </a:pPr>
            <a:r>
              <a:rPr lang="en-US" sz="1600" spc="5" dirty="0">
                <a:cs typeface="Arial"/>
              </a:rPr>
              <a:t>L</a:t>
            </a:r>
            <a:r>
              <a:rPr lang="en-US" sz="1600" spc="-25" dirty="0">
                <a:cs typeface="Arial"/>
              </a:rPr>
              <a:t>U</a:t>
            </a:r>
            <a:r>
              <a:rPr lang="en-US" sz="1600" spc="5" dirty="0">
                <a:cs typeface="Arial"/>
              </a:rPr>
              <a:t>T </a:t>
            </a:r>
            <a:r>
              <a:rPr lang="en-US" sz="1600" spc="30" dirty="0">
                <a:cs typeface="Arial"/>
              </a:rPr>
              <a:t>c</a:t>
            </a:r>
            <a:r>
              <a:rPr lang="en-US" sz="1600" spc="5" dirty="0">
                <a:cs typeface="Arial"/>
              </a:rPr>
              <a:t>an</a:t>
            </a:r>
            <a:r>
              <a:rPr lang="en-US" sz="1600" spc="-90" dirty="0">
                <a:cs typeface="Arial"/>
              </a:rPr>
              <a:t> </a:t>
            </a:r>
            <a:r>
              <a:rPr lang="en-US" sz="1600" spc="5" dirty="0">
                <a:cs typeface="Arial"/>
              </a:rPr>
              <a:t>only</a:t>
            </a:r>
            <a:r>
              <a:rPr lang="en-US" sz="1600" spc="-65" dirty="0">
                <a:cs typeface="Arial"/>
              </a:rPr>
              <a:t> </a:t>
            </a:r>
            <a:r>
              <a:rPr lang="en-US" sz="1600" spc="5" dirty="0">
                <a:cs typeface="Arial"/>
              </a:rPr>
              <a:t>be</a:t>
            </a:r>
            <a:r>
              <a:rPr lang="en-US" sz="1600" spc="25" dirty="0">
                <a:cs typeface="Arial"/>
              </a:rPr>
              <a:t> </a:t>
            </a:r>
            <a:r>
              <a:rPr lang="en-US" sz="1600" spc="5" dirty="0">
                <a:cs typeface="Arial"/>
              </a:rPr>
              <a:t>u</a:t>
            </a:r>
            <a:r>
              <a:rPr lang="en-US" sz="1600" spc="25" dirty="0">
                <a:cs typeface="Arial"/>
              </a:rPr>
              <a:t>s</a:t>
            </a:r>
            <a:r>
              <a:rPr lang="en-US" sz="1600" spc="5" dirty="0">
                <a:cs typeface="Arial"/>
              </a:rPr>
              <a:t>ed</a:t>
            </a:r>
            <a:r>
              <a:rPr lang="en-US" sz="1600" spc="-90" dirty="0">
                <a:cs typeface="Arial"/>
              </a:rPr>
              <a:t> </a:t>
            </a:r>
            <a:r>
              <a:rPr lang="en-US" sz="1600" spc="-35" dirty="0">
                <a:cs typeface="Arial"/>
              </a:rPr>
              <a:t>f</a:t>
            </a:r>
            <a:r>
              <a:rPr lang="en-US" sz="1600" spc="5" dirty="0">
                <a:cs typeface="Arial"/>
              </a:rPr>
              <a:t>or</a:t>
            </a:r>
            <a:r>
              <a:rPr lang="en-US" sz="1600" spc="-30" dirty="0">
                <a:cs typeface="Arial"/>
              </a:rPr>
              <a:t> </a:t>
            </a:r>
            <a:r>
              <a:rPr lang="en-US" sz="1600" spc="5" dirty="0">
                <a:cs typeface="Arial"/>
              </a:rPr>
              <a:t>logic</a:t>
            </a:r>
            <a:r>
              <a:rPr lang="en-US" sz="1600" spc="-65" dirty="0">
                <a:cs typeface="Arial"/>
              </a:rPr>
              <a:t> </a:t>
            </a:r>
            <a:r>
              <a:rPr lang="en-US" sz="1600" spc="5" dirty="0">
                <a:cs typeface="Arial"/>
              </a:rPr>
              <a:t>(not</a:t>
            </a:r>
            <a:r>
              <a:rPr lang="en-US" sz="1600" spc="-5" dirty="0">
                <a:cs typeface="Arial"/>
              </a:rPr>
              <a:t> </a:t>
            </a:r>
            <a:r>
              <a:rPr lang="en-US" sz="1600" spc="-25" dirty="0">
                <a:cs typeface="Arial"/>
              </a:rPr>
              <a:t>m</a:t>
            </a:r>
            <a:r>
              <a:rPr lang="en-US" sz="1600" spc="5" dirty="0">
                <a:cs typeface="Arial"/>
              </a:rPr>
              <a:t>e</a:t>
            </a:r>
            <a:r>
              <a:rPr lang="en-US" sz="1600" spc="-25" dirty="0">
                <a:cs typeface="Arial"/>
              </a:rPr>
              <a:t>m</a:t>
            </a:r>
            <a:r>
              <a:rPr lang="en-US" sz="1600" spc="5" dirty="0">
                <a:cs typeface="Arial"/>
              </a:rPr>
              <a:t>or</a:t>
            </a:r>
            <a:r>
              <a:rPr lang="en-US" sz="1600" spc="25" dirty="0">
                <a:cs typeface="Arial"/>
              </a:rPr>
              <a:t>y</a:t>
            </a:r>
            <a:r>
              <a:rPr lang="en-US" sz="1600" spc="5" dirty="0">
                <a:cs typeface="Arial"/>
              </a:rPr>
              <a:t>)</a:t>
            </a:r>
            <a:endParaRPr lang="en-US" sz="1600" dirty="0">
              <a:cs typeface="Arial"/>
            </a:endParaRPr>
          </a:p>
          <a:p>
            <a:pPr marL="912813" lvl="1" fontAlgn="auto">
              <a:spcBef>
                <a:spcPts val="180"/>
              </a:spcBef>
              <a:spcAft>
                <a:spcPts val="0"/>
              </a:spcAft>
              <a:buClr>
                <a:srgbClr val="3E3E3E"/>
              </a:buClr>
              <a:buSzPct val="93750"/>
              <a:buFont typeface="Symbol"/>
              <a:buChar char=""/>
              <a:tabLst>
                <a:tab pos="332740" algn="l"/>
              </a:tabLst>
            </a:pPr>
            <a:r>
              <a:rPr lang="en-US" sz="1600" spc="-25" dirty="0">
                <a:cs typeface="Arial"/>
              </a:rPr>
              <a:t>H</a:t>
            </a:r>
            <a:r>
              <a:rPr lang="en-US" sz="1600" spc="5" dirty="0">
                <a:cs typeface="Arial"/>
              </a:rPr>
              <a:t>as</a:t>
            </a:r>
            <a:r>
              <a:rPr lang="en-US" sz="1600" spc="-5" dirty="0">
                <a:cs typeface="Arial"/>
              </a:rPr>
              <a:t> </a:t>
            </a:r>
            <a:r>
              <a:rPr lang="en-US" sz="1600" spc="-25" dirty="0">
                <a:cs typeface="Arial"/>
              </a:rPr>
              <a:t>w</a:t>
            </a:r>
            <a:r>
              <a:rPr lang="en-US" sz="1600" spc="5" dirty="0">
                <a:cs typeface="Arial"/>
              </a:rPr>
              <a:t>ide</a:t>
            </a:r>
            <a:r>
              <a:rPr lang="en-US" sz="1600" spc="-30" dirty="0">
                <a:cs typeface="Arial"/>
              </a:rPr>
              <a:t> </a:t>
            </a:r>
            <a:r>
              <a:rPr lang="en-US" sz="1600" spc="-25" dirty="0">
                <a:cs typeface="Arial"/>
              </a:rPr>
              <a:t>m</a:t>
            </a:r>
            <a:r>
              <a:rPr lang="en-US" sz="1600" spc="5" dirty="0">
                <a:cs typeface="Arial"/>
              </a:rPr>
              <a:t>ul</a:t>
            </a:r>
            <a:r>
              <a:rPr lang="en-US" sz="1600" spc="20" dirty="0">
                <a:cs typeface="Arial"/>
              </a:rPr>
              <a:t>t</a:t>
            </a:r>
            <a:r>
              <a:rPr lang="en-US" sz="1600" spc="5" dirty="0">
                <a:cs typeface="Arial"/>
              </a:rPr>
              <a:t>iple</a:t>
            </a:r>
            <a:r>
              <a:rPr lang="en-US" sz="1600" spc="-95" dirty="0">
                <a:cs typeface="Arial"/>
              </a:rPr>
              <a:t>x</a:t>
            </a:r>
            <a:r>
              <a:rPr lang="en-US" sz="1600" spc="5" dirty="0">
                <a:cs typeface="Arial"/>
              </a:rPr>
              <a:t>ers</a:t>
            </a:r>
            <a:r>
              <a:rPr lang="en-US" sz="1600" spc="-5" dirty="0">
                <a:cs typeface="Arial"/>
              </a:rPr>
              <a:t> </a:t>
            </a:r>
            <a:r>
              <a:rPr lang="en-US" sz="1600" spc="5" dirty="0">
                <a:cs typeface="Arial"/>
              </a:rPr>
              <a:t>and</a:t>
            </a:r>
            <a:r>
              <a:rPr lang="en-US" sz="1600" spc="-35" dirty="0">
                <a:cs typeface="Arial"/>
              </a:rPr>
              <a:t> </a:t>
            </a:r>
            <a:r>
              <a:rPr lang="en-US" sz="1600" spc="30" dirty="0">
                <a:cs typeface="Arial"/>
              </a:rPr>
              <a:t>c</a:t>
            </a:r>
            <a:r>
              <a:rPr lang="en-US" sz="1600" spc="5" dirty="0">
                <a:cs typeface="Arial"/>
              </a:rPr>
              <a:t>arry</a:t>
            </a:r>
            <a:r>
              <a:rPr lang="en-US" sz="1600" spc="-125" dirty="0">
                <a:cs typeface="Arial"/>
              </a:rPr>
              <a:t> </a:t>
            </a:r>
            <a:r>
              <a:rPr lang="en-US" sz="1600" spc="30" dirty="0">
                <a:cs typeface="Arial"/>
              </a:rPr>
              <a:t>c</a:t>
            </a:r>
            <a:r>
              <a:rPr lang="en-US" sz="1600" spc="5" dirty="0">
                <a:cs typeface="Arial"/>
              </a:rPr>
              <a:t>hain</a:t>
            </a:r>
            <a:endParaRPr lang="en-US" sz="2000" dirty="0"/>
          </a:p>
        </p:txBody>
      </p:sp>
      <p:sp>
        <p:nvSpPr>
          <p:cNvPr id="4" name="Title 3"/>
          <p:cNvSpPr>
            <a:spLocks noGrp="1"/>
          </p:cNvSpPr>
          <p:nvPr>
            <p:ph type="title"/>
          </p:nvPr>
        </p:nvSpPr>
        <p:spPr/>
        <p:txBody>
          <a:bodyPr/>
          <a:lstStyle/>
          <a:p>
            <a:r>
              <a:rPr lang="en-US" dirty="0" smtClean="0"/>
              <a:t>Two Types of CLB Slices</a:t>
            </a:r>
            <a:endParaRPr lang="en-US" dirty="0"/>
          </a:p>
        </p:txBody>
      </p:sp>
      <p:sp>
        <p:nvSpPr>
          <p:cNvPr id="6" name="object 7"/>
          <p:cNvSpPr/>
          <p:nvPr/>
        </p:nvSpPr>
        <p:spPr>
          <a:xfrm>
            <a:off x="7598936" y="1691714"/>
            <a:ext cx="3290981" cy="3383279"/>
          </a:xfrm>
          <a:prstGeom prst="rect">
            <a:avLst/>
          </a:prstGeom>
          <a:blipFill>
            <a:blip r:embed="rId3" cstate="print"/>
            <a:stretch>
              <a:fillRect/>
            </a:stretch>
          </a:blipFill>
        </p:spPr>
        <p:txBody>
          <a:bodyPr wrap="square" lIns="0" tIns="0" rIns="0" bIns="0" rtlCol="0">
            <a:noAutofit/>
          </a:bodyPr>
          <a:lstStyle/>
          <a:p>
            <a:pPr algn="l" fontAlgn="auto">
              <a:spcBef>
                <a:spcPts val="0"/>
              </a:spcBef>
              <a:spcAft>
                <a:spcPts val="0"/>
              </a:spcAft>
            </a:pPr>
            <a:endParaRPr smtClean="0">
              <a:solidFill>
                <a:prstClr val="black"/>
              </a:solidFill>
              <a:latin typeface="Calibri"/>
            </a:endParaRPr>
          </a:p>
        </p:txBody>
      </p:sp>
      <p:sp>
        <p:nvSpPr>
          <p:cNvPr id="7" name="Footer Placeholder 6"/>
          <p:cNvSpPr>
            <a:spLocks noGrp="1"/>
          </p:cNvSpPr>
          <p:nvPr>
            <p:ph type="ftr" sz="quarter" idx="3"/>
          </p:nvPr>
        </p:nvSpPr>
        <p:spPr/>
        <p:txBody>
          <a:bodyPr/>
          <a:lstStyle/>
          <a:p>
            <a:r>
              <a:rPr lang="en-US" dirty="0" smtClean="0"/>
              <a:t>© Copyright 2015 Xilinx</a:t>
            </a:r>
            <a:endParaRPr lang="en-US" dirty="0"/>
          </a:p>
        </p:txBody>
      </p:sp>
      <p:sp>
        <p:nvSpPr>
          <p:cNvPr id="3" name="Slide Number Placeholder 2"/>
          <p:cNvSpPr>
            <a:spLocks noGrp="1"/>
          </p:cNvSpPr>
          <p:nvPr>
            <p:ph type="sldNum" sz="quarter" idx="4"/>
          </p:nvPr>
        </p:nvSpPr>
        <p:spPr/>
        <p:txBody>
          <a:bodyPr/>
          <a:lstStyle/>
          <a:p>
            <a:pPr>
              <a:defRPr/>
            </a:pPr>
            <a:r>
              <a:rPr lang="en-US" smtClean="0"/>
              <a:t>7-Series Architecture Overview 11-</a:t>
            </a:r>
            <a:fld id="{060BD193-E118-4B16-863C-C8C12C675E3E}" type="slidenum">
              <a:rPr lang="en-US" smtClean="0"/>
              <a:pPr>
                <a:defRPr/>
              </a:pPr>
              <a:t>9</a:t>
            </a:fld>
            <a:endParaRPr lang="en-US" dirty="0"/>
          </a:p>
        </p:txBody>
      </p:sp>
    </p:spTree>
    <p:extLst>
      <p:ext uri="{BB962C8B-B14F-4D97-AF65-F5344CB8AC3E}">
        <p14:creationId xmlns:p14="http://schemas.microsoft.com/office/powerpoint/2010/main" val="320283817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GUID" val="a82acea5-4182-4df6-889d-ea0a2adde9ea"/>
  <p:tag name="AUDIO_ID" val="506"/>
  <p:tag name="ELAPSEDTIME" val="118.1"/>
  <p:tag name="ARTICULATE_SLIDE_NAV" val="3"/>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UmdK75LX_files\slide0001_image001.pn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FpyHomQH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TwoqTHzs_files\slide0001_image001.png"/>
</p:tagLst>
</file>

<file path=ppt/tags/tag5.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0"/>
</p:tagLst>
</file>

<file path=ppt/theme/theme1.xml><?xml version="1.0" encoding="utf-8"?>
<a:theme xmlns:a="http://schemas.openxmlformats.org/drawingml/2006/main" name="Xilinx_All_Programmable_Template">
  <a:themeElements>
    <a:clrScheme name="Custom 34">
      <a:dk1>
        <a:srgbClr val="000000"/>
      </a:dk1>
      <a:lt1>
        <a:srgbClr val="FFFFFF"/>
      </a:lt1>
      <a:dk2>
        <a:srgbClr val="EC891D"/>
      </a:dk2>
      <a:lt2>
        <a:srgbClr val="EE3424"/>
      </a:lt2>
      <a:accent1>
        <a:srgbClr val="008CA8"/>
      </a:accent1>
      <a:accent2>
        <a:srgbClr val="B20838"/>
      </a:accent2>
      <a:accent3>
        <a:srgbClr val="008CA8"/>
      </a:accent3>
      <a:accent4>
        <a:srgbClr val="000000"/>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17F6AD44C380A4BB6CB1869FF28952A" ma:contentTypeVersion="0" ma:contentTypeDescription="Create a new document." ma:contentTypeScope="" ma:versionID="cbec7fb8faa159a01dcec9b5572a4f9b">
  <xsd:schema xmlns:xsd="http://www.w3.org/2001/XMLSchema" xmlns:p="http://schemas.microsoft.com/office/2006/metadata/properties" xmlns:ns2="D46A7F71-384C-4B0A-B6CB-1869FF28952A" targetNamespace="http://schemas.microsoft.com/office/2006/metadata/properties" ma:root="true" ma:fieldsID="e6a1f69f03052b316a7875f7c9741570" ns2:_="">
    <xsd:import namespace="D46A7F71-384C-4B0A-B6CB-1869FF28952A"/>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D46A7F71-384C-4B0A-B6CB-1869FF28952A"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Description0 xmlns="D46A7F71-384C-4B0A-B6CB-1869FF28952A">The wide-frame format of the new All Programmable template.</Description0>
  </documentManagement>
</p:properties>
</file>

<file path=customXml/itemProps1.xml><?xml version="1.0" encoding="utf-8"?>
<ds:datastoreItem xmlns:ds="http://schemas.openxmlformats.org/officeDocument/2006/customXml" ds:itemID="{3645E401-49A1-479D-B023-F249450A84E9}">
  <ds:schemaRefs>
    <ds:schemaRef ds:uri="http://schemas.microsoft.com/sharepoint/v3/contenttype/forms"/>
  </ds:schemaRefs>
</ds:datastoreItem>
</file>

<file path=customXml/itemProps2.xml><?xml version="1.0" encoding="utf-8"?>
<ds:datastoreItem xmlns:ds="http://schemas.openxmlformats.org/officeDocument/2006/customXml" ds:itemID="{A2570465-C410-4C49-BB43-C779FFF280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6A7F71-384C-4B0A-B6CB-1869FF28952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7747654C-B272-4B15-B46C-BB332E6C5466}">
  <ds:schemaRefs>
    <ds:schemaRef ds:uri="http://purl.org/dc/terms/"/>
    <ds:schemaRef ds:uri="http://purl.org/dc/dcmitype/"/>
    <ds:schemaRef ds:uri="http://schemas.microsoft.com/office/2006/documentManagement/types"/>
    <ds:schemaRef ds:uri="D46A7F71-384C-4B0A-B6CB-1869FF28952A"/>
    <ds:schemaRef ds:uri="http://schemas.microsoft.com/office/2006/metadata/properties"/>
    <ds:schemaRef ds:uri="http://purl.org/dc/elements/1.1/"/>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7628</TotalTime>
  <Words>5782</Words>
  <Application>Microsoft Office PowerPoint</Application>
  <PresentationFormat>自定义</PresentationFormat>
  <Paragraphs>757</Paragraphs>
  <Slides>55</Slides>
  <Notes>25</Notes>
  <HiddenSlides>0</HiddenSlides>
  <MMClips>0</MMClips>
  <ScaleCrop>false</ScaleCrop>
  <HeadingPairs>
    <vt:vector size="4" baseType="variant">
      <vt:variant>
        <vt:lpstr>主题</vt:lpstr>
      </vt:variant>
      <vt:variant>
        <vt:i4>1</vt:i4>
      </vt:variant>
      <vt:variant>
        <vt:lpstr>幻灯片标题</vt:lpstr>
      </vt:variant>
      <vt:variant>
        <vt:i4>55</vt:i4>
      </vt:variant>
    </vt:vector>
  </HeadingPairs>
  <TitlesOfParts>
    <vt:vector size="56" baseType="lpstr">
      <vt:lpstr>Xilinx_All_Programmable_Template</vt:lpstr>
      <vt:lpstr>7-Series Architecture Overview</vt:lpstr>
      <vt:lpstr>Objectives</vt:lpstr>
      <vt:lpstr>Outline</vt:lpstr>
      <vt:lpstr>Introduction</vt:lpstr>
      <vt:lpstr>7-Series FPGA+SoC Families </vt:lpstr>
      <vt:lpstr>7-Series Architecture Alignment</vt:lpstr>
      <vt:lpstr>Outline</vt:lpstr>
      <vt:lpstr>Configurable Logic Block (CLB) in 7-Series FPGAs</vt:lpstr>
      <vt:lpstr>Two Types of CLB Slices</vt:lpstr>
      <vt:lpstr>Slice Resource</vt:lpstr>
      <vt:lpstr>6-Input LUT with Dual Output</vt:lpstr>
      <vt:lpstr>Wide Multiplexers</vt:lpstr>
      <vt:lpstr>Carry Chain</vt:lpstr>
      <vt:lpstr>Slice Flip-Flops and Flip-Flop/Latches</vt:lpstr>
      <vt:lpstr>Slice Flip-Flop Capabilities</vt:lpstr>
      <vt:lpstr>Control Sets</vt:lpstr>
      <vt:lpstr>SLICEM Used as a Distributed SelectRAM Memory</vt:lpstr>
      <vt:lpstr>SLICEM Used as 32-bit Shift Register</vt:lpstr>
      <vt:lpstr>Shift Register LUT Example</vt:lpstr>
      <vt:lpstr>Outline</vt:lpstr>
      <vt:lpstr>I/O Interface Challenges</vt:lpstr>
      <vt:lpstr>7-Series FPGA I/O</vt:lpstr>
      <vt:lpstr>I/O Types</vt:lpstr>
      <vt:lpstr>I/O Electrical Resources</vt:lpstr>
      <vt:lpstr>I/O Logical Resources</vt:lpstr>
      <vt:lpstr>ILOGIC: Input SDR and DDR Logic</vt:lpstr>
      <vt:lpstr>OLOGIC: Output SDR and DDR Logic</vt:lpstr>
      <vt:lpstr>ISERDES: Input Serial-to-Parallel Converter</vt:lpstr>
      <vt:lpstr>OSERDES: Output Parallel-to-Serial Converter </vt:lpstr>
      <vt:lpstr>IDELAY and ODELAY</vt:lpstr>
      <vt:lpstr>Outline</vt:lpstr>
      <vt:lpstr>7-Series Block RAM and FIFO</vt:lpstr>
      <vt:lpstr>7-Series Block RAM and FIFO</vt:lpstr>
      <vt:lpstr>Single-Port Block RAM</vt:lpstr>
      <vt:lpstr>Dual-Port Block RAM</vt:lpstr>
      <vt:lpstr>Simple Dual-Port Block RAM</vt:lpstr>
      <vt:lpstr>Block RAM Cascading</vt:lpstr>
      <vt:lpstr>FIFO</vt:lpstr>
      <vt:lpstr>7-Series DSP48E1 Slice</vt:lpstr>
      <vt:lpstr>Using DSP48 for Non-DSP Function</vt:lpstr>
      <vt:lpstr>Outline</vt:lpstr>
      <vt:lpstr>XADC and AMS</vt:lpstr>
      <vt:lpstr>XADC Block Diagram</vt:lpstr>
      <vt:lpstr>XADC’s Other Features</vt:lpstr>
      <vt:lpstr>Outline</vt:lpstr>
      <vt:lpstr>7-Series FPGAs Clock Management</vt:lpstr>
      <vt:lpstr>Clock-Capable Inputs</vt:lpstr>
      <vt:lpstr>7-Series FPGA Clock Regions</vt:lpstr>
      <vt:lpstr>Global Clock Buffer (BUFGCTRL)</vt:lpstr>
      <vt:lpstr>Outline</vt:lpstr>
      <vt:lpstr>Zynq-7000 Family Highlights</vt:lpstr>
      <vt:lpstr>The PS and the PL</vt:lpstr>
      <vt:lpstr>Outline</vt:lpstr>
      <vt:lpstr>Summary</vt:lpstr>
      <vt:lpstr>Summary</vt:lpstr>
    </vt:vector>
  </TitlesOfParts>
  <Company>Xilinx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EDK Overview</dc:title>
  <dc:creator>Xilinx</dc:creator>
  <cp:keywords>Public</cp:keywords>
  <cp:lastModifiedBy>element</cp:lastModifiedBy>
  <cp:revision>164</cp:revision>
  <cp:lastPrinted>2015-07-28T14:49:08Z</cp:lastPrinted>
  <dcterms:created xsi:type="dcterms:W3CDTF">2012-06-30T11:52:27Z</dcterms:created>
  <dcterms:modified xsi:type="dcterms:W3CDTF">2017-06-02T10:58:41Z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scription0">
    <vt:lpwstr/>
  </property>
  <property fmtid="{D5CDD505-2E9C-101B-9397-08002B2CF9AE}" pid="3" name="ContentTypeId">
    <vt:lpwstr>0x010100717F6AD44C380A4BB6CB1869FF28952A</vt:lpwstr>
  </property>
  <property fmtid="{D5CDD505-2E9C-101B-9397-08002B2CF9AE}" pid="4" name="TitusGUID">
    <vt:lpwstr>79b202f6-d6c7-4703-be29-c4a0875974ec</vt:lpwstr>
  </property>
  <property fmtid="{D5CDD505-2E9C-101B-9397-08002B2CF9AE}" pid="5" name="TITUSCustom1">
    <vt:lpwstr>1</vt:lpwstr>
  </property>
  <property fmtid="{D5CDD505-2E9C-101B-9397-08002B2CF9AE}" pid="6" name="XilinxClassification">
    <vt:lpwstr>Public</vt:lpwstr>
  </property>
  <property fmtid="{D5CDD505-2E9C-101B-9397-08002B2CF9AE}" pid="7" name="XilinxVisual Markings">
    <vt:lpwstr>No</vt:lpwstr>
  </property>
  <property fmtid="{D5CDD505-2E9C-101B-9397-08002B2CF9AE}" pid="8" name="XilinxPublication Year">
    <vt:lpwstr>2012</vt:lpwstr>
  </property>
  <property fmtid="{D5CDD505-2E9C-101B-9397-08002B2CF9AE}" pid="9" name="XilinxRemoveLegacyFooters">
    <vt:lpwstr>Yes</vt:lpwstr>
  </property>
</Properties>
</file>