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899" r:id="rId5"/>
    <p:sldId id="908" r:id="rId6"/>
    <p:sldId id="911" r:id="rId7"/>
    <p:sldId id="906" r:id="rId8"/>
    <p:sldId id="912" r:id="rId9"/>
    <p:sldId id="909" r:id="rId10"/>
  </p:sldIdLst>
  <p:sldSz cx="12188825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836">
          <p15:clr>
            <a:srgbClr val="A4A3A4"/>
          </p15:clr>
        </p15:guide>
        <p15:guide id="3" pos="7306">
          <p15:clr>
            <a:srgbClr val="A4A3A4"/>
          </p15:clr>
        </p15:guide>
        <p15:guide id="4" pos="384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46A"/>
    <a:srgbClr val="965B8E"/>
    <a:srgbClr val="7B4B88"/>
    <a:srgbClr val="E9EEF1"/>
    <a:srgbClr val="91B800"/>
    <a:srgbClr val="CA1D10"/>
    <a:srgbClr val="E06262"/>
    <a:srgbClr val="CF7373"/>
    <a:srgbClr val="C1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5732" autoAdjust="0"/>
    <p:restoredTop sz="79720" autoAdjust="0"/>
  </p:normalViewPr>
  <p:slideViewPr>
    <p:cSldViewPr snapToGrid="0" showGuides="1">
      <p:cViewPr varScale="1">
        <p:scale>
          <a:sx n="72" d="100"/>
          <a:sy n="72" d="100"/>
        </p:scale>
        <p:origin x="-1290" y="-90"/>
      </p:cViewPr>
      <p:guideLst>
        <p:guide orient="horz" pos="2160"/>
        <p:guide orient="horz" pos="836"/>
        <p:guide pos="7306"/>
        <p:guide pos="384"/>
        <p:guide pos="3840"/>
      </p:guideLst>
    </p:cSldViewPr>
  </p:slideViewPr>
  <p:outlineViewPr>
    <p:cViewPr>
      <p:scale>
        <a:sx n="33" d="100"/>
        <a:sy n="33" d="100"/>
      </p:scale>
      <p:origin x="0" y="1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909" y="-6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7" y="9120191"/>
            <a:ext cx="3170237" cy="479425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31C9CEC6-6AD2-4F32-A6B2-F8D878300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7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r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1"/>
            <a:ext cx="5851525" cy="43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b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95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 be your first exposure to </a:t>
            </a:r>
            <a:r>
              <a:rPr lang="en-US" dirty="0" err="1" smtClean="0"/>
              <a:t>Vivado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this lab you</a:t>
            </a:r>
            <a:r>
              <a:rPr lang="en-US" baseline="0" dirty="0" smtClean="0"/>
              <a:t> will be using the </a:t>
            </a:r>
            <a:r>
              <a:rPr lang="en-US" baseline="0" dirty="0" err="1" smtClean="0"/>
              <a:t>ZedBoard</a:t>
            </a:r>
            <a:r>
              <a:rPr lang="en-US" baseline="0" dirty="0" smtClean="0"/>
              <a:t> and run the </a:t>
            </a:r>
            <a:r>
              <a:rPr lang="en-US" baseline="0" dirty="0" err="1" smtClean="0"/>
              <a:t>Vivado</a:t>
            </a:r>
            <a:r>
              <a:rPr lang="en-US" baseline="0" dirty="0" smtClean="0"/>
              <a:t> design flow from start to finish.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4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basic combinatorial design</a:t>
            </a:r>
            <a:r>
              <a:rPr lang="en-US" baseline="0" dirty="0" smtClean="0"/>
              <a:t> you will be implementing in the lab. Notice that different switch options will light up different LEDs.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55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quick glance of the overview of the entire lab. It doesn’t look too difficult.</a:t>
            </a:r>
            <a:r>
              <a:rPr lang="en-US" baseline="0" dirty="0" smtClean="0"/>
              <a:t>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26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quick glance of the overview of the entire lab. It doesn’t look too difficult.</a:t>
            </a:r>
            <a:r>
              <a:rPr lang="en-US" baseline="0" dirty="0" smtClean="0"/>
              <a:t>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26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4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7943" y="0"/>
            <a:ext cx="12196768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1986" y="5535486"/>
            <a:ext cx="6627673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7171" y="3660649"/>
            <a:ext cx="7099834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7319" y="1068534"/>
            <a:ext cx="4340322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325438" y="6621463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7533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078677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2951" y="1600201"/>
            <a:ext cx="5135478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Lab1 Intro 12a- </a:t>
            </a:r>
            <a:fld id="{99D29FBF-A473-46DA-BC14-675AC1C8F9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Lab1 Intro 12a- </a:t>
            </a:r>
            <a:fld id="{48005198-8FB0-4BE5-A5FF-99FA697371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0"/>
            <a:ext cx="109699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0"/>
            <a:ext cx="10964549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1" y="6580373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890" y="6623977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05" r:id="rId2"/>
    <p:sldLayoutId id="2147483948" r:id="rId3"/>
    <p:sldLayoutId id="2147483907" r:id="rId4"/>
    <p:sldLayoutId id="2147483910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181986" y="5535487"/>
            <a:ext cx="6627674" cy="676275"/>
          </a:xfrm>
        </p:spPr>
        <p:txBody>
          <a:bodyPr/>
          <a:lstStyle/>
          <a:p>
            <a:r>
              <a:rPr lang="en-US" dirty="0" smtClean="0"/>
              <a:t>Artix-7</a:t>
            </a:r>
          </a:p>
          <a:p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2017.1 </a:t>
            </a:r>
            <a:r>
              <a:rPr lang="en-US" dirty="0" smtClean="0"/>
              <a:t>Version</a:t>
            </a:r>
          </a:p>
          <a:p>
            <a:r>
              <a:rPr lang="en-US" dirty="0" smtClean="0"/>
              <a:t>EGo1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167173" y="3660650"/>
            <a:ext cx="7099835" cy="1114425"/>
          </a:xfrm>
        </p:spPr>
        <p:txBody>
          <a:bodyPr/>
          <a:lstStyle/>
          <a:p>
            <a:r>
              <a:rPr lang="en-US" dirty="0" smtClean="0"/>
              <a:t>Lab1 Intro</a:t>
            </a:r>
            <a:br>
              <a:rPr lang="en-US" dirty="0" smtClean="0"/>
            </a:br>
            <a:r>
              <a:rPr lang="en-US" dirty="0" err="1" smtClean="0"/>
              <a:t>Vivado</a:t>
            </a:r>
            <a:r>
              <a:rPr lang="en-US" dirty="0" smtClean="0"/>
              <a:t> Design Flow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lab guides you through the process of using </a:t>
            </a:r>
            <a:r>
              <a:rPr lang="en-US" dirty="0" err="1" smtClean="0"/>
              <a:t>Vivado</a:t>
            </a:r>
            <a:r>
              <a:rPr lang="en-US" dirty="0" smtClean="0"/>
              <a:t> IDE </a:t>
            </a:r>
            <a:r>
              <a:rPr lang="en-US" dirty="0"/>
              <a:t>to create a </a:t>
            </a:r>
            <a:r>
              <a:rPr lang="en-US" dirty="0" smtClean="0"/>
              <a:t>simple HDL design targeting </a:t>
            </a:r>
            <a:r>
              <a:rPr lang="en-US" dirty="0"/>
              <a:t>the </a:t>
            </a:r>
            <a:r>
              <a:rPr lang="en-US" dirty="0" smtClean="0"/>
              <a:t>EGo1.  </a:t>
            </a:r>
            <a:r>
              <a:rPr lang="en-US" dirty="0" smtClean="0"/>
              <a:t>You will simulate, synthesize, implement the design with default settings.  Finally, you will generate the </a:t>
            </a:r>
            <a:r>
              <a:rPr lang="en-US" dirty="0" err="1" smtClean="0"/>
              <a:t>bitstream</a:t>
            </a:r>
            <a:r>
              <a:rPr lang="en-US" dirty="0" smtClean="0"/>
              <a:t> and download it in to the hardware to </a:t>
            </a:r>
            <a:r>
              <a:rPr lang="en-US" dirty="0"/>
              <a:t>verify the design functionality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017161" y="1669774"/>
            <a:ext cx="6034074" cy="365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project using </a:t>
            </a:r>
            <a:r>
              <a:rPr lang="en-US" dirty="0" err="1" smtClean="0"/>
              <a:t>Vivado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Simulate the design using XSIM simulator</a:t>
            </a:r>
          </a:p>
          <a:p>
            <a:r>
              <a:rPr lang="en-US" dirty="0" smtClean="0"/>
              <a:t>Synthesize the design</a:t>
            </a:r>
          </a:p>
          <a:p>
            <a:r>
              <a:rPr lang="en-US" dirty="0" smtClean="0"/>
              <a:t>Implement the design</a:t>
            </a:r>
          </a:p>
          <a:p>
            <a:r>
              <a:rPr lang="en-US" dirty="0" smtClean="0"/>
              <a:t>Perform the timing simulation</a:t>
            </a:r>
          </a:p>
          <a:p>
            <a:r>
              <a:rPr lang="en-US" dirty="0" smtClean="0"/>
              <a:t>Generate the </a:t>
            </a:r>
            <a:r>
              <a:rPr lang="en-US" dirty="0" err="1" smtClean="0"/>
              <a:t>bitstream</a:t>
            </a:r>
            <a:endParaRPr lang="en-US" dirty="0" smtClean="0"/>
          </a:p>
          <a:p>
            <a:r>
              <a:rPr lang="en-US" dirty="0" smtClean="0"/>
              <a:t>Verify the design functionality in hardware using the </a:t>
            </a:r>
            <a:r>
              <a:rPr lang="en-US" dirty="0" smtClean="0"/>
              <a:t>EGo1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lab is written for the </a:t>
            </a:r>
            <a:r>
              <a:rPr lang="en-US" dirty="0" smtClean="0"/>
              <a:t>EGo1boards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EGo1</a:t>
            </a:r>
            <a:r>
              <a:rPr lang="en-US" dirty="0" smtClean="0"/>
              <a:t> </a:t>
            </a:r>
            <a:r>
              <a:rPr lang="en-US" dirty="0" smtClean="0"/>
              <a:t>targets the </a:t>
            </a:r>
            <a:r>
              <a:rPr lang="en-US" dirty="0" smtClean="0"/>
              <a:t>XC7A35TCSG324-1</a:t>
            </a:r>
            <a:endParaRPr lang="en-US" dirty="0" smtClean="0"/>
          </a:p>
          <a:p>
            <a:r>
              <a:rPr lang="en-US" dirty="0" smtClean="0"/>
              <a:t>The procedure in the lab differentiates between the three boards</a:t>
            </a:r>
          </a:p>
          <a:p>
            <a:pPr lvl="1"/>
            <a:r>
              <a:rPr lang="en-US" dirty="0" smtClean="0"/>
              <a:t>Please pay attention to the instructions to ensure the right steps are followed</a:t>
            </a:r>
          </a:p>
          <a:p>
            <a:pPr lvl="1"/>
            <a:r>
              <a:rPr lang="en-US" dirty="0" smtClean="0"/>
              <a:t>Also make sure the XDC file used is specific to the target device/board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target board/device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IDE tool </a:t>
            </a:r>
            <a:r>
              <a:rPr lang="en-US" dirty="0"/>
              <a:t>can be used to perform a complete </a:t>
            </a:r>
            <a:r>
              <a:rPr lang="en-US" dirty="0" smtClean="0"/>
              <a:t>HDL design </a:t>
            </a:r>
            <a:r>
              <a:rPr lang="en-US" dirty="0"/>
              <a:t>flow.  The project was created using the supplied source files (HDL model and user constraint file). A behavioral simulation was done using the provided </a:t>
            </a:r>
            <a:r>
              <a:rPr lang="en-US" dirty="0" err="1" smtClean="0"/>
              <a:t>testbench</a:t>
            </a:r>
            <a:r>
              <a:rPr lang="en-US" smtClean="0"/>
              <a:t> to </a:t>
            </a:r>
            <a:r>
              <a:rPr lang="en-US" dirty="0"/>
              <a:t>verify the model functionality. The model was then synthesized, implemented, and a bitstream was generated.  The timing simulation was run on the implemented design using the same testbench. The functionality was verified in hardware using the generated </a:t>
            </a:r>
            <a:r>
              <a:rPr lang="en-US" dirty="0" err="1"/>
              <a:t>bitstream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F6AD44C380A4BB6CB1869FF28952A" ma:contentTypeVersion="0" ma:contentTypeDescription="Create a new document." ma:contentTypeScope="" ma:versionID="cbec7fb8faa159a01dcec9b5572a4f9b">
  <xsd:schema xmlns:xsd="http://www.w3.org/2001/XMLSchema" xmlns:p="http://schemas.microsoft.com/office/2006/metadata/properties" xmlns:ns2="D46A7F71-384C-4B0A-B6CB-1869FF28952A" targetNamespace="http://schemas.microsoft.com/office/2006/metadata/properties" ma:root="true" ma:fieldsID="e6a1f69f03052b316a7875f7c9741570" ns2:_="">
    <xsd:import namespace="D46A7F71-384C-4B0A-B6CB-1869FF28952A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46A7F71-384C-4B0A-B6CB-1869FF28952A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Description0 xmlns="D46A7F71-384C-4B0A-B6CB-1869FF28952A">The wide-frame format of the new All Programmable template.</Description0>
  </documentManagement>
</p:properties>
</file>

<file path=customXml/itemProps1.xml><?xml version="1.0" encoding="utf-8"?>
<ds:datastoreItem xmlns:ds="http://schemas.openxmlformats.org/officeDocument/2006/customXml" ds:itemID="{A2570465-C410-4C49-BB43-C779FFF28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6A7F71-384C-4B0A-B6CB-1869FF28952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645E401-49A1-479D-B023-F249450A84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47654C-B272-4B15-B46C-BB332E6C5466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D46A7F71-384C-4B0A-B6CB-1869FF28952A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</Template>
  <TotalTime>2777</TotalTime>
  <Words>376</Words>
  <Application>Microsoft Office PowerPoint</Application>
  <PresentationFormat>自定义</PresentationFormat>
  <Paragraphs>39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Xilinx_All_Programmable_Template</vt:lpstr>
      <vt:lpstr>Lab1 Intro Vivado Design Flow</vt:lpstr>
      <vt:lpstr>Introduction</vt:lpstr>
      <vt:lpstr>The Design</vt:lpstr>
      <vt:lpstr>Procedure</vt:lpstr>
      <vt:lpstr>Note on target board/device</vt:lpstr>
      <vt:lpstr>Summary</vt:lpstr>
    </vt:vector>
  </TitlesOfParts>
  <Company>Xilinx Inc,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Intro</dc:title>
  <dc:creator>Xilinx</dc:creator>
  <cp:keywords>Public</cp:keywords>
  <cp:lastModifiedBy>element</cp:lastModifiedBy>
  <cp:revision>92</cp:revision>
  <cp:lastPrinted>2015-07-28T14:50:23Z</cp:lastPrinted>
  <dcterms:created xsi:type="dcterms:W3CDTF">2012-07-09T23:27:55Z</dcterms:created>
  <dcterms:modified xsi:type="dcterms:W3CDTF">2017-06-02T10:47:27Z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  <property fmtid="{D5CDD505-2E9C-101B-9397-08002B2CF9AE}" pid="3" name="ContentTypeId">
    <vt:lpwstr>0x010100717F6AD44C380A4BB6CB1869FF28952A</vt:lpwstr>
  </property>
  <property fmtid="{D5CDD505-2E9C-101B-9397-08002B2CF9AE}" pid="4" name="TitusGUID">
    <vt:lpwstr>30ff5bae-fade-432f-ba85-182e1db4276a</vt:lpwstr>
  </property>
  <property fmtid="{D5CDD505-2E9C-101B-9397-08002B2CF9AE}" pid="5" name="TITUSCustom1">
    <vt:lpwstr>1</vt:lpwstr>
  </property>
  <property fmtid="{D5CDD505-2E9C-101B-9397-08002B2CF9AE}" pid="6" name="XilinxClassification">
    <vt:lpwstr>Public</vt:lpwstr>
  </property>
  <property fmtid="{D5CDD505-2E9C-101B-9397-08002B2CF9AE}" pid="7" name="XilinxVisual Markings">
    <vt:lpwstr>No</vt:lpwstr>
  </property>
  <property fmtid="{D5CDD505-2E9C-101B-9397-08002B2CF9AE}" pid="8" name="XilinxPublication Year">
    <vt:lpwstr>2012</vt:lpwstr>
  </property>
  <property fmtid="{D5CDD505-2E9C-101B-9397-08002B2CF9AE}" pid="9" name="XilinxRemoveLegacyFooters">
    <vt:lpwstr>Yes</vt:lpwstr>
  </property>
</Properties>
</file>