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899" r:id="rId5"/>
    <p:sldId id="908" r:id="rId6"/>
    <p:sldId id="911" r:id="rId7"/>
    <p:sldId id="906" r:id="rId8"/>
    <p:sldId id="912" r:id="rId9"/>
    <p:sldId id="909" r:id="rId10"/>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836">
          <p15:clr>
            <a:srgbClr val="A4A3A4"/>
          </p15:clr>
        </p15:guide>
        <p15:guide id="3" pos="7306">
          <p15:clr>
            <a:srgbClr val="A4A3A4"/>
          </p15:clr>
        </p15:guide>
        <p15:guide id="4" pos="384">
          <p15:clr>
            <a:srgbClr val="A4A3A4"/>
          </p15:clr>
        </p15:guide>
        <p15:guide id="5" pos="384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46A"/>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5732" autoAdjust="0"/>
    <p:restoredTop sz="83800" autoAdjust="0"/>
  </p:normalViewPr>
  <p:slideViewPr>
    <p:cSldViewPr snapToGrid="0" showGuides="1">
      <p:cViewPr varScale="1">
        <p:scale>
          <a:sx n="72" d="100"/>
          <a:sy n="72" d="100"/>
        </p:scale>
        <p:origin x="-1290" y="-90"/>
      </p:cViewPr>
      <p:guideLst>
        <p:guide orient="horz" pos="2160"/>
        <p:guide orient="horz" pos="836"/>
        <p:guide pos="7306"/>
        <p:guide pos="384"/>
        <p:guide pos="3840"/>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3" d="100"/>
          <a:sy n="73" d="100"/>
        </p:scale>
        <p:origin x="-2909"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1"/>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382488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9120191"/>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34203952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2047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lab uses a</a:t>
            </a:r>
            <a:r>
              <a:rPr lang="en-US" baseline="0" dirty="0" smtClean="0"/>
              <a:t> USB UART </a:t>
            </a:r>
            <a:r>
              <a:rPr lang="en-US" baseline="0" dirty="0" err="1" smtClean="0"/>
              <a:t>Pmod</a:t>
            </a:r>
            <a:r>
              <a:rPr lang="en-US" baseline="0" dirty="0" smtClean="0"/>
              <a:t>. </a:t>
            </a:r>
          </a:p>
          <a:p>
            <a:r>
              <a:rPr lang="en-US" baseline="0" dirty="0" smtClean="0"/>
              <a:t>I only have 8 </a:t>
            </a:r>
            <a:r>
              <a:rPr lang="en-US" baseline="0" dirty="0" err="1" smtClean="0"/>
              <a:t>Pmods</a:t>
            </a:r>
            <a:r>
              <a:rPr lang="en-US" baseline="0" dirty="0" smtClean="0"/>
              <a:t> but since everyone does the exercise at different rates, perhaps we can share them among people who completed the exercise and people who are still working on it.</a:t>
            </a:r>
            <a:endParaRPr lang="en-US" dirty="0"/>
          </a:p>
        </p:txBody>
      </p:sp>
    </p:spTree>
    <p:extLst>
      <p:ext uri="{BB962C8B-B14F-4D97-AF65-F5344CB8AC3E}">
        <p14:creationId xmlns:p14="http://schemas.microsoft.com/office/powerpoint/2010/main" val="4071175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block</a:t>
            </a:r>
            <a:r>
              <a:rPr lang="en-US" baseline="0" dirty="0" smtClean="0"/>
              <a:t> diagram of the design. </a:t>
            </a:r>
            <a:endParaRPr lang="en-US" dirty="0"/>
          </a:p>
        </p:txBody>
      </p:sp>
    </p:spTree>
    <p:extLst>
      <p:ext uri="{BB962C8B-B14F-4D97-AF65-F5344CB8AC3E}">
        <p14:creationId xmlns:p14="http://schemas.microsoft.com/office/powerpoint/2010/main" val="3151843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will</a:t>
            </a:r>
            <a:r>
              <a:rPr lang="en-US" baseline="0" dirty="0" smtClean="0"/>
              <a:t> be a bit simpler but a bit more involved than the last lab. We do not need to do as many different activities as the last one but there are more back and forth on this one to get </a:t>
            </a:r>
            <a:r>
              <a:rPr lang="en-US" baseline="0" smtClean="0"/>
              <a:t>ideas across.</a:t>
            </a:r>
            <a:endParaRPr lang="en-US"/>
          </a:p>
        </p:txBody>
      </p:sp>
    </p:spTree>
    <p:extLst>
      <p:ext uri="{BB962C8B-B14F-4D97-AF65-F5344CB8AC3E}">
        <p14:creationId xmlns:p14="http://schemas.microsoft.com/office/powerpoint/2010/main" val="345516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quick glance of the overview of the entire lab. It doesn’t look too difficult.</a:t>
            </a:r>
            <a:r>
              <a:rPr lang="en-US" baseline="0" dirty="0" smtClean="0"/>
              <a:t> ;)</a:t>
            </a:r>
            <a:endParaRPr lang="en-US" dirty="0"/>
          </a:p>
        </p:txBody>
      </p:sp>
    </p:spTree>
    <p:extLst>
      <p:ext uri="{BB962C8B-B14F-4D97-AF65-F5344CB8AC3E}">
        <p14:creationId xmlns:p14="http://schemas.microsoft.com/office/powerpoint/2010/main" val="4269426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3" y="0"/>
            <a:ext cx="12196768" cy="6876288"/>
          </a:xfrm>
          <a:prstGeom prst="rect">
            <a:avLst/>
          </a:prstGeom>
          <a:noFill/>
        </p:spPr>
      </p:pic>
      <p:sp>
        <p:nvSpPr>
          <p:cNvPr id="19462" name="Rectangle 6"/>
          <p:cNvSpPr>
            <a:spLocks noGrp="1" noChangeArrowheads="1"/>
          </p:cNvSpPr>
          <p:nvPr>
            <p:ph type="subTitle" sz="quarter" idx="1"/>
          </p:nvPr>
        </p:nvSpPr>
        <p:spPr>
          <a:xfrm>
            <a:off x="181986" y="5535486"/>
            <a:ext cx="6627673"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171" y="3660649"/>
            <a:ext cx="7099834"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19" y="1068534"/>
            <a:ext cx="4340322"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Rectangle 11"/>
          <p:cNvSpPr txBox="1">
            <a:spLocks noGrp="1" noChangeArrowheads="1"/>
          </p:cNvSpPr>
          <p:nvPr userDrawn="1"/>
        </p:nvSpPr>
        <p:spPr bwMode="auto">
          <a:xfrm>
            <a:off x="325438" y="6621463"/>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1097533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Lab2 Intro 13a- </a:t>
            </a:r>
            <a:fld id="{060BD193-E118-4B16-863C-C8C12C675E3E}" type="slidenum">
              <a:rPr lang="en-US" smtClean="0"/>
              <a:pPr>
                <a:defRPr/>
              </a:pPr>
              <a:t>‹#›</a:t>
            </a:fld>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0"/>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Lab2 Intro 13a- </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1" y="1600201"/>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Rectangle 23"/>
          <p:cNvSpPr>
            <a:spLocks noGrp="1" noChangeArrowheads="1"/>
          </p:cNvSpPr>
          <p:nvPr>
            <p:ph type="sldNum" sz="quarter" idx="10"/>
          </p:nvPr>
        </p:nvSpPr>
        <p:spPr>
          <a:xfrm>
            <a:off x="609441" y="6577014"/>
            <a:ext cx="1117309" cy="244475"/>
          </a:xfrm>
          <a:prstGeom prst="rect">
            <a:avLst/>
          </a:prstGeom>
          <a:ln/>
        </p:spPr>
        <p:txBody>
          <a:bodyPr/>
          <a:lstStyle>
            <a:lvl1pPr>
              <a:defRPr/>
            </a:lvl1pPr>
          </a:lstStyle>
          <a:p>
            <a:pPr>
              <a:defRPr/>
            </a:pPr>
            <a:r>
              <a:rPr lang="en-US" dirty="0" smtClean="0"/>
              <a:t>Lab2 Intro 13a- </a:t>
            </a:r>
            <a:fld id="{99D29FBF-A473-46DA-BC14-675AC1C8F9A5}" type="slidenum">
              <a:rPr lang="en-US"/>
              <a:pPr>
                <a:defRPr/>
              </a:pPr>
              <a:t>‹#›</a:t>
            </a:fld>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609441" y="6577014"/>
            <a:ext cx="1117309" cy="244475"/>
          </a:xfrm>
          <a:prstGeom prst="rect">
            <a:avLst/>
          </a:prstGeom>
          <a:ln/>
        </p:spPr>
        <p:txBody>
          <a:bodyPr/>
          <a:lstStyle>
            <a:lvl1pPr>
              <a:defRPr/>
            </a:lvl1pPr>
          </a:lstStyle>
          <a:p>
            <a:pPr>
              <a:defRPr/>
            </a:pPr>
            <a:r>
              <a:rPr lang="en-US" dirty="0" smtClean="0"/>
              <a:t>Lab2 Intro 13a- </a:t>
            </a:r>
            <a:fld id="{48005198-8FB0-4BE5-A5FF-99FA69737174}" type="slidenum">
              <a:rPr lang="en-US"/>
              <a:pPr>
                <a:defRPr/>
              </a:pPr>
              <a:t>‹#›</a:t>
            </a:fld>
            <a:endParaRPr lang="en-US" dirty="0"/>
          </a:p>
        </p:txBody>
      </p:sp>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0"/>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1" y="1600200"/>
            <a:ext cx="10964549"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1" y="6580373"/>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Lab2 Intro 13a- </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3977"/>
            <a:ext cx="3108960"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6" y="5535487"/>
            <a:ext cx="6627674" cy="676275"/>
          </a:xfrm>
        </p:spPr>
        <p:txBody>
          <a:bodyPr/>
          <a:lstStyle/>
          <a:p>
            <a:r>
              <a:rPr lang="en-US" dirty="0" smtClean="0"/>
              <a:t>Artix-7</a:t>
            </a:r>
          </a:p>
          <a:p>
            <a:r>
              <a:rPr lang="en-US" dirty="0" err="1"/>
              <a:t>Vivado</a:t>
            </a:r>
            <a:r>
              <a:rPr lang="en-US" dirty="0"/>
              <a:t> </a:t>
            </a:r>
            <a:r>
              <a:rPr lang="en-US" dirty="0" smtClean="0"/>
              <a:t>2017.1 </a:t>
            </a:r>
            <a:r>
              <a:rPr lang="en-US" dirty="0" smtClean="0"/>
              <a:t>Version</a:t>
            </a:r>
          </a:p>
          <a:p>
            <a:r>
              <a:rPr lang="en-US" dirty="0" smtClean="0"/>
              <a:t>EGo1</a:t>
            </a:r>
            <a:endParaRPr lang="en-US" dirty="0"/>
          </a:p>
        </p:txBody>
      </p:sp>
      <p:sp>
        <p:nvSpPr>
          <p:cNvPr id="3" name="Title 2"/>
          <p:cNvSpPr>
            <a:spLocks noGrp="1"/>
          </p:cNvSpPr>
          <p:nvPr>
            <p:ph type="ctrTitle" sz="quarter"/>
          </p:nvPr>
        </p:nvSpPr>
        <p:spPr>
          <a:xfrm>
            <a:off x="167173" y="3660650"/>
            <a:ext cx="7099835" cy="1114425"/>
          </a:xfrm>
        </p:spPr>
        <p:txBody>
          <a:bodyPr/>
          <a:lstStyle/>
          <a:p>
            <a:r>
              <a:rPr lang="en-US" dirty="0" smtClean="0"/>
              <a:t>Lab2 Intro</a:t>
            </a:r>
            <a:br>
              <a:rPr lang="en-US" dirty="0" smtClean="0"/>
            </a:br>
            <a:r>
              <a:rPr lang="en-US" dirty="0" smtClean="0"/>
              <a:t>Synthesizing a RTL Design</a:t>
            </a:r>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This lab </a:t>
            </a:r>
            <a:r>
              <a:rPr lang="en-US" dirty="0" smtClean="0"/>
              <a:t>uses a simple </a:t>
            </a:r>
            <a:r>
              <a:rPr lang="en-US" dirty="0" err="1" smtClean="0"/>
              <a:t>uart</a:t>
            </a:r>
            <a:r>
              <a:rPr lang="en-US" dirty="0" smtClean="0"/>
              <a:t>-led design.  The design takes an input via a terminal operating at 115200 baud and displays the binary equivalent of the ASCII character the user has typed on the 8-LEDs.  If the BTNU is pressed then the upper and lower nibbles of the binary number gets swapped. </a:t>
            </a:r>
          </a:p>
          <a:p>
            <a:r>
              <a:rPr lang="en-US" dirty="0" smtClean="0"/>
              <a:t>You will synthesize the design with the default settings as well as with some settings changed and observe the effect</a:t>
            </a:r>
          </a:p>
        </p:txBody>
      </p:sp>
      <p:sp>
        <p:nvSpPr>
          <p:cNvPr id="3" name="Slide Number Placeholder 2"/>
          <p:cNvSpPr>
            <a:spLocks noGrp="1"/>
          </p:cNvSpPr>
          <p:nvPr>
            <p:ph type="sldNum" sz="quarter" idx="10"/>
          </p:nvPr>
        </p:nvSpPr>
        <p:spPr/>
        <p:txBody>
          <a:bodyPr/>
          <a:lstStyle/>
          <a:p>
            <a:pPr>
              <a:defRPr/>
            </a:pPr>
            <a:r>
              <a:rPr lang="en-US" dirty="0" smtClean="0"/>
              <a:t>Lab2 Intro 13a- </a:t>
            </a:r>
            <a:fld id="{060BD193-E118-4B16-863C-C8C12C675E3E}" type="slidenum">
              <a:rPr lang="en-US" smtClean="0"/>
              <a:pPr>
                <a:defRPr/>
              </a:pPr>
              <a:t>2</a:t>
            </a:fld>
            <a:endParaRPr lang="en-US" dirty="0"/>
          </a:p>
        </p:txBody>
      </p:sp>
      <p:sp>
        <p:nvSpPr>
          <p:cNvPr id="5" name="Title 4"/>
          <p:cNvSpPr>
            <a:spLocks noGrp="1"/>
          </p:cNvSpPr>
          <p:nvPr>
            <p:ph type="title"/>
          </p:nvPr>
        </p:nvSpPr>
        <p:spPr/>
        <p:txBody>
          <a:bodyPr/>
          <a:lstStyle/>
          <a:p>
            <a:r>
              <a:rPr lang="en-US" dirty="0" smtClean="0"/>
              <a:t>Introduction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Design</a:t>
            </a:r>
            <a:endParaRPr lang="en-US" dirty="0"/>
          </a:p>
        </p:txBody>
      </p:sp>
      <p:sp>
        <p:nvSpPr>
          <p:cNvPr id="3" name="Slide Number Placeholder 2"/>
          <p:cNvSpPr>
            <a:spLocks noGrp="1"/>
          </p:cNvSpPr>
          <p:nvPr>
            <p:ph type="sldNum" sz="quarter" idx="10"/>
          </p:nvPr>
        </p:nvSpPr>
        <p:spPr/>
        <p:txBody>
          <a:bodyPr/>
          <a:lstStyle/>
          <a:p>
            <a:pPr>
              <a:defRPr/>
            </a:pPr>
            <a:r>
              <a:rPr lang="en-US" dirty="0" smtClean="0"/>
              <a:t>Lab2 Intro 13a- </a:t>
            </a:r>
            <a:fld id="{060BD193-E118-4B16-863C-C8C12C675E3E}" type="slidenum">
              <a:rPr lang="en-US" smtClean="0"/>
              <a:pPr>
                <a:defRPr/>
              </a:pPr>
              <a:t>3</a:t>
            </a:fld>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346" y="1186664"/>
            <a:ext cx="7643812"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7015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Create a project using </a:t>
            </a:r>
            <a:r>
              <a:rPr lang="en-US" dirty="0" err="1" smtClean="0"/>
              <a:t>Vivado</a:t>
            </a:r>
            <a:r>
              <a:rPr lang="en-US" dirty="0" smtClean="0"/>
              <a:t> IDE using the provided HDL files and timing constraints</a:t>
            </a:r>
          </a:p>
          <a:p>
            <a:r>
              <a:rPr lang="en-US" dirty="0" smtClean="0"/>
              <a:t>Elaborate the design and view noise report and the schematic</a:t>
            </a:r>
          </a:p>
          <a:p>
            <a:r>
              <a:rPr lang="en-US" dirty="0" smtClean="0"/>
              <a:t>Synthesize the design with the default settings</a:t>
            </a:r>
          </a:p>
          <a:p>
            <a:r>
              <a:rPr lang="en-US" dirty="0" smtClean="0"/>
              <a:t>Open the synthesized design and view schematic</a:t>
            </a:r>
          </a:p>
          <a:p>
            <a:r>
              <a:rPr lang="en-US" dirty="0" smtClean="0"/>
              <a:t>View various reports including the timing summary, resource utilization, and power</a:t>
            </a:r>
          </a:p>
          <a:p>
            <a:r>
              <a:rPr lang="en-US" dirty="0" smtClean="0"/>
              <a:t>Write a checkpoint</a:t>
            </a:r>
          </a:p>
          <a:p>
            <a:r>
              <a:rPr lang="en-US" dirty="0"/>
              <a:t>Synthesize the design with </a:t>
            </a:r>
            <a:r>
              <a:rPr lang="en-US" dirty="0" smtClean="0"/>
              <a:t>one of the settings changed</a:t>
            </a:r>
            <a:endParaRPr lang="en-US" dirty="0"/>
          </a:p>
          <a:p>
            <a:r>
              <a:rPr lang="en-US" dirty="0" smtClean="0"/>
              <a:t>Compare the generated schematic, timing summary, power and resource utilization</a:t>
            </a:r>
          </a:p>
          <a:p>
            <a:r>
              <a:rPr lang="en-US" dirty="0" smtClean="0"/>
              <a:t>Write another checkpoint</a:t>
            </a:r>
          </a:p>
          <a:p>
            <a:r>
              <a:rPr lang="en-US" dirty="0" smtClean="0"/>
              <a:t>Read previously written checkpoints and perform the same analysis</a:t>
            </a:r>
          </a:p>
          <a:p>
            <a:pPr marL="0" indent="0">
              <a:buNone/>
            </a:pPr>
            <a:endParaRPr lang="en-US" dirty="0" smtClean="0"/>
          </a:p>
          <a:p>
            <a:pPr marL="0" indent="0">
              <a:buNone/>
            </a:pPr>
            <a:endParaRPr lang="en-US" dirty="0" smtClean="0"/>
          </a:p>
          <a:p>
            <a:endParaRPr lang="en-US" dirty="0"/>
          </a:p>
        </p:txBody>
      </p:sp>
      <p:sp>
        <p:nvSpPr>
          <p:cNvPr id="4" name="Title 3"/>
          <p:cNvSpPr>
            <a:spLocks noGrp="1"/>
          </p:cNvSpPr>
          <p:nvPr>
            <p:ph type="title"/>
          </p:nvPr>
        </p:nvSpPr>
        <p:spPr/>
        <p:txBody>
          <a:bodyPr/>
          <a:lstStyle/>
          <a:p>
            <a:r>
              <a:rPr lang="en-US" dirty="0" smtClean="0"/>
              <a:t>Procedure</a:t>
            </a:r>
            <a:endParaRPr lang="en-US" dirty="0"/>
          </a:p>
        </p:txBody>
      </p:sp>
      <p:sp>
        <p:nvSpPr>
          <p:cNvPr id="6" name="Slide Number Placeholder 5"/>
          <p:cNvSpPr>
            <a:spLocks noGrp="1"/>
          </p:cNvSpPr>
          <p:nvPr>
            <p:ph type="sldNum" sz="quarter" idx="10"/>
          </p:nvPr>
        </p:nvSpPr>
        <p:spPr/>
        <p:txBody>
          <a:bodyPr/>
          <a:lstStyle/>
          <a:p>
            <a:pPr>
              <a:defRPr/>
            </a:pPr>
            <a:r>
              <a:rPr lang="en-US" dirty="0" smtClean="0"/>
              <a:t>Lab2 Intro 13a- </a:t>
            </a:r>
            <a:fld id="{060BD193-E118-4B16-863C-C8C12C675E3E}" type="slidenum">
              <a:rPr lang="en-US" smtClean="0"/>
              <a:pPr>
                <a:defRPr/>
              </a:pPr>
              <a:t>4</a:t>
            </a:fld>
            <a:endParaRPr lang="en-US" dirty="0"/>
          </a:p>
        </p:txBody>
      </p:sp>
      <p:sp>
        <p:nvSpPr>
          <p:cNvPr id="7" name="Footer Placeholder 6"/>
          <p:cNvSpPr>
            <a:spLocks noGrp="1"/>
          </p:cNvSpPr>
          <p:nvPr>
            <p:ph type="ftr" sz="quarter" idx="3"/>
          </p:nvPr>
        </p:nvSpPr>
        <p:spPr/>
        <p:txBody>
          <a:bodyPr/>
          <a:lstStyle/>
          <a:p>
            <a:r>
              <a:rPr lang="en-US" dirty="0" smtClean="0"/>
              <a:t>© Copyright 2015 Xilinx</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smtClean="0"/>
              <a:t>The lab is written for the Nexys4 DDR, </a:t>
            </a:r>
            <a:r>
              <a:rPr lang="en-US" dirty="0" err="1" smtClean="0"/>
              <a:t>Nexys</a:t>
            </a:r>
            <a:r>
              <a:rPr lang="en-US" dirty="0" smtClean="0"/>
              <a:t> Video, and the Basys3 boards.</a:t>
            </a:r>
          </a:p>
          <a:p>
            <a:r>
              <a:rPr lang="en-US" dirty="0" smtClean="0"/>
              <a:t>EGo1</a:t>
            </a:r>
            <a:r>
              <a:rPr lang="en-US" dirty="0" smtClean="0"/>
              <a:t> </a:t>
            </a:r>
            <a:r>
              <a:rPr lang="en-US" dirty="0" smtClean="0"/>
              <a:t>targets the </a:t>
            </a:r>
            <a:r>
              <a:rPr lang="en-US" dirty="0" smtClean="0"/>
              <a:t>XC7A35TCSG324-1</a:t>
            </a:r>
            <a:endParaRPr lang="en-US" dirty="0" smtClean="0"/>
          </a:p>
          <a:p>
            <a:r>
              <a:rPr lang="en-US" dirty="0" smtClean="0"/>
              <a:t>The procedure in the lab differentiates between the three boards</a:t>
            </a:r>
          </a:p>
          <a:p>
            <a:pPr lvl="1"/>
            <a:r>
              <a:rPr lang="en-US" dirty="0" smtClean="0"/>
              <a:t>Please pay attention to the instructions to ensure the right steps are followed</a:t>
            </a:r>
          </a:p>
          <a:p>
            <a:pPr lvl="1"/>
            <a:r>
              <a:rPr lang="en-US" dirty="0" smtClean="0"/>
              <a:t>Also make sure the XDC file used is specific to the target device/board</a:t>
            </a:r>
          </a:p>
          <a:p>
            <a:pPr marL="0" indent="0">
              <a:buNone/>
            </a:pPr>
            <a:endParaRPr lang="en-US" dirty="0" smtClean="0"/>
          </a:p>
          <a:p>
            <a:endParaRPr lang="en-US" dirty="0"/>
          </a:p>
        </p:txBody>
      </p:sp>
      <p:sp>
        <p:nvSpPr>
          <p:cNvPr id="4" name="Title 3"/>
          <p:cNvSpPr>
            <a:spLocks noGrp="1"/>
          </p:cNvSpPr>
          <p:nvPr>
            <p:ph type="title"/>
          </p:nvPr>
        </p:nvSpPr>
        <p:spPr/>
        <p:txBody>
          <a:bodyPr/>
          <a:lstStyle/>
          <a:p>
            <a:r>
              <a:rPr lang="en-US" dirty="0" smtClean="0"/>
              <a:t>Note on target board/device</a:t>
            </a:r>
            <a:endParaRPr lang="en-US" dirty="0"/>
          </a:p>
        </p:txBody>
      </p:sp>
      <p:sp>
        <p:nvSpPr>
          <p:cNvPr id="6" name="Slide Number Placeholder 5"/>
          <p:cNvSpPr>
            <a:spLocks noGrp="1"/>
          </p:cNvSpPr>
          <p:nvPr>
            <p:ph type="sldNum" sz="quarter" idx="10"/>
          </p:nvPr>
        </p:nvSpPr>
        <p:spPr/>
        <p:txBody>
          <a:bodyPr/>
          <a:lstStyle/>
          <a:p>
            <a:pPr>
              <a:defRPr/>
            </a:pPr>
            <a:r>
              <a:rPr lang="en-US" dirty="0" smtClean="0"/>
              <a:t>Lab1 Intro 12a- </a:t>
            </a:r>
            <a:fld id="{060BD193-E118-4B16-863C-C8C12C675E3E}" type="slidenum">
              <a:rPr lang="en-US" smtClean="0"/>
              <a:pPr>
                <a:defRPr/>
              </a:pPr>
              <a:t>5</a:t>
            </a:fld>
            <a:endParaRPr lang="en-US" dirty="0"/>
          </a:p>
        </p:txBody>
      </p:sp>
      <p:sp>
        <p:nvSpPr>
          <p:cNvPr id="7" name="Footer Placeholder 6"/>
          <p:cNvSpPr>
            <a:spLocks noGrp="1"/>
          </p:cNvSpPr>
          <p:nvPr>
            <p:ph type="ftr" sz="quarter" idx="3"/>
          </p:nvPr>
        </p:nvSpPr>
        <p:spPr/>
        <p:txBody>
          <a:bodyPr/>
          <a:lstStyle/>
          <a:p>
            <a:r>
              <a:rPr lang="en-US" dirty="0" smtClean="0"/>
              <a:t>© Copyright 2015 Xilinx</a:t>
            </a:r>
            <a:endParaRPr lang="en-US" dirty="0"/>
          </a:p>
        </p:txBody>
      </p:sp>
    </p:spTree>
    <p:extLst>
      <p:ext uri="{BB962C8B-B14F-4D97-AF65-F5344CB8AC3E}">
        <p14:creationId xmlns:p14="http://schemas.microsoft.com/office/powerpoint/2010/main" val="2691766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this lab you applied the timing constraints and synthesized the design.  You viewed various post-synthesis reports.  You wrote checkpoints and read it back to perform the analysis you were doing during the design flow. You saw the effect of changing synthesis settings.  </a:t>
            </a:r>
          </a:p>
          <a:p>
            <a:endParaRPr lang="en-US" dirty="0"/>
          </a:p>
          <a:p>
            <a:pPr marL="0" indent="0">
              <a:buNone/>
            </a:pPr>
            <a:endParaRPr lang="en-US" dirty="0"/>
          </a:p>
        </p:txBody>
      </p:sp>
      <p:sp>
        <p:nvSpPr>
          <p:cNvPr id="3" name="Slide Number Placeholder 2"/>
          <p:cNvSpPr>
            <a:spLocks noGrp="1"/>
          </p:cNvSpPr>
          <p:nvPr>
            <p:ph type="sldNum" sz="quarter" idx="10"/>
          </p:nvPr>
        </p:nvSpPr>
        <p:spPr/>
        <p:txBody>
          <a:bodyPr/>
          <a:lstStyle/>
          <a:p>
            <a:pPr>
              <a:defRPr/>
            </a:pPr>
            <a:r>
              <a:rPr lang="en-US" dirty="0" smtClean="0"/>
              <a:t>Lab2 Intro 13a- </a:t>
            </a:r>
            <a:fld id="{060BD193-E118-4B16-863C-C8C12C675E3E}" type="slidenum">
              <a:rPr lang="en-US" smtClean="0"/>
              <a:pPr>
                <a:defRPr/>
              </a:pPr>
              <a:t>6</a:t>
            </a:fld>
            <a:endParaRPr lang="en-US" dirty="0"/>
          </a:p>
        </p:txBody>
      </p:sp>
      <p:sp>
        <p:nvSpPr>
          <p:cNvPr id="4" name="Title 3"/>
          <p:cNvSpPr>
            <a:spLocks noGrp="1"/>
          </p:cNvSpPr>
          <p:nvPr>
            <p:ph type="title"/>
          </p:nvPr>
        </p:nvSpPr>
        <p:spPr/>
        <p:txBody>
          <a:bodyPr/>
          <a:lstStyle/>
          <a:p>
            <a:r>
              <a:rPr lang="en-US" dirty="0" smtClean="0"/>
              <a:t>Summary</a:t>
            </a:r>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Props1.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3.xml><?xml version="1.0" encoding="utf-8"?>
<ds:datastoreItem xmlns:ds="http://schemas.openxmlformats.org/officeDocument/2006/customXml" ds:itemID="{7747654C-B272-4B15-B46C-BB332E6C5466}">
  <ds:schemaRefs>
    <ds:schemaRef ds:uri="http://purl.org/dc/terms/"/>
    <ds:schemaRef ds:uri="http://www.w3.org/XML/1998/namespace"/>
    <ds:schemaRef ds:uri="http://schemas.microsoft.com/office/2006/documentManagement/types"/>
    <ds:schemaRef ds:uri="D46A7F71-384C-4B0A-B6CB-1869FF28952A"/>
    <ds:schemaRef ds:uri="http://purl.org/dc/dcmitype/"/>
    <ds:schemaRef ds:uri="http://schemas.microsoft.com/office/2006/metadata/propertie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Xilinx_All_Programmable_Template</Template>
  <TotalTime>2573</TotalTime>
  <Words>444</Words>
  <Application>Microsoft Office PowerPoint</Application>
  <PresentationFormat>自定义</PresentationFormat>
  <Paragraphs>44</Paragraphs>
  <Slides>6</Slides>
  <Notes>5</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Xilinx_All_Programmable_Template</vt:lpstr>
      <vt:lpstr>Lab2 Intro Synthesizing a RTL Design</vt:lpstr>
      <vt:lpstr>Introduction</vt:lpstr>
      <vt:lpstr>The Design</vt:lpstr>
      <vt:lpstr>Procedure</vt:lpstr>
      <vt:lpstr>Note on target board/device</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Lab1 Intro</dc:title>
  <dc:creator>Xilinx</dc:creator>
  <cp:keywords>Public</cp:keywords>
  <cp:lastModifiedBy>element</cp:lastModifiedBy>
  <cp:revision>99</cp:revision>
  <cp:lastPrinted>2015-07-28T14:53:01Z</cp:lastPrinted>
  <dcterms:created xsi:type="dcterms:W3CDTF">2012-07-09T23:27:55Z</dcterms:created>
  <dcterms:modified xsi:type="dcterms:W3CDTF">2017-06-02T10:48:46Z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b327c3df-9841-4ccf-b1a0-a5b6dd6f2b54</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