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handoutMasterIdLst>
    <p:handoutMasterId r:id="rId49"/>
  </p:handoutMasterIdLst>
  <p:sldIdLst>
    <p:sldId id="899" r:id="rId5"/>
    <p:sldId id="932" r:id="rId6"/>
    <p:sldId id="933" r:id="rId7"/>
    <p:sldId id="934" r:id="rId8"/>
    <p:sldId id="935" r:id="rId9"/>
    <p:sldId id="936" r:id="rId10"/>
    <p:sldId id="937" r:id="rId11"/>
    <p:sldId id="940" r:id="rId12"/>
    <p:sldId id="942" r:id="rId13"/>
    <p:sldId id="943" r:id="rId14"/>
    <p:sldId id="944" r:id="rId15"/>
    <p:sldId id="945" r:id="rId16"/>
    <p:sldId id="946" r:id="rId17"/>
    <p:sldId id="938" r:id="rId18"/>
    <p:sldId id="939" r:id="rId19"/>
    <p:sldId id="947" r:id="rId20"/>
    <p:sldId id="948" r:id="rId21"/>
    <p:sldId id="949" r:id="rId22"/>
    <p:sldId id="950" r:id="rId23"/>
    <p:sldId id="951" r:id="rId24"/>
    <p:sldId id="941" r:id="rId25"/>
    <p:sldId id="952" r:id="rId26"/>
    <p:sldId id="958" r:id="rId27"/>
    <p:sldId id="959" r:id="rId28"/>
    <p:sldId id="960" r:id="rId29"/>
    <p:sldId id="961" r:id="rId30"/>
    <p:sldId id="953" r:id="rId31"/>
    <p:sldId id="954" r:id="rId32"/>
    <p:sldId id="955" r:id="rId33"/>
    <p:sldId id="962" r:id="rId34"/>
    <p:sldId id="963" r:id="rId35"/>
    <p:sldId id="965" r:id="rId36"/>
    <p:sldId id="956" r:id="rId37"/>
    <p:sldId id="964" r:id="rId38"/>
    <p:sldId id="957" r:id="rId39"/>
    <p:sldId id="967" r:id="rId40"/>
    <p:sldId id="968" r:id="rId41"/>
    <p:sldId id="969" r:id="rId42"/>
    <p:sldId id="972" r:id="rId43"/>
    <p:sldId id="973" r:id="rId44"/>
    <p:sldId id="974" r:id="rId45"/>
    <p:sldId id="970" r:id="rId46"/>
    <p:sldId id="971" r:id="rId47"/>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836">
          <p15:clr>
            <a:srgbClr val="A4A3A4"/>
          </p15:clr>
        </p15:guide>
        <p15:guide id="3" pos="7307">
          <p15:clr>
            <a:srgbClr val="A4A3A4"/>
          </p15:clr>
        </p15:guide>
        <p15:guide id="4" pos="384">
          <p15:clr>
            <a:srgbClr val="A4A3A4"/>
          </p15:clr>
        </p15:guide>
        <p15:guide id="5" pos="3842">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46A"/>
    <a:srgbClr val="FFFFFF"/>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0047" autoAdjust="0"/>
    <p:restoredTop sz="89928" autoAdjust="0"/>
  </p:normalViewPr>
  <p:slideViewPr>
    <p:cSldViewPr snapToGrid="0" showGuides="1">
      <p:cViewPr varScale="1">
        <p:scale>
          <a:sx n="72" d="100"/>
          <a:sy n="72" d="100"/>
        </p:scale>
        <p:origin x="-1290" y="-90"/>
      </p:cViewPr>
      <p:guideLst>
        <p:guide orient="horz" pos="2160"/>
        <p:guide orient="horz" pos="836"/>
        <p:guide pos="7307"/>
        <p:guide pos="384"/>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47" d="100"/>
          <a:sy n="47" d="100"/>
        </p:scale>
        <p:origin x="-230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0"/>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1850748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9120190"/>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1224941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Implementation takes a </a:t>
            </a:r>
            <a:r>
              <a:rPr lang="en-US" dirty="0" err="1" smtClean="0"/>
              <a:t>netlist</a:t>
            </a:r>
            <a:r>
              <a:rPr lang="en-US" baseline="0" dirty="0" smtClean="0"/>
              <a:t> and maps it into the physical array of a Xilinx device. </a:t>
            </a:r>
            <a:endParaRPr lang="en-US" dirty="0"/>
          </a:p>
        </p:txBody>
      </p:sp>
    </p:spTree>
    <p:extLst>
      <p:ext uri="{BB962C8B-B14F-4D97-AF65-F5344CB8AC3E}">
        <p14:creationId xmlns:p14="http://schemas.microsoft.com/office/powerpoint/2010/main" val="2455659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Control signals include clocks, clock enables, set, and reset signals. How the tools group them into slices and CLBs will dictate the density (efficiency) of the design in the FPGA.</a:t>
            </a:r>
          </a:p>
          <a:p>
            <a:r>
              <a:rPr lang="en-US" sz="1200" kern="1200" dirty="0" smtClean="0">
                <a:solidFill>
                  <a:schemeClr val="tx1"/>
                </a:solidFill>
                <a:effectLst/>
                <a:latin typeface="Arial" charset="0"/>
                <a:ea typeface="+mn-ea"/>
                <a:cs typeface="+mn-cs"/>
              </a:rPr>
              <a:t>Xilinx recommends using synchronous sets/resets whenever possible and that designers reduce the number of control signals in their design to improve device utilization.</a:t>
            </a:r>
          </a:p>
          <a:p>
            <a:endParaRPr lang="en-US" dirty="0"/>
          </a:p>
        </p:txBody>
      </p:sp>
    </p:spTree>
    <p:extLst>
      <p:ext uri="{BB962C8B-B14F-4D97-AF65-F5344CB8AC3E}">
        <p14:creationId xmlns:p14="http://schemas.microsoft.com/office/powerpoint/2010/main" val="705315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146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 highlights the differences between implementation commands/operations in </a:t>
            </a:r>
            <a:r>
              <a:rPr lang="en-US" dirty="0" err="1" smtClean="0"/>
              <a:t>Vivado</a:t>
            </a:r>
            <a:r>
              <a:rPr lang="en-US" dirty="0" smtClean="0"/>
              <a:t> and ISE.</a:t>
            </a:r>
          </a:p>
          <a:p>
            <a:r>
              <a:rPr lang="en-US" dirty="0" smtClean="0"/>
              <a:t>As</a:t>
            </a:r>
            <a:r>
              <a:rPr lang="en-US" baseline="0" dirty="0" smtClean="0"/>
              <a:t> we can see, </a:t>
            </a:r>
            <a:r>
              <a:rPr lang="en-US" baseline="0" dirty="0" err="1" smtClean="0"/>
              <a:t>Vivado</a:t>
            </a:r>
            <a:r>
              <a:rPr lang="en-US" baseline="0" dirty="0" smtClean="0"/>
              <a:t> breaks the implementation flow down into more operations than ISE. </a:t>
            </a:r>
            <a:endParaRPr lang="en-US" dirty="0" smtClean="0"/>
          </a:p>
        </p:txBody>
      </p:sp>
    </p:spTree>
    <p:extLst>
      <p:ext uri="{BB962C8B-B14F-4D97-AF65-F5344CB8AC3E}">
        <p14:creationId xmlns:p14="http://schemas.microsoft.com/office/powerpoint/2010/main" val="368718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Because this is the first view of the assembled design (RTL and IP blocks), the design can usually be further optimized. The </a:t>
            </a:r>
            <a:r>
              <a:rPr lang="en-US" sz="1200" kern="1200" dirty="0" err="1" smtClean="0">
                <a:solidFill>
                  <a:schemeClr val="tx1"/>
                </a:solidFill>
                <a:effectLst/>
                <a:latin typeface="Arial" charset="0"/>
                <a:ea typeface="+mn-ea"/>
                <a:cs typeface="+mn-cs"/>
              </a:rPr>
              <a:t>opt_design</a:t>
            </a:r>
            <a:r>
              <a:rPr lang="en-US" sz="1200" kern="1200" dirty="0" smtClean="0">
                <a:solidFill>
                  <a:schemeClr val="tx1"/>
                </a:solidFill>
                <a:effectLst/>
                <a:latin typeface="Arial" charset="0"/>
                <a:ea typeface="+mn-ea"/>
                <a:cs typeface="+mn-cs"/>
              </a:rPr>
              <a:t> command is the next step and performs logic trimming, removing cells with no loads, propagating constant inputs, and combining LUTs for example LUTs in series that can be combined into fewer LUTs.</a:t>
            </a:r>
          </a:p>
          <a:p>
            <a:r>
              <a:rPr lang="en-US" sz="1200" b="1" kern="1200" dirty="0" smtClean="0">
                <a:solidFill>
                  <a:schemeClr val="tx1"/>
                </a:solidFill>
                <a:effectLst/>
                <a:latin typeface="Arial" charset="0"/>
                <a:ea typeface="+mn-ea"/>
                <a:cs typeface="+mn-cs"/>
              </a:rPr>
              <a:t>Constant propagation:</a:t>
            </a:r>
            <a:r>
              <a:rPr lang="en-US" sz="1200" kern="1200" dirty="0" smtClean="0">
                <a:solidFill>
                  <a:schemeClr val="tx1"/>
                </a:solidFill>
                <a:effectLst/>
                <a:latin typeface="Arial" charset="0"/>
                <a:ea typeface="+mn-ea"/>
                <a:cs typeface="+mn-cs"/>
              </a:rPr>
              <a:t> Propagates constant values through logic which results in:</a:t>
            </a:r>
          </a:p>
          <a:p>
            <a:pPr lvl="0"/>
            <a:r>
              <a:rPr lang="en-US" sz="1200" kern="1200" dirty="0" smtClean="0">
                <a:solidFill>
                  <a:schemeClr val="tx1"/>
                </a:solidFill>
                <a:effectLst/>
                <a:latin typeface="Arial" charset="0"/>
                <a:ea typeface="+mn-ea"/>
                <a:cs typeface="+mn-cs"/>
              </a:rPr>
              <a:t>Obsolete logic – example: a logic AND with a logic 0 input</a:t>
            </a:r>
          </a:p>
          <a:p>
            <a:pPr lvl="0"/>
            <a:r>
              <a:rPr lang="en-US" sz="1200" kern="1200" dirty="0" smtClean="0">
                <a:solidFill>
                  <a:schemeClr val="tx1"/>
                </a:solidFill>
                <a:effectLst/>
                <a:latin typeface="Arial" charset="0"/>
                <a:ea typeface="+mn-ea"/>
                <a:cs typeface="+mn-cs"/>
              </a:rPr>
              <a:t>Reduced logic – example: a 3-input OR with a logic 1 input reduced to a 2-input OR</a:t>
            </a:r>
          </a:p>
          <a:p>
            <a:pPr lvl="0"/>
            <a:r>
              <a:rPr lang="en-US" sz="1200" kern="1200" dirty="0" smtClean="0">
                <a:solidFill>
                  <a:schemeClr val="tx1"/>
                </a:solidFill>
                <a:effectLst/>
                <a:latin typeface="Arial" charset="0"/>
                <a:ea typeface="+mn-ea"/>
                <a:cs typeface="+mn-cs"/>
              </a:rPr>
              <a:t>Redundant logic – example: a 2-input OR with a logic 1 input is reduced to a wire</a:t>
            </a:r>
          </a:p>
          <a:p>
            <a:r>
              <a:rPr lang="en-US" sz="1200" b="1" kern="1200" dirty="0" smtClean="0">
                <a:solidFill>
                  <a:schemeClr val="tx1"/>
                </a:solidFill>
                <a:effectLst/>
                <a:latin typeface="Arial" charset="0"/>
                <a:ea typeface="+mn-ea"/>
                <a:cs typeface="+mn-cs"/>
              </a:rPr>
              <a:t>Remap:</a:t>
            </a:r>
            <a:r>
              <a:rPr lang="en-US" sz="1200" kern="1200" dirty="0" smtClean="0">
                <a:solidFill>
                  <a:schemeClr val="tx1"/>
                </a:solidFill>
                <a:effectLst/>
                <a:latin typeface="Arial" charset="0"/>
                <a:ea typeface="+mn-ea"/>
                <a:cs typeface="+mn-cs"/>
              </a:rPr>
              <a:t> Combines multiple LUTs into a single LUT to reduce the depth of the logic.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endParaRPr lang="en-US" dirty="0"/>
          </a:p>
        </p:txBody>
      </p:sp>
    </p:spTree>
    <p:extLst>
      <p:ext uri="{BB962C8B-B14F-4D97-AF65-F5344CB8AC3E}">
        <p14:creationId xmlns:p14="http://schemas.microsoft.com/office/powerpoint/2010/main" val="279106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Optimizes a design </a:t>
            </a:r>
            <a:r>
              <a:rPr lang="en-US" dirty="0" err="1" smtClean="0"/>
              <a:t>netlist</a:t>
            </a:r>
            <a:r>
              <a:rPr lang="en-US" dirty="0" smtClean="0"/>
              <a:t> for the target part. Optimization can provide</a:t>
            </a:r>
            <a:r>
              <a:rPr lang="en-US" baseline="0" dirty="0" smtClean="0"/>
              <a:t> </a:t>
            </a:r>
            <a:r>
              <a:rPr lang="en-US" dirty="0" smtClean="0"/>
              <a:t>improvements to synthesized </a:t>
            </a:r>
            <a:r>
              <a:rPr lang="en-US" dirty="0" err="1" smtClean="0"/>
              <a:t>netlists</a:t>
            </a:r>
            <a:r>
              <a:rPr lang="en-US" dirty="0" smtClean="0"/>
              <a:t> from third-party tools, or for </a:t>
            </a:r>
            <a:r>
              <a:rPr lang="en-US" dirty="0" err="1" smtClean="0"/>
              <a:t>netlists</a:t>
            </a:r>
            <a:r>
              <a:rPr lang="en-US" dirty="0" smtClean="0"/>
              <a:t> that may not have been optimized during synthesis.</a:t>
            </a:r>
          </a:p>
          <a:p>
            <a:r>
              <a:rPr lang="en-US" dirty="0" smtClean="0"/>
              <a:t>Run this command prior to implementation to optimize the design and simplify the </a:t>
            </a:r>
            <a:r>
              <a:rPr lang="en-US" dirty="0" err="1" smtClean="0"/>
              <a:t>netlist</a:t>
            </a:r>
            <a:r>
              <a:rPr lang="en-US" dirty="0" smtClean="0"/>
              <a:t> before placing and routing the design.</a:t>
            </a:r>
          </a:p>
          <a:p>
            <a:r>
              <a:rPr lang="en-US" dirty="0" smtClean="0"/>
              <a:t>The </a:t>
            </a:r>
            <a:r>
              <a:rPr lang="en-US" dirty="0" err="1" smtClean="0"/>
              <a:t>opt_design</a:t>
            </a:r>
            <a:r>
              <a:rPr lang="en-US" dirty="0" smtClean="0"/>
              <a:t> command performs the following optimizations by default:</a:t>
            </a:r>
          </a:p>
          <a:p>
            <a:r>
              <a:rPr lang="en-US" dirty="0" smtClean="0"/>
              <a:t>*  Retarget</a:t>
            </a:r>
          </a:p>
          <a:p>
            <a:r>
              <a:rPr lang="en-US" dirty="0" smtClean="0"/>
              <a:t>*  Constant Propagation</a:t>
            </a:r>
          </a:p>
          <a:p>
            <a:r>
              <a:rPr lang="en-US" dirty="0" smtClean="0"/>
              <a:t>*  Sweep</a:t>
            </a:r>
          </a:p>
          <a:p>
            <a:r>
              <a:rPr lang="en-US" dirty="0" smtClean="0"/>
              <a:t>*  Block RAM Power optimizations</a:t>
            </a:r>
            <a:endParaRPr lang="en-US" dirty="0"/>
          </a:p>
        </p:txBody>
      </p:sp>
    </p:spTree>
    <p:extLst>
      <p:ext uri="{BB962C8B-B14F-4D97-AF65-F5344CB8AC3E}">
        <p14:creationId xmlns:p14="http://schemas.microsoft.com/office/powerpoint/2010/main" val="1589598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next step after logic optimization is placement. These are the major phases of a full placement. For global placement, the placer builds shapes ahead of time.</a:t>
            </a:r>
          </a:p>
          <a:p>
            <a:r>
              <a:rPr lang="en-US" sz="1200" kern="1200" dirty="0" smtClean="0">
                <a:solidFill>
                  <a:schemeClr val="tx1"/>
                </a:solidFill>
                <a:effectLst/>
                <a:latin typeface="Arial" charset="0"/>
                <a:ea typeface="+mn-ea"/>
                <a:cs typeface="+mn-cs"/>
              </a:rPr>
              <a:t>Placement is not clock skew aware. Skew is included with timing, but it does not target the skew as being too large and optimize placement to minimize clock skew. But it does include skew with the timing information used during placement.</a:t>
            </a:r>
          </a:p>
          <a:p>
            <a:r>
              <a:rPr lang="en-US" sz="1200" kern="1200" dirty="0" smtClean="0">
                <a:solidFill>
                  <a:schemeClr val="tx1"/>
                </a:solidFill>
                <a:effectLst/>
                <a:latin typeface="Arial" charset="0"/>
                <a:ea typeface="+mn-ea"/>
                <a:cs typeface="+mn-cs"/>
              </a:rPr>
              <a:t>The tools spend a lot more time trying to meet a hold violation because design will not run if there is a hold violation.</a:t>
            </a:r>
          </a:p>
          <a:p>
            <a:endParaRPr lang="en-US" dirty="0"/>
          </a:p>
        </p:txBody>
      </p:sp>
    </p:spTree>
    <p:extLst>
      <p:ext uri="{BB962C8B-B14F-4D97-AF65-F5344CB8AC3E}">
        <p14:creationId xmlns:p14="http://schemas.microsoft.com/office/powerpoint/2010/main" val="278093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router can start with either a placed, </a:t>
            </a:r>
            <a:r>
              <a:rPr lang="en-US" sz="1200" kern="1200" dirty="0" err="1" smtClean="0">
                <a:solidFill>
                  <a:schemeClr val="tx1"/>
                </a:solidFill>
                <a:effectLst/>
                <a:latin typeface="Arial" charset="0"/>
                <a:ea typeface="+mn-ea"/>
                <a:cs typeface="+mn-cs"/>
              </a:rPr>
              <a:t>unrouted</a:t>
            </a:r>
            <a:r>
              <a:rPr lang="en-US" sz="1200" kern="1200" dirty="0" smtClean="0">
                <a:solidFill>
                  <a:schemeClr val="tx1"/>
                </a:solidFill>
                <a:effectLst/>
                <a:latin typeface="Arial" charset="0"/>
                <a:ea typeface="+mn-ea"/>
                <a:cs typeface="+mn-cs"/>
              </a:rPr>
              <a:t> design or a routed design with some or all nets routed. The router then allows any amount of incremental routing changes. This mode is used to control routing of a subset of nets.</a:t>
            </a:r>
          </a:p>
          <a:p>
            <a:endParaRPr lang="en-US" dirty="0"/>
          </a:p>
        </p:txBody>
      </p:sp>
    </p:spTree>
    <p:extLst>
      <p:ext uri="{BB962C8B-B14F-4D97-AF65-F5344CB8AC3E}">
        <p14:creationId xmlns:p14="http://schemas.microsoft.com/office/powerpoint/2010/main" val="3590494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0" y="0"/>
            <a:ext cx="12196768" cy="6876288"/>
          </a:xfrm>
          <a:prstGeom prst="rect">
            <a:avLst/>
          </a:prstGeom>
          <a:noFill/>
        </p:spPr>
      </p:pic>
      <p:sp>
        <p:nvSpPr>
          <p:cNvPr id="19462" name="Rectangle 6"/>
          <p:cNvSpPr>
            <a:spLocks noGrp="1" noChangeArrowheads="1"/>
          </p:cNvSpPr>
          <p:nvPr>
            <p:ph type="subTitle" sz="quarter" idx="1"/>
          </p:nvPr>
        </p:nvSpPr>
        <p:spPr>
          <a:xfrm>
            <a:off x="181987" y="5535557"/>
            <a:ext cx="6627674"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217" y="3660720"/>
            <a:ext cx="7099835"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66" y="1068534"/>
            <a:ext cx="4340321"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Rectangle 11"/>
          <p:cNvSpPr txBox="1">
            <a:spLocks noGrp="1" noChangeArrowheads="1"/>
          </p:cNvSpPr>
          <p:nvPr userDrawn="1"/>
        </p:nvSpPr>
        <p:spPr bwMode="auto">
          <a:xfrm>
            <a:off x="325485" y="6621534"/>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89" y="1600201"/>
            <a:ext cx="10975337"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Implementation and STA 14-</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71"/>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12"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Implementation and STA 14-</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6"/>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3" y="1600206"/>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Implementation and STA 14-</a:t>
            </a:r>
            <a:fld id="{060BD193-E118-4B16-863C-C8C12C675E3E}"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5"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Implementation and STA 14-</a:t>
            </a:r>
            <a:fld id="{060BD193-E118-4B16-863C-C8C12C675E3E}"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71"/>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3" y="1600201"/>
            <a:ext cx="10964548"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Implementation and STA 14-</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4048"/>
            <a:ext cx="3108961"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7" y="5535558"/>
            <a:ext cx="6627674" cy="676275"/>
          </a:xfrm>
        </p:spPr>
        <p:txBody>
          <a:bodyPr/>
          <a:lstStyle/>
          <a:p>
            <a:r>
              <a:rPr lang="en-US" dirty="0" smtClean="0"/>
              <a:t>Artix-7</a:t>
            </a:r>
          </a:p>
          <a:p>
            <a:r>
              <a:rPr lang="en-US" dirty="0" err="1" smtClean="0"/>
              <a:t>Vivado</a:t>
            </a:r>
            <a:r>
              <a:rPr lang="en-US" dirty="0" smtClean="0"/>
              <a:t> 2017.1 Version</a:t>
            </a:r>
            <a:endParaRPr lang="en-US" dirty="0"/>
          </a:p>
        </p:txBody>
      </p:sp>
      <p:sp>
        <p:nvSpPr>
          <p:cNvPr id="3" name="Title 2"/>
          <p:cNvSpPr>
            <a:spLocks noGrp="1"/>
          </p:cNvSpPr>
          <p:nvPr>
            <p:ph type="ctrTitle" sz="quarter"/>
          </p:nvPr>
        </p:nvSpPr>
        <p:spPr>
          <a:xfrm>
            <a:off x="167221" y="3660720"/>
            <a:ext cx="7099835" cy="1114425"/>
          </a:xfrm>
        </p:spPr>
        <p:txBody>
          <a:bodyPr/>
          <a:lstStyle/>
          <a:p>
            <a:r>
              <a:rPr lang="en-US" dirty="0" smtClean="0"/>
              <a:t>Implementation and STA</a:t>
            </a:r>
            <a:endParaRPr lang="en-US" dirty="0"/>
          </a:p>
        </p:txBody>
      </p:sp>
      <p:sp>
        <p:nvSpPr>
          <p:cNvPr id="7" name="Footer Placeholder 6"/>
          <p:cNvSpPr>
            <a:spLocks noGrp="1"/>
          </p:cNvSpPr>
          <p:nvPr>
            <p:ph type="ftr" sz="quarter" idx="3"/>
          </p:nvPr>
        </p:nvSpPr>
        <p:spPr/>
        <p:txBody>
          <a:bodyPr/>
          <a:lstStyle/>
          <a:p>
            <a:r>
              <a:rPr lang="en-US" dirty="0" smtClean="0"/>
              <a:t>© Copyright 2015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877035" cy="4268337"/>
          </a:xfrm>
        </p:spPr>
        <p:txBody>
          <a:bodyPr/>
          <a:lstStyle/>
          <a:p>
            <a:pPr lvl="0"/>
            <a:r>
              <a:rPr lang="en-US" dirty="0"/>
              <a:t>Phases of a complete placement</a:t>
            </a:r>
          </a:p>
          <a:p>
            <a:pPr lvl="1"/>
            <a:r>
              <a:rPr lang="en-US" dirty="0"/>
              <a:t>Pre-placement DRC</a:t>
            </a:r>
          </a:p>
          <a:p>
            <a:pPr lvl="2"/>
            <a:r>
              <a:rPr lang="en-US" dirty="0"/>
              <a:t>Check for unroutable connections, valid physical constraints, overutilization</a:t>
            </a:r>
          </a:p>
          <a:p>
            <a:pPr lvl="1"/>
            <a:r>
              <a:rPr lang="en-US" dirty="0"/>
              <a:t>Placement</a:t>
            </a:r>
          </a:p>
          <a:p>
            <a:pPr lvl="2"/>
            <a:r>
              <a:rPr lang="en-US" dirty="0"/>
              <a:t>I/O and clock placement</a:t>
            </a:r>
          </a:p>
          <a:p>
            <a:pPr lvl="0"/>
            <a:r>
              <a:rPr lang="en-US" dirty="0"/>
              <a:t>Macro and primitive placement</a:t>
            </a:r>
          </a:p>
          <a:p>
            <a:pPr lvl="1"/>
            <a:r>
              <a:rPr lang="en-US" dirty="0"/>
              <a:t>Timing-driven and wire length-driven</a:t>
            </a:r>
          </a:p>
          <a:p>
            <a:pPr lvl="1"/>
            <a:r>
              <a:rPr lang="en-US" dirty="0"/>
              <a:t>Congestion-aware</a:t>
            </a:r>
          </a:p>
          <a:p>
            <a:r>
              <a:rPr lang="en-US" dirty="0"/>
              <a:t>Detailed placement</a:t>
            </a:r>
          </a:p>
          <a:p>
            <a:pPr lvl="1"/>
            <a:r>
              <a:rPr lang="en-US" dirty="0"/>
              <a:t>Refine locations of small "shapes," flip-flops, LUTs</a:t>
            </a:r>
          </a:p>
          <a:p>
            <a:pPr lvl="1"/>
            <a:r>
              <a:rPr lang="en-US" dirty="0"/>
              <a:t>Commit to location sites – pack into slices</a:t>
            </a:r>
          </a:p>
          <a:p>
            <a:r>
              <a:rPr lang="en-US" dirty="0"/>
              <a:t>Post-commit optimizations</a:t>
            </a:r>
          </a:p>
        </p:txBody>
      </p:sp>
      <p:sp>
        <p:nvSpPr>
          <p:cNvPr id="3" name="Title 2"/>
          <p:cNvSpPr>
            <a:spLocks noGrp="1"/>
          </p:cNvSpPr>
          <p:nvPr>
            <p:ph type="title"/>
          </p:nvPr>
        </p:nvSpPr>
        <p:spPr/>
        <p:txBody>
          <a:bodyPr/>
          <a:lstStyle/>
          <a:p>
            <a:r>
              <a:rPr lang="en-US" dirty="0" smtClean="0"/>
              <a:t>Placement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10</a:t>
            </a:fld>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0" y="1854200"/>
            <a:ext cx="2914650" cy="3891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180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2063" y="1574661"/>
            <a:ext cx="4251365" cy="4994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296884" y="1600201"/>
            <a:ext cx="6111945" cy="4268337"/>
          </a:xfrm>
        </p:spPr>
        <p:txBody>
          <a:bodyPr/>
          <a:lstStyle/>
          <a:p>
            <a:pPr lvl="0"/>
            <a:r>
              <a:rPr lang="en-US" sz="1800" dirty="0" smtClean="0"/>
              <a:t>Post-placement timing-driven optimization</a:t>
            </a:r>
          </a:p>
          <a:p>
            <a:pPr lvl="1"/>
            <a:r>
              <a:rPr lang="en-US" sz="1600" dirty="0" smtClean="0"/>
              <a:t>Replicates and places drivers of high </a:t>
            </a:r>
            <a:r>
              <a:rPr lang="en-US" sz="1600" dirty="0" err="1" smtClean="0"/>
              <a:t>fanout</a:t>
            </a:r>
            <a:r>
              <a:rPr lang="en-US" sz="1600" dirty="0" smtClean="0"/>
              <a:t> nets with negative slack</a:t>
            </a:r>
          </a:p>
          <a:p>
            <a:pPr lvl="2"/>
            <a:r>
              <a:rPr lang="en-US" sz="1400" dirty="0" smtClean="0"/>
              <a:t>Replication only performed if it improves timing</a:t>
            </a:r>
          </a:p>
          <a:p>
            <a:pPr lvl="2"/>
            <a:r>
              <a:rPr lang="en-US" sz="1400" dirty="0" smtClean="0"/>
              <a:t>Slack must be within critical range</a:t>
            </a:r>
          </a:p>
          <a:p>
            <a:pPr lvl="3"/>
            <a:r>
              <a:rPr lang="en-US" sz="1400" dirty="0" smtClean="0"/>
              <a:t>Approximately 10% of worst negative slack (WNS)</a:t>
            </a:r>
          </a:p>
          <a:p>
            <a:r>
              <a:rPr lang="en-US" sz="1800" dirty="0" smtClean="0"/>
              <a:t>Available in all flows and can be de-activated in the GUI</a:t>
            </a:r>
          </a:p>
          <a:p>
            <a:pPr lvl="1"/>
            <a:r>
              <a:rPr lang="en-US" sz="1600" b="0" dirty="0" err="1" smtClean="0">
                <a:latin typeface="Courier New" panose="02070309020205020404" pitchFamily="49" charset="0"/>
                <a:cs typeface="Courier New" panose="02070309020205020404" pitchFamily="49" charset="0"/>
              </a:rPr>
              <a:t>phys_opt_design</a:t>
            </a:r>
            <a:endParaRPr lang="en-US" sz="1600" b="0" dirty="0" smtClean="0">
              <a:latin typeface="Courier New" panose="02070309020205020404" pitchFamily="49" charset="0"/>
              <a:cs typeface="Courier New" panose="02070309020205020404" pitchFamily="49" charset="0"/>
            </a:endParaRPr>
          </a:p>
          <a:p>
            <a:pPr lvl="1"/>
            <a:r>
              <a:rPr lang="en-US" sz="1600" dirty="0" smtClean="0"/>
              <a:t>Run between </a:t>
            </a:r>
            <a:r>
              <a:rPr lang="en-US" sz="1600" dirty="0" err="1" smtClean="0">
                <a:latin typeface="Courier New" panose="02070309020205020404" pitchFamily="49" charset="0"/>
                <a:cs typeface="Courier New" panose="02070309020205020404" pitchFamily="49" charset="0"/>
              </a:rPr>
              <a:t>place_design</a:t>
            </a:r>
            <a:r>
              <a:rPr lang="en-US" sz="1600" dirty="0" smtClean="0"/>
              <a:t> and </a:t>
            </a:r>
            <a:r>
              <a:rPr lang="en-US" sz="1600" dirty="0" err="1" smtClean="0">
                <a:latin typeface="Courier New" panose="02070309020205020404" pitchFamily="49" charset="0"/>
                <a:cs typeface="Courier New" panose="02070309020205020404" pitchFamily="49" charset="0"/>
              </a:rPr>
              <a:t>route_design</a:t>
            </a:r>
            <a:endParaRPr lang="en-US" sz="1600" dirty="0" smtClean="0">
              <a:latin typeface="Courier New" panose="02070309020205020404" pitchFamily="49" charset="0"/>
              <a:cs typeface="Courier New" panose="02070309020205020404" pitchFamily="49" charset="0"/>
            </a:endParaRPr>
          </a:p>
          <a:p>
            <a:endParaRPr lang="en-US" dirty="0"/>
          </a:p>
        </p:txBody>
      </p:sp>
      <p:sp>
        <p:nvSpPr>
          <p:cNvPr id="3" name="Title 2"/>
          <p:cNvSpPr>
            <a:spLocks noGrp="1"/>
          </p:cNvSpPr>
          <p:nvPr>
            <p:ph type="title"/>
          </p:nvPr>
        </p:nvSpPr>
        <p:spPr/>
        <p:txBody>
          <a:bodyPr/>
          <a:lstStyle/>
          <a:p>
            <a:r>
              <a:rPr lang="en-US" smtClean="0"/>
              <a:t>phys_opt_design: Physical Synthesis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Implementation and STA 14-</a:t>
            </a:r>
            <a:fld id="{060BD193-E118-4B16-863C-C8C12C675E3E}" type="slidenum">
              <a:rPr lang="en-US" smtClean="0"/>
              <a:pPr/>
              <a:t>11</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547" y="4736083"/>
            <a:ext cx="3534948" cy="18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7288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Project-based flow</a:t>
            </a:r>
          </a:p>
          <a:p>
            <a:pPr lvl="1"/>
            <a:r>
              <a:rPr lang="en-US" dirty="0" smtClean="0"/>
              <a:t>Included in implementation stage</a:t>
            </a:r>
          </a:p>
          <a:p>
            <a:pPr lvl="0"/>
            <a:r>
              <a:rPr lang="en-US" dirty="0" smtClean="0"/>
              <a:t>Non-project batch flow</a:t>
            </a:r>
          </a:p>
          <a:p>
            <a:pPr lvl="1"/>
            <a:r>
              <a:rPr lang="en-US" dirty="0" err="1" smtClean="0">
                <a:latin typeface="Courier New" panose="02070309020205020404" pitchFamily="49" charset="0"/>
                <a:cs typeface="Courier New" panose="02070309020205020404" pitchFamily="49" charset="0"/>
              </a:rPr>
              <a:t>route_design</a:t>
            </a:r>
            <a:endParaRPr lang="en-US" dirty="0" smtClean="0">
              <a:latin typeface="Courier New" panose="02070309020205020404" pitchFamily="49" charset="0"/>
              <a:cs typeface="Courier New" panose="02070309020205020404" pitchFamily="49" charset="0"/>
            </a:endParaRPr>
          </a:p>
          <a:p>
            <a:pPr lvl="0"/>
            <a:r>
              <a:rPr lang="en-US" dirty="0" smtClean="0"/>
              <a:t>Router reporting</a:t>
            </a:r>
          </a:p>
          <a:p>
            <a:pPr lvl="1"/>
            <a:r>
              <a:rPr lang="en-US" dirty="0" err="1" smtClean="0">
                <a:latin typeface="Courier New" panose="02070309020205020404" pitchFamily="49" charset="0"/>
                <a:cs typeface="Courier New" panose="02070309020205020404" pitchFamily="49" charset="0"/>
              </a:rPr>
              <a:t>report_route_status</a:t>
            </a:r>
            <a:r>
              <a:rPr lang="en-US" dirty="0" smtClean="0"/>
              <a:t> command</a:t>
            </a:r>
          </a:p>
          <a:p>
            <a:pPr lvl="1"/>
            <a:r>
              <a:rPr lang="en-US" dirty="0" smtClean="0"/>
              <a:t>Check route status of individual nets</a:t>
            </a:r>
          </a:p>
          <a:p>
            <a:pPr lvl="2"/>
            <a:r>
              <a:rPr lang="en-US" dirty="0" smtClean="0"/>
              <a:t>Fully routed: lists routing resources</a:t>
            </a:r>
          </a:p>
          <a:p>
            <a:pPr lvl="2"/>
            <a:r>
              <a:rPr lang="en-US" dirty="0" smtClean="0"/>
              <a:t>Failed routes</a:t>
            </a:r>
            <a:endParaRPr lang="en-US" dirty="0"/>
          </a:p>
        </p:txBody>
      </p:sp>
      <p:sp>
        <p:nvSpPr>
          <p:cNvPr id="3" name="Title 2"/>
          <p:cNvSpPr>
            <a:spLocks noGrp="1"/>
          </p:cNvSpPr>
          <p:nvPr>
            <p:ph type="title"/>
          </p:nvPr>
        </p:nvSpPr>
        <p:spPr/>
        <p:txBody>
          <a:bodyPr/>
          <a:lstStyle/>
          <a:p>
            <a:r>
              <a:rPr lang="en-US" smtClean="0"/>
              <a:t>route_design: Router</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Implementation and STA 14-</a:t>
            </a:r>
            <a:fld id="{060BD193-E118-4B16-863C-C8C12C675E3E}" type="slidenum">
              <a:rPr lang="en-US" smtClean="0"/>
              <a:pPr/>
              <a:t>12</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9622" y="1650670"/>
            <a:ext cx="4117362" cy="4852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4873" y="4918911"/>
            <a:ext cx="3318384" cy="1584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2465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Phases of a complete route</a:t>
            </a:r>
          </a:p>
          <a:p>
            <a:pPr lvl="1"/>
            <a:r>
              <a:rPr lang="en-US" dirty="0"/>
              <a:t>Special net and clock routing</a:t>
            </a:r>
          </a:p>
          <a:p>
            <a:pPr lvl="1"/>
            <a:r>
              <a:rPr lang="en-US" dirty="0"/>
              <a:t>Timing-driven routing</a:t>
            </a:r>
          </a:p>
          <a:p>
            <a:pPr lvl="2"/>
            <a:r>
              <a:rPr lang="en-US" dirty="0"/>
              <a:t>Prioritized by setup/hold path criticality</a:t>
            </a:r>
          </a:p>
          <a:p>
            <a:pPr lvl="2"/>
            <a:r>
              <a:rPr lang="en-US" dirty="0"/>
              <a:t>Swap LUT inputs pin to improve critical paths</a:t>
            </a:r>
          </a:p>
          <a:p>
            <a:pPr lvl="2"/>
            <a:r>
              <a:rPr lang="en-US" dirty="0"/>
              <a:t>Fix reasonable hold time violations</a:t>
            </a:r>
          </a:p>
          <a:p>
            <a:pPr lvl="0"/>
            <a:r>
              <a:rPr lang="en-US" dirty="0"/>
              <a:t>Two modes</a:t>
            </a:r>
          </a:p>
          <a:p>
            <a:pPr lvl="1"/>
            <a:r>
              <a:rPr lang="en-US" dirty="0"/>
              <a:t>Normal (default): Router starts with a placed design and attempts to route all nets</a:t>
            </a:r>
          </a:p>
          <a:p>
            <a:pPr lvl="1"/>
            <a:r>
              <a:rPr lang="en-US" dirty="0"/>
              <a:t>Re-Entrant (non-project batch only): Router can route/unroute as well as lock/unlock specific nets</a:t>
            </a:r>
          </a:p>
          <a:p>
            <a:endParaRPr lang="en-US" dirty="0"/>
          </a:p>
        </p:txBody>
      </p:sp>
      <p:sp>
        <p:nvSpPr>
          <p:cNvPr id="3" name="Title 2"/>
          <p:cNvSpPr>
            <a:spLocks noGrp="1"/>
          </p:cNvSpPr>
          <p:nvPr>
            <p:ph type="title"/>
          </p:nvPr>
        </p:nvSpPr>
        <p:spPr/>
        <p:txBody>
          <a:bodyPr/>
          <a:lstStyle/>
          <a:p>
            <a:r>
              <a:rPr lang="en-US" dirty="0" smtClean="0"/>
              <a:t>Router</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13</a:t>
            </a:fld>
            <a:endParaRPr lang="en-US" dirty="0"/>
          </a:p>
        </p:txBody>
      </p:sp>
    </p:spTree>
    <p:extLst>
      <p:ext uri="{BB962C8B-B14F-4D97-AF65-F5344CB8AC3E}">
        <p14:creationId xmlns:p14="http://schemas.microsoft.com/office/powerpoint/2010/main" val="97279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Implementation</a:t>
            </a:r>
          </a:p>
          <a:p>
            <a:pPr>
              <a:lnSpc>
                <a:spcPts val="2200"/>
              </a:lnSpc>
              <a:tabLst>
                <a:tab pos="228600" algn="l"/>
              </a:tabLst>
            </a:pPr>
            <a:r>
              <a:rPr lang="en-US" altLang="zh-CN" i="1" dirty="0" smtClean="0">
                <a:solidFill>
                  <a:schemeClr val="tx1"/>
                </a:solidFill>
                <a:cs typeface="Arial" pitchFamily="34" charset="0"/>
              </a:rPr>
              <a:t>Reports</a:t>
            </a:r>
          </a:p>
          <a:p>
            <a:pPr>
              <a:lnSpc>
                <a:spcPts val="2200"/>
              </a:lnSpc>
              <a:tabLst>
                <a:tab pos="228600" algn="l"/>
              </a:tabLst>
            </a:pPr>
            <a:r>
              <a:rPr lang="en-US" altLang="zh-CN" dirty="0" smtClean="0">
                <a:solidFill>
                  <a:schemeClr val="bg2"/>
                </a:solidFill>
                <a:cs typeface="Arial" pitchFamily="34" charset="0"/>
              </a:rPr>
              <a:t>Basic Static Timing Analysis</a:t>
            </a:r>
          </a:p>
          <a:p>
            <a:pPr>
              <a:lnSpc>
                <a:spcPts val="2200"/>
              </a:lnSpc>
              <a:tabLst>
                <a:tab pos="228600" algn="l"/>
              </a:tabLst>
            </a:pPr>
            <a:r>
              <a:rPr lang="en-US" altLang="zh-CN" dirty="0" err="1" smtClean="0">
                <a:solidFill>
                  <a:schemeClr val="bg2"/>
                </a:solidFill>
                <a:cs typeface="Arial" pitchFamily="34" charset="0"/>
              </a:rPr>
              <a:t>Bitstream</a:t>
            </a:r>
            <a:r>
              <a:rPr lang="en-US" altLang="zh-CN" dirty="0" smtClean="0">
                <a:solidFill>
                  <a:schemeClr val="bg2"/>
                </a:solidFill>
                <a:cs typeface="Arial" pitchFamily="34" charset="0"/>
              </a:rPr>
              <a:t> </a:t>
            </a:r>
            <a:r>
              <a:rPr lang="en-US" altLang="zh-CN" dirty="0">
                <a:solidFill>
                  <a:schemeClr val="bg2"/>
                </a:solidFill>
                <a:cs typeface="Arial" pitchFamily="34" charset="0"/>
              </a:rPr>
              <a:t>Generation and Verification in Hardware </a:t>
            </a:r>
            <a:endParaRPr lang="en-US" altLang="zh-CN" dirty="0" smtClean="0">
              <a:solidFill>
                <a:schemeClr val="bg2"/>
              </a:solidFill>
              <a:cs typeface="Arial" pitchFamily="34" charset="0"/>
            </a:endParaRP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Implementation and STA 14-</a:t>
            </a:r>
            <a:fld id="{060BD193-E118-4B16-863C-C8C12C675E3E}" type="slidenum">
              <a:rPr lang="en-US" smtClean="0"/>
              <a:pPr>
                <a:defRPr/>
              </a:pPr>
              <a:t>14</a:t>
            </a:fld>
            <a:endParaRPr lang="en-US" dirty="0"/>
          </a:p>
        </p:txBody>
      </p:sp>
    </p:spTree>
    <p:extLst>
      <p:ext uri="{BB962C8B-B14F-4D97-AF65-F5344CB8AC3E}">
        <p14:creationId xmlns:p14="http://schemas.microsoft.com/office/powerpoint/2010/main" val="797381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4336096" cy="4268337"/>
          </a:xfrm>
        </p:spPr>
        <p:txBody>
          <a:bodyPr/>
          <a:lstStyle/>
          <a:p>
            <a:pPr lvl="0"/>
            <a:r>
              <a:rPr lang="en-US" sz="1800" dirty="0" smtClean="0"/>
              <a:t>Sources and </a:t>
            </a:r>
            <a:r>
              <a:rPr lang="en-US" sz="1800" dirty="0" err="1" smtClean="0"/>
              <a:t>Netlist</a:t>
            </a:r>
            <a:r>
              <a:rPr lang="en-US" sz="1800" dirty="0" smtClean="0"/>
              <a:t> tabs do not change</a:t>
            </a:r>
          </a:p>
          <a:p>
            <a:pPr lvl="1"/>
            <a:r>
              <a:rPr lang="en-US" sz="1600" dirty="0" smtClean="0"/>
              <a:t>As each resources is selected, it will show the exact placement of the resource on the die</a:t>
            </a:r>
          </a:p>
          <a:p>
            <a:pPr lvl="0"/>
            <a:r>
              <a:rPr lang="en-US" sz="1800" dirty="0" smtClean="0"/>
              <a:t>Timing results have to be generated with the Report Timing Summary</a:t>
            </a:r>
          </a:p>
          <a:p>
            <a:pPr lvl="0"/>
            <a:r>
              <a:rPr lang="en-US" sz="1800" dirty="0" smtClean="0"/>
              <a:t>As each path is selected, the placement of the logic and its connections is shown in the Device view</a:t>
            </a:r>
          </a:p>
          <a:p>
            <a:pPr lvl="1"/>
            <a:r>
              <a:rPr lang="en-US" sz="1600" dirty="0" smtClean="0"/>
              <a:t>This is the cross-probing feature that helps with static timing analysis</a:t>
            </a:r>
            <a:endParaRPr lang="en-US" sz="1600" dirty="0"/>
          </a:p>
        </p:txBody>
      </p:sp>
      <p:sp>
        <p:nvSpPr>
          <p:cNvPr id="3" name="Title 2"/>
          <p:cNvSpPr>
            <a:spLocks noGrp="1"/>
          </p:cNvSpPr>
          <p:nvPr>
            <p:ph type="title"/>
          </p:nvPr>
        </p:nvSpPr>
        <p:spPr/>
        <p:txBody>
          <a:bodyPr/>
          <a:lstStyle/>
          <a:p>
            <a:r>
              <a:rPr lang="en-US" smtClean="0"/>
              <a:t>After Implementation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Implementation and STA 14-</a:t>
            </a:r>
            <a:fld id="{060BD193-E118-4B16-863C-C8C12C675E3E}" type="slidenum">
              <a:rPr lang="en-US" smtClean="0"/>
              <a:pPr/>
              <a:t>15</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5432" y="1626202"/>
            <a:ext cx="7254047" cy="4016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5428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5617" y="1631035"/>
            <a:ext cx="4931397" cy="3712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200738" y="1863128"/>
            <a:ext cx="6610709" cy="4268337"/>
          </a:xfrm>
        </p:spPr>
        <p:txBody>
          <a:bodyPr/>
          <a:lstStyle/>
          <a:p>
            <a:pPr lvl="0"/>
            <a:r>
              <a:rPr lang="en-US" sz="1800" dirty="0"/>
              <a:t>While the Flow Navigator points to the most important reports, the Reports tab contains several other useful reports</a:t>
            </a:r>
          </a:p>
          <a:p>
            <a:pPr lvl="1"/>
            <a:r>
              <a:rPr lang="en-US" sz="1600" dirty="0"/>
              <a:t>Post Optimization DRC Report: Lists the I/O DRC checks that were completed</a:t>
            </a:r>
          </a:p>
          <a:p>
            <a:pPr lvl="1"/>
            <a:r>
              <a:rPr lang="en-US" sz="1600" dirty="0"/>
              <a:t>Post Power Optimization DRC Report: Lists the power DRC checks that were completed</a:t>
            </a:r>
          </a:p>
          <a:p>
            <a:pPr lvl="1"/>
            <a:r>
              <a:rPr lang="en-US" sz="1600" dirty="0"/>
              <a:t>Place and Route Log: Describes the implementation process and any issues it encountered</a:t>
            </a:r>
          </a:p>
          <a:p>
            <a:pPr lvl="1"/>
            <a:r>
              <a:rPr lang="en-US" sz="1600" dirty="0" smtClean="0"/>
              <a:t>IO </a:t>
            </a:r>
            <a:r>
              <a:rPr lang="en-US" sz="1600" dirty="0"/>
              <a:t>Report: Lists the final pinout for your </a:t>
            </a:r>
            <a:r>
              <a:rPr lang="en-US" sz="1600" dirty="0" smtClean="0"/>
              <a:t>design</a:t>
            </a:r>
          </a:p>
          <a:p>
            <a:pPr lvl="1"/>
            <a:r>
              <a:rPr lang="en-US" sz="1600" dirty="0"/>
              <a:t>Clock Utilization Report: Describes the clock resources used and the clock utilization resource on a region-by-region basis</a:t>
            </a:r>
          </a:p>
          <a:p>
            <a:pPr lvl="1"/>
            <a:r>
              <a:rPr lang="en-US" sz="1600" dirty="0"/>
              <a:t>Utilization Report: Describes the amount of FPGA resources used in a text format</a:t>
            </a:r>
          </a:p>
          <a:p>
            <a:pPr lvl="1"/>
            <a:r>
              <a:rPr lang="en-US" sz="1600" dirty="0"/>
              <a:t>Control Sets Report: describes how your control signals were grouped</a:t>
            </a:r>
          </a:p>
        </p:txBody>
      </p:sp>
      <p:sp>
        <p:nvSpPr>
          <p:cNvPr id="3" name="Title 2"/>
          <p:cNvSpPr>
            <a:spLocks noGrp="1"/>
          </p:cNvSpPr>
          <p:nvPr>
            <p:ph type="title"/>
          </p:nvPr>
        </p:nvSpPr>
        <p:spPr/>
        <p:txBody>
          <a:bodyPr/>
          <a:lstStyle/>
          <a:p>
            <a:r>
              <a:rPr lang="en-US" dirty="0" smtClean="0"/>
              <a:t>Implementation Reports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16</a:t>
            </a:fld>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9456" y="3299792"/>
            <a:ext cx="1517558" cy="2933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6548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3267" y="1944586"/>
            <a:ext cx="6439010" cy="4268337"/>
          </a:xfrm>
        </p:spPr>
        <p:txBody>
          <a:bodyPr/>
          <a:lstStyle/>
          <a:p>
            <a:r>
              <a:rPr lang="en-US" dirty="0" smtClean="0"/>
              <a:t>Double-click in the Reports tab to view in text form</a:t>
            </a:r>
          </a:p>
          <a:p>
            <a:r>
              <a:rPr lang="en-US" dirty="0" smtClean="0"/>
              <a:t>Click on Report Utilization under Implementation Result in the Flow Navigator pane to view in chart/table format</a:t>
            </a:r>
            <a:endParaRPr lang="en-US" dirty="0"/>
          </a:p>
        </p:txBody>
      </p:sp>
      <p:sp>
        <p:nvSpPr>
          <p:cNvPr id="3" name="Title 2"/>
          <p:cNvSpPr>
            <a:spLocks noGrp="1"/>
          </p:cNvSpPr>
          <p:nvPr>
            <p:ph type="title"/>
          </p:nvPr>
        </p:nvSpPr>
        <p:spPr/>
        <p:txBody>
          <a:bodyPr/>
          <a:lstStyle/>
          <a:p>
            <a:r>
              <a:rPr lang="en-US" dirty="0" smtClean="0"/>
              <a:t>Utilization Reports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17</a:t>
            </a:fld>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480" y="3867478"/>
            <a:ext cx="5354908" cy="1500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556" y="4617926"/>
            <a:ext cx="5549486" cy="1543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6269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286691" cy="4268337"/>
          </a:xfrm>
        </p:spPr>
        <p:txBody>
          <a:bodyPr/>
          <a:lstStyle/>
          <a:p>
            <a:pPr lvl="0"/>
            <a:r>
              <a:rPr lang="en-US" dirty="0" smtClean="0"/>
              <a:t>This report provides a table that lists every signal, its attributes, and its final location</a:t>
            </a:r>
          </a:p>
          <a:p>
            <a:pPr lvl="1"/>
            <a:r>
              <a:rPr lang="en-US" dirty="0" smtClean="0"/>
              <a:t>It is always important to double-check pin assignments before implementing because the tools can move any pin that is unassigned</a:t>
            </a:r>
          </a:p>
          <a:p>
            <a:endParaRPr lang="en-US" dirty="0"/>
          </a:p>
        </p:txBody>
      </p:sp>
      <p:sp>
        <p:nvSpPr>
          <p:cNvPr id="3" name="Title 2"/>
          <p:cNvSpPr>
            <a:spLocks noGrp="1"/>
          </p:cNvSpPr>
          <p:nvPr>
            <p:ph type="title"/>
          </p:nvPr>
        </p:nvSpPr>
        <p:spPr/>
        <p:txBody>
          <a:bodyPr/>
          <a:lstStyle/>
          <a:p>
            <a:r>
              <a:rPr lang="en-US" smtClean="0"/>
              <a:t>I/O Report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Implementation and STA 14-</a:t>
            </a:r>
            <a:fld id="{060BD193-E118-4B16-863C-C8C12C675E3E}" type="slidenum">
              <a:rPr lang="en-US" smtClean="0"/>
              <a:pPr/>
              <a:t>18</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2792" y="1892408"/>
            <a:ext cx="6176686" cy="4123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7536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4993273" cy="4268337"/>
          </a:xfrm>
        </p:spPr>
        <p:txBody>
          <a:bodyPr/>
          <a:lstStyle/>
          <a:p>
            <a:pPr lvl="0"/>
            <a:r>
              <a:rPr lang="en-US" smtClean="0"/>
              <a:t>This report describes the clocking resources used in the design</a:t>
            </a:r>
          </a:p>
          <a:p>
            <a:pPr lvl="1"/>
            <a:r>
              <a:rPr lang="en-US" smtClean="0"/>
              <a:t>BUFG, BUFH, BUFHCE, MMCM, and a clock region analysis</a:t>
            </a:r>
            <a:endParaRPr lang="en-US" dirty="0"/>
          </a:p>
        </p:txBody>
      </p:sp>
      <p:sp>
        <p:nvSpPr>
          <p:cNvPr id="3" name="Title 2"/>
          <p:cNvSpPr>
            <a:spLocks noGrp="1"/>
          </p:cNvSpPr>
          <p:nvPr>
            <p:ph type="title"/>
          </p:nvPr>
        </p:nvSpPr>
        <p:spPr/>
        <p:txBody>
          <a:bodyPr/>
          <a:lstStyle/>
          <a:p>
            <a:r>
              <a:rPr lang="en-US" smtClean="0"/>
              <a:t>Clock Utilization Report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Implementation and STA 14-</a:t>
            </a:r>
            <a:fld id="{060BD193-E118-4B16-863C-C8C12C675E3E}" type="slidenum">
              <a:rPr lang="en-US" smtClean="0"/>
              <a:pPr/>
              <a:t>19</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414" y="1600960"/>
            <a:ext cx="6357247" cy="4380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502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a:solidFill>
                  <a:srgbClr val="3F3F3F"/>
                </a:solidFill>
                <a:latin typeface="Arial" pitchFamily="34" charset="0"/>
                <a:cs typeface="Arial" pitchFamily="34" charset="0"/>
              </a:rPr>
              <a:t>After</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completing</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this</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module,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you</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will</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be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able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to:</a:t>
            </a:r>
          </a:p>
          <a:p>
            <a:pPr>
              <a:lnSpc>
                <a:spcPts val="1000"/>
              </a:lnSpc>
              <a:buNone/>
            </a:pPr>
            <a:endParaRPr lang="en-US" altLang="zh-CN" dirty="0"/>
          </a:p>
          <a:p>
            <a:pPr lvl="1"/>
            <a:r>
              <a:rPr lang="en-US" dirty="0" smtClean="0"/>
              <a:t>Implement </a:t>
            </a:r>
            <a:r>
              <a:rPr lang="en-US" dirty="0"/>
              <a:t>a design to completion</a:t>
            </a:r>
          </a:p>
          <a:p>
            <a:pPr lvl="1"/>
            <a:r>
              <a:rPr lang="en-US" dirty="0" smtClean="0"/>
              <a:t>Generate </a:t>
            </a:r>
            <a:r>
              <a:rPr lang="en-US" dirty="0"/>
              <a:t>useful implementation reports</a:t>
            </a:r>
          </a:p>
          <a:p>
            <a:pPr lvl="1"/>
            <a:r>
              <a:rPr lang="en-US" dirty="0"/>
              <a:t>Describe static timing analysis and static timing paths</a:t>
            </a:r>
          </a:p>
          <a:p>
            <a:pPr lvl="1"/>
            <a:r>
              <a:rPr lang="en-US" dirty="0"/>
              <a:t>Describe setup and hold checks</a:t>
            </a:r>
          </a:p>
          <a:p>
            <a:pPr lvl="1"/>
            <a:r>
              <a:rPr lang="en-US" dirty="0"/>
              <a:t>Understand the relationship between clocks and setup and hold checks</a:t>
            </a:r>
          </a:p>
          <a:p>
            <a:pPr lvl="1"/>
            <a:r>
              <a:rPr lang="en-US" dirty="0" smtClean="0"/>
              <a:t>Generate </a:t>
            </a:r>
            <a:r>
              <a:rPr lang="en-US" dirty="0"/>
              <a:t>a custom timing report to perform basic static timing </a:t>
            </a:r>
            <a:r>
              <a:rPr lang="en-US" dirty="0" smtClean="0"/>
              <a:t>analysis</a:t>
            </a:r>
          </a:p>
          <a:p>
            <a:pPr lvl="1"/>
            <a:r>
              <a:rPr lang="en-US" dirty="0"/>
              <a:t>Use the timing summary report to verify your timing constraints were met</a:t>
            </a:r>
          </a:p>
          <a:p>
            <a:pPr lvl="1"/>
            <a:r>
              <a:rPr lang="en-US" dirty="0" smtClean="0"/>
              <a:t>Generate a </a:t>
            </a:r>
            <a:r>
              <a:rPr lang="en-US" dirty="0" err="1" smtClean="0"/>
              <a:t>bitstream</a:t>
            </a:r>
            <a:r>
              <a:rPr lang="en-US" dirty="0" smtClean="0"/>
              <a:t> and verify the functionality in hardware</a:t>
            </a:r>
            <a:endParaRPr lang="en-US" dirty="0"/>
          </a:p>
          <a:p>
            <a:pPr lvl="2"/>
            <a:endParaRPr lang="en-US" dirty="0"/>
          </a:p>
        </p:txBody>
      </p:sp>
      <p:sp>
        <p:nvSpPr>
          <p:cNvPr id="4" name="Title 3"/>
          <p:cNvSpPr>
            <a:spLocks noGrp="1"/>
          </p:cNvSpPr>
          <p:nvPr>
            <p:ph type="title"/>
          </p:nvPr>
        </p:nvSpPr>
        <p:spPr/>
        <p:txBody>
          <a:bodyPr/>
          <a:lstStyle/>
          <a:p>
            <a:r>
              <a:rPr lang="en-US" altLang="zh-CN" dirty="0" smtClean="0">
                <a:solidFill>
                  <a:srgbClr val="EE3424"/>
                </a:solidFill>
                <a:latin typeface="Arial" pitchFamily="34" charset="0"/>
                <a:cs typeface="Arial" pitchFamily="34" charset="0"/>
              </a:rPr>
              <a:t>Objectives</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Implementation and STA 14-</a:t>
            </a:r>
            <a:fld id="{060BD193-E118-4B16-863C-C8C12C675E3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4494244" cy="4268337"/>
          </a:xfrm>
        </p:spPr>
        <p:txBody>
          <a:bodyPr/>
          <a:lstStyle/>
          <a:p>
            <a:pPr lvl="0"/>
            <a:r>
              <a:rPr lang="en-US" sz="1800" dirty="0" smtClean="0"/>
              <a:t>This report describes the number of unique control sets in the design (ideally this will be as small as possible)</a:t>
            </a:r>
          </a:p>
          <a:p>
            <a:r>
              <a:rPr lang="en-US" sz="1800" dirty="0" smtClean="0"/>
              <a:t>Number of control sets describes how control signals were grouped</a:t>
            </a:r>
          </a:p>
          <a:p>
            <a:pPr lvl="1"/>
            <a:r>
              <a:rPr lang="en-US" sz="1600" dirty="0" smtClean="0"/>
              <a:t>This determines the ability of the tools to reach high device utilization</a:t>
            </a:r>
          </a:p>
          <a:p>
            <a:pPr lvl="1"/>
            <a:r>
              <a:rPr lang="en-US" sz="1600" dirty="0" smtClean="0"/>
              <a:t>Number of controls signals in the design is determined by the designer's inference of sets, resets, and clock enable signals</a:t>
            </a:r>
          </a:p>
          <a:p>
            <a:pPr lvl="1"/>
            <a:r>
              <a:rPr lang="en-US" sz="1600" dirty="0" smtClean="0"/>
              <a:t>Number of control signals can be reduced if the designer attempts to share controls signals throughout the design as much as possible</a:t>
            </a:r>
          </a:p>
          <a:p>
            <a:pPr lvl="1"/>
            <a:endParaRPr lang="en-US" sz="1600" dirty="0"/>
          </a:p>
        </p:txBody>
      </p:sp>
      <p:sp>
        <p:nvSpPr>
          <p:cNvPr id="3" name="Title 2"/>
          <p:cNvSpPr>
            <a:spLocks noGrp="1"/>
          </p:cNvSpPr>
          <p:nvPr>
            <p:ph type="title"/>
          </p:nvPr>
        </p:nvSpPr>
        <p:spPr/>
        <p:txBody>
          <a:bodyPr/>
          <a:lstStyle/>
          <a:p>
            <a:r>
              <a:rPr lang="en-US" smtClean="0"/>
              <a:t>Control Sets Report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Implementation and STA 14-</a:t>
            </a:r>
            <a:fld id="{060BD193-E118-4B16-863C-C8C12C675E3E}" type="slidenum">
              <a:rPr lang="en-US" smtClean="0"/>
              <a:pPr/>
              <a:t>20</a:t>
            </a:fld>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1124" y="1375971"/>
            <a:ext cx="5873542" cy="4591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5355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0" dirty="0">
                <a:latin typeface="Courier New" panose="02070309020205020404" pitchFamily="49" charset="0"/>
                <a:cs typeface="Courier New" panose="02070309020205020404" pitchFamily="49" charset="0"/>
              </a:rPr>
              <a:t>report_power_opt</a:t>
            </a:r>
            <a:r>
              <a:rPr lang="en-US" dirty="0"/>
              <a:t> command details the gating performed on the design by the power_opt program</a:t>
            </a:r>
          </a:p>
          <a:p>
            <a:pPr lvl="1"/>
            <a:r>
              <a:rPr lang="en-US" dirty="0"/>
              <a:t>Can be run before power optimization to create a report detailing all the user-gated logic in the design for a before and after picture of your design</a:t>
            </a:r>
          </a:p>
          <a:p>
            <a:endParaRPr lang="en-US" dirty="0"/>
          </a:p>
        </p:txBody>
      </p:sp>
      <p:sp>
        <p:nvSpPr>
          <p:cNvPr id="3" name="Title 2"/>
          <p:cNvSpPr>
            <a:spLocks noGrp="1"/>
          </p:cNvSpPr>
          <p:nvPr>
            <p:ph type="title"/>
          </p:nvPr>
        </p:nvSpPr>
        <p:spPr/>
        <p:txBody>
          <a:bodyPr/>
          <a:lstStyle/>
          <a:p>
            <a:r>
              <a:rPr lang="en-US" dirty="0" err="1"/>
              <a:t>power_opt</a:t>
            </a:r>
            <a:r>
              <a:rPr lang="en-US" dirty="0" smtClean="0"/>
              <a:t>: Report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21</a:t>
            </a:fld>
            <a:endParaRPr lang="en-US" dirty="0"/>
          </a:p>
        </p:txBody>
      </p:sp>
    </p:spTree>
    <p:extLst>
      <p:ext uri="{BB962C8B-B14F-4D97-AF65-F5344CB8AC3E}">
        <p14:creationId xmlns:p14="http://schemas.microsoft.com/office/powerpoint/2010/main" val="3754212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Implementation</a:t>
            </a:r>
          </a:p>
          <a:p>
            <a:pPr>
              <a:lnSpc>
                <a:spcPts val="2200"/>
              </a:lnSpc>
              <a:tabLst>
                <a:tab pos="228600" algn="l"/>
              </a:tabLst>
            </a:pPr>
            <a:r>
              <a:rPr lang="en-US" altLang="zh-CN" dirty="0" smtClean="0">
                <a:solidFill>
                  <a:schemeClr val="bg2"/>
                </a:solidFill>
                <a:cs typeface="Arial" pitchFamily="34" charset="0"/>
              </a:rPr>
              <a:t>Reports</a:t>
            </a:r>
          </a:p>
          <a:p>
            <a:pPr>
              <a:lnSpc>
                <a:spcPts val="2200"/>
              </a:lnSpc>
              <a:tabLst>
                <a:tab pos="228600" algn="l"/>
              </a:tabLst>
            </a:pPr>
            <a:r>
              <a:rPr lang="en-US" altLang="zh-CN" i="1" dirty="0" smtClean="0">
                <a:solidFill>
                  <a:schemeClr val="tx1"/>
                </a:solidFill>
                <a:cs typeface="Arial" pitchFamily="34" charset="0"/>
              </a:rPr>
              <a:t>Basic Static Timing Analysis</a:t>
            </a:r>
          </a:p>
          <a:p>
            <a:pPr>
              <a:lnSpc>
                <a:spcPts val="2200"/>
              </a:lnSpc>
              <a:tabLst>
                <a:tab pos="228600" algn="l"/>
              </a:tabLst>
            </a:pPr>
            <a:r>
              <a:rPr lang="en-US" altLang="zh-CN" dirty="0" err="1" smtClean="0">
                <a:solidFill>
                  <a:schemeClr val="bg2"/>
                </a:solidFill>
                <a:cs typeface="Arial" pitchFamily="34" charset="0"/>
              </a:rPr>
              <a:t>Bitstream</a:t>
            </a:r>
            <a:r>
              <a:rPr lang="en-US" altLang="zh-CN" dirty="0" smtClean="0">
                <a:solidFill>
                  <a:schemeClr val="bg2"/>
                </a:solidFill>
                <a:cs typeface="Arial" pitchFamily="34" charset="0"/>
              </a:rPr>
              <a:t> </a:t>
            </a:r>
            <a:r>
              <a:rPr lang="en-US" altLang="zh-CN" dirty="0">
                <a:solidFill>
                  <a:schemeClr val="bg2"/>
                </a:solidFill>
                <a:cs typeface="Arial" pitchFamily="34" charset="0"/>
              </a:rPr>
              <a:t>Generation and Verification in Hardware </a:t>
            </a:r>
            <a:endParaRPr lang="en-US" altLang="zh-CN" dirty="0" smtClean="0">
              <a:solidFill>
                <a:schemeClr val="bg2"/>
              </a:solidFill>
              <a:cs typeface="Arial" pitchFamily="34" charset="0"/>
            </a:endParaRP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Implementation and STA 14-</a:t>
            </a:r>
            <a:fld id="{060BD193-E118-4B16-863C-C8C12C675E3E}" type="slidenum">
              <a:rPr lang="en-US" smtClean="0"/>
              <a:pPr>
                <a:defRPr/>
              </a:pPr>
              <a:t>22</a:t>
            </a:fld>
            <a:endParaRPr lang="en-US" dirty="0"/>
          </a:p>
        </p:txBody>
      </p:sp>
    </p:spTree>
    <p:extLst>
      <p:ext uri="{BB962C8B-B14F-4D97-AF65-F5344CB8AC3E}">
        <p14:creationId xmlns:p14="http://schemas.microsoft.com/office/powerpoint/2010/main" val="2207488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A design is an interconnected set of cells and nets</a:t>
            </a:r>
          </a:p>
          <a:p>
            <a:pPr lvl="0"/>
            <a:r>
              <a:rPr lang="en-US" dirty="0"/>
              <a:t>The functionality of a design is determined by the RTL design sources</a:t>
            </a:r>
          </a:p>
          <a:p>
            <a:pPr lvl="1"/>
            <a:r>
              <a:rPr lang="en-US" dirty="0"/>
              <a:t>The functionality can be verified by a simulation tool</a:t>
            </a:r>
          </a:p>
          <a:p>
            <a:pPr lvl="0"/>
            <a:r>
              <a:rPr lang="en-US" dirty="0"/>
              <a:t>The performance of a device is determined by the delays of the cells that comprise the design</a:t>
            </a:r>
          </a:p>
          <a:p>
            <a:pPr lvl="1"/>
            <a:r>
              <a:rPr lang="en-US" dirty="0"/>
              <a:t>This is verified by static timing analysis</a:t>
            </a:r>
          </a:p>
          <a:p>
            <a:pPr lvl="0"/>
            <a:r>
              <a:rPr lang="en-US" dirty="0"/>
              <a:t>In STA the functionality of the components of the design are not important</a:t>
            </a:r>
          </a:p>
          <a:p>
            <a:pPr lvl="1"/>
            <a:r>
              <a:rPr lang="en-US" dirty="0"/>
              <a:t>Only the performance of the components</a:t>
            </a:r>
          </a:p>
          <a:p>
            <a:pPr lvl="1"/>
            <a:r>
              <a:rPr lang="en-US" dirty="0"/>
              <a:t>Cells need only be classified as combinatorial or sequential</a:t>
            </a:r>
          </a:p>
          <a:p>
            <a:endParaRPr lang="en-US" dirty="0"/>
          </a:p>
        </p:txBody>
      </p:sp>
      <p:sp>
        <p:nvSpPr>
          <p:cNvPr id="3" name="Title 2"/>
          <p:cNvSpPr>
            <a:spLocks noGrp="1"/>
          </p:cNvSpPr>
          <p:nvPr>
            <p:ph type="title"/>
          </p:nvPr>
        </p:nvSpPr>
        <p:spPr/>
        <p:txBody>
          <a:bodyPr/>
          <a:lstStyle/>
          <a:p>
            <a:r>
              <a:rPr lang="en-US" dirty="0" smtClean="0"/>
              <a:t>Static Timing Analysis (STA)</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23</a:t>
            </a:fld>
            <a:endParaRPr lang="en-US" dirty="0"/>
          </a:p>
        </p:txBody>
      </p:sp>
    </p:spTree>
    <p:extLst>
      <p:ext uri="{BB962C8B-B14F-4D97-AF65-F5344CB8AC3E}">
        <p14:creationId xmlns:p14="http://schemas.microsoft.com/office/powerpoint/2010/main" val="3990129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Each component takes time to perform its function</a:t>
            </a:r>
          </a:p>
          <a:p>
            <a:pPr lvl="1"/>
            <a:r>
              <a:rPr lang="en-US" dirty="0"/>
              <a:t>A LUT has propagation delay from its inputs to its outputs</a:t>
            </a:r>
          </a:p>
          <a:p>
            <a:pPr lvl="1"/>
            <a:r>
              <a:rPr lang="en-US" dirty="0"/>
              <a:t>A net has propagation delay from the driver to the receiver(s)</a:t>
            </a:r>
          </a:p>
          <a:p>
            <a:pPr lvl="1"/>
            <a:r>
              <a:rPr lang="en-US" dirty="0"/>
              <a:t>A flip-flop requires stable data for a required time around its sample point</a:t>
            </a:r>
          </a:p>
          <a:p>
            <a:r>
              <a:rPr lang="en-US" dirty="0"/>
              <a:t>These delays are dependent on a several factors</a:t>
            </a:r>
          </a:p>
          <a:p>
            <a:pPr lvl="1"/>
            <a:r>
              <a:rPr lang="en-US" dirty="0"/>
              <a:t>Some are determined by the composition of the FPGA and the implementation of the design</a:t>
            </a:r>
          </a:p>
          <a:p>
            <a:pPr lvl="2"/>
            <a:r>
              <a:rPr lang="en-US" dirty="0"/>
              <a:t>The physical characteristics of the element (how it is constructed)</a:t>
            </a:r>
          </a:p>
          <a:p>
            <a:pPr lvl="2"/>
            <a:r>
              <a:rPr lang="en-US" dirty="0"/>
              <a:t>The location of the object (where it is placed with respect to other objects)</a:t>
            </a:r>
          </a:p>
          <a:p>
            <a:pPr lvl="1"/>
            <a:r>
              <a:rPr lang="en-US" dirty="0"/>
              <a:t>Some are determined by environmental factors (PVT)</a:t>
            </a:r>
          </a:p>
          <a:p>
            <a:pPr lvl="2"/>
            <a:r>
              <a:rPr lang="en-US" dirty="0"/>
              <a:t>The process variation of the device</a:t>
            </a:r>
          </a:p>
          <a:p>
            <a:pPr lvl="2"/>
            <a:r>
              <a:rPr lang="en-US" dirty="0"/>
              <a:t>The voltage applied to the cells</a:t>
            </a:r>
          </a:p>
          <a:p>
            <a:pPr lvl="2"/>
            <a:r>
              <a:rPr lang="en-US" dirty="0"/>
              <a:t>The temperature of the cells</a:t>
            </a:r>
          </a:p>
          <a:p>
            <a:endParaRPr lang="en-US" dirty="0"/>
          </a:p>
        </p:txBody>
      </p:sp>
      <p:sp>
        <p:nvSpPr>
          <p:cNvPr id="3" name="Title 2"/>
          <p:cNvSpPr>
            <a:spLocks noGrp="1"/>
          </p:cNvSpPr>
          <p:nvPr>
            <p:ph type="title"/>
          </p:nvPr>
        </p:nvSpPr>
        <p:spPr/>
        <p:txBody>
          <a:bodyPr/>
          <a:lstStyle/>
          <a:p>
            <a:r>
              <a:rPr lang="en-US" dirty="0" smtClean="0"/>
              <a:t>Component Delays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24</a:t>
            </a:fld>
            <a:endParaRPr lang="en-US" dirty="0"/>
          </a:p>
        </p:txBody>
      </p:sp>
    </p:spTree>
    <p:extLst>
      <p:ext uri="{BB962C8B-B14F-4D97-AF65-F5344CB8AC3E}">
        <p14:creationId xmlns:p14="http://schemas.microsoft.com/office/powerpoint/2010/main" val="1927614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Component and net delays are provided by Xilinx, and are extracted by careful characterization of production devices</a:t>
            </a:r>
          </a:p>
          <a:p>
            <a:pPr lvl="1"/>
            <a:r>
              <a:rPr lang="en-US" dirty="0"/>
              <a:t>Timing is extracted over the allowed operating range of the device</a:t>
            </a:r>
          </a:p>
          <a:p>
            <a:pPr lvl="2"/>
            <a:r>
              <a:rPr lang="en-US" dirty="0"/>
              <a:t>Process is within a specific range</a:t>
            </a:r>
          </a:p>
          <a:p>
            <a:pPr lvl="3"/>
            <a:r>
              <a:rPr lang="en-US" dirty="0"/>
              <a:t>Different ranges are used for different speed grades (-1, -2, -3)</a:t>
            </a:r>
          </a:p>
          <a:p>
            <a:pPr lvl="2"/>
            <a:r>
              <a:rPr lang="en-US" dirty="0"/>
              <a:t>Voltage is between the minimum and maximum allowed for the device</a:t>
            </a:r>
          </a:p>
          <a:p>
            <a:pPr lvl="3"/>
            <a:r>
              <a:rPr lang="en-US" dirty="0"/>
              <a:t>Different speed grades may allow different voltages (i.e. -1L)</a:t>
            </a:r>
          </a:p>
          <a:p>
            <a:pPr lvl="2"/>
            <a:r>
              <a:rPr lang="en-US" dirty="0"/>
              <a:t>Temperature is between the maximum and minimum specified</a:t>
            </a:r>
          </a:p>
          <a:p>
            <a:pPr lvl="3"/>
            <a:r>
              <a:rPr lang="en-US" dirty="0"/>
              <a:t>Commercial and industrial parts allow different temperature ranges</a:t>
            </a:r>
          </a:p>
          <a:p>
            <a:pPr lvl="1"/>
            <a:r>
              <a:rPr lang="en-US" dirty="0"/>
              <a:t>These characterized delays may be extracted at various process corners</a:t>
            </a:r>
          </a:p>
          <a:p>
            <a:pPr lvl="1"/>
            <a:r>
              <a:rPr lang="en-US" dirty="0"/>
              <a:t>Fastest PVT, slowest </a:t>
            </a:r>
            <a:r>
              <a:rPr lang="en-US" dirty="0" smtClean="0"/>
              <a:t>PVT</a:t>
            </a:r>
            <a:endParaRPr lang="en-US" dirty="0"/>
          </a:p>
          <a:p>
            <a:pPr lvl="1"/>
            <a:r>
              <a:rPr lang="en-US" dirty="0"/>
              <a:t>The characterized delays at the appropriate corner are used by the tools during STA</a:t>
            </a:r>
          </a:p>
          <a:p>
            <a:endParaRPr lang="en-US" dirty="0"/>
          </a:p>
        </p:txBody>
      </p:sp>
      <p:sp>
        <p:nvSpPr>
          <p:cNvPr id="3" name="Title 2"/>
          <p:cNvSpPr>
            <a:spLocks noGrp="1"/>
          </p:cNvSpPr>
          <p:nvPr>
            <p:ph type="title"/>
          </p:nvPr>
        </p:nvSpPr>
        <p:spPr/>
        <p:txBody>
          <a:bodyPr/>
          <a:lstStyle/>
          <a:p>
            <a:r>
              <a:rPr lang="en-US" dirty="0" smtClean="0"/>
              <a:t>Delays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25</a:t>
            </a:fld>
            <a:endParaRPr lang="en-US" dirty="0"/>
          </a:p>
        </p:txBody>
      </p:sp>
    </p:spTree>
    <p:extLst>
      <p:ext uri="{BB962C8B-B14F-4D97-AF65-F5344CB8AC3E}">
        <p14:creationId xmlns:p14="http://schemas.microsoft.com/office/powerpoint/2010/main" val="4292968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Many of the processes in FPGA implementation are timing driven</a:t>
            </a:r>
          </a:p>
          <a:p>
            <a:pPr lvl="1"/>
            <a:r>
              <a:rPr lang="en-US" dirty="0"/>
              <a:t>Synthesis for circuit construction</a:t>
            </a:r>
          </a:p>
          <a:p>
            <a:pPr lvl="1"/>
            <a:r>
              <a:rPr lang="en-US" dirty="0"/>
              <a:t>Placer for optimal cell locations</a:t>
            </a:r>
          </a:p>
          <a:p>
            <a:pPr lvl="1"/>
            <a:r>
              <a:rPr lang="en-US" dirty="0"/>
              <a:t>Router for choosing routing elements</a:t>
            </a:r>
          </a:p>
          <a:p>
            <a:pPr lvl="0"/>
            <a:r>
              <a:rPr lang="en-US" dirty="0"/>
              <a:t>Tools must have constraints to determine the desired performance goals</a:t>
            </a:r>
          </a:p>
          <a:p>
            <a:pPr lvl="0"/>
            <a:r>
              <a:rPr lang="en-US" dirty="0"/>
              <a:t>STA is used during the processes, and afterwards for generating reports</a:t>
            </a:r>
          </a:p>
          <a:p>
            <a:pPr lvl="0"/>
            <a:r>
              <a:rPr lang="en-US" dirty="0"/>
              <a:t>Ultimately, STA determines if a design will provide the desired performance</a:t>
            </a:r>
          </a:p>
          <a:p>
            <a:endParaRPr lang="en-US" dirty="0"/>
          </a:p>
        </p:txBody>
      </p:sp>
      <p:sp>
        <p:nvSpPr>
          <p:cNvPr id="3" name="Title 2"/>
          <p:cNvSpPr>
            <a:spLocks noGrp="1"/>
          </p:cNvSpPr>
          <p:nvPr>
            <p:ph type="title"/>
          </p:nvPr>
        </p:nvSpPr>
        <p:spPr/>
        <p:txBody>
          <a:bodyPr/>
          <a:lstStyle/>
          <a:p>
            <a:r>
              <a:rPr lang="en-US" dirty="0" smtClean="0"/>
              <a:t>Why Do We Need STA?</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26</a:t>
            </a:fld>
            <a:endParaRPr lang="en-US" dirty="0"/>
          </a:p>
        </p:txBody>
      </p:sp>
    </p:spTree>
    <p:extLst>
      <p:ext uri="{BB962C8B-B14F-4D97-AF65-F5344CB8AC3E}">
        <p14:creationId xmlns:p14="http://schemas.microsoft.com/office/powerpoint/2010/main" val="4644669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25" y="4368555"/>
            <a:ext cx="7466150" cy="1636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324480" y="1682695"/>
            <a:ext cx="7105761" cy="4268337"/>
          </a:xfrm>
        </p:spPr>
        <p:txBody>
          <a:bodyPr/>
          <a:lstStyle/>
          <a:p>
            <a:r>
              <a:rPr lang="en-US" dirty="0"/>
              <a:t>Timing reports with true timing information can be generated from the Flow Navigator after implementation has been completed</a:t>
            </a:r>
          </a:p>
        </p:txBody>
      </p:sp>
      <p:sp>
        <p:nvSpPr>
          <p:cNvPr id="3" name="Title 2"/>
          <p:cNvSpPr>
            <a:spLocks noGrp="1"/>
          </p:cNvSpPr>
          <p:nvPr>
            <p:ph type="title"/>
          </p:nvPr>
        </p:nvSpPr>
        <p:spPr/>
        <p:txBody>
          <a:bodyPr/>
          <a:lstStyle/>
          <a:p>
            <a:r>
              <a:rPr lang="en-US" dirty="0" err="1" smtClean="0"/>
              <a:t>report_timing_summary</a:t>
            </a:r>
            <a:r>
              <a:rPr lang="en-US" dirty="0" smtClean="0"/>
              <a:t>: Timing Report Summary</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27</a:t>
            </a:fld>
            <a:endParaRPr lang="en-US" dirty="0"/>
          </a:p>
        </p:txBody>
      </p:sp>
      <p:cxnSp>
        <p:nvCxnSpPr>
          <p:cNvPr id="11" name="Straight Arrow Connector 10"/>
          <p:cNvCxnSpPr/>
          <p:nvPr/>
        </p:nvCxnSpPr>
        <p:spPr bwMode="auto">
          <a:xfrm flipH="1" flipV="1">
            <a:off x="7648575" y="5772150"/>
            <a:ext cx="2600325" cy="466725"/>
          </a:xfrm>
          <a:prstGeom prst="straightConnector1">
            <a:avLst/>
          </a:prstGeom>
          <a:solidFill>
            <a:schemeClr val="tx2"/>
          </a:solidFill>
          <a:ln w="28575" cap="flat" cmpd="sng" algn="ctr">
            <a:solidFill>
              <a:schemeClr val="tx1"/>
            </a:solidFill>
            <a:prstDash val="solid"/>
            <a:round/>
            <a:headEnd type="none" w="med" len="med"/>
            <a:tailEnd type="arrow"/>
          </a:ln>
          <a:effectLst/>
        </p:spPr>
      </p:cxnSp>
      <p:cxnSp>
        <p:nvCxnSpPr>
          <p:cNvPr id="7" name="Straight Arrow Connector 6"/>
          <p:cNvCxnSpPr/>
          <p:nvPr/>
        </p:nvCxnSpPr>
        <p:spPr bwMode="auto">
          <a:xfrm flipV="1">
            <a:off x="7648575" y="2905125"/>
            <a:ext cx="622299" cy="209550"/>
          </a:xfrm>
          <a:prstGeom prst="straightConnector1">
            <a:avLst/>
          </a:prstGeom>
          <a:solidFill>
            <a:schemeClr val="tx2"/>
          </a:solidFill>
          <a:ln w="28575" cap="flat" cmpd="sng" algn="ctr">
            <a:solidFill>
              <a:schemeClr val="tx1"/>
            </a:solidFill>
            <a:prstDash val="solid"/>
            <a:round/>
            <a:headEnd type="none" w="med" len="med"/>
            <a:tailEnd type="arrow"/>
          </a:ln>
          <a:effectLst/>
        </p:spPr>
      </p:cxn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462" y="2453309"/>
            <a:ext cx="1799458" cy="2247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5163" y="2038314"/>
            <a:ext cx="3204369" cy="3466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9362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Summary reports Setup, Hold, and Pulse Width related results</a:t>
            </a:r>
          </a:p>
          <a:p>
            <a:pPr lvl="1"/>
            <a:r>
              <a:rPr lang="en-US" dirty="0" smtClean="0"/>
              <a:t>Setup</a:t>
            </a:r>
          </a:p>
          <a:p>
            <a:pPr lvl="2"/>
            <a:r>
              <a:rPr lang="en-US" dirty="0" smtClean="0"/>
              <a:t>Worst Negative Slack (WNS): The worst slack of all the timing paths for max delay analysis. It can be positive or negative; positive means no violation</a:t>
            </a:r>
          </a:p>
          <a:p>
            <a:pPr lvl="2"/>
            <a:r>
              <a:rPr lang="en-US" dirty="0" smtClean="0"/>
              <a:t>Total Negative Slack (TNS): The sum of all WNS violations, when considering only the worst violation of each timing path endpoint- 0ns when all timing constraints are met, Negative when there are some violations</a:t>
            </a:r>
          </a:p>
          <a:p>
            <a:pPr lvl="2"/>
            <a:r>
              <a:rPr lang="en-US" dirty="0" smtClean="0"/>
              <a:t>Number of Failing Endpoints: The total number of endpoints with a violation (WNS&lt;0ns)</a:t>
            </a:r>
          </a:p>
          <a:p>
            <a:pPr lvl="1"/>
            <a:r>
              <a:rPr lang="en-US" dirty="0" smtClean="0"/>
              <a:t>Hold</a:t>
            </a:r>
          </a:p>
          <a:p>
            <a:pPr lvl="2"/>
            <a:r>
              <a:rPr lang="en-US" dirty="0" smtClean="0"/>
              <a:t>Worst Hold Slack (WHS): Corresponds to the worst slack of all the timing paths for min delay analysis. It can be positive or negative</a:t>
            </a:r>
          </a:p>
          <a:p>
            <a:pPr lvl="1"/>
            <a:r>
              <a:rPr lang="en-US" dirty="0" smtClean="0"/>
              <a:t>Pulse Width</a:t>
            </a:r>
          </a:p>
          <a:p>
            <a:pPr lvl="2"/>
            <a:r>
              <a:rPr lang="en-US" dirty="0" smtClean="0"/>
              <a:t>Worst Pulse Width Slack (WPWS): Corresponds to the worst slack of all the timing checks listed above when using both min and max delays</a:t>
            </a:r>
            <a:endParaRPr lang="en-US" dirty="0"/>
          </a:p>
        </p:txBody>
      </p:sp>
      <p:sp>
        <p:nvSpPr>
          <p:cNvPr id="3" name="Title 2"/>
          <p:cNvSpPr>
            <a:spLocks noGrp="1"/>
          </p:cNvSpPr>
          <p:nvPr>
            <p:ph type="title"/>
          </p:nvPr>
        </p:nvSpPr>
        <p:spPr/>
        <p:txBody>
          <a:bodyPr/>
          <a:lstStyle/>
          <a:p>
            <a:r>
              <a:rPr lang="en-US" smtClean="0"/>
              <a:t>Timing Summary</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Implementation and STA 14-</a:t>
            </a:r>
            <a:fld id="{060BD193-E118-4B16-863C-C8C12C675E3E}" type="slidenum">
              <a:rPr lang="en-US" smtClean="0"/>
              <a:pPr/>
              <a:t>28</a:t>
            </a:fld>
            <a:endParaRPr lang="en-US" dirty="0"/>
          </a:p>
        </p:txBody>
      </p:sp>
    </p:spTree>
    <p:extLst>
      <p:ext uri="{BB962C8B-B14F-4D97-AF65-F5344CB8AC3E}">
        <p14:creationId xmlns:p14="http://schemas.microsoft.com/office/powerpoint/2010/main" val="4442823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8860" y="1873334"/>
            <a:ext cx="7429611" cy="4268337"/>
          </a:xfrm>
        </p:spPr>
        <p:txBody>
          <a:bodyPr/>
          <a:lstStyle/>
          <a:p>
            <a:r>
              <a:rPr lang="en-US" sz="1600" dirty="0" smtClean="0"/>
              <a:t>The Timing Summary table shows</a:t>
            </a:r>
          </a:p>
          <a:p>
            <a:pPr lvl="1"/>
            <a:r>
              <a:rPr lang="en-US" sz="1400" dirty="0" smtClean="0"/>
              <a:t>General Information provides design name, device, package, speed grades etc.</a:t>
            </a:r>
          </a:p>
          <a:p>
            <a:pPr lvl="1"/>
            <a:r>
              <a:rPr lang="en-US" sz="1400" dirty="0" smtClean="0"/>
              <a:t>Timer Settings provides </a:t>
            </a:r>
            <a:r>
              <a:rPr lang="en-US" sz="1400" dirty="0"/>
              <a:t>timing analysis engine </a:t>
            </a:r>
            <a:r>
              <a:rPr lang="en-US" sz="1400" dirty="0" smtClean="0"/>
              <a:t>settings</a:t>
            </a:r>
          </a:p>
          <a:p>
            <a:pPr lvl="1"/>
            <a:r>
              <a:rPr lang="en-US" sz="1400" dirty="0" smtClean="0"/>
              <a:t>Design Timing Summary provides a summary of all the timing reports</a:t>
            </a:r>
          </a:p>
          <a:p>
            <a:pPr lvl="1"/>
            <a:r>
              <a:rPr lang="en-US" sz="1400" dirty="0" smtClean="0"/>
              <a:t>Clock Summary </a:t>
            </a:r>
            <a:r>
              <a:rPr lang="en-US" sz="1400" dirty="0"/>
              <a:t>includes information similar </a:t>
            </a:r>
            <a:r>
              <a:rPr lang="en-US" sz="1400" dirty="0" smtClean="0"/>
              <a:t>to that </a:t>
            </a:r>
            <a:r>
              <a:rPr lang="en-US" sz="1400" dirty="0"/>
              <a:t>produced by </a:t>
            </a:r>
            <a:r>
              <a:rPr lang="en-US" sz="1400" dirty="0" err="1" smtClean="0"/>
              <a:t>report_clocks</a:t>
            </a:r>
            <a:endParaRPr lang="en-US" sz="1400" dirty="0" smtClean="0"/>
          </a:p>
          <a:p>
            <a:pPr lvl="1"/>
            <a:r>
              <a:rPr lang="en-US" sz="1400" dirty="0" smtClean="0"/>
              <a:t>Check Timing includes </a:t>
            </a:r>
            <a:r>
              <a:rPr lang="en-US" sz="1400" dirty="0"/>
              <a:t>information </a:t>
            </a:r>
            <a:r>
              <a:rPr lang="en-US" sz="1400" dirty="0" smtClean="0"/>
              <a:t>about missing </a:t>
            </a:r>
            <a:r>
              <a:rPr lang="en-US" sz="1400" dirty="0"/>
              <a:t>timing constraints or paths with constraints issues that need to be </a:t>
            </a:r>
            <a:r>
              <a:rPr lang="en-US" sz="1400" dirty="0" smtClean="0"/>
              <a:t>reviewed</a:t>
            </a:r>
          </a:p>
          <a:p>
            <a:pPr lvl="1"/>
            <a:r>
              <a:rPr lang="en-US" sz="1400" dirty="0" smtClean="0"/>
              <a:t>Intra-Clock Paths includes summary of the </a:t>
            </a:r>
            <a:r>
              <a:rPr lang="en-US" sz="1400" dirty="0"/>
              <a:t>worst </a:t>
            </a:r>
            <a:r>
              <a:rPr lang="en-US" sz="1400" dirty="0" smtClean="0"/>
              <a:t>slack and </a:t>
            </a:r>
            <a:r>
              <a:rPr lang="en-US" sz="1400" dirty="0"/>
              <a:t>total violations of the timing paths with the same source and destination </a:t>
            </a:r>
            <a:r>
              <a:rPr lang="en-US" sz="1400" dirty="0" smtClean="0"/>
              <a:t>clocks</a:t>
            </a:r>
          </a:p>
          <a:p>
            <a:pPr lvl="1"/>
            <a:r>
              <a:rPr lang="en-US" sz="1400" dirty="0" smtClean="0"/>
              <a:t>Inter-Clock Paths includes summary of the </a:t>
            </a:r>
            <a:r>
              <a:rPr lang="en-US" sz="1400" dirty="0"/>
              <a:t>worst slack and total violations of timing paths </a:t>
            </a:r>
            <a:r>
              <a:rPr lang="en-US" sz="1400" dirty="0" smtClean="0"/>
              <a:t>with different </a:t>
            </a:r>
            <a:r>
              <a:rPr lang="en-US" sz="1400" dirty="0"/>
              <a:t>source and destination </a:t>
            </a:r>
            <a:r>
              <a:rPr lang="en-US" sz="1400" dirty="0" smtClean="0"/>
              <a:t>clocks</a:t>
            </a:r>
          </a:p>
          <a:p>
            <a:pPr lvl="1"/>
            <a:r>
              <a:rPr lang="en-US" sz="1400" b="0" dirty="0" smtClean="0"/>
              <a:t>Other Path Groups displays paths not covered above, including user-defined path groups</a:t>
            </a:r>
          </a:p>
          <a:p>
            <a:pPr lvl="1"/>
            <a:r>
              <a:rPr lang="en-US" sz="1400" dirty="0" smtClean="0"/>
              <a:t>User Ignored Paths are paths that are ignored during timing analysis</a:t>
            </a:r>
          </a:p>
          <a:p>
            <a:pPr lvl="1"/>
            <a:r>
              <a:rPr lang="en-US" sz="1400" dirty="0" smtClean="0"/>
              <a:t>Unconstrained Paths contain paths that were not covered by the XDC constraints</a:t>
            </a:r>
          </a:p>
          <a:p>
            <a:pPr lvl="1"/>
            <a:r>
              <a:rPr lang="en-US" sz="1400" dirty="0" smtClean="0"/>
              <a:t>Violations are displayed in red</a:t>
            </a:r>
            <a:endParaRPr lang="en-US" sz="1400" dirty="0"/>
          </a:p>
        </p:txBody>
      </p:sp>
      <p:sp>
        <p:nvSpPr>
          <p:cNvPr id="3" name="Title 2"/>
          <p:cNvSpPr>
            <a:spLocks noGrp="1"/>
          </p:cNvSpPr>
          <p:nvPr>
            <p:ph type="title"/>
          </p:nvPr>
        </p:nvSpPr>
        <p:spPr/>
        <p:txBody>
          <a:bodyPr/>
          <a:lstStyle/>
          <a:p>
            <a:r>
              <a:rPr lang="en-US" dirty="0" smtClean="0"/>
              <a:t>The Timing Summary Table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29</a:t>
            </a:fld>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7011" y="2369571"/>
            <a:ext cx="4249945" cy="3307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075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i="1" dirty="0" smtClean="0">
                <a:solidFill>
                  <a:schemeClr val="tx1"/>
                </a:solidFill>
                <a:cs typeface="Arial" pitchFamily="34" charset="0"/>
              </a:rPr>
              <a:t>Implementation</a:t>
            </a:r>
          </a:p>
          <a:p>
            <a:pPr>
              <a:lnSpc>
                <a:spcPts val="2200"/>
              </a:lnSpc>
              <a:tabLst>
                <a:tab pos="228600" algn="l"/>
              </a:tabLst>
            </a:pPr>
            <a:r>
              <a:rPr lang="en-US" altLang="zh-CN" dirty="0" smtClean="0">
                <a:solidFill>
                  <a:schemeClr val="bg2"/>
                </a:solidFill>
                <a:cs typeface="Arial" pitchFamily="34" charset="0"/>
              </a:rPr>
              <a:t>Reports</a:t>
            </a:r>
          </a:p>
          <a:p>
            <a:pPr>
              <a:lnSpc>
                <a:spcPts val="2200"/>
              </a:lnSpc>
              <a:tabLst>
                <a:tab pos="228600" algn="l"/>
              </a:tabLst>
            </a:pPr>
            <a:r>
              <a:rPr lang="en-US" altLang="zh-CN" dirty="0" smtClean="0">
                <a:solidFill>
                  <a:schemeClr val="bg2"/>
                </a:solidFill>
                <a:cs typeface="Arial" pitchFamily="34" charset="0"/>
              </a:rPr>
              <a:t>Basic Static Timing Analysis</a:t>
            </a:r>
          </a:p>
          <a:p>
            <a:pPr>
              <a:lnSpc>
                <a:spcPts val="2200"/>
              </a:lnSpc>
              <a:tabLst>
                <a:tab pos="228600" algn="l"/>
              </a:tabLst>
            </a:pPr>
            <a:r>
              <a:rPr lang="en-US" altLang="zh-CN" dirty="0" err="1" smtClean="0">
                <a:solidFill>
                  <a:schemeClr val="bg2"/>
                </a:solidFill>
                <a:cs typeface="Arial" pitchFamily="34" charset="0"/>
              </a:rPr>
              <a:t>Bitstream</a:t>
            </a:r>
            <a:r>
              <a:rPr lang="en-US" altLang="zh-CN" dirty="0" smtClean="0">
                <a:solidFill>
                  <a:schemeClr val="bg2"/>
                </a:solidFill>
                <a:cs typeface="Arial" pitchFamily="34" charset="0"/>
              </a:rPr>
              <a:t> Generation and Verification in Hardware</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Implementation and STA 14-</a:t>
            </a:r>
            <a:fld id="{060BD193-E118-4B16-863C-C8C12C675E3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496036" cy="4268337"/>
          </a:xfrm>
        </p:spPr>
        <p:txBody>
          <a:bodyPr/>
          <a:lstStyle/>
          <a:p>
            <a:pPr lvl="0"/>
            <a:r>
              <a:rPr lang="en-US" dirty="0"/>
              <a:t>A static timing path is a path that</a:t>
            </a:r>
          </a:p>
          <a:p>
            <a:pPr lvl="1"/>
            <a:r>
              <a:rPr lang="en-US" dirty="0"/>
              <a:t>Starts at a clocked element</a:t>
            </a:r>
          </a:p>
          <a:p>
            <a:pPr lvl="1"/>
            <a:r>
              <a:rPr lang="en-US" dirty="0"/>
              <a:t>Propagates through any number of combinatorial elements and the nets that interconnect them</a:t>
            </a:r>
          </a:p>
          <a:p>
            <a:pPr lvl="1"/>
            <a:r>
              <a:rPr lang="en-US" dirty="0"/>
              <a:t>Ends at a clocked element</a:t>
            </a:r>
          </a:p>
          <a:p>
            <a:pPr lvl="0"/>
            <a:r>
              <a:rPr lang="en-US" dirty="0"/>
              <a:t>Clocked elements include flip-flops, block RAMs, DSP cells, …</a:t>
            </a:r>
          </a:p>
          <a:p>
            <a:pPr lvl="0"/>
            <a:r>
              <a:rPr lang="en-US" dirty="0"/>
              <a:t>Combinatorial elements include LUTs, wide MUXes, carry chains, …</a:t>
            </a:r>
          </a:p>
          <a:p>
            <a:endParaRPr lang="en-US" dirty="0"/>
          </a:p>
        </p:txBody>
      </p:sp>
      <p:sp>
        <p:nvSpPr>
          <p:cNvPr id="3" name="Title 2"/>
          <p:cNvSpPr>
            <a:spLocks noGrp="1"/>
          </p:cNvSpPr>
          <p:nvPr>
            <p:ph type="title"/>
          </p:nvPr>
        </p:nvSpPr>
        <p:spPr/>
        <p:txBody>
          <a:bodyPr/>
          <a:lstStyle/>
          <a:p>
            <a:r>
              <a:rPr lang="en-US" dirty="0" smtClean="0"/>
              <a:t>Static Timing Paths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30</a:t>
            </a:fld>
            <a:endParaRPr lang="en-US" dirty="0"/>
          </a:p>
        </p:txBody>
      </p:sp>
      <p:pic>
        <p:nvPicPr>
          <p:cNvPr id="205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038" y="1647825"/>
            <a:ext cx="6202362"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95964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Checks that a change in a clocked element has time to propagate to other clocked elements before the next clock event</a:t>
            </a:r>
          </a:p>
          <a:p>
            <a:pPr lvl="1"/>
            <a:r>
              <a:rPr lang="en-US" dirty="0"/>
              <a:t>That is, from the rising edge of the clock to the next rising edge of the clock</a:t>
            </a:r>
          </a:p>
          <a:p>
            <a:pPr lvl="1"/>
            <a:r>
              <a:rPr lang="en-US" dirty="0"/>
              <a:t>Checked for all static timing paths</a:t>
            </a:r>
          </a:p>
        </p:txBody>
      </p:sp>
      <p:sp>
        <p:nvSpPr>
          <p:cNvPr id="3" name="Title 2"/>
          <p:cNvSpPr>
            <a:spLocks noGrp="1"/>
          </p:cNvSpPr>
          <p:nvPr>
            <p:ph type="title"/>
          </p:nvPr>
        </p:nvSpPr>
        <p:spPr/>
        <p:txBody>
          <a:bodyPr/>
          <a:lstStyle/>
          <a:p>
            <a:r>
              <a:rPr lang="en-US" dirty="0" smtClean="0"/>
              <a:t>Setup Check</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31</a:t>
            </a:fld>
            <a:endParaRPr lang="en-US" dirty="0"/>
          </a:p>
        </p:txBody>
      </p:sp>
      <p:pic>
        <p:nvPicPr>
          <p:cNvPr id="307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9" y="2781298"/>
            <a:ext cx="6692773"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74669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305174"/>
            <a:ext cx="85644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p:txBody>
          <a:bodyPr/>
          <a:lstStyle/>
          <a:p>
            <a:pPr lvl="0"/>
            <a:r>
              <a:rPr lang="en-US" sz="1800" dirty="0"/>
              <a:t>Checks that a change in a clocked element caused by a clock event does not propagate to a destination clocked element before the same clock event arrives at the destination element</a:t>
            </a:r>
          </a:p>
          <a:p>
            <a:pPr lvl="1"/>
            <a:r>
              <a:rPr lang="en-US" sz="1600" dirty="0"/>
              <a:t>Usually from the rising edge of the clock to the same edge of the clock</a:t>
            </a:r>
          </a:p>
          <a:p>
            <a:pPr lvl="1"/>
            <a:r>
              <a:rPr lang="en-US" sz="1600" dirty="0"/>
              <a:t>Checked for all static timing paths</a:t>
            </a:r>
          </a:p>
          <a:p>
            <a:pPr lvl="0"/>
            <a:r>
              <a:rPr lang="en-US" sz="1800" dirty="0"/>
              <a:t>The shortest delay is used for Source Clock and Data Path Delay, and the longest delay is used for Destination Clock Delay</a:t>
            </a:r>
          </a:p>
          <a:p>
            <a:endParaRPr lang="en-US" dirty="0"/>
          </a:p>
        </p:txBody>
      </p:sp>
      <p:sp>
        <p:nvSpPr>
          <p:cNvPr id="3" name="Title 2"/>
          <p:cNvSpPr>
            <a:spLocks noGrp="1"/>
          </p:cNvSpPr>
          <p:nvPr>
            <p:ph type="title"/>
          </p:nvPr>
        </p:nvSpPr>
        <p:spPr/>
        <p:txBody>
          <a:bodyPr/>
          <a:lstStyle/>
          <a:p>
            <a:r>
              <a:rPr lang="en-US" dirty="0" smtClean="0"/>
              <a:t>Hold Check</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32</a:t>
            </a:fld>
            <a:endParaRPr lang="en-US" dirty="0"/>
          </a:p>
        </p:txBody>
      </p:sp>
    </p:spTree>
    <p:extLst>
      <p:ext uri="{BB962C8B-B14F-4D97-AF65-F5344CB8AC3E}">
        <p14:creationId xmlns:p14="http://schemas.microsoft.com/office/powerpoint/2010/main" val="3262738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984" y="802142"/>
            <a:ext cx="5534136" cy="4268337"/>
          </a:xfrm>
        </p:spPr>
        <p:txBody>
          <a:bodyPr/>
          <a:lstStyle/>
          <a:p>
            <a:pPr lvl="0"/>
            <a:r>
              <a:rPr lang="en-US" b="0" dirty="0">
                <a:latin typeface="Courier New" panose="02070309020205020404" pitchFamily="49" charset="0"/>
                <a:cs typeface="Courier New" pitchFamily="49" charset="0"/>
              </a:rPr>
              <a:t>report_timing_summary </a:t>
            </a:r>
            <a:r>
              <a:rPr lang="en-US" dirty="0"/>
              <a:t>command produces a comprehensive TRCE-like timing report</a:t>
            </a:r>
          </a:p>
          <a:p>
            <a:pPr lvl="0"/>
            <a:r>
              <a:rPr lang="en-US" dirty="0"/>
              <a:t>This report contains these sections</a:t>
            </a:r>
          </a:p>
          <a:p>
            <a:pPr lvl="1"/>
            <a:r>
              <a:rPr lang="en-US" dirty="0"/>
              <a:t>Timer Settings</a:t>
            </a:r>
          </a:p>
          <a:p>
            <a:pPr lvl="1"/>
            <a:r>
              <a:rPr lang="en-US" dirty="0"/>
              <a:t>check_timing report</a:t>
            </a:r>
          </a:p>
          <a:p>
            <a:pPr lvl="1"/>
            <a:r>
              <a:rPr lang="en-US" dirty="0"/>
              <a:t>Design Timing Summary</a:t>
            </a:r>
          </a:p>
          <a:p>
            <a:pPr lvl="1"/>
            <a:r>
              <a:rPr lang="en-US" dirty="0"/>
              <a:t>Clock Definitions</a:t>
            </a:r>
          </a:p>
          <a:p>
            <a:pPr lvl="1"/>
            <a:r>
              <a:rPr lang="en-US" dirty="0"/>
              <a:t>Intra Clock table</a:t>
            </a:r>
          </a:p>
          <a:p>
            <a:pPr lvl="1"/>
            <a:r>
              <a:rPr lang="en-US" dirty="0"/>
              <a:t>Inter Clock table</a:t>
            </a:r>
          </a:p>
          <a:p>
            <a:pPr lvl="1"/>
            <a:r>
              <a:rPr lang="en-US" dirty="0"/>
              <a:t>Path Group table</a:t>
            </a:r>
          </a:p>
        </p:txBody>
      </p:sp>
      <p:sp>
        <p:nvSpPr>
          <p:cNvPr id="3" name="Title 2"/>
          <p:cNvSpPr>
            <a:spLocks noGrp="1"/>
          </p:cNvSpPr>
          <p:nvPr>
            <p:ph type="title"/>
          </p:nvPr>
        </p:nvSpPr>
        <p:spPr/>
        <p:txBody>
          <a:bodyPr/>
          <a:lstStyle/>
          <a:p>
            <a:r>
              <a:rPr lang="en-US" dirty="0" err="1"/>
              <a:t>r</a:t>
            </a:r>
            <a:r>
              <a:rPr lang="en-US" dirty="0" err="1" smtClean="0"/>
              <a:t>eport_timing_summary</a:t>
            </a:r>
            <a:r>
              <a:rPr lang="en-US" dirty="0" smtClean="0"/>
              <a:t>: TRCE Like Report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33</a:t>
            </a:fld>
            <a:endParaRPr 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33" y="4718710"/>
            <a:ext cx="508635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3"/>
          <a:stretch>
            <a:fillRect/>
          </a:stretch>
        </p:blipFill>
        <p:spPr>
          <a:xfrm>
            <a:off x="6261161" y="970564"/>
            <a:ext cx="5161000" cy="4879820"/>
          </a:xfrm>
          <a:prstGeom prst="rect">
            <a:avLst/>
          </a:prstGeom>
        </p:spPr>
      </p:pic>
    </p:spTree>
    <p:extLst>
      <p:ext uri="{BB962C8B-B14F-4D97-AF65-F5344CB8AC3E}">
        <p14:creationId xmlns:p14="http://schemas.microsoft.com/office/powerpoint/2010/main" val="36659612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Anatomy of Timing Report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34</a:t>
            </a:fld>
            <a:endParaRPr lang="en-US" dirty="0"/>
          </a:p>
        </p:txBody>
      </p:sp>
      <p:pic>
        <p:nvPicPr>
          <p:cNvPr id="409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217" y="1460665"/>
            <a:ext cx="5582290" cy="487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88423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Report summary</a:t>
            </a:r>
          </a:p>
          <a:p>
            <a:endParaRPr lang="en-US" dirty="0" smtClean="0"/>
          </a:p>
          <a:p>
            <a:endParaRPr lang="en-US" dirty="0"/>
          </a:p>
          <a:p>
            <a:pPr marL="0" indent="0">
              <a:buNone/>
            </a:pPr>
            <a:endParaRPr lang="en-US" dirty="0" smtClean="0"/>
          </a:p>
          <a:p>
            <a:r>
              <a:rPr lang="en-US" dirty="0" smtClean="0"/>
              <a:t>Design timing </a:t>
            </a:r>
            <a:r>
              <a:rPr lang="en-US" dirty="0"/>
              <a:t>s</a:t>
            </a:r>
            <a:r>
              <a:rPr lang="en-US" dirty="0" smtClean="0"/>
              <a:t>ummary</a:t>
            </a:r>
          </a:p>
          <a:p>
            <a:endParaRPr lang="en-US" dirty="0"/>
          </a:p>
          <a:p>
            <a:endParaRPr lang="en-US" dirty="0" smtClean="0"/>
          </a:p>
          <a:p>
            <a:endParaRPr lang="en-US" dirty="0" smtClean="0"/>
          </a:p>
          <a:p>
            <a:r>
              <a:rPr lang="en-US" dirty="0" smtClean="0"/>
              <a:t>Clock summary</a:t>
            </a:r>
            <a:endParaRPr lang="en-US" dirty="0"/>
          </a:p>
          <a:p>
            <a:pPr marL="0" indent="0">
              <a:buNone/>
            </a:pPr>
            <a:endParaRPr lang="en-US" dirty="0" smtClean="0"/>
          </a:p>
          <a:p>
            <a:pPr marL="0" indent="0">
              <a:buNone/>
            </a:pPr>
            <a:endParaRPr lang="en-US" dirty="0" smtClean="0"/>
          </a:p>
          <a:p>
            <a:endParaRPr lang="en-US" dirty="0"/>
          </a:p>
          <a:p>
            <a:endParaRPr lang="en-US" dirty="0" smtClean="0"/>
          </a:p>
          <a:p>
            <a:endParaRPr lang="en-US" dirty="0" smtClean="0"/>
          </a:p>
        </p:txBody>
      </p:sp>
      <p:sp>
        <p:nvSpPr>
          <p:cNvPr id="3" name="Title 2"/>
          <p:cNvSpPr>
            <a:spLocks noGrp="1"/>
          </p:cNvSpPr>
          <p:nvPr>
            <p:ph type="title"/>
          </p:nvPr>
        </p:nvSpPr>
        <p:spPr/>
        <p:txBody>
          <a:bodyPr/>
          <a:lstStyle/>
          <a:p>
            <a:r>
              <a:rPr lang="en-US" dirty="0" smtClean="0"/>
              <a:t>Report Sections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35</a:t>
            </a:fld>
            <a:endParaRPr lang="en-US" dirty="0"/>
          </a:p>
        </p:txBody>
      </p:sp>
      <p:pic>
        <p:nvPicPr>
          <p:cNvPr id="6" name="Picture 5"/>
          <p:cNvPicPr>
            <a:picLocks noChangeAspect="1"/>
          </p:cNvPicPr>
          <p:nvPr/>
        </p:nvPicPr>
        <p:blipFill>
          <a:blip r:embed="rId2"/>
          <a:stretch>
            <a:fillRect/>
          </a:stretch>
        </p:blipFill>
        <p:spPr>
          <a:xfrm>
            <a:off x="4560886" y="1299301"/>
            <a:ext cx="5974598" cy="1432684"/>
          </a:xfrm>
          <a:prstGeom prst="rect">
            <a:avLst/>
          </a:prstGeom>
        </p:spPr>
      </p:pic>
      <p:pic>
        <p:nvPicPr>
          <p:cNvPr id="7" name="Picture 6"/>
          <p:cNvPicPr>
            <a:picLocks noChangeAspect="1"/>
          </p:cNvPicPr>
          <p:nvPr/>
        </p:nvPicPr>
        <p:blipFill>
          <a:blip r:embed="rId3"/>
          <a:stretch>
            <a:fillRect/>
          </a:stretch>
        </p:blipFill>
        <p:spPr>
          <a:xfrm>
            <a:off x="4560886" y="2938545"/>
            <a:ext cx="5342083" cy="1447925"/>
          </a:xfrm>
          <a:prstGeom prst="rect">
            <a:avLst/>
          </a:prstGeom>
        </p:spPr>
      </p:pic>
      <p:pic>
        <p:nvPicPr>
          <p:cNvPr id="8" name="Picture 7"/>
          <p:cNvPicPr>
            <a:picLocks noChangeAspect="1"/>
          </p:cNvPicPr>
          <p:nvPr/>
        </p:nvPicPr>
        <p:blipFill>
          <a:blip r:embed="rId4"/>
          <a:stretch>
            <a:fillRect/>
          </a:stretch>
        </p:blipFill>
        <p:spPr>
          <a:xfrm>
            <a:off x="4560886" y="4641075"/>
            <a:ext cx="4000847" cy="1181202"/>
          </a:xfrm>
          <a:prstGeom prst="rect">
            <a:avLst/>
          </a:prstGeom>
        </p:spPr>
      </p:pic>
    </p:spTree>
    <p:extLst>
      <p:ext uri="{BB962C8B-B14F-4D97-AF65-F5344CB8AC3E}">
        <p14:creationId xmlns:p14="http://schemas.microsoft.com/office/powerpoint/2010/main" val="23732105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Intra clock table</a:t>
            </a:r>
          </a:p>
          <a:p>
            <a:endParaRPr lang="en-US" dirty="0"/>
          </a:p>
          <a:p>
            <a:endParaRPr lang="en-US" dirty="0" smtClean="0"/>
          </a:p>
          <a:p>
            <a:endParaRPr lang="en-US" dirty="0"/>
          </a:p>
          <a:p>
            <a:r>
              <a:rPr lang="en-US" dirty="0" smtClean="0"/>
              <a:t>Maximum delay path</a:t>
            </a:r>
            <a:endParaRPr lang="en-US" dirty="0"/>
          </a:p>
        </p:txBody>
      </p:sp>
      <p:sp>
        <p:nvSpPr>
          <p:cNvPr id="3" name="Title 2"/>
          <p:cNvSpPr>
            <a:spLocks noGrp="1"/>
          </p:cNvSpPr>
          <p:nvPr>
            <p:ph type="title"/>
          </p:nvPr>
        </p:nvSpPr>
        <p:spPr/>
        <p:txBody>
          <a:bodyPr/>
          <a:lstStyle/>
          <a:p>
            <a:r>
              <a:rPr lang="en-US" dirty="0" smtClean="0"/>
              <a:t>Report Sections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36</a:t>
            </a:fld>
            <a:endParaRPr lang="en-US" dirty="0"/>
          </a:p>
        </p:txBody>
      </p:sp>
      <p:pic>
        <p:nvPicPr>
          <p:cNvPr id="6" name="Picture 5"/>
          <p:cNvPicPr>
            <a:picLocks noChangeAspect="1"/>
          </p:cNvPicPr>
          <p:nvPr/>
        </p:nvPicPr>
        <p:blipFill>
          <a:blip r:embed="rId2"/>
          <a:stretch>
            <a:fillRect/>
          </a:stretch>
        </p:blipFill>
        <p:spPr>
          <a:xfrm>
            <a:off x="3978234" y="1458115"/>
            <a:ext cx="5395428" cy="1188823"/>
          </a:xfrm>
          <a:prstGeom prst="rect">
            <a:avLst/>
          </a:prstGeom>
        </p:spPr>
      </p:pic>
      <p:pic>
        <p:nvPicPr>
          <p:cNvPr id="7" name="Picture 6"/>
          <p:cNvPicPr>
            <a:picLocks noChangeAspect="1"/>
          </p:cNvPicPr>
          <p:nvPr/>
        </p:nvPicPr>
        <p:blipFill>
          <a:blip r:embed="rId3"/>
          <a:stretch>
            <a:fillRect/>
          </a:stretch>
        </p:blipFill>
        <p:spPr>
          <a:xfrm>
            <a:off x="3978234" y="2831314"/>
            <a:ext cx="6919560" cy="3871295"/>
          </a:xfrm>
          <a:prstGeom prst="rect">
            <a:avLst/>
          </a:prstGeom>
        </p:spPr>
      </p:pic>
    </p:spTree>
    <p:extLst>
      <p:ext uri="{BB962C8B-B14F-4D97-AF65-F5344CB8AC3E}">
        <p14:creationId xmlns:p14="http://schemas.microsoft.com/office/powerpoint/2010/main" val="24464459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Delay path</a:t>
            </a:r>
          </a:p>
          <a:p>
            <a:pPr marL="0" indent="0">
              <a:buNone/>
            </a:pPr>
            <a:endParaRPr lang="en-US" dirty="0"/>
          </a:p>
        </p:txBody>
      </p:sp>
      <p:sp>
        <p:nvSpPr>
          <p:cNvPr id="3" name="Title 2"/>
          <p:cNvSpPr>
            <a:spLocks noGrp="1"/>
          </p:cNvSpPr>
          <p:nvPr>
            <p:ph type="title"/>
          </p:nvPr>
        </p:nvSpPr>
        <p:spPr/>
        <p:txBody>
          <a:bodyPr/>
          <a:lstStyle/>
          <a:p>
            <a:r>
              <a:rPr lang="en-US" dirty="0" smtClean="0"/>
              <a:t>Report Sections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37</a:t>
            </a:fld>
            <a:endParaRPr lang="en-US" dirty="0"/>
          </a:p>
        </p:txBody>
      </p:sp>
      <p:pic>
        <p:nvPicPr>
          <p:cNvPr id="6" name="Picture 5"/>
          <p:cNvPicPr>
            <a:picLocks noChangeAspect="1"/>
          </p:cNvPicPr>
          <p:nvPr/>
        </p:nvPicPr>
        <p:blipFill>
          <a:blip r:embed="rId2"/>
          <a:stretch>
            <a:fillRect/>
          </a:stretch>
        </p:blipFill>
        <p:spPr>
          <a:xfrm>
            <a:off x="3778359" y="1668627"/>
            <a:ext cx="6715487" cy="4297167"/>
          </a:xfrm>
          <a:prstGeom prst="rect">
            <a:avLst/>
          </a:prstGeom>
        </p:spPr>
      </p:pic>
    </p:spTree>
    <p:extLst>
      <p:ext uri="{BB962C8B-B14F-4D97-AF65-F5344CB8AC3E}">
        <p14:creationId xmlns:p14="http://schemas.microsoft.com/office/powerpoint/2010/main" val="6841887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Implementation</a:t>
            </a:r>
          </a:p>
          <a:p>
            <a:pPr>
              <a:lnSpc>
                <a:spcPts val="2200"/>
              </a:lnSpc>
              <a:tabLst>
                <a:tab pos="228600" algn="l"/>
              </a:tabLst>
            </a:pPr>
            <a:r>
              <a:rPr lang="en-US" altLang="zh-CN" dirty="0" smtClean="0">
                <a:solidFill>
                  <a:schemeClr val="bg2"/>
                </a:solidFill>
                <a:cs typeface="Arial" pitchFamily="34" charset="0"/>
              </a:rPr>
              <a:t>Reports</a:t>
            </a:r>
          </a:p>
          <a:p>
            <a:pPr>
              <a:lnSpc>
                <a:spcPts val="2200"/>
              </a:lnSpc>
              <a:tabLst>
                <a:tab pos="228600" algn="l"/>
              </a:tabLst>
            </a:pPr>
            <a:r>
              <a:rPr lang="en-US" altLang="zh-CN" dirty="0" smtClean="0">
                <a:solidFill>
                  <a:schemeClr val="bg2"/>
                </a:solidFill>
                <a:cs typeface="Arial" pitchFamily="34" charset="0"/>
              </a:rPr>
              <a:t>Basic Static Timing Analysis</a:t>
            </a:r>
          </a:p>
          <a:p>
            <a:pPr>
              <a:lnSpc>
                <a:spcPts val="2200"/>
              </a:lnSpc>
              <a:tabLst>
                <a:tab pos="228600" algn="l"/>
              </a:tabLst>
            </a:pPr>
            <a:r>
              <a:rPr lang="en-US" altLang="zh-CN" i="1" dirty="0" err="1" smtClean="0">
                <a:solidFill>
                  <a:schemeClr val="tx1"/>
                </a:solidFill>
                <a:cs typeface="Arial" pitchFamily="34" charset="0"/>
              </a:rPr>
              <a:t>Bitstream</a:t>
            </a:r>
            <a:r>
              <a:rPr lang="en-US" altLang="zh-CN" i="1" dirty="0" smtClean="0">
                <a:solidFill>
                  <a:schemeClr val="tx1"/>
                </a:solidFill>
                <a:cs typeface="Arial" pitchFamily="34" charset="0"/>
              </a:rPr>
              <a:t> </a:t>
            </a:r>
            <a:r>
              <a:rPr lang="en-US" altLang="zh-CN" i="1" dirty="0">
                <a:solidFill>
                  <a:schemeClr val="tx1"/>
                </a:solidFill>
                <a:cs typeface="Arial" pitchFamily="34" charset="0"/>
              </a:rPr>
              <a:t>Generation and Verification in Hardware</a:t>
            </a:r>
            <a:endParaRPr lang="en-US" altLang="zh-CN" i="1" dirty="0" smtClean="0">
              <a:solidFill>
                <a:schemeClr val="tx1"/>
              </a:solidFill>
              <a:cs typeface="Arial" pitchFamily="34" charset="0"/>
            </a:endParaRP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Implementation and STA 14-</a:t>
            </a:r>
            <a:fld id="{060BD193-E118-4B16-863C-C8C12C675E3E}" type="slidenum">
              <a:rPr lang="en-US" smtClean="0"/>
              <a:pPr>
                <a:defRPr/>
              </a:pPr>
              <a:t>38</a:t>
            </a:fld>
            <a:endParaRPr lang="en-US" dirty="0"/>
          </a:p>
        </p:txBody>
      </p:sp>
    </p:spTree>
    <p:extLst>
      <p:ext uri="{BB962C8B-B14F-4D97-AF65-F5344CB8AC3E}">
        <p14:creationId xmlns:p14="http://schemas.microsoft.com/office/powerpoint/2010/main" val="32882363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Generates bitstream for the device chosen for the current project</a:t>
            </a:r>
          </a:p>
          <a:p>
            <a:pPr lvl="0"/>
            <a:r>
              <a:rPr lang="en-US" dirty="0"/>
              <a:t>Runs on an implemented design</a:t>
            </a:r>
          </a:p>
          <a:p>
            <a:pPr lvl="0"/>
            <a:r>
              <a:rPr lang="en-US" dirty="0"/>
              <a:t>Uses the pull model to regenerate implemented design if design is out of date</a:t>
            </a:r>
          </a:p>
          <a:p>
            <a:pPr lvl="0"/>
            <a:r>
              <a:rPr lang="en-US" dirty="0"/>
              <a:t>Project-based flow</a:t>
            </a:r>
          </a:p>
          <a:p>
            <a:pPr lvl="1"/>
            <a:r>
              <a:rPr lang="en-US" dirty="0"/>
              <a:t>IDE: Generate bitstream</a:t>
            </a:r>
          </a:p>
          <a:p>
            <a:pPr lvl="1"/>
            <a:r>
              <a:rPr lang="en-US" dirty="0"/>
              <a:t>Tcl: </a:t>
            </a:r>
            <a:r>
              <a:rPr lang="en-US" dirty="0">
                <a:latin typeface="Courier New" panose="02070309020205020404" pitchFamily="49" charset="0"/>
                <a:cs typeface="Courier New" panose="02070309020205020404" pitchFamily="49" charset="0"/>
              </a:rPr>
              <a:t>launch_runs impl_1 -to_step write_bitstream </a:t>
            </a:r>
          </a:p>
        </p:txBody>
      </p:sp>
      <p:sp>
        <p:nvSpPr>
          <p:cNvPr id="3" name="Title 2"/>
          <p:cNvSpPr>
            <a:spLocks noGrp="1"/>
          </p:cNvSpPr>
          <p:nvPr>
            <p:ph type="title"/>
          </p:nvPr>
        </p:nvSpPr>
        <p:spPr/>
        <p:txBody>
          <a:bodyPr/>
          <a:lstStyle/>
          <a:p>
            <a:r>
              <a:rPr lang="en-US" dirty="0" err="1" smtClean="0"/>
              <a:t>Bitstream</a:t>
            </a:r>
            <a:r>
              <a:rPr lang="en-US" dirty="0" smtClean="0"/>
              <a:t> Generation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39</a:t>
            </a:fld>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7317" y="3407052"/>
            <a:ext cx="3891100" cy="1563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6759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Implementation: ISE vs. </a:t>
            </a:r>
            <a:r>
              <a:rPr lang="en-US" dirty="0" err="1" smtClean="0"/>
              <a:t>Vivado</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4</a:t>
            </a:fld>
            <a:endParaRPr lang="en-US" dirty="0"/>
          </a:p>
        </p:txBody>
      </p:sp>
      <p:pic>
        <p:nvPicPr>
          <p:cNvPr id="13314"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900" y="1647824"/>
            <a:ext cx="7676108"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6862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5738" y="1444857"/>
            <a:ext cx="6681961" cy="4268337"/>
          </a:xfrm>
        </p:spPr>
        <p:txBody>
          <a:bodyPr/>
          <a:lstStyle/>
          <a:p>
            <a:r>
              <a:rPr lang="en-US" sz="1800" dirty="0" smtClean="0"/>
              <a:t>By default binary </a:t>
            </a:r>
            <a:r>
              <a:rPr lang="en-US" sz="1800" dirty="0" err="1" smtClean="0"/>
              <a:t>bitstream</a:t>
            </a:r>
            <a:r>
              <a:rPr lang="en-US" sz="1800" dirty="0" smtClean="0"/>
              <a:t> format is used</a:t>
            </a:r>
          </a:p>
          <a:p>
            <a:r>
              <a:rPr lang="en-US" sz="1800" dirty="0" smtClean="0"/>
              <a:t>-</a:t>
            </a:r>
            <a:r>
              <a:rPr lang="en-US" sz="1800" dirty="0" err="1" smtClean="0"/>
              <a:t>raw_bitfile</a:t>
            </a:r>
            <a:r>
              <a:rPr lang="en-US" sz="1800" dirty="0" smtClean="0"/>
              <a:t>: Causes </a:t>
            </a:r>
            <a:r>
              <a:rPr lang="en-US" sz="1800" dirty="0" err="1" smtClean="0"/>
              <a:t>write_bitstream</a:t>
            </a:r>
            <a:r>
              <a:rPr lang="en-US" sz="1800" dirty="0" smtClean="0"/>
              <a:t> to write a raw bit file (.</a:t>
            </a:r>
            <a:r>
              <a:rPr lang="en-US" sz="1800" dirty="0" err="1" smtClean="0"/>
              <a:t>rbt</a:t>
            </a:r>
            <a:r>
              <a:rPr lang="en-US" sz="1800" dirty="0" smtClean="0"/>
              <a:t>) containing the same information in ASCII format</a:t>
            </a:r>
          </a:p>
          <a:p>
            <a:r>
              <a:rPr lang="en-US" sz="1800" dirty="0" smtClean="0"/>
              <a:t>-</a:t>
            </a:r>
            <a:r>
              <a:rPr lang="en-US" sz="1800" dirty="0" err="1" smtClean="0"/>
              <a:t>mask_file</a:t>
            </a:r>
            <a:r>
              <a:rPr lang="en-US" sz="1800" dirty="0" smtClean="0"/>
              <a:t>: Generates a mask file that masks out dynamic bits in the device fabric</a:t>
            </a:r>
          </a:p>
          <a:p>
            <a:r>
              <a:rPr lang="en-US" sz="1800" dirty="0" smtClean="0"/>
              <a:t>-</a:t>
            </a:r>
            <a:r>
              <a:rPr lang="en-US" sz="1800" dirty="0" err="1" smtClean="0"/>
              <a:t>no_binary_bitfile</a:t>
            </a:r>
            <a:r>
              <a:rPr lang="en-US" sz="1800" dirty="0" smtClean="0"/>
              <a:t>: Do not write the binary </a:t>
            </a:r>
            <a:r>
              <a:rPr lang="en-US" sz="1800" dirty="0" err="1" smtClean="0"/>
              <a:t>bitstream</a:t>
            </a:r>
            <a:r>
              <a:rPr lang="en-US" sz="1800" dirty="0" smtClean="0"/>
              <a:t> file (.bit)</a:t>
            </a:r>
          </a:p>
          <a:p>
            <a:pPr lvl="1"/>
            <a:r>
              <a:rPr lang="en-US" sz="1600" dirty="0" smtClean="0"/>
              <a:t>Use this command to generate the ASCII </a:t>
            </a:r>
            <a:r>
              <a:rPr lang="en-US" sz="1600" dirty="0" err="1" smtClean="0"/>
              <a:t>bitstream</a:t>
            </a:r>
            <a:r>
              <a:rPr lang="en-US" sz="1600" dirty="0" smtClean="0"/>
              <a:t> or mask file, or to generate a </a:t>
            </a:r>
            <a:r>
              <a:rPr lang="en-US" sz="1600" dirty="0" err="1" smtClean="0"/>
              <a:t>bitstream</a:t>
            </a:r>
            <a:r>
              <a:rPr lang="en-US" sz="1600" dirty="0" smtClean="0"/>
              <a:t> report, without generating the binary </a:t>
            </a:r>
            <a:r>
              <a:rPr lang="en-US" sz="1600" dirty="0" err="1" smtClean="0"/>
              <a:t>bitstream</a:t>
            </a:r>
            <a:r>
              <a:rPr lang="en-US" sz="1600" dirty="0" smtClean="0"/>
              <a:t> file</a:t>
            </a:r>
          </a:p>
          <a:p>
            <a:r>
              <a:rPr lang="en-US" sz="1800" dirty="0" smtClean="0"/>
              <a:t>-</a:t>
            </a:r>
            <a:r>
              <a:rPr lang="en-US" sz="1800" dirty="0" err="1" smtClean="0"/>
              <a:t>bin_file</a:t>
            </a:r>
            <a:r>
              <a:rPr lang="en-US" sz="1800" dirty="0" smtClean="0"/>
              <a:t>: Creates a binary file (.bin) containing only device programming data, without the header information</a:t>
            </a:r>
          </a:p>
          <a:p>
            <a:r>
              <a:rPr lang="en-US" sz="1800" dirty="0" smtClean="0"/>
              <a:t>-</a:t>
            </a:r>
            <a:r>
              <a:rPr lang="en-US" sz="1800" dirty="0" err="1" smtClean="0"/>
              <a:t>logic_location_file</a:t>
            </a:r>
            <a:r>
              <a:rPr lang="en-US" sz="1800" dirty="0" smtClean="0"/>
              <a:t>: Generates a (.</a:t>
            </a:r>
            <a:r>
              <a:rPr lang="en-US" sz="1800" dirty="0" err="1" smtClean="0"/>
              <a:t>ll</a:t>
            </a:r>
            <a:r>
              <a:rPr lang="en-US" sz="1800" dirty="0" smtClean="0"/>
              <a:t>) file that contains the location of LUTs, BRAM, flip-flops, latches, I/O block inputs and outputs</a:t>
            </a:r>
            <a:endParaRPr lang="en-US" sz="1800" dirty="0"/>
          </a:p>
        </p:txBody>
      </p:sp>
      <p:sp>
        <p:nvSpPr>
          <p:cNvPr id="3" name="Title 2"/>
          <p:cNvSpPr>
            <a:spLocks noGrp="1"/>
          </p:cNvSpPr>
          <p:nvPr>
            <p:ph type="title"/>
          </p:nvPr>
        </p:nvSpPr>
        <p:spPr/>
        <p:txBody>
          <a:bodyPr/>
          <a:lstStyle/>
          <a:p>
            <a:r>
              <a:rPr lang="en-US" smtClean="0"/>
              <a:t>Bitstream Generation Settings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Implementation and STA 14-</a:t>
            </a:r>
            <a:fld id="{060BD193-E118-4B16-863C-C8C12C675E3E}" type="slidenum">
              <a:rPr lang="en-US" smtClean="0"/>
              <a:pPr/>
              <a:t>40</a:t>
            </a:fld>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730" y="1824589"/>
            <a:ext cx="4182855" cy="2367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84017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476986" cy="4268337"/>
          </a:xfrm>
        </p:spPr>
        <p:txBody>
          <a:bodyPr/>
          <a:lstStyle/>
          <a:p>
            <a:r>
              <a:rPr lang="en-US" dirty="0" smtClean="0"/>
              <a:t>The steps </a:t>
            </a:r>
            <a:r>
              <a:rPr lang="en-US" dirty="0"/>
              <a:t>to connect to hardware and </a:t>
            </a:r>
            <a:r>
              <a:rPr lang="en-US" dirty="0" smtClean="0"/>
              <a:t>programing the target </a:t>
            </a:r>
            <a:r>
              <a:rPr lang="en-US" dirty="0"/>
              <a:t>FPGA </a:t>
            </a:r>
            <a:r>
              <a:rPr lang="en-US" dirty="0" smtClean="0"/>
              <a:t>device</a:t>
            </a:r>
          </a:p>
          <a:p>
            <a:pPr lvl="1"/>
            <a:r>
              <a:rPr lang="en-US" b="0" dirty="0"/>
              <a:t>Open a hardware </a:t>
            </a:r>
            <a:r>
              <a:rPr lang="en-US" dirty="0" smtClean="0"/>
              <a:t>manager</a:t>
            </a:r>
            <a:endParaRPr lang="en-US" b="0" dirty="0" smtClean="0"/>
          </a:p>
          <a:p>
            <a:pPr lvl="2"/>
            <a:r>
              <a:rPr lang="en-US" dirty="0" smtClean="0"/>
              <a:t>Uses </a:t>
            </a:r>
            <a:r>
              <a:rPr lang="en-US" dirty="0"/>
              <a:t>Target Communication Framework (TCF) </a:t>
            </a:r>
            <a:r>
              <a:rPr lang="en-US" dirty="0" smtClean="0"/>
              <a:t>Agent, </a:t>
            </a:r>
            <a:r>
              <a:rPr lang="en-US" dirty="0" err="1" smtClean="0">
                <a:latin typeface="Courier New" pitchFamily="49" charset="0"/>
                <a:cs typeface="Courier New" pitchFamily="49" charset="0"/>
              </a:rPr>
              <a:t>hw_server</a:t>
            </a:r>
            <a:endParaRPr lang="en-US" b="0" dirty="0" smtClean="0">
              <a:latin typeface="Courier New" pitchFamily="49" charset="0"/>
              <a:cs typeface="Courier New" pitchFamily="49" charset="0"/>
            </a:endParaRPr>
          </a:p>
          <a:p>
            <a:pPr lvl="1"/>
            <a:r>
              <a:rPr lang="en-US" b="0" dirty="0"/>
              <a:t>Open a hardware target that is managed by a hardware server running on a </a:t>
            </a:r>
            <a:r>
              <a:rPr lang="en-US" b="0" dirty="0" smtClean="0"/>
              <a:t>host computer</a:t>
            </a:r>
          </a:p>
          <a:p>
            <a:pPr lvl="1"/>
            <a:r>
              <a:rPr lang="en-US" b="0" dirty="0"/>
              <a:t>Associate the bitstream data programming file with the appropriate FPGA </a:t>
            </a:r>
            <a:r>
              <a:rPr lang="en-US" b="0" dirty="0" smtClean="0"/>
              <a:t>device</a:t>
            </a:r>
          </a:p>
          <a:p>
            <a:pPr lvl="1"/>
            <a:r>
              <a:rPr lang="en-US" b="0" dirty="0"/>
              <a:t>Program or download the programming file into the hardware </a:t>
            </a:r>
            <a:r>
              <a:rPr lang="en-US" b="0" dirty="0" smtClean="0"/>
              <a:t>device</a:t>
            </a:r>
          </a:p>
          <a:p>
            <a:pPr lvl="1"/>
            <a:r>
              <a:rPr lang="en-US" dirty="0" smtClean="0"/>
              <a:t>Opens the hardware analyzer view </a:t>
            </a:r>
            <a:r>
              <a:rPr lang="en-US" smtClean="0"/>
              <a:t>for debugging</a:t>
            </a:r>
            <a:endParaRPr lang="en-US" dirty="0"/>
          </a:p>
        </p:txBody>
      </p:sp>
      <p:sp>
        <p:nvSpPr>
          <p:cNvPr id="3" name="Title 2"/>
          <p:cNvSpPr>
            <a:spLocks noGrp="1"/>
          </p:cNvSpPr>
          <p:nvPr>
            <p:ph type="title"/>
          </p:nvPr>
        </p:nvSpPr>
        <p:spPr/>
        <p:txBody>
          <a:bodyPr/>
          <a:lstStyle/>
          <a:p>
            <a:r>
              <a:rPr lang="en-US" dirty="0" smtClean="0"/>
              <a:t>Hardware Manager</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41</a:t>
            </a:fld>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8680" y="2036603"/>
            <a:ext cx="3675338" cy="2943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37904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Implementation</a:t>
            </a:r>
          </a:p>
          <a:p>
            <a:pPr>
              <a:lnSpc>
                <a:spcPts val="2200"/>
              </a:lnSpc>
              <a:tabLst>
                <a:tab pos="228600" algn="l"/>
              </a:tabLst>
            </a:pPr>
            <a:r>
              <a:rPr lang="en-US" altLang="zh-CN" dirty="0" smtClean="0">
                <a:solidFill>
                  <a:schemeClr val="bg2"/>
                </a:solidFill>
                <a:cs typeface="Arial" pitchFamily="34" charset="0"/>
              </a:rPr>
              <a:t>Reports</a:t>
            </a:r>
          </a:p>
          <a:p>
            <a:pPr>
              <a:lnSpc>
                <a:spcPts val="2200"/>
              </a:lnSpc>
              <a:tabLst>
                <a:tab pos="228600" algn="l"/>
              </a:tabLst>
            </a:pPr>
            <a:r>
              <a:rPr lang="en-US" altLang="zh-CN" dirty="0" smtClean="0">
                <a:solidFill>
                  <a:schemeClr val="bg2"/>
                </a:solidFill>
                <a:cs typeface="Arial" pitchFamily="34" charset="0"/>
              </a:rPr>
              <a:t>Basic Static Timing Analysis</a:t>
            </a:r>
          </a:p>
          <a:p>
            <a:pPr>
              <a:lnSpc>
                <a:spcPts val="2200"/>
              </a:lnSpc>
              <a:tabLst>
                <a:tab pos="228600" algn="l"/>
              </a:tabLst>
            </a:pPr>
            <a:r>
              <a:rPr lang="en-US" altLang="zh-CN" dirty="0" err="1" smtClean="0">
                <a:solidFill>
                  <a:schemeClr val="bg2"/>
                </a:solidFill>
                <a:cs typeface="Arial" pitchFamily="34" charset="0"/>
              </a:rPr>
              <a:t>Bitstream</a:t>
            </a:r>
            <a:r>
              <a:rPr lang="en-US" altLang="zh-CN" dirty="0" smtClean="0">
                <a:solidFill>
                  <a:schemeClr val="bg2"/>
                </a:solidFill>
                <a:cs typeface="Arial" pitchFamily="34" charset="0"/>
              </a:rPr>
              <a:t> </a:t>
            </a:r>
            <a:r>
              <a:rPr lang="en-US" altLang="zh-CN" dirty="0">
                <a:solidFill>
                  <a:schemeClr val="bg2"/>
                </a:solidFill>
                <a:cs typeface="Arial" pitchFamily="34" charset="0"/>
              </a:rPr>
              <a:t>Generation and Verification in Hardware</a:t>
            </a:r>
            <a:endParaRPr lang="en-US" altLang="zh-CN" dirty="0" smtClean="0">
              <a:solidFill>
                <a:schemeClr val="bg2"/>
              </a:solidFill>
              <a:cs typeface="Arial" pitchFamily="34" charset="0"/>
            </a:endParaRPr>
          </a:p>
          <a:p>
            <a:pPr>
              <a:lnSpc>
                <a:spcPts val="2200"/>
              </a:lnSpc>
              <a:tabLst>
                <a:tab pos="228600" algn="l"/>
              </a:tabLst>
            </a:pPr>
            <a:r>
              <a:rPr lang="en-US" altLang="zh-CN" i="1" dirty="0" smtClean="0">
                <a:solidFill>
                  <a:schemeClr val="tx1"/>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Implementation and STA 14-</a:t>
            </a:r>
            <a:fld id="{060BD193-E118-4B16-863C-C8C12C675E3E}" type="slidenum">
              <a:rPr lang="en-US" smtClean="0"/>
              <a:pPr>
                <a:defRPr/>
              </a:pPr>
              <a:t>42</a:t>
            </a:fld>
            <a:endParaRPr lang="en-US" dirty="0"/>
          </a:p>
        </p:txBody>
      </p:sp>
    </p:spTree>
    <p:extLst>
      <p:ext uri="{BB962C8B-B14F-4D97-AF65-F5344CB8AC3E}">
        <p14:creationId xmlns:p14="http://schemas.microsoft.com/office/powerpoint/2010/main" val="7922093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Implementation is </a:t>
            </a:r>
            <a:r>
              <a:rPr lang="en-US" dirty="0" smtClean="0"/>
              <a:t>made </a:t>
            </a:r>
            <a:r>
              <a:rPr lang="en-US" dirty="0"/>
              <a:t>up of the programs link, opt_design, power_opt, place_design, phys_opt_design, and route_design</a:t>
            </a:r>
          </a:p>
          <a:p>
            <a:pPr lvl="0"/>
            <a:r>
              <a:rPr lang="en-US" dirty="0"/>
              <a:t>There are several implementation reports available to help designers better manage their FPGA designs</a:t>
            </a:r>
          </a:p>
          <a:p>
            <a:pPr lvl="0"/>
            <a:r>
              <a:rPr lang="en-US" dirty="0" smtClean="0"/>
              <a:t>Static </a:t>
            </a:r>
            <a:r>
              <a:rPr lang="en-US" dirty="0"/>
              <a:t>timing paths start at clocked elements and end at clocked elements</a:t>
            </a:r>
          </a:p>
          <a:p>
            <a:pPr lvl="0"/>
            <a:r>
              <a:rPr lang="en-US" dirty="0"/>
              <a:t>Static timing paths are analyzed for setup and hold violations at both fastest and slowest process corners</a:t>
            </a:r>
          </a:p>
          <a:p>
            <a:pPr lvl="0"/>
            <a:r>
              <a:rPr lang="en-US" dirty="0"/>
              <a:t>Setup and hold checks include the analysis of the clock propagation </a:t>
            </a:r>
            <a:r>
              <a:rPr lang="en-US" dirty="0" smtClean="0"/>
              <a:t>paths</a:t>
            </a:r>
          </a:p>
          <a:p>
            <a:pPr lvl="0"/>
            <a:r>
              <a:rPr lang="en-US" dirty="0"/>
              <a:t>report_timing_summary is used as post-implementation sign-off</a:t>
            </a:r>
          </a:p>
          <a:p>
            <a:r>
              <a:rPr lang="en-US" dirty="0"/>
              <a:t>report_timing is used for interactive and detailed timing analysis after synthesis or implementation</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43</a:t>
            </a:fld>
            <a:endParaRPr lang="en-US" dirty="0"/>
          </a:p>
        </p:txBody>
      </p:sp>
    </p:spTree>
    <p:extLst>
      <p:ext uri="{BB962C8B-B14F-4D97-AF65-F5344CB8AC3E}">
        <p14:creationId xmlns:p14="http://schemas.microsoft.com/office/powerpoint/2010/main" val="1180965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490" y="1600201"/>
            <a:ext cx="5589430" cy="4268337"/>
          </a:xfrm>
        </p:spPr>
        <p:txBody>
          <a:bodyPr/>
          <a:lstStyle/>
          <a:p>
            <a:pPr lvl="0"/>
            <a:r>
              <a:rPr lang="en-US" dirty="0" smtClean="0"/>
              <a:t>Ensures optimal </a:t>
            </a:r>
            <a:r>
              <a:rPr lang="en-US" dirty="0" err="1" smtClean="0"/>
              <a:t>netlist</a:t>
            </a:r>
            <a:r>
              <a:rPr lang="en-US" dirty="0" smtClean="0"/>
              <a:t> for placement</a:t>
            </a:r>
          </a:p>
          <a:p>
            <a:pPr lvl="1"/>
            <a:r>
              <a:rPr lang="en-US" dirty="0" smtClean="0"/>
              <a:t>Further logic optimization on fully-assembled </a:t>
            </a:r>
            <a:r>
              <a:rPr lang="en-US" dirty="0" err="1" smtClean="0"/>
              <a:t>netlist</a:t>
            </a:r>
            <a:r>
              <a:rPr lang="en-US" dirty="0" smtClean="0"/>
              <a:t> built from synthesized RTL, IP blocks</a:t>
            </a:r>
          </a:p>
          <a:p>
            <a:pPr lvl="2"/>
            <a:r>
              <a:rPr lang="en-US" dirty="0" smtClean="0"/>
              <a:t>Performs logic trimming on incoming </a:t>
            </a:r>
            <a:r>
              <a:rPr lang="en-US" dirty="0" err="1" smtClean="0"/>
              <a:t>netlist</a:t>
            </a:r>
            <a:endParaRPr lang="en-US" dirty="0" smtClean="0"/>
          </a:p>
          <a:p>
            <a:pPr lvl="2"/>
            <a:r>
              <a:rPr lang="en-US" dirty="0" smtClean="0"/>
              <a:t>Constant propagation – remove unnecessary static logic</a:t>
            </a:r>
          </a:p>
          <a:p>
            <a:pPr lvl="2"/>
            <a:r>
              <a:rPr lang="en-US" dirty="0" smtClean="0"/>
              <a:t>LUT equation remapping</a:t>
            </a:r>
          </a:p>
          <a:p>
            <a:pPr lvl="0"/>
            <a:r>
              <a:rPr lang="en-US" dirty="0" smtClean="0"/>
              <a:t>Optional in non-project batch flow (but recommended)</a:t>
            </a:r>
          </a:p>
          <a:p>
            <a:pPr lvl="1"/>
            <a:r>
              <a:rPr lang="en-US" dirty="0" smtClean="0"/>
              <a:t>Example: needed to trim unused bank cells in MIG IP (</a:t>
            </a:r>
            <a:r>
              <a:rPr lang="en-US" dirty="0" err="1" smtClean="0"/>
              <a:t>phaser</a:t>
            </a:r>
            <a:r>
              <a:rPr lang="en-US" dirty="0" smtClean="0"/>
              <a:t>/</a:t>
            </a:r>
            <a:r>
              <a:rPr lang="en-US" dirty="0" err="1" smtClean="0"/>
              <a:t>iodelay</a:t>
            </a:r>
            <a:r>
              <a:rPr lang="en-US" dirty="0" smtClean="0"/>
              <a:t>/….)</a:t>
            </a:r>
          </a:p>
          <a:p>
            <a:pPr lvl="0"/>
            <a:r>
              <a:rPr lang="en-US" dirty="0" smtClean="0"/>
              <a:t>Automatically enabled in the project-based flow</a:t>
            </a:r>
          </a:p>
          <a:p>
            <a:endParaRPr lang="en-US" dirty="0"/>
          </a:p>
        </p:txBody>
      </p:sp>
      <p:sp>
        <p:nvSpPr>
          <p:cNvPr id="5" name="Title 4"/>
          <p:cNvSpPr>
            <a:spLocks noGrp="1"/>
          </p:cNvSpPr>
          <p:nvPr>
            <p:ph type="title"/>
          </p:nvPr>
        </p:nvSpPr>
        <p:spPr/>
        <p:txBody>
          <a:bodyPr/>
          <a:lstStyle/>
          <a:p>
            <a:r>
              <a:rPr lang="en-US" smtClean="0"/>
              <a:t>opt_design: Logic Optimization</a:t>
            </a:r>
            <a:endParaRPr lang="en-US" dirty="0"/>
          </a:p>
        </p:txBody>
      </p:sp>
      <p:sp>
        <p:nvSpPr>
          <p:cNvPr id="3" name="Footer Placeholder 2"/>
          <p:cNvSpPr>
            <a:spLocks noGrp="1"/>
          </p:cNvSpPr>
          <p:nvPr>
            <p:ph type="ftr" sz="quarter" idx="3"/>
          </p:nvPr>
        </p:nvSpPr>
        <p:spPr/>
        <p:txBody>
          <a:bodyPr/>
          <a:lstStyle/>
          <a:p>
            <a:r>
              <a:rPr lang="en-US" dirty="0" smtClean="0"/>
              <a:t>© Copyright 2015 Xilinx</a:t>
            </a:r>
            <a:endParaRPr lang="en-US" dirty="0"/>
          </a:p>
        </p:txBody>
      </p:sp>
      <p:sp>
        <p:nvSpPr>
          <p:cNvPr id="4" name="Slide Number Placeholder 3"/>
          <p:cNvSpPr>
            <a:spLocks noGrp="1"/>
          </p:cNvSpPr>
          <p:nvPr>
            <p:ph type="sldNum" sz="quarter" idx="4"/>
          </p:nvPr>
        </p:nvSpPr>
        <p:spPr/>
        <p:txBody>
          <a:bodyPr/>
          <a:lstStyle/>
          <a:p>
            <a:r>
              <a:rPr lang="en-US" smtClean="0"/>
              <a:t>Implementation and STA 14-</a:t>
            </a:r>
            <a:fld id="{060BD193-E118-4B16-863C-C8C12C675E3E}" type="slidenum">
              <a:rPr lang="en-US" smtClean="0"/>
              <a:pPr/>
              <a:t>5</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1380" y="1857169"/>
            <a:ext cx="5343525"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5050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mtClean="0"/>
              <a:t>Non-project batch flow</a:t>
            </a:r>
          </a:p>
          <a:p>
            <a:pPr lvl="1"/>
            <a:r>
              <a:rPr lang="en-US" smtClean="0"/>
              <a:t>Can specify which optimizations to perform from a script</a:t>
            </a:r>
            <a:endParaRPr lang="en-US" dirty="0"/>
          </a:p>
        </p:txBody>
      </p:sp>
      <p:sp>
        <p:nvSpPr>
          <p:cNvPr id="3" name="Title 2"/>
          <p:cNvSpPr>
            <a:spLocks noGrp="1"/>
          </p:cNvSpPr>
          <p:nvPr>
            <p:ph type="title"/>
          </p:nvPr>
        </p:nvSpPr>
        <p:spPr/>
        <p:txBody>
          <a:bodyPr/>
          <a:lstStyle/>
          <a:p>
            <a:r>
              <a:rPr lang="en-US" smtClean="0"/>
              <a:t>opt_design Options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Implementation and STA 14-</a:t>
            </a:r>
            <a:fld id="{060BD193-E118-4B16-863C-C8C12C675E3E}" type="slidenum">
              <a:rPr lang="en-US" smtClean="0"/>
              <a:pPr/>
              <a:t>6</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8202" y="2316195"/>
            <a:ext cx="7577963" cy="3899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3104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6019911" cy="4268337"/>
          </a:xfrm>
        </p:spPr>
        <p:txBody>
          <a:bodyPr/>
          <a:lstStyle/>
          <a:p>
            <a:pPr lvl="0"/>
            <a:r>
              <a:rPr lang="en-US" dirty="0" smtClean="0"/>
              <a:t>Power </a:t>
            </a:r>
            <a:r>
              <a:rPr lang="en-US" dirty="0"/>
              <a:t>optimization includes a fine-grained clock gating solution that can reduce dynamic power by up to 30%</a:t>
            </a:r>
          </a:p>
          <a:p>
            <a:pPr lvl="0"/>
            <a:r>
              <a:rPr lang="en-US" dirty="0"/>
              <a:t>Intelligent clock gating optimizations are automatically performed on the entire design and will generate no changes to the existing logic or clocks</a:t>
            </a:r>
          </a:p>
          <a:p>
            <a:pPr lvl="0"/>
            <a:r>
              <a:rPr lang="en-US" dirty="0"/>
              <a:t>Algorithm performs analysis on all portions of the design</a:t>
            </a:r>
          </a:p>
          <a:p>
            <a:pPr lvl="1"/>
            <a:r>
              <a:rPr lang="en-US" dirty="0"/>
              <a:t>Legacy and third-party IP blocks</a:t>
            </a:r>
          </a:p>
          <a:p>
            <a:endParaRPr lang="en-US" dirty="0"/>
          </a:p>
        </p:txBody>
      </p:sp>
      <p:sp>
        <p:nvSpPr>
          <p:cNvPr id="3" name="Title 2"/>
          <p:cNvSpPr>
            <a:spLocks noGrp="1"/>
          </p:cNvSpPr>
          <p:nvPr>
            <p:ph type="title"/>
          </p:nvPr>
        </p:nvSpPr>
        <p:spPr/>
        <p:txBody>
          <a:bodyPr/>
          <a:lstStyle/>
          <a:p>
            <a:r>
              <a:rPr lang="en-US" dirty="0" err="1"/>
              <a:t>p</a:t>
            </a:r>
            <a:r>
              <a:rPr lang="en-US" dirty="0" err="1" smtClean="0"/>
              <a:t>ower_opt</a:t>
            </a:r>
            <a:r>
              <a:rPr lang="en-US" dirty="0" smtClean="0"/>
              <a:t>: Power Optimization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7</a:t>
            </a:fld>
            <a:endParaRPr lang="en-US" dirty="0"/>
          </a:p>
        </p:txBody>
      </p:sp>
      <p:pic>
        <p:nvPicPr>
          <p:cNvPr id="1536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913" y="2814871"/>
            <a:ext cx="4779962" cy="1379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913" y="1568348"/>
            <a:ext cx="4779962" cy="1118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0241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389" y="1514476"/>
            <a:ext cx="10975337" cy="4268337"/>
          </a:xfrm>
        </p:spPr>
        <p:txBody>
          <a:bodyPr/>
          <a:lstStyle/>
          <a:p>
            <a:pPr lvl="0"/>
            <a:r>
              <a:rPr lang="en-US" dirty="0"/>
              <a:t>Automatic power reduction</a:t>
            </a:r>
          </a:p>
          <a:p>
            <a:pPr lvl="1"/>
            <a:r>
              <a:rPr lang="en-US" dirty="0" smtClean="0"/>
              <a:t>Automatically </a:t>
            </a:r>
            <a:r>
              <a:rPr lang="en-US" dirty="0"/>
              <a:t>turns off unused portions of the design</a:t>
            </a:r>
          </a:p>
          <a:p>
            <a:pPr lvl="1"/>
            <a:r>
              <a:rPr lang="en-US" dirty="0"/>
              <a:t>Does not require deep system level knowledge</a:t>
            </a:r>
          </a:p>
          <a:p>
            <a:pPr lvl="0"/>
            <a:r>
              <a:rPr lang="en-US" dirty="0"/>
              <a:t>Vivado IDE provides optimization control at global and object level</a:t>
            </a:r>
          </a:p>
          <a:p>
            <a:pPr lvl="1"/>
            <a:r>
              <a:rPr lang="en-US" dirty="0"/>
              <a:t>Global command for optimizing the design: </a:t>
            </a:r>
            <a:r>
              <a:rPr lang="en-US" dirty="0">
                <a:latin typeface="Courier New" pitchFamily="49" charset="0"/>
                <a:cs typeface="Courier New" pitchFamily="49" charset="0"/>
              </a:rPr>
              <a:t>power_opt_design</a:t>
            </a:r>
          </a:p>
          <a:p>
            <a:pPr lvl="1"/>
            <a:r>
              <a:rPr lang="en-US" dirty="0"/>
              <a:t>Local level control through SDC command: </a:t>
            </a:r>
            <a:r>
              <a:rPr lang="en-US" dirty="0">
                <a:latin typeface="Courier New" pitchFamily="49" charset="0"/>
                <a:cs typeface="Courier New" pitchFamily="49" charset="0"/>
              </a:rPr>
              <a:t>set_power_opt</a:t>
            </a:r>
          </a:p>
          <a:p>
            <a:pPr lvl="2"/>
            <a:r>
              <a:rPr lang="en-US" dirty="0"/>
              <a:t>Instance level: Include/exclude instances for power opt</a:t>
            </a:r>
          </a:p>
          <a:p>
            <a:pPr lvl="2"/>
            <a:r>
              <a:rPr lang="en-US" dirty="0"/>
              <a:t>Clock domain: Optimize instances clocked by the specified clock</a:t>
            </a:r>
          </a:p>
          <a:p>
            <a:pPr lvl="2"/>
            <a:r>
              <a:rPr lang="en-US" dirty="0"/>
              <a:t>Cell-type level: Block RAM, registers, SRL</a:t>
            </a:r>
          </a:p>
        </p:txBody>
      </p:sp>
      <p:sp>
        <p:nvSpPr>
          <p:cNvPr id="3" name="Title 2"/>
          <p:cNvSpPr>
            <a:spLocks noGrp="1"/>
          </p:cNvSpPr>
          <p:nvPr>
            <p:ph type="title"/>
          </p:nvPr>
        </p:nvSpPr>
        <p:spPr/>
        <p:txBody>
          <a:bodyPr/>
          <a:lstStyle/>
          <a:p>
            <a:r>
              <a:rPr lang="en-US" dirty="0" smtClean="0"/>
              <a:t>Power Optimization Commands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8</a:t>
            </a:fld>
            <a:endParaRPr lang="en-US" dirty="0"/>
          </a:p>
        </p:txBody>
      </p:sp>
      <p:pic>
        <p:nvPicPr>
          <p:cNvPr id="512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5450" y="1790700"/>
            <a:ext cx="2076450" cy="2687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9996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353161" cy="4268337"/>
          </a:xfrm>
        </p:spPr>
        <p:txBody>
          <a:bodyPr/>
          <a:lstStyle/>
          <a:p>
            <a:pPr lvl="0"/>
            <a:r>
              <a:rPr lang="en-US" dirty="0"/>
              <a:t>Project-based flow</a:t>
            </a:r>
          </a:p>
          <a:p>
            <a:pPr lvl="1"/>
            <a:r>
              <a:rPr lang="en-US" dirty="0"/>
              <a:t>Included in implementation stage</a:t>
            </a:r>
          </a:p>
          <a:p>
            <a:pPr lvl="0"/>
            <a:r>
              <a:rPr lang="en-US" dirty="0"/>
              <a:t>Non-project batch flow</a:t>
            </a:r>
          </a:p>
          <a:p>
            <a:pPr lvl="1"/>
            <a:r>
              <a:rPr lang="en-US" dirty="0">
                <a:latin typeface="Courier New" panose="02070309020205020404" pitchFamily="49" charset="0"/>
                <a:cs typeface="Courier New" panose="02070309020205020404" pitchFamily="49" charset="0"/>
              </a:rPr>
              <a:t>place_design</a:t>
            </a:r>
          </a:p>
          <a:p>
            <a:pPr lvl="0"/>
            <a:r>
              <a:rPr lang="en-US" dirty="0"/>
              <a:t>Can use an input XDEF as a starting point for placement</a:t>
            </a:r>
          </a:p>
          <a:p>
            <a:endParaRPr lang="en-US" dirty="0"/>
          </a:p>
        </p:txBody>
      </p:sp>
      <p:sp>
        <p:nvSpPr>
          <p:cNvPr id="3" name="Title 2"/>
          <p:cNvSpPr>
            <a:spLocks noGrp="1"/>
          </p:cNvSpPr>
          <p:nvPr>
            <p:ph type="title"/>
          </p:nvPr>
        </p:nvSpPr>
        <p:spPr/>
        <p:txBody>
          <a:bodyPr/>
          <a:lstStyle/>
          <a:p>
            <a:r>
              <a:rPr lang="en-US" dirty="0" err="1"/>
              <a:t>p</a:t>
            </a:r>
            <a:r>
              <a:rPr lang="en-US" dirty="0" err="1" smtClean="0"/>
              <a:t>lace_design</a:t>
            </a:r>
            <a:r>
              <a:rPr lang="en-US" dirty="0" smtClean="0"/>
              <a:t>: placer</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Implementation and STA 14-</a:t>
            </a:r>
            <a:fld id="{060BD193-E118-4B16-863C-C8C12C675E3E}" type="slidenum">
              <a:rPr lang="en-US" smtClean="0"/>
              <a:pPr>
                <a:defRPr/>
              </a:pPr>
              <a:t>9</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8993" y="1665947"/>
            <a:ext cx="5034348" cy="3558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136" y="3970577"/>
            <a:ext cx="4612516" cy="2508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9605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2.xml><?xml version="1.0" encoding="utf-8"?>
<ds:datastoreItem xmlns:ds="http://schemas.openxmlformats.org/officeDocument/2006/customXml" ds:itemID="{7747654C-B272-4B15-B46C-BB332E6C5466}">
  <ds:schemaRefs>
    <ds:schemaRef ds:uri="http://schemas.openxmlformats.org/package/2006/metadata/core-properties"/>
    <ds:schemaRef ds:uri="http://schemas.microsoft.com/office/2006/metadata/properties"/>
    <ds:schemaRef ds:uri="http://purl.org/dc/elements/1.1/"/>
    <ds:schemaRef ds:uri="http://purl.org/dc/terms/"/>
    <ds:schemaRef ds:uri="D46A7F71-384C-4B0A-B6CB-1869FF28952A"/>
    <ds:schemaRef ds:uri="http://www.w3.org/XML/1998/namespace"/>
    <ds:schemaRef ds:uri="http://purl.org/dc/dcmitype/"/>
    <ds:schemaRef ds:uri="http://schemas.microsoft.com/office/2006/documentManagement/types"/>
  </ds:schemaRefs>
</ds:datastoreItem>
</file>

<file path=customXml/itemProps3.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30172</TotalTime>
  <Words>3073</Words>
  <Application>Microsoft Office PowerPoint</Application>
  <PresentationFormat>自定义</PresentationFormat>
  <Paragraphs>406</Paragraphs>
  <Slides>43</Slides>
  <Notes>13</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Xilinx_All_Programmable_Template</vt:lpstr>
      <vt:lpstr>Implementation and STA</vt:lpstr>
      <vt:lpstr>Objectives</vt:lpstr>
      <vt:lpstr>Outline</vt:lpstr>
      <vt:lpstr>Implementation: ISE vs. Vivado</vt:lpstr>
      <vt:lpstr>opt_design: Logic Optimization</vt:lpstr>
      <vt:lpstr>opt_design Options</vt:lpstr>
      <vt:lpstr>power_opt: Power Optimization</vt:lpstr>
      <vt:lpstr>Power Optimization Commands</vt:lpstr>
      <vt:lpstr>place_design: placer</vt:lpstr>
      <vt:lpstr>Placement</vt:lpstr>
      <vt:lpstr>phys_opt_design: Physical Synthesis</vt:lpstr>
      <vt:lpstr>route_design: Router</vt:lpstr>
      <vt:lpstr>Router</vt:lpstr>
      <vt:lpstr>Outline</vt:lpstr>
      <vt:lpstr>After Implementation</vt:lpstr>
      <vt:lpstr>Implementation Reports</vt:lpstr>
      <vt:lpstr>Utilization Reports</vt:lpstr>
      <vt:lpstr>I/O Report</vt:lpstr>
      <vt:lpstr>Clock Utilization Report</vt:lpstr>
      <vt:lpstr>Control Sets Report</vt:lpstr>
      <vt:lpstr>power_opt: Report</vt:lpstr>
      <vt:lpstr>Outline</vt:lpstr>
      <vt:lpstr>Static Timing Analysis (STA)</vt:lpstr>
      <vt:lpstr>Component Delays</vt:lpstr>
      <vt:lpstr>Delays</vt:lpstr>
      <vt:lpstr>Why Do We Need STA?</vt:lpstr>
      <vt:lpstr>report_timing_summary: Timing Report Summary</vt:lpstr>
      <vt:lpstr>Timing Summary</vt:lpstr>
      <vt:lpstr>The Timing Summary Table</vt:lpstr>
      <vt:lpstr>Static Timing Paths</vt:lpstr>
      <vt:lpstr>Setup Check</vt:lpstr>
      <vt:lpstr>Hold Check</vt:lpstr>
      <vt:lpstr>report_timing_summary: TRCE Like Report</vt:lpstr>
      <vt:lpstr>Anatomy of Timing Report</vt:lpstr>
      <vt:lpstr>Report Sections</vt:lpstr>
      <vt:lpstr>Report Sections</vt:lpstr>
      <vt:lpstr>Report Sections</vt:lpstr>
      <vt:lpstr>Outline</vt:lpstr>
      <vt:lpstr>Bitstream Generation</vt:lpstr>
      <vt:lpstr>Bitstream Generation Settings</vt:lpstr>
      <vt:lpstr>Hardware Manager</vt:lpstr>
      <vt:lpstr>Outline</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EDK Overview</dc:title>
  <dc:creator>Xilinx</dc:creator>
  <cp:keywords>Public</cp:keywords>
  <cp:lastModifiedBy>element</cp:lastModifiedBy>
  <cp:revision>275</cp:revision>
  <cp:lastPrinted>2013-08-16T21:56:33Z</cp:lastPrinted>
  <dcterms:created xsi:type="dcterms:W3CDTF">2012-06-30T11:52:27Z</dcterms:created>
  <dcterms:modified xsi:type="dcterms:W3CDTF">2017-06-05T06:35:14Z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a1ba17bf-64db-49e9-a1b8-847d178a3c9e</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