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4"/>
  </p:notesMasterIdLst>
  <p:handoutMasterIdLst>
    <p:handoutMasterId r:id="rId65"/>
  </p:handoutMasterIdLst>
  <p:sldIdLst>
    <p:sldId id="899" r:id="rId5"/>
    <p:sldId id="932" r:id="rId6"/>
    <p:sldId id="933" r:id="rId7"/>
    <p:sldId id="977" r:id="rId8"/>
    <p:sldId id="978" r:id="rId9"/>
    <p:sldId id="979" r:id="rId10"/>
    <p:sldId id="980" r:id="rId11"/>
    <p:sldId id="981" r:id="rId12"/>
    <p:sldId id="983" r:id="rId13"/>
    <p:sldId id="984" r:id="rId14"/>
    <p:sldId id="988" r:id="rId15"/>
    <p:sldId id="938" r:id="rId16"/>
    <p:sldId id="943" r:id="rId17"/>
    <p:sldId id="975" r:id="rId18"/>
    <p:sldId id="965" r:id="rId19"/>
    <p:sldId id="966" r:id="rId20"/>
    <p:sldId id="967" r:id="rId21"/>
    <p:sldId id="968" r:id="rId22"/>
    <p:sldId id="969" r:id="rId23"/>
    <p:sldId id="970" r:id="rId24"/>
    <p:sldId id="971" r:id="rId25"/>
    <p:sldId id="972" r:id="rId26"/>
    <p:sldId id="973" r:id="rId27"/>
    <p:sldId id="974" r:id="rId28"/>
    <p:sldId id="939" r:id="rId29"/>
    <p:sldId id="944" r:id="rId30"/>
    <p:sldId id="945" r:id="rId31"/>
    <p:sldId id="946" r:id="rId32"/>
    <p:sldId id="947" r:id="rId33"/>
    <p:sldId id="948" r:id="rId34"/>
    <p:sldId id="949" r:id="rId35"/>
    <p:sldId id="950" r:id="rId36"/>
    <p:sldId id="951" r:id="rId37"/>
    <p:sldId id="952" r:id="rId38"/>
    <p:sldId id="940" r:id="rId39"/>
    <p:sldId id="953" r:id="rId40"/>
    <p:sldId id="954" r:id="rId41"/>
    <p:sldId id="955" r:id="rId42"/>
    <p:sldId id="956" r:id="rId43"/>
    <p:sldId id="957" r:id="rId44"/>
    <p:sldId id="958" r:id="rId45"/>
    <p:sldId id="959" r:id="rId46"/>
    <p:sldId id="942" r:id="rId47"/>
    <p:sldId id="960" r:id="rId48"/>
    <p:sldId id="961" r:id="rId49"/>
    <p:sldId id="962" r:id="rId50"/>
    <p:sldId id="963" r:id="rId51"/>
    <p:sldId id="996" r:id="rId52"/>
    <p:sldId id="989" r:id="rId53"/>
    <p:sldId id="990" r:id="rId54"/>
    <p:sldId id="991" r:id="rId55"/>
    <p:sldId id="997" r:id="rId56"/>
    <p:sldId id="992" r:id="rId57"/>
    <p:sldId id="993" r:id="rId58"/>
    <p:sldId id="994" r:id="rId59"/>
    <p:sldId id="995" r:id="rId60"/>
    <p:sldId id="934" r:id="rId61"/>
    <p:sldId id="976" r:id="rId62"/>
    <p:sldId id="964" r:id="rId63"/>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836">
          <p15:clr>
            <a:srgbClr val="A4A3A4"/>
          </p15:clr>
        </p15:guide>
        <p15:guide id="3" pos="7307">
          <p15:clr>
            <a:srgbClr val="A4A3A4"/>
          </p15:clr>
        </p15:guide>
        <p15:guide id="4" pos="384">
          <p15:clr>
            <a:srgbClr val="A4A3A4"/>
          </p15:clr>
        </p15:guide>
        <p15:guide id="5" pos="3842">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6A"/>
    <a:srgbClr val="FFFFFF"/>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47" autoAdjust="0"/>
    <p:restoredTop sz="91576" autoAdjust="0"/>
  </p:normalViewPr>
  <p:slideViewPr>
    <p:cSldViewPr snapToGrid="0" showGuides="1">
      <p:cViewPr>
        <p:scale>
          <a:sx n="75" d="100"/>
          <a:sy n="75" d="100"/>
        </p:scale>
        <p:origin x="-918" y="330"/>
      </p:cViewPr>
      <p:guideLst>
        <p:guide orient="horz" pos="2160"/>
        <p:guide orient="horz" pos="836"/>
        <p:guide pos="7307"/>
        <p:guide pos="384"/>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736"/>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4029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3407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As with all </a:t>
            </a:r>
            <a:r>
              <a:rPr lang="en-US" sz="1200" kern="1200" dirty="0" err="1" smtClean="0">
                <a:solidFill>
                  <a:schemeClr val="tx1"/>
                </a:solidFill>
                <a:effectLst/>
                <a:latin typeface="Arial" charset="0"/>
                <a:ea typeface="+mn-ea"/>
                <a:cs typeface="+mn-cs"/>
              </a:rPr>
              <a:t>Tcl</a:t>
            </a:r>
            <a:r>
              <a:rPr lang="en-US" sz="1200" kern="1200" dirty="0" smtClean="0">
                <a:solidFill>
                  <a:schemeClr val="tx1"/>
                </a:solidFill>
                <a:effectLst/>
                <a:latin typeface="Arial" charset="0"/>
                <a:ea typeface="+mn-ea"/>
                <a:cs typeface="+mn-cs"/>
              </a:rPr>
              <a:t> commands, variables and expressions can be used for any options. Therefore, to define the above clock using an offset and duty cycle could be done as follows:</a:t>
            </a:r>
          </a:p>
          <a:p>
            <a:pPr lvl="0"/>
            <a:r>
              <a:rPr lang="en-US" sz="1200" kern="1200" dirty="0" smtClean="0">
                <a:solidFill>
                  <a:schemeClr val="tx1"/>
                </a:solidFill>
                <a:effectLst/>
                <a:latin typeface="Arial" charset="0"/>
                <a:ea typeface="+mn-ea"/>
                <a:cs typeface="+mn-cs"/>
              </a:rPr>
              <a:t>set period 5.0</a:t>
            </a:r>
          </a:p>
          <a:p>
            <a:pPr lvl="0"/>
            <a:r>
              <a:rPr lang="en-US" sz="1200" kern="1200" dirty="0" smtClean="0">
                <a:solidFill>
                  <a:schemeClr val="tx1"/>
                </a:solidFill>
                <a:effectLst/>
                <a:latin typeface="Arial" charset="0"/>
                <a:ea typeface="+mn-ea"/>
                <a:cs typeface="+mn-cs"/>
              </a:rPr>
              <a:t>set offset 1.0</a:t>
            </a:r>
          </a:p>
          <a:p>
            <a:pPr lvl="0"/>
            <a:r>
              <a:rPr lang="en-US" sz="1200" kern="1200" dirty="0" smtClean="0">
                <a:solidFill>
                  <a:schemeClr val="tx1"/>
                </a:solidFill>
                <a:effectLst/>
                <a:latin typeface="Arial" charset="0"/>
                <a:ea typeface="+mn-ea"/>
                <a:cs typeface="+mn-cs"/>
              </a:rPr>
              <a:t>set </a:t>
            </a:r>
            <a:r>
              <a:rPr lang="en-US" sz="1200" kern="1200" dirty="0" err="1" smtClean="0">
                <a:solidFill>
                  <a:schemeClr val="tx1"/>
                </a:solidFill>
                <a:effectLst/>
                <a:latin typeface="Arial" charset="0"/>
                <a:ea typeface="+mn-ea"/>
                <a:cs typeface="+mn-cs"/>
              </a:rPr>
              <a:t>duty_cycle</a:t>
            </a:r>
            <a:r>
              <a:rPr lang="en-US" sz="1200" kern="1200" dirty="0" smtClean="0">
                <a:solidFill>
                  <a:schemeClr val="tx1"/>
                </a:solidFill>
                <a:effectLst/>
                <a:latin typeface="Arial" charset="0"/>
                <a:ea typeface="+mn-ea"/>
                <a:cs typeface="+mn-cs"/>
              </a:rPr>
              <a:t> 0.6</a:t>
            </a:r>
          </a:p>
          <a:p>
            <a:pPr lvl="0"/>
            <a:r>
              <a:rPr lang="en-US" sz="1200" kern="1200" dirty="0" err="1" smtClean="0">
                <a:solidFill>
                  <a:schemeClr val="tx1"/>
                </a:solidFill>
                <a:effectLst/>
                <a:latin typeface="Arial" charset="0"/>
                <a:ea typeface="+mn-ea"/>
                <a:cs typeface="+mn-cs"/>
              </a:rPr>
              <a:t>create_clock</a:t>
            </a:r>
            <a:r>
              <a:rPr lang="en-US" sz="1200" kern="1200" dirty="0" smtClean="0">
                <a:solidFill>
                  <a:schemeClr val="tx1"/>
                </a:solidFill>
                <a:effectLst/>
                <a:latin typeface="Arial" charset="0"/>
                <a:ea typeface="+mn-ea"/>
                <a:cs typeface="+mn-cs"/>
              </a:rPr>
              <a:t> -name clk2 -period $period -waveform "$offset [</a:t>
            </a:r>
            <a:r>
              <a:rPr lang="en-US" sz="1200" kern="1200" dirty="0" err="1" smtClean="0">
                <a:solidFill>
                  <a:schemeClr val="tx1"/>
                </a:solidFill>
                <a:effectLst/>
                <a:latin typeface="Arial" charset="0"/>
                <a:ea typeface="+mn-ea"/>
                <a:cs typeface="+mn-cs"/>
              </a:rPr>
              <a:t>expr</a:t>
            </a:r>
            <a:r>
              <a:rPr lang="en-US" sz="1200" kern="1200" dirty="0" smtClean="0">
                <a:solidFill>
                  <a:schemeClr val="tx1"/>
                </a:solidFill>
                <a:effectLst/>
                <a:latin typeface="Arial" charset="0"/>
                <a:ea typeface="+mn-ea"/>
                <a:cs typeface="+mn-cs"/>
              </a:rPr>
              <a:t> $offset + $period * $</a:t>
            </a:r>
            <a:r>
              <a:rPr lang="en-US" sz="1200" kern="1200" dirty="0" err="1" smtClean="0">
                <a:solidFill>
                  <a:schemeClr val="tx1"/>
                </a:solidFill>
                <a:effectLst/>
                <a:latin typeface="Arial" charset="0"/>
                <a:ea typeface="+mn-ea"/>
                <a:cs typeface="+mn-cs"/>
              </a:rPr>
              <a:t>duty_cycle</a:t>
            </a:r>
            <a:r>
              <a:rPr lang="en-US" sz="1200" kern="1200" dirty="0" smtClean="0">
                <a:solidFill>
                  <a:schemeClr val="tx1"/>
                </a:solidFill>
                <a:effectLst/>
                <a:latin typeface="Arial" charset="0"/>
                <a:ea typeface="+mn-ea"/>
                <a:cs typeface="+mn-cs"/>
              </a:rPr>
              <a:t>]"</a:t>
            </a:r>
          </a:p>
          <a:p>
            <a:r>
              <a:rPr lang="en-US" sz="1200" kern="1200" dirty="0" smtClean="0">
                <a:solidFill>
                  <a:schemeClr val="tx1"/>
                </a:solidFill>
                <a:effectLst/>
                <a:latin typeface="Arial" charset="0"/>
                <a:ea typeface="+mn-ea"/>
                <a:cs typeface="+mn-cs"/>
              </a:rPr>
              <a:t>Note the use of the “” to enclose the list, rather than {}. Inside {} variables are not expanded and embedded commands are not processed.</a:t>
            </a:r>
          </a:p>
          <a:p>
            <a:endParaRPr lang="en-US" dirty="0"/>
          </a:p>
        </p:txBody>
      </p:sp>
    </p:spTree>
    <p:extLst>
      <p:ext uri="{BB962C8B-B14F-4D97-AF65-F5344CB8AC3E}">
        <p14:creationId xmlns:p14="http://schemas.microsoft.com/office/powerpoint/2010/main" val="194363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set_input_jitter</a:t>
            </a:r>
            <a:r>
              <a:rPr lang="en-US" sz="1200" kern="1200" dirty="0" smtClean="0">
                <a:solidFill>
                  <a:schemeClr val="tx1"/>
                </a:solidFill>
                <a:effectLst/>
                <a:latin typeface="Arial" charset="0"/>
                <a:ea typeface="+mn-ea"/>
                <a:cs typeface="+mn-cs"/>
              </a:rPr>
              <a:t>  command takes a clock name as an option. In this command (and a few others) the actual name of the clock is used, rather than the object itself. Thus, you can use:</a:t>
            </a:r>
          </a:p>
          <a:p>
            <a:pPr lvl="0"/>
            <a:r>
              <a:rPr lang="en-US" sz="1200" kern="1200" dirty="0" err="1" smtClean="0">
                <a:solidFill>
                  <a:schemeClr val="tx1"/>
                </a:solidFill>
                <a:effectLst/>
                <a:latin typeface="Arial" charset="0"/>
                <a:ea typeface="+mn-ea"/>
                <a:cs typeface="+mn-cs"/>
              </a:rPr>
              <a:t>set_input_jitter</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clk_pin_p</a:t>
            </a:r>
            <a:r>
              <a:rPr lang="en-US" sz="1200" kern="1200" dirty="0" smtClean="0">
                <a:solidFill>
                  <a:schemeClr val="tx1"/>
                </a:solidFill>
                <a:effectLst/>
                <a:latin typeface="Arial" charset="0"/>
                <a:ea typeface="+mn-ea"/>
                <a:cs typeface="+mn-cs"/>
              </a:rPr>
              <a:t> 0.2</a:t>
            </a:r>
          </a:p>
          <a:p>
            <a:r>
              <a:rPr lang="en-US" sz="1200" kern="1200" dirty="0" smtClean="0">
                <a:solidFill>
                  <a:schemeClr val="tx1"/>
                </a:solidFill>
                <a:effectLst/>
                <a:latin typeface="Arial" charset="0"/>
                <a:ea typeface="+mn-ea"/>
                <a:cs typeface="+mn-cs"/>
              </a:rPr>
              <a:t>For this command, the </a:t>
            </a:r>
            <a:r>
              <a:rPr lang="en-US" sz="1200" kern="1200" dirty="0" err="1" smtClean="0">
                <a:solidFill>
                  <a:schemeClr val="tx1"/>
                </a:solidFill>
                <a:effectLst/>
                <a:latin typeface="Arial" charset="0"/>
                <a:ea typeface="+mn-ea"/>
                <a:cs typeface="+mn-cs"/>
              </a:rPr>
              <a:t>get_clocks</a:t>
            </a:r>
            <a:r>
              <a:rPr lang="en-US" sz="1200" kern="1200" dirty="0" smtClean="0">
                <a:solidFill>
                  <a:schemeClr val="tx1"/>
                </a:solidFill>
                <a:effectLst/>
                <a:latin typeface="Arial" charset="0"/>
                <a:ea typeface="+mn-ea"/>
                <a:cs typeface="+mn-cs"/>
              </a:rPr>
              <a:t> is assumed. However, it is still legal to use it; the following command is equivalent:</a:t>
            </a:r>
          </a:p>
          <a:p>
            <a:pPr lvl="0"/>
            <a:r>
              <a:rPr lang="en-US" sz="1200" kern="1200" dirty="0" err="1" smtClean="0">
                <a:solidFill>
                  <a:schemeClr val="tx1"/>
                </a:solidFill>
                <a:effectLst/>
                <a:latin typeface="Arial" charset="0"/>
                <a:ea typeface="+mn-ea"/>
                <a:cs typeface="+mn-cs"/>
              </a:rPr>
              <a:t>set_input_jitter</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get_clocks</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clk_pin_p</a:t>
            </a:r>
            <a:r>
              <a:rPr lang="en-US" sz="1200" kern="1200" dirty="0" smtClean="0">
                <a:solidFill>
                  <a:schemeClr val="tx1"/>
                </a:solidFill>
                <a:effectLst/>
                <a:latin typeface="Arial" charset="0"/>
                <a:ea typeface="+mn-ea"/>
                <a:cs typeface="+mn-cs"/>
              </a:rPr>
              <a:t>] 0.2</a:t>
            </a:r>
          </a:p>
          <a:p>
            <a:endParaRPr lang="en-US" dirty="0"/>
          </a:p>
        </p:txBody>
      </p:sp>
    </p:spTree>
    <p:extLst>
      <p:ext uri="{BB962C8B-B14F-4D97-AF65-F5344CB8AC3E}">
        <p14:creationId xmlns:p14="http://schemas.microsoft.com/office/powerpoint/2010/main" val="373458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all_inputs</a:t>
            </a:r>
            <a:r>
              <a:rPr lang="en-US" sz="1200" kern="1200" dirty="0" smtClean="0">
                <a:solidFill>
                  <a:schemeClr val="tx1"/>
                </a:solidFill>
                <a:effectLst/>
                <a:latin typeface="Arial" charset="0"/>
                <a:ea typeface="+mn-ea"/>
                <a:cs typeface="+mn-cs"/>
              </a:rPr>
              <a:t> command (which returns a list of ports that are inputs or </a:t>
            </a:r>
            <a:r>
              <a:rPr lang="en-US" sz="1200" kern="1200" dirty="0" err="1" smtClean="0">
                <a:solidFill>
                  <a:schemeClr val="tx1"/>
                </a:solidFill>
                <a:effectLst/>
                <a:latin typeface="Arial" charset="0"/>
                <a:ea typeface="+mn-ea"/>
                <a:cs typeface="+mn-cs"/>
              </a:rPr>
              <a:t>inouts</a:t>
            </a:r>
            <a:r>
              <a:rPr lang="en-US" sz="1200" kern="1200" dirty="0" smtClean="0">
                <a:solidFill>
                  <a:schemeClr val="tx1"/>
                </a:solidFill>
                <a:effectLst/>
                <a:latin typeface="Arial" charset="0"/>
                <a:ea typeface="+mn-ea"/>
                <a:cs typeface="+mn-cs"/>
              </a:rPr>
              <a:t>) is convenient for applying input delays to all the input ports of the design. When this is done, the tool will usually issue a warning because the clock port is also an input port, and a </a:t>
            </a:r>
            <a:r>
              <a:rPr lang="en-US" sz="1200" kern="1200" dirty="0" err="1" smtClean="0">
                <a:solidFill>
                  <a:schemeClr val="tx1"/>
                </a:solidFill>
                <a:effectLst/>
                <a:latin typeface="Arial" charset="0"/>
                <a:ea typeface="+mn-ea"/>
                <a:cs typeface="+mn-cs"/>
              </a:rPr>
              <a:t>set_input_delay</a:t>
            </a:r>
            <a:r>
              <a:rPr lang="en-US" sz="1200" kern="1200" dirty="0" smtClean="0">
                <a:solidFill>
                  <a:schemeClr val="tx1"/>
                </a:solidFill>
                <a:effectLst/>
                <a:latin typeface="Arial" charset="0"/>
                <a:ea typeface="+mn-ea"/>
                <a:cs typeface="+mn-cs"/>
              </a:rPr>
              <a:t> cannot be specified on a port that has a clock attached to it. As will be indicated by the warning, the </a:t>
            </a:r>
            <a:r>
              <a:rPr lang="en-US" sz="1200" kern="1200" dirty="0" err="1" smtClean="0">
                <a:solidFill>
                  <a:schemeClr val="tx1"/>
                </a:solidFill>
                <a:effectLst/>
                <a:latin typeface="Arial" charset="0"/>
                <a:ea typeface="+mn-ea"/>
                <a:cs typeface="+mn-cs"/>
              </a:rPr>
              <a:t>set_input_delay</a:t>
            </a:r>
            <a:r>
              <a:rPr lang="en-US" sz="1200" kern="1200" dirty="0" smtClean="0">
                <a:solidFill>
                  <a:schemeClr val="tx1"/>
                </a:solidFill>
                <a:effectLst/>
                <a:latin typeface="Arial" charset="0"/>
                <a:ea typeface="+mn-ea"/>
                <a:cs typeface="+mn-cs"/>
              </a:rPr>
              <a:t> will not be applied to the clock port, but will be applied to all other inputs.</a:t>
            </a:r>
          </a:p>
          <a:p>
            <a:endParaRPr lang="en-US" dirty="0"/>
          </a:p>
        </p:txBody>
      </p:sp>
    </p:spTree>
    <p:extLst>
      <p:ext uri="{BB962C8B-B14F-4D97-AF65-F5344CB8AC3E}">
        <p14:creationId xmlns:p14="http://schemas.microsoft.com/office/powerpoint/2010/main" val="458568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Using the </a:t>
            </a:r>
            <a:r>
              <a:rPr lang="en-US" sz="1200" kern="1200" dirty="0" err="1" smtClean="0">
                <a:solidFill>
                  <a:schemeClr val="tx1"/>
                </a:solidFill>
                <a:effectLst/>
                <a:latin typeface="Arial" charset="0"/>
                <a:ea typeface="+mn-ea"/>
                <a:cs typeface="+mn-cs"/>
              </a:rPr>
              <a:t>set_input_delay</a:t>
            </a:r>
            <a:r>
              <a:rPr lang="en-US" sz="1200" kern="1200" dirty="0" smtClean="0">
                <a:solidFill>
                  <a:schemeClr val="tx1"/>
                </a:solidFill>
                <a:effectLst/>
                <a:latin typeface="Arial" charset="0"/>
                <a:ea typeface="+mn-ea"/>
                <a:cs typeface="+mn-cs"/>
              </a:rPr>
              <a:t> without the –max or –min option sets both the max and min to the same value. The subsequent command with the –min option overrides the min value</a:t>
            </a:r>
          </a:p>
          <a:p>
            <a:endParaRPr lang="en-US" dirty="0"/>
          </a:p>
        </p:txBody>
      </p:sp>
    </p:spTree>
    <p:extLst>
      <p:ext uri="{BB962C8B-B14F-4D97-AF65-F5344CB8AC3E}">
        <p14:creationId xmlns:p14="http://schemas.microsoft.com/office/powerpoint/2010/main" val="1982478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Arial" charset="0"/>
                <a:ea typeface="+mn-ea"/>
                <a:cs typeface="+mn-cs"/>
              </a:rPr>
              <a:t>set_input_delay</a:t>
            </a:r>
            <a:r>
              <a:rPr lang="en-US" sz="1200" kern="1200" dirty="0" smtClean="0">
                <a:solidFill>
                  <a:schemeClr val="tx1"/>
                </a:solidFill>
                <a:effectLst/>
                <a:latin typeface="Arial" charset="0"/>
                <a:ea typeface="+mn-ea"/>
                <a:cs typeface="+mn-cs"/>
              </a:rPr>
              <a:t> is a command that is executed in order. Without the –</a:t>
            </a:r>
            <a:r>
              <a:rPr lang="en-US" sz="1200" kern="1200" dirty="0" err="1" smtClean="0">
                <a:solidFill>
                  <a:schemeClr val="tx1"/>
                </a:solidFill>
                <a:effectLst/>
                <a:latin typeface="Arial" charset="0"/>
                <a:ea typeface="+mn-ea"/>
                <a:cs typeface="+mn-cs"/>
              </a:rPr>
              <a:t>add_delay</a:t>
            </a:r>
            <a:r>
              <a:rPr lang="en-US" sz="1200" kern="1200" dirty="0" smtClean="0">
                <a:solidFill>
                  <a:schemeClr val="tx1"/>
                </a:solidFill>
                <a:effectLst/>
                <a:latin typeface="Arial" charset="0"/>
                <a:ea typeface="+mn-ea"/>
                <a:cs typeface="+mn-cs"/>
              </a:rPr>
              <a:t> option, the second </a:t>
            </a:r>
            <a:r>
              <a:rPr lang="en-US" sz="1200" kern="1200" dirty="0" err="1" smtClean="0">
                <a:solidFill>
                  <a:schemeClr val="tx1"/>
                </a:solidFill>
                <a:effectLst/>
                <a:latin typeface="Arial" charset="0"/>
                <a:ea typeface="+mn-ea"/>
                <a:cs typeface="+mn-cs"/>
              </a:rPr>
              <a:t>set_input_delay</a:t>
            </a:r>
            <a:r>
              <a:rPr lang="en-US" sz="1200" kern="1200" dirty="0" smtClean="0">
                <a:solidFill>
                  <a:schemeClr val="tx1"/>
                </a:solidFill>
                <a:effectLst/>
                <a:latin typeface="Arial" charset="0"/>
                <a:ea typeface="+mn-ea"/>
                <a:cs typeface="+mn-cs"/>
              </a:rPr>
              <a:t> would override the first one. </a:t>
            </a:r>
          </a:p>
          <a:p>
            <a:r>
              <a:rPr lang="en-US" sz="1200" b="1" kern="1200" dirty="0" smtClean="0">
                <a:solidFill>
                  <a:schemeClr val="tx1"/>
                </a:solidFill>
                <a:effectLst/>
                <a:latin typeface="Arial" charset="0"/>
                <a:ea typeface="+mn-ea"/>
                <a:cs typeface="+mn-cs"/>
              </a:rPr>
              <a:t>Note: </a:t>
            </a:r>
            <a:r>
              <a:rPr lang="en-US" sz="1200" kern="1200" dirty="0" smtClean="0">
                <a:solidFill>
                  <a:schemeClr val="tx1"/>
                </a:solidFill>
                <a:effectLst/>
                <a:latin typeface="Arial" charset="0"/>
                <a:ea typeface="+mn-ea"/>
                <a:cs typeface="+mn-cs"/>
              </a:rPr>
              <a:t>the two input delays define two different </a:t>
            </a:r>
            <a:r>
              <a:rPr lang="en-US" sz="1200" kern="1200" dirty="0" err="1" smtClean="0">
                <a:solidFill>
                  <a:schemeClr val="tx1"/>
                </a:solidFill>
                <a:effectLst/>
                <a:latin typeface="Arial" charset="0"/>
                <a:ea typeface="+mn-ea"/>
                <a:cs typeface="+mn-cs"/>
              </a:rPr>
              <a:t>startpoints</a:t>
            </a:r>
            <a:r>
              <a:rPr lang="en-US" sz="1200" kern="1200" dirty="0" smtClean="0">
                <a:solidFill>
                  <a:schemeClr val="tx1"/>
                </a:solidFill>
                <a:effectLst/>
                <a:latin typeface="Arial" charset="0"/>
                <a:ea typeface="+mn-ea"/>
                <a:cs typeface="+mn-cs"/>
              </a:rPr>
              <a:t> with their own propagation delays. The path from each start-point to the end-points in the FPGA are separate static timing paths and are each timed by the tools.</a:t>
            </a:r>
          </a:p>
          <a:p>
            <a:endParaRPr lang="en-US" dirty="0"/>
          </a:p>
        </p:txBody>
      </p:sp>
    </p:spTree>
    <p:extLst>
      <p:ext uri="{BB962C8B-B14F-4D97-AF65-F5344CB8AC3E}">
        <p14:creationId xmlns:p14="http://schemas.microsoft.com/office/powerpoint/2010/main" val="3041656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8930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set_output_delay</a:t>
            </a:r>
            <a:r>
              <a:rPr lang="en-US" sz="1200" kern="1200" dirty="0" smtClean="0">
                <a:solidFill>
                  <a:schemeClr val="tx1"/>
                </a:solidFill>
                <a:effectLst/>
                <a:latin typeface="Arial" charset="0"/>
                <a:ea typeface="+mn-ea"/>
                <a:cs typeface="+mn-cs"/>
              </a:rPr>
              <a:t> values should take into account the board propagation delay.</a:t>
            </a:r>
          </a:p>
          <a:p>
            <a:pPr lvl="0"/>
            <a:r>
              <a:rPr lang="en-US" sz="1200" kern="1200" dirty="0" err="1" smtClean="0">
                <a:solidFill>
                  <a:schemeClr val="tx1"/>
                </a:solidFill>
                <a:effectLst/>
                <a:latin typeface="Arial" charset="0"/>
                <a:ea typeface="+mn-ea"/>
                <a:cs typeface="+mn-cs"/>
              </a:rPr>
              <a:t>set_output_delay</a:t>
            </a:r>
            <a:r>
              <a:rPr lang="en-US" sz="1200" kern="1200" dirty="0" smtClean="0">
                <a:solidFill>
                  <a:schemeClr val="tx1"/>
                </a:solidFill>
                <a:effectLst/>
                <a:latin typeface="Arial" charset="0"/>
                <a:ea typeface="+mn-ea"/>
                <a:cs typeface="+mn-cs"/>
              </a:rPr>
              <a:t> –max should be the required setup time of the external device plus the longest board delay.</a:t>
            </a:r>
          </a:p>
          <a:p>
            <a:pPr lvl="0"/>
            <a:r>
              <a:rPr lang="en-US" sz="1200" kern="1200" dirty="0" err="1" smtClean="0">
                <a:solidFill>
                  <a:schemeClr val="tx1"/>
                </a:solidFill>
                <a:effectLst/>
                <a:latin typeface="Arial" charset="0"/>
                <a:ea typeface="+mn-ea"/>
                <a:cs typeface="+mn-cs"/>
              </a:rPr>
              <a:t>set_output_delay</a:t>
            </a:r>
            <a:r>
              <a:rPr lang="en-US" sz="1200" kern="1200" dirty="0" smtClean="0">
                <a:solidFill>
                  <a:schemeClr val="tx1"/>
                </a:solidFill>
                <a:effectLst/>
                <a:latin typeface="Arial" charset="0"/>
                <a:ea typeface="+mn-ea"/>
                <a:cs typeface="+mn-cs"/>
              </a:rPr>
              <a:t> –min should be </a:t>
            </a:r>
            <a:r>
              <a:rPr lang="en-US" sz="1200" b="1" kern="1200" dirty="0" smtClean="0">
                <a:solidFill>
                  <a:schemeClr val="tx1"/>
                </a:solidFill>
                <a:effectLst/>
                <a:latin typeface="Arial" charset="0"/>
                <a:ea typeface="+mn-ea"/>
                <a:cs typeface="+mn-cs"/>
              </a:rPr>
              <a:t>negative</a:t>
            </a:r>
            <a:r>
              <a:rPr lang="en-US" sz="1200" kern="1200" dirty="0" smtClean="0">
                <a:solidFill>
                  <a:schemeClr val="tx1"/>
                </a:solidFill>
                <a:effectLst/>
                <a:latin typeface="Arial" charset="0"/>
                <a:ea typeface="+mn-ea"/>
                <a:cs typeface="+mn-cs"/>
              </a:rPr>
              <a:t> of the required hold time of the external device plus the shortest board delay.</a:t>
            </a:r>
          </a:p>
          <a:p>
            <a:endParaRPr lang="en-US" dirty="0"/>
          </a:p>
        </p:txBody>
      </p:sp>
    </p:spTree>
    <p:extLst>
      <p:ext uri="{BB962C8B-B14F-4D97-AF65-F5344CB8AC3E}">
        <p14:creationId xmlns:p14="http://schemas.microsoft.com/office/powerpoint/2010/main" val="1689368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2034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63415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New Project Wizard presents four project types of choices. Choosing an I/O planning project when there is not a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or RTL allows you to build a prototype </a:t>
            </a:r>
            <a:r>
              <a:rPr lang="en-US" sz="1200" kern="1200" dirty="0" err="1" smtClean="0">
                <a:solidFill>
                  <a:schemeClr val="tx1"/>
                </a:solidFill>
                <a:effectLst/>
                <a:latin typeface="Arial" charset="0"/>
                <a:ea typeface="+mn-ea"/>
                <a:cs typeface="+mn-cs"/>
              </a:rPr>
              <a:t>pinout</a:t>
            </a:r>
            <a:r>
              <a:rPr lang="en-US" sz="1200" kern="1200" dirty="0" smtClean="0">
                <a:solidFill>
                  <a:schemeClr val="tx1"/>
                </a:solidFill>
                <a:effectLst/>
                <a:latin typeface="Arial" charset="0"/>
                <a:ea typeface="+mn-ea"/>
                <a:cs typeface="+mn-cs"/>
              </a:rPr>
              <a:t> and test it. However, it is </a:t>
            </a:r>
            <a:r>
              <a:rPr lang="en-US" sz="1200" b="1" kern="1200" dirty="0" smtClean="0">
                <a:solidFill>
                  <a:schemeClr val="tx1"/>
                </a:solidFill>
                <a:effectLst/>
                <a:latin typeface="Arial" charset="0"/>
                <a:ea typeface="+mn-ea"/>
                <a:cs typeface="+mn-cs"/>
              </a:rPr>
              <a:t>preferred </a:t>
            </a:r>
            <a:r>
              <a:rPr lang="en-US" sz="1200" kern="1200" dirty="0" smtClean="0">
                <a:solidFill>
                  <a:schemeClr val="tx1"/>
                </a:solidFill>
                <a:effectLst/>
                <a:latin typeface="Arial" charset="0"/>
                <a:ea typeface="+mn-ea"/>
                <a:cs typeface="+mn-cs"/>
              </a:rPr>
              <a:t>that you have RTL associated with your project when you start to make your pin assignments. This is because the error checking is more thorough when you have RTL. </a:t>
            </a:r>
          </a:p>
          <a:p>
            <a:r>
              <a:rPr lang="en-US" sz="1200" kern="1200" dirty="0" smtClean="0">
                <a:solidFill>
                  <a:schemeClr val="tx1"/>
                </a:solidFill>
                <a:effectLst/>
                <a:latin typeface="Arial" charset="0"/>
                <a:ea typeface="+mn-ea"/>
                <a:cs typeface="+mn-cs"/>
              </a:rPr>
              <a:t>I/O pin planning projects always open in the I/O Planning view. </a:t>
            </a:r>
          </a:p>
          <a:p>
            <a:r>
              <a:rPr lang="en-US" sz="1200" kern="1200" dirty="0" smtClean="0">
                <a:solidFill>
                  <a:schemeClr val="tx1"/>
                </a:solidFill>
                <a:effectLst/>
                <a:latin typeface="Arial" charset="0"/>
                <a:ea typeface="+mn-ea"/>
                <a:cs typeface="+mn-cs"/>
              </a:rPr>
              <a:t>An XDC file is a user constraints file and is designed to store your pin assignments and pin attributes. It can also be used to store your design’s timing constraints.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software also allows you to modify your design’s timing constraints.</a:t>
            </a:r>
          </a:p>
          <a:p>
            <a:endParaRPr lang="en-US" dirty="0"/>
          </a:p>
        </p:txBody>
      </p:sp>
    </p:spTree>
    <p:extLst>
      <p:ext uri="{BB962C8B-B14F-4D97-AF65-F5344CB8AC3E}">
        <p14:creationId xmlns:p14="http://schemas.microsoft.com/office/powerpoint/2010/main" val="2277816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If you already have logic associated with your project, you will not be using the Create an I/O Planning Project option from the New Project Wizard. Instead, you will simply open an existing project and open the I/O Planner this way.</a:t>
            </a:r>
          </a:p>
          <a:p>
            <a:endParaRPr lang="en-US" dirty="0"/>
          </a:p>
        </p:txBody>
      </p:sp>
    </p:spTree>
    <p:extLst>
      <p:ext uri="{BB962C8B-B14F-4D97-AF65-F5344CB8AC3E}">
        <p14:creationId xmlns:p14="http://schemas.microsoft.com/office/powerpoint/2010/main" val="292821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As pins or banks are selected, the corresponding pins or banks become highlighted in the other views. This makes it easy to see that the pins assigned in each bank meet the I/O banking rules and are grouped appropriately.</a:t>
            </a:r>
          </a:p>
          <a:p>
            <a:r>
              <a:rPr lang="en-US" sz="1200" kern="1200" dirty="0" smtClean="0">
                <a:solidFill>
                  <a:schemeClr val="tx1"/>
                </a:solidFill>
                <a:effectLst/>
                <a:latin typeface="Arial" charset="0"/>
                <a:ea typeface="+mn-ea"/>
                <a:cs typeface="+mn-cs"/>
              </a:rPr>
              <a:t>Clock pins are shown as gray hexagons, clock-capable pins are shown as blue hexagons, power pins are shown as red squares, and ground pins are shown as green squares. These views also allow you to manually assign I/O-related objects, such as BUFRs, BUFGs, IODELAYCTRLs, or MGTs.</a:t>
            </a:r>
          </a:p>
          <a:p>
            <a:r>
              <a:rPr lang="en-US" sz="1200" kern="1200" dirty="0" smtClean="0">
                <a:solidFill>
                  <a:schemeClr val="tx1"/>
                </a:solidFill>
                <a:effectLst/>
                <a:latin typeface="Arial" charset="0"/>
                <a:ea typeface="+mn-ea"/>
                <a:cs typeface="+mn-cs"/>
              </a:rPr>
              <a:t>When pins are displayed as a list they can be easily sorted. This allows you to see them organized by attributes such as prohibited pins.</a:t>
            </a:r>
          </a:p>
          <a:p>
            <a:r>
              <a:rPr lang="en-US" sz="1200" kern="1200" dirty="0" smtClean="0">
                <a:solidFill>
                  <a:schemeClr val="tx1"/>
                </a:solidFill>
                <a:effectLst/>
                <a:latin typeface="Arial" charset="0"/>
                <a:ea typeface="+mn-ea"/>
                <a:cs typeface="+mn-cs"/>
              </a:rPr>
              <a:t>As you drag across the package view, yellow icons indicate assigned pins, gray icons indicate unassigned pins, and both displayed indicates partially assigned I/O banks.</a:t>
            </a:r>
          </a:p>
          <a:p>
            <a:endParaRPr lang="en-US" dirty="0"/>
          </a:p>
        </p:txBody>
      </p:sp>
    </p:spTree>
    <p:extLst>
      <p:ext uri="{BB962C8B-B14F-4D97-AF65-F5344CB8AC3E}">
        <p14:creationId xmlns:p14="http://schemas.microsoft.com/office/powerpoint/2010/main" val="1576436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In the package view:</a:t>
            </a:r>
          </a:p>
          <a:p>
            <a:pPr lvl="0"/>
            <a:r>
              <a:rPr lang="en-US" sz="1200" kern="1200" dirty="0" smtClean="0">
                <a:solidFill>
                  <a:schemeClr val="tx1"/>
                </a:solidFill>
                <a:effectLst/>
                <a:latin typeface="Arial" charset="0"/>
                <a:ea typeface="+mn-ea"/>
                <a:cs typeface="+mn-cs"/>
              </a:rPr>
              <a:t>Clock-capable pins display as hexagon pins </a:t>
            </a:r>
          </a:p>
          <a:p>
            <a:pPr lvl="0"/>
            <a:r>
              <a:rPr lang="en-US" sz="1200" kern="1200" dirty="0" smtClean="0">
                <a:solidFill>
                  <a:schemeClr val="tx1"/>
                </a:solidFill>
                <a:effectLst/>
                <a:latin typeface="Arial" charset="0"/>
                <a:ea typeface="+mn-ea"/>
                <a:cs typeface="+mn-cs"/>
              </a:rPr>
              <a:t>VCC and GND pins show as red and green square pins</a:t>
            </a:r>
          </a:p>
          <a:p>
            <a:pPr lvl="0"/>
            <a:r>
              <a:rPr lang="en-US" sz="1200" kern="1200" dirty="0" smtClean="0">
                <a:solidFill>
                  <a:schemeClr val="tx1"/>
                </a:solidFill>
                <a:effectLst/>
                <a:latin typeface="Arial" charset="0"/>
                <a:ea typeface="+mn-ea"/>
                <a:cs typeface="+mn-cs"/>
              </a:rPr>
              <a:t>The colored areas between the pins display the I/O banks</a:t>
            </a:r>
          </a:p>
          <a:p>
            <a:r>
              <a:rPr lang="en-US" sz="1200" kern="1200" dirty="0" smtClean="0">
                <a:solidFill>
                  <a:schemeClr val="tx1"/>
                </a:solidFill>
                <a:effectLst/>
                <a:latin typeface="Arial" charset="0"/>
                <a:ea typeface="+mn-ea"/>
                <a:cs typeface="+mn-cs"/>
              </a:rPr>
              <a:t>The Package View Layers option allows you to turn on/off pins of a certain type.</a:t>
            </a:r>
          </a:p>
          <a:p>
            <a:r>
              <a:rPr lang="en-US" sz="1200" kern="1200" dirty="0" smtClean="0">
                <a:solidFill>
                  <a:schemeClr val="tx1"/>
                </a:solidFill>
                <a:effectLst/>
                <a:latin typeface="Arial" charset="0"/>
                <a:ea typeface="+mn-ea"/>
                <a:cs typeface="+mn-cs"/>
              </a:rPr>
              <a:t>Moving and holding the cursor over the display will show the pin information.</a:t>
            </a:r>
          </a:p>
          <a:p>
            <a:r>
              <a:rPr lang="en-US" sz="1200" kern="1200" dirty="0" smtClean="0">
                <a:solidFill>
                  <a:schemeClr val="tx1"/>
                </a:solidFill>
                <a:effectLst/>
                <a:latin typeface="Arial" charset="0"/>
                <a:ea typeface="+mn-ea"/>
                <a:cs typeface="+mn-cs"/>
              </a:rPr>
              <a:t>Ports and I/O buffers can be dragged into the Package view or Device view for assignment</a:t>
            </a:r>
            <a:endParaRPr lang="en-US" dirty="0"/>
          </a:p>
        </p:txBody>
      </p:sp>
    </p:spTree>
    <p:extLst>
      <p:ext uri="{BB962C8B-B14F-4D97-AF65-F5344CB8AC3E}">
        <p14:creationId xmlns:p14="http://schemas.microsoft.com/office/powerpoint/2010/main" val="24780353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Xilinx Design Constraints 16-</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Xilinx Design Constraints 16-</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3" y="1600206"/>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Xilinx Design Constraints 16-</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Xilinx Design Constraints 16-</a:t>
            </a:r>
            <a:fld id="{060BD193-E118-4B16-863C-C8C12C675E3E}"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Xilinx Design Constraints 16-</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dirty="0" smtClean="0"/>
              <a:t>Artix-7</a:t>
            </a:r>
          </a:p>
          <a:p>
            <a:r>
              <a:rPr lang="en-US" dirty="0" err="1" smtClean="0"/>
              <a:t>Vivado</a:t>
            </a:r>
            <a:r>
              <a:rPr lang="en-US" dirty="0" smtClean="0"/>
              <a:t> 2017.1 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smtClean="0"/>
              <a:t>Xilinx Design Constraints</a:t>
            </a:r>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4143486" cy="4268337"/>
          </a:xfrm>
        </p:spPr>
        <p:txBody>
          <a:bodyPr/>
          <a:lstStyle/>
          <a:p>
            <a:pPr lvl="0"/>
            <a:r>
              <a:rPr lang="en-US" dirty="0"/>
              <a:t>The colored areas between the pins display the I/O banks</a:t>
            </a:r>
          </a:p>
          <a:p>
            <a:pPr lvl="0"/>
            <a:r>
              <a:rPr lang="en-US" dirty="0"/>
              <a:t>Show differential pairs</a:t>
            </a:r>
          </a:p>
          <a:p>
            <a:pPr lvl="0"/>
            <a:r>
              <a:rPr lang="en-US" dirty="0"/>
              <a:t>Clock-capable pins </a:t>
            </a:r>
            <a:r>
              <a:rPr lang="en-US" dirty="0" smtClean="0"/>
              <a:t>(   ), </a:t>
            </a:r>
            <a:br>
              <a:rPr lang="en-US" dirty="0" smtClean="0"/>
            </a:br>
            <a:r>
              <a:rPr lang="en-US" dirty="0" smtClean="0"/>
              <a:t>VCC (   </a:t>
            </a:r>
            <a:r>
              <a:rPr lang="en-US" dirty="0"/>
              <a:t>), GND </a:t>
            </a:r>
            <a:r>
              <a:rPr lang="en-US" dirty="0" smtClean="0"/>
              <a:t>(   </a:t>
            </a:r>
            <a:r>
              <a:rPr lang="en-US" dirty="0"/>
              <a:t>), </a:t>
            </a:r>
            <a:r>
              <a:rPr lang="en-US" dirty="0" smtClean="0"/>
              <a:t/>
            </a:r>
            <a:br>
              <a:rPr lang="en-US" dirty="0" smtClean="0"/>
            </a:br>
            <a:r>
              <a:rPr lang="en-US" dirty="0" smtClean="0"/>
              <a:t>no </a:t>
            </a:r>
            <a:r>
              <a:rPr lang="en-US" dirty="0"/>
              <a:t>connection </a:t>
            </a:r>
            <a:r>
              <a:rPr lang="en-US" dirty="0" smtClean="0"/>
              <a:t>(    ), </a:t>
            </a:r>
            <a:br>
              <a:rPr lang="en-US" dirty="0" smtClean="0"/>
            </a:br>
            <a:r>
              <a:rPr lang="en-US" dirty="0" smtClean="0"/>
              <a:t>XADC (   ), </a:t>
            </a:r>
            <a:br>
              <a:rPr lang="en-US" dirty="0" smtClean="0"/>
            </a:br>
            <a:r>
              <a:rPr lang="en-US" dirty="0" smtClean="0"/>
              <a:t>Temperature Sensor (    )</a:t>
            </a:r>
            <a:endParaRPr lang="en-US" dirty="0"/>
          </a:p>
          <a:p>
            <a:endParaRPr lang="en-US" dirty="0"/>
          </a:p>
        </p:txBody>
      </p:sp>
      <p:sp>
        <p:nvSpPr>
          <p:cNvPr id="3" name="Title 2"/>
          <p:cNvSpPr>
            <a:spLocks noGrp="1"/>
          </p:cNvSpPr>
          <p:nvPr>
            <p:ph type="title"/>
          </p:nvPr>
        </p:nvSpPr>
        <p:spPr/>
        <p:txBody>
          <a:bodyPr/>
          <a:lstStyle/>
          <a:p>
            <a:r>
              <a:rPr lang="en-US" dirty="0" smtClean="0"/>
              <a:t>Package View</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10</a:t>
            </a:fld>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2852738"/>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3190081"/>
            <a:ext cx="1825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5575" y="3190081"/>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494881"/>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7"/>
          <a:stretch>
            <a:fillRect/>
          </a:stretch>
        </p:blipFill>
        <p:spPr>
          <a:xfrm>
            <a:off x="1707451" y="3854236"/>
            <a:ext cx="201186" cy="192803"/>
          </a:xfrm>
          <a:prstGeom prst="rect">
            <a:avLst/>
          </a:prstGeom>
        </p:spPr>
      </p:pic>
      <p:pic>
        <p:nvPicPr>
          <p:cNvPr id="7" name="Picture 6"/>
          <p:cNvPicPr>
            <a:picLocks noChangeAspect="1"/>
          </p:cNvPicPr>
          <p:nvPr/>
        </p:nvPicPr>
        <p:blipFill>
          <a:blip r:embed="rId8"/>
          <a:stretch>
            <a:fillRect/>
          </a:stretch>
        </p:blipFill>
        <p:spPr>
          <a:xfrm>
            <a:off x="3486150" y="4204405"/>
            <a:ext cx="167655" cy="167655"/>
          </a:xfrm>
          <a:prstGeom prst="rect">
            <a:avLst/>
          </a:prstGeom>
        </p:spPr>
      </p:pic>
      <p:pic>
        <p:nvPicPr>
          <p:cNvPr id="512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1326" y="2130059"/>
            <a:ext cx="7147822" cy="3641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097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 </a:t>
            </a:r>
            <a:r>
              <a:rPr lang="en-US" dirty="0" err="1" smtClean="0">
                <a:latin typeface="Courier New" pitchFamily="49" charset="0"/>
                <a:cs typeface="Courier New" pitchFamily="49" charset="0"/>
              </a:rPr>
              <a:t>set_property</a:t>
            </a:r>
            <a:r>
              <a:rPr lang="en-US" dirty="0" smtClean="0"/>
              <a:t> command</a:t>
            </a:r>
          </a:p>
          <a:p>
            <a:pPr lvl="1"/>
            <a:r>
              <a:rPr lang="en-US" dirty="0">
                <a:latin typeface="Courier New" pitchFamily="49" charset="0"/>
                <a:cs typeface="Courier New" pitchFamily="49" charset="0"/>
              </a:rPr>
              <a:t>set_property PACKAGE_PIN T22 [get_ports </a:t>
            </a:r>
            <a:r>
              <a:rPr lang="en-US" dirty="0" err="1">
                <a:latin typeface="Courier New" pitchFamily="49" charset="0"/>
                <a:cs typeface="Courier New" pitchFamily="49" charset="0"/>
              </a:rPr>
              <a:t>led_pins</a:t>
            </a:r>
            <a:r>
              <a:rPr lang="en-US" dirty="0">
                <a:latin typeface="Courier New" pitchFamily="49" charset="0"/>
                <a:cs typeface="Courier New" pitchFamily="49" charset="0"/>
              </a:rPr>
              <a:t>[0</a:t>
            </a:r>
            <a:r>
              <a:rPr lang="en-US" dirty="0" smtClean="0">
                <a:latin typeface="Courier New" pitchFamily="49" charset="0"/>
                <a:cs typeface="Courier New" pitchFamily="49" charset="0"/>
              </a:rPr>
              <a:t>]]</a:t>
            </a:r>
          </a:p>
          <a:p>
            <a:pPr lvl="1"/>
            <a:r>
              <a:rPr lang="en-US" dirty="0">
                <a:latin typeface="Courier New" pitchFamily="49" charset="0"/>
                <a:cs typeface="Courier New" pitchFamily="49" charset="0"/>
              </a:rPr>
              <a:t>set_property IOSTANDARD LVCMOS33 [</a:t>
            </a:r>
            <a:r>
              <a:rPr lang="en-US" dirty="0" err="1">
                <a:latin typeface="Courier New" pitchFamily="49" charset="0"/>
                <a:cs typeface="Courier New" pitchFamily="49" charset="0"/>
              </a:rPr>
              <a:t>get_ports</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led_pins</a:t>
            </a:r>
            <a:r>
              <a:rPr lang="en-US" dirty="0" smtClean="0">
                <a:latin typeface="Courier New" pitchFamily="49" charset="0"/>
                <a:cs typeface="Courier New" pitchFamily="49" charset="0"/>
              </a:rPr>
              <a:t>[0]]</a:t>
            </a:r>
          </a:p>
          <a:p>
            <a:pPr marL="342900" lvl="1" indent="0">
              <a:buNone/>
            </a:pPr>
            <a:r>
              <a:rPr lang="en-US" dirty="0" smtClean="0">
                <a:latin typeface="Courier New" pitchFamily="49" charset="0"/>
                <a:cs typeface="Courier New" pitchFamily="49" charset="0"/>
              </a:rPr>
              <a:t>Or</a:t>
            </a:r>
          </a:p>
          <a:p>
            <a:pPr lvl="1"/>
            <a:r>
              <a:rPr lang="en-US" dirty="0">
                <a:latin typeface="Courier New" panose="02070309020205020404" pitchFamily="49" charset="0"/>
                <a:cs typeface="Courier New" panose="02070309020205020404" pitchFamily="49" charset="0"/>
              </a:rPr>
              <a:t>set_property -</a:t>
            </a:r>
            <a:r>
              <a:rPr lang="en-US" dirty="0" err="1">
                <a:latin typeface="Courier New" panose="02070309020205020404" pitchFamily="49" charset="0"/>
                <a:cs typeface="Courier New" panose="02070309020205020404" pitchFamily="49" charset="0"/>
              </a:rPr>
              <a:t>dict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{PACKAGE_PIN </a:t>
            </a:r>
            <a:r>
              <a:rPr lang="en-US" dirty="0">
                <a:latin typeface="Courier New" panose="02070309020205020404" pitchFamily="49" charset="0"/>
                <a:cs typeface="Courier New" panose="02070309020205020404" pitchFamily="49" charset="0"/>
              </a:rPr>
              <a:t>H17 </a:t>
            </a:r>
            <a:r>
              <a:rPr lang="en-US" dirty="0" smtClean="0">
                <a:latin typeface="Courier New" panose="02070309020205020404" pitchFamily="49" charset="0"/>
                <a:cs typeface="Courier New" panose="02070309020205020404" pitchFamily="49" charset="0"/>
              </a:rPr>
              <a:t>IOSTANDARD LVCMOS33} [</a:t>
            </a:r>
            <a:r>
              <a:rPr lang="en-US" dirty="0" err="1" smtClean="0">
                <a:latin typeface="Courier New" panose="02070309020205020404" pitchFamily="49" charset="0"/>
                <a:cs typeface="Courier New" panose="02070309020205020404" pitchFamily="49" charset="0"/>
              </a:rPr>
              <a:t>get_ports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led_pins[0] </a:t>
            </a:r>
            <a:r>
              <a:rPr lang="en-US" dirty="0" smtClean="0">
                <a:latin typeface="Courier New" panose="02070309020205020404" pitchFamily="49" charset="0"/>
                <a:cs typeface="Courier New" panose="02070309020205020404" pitchFamily="49" charset="0"/>
              </a:rPr>
              <a:t>}]</a:t>
            </a:r>
            <a:endParaRPr lang="en-US" dirty="0">
              <a:latin typeface="Courier New" pitchFamily="49" charset="0"/>
              <a:cs typeface="Courier New" pitchFamily="49" charset="0"/>
            </a:endParaRPr>
          </a:p>
          <a:p>
            <a:pPr lvl="1"/>
            <a:endParaRPr lang="en-US" dirty="0">
              <a:latin typeface="Courier New" pitchFamily="49" charset="0"/>
              <a:cs typeface="Courier New" pitchFamily="49" charset="0"/>
            </a:endParaRPr>
          </a:p>
          <a:p>
            <a:pPr lvl="1"/>
            <a:endParaRPr lang="en-US" dirty="0"/>
          </a:p>
        </p:txBody>
      </p:sp>
      <p:sp>
        <p:nvSpPr>
          <p:cNvPr id="3" name="Title 2"/>
          <p:cNvSpPr>
            <a:spLocks noGrp="1"/>
          </p:cNvSpPr>
          <p:nvPr>
            <p:ph type="title"/>
          </p:nvPr>
        </p:nvSpPr>
        <p:spPr/>
        <p:txBody>
          <a:bodyPr/>
          <a:lstStyle/>
          <a:p>
            <a:r>
              <a:rPr lang="en-US" dirty="0" err="1" smtClean="0"/>
              <a:t>set_property</a:t>
            </a:r>
            <a:r>
              <a:rPr lang="en-US" dirty="0" smtClean="0"/>
              <a:t> command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11</a:t>
            </a:fld>
            <a:endParaRPr lang="en-US" dirty="0"/>
          </a:p>
        </p:txBody>
      </p:sp>
    </p:spTree>
    <p:extLst>
      <p:ext uri="{BB962C8B-B14F-4D97-AF65-F5344CB8AC3E}">
        <p14:creationId xmlns:p14="http://schemas.microsoft.com/office/powerpoint/2010/main" val="2330780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Pin Constraints</a:t>
            </a:r>
          </a:p>
          <a:p>
            <a:pPr>
              <a:lnSpc>
                <a:spcPts val="2200"/>
              </a:lnSpc>
              <a:tabLst>
                <a:tab pos="228600" algn="l"/>
              </a:tabLst>
            </a:pPr>
            <a:r>
              <a:rPr lang="en-US" altLang="zh-CN" i="1" dirty="0" smtClean="0">
                <a:solidFill>
                  <a:schemeClr val="tx1"/>
                </a:solidFill>
                <a:cs typeface="Arial" pitchFamily="34" charset="0"/>
              </a:rPr>
              <a:t>Timing Constraints</a:t>
            </a:r>
          </a:p>
          <a:p>
            <a:pPr lvl="1">
              <a:lnSpc>
                <a:spcPts val="2200"/>
              </a:lnSpc>
              <a:tabLst>
                <a:tab pos="228600" algn="l"/>
              </a:tabLst>
            </a:pPr>
            <a:r>
              <a:rPr lang="en-US" altLang="zh-CN" dirty="0">
                <a:solidFill>
                  <a:schemeClr val="bg2"/>
                </a:solidFill>
                <a:cs typeface="Arial" pitchFamily="34" charset="0"/>
              </a:rPr>
              <a:t>Period</a:t>
            </a:r>
          </a:p>
          <a:p>
            <a:pPr lvl="1">
              <a:lnSpc>
                <a:spcPts val="2200"/>
              </a:lnSpc>
              <a:tabLst>
                <a:tab pos="228600" algn="l"/>
              </a:tabLst>
            </a:pPr>
            <a:r>
              <a:rPr lang="en-US" altLang="zh-CN" dirty="0" smtClean="0">
                <a:solidFill>
                  <a:schemeClr val="bg2"/>
                </a:solidFill>
                <a:cs typeface="Arial" pitchFamily="34" charset="0"/>
              </a:rPr>
              <a:t>Input Delay</a:t>
            </a:r>
          </a:p>
          <a:p>
            <a:pPr lvl="1">
              <a:lnSpc>
                <a:spcPts val="2200"/>
              </a:lnSpc>
              <a:tabLst>
                <a:tab pos="228600" algn="l"/>
              </a:tabLst>
            </a:pPr>
            <a:r>
              <a:rPr lang="en-US" altLang="zh-CN" dirty="0" smtClean="0">
                <a:solidFill>
                  <a:schemeClr val="bg2"/>
                </a:solidFill>
                <a:cs typeface="Arial" pitchFamily="34" charset="0"/>
              </a:rPr>
              <a:t>Output Delay</a:t>
            </a:r>
          </a:p>
          <a:p>
            <a:pPr lvl="1">
              <a:lnSpc>
                <a:spcPts val="2200"/>
              </a:lnSpc>
              <a:tabLst>
                <a:tab pos="228600" algn="l"/>
              </a:tabLst>
            </a:pPr>
            <a:r>
              <a:rPr lang="en-US" altLang="zh-CN" dirty="0" smtClean="0">
                <a:solidFill>
                  <a:schemeClr val="bg2"/>
                </a:solidFill>
                <a:cs typeface="Arial" pitchFamily="34" charset="0"/>
              </a:rPr>
              <a:t>Virtual Clocks</a:t>
            </a:r>
          </a:p>
          <a:p>
            <a:pPr>
              <a:lnSpc>
                <a:spcPts val="2200"/>
              </a:lnSpc>
              <a:tabLst>
                <a:tab pos="228600" algn="l"/>
              </a:tabLst>
            </a:pPr>
            <a:r>
              <a:rPr lang="en-US" altLang="zh-CN" dirty="0">
                <a:solidFill>
                  <a:schemeClr val="bg2"/>
                </a:solidFill>
                <a:cs typeface="Arial" pitchFamily="34" charset="0"/>
              </a:rPr>
              <a:t>Constraints </a:t>
            </a:r>
            <a:r>
              <a:rPr lang="en-US" altLang="zh-CN" dirty="0" smtClean="0">
                <a:solidFill>
                  <a:schemeClr val="bg2"/>
                </a:solidFill>
                <a:cs typeface="Arial" pitchFamily="34" charset="0"/>
              </a:rPr>
              <a:t>Wizard</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12</a:t>
            </a:fld>
            <a:endParaRPr lang="en-US" dirty="0"/>
          </a:p>
        </p:txBody>
      </p:sp>
    </p:spTree>
    <p:extLst>
      <p:ext uri="{BB962C8B-B14F-4D97-AF65-F5344CB8AC3E}">
        <p14:creationId xmlns:p14="http://schemas.microsoft.com/office/powerpoint/2010/main" val="3556348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3E3E3E"/>
                </a:solidFill>
                <a:cs typeface="Arial"/>
              </a:rPr>
              <a:t>Static timing paths </a:t>
            </a:r>
            <a:r>
              <a:rPr lang="en-US" spc="-10" dirty="0">
                <a:solidFill>
                  <a:srgbClr val="3E3E3E"/>
                </a:solidFill>
                <a:cs typeface="Arial"/>
              </a:rPr>
              <a:t>s</a:t>
            </a:r>
            <a:r>
              <a:rPr lang="en-US" dirty="0">
                <a:solidFill>
                  <a:srgbClr val="3E3E3E"/>
                </a:solidFill>
                <a:cs typeface="Arial"/>
              </a:rPr>
              <a:t>ta</a:t>
            </a:r>
            <a:r>
              <a:rPr lang="en-US" spc="-10" dirty="0">
                <a:solidFill>
                  <a:srgbClr val="3E3E3E"/>
                </a:solidFill>
                <a:cs typeface="Arial"/>
              </a:rPr>
              <a:t>r</a:t>
            </a:r>
            <a:r>
              <a:rPr lang="en-US" dirty="0">
                <a:solidFill>
                  <a:srgbClr val="3E3E3E"/>
                </a:solidFill>
                <a:cs typeface="Arial"/>
              </a:rPr>
              <a:t>t at</a:t>
            </a:r>
            <a:r>
              <a:rPr lang="en-US" spc="10" dirty="0">
                <a:solidFill>
                  <a:srgbClr val="3E3E3E"/>
                </a:solidFill>
                <a:cs typeface="Arial"/>
              </a:rPr>
              <a:t> </a:t>
            </a:r>
            <a:r>
              <a:rPr lang="en-US" dirty="0">
                <a:solidFill>
                  <a:srgbClr val="3E3E3E"/>
                </a:solidFill>
                <a:cs typeface="Arial"/>
              </a:rPr>
              <a:t>cloc</a:t>
            </a:r>
            <a:r>
              <a:rPr lang="en-US" spc="-10" dirty="0">
                <a:solidFill>
                  <a:srgbClr val="3E3E3E"/>
                </a:solidFill>
                <a:cs typeface="Arial"/>
              </a:rPr>
              <a:t>k</a:t>
            </a:r>
            <a:r>
              <a:rPr lang="en-US" dirty="0">
                <a:solidFill>
                  <a:srgbClr val="3E3E3E"/>
                </a:solidFill>
                <a:cs typeface="Arial"/>
              </a:rPr>
              <a:t>ed elements and</a:t>
            </a:r>
            <a:r>
              <a:rPr lang="en-US" spc="5" dirty="0">
                <a:solidFill>
                  <a:srgbClr val="3E3E3E"/>
                </a:solidFill>
                <a:cs typeface="Arial"/>
              </a:rPr>
              <a:t> </a:t>
            </a:r>
            <a:r>
              <a:rPr lang="en-US" dirty="0">
                <a:solidFill>
                  <a:srgbClr val="3E3E3E"/>
                </a:solidFill>
                <a:cs typeface="Arial"/>
              </a:rPr>
              <a:t>end</a:t>
            </a:r>
            <a:r>
              <a:rPr lang="en-US" spc="-5" dirty="0">
                <a:solidFill>
                  <a:srgbClr val="3E3E3E"/>
                </a:solidFill>
                <a:cs typeface="Arial"/>
              </a:rPr>
              <a:t> </a:t>
            </a:r>
            <a:r>
              <a:rPr lang="en-US" dirty="0">
                <a:solidFill>
                  <a:srgbClr val="3E3E3E"/>
                </a:solidFill>
                <a:cs typeface="Arial"/>
              </a:rPr>
              <a:t>at </a:t>
            </a:r>
            <a:r>
              <a:rPr lang="en-US" spc="-10" dirty="0">
                <a:solidFill>
                  <a:srgbClr val="3E3E3E"/>
                </a:solidFill>
                <a:cs typeface="Arial"/>
              </a:rPr>
              <a:t>c</a:t>
            </a:r>
            <a:r>
              <a:rPr lang="en-US" dirty="0">
                <a:solidFill>
                  <a:srgbClr val="3E3E3E"/>
                </a:solidFill>
                <a:cs typeface="Arial"/>
              </a:rPr>
              <a:t>l</a:t>
            </a:r>
            <a:r>
              <a:rPr lang="en-US" spc="5" dirty="0">
                <a:solidFill>
                  <a:srgbClr val="3E3E3E"/>
                </a:solidFill>
                <a:cs typeface="Arial"/>
              </a:rPr>
              <a:t>o</a:t>
            </a:r>
            <a:r>
              <a:rPr lang="en-US" dirty="0">
                <a:solidFill>
                  <a:srgbClr val="3E3E3E"/>
                </a:solidFill>
                <a:cs typeface="Arial"/>
              </a:rPr>
              <a:t>c</a:t>
            </a:r>
            <a:r>
              <a:rPr lang="en-US" spc="-10" dirty="0">
                <a:solidFill>
                  <a:srgbClr val="3E3E3E"/>
                </a:solidFill>
                <a:cs typeface="Arial"/>
              </a:rPr>
              <a:t>k</a:t>
            </a:r>
            <a:r>
              <a:rPr lang="en-US" dirty="0">
                <a:solidFill>
                  <a:srgbClr val="3E3E3E"/>
                </a:solidFill>
                <a:cs typeface="Arial"/>
              </a:rPr>
              <a:t>ed el</a:t>
            </a:r>
            <a:r>
              <a:rPr lang="en-US" spc="-10" dirty="0">
                <a:solidFill>
                  <a:srgbClr val="3E3E3E"/>
                </a:solidFill>
                <a:cs typeface="Arial"/>
              </a:rPr>
              <a:t>e</a:t>
            </a:r>
            <a:r>
              <a:rPr lang="en-US" dirty="0">
                <a:solidFill>
                  <a:srgbClr val="3E3E3E"/>
                </a:solidFill>
                <a:cs typeface="Arial"/>
              </a:rPr>
              <a:t>m</a:t>
            </a:r>
            <a:r>
              <a:rPr lang="en-US" spc="-10" dirty="0">
                <a:solidFill>
                  <a:srgbClr val="3E3E3E"/>
                </a:solidFill>
                <a:cs typeface="Arial"/>
              </a:rPr>
              <a:t>e</a:t>
            </a:r>
            <a:r>
              <a:rPr lang="en-US" dirty="0">
                <a:solidFill>
                  <a:srgbClr val="3E3E3E"/>
                </a:solidFill>
                <a:cs typeface="Arial"/>
              </a:rPr>
              <a:t>nts</a:t>
            </a:r>
            <a:endParaRPr lang="en-US" dirty="0">
              <a:cs typeface="Arial"/>
            </a:endParaRPr>
          </a:p>
          <a:p>
            <a:pPr lvl="1"/>
            <a:r>
              <a:rPr lang="en-US" spc="-10" dirty="0">
                <a:solidFill>
                  <a:srgbClr val="3E3E3E"/>
                </a:solidFill>
                <a:cs typeface="Arial"/>
              </a:rPr>
              <a:t>Paths from</a:t>
            </a:r>
            <a:r>
              <a:rPr lang="en-US" spc="-5" dirty="0">
                <a:solidFill>
                  <a:srgbClr val="3E3E3E"/>
                </a:solidFill>
                <a:cs typeface="Arial"/>
              </a:rPr>
              <a:t> </a:t>
            </a:r>
            <a:r>
              <a:rPr lang="en-US" spc="-10" dirty="0">
                <a:solidFill>
                  <a:srgbClr val="3E3E3E"/>
                </a:solidFill>
                <a:cs typeface="Arial"/>
              </a:rPr>
              <a:t>inter</a:t>
            </a:r>
            <a:r>
              <a:rPr lang="en-US" spc="-5" dirty="0">
                <a:solidFill>
                  <a:srgbClr val="3E3E3E"/>
                </a:solidFill>
                <a:cs typeface="Arial"/>
              </a:rPr>
              <a:t>n</a:t>
            </a:r>
            <a:r>
              <a:rPr lang="en-US" spc="-10" dirty="0">
                <a:solidFill>
                  <a:srgbClr val="3E3E3E"/>
                </a:solidFill>
                <a:cs typeface="Arial"/>
              </a:rPr>
              <a:t>al </a:t>
            </a:r>
            <a:r>
              <a:rPr lang="en-US" spc="-5" dirty="0">
                <a:solidFill>
                  <a:srgbClr val="3E3E3E"/>
                </a:solidFill>
                <a:cs typeface="Arial"/>
              </a:rPr>
              <a:t>fli</a:t>
            </a:r>
            <a:r>
              <a:rPr lang="en-US" dirty="0">
                <a:solidFill>
                  <a:srgbClr val="3E3E3E"/>
                </a:solidFill>
                <a:cs typeface="Arial"/>
              </a:rPr>
              <a:t>p</a:t>
            </a:r>
            <a:r>
              <a:rPr lang="en-US" spc="-15" dirty="0">
                <a:solidFill>
                  <a:srgbClr val="3E3E3E"/>
                </a:solidFill>
                <a:cs typeface="Arial"/>
              </a:rPr>
              <a:t>-</a:t>
            </a:r>
            <a:r>
              <a:rPr lang="en-US" spc="-10" dirty="0">
                <a:solidFill>
                  <a:srgbClr val="3E3E3E"/>
                </a:solidFill>
                <a:cs typeface="Arial"/>
              </a:rPr>
              <a:t>flop</a:t>
            </a:r>
            <a:r>
              <a:rPr lang="en-US" spc="-5" dirty="0">
                <a:solidFill>
                  <a:srgbClr val="3E3E3E"/>
                </a:solidFill>
                <a:cs typeface="Arial"/>
              </a:rPr>
              <a:t> </a:t>
            </a:r>
            <a:r>
              <a:rPr lang="en-US" spc="-10" dirty="0">
                <a:solidFill>
                  <a:srgbClr val="3E3E3E"/>
                </a:solidFill>
                <a:cs typeface="Arial"/>
              </a:rPr>
              <a:t>to</a:t>
            </a:r>
            <a:r>
              <a:rPr lang="en-US" spc="-5" dirty="0">
                <a:solidFill>
                  <a:srgbClr val="3E3E3E"/>
                </a:solidFill>
                <a:cs typeface="Arial"/>
              </a:rPr>
              <a:t> </a:t>
            </a:r>
            <a:r>
              <a:rPr lang="en-US" dirty="0">
                <a:solidFill>
                  <a:srgbClr val="3E3E3E"/>
                </a:solidFill>
                <a:cs typeface="Arial"/>
              </a:rPr>
              <a:t>i</a:t>
            </a:r>
            <a:r>
              <a:rPr lang="en-US" spc="-10" dirty="0">
                <a:solidFill>
                  <a:srgbClr val="3E3E3E"/>
                </a:solidFill>
                <a:cs typeface="Arial"/>
              </a:rPr>
              <a:t>nternal </a:t>
            </a:r>
            <a:r>
              <a:rPr lang="en-US" spc="-5" dirty="0">
                <a:solidFill>
                  <a:srgbClr val="3E3E3E"/>
                </a:solidFill>
                <a:cs typeface="Arial"/>
              </a:rPr>
              <a:t>fli</a:t>
            </a:r>
            <a:r>
              <a:rPr lang="en-US" dirty="0">
                <a:solidFill>
                  <a:srgbClr val="3E3E3E"/>
                </a:solidFill>
                <a:cs typeface="Arial"/>
              </a:rPr>
              <a:t>p</a:t>
            </a:r>
            <a:r>
              <a:rPr lang="en-US" spc="-15" dirty="0">
                <a:solidFill>
                  <a:srgbClr val="3E3E3E"/>
                </a:solidFill>
                <a:cs typeface="Arial"/>
              </a:rPr>
              <a:t>-</a:t>
            </a:r>
            <a:r>
              <a:rPr lang="en-US" spc="-10" dirty="0">
                <a:solidFill>
                  <a:srgbClr val="3E3E3E"/>
                </a:solidFill>
                <a:cs typeface="Arial"/>
              </a:rPr>
              <a:t>flop</a:t>
            </a:r>
            <a:r>
              <a:rPr lang="en-US" spc="-5" dirty="0">
                <a:solidFill>
                  <a:srgbClr val="3E3E3E"/>
                </a:solidFill>
                <a:cs typeface="Arial"/>
              </a:rPr>
              <a:t> </a:t>
            </a:r>
            <a:r>
              <a:rPr lang="en-US" spc="-10" dirty="0">
                <a:solidFill>
                  <a:srgbClr val="3E3E3E"/>
                </a:solidFill>
                <a:cs typeface="Arial"/>
              </a:rPr>
              <a:t>are</a:t>
            </a:r>
            <a:r>
              <a:rPr lang="en-US" spc="-5" dirty="0">
                <a:solidFill>
                  <a:srgbClr val="3E3E3E"/>
                </a:solidFill>
                <a:cs typeface="Arial"/>
              </a:rPr>
              <a:t> </a:t>
            </a:r>
            <a:r>
              <a:rPr lang="en-US" spc="-10" dirty="0">
                <a:solidFill>
                  <a:srgbClr val="3E3E3E"/>
                </a:solidFill>
                <a:cs typeface="Arial"/>
              </a:rPr>
              <a:t>con</a:t>
            </a:r>
            <a:r>
              <a:rPr lang="en-US" spc="-5" dirty="0">
                <a:solidFill>
                  <a:srgbClr val="3E3E3E"/>
                </a:solidFill>
                <a:cs typeface="Arial"/>
              </a:rPr>
              <a:t>s</a:t>
            </a:r>
            <a:r>
              <a:rPr lang="en-US" spc="-10" dirty="0">
                <a:solidFill>
                  <a:srgbClr val="3E3E3E"/>
                </a:solidFill>
                <a:cs typeface="Arial"/>
              </a:rPr>
              <a:t>trained </a:t>
            </a:r>
            <a:r>
              <a:rPr lang="en-US" dirty="0">
                <a:solidFill>
                  <a:srgbClr val="3E3E3E"/>
                </a:solidFill>
                <a:cs typeface="Arial"/>
              </a:rPr>
              <a:t>b</a:t>
            </a:r>
            <a:r>
              <a:rPr lang="en-US" spc="-10" dirty="0">
                <a:solidFill>
                  <a:srgbClr val="3E3E3E"/>
                </a:solidFill>
                <a:cs typeface="Arial"/>
              </a:rPr>
              <a:t>y </a:t>
            </a:r>
            <a:r>
              <a:rPr lang="en-US" spc="-10" dirty="0" smtClean="0">
                <a:solidFill>
                  <a:srgbClr val="3E3E3E"/>
                </a:solidFill>
                <a:cs typeface="Arial"/>
              </a:rPr>
              <a:t>clock</a:t>
            </a:r>
          </a:p>
          <a:p>
            <a:r>
              <a:rPr lang="en-US" dirty="0">
                <a:solidFill>
                  <a:srgbClr val="3E3E3E"/>
                </a:solidFill>
                <a:cs typeface="Arial"/>
              </a:rPr>
              <a:t>I</a:t>
            </a:r>
            <a:r>
              <a:rPr lang="en-US" spc="5" dirty="0">
                <a:solidFill>
                  <a:srgbClr val="3E3E3E"/>
                </a:solidFill>
                <a:cs typeface="Arial"/>
              </a:rPr>
              <a:t>n</a:t>
            </a:r>
            <a:r>
              <a:rPr lang="en-US" dirty="0">
                <a:solidFill>
                  <a:srgbClr val="3E3E3E"/>
                </a:solidFill>
                <a:cs typeface="Arial"/>
              </a:rPr>
              <a:t>p</a:t>
            </a:r>
            <a:r>
              <a:rPr lang="en-US" spc="5" dirty="0">
                <a:solidFill>
                  <a:srgbClr val="3E3E3E"/>
                </a:solidFill>
                <a:cs typeface="Arial"/>
              </a:rPr>
              <a:t>u</a:t>
            </a:r>
            <a:r>
              <a:rPr lang="en-US" dirty="0">
                <a:solidFill>
                  <a:srgbClr val="3E3E3E"/>
                </a:solidFill>
                <a:cs typeface="Arial"/>
              </a:rPr>
              <a:t>ts </a:t>
            </a:r>
            <a:r>
              <a:rPr lang="en-US" spc="-10" dirty="0">
                <a:solidFill>
                  <a:srgbClr val="3E3E3E"/>
                </a:solidFill>
                <a:cs typeface="Arial"/>
              </a:rPr>
              <a:t>an</a:t>
            </a:r>
            <a:r>
              <a:rPr lang="en-US" dirty="0">
                <a:solidFill>
                  <a:srgbClr val="3E3E3E"/>
                </a:solidFill>
                <a:cs typeface="Arial"/>
              </a:rPr>
              <a:t>d</a:t>
            </a:r>
            <a:r>
              <a:rPr lang="en-US" spc="5" dirty="0">
                <a:solidFill>
                  <a:srgbClr val="3E3E3E"/>
                </a:solidFill>
                <a:cs typeface="Arial"/>
              </a:rPr>
              <a:t> </a:t>
            </a:r>
            <a:r>
              <a:rPr lang="en-US" spc="-10" dirty="0">
                <a:solidFill>
                  <a:srgbClr val="3E3E3E"/>
                </a:solidFill>
                <a:cs typeface="Arial"/>
              </a:rPr>
              <a:t>ou</a:t>
            </a:r>
            <a:r>
              <a:rPr lang="en-US" dirty="0">
                <a:solidFill>
                  <a:srgbClr val="3E3E3E"/>
                </a:solidFill>
                <a:cs typeface="Arial"/>
              </a:rPr>
              <a:t>tp</a:t>
            </a:r>
            <a:r>
              <a:rPr lang="en-US" spc="5" dirty="0">
                <a:solidFill>
                  <a:srgbClr val="3E3E3E"/>
                </a:solidFill>
                <a:cs typeface="Arial"/>
              </a:rPr>
              <a:t>u</a:t>
            </a:r>
            <a:r>
              <a:rPr lang="en-US" dirty="0">
                <a:solidFill>
                  <a:srgbClr val="3E3E3E"/>
                </a:solidFill>
                <a:cs typeface="Arial"/>
              </a:rPr>
              <a:t>ts of</a:t>
            </a:r>
            <a:r>
              <a:rPr lang="en-US" spc="5" dirty="0">
                <a:solidFill>
                  <a:srgbClr val="3E3E3E"/>
                </a:solidFill>
                <a:cs typeface="Arial"/>
              </a:rPr>
              <a:t> </a:t>
            </a:r>
            <a:r>
              <a:rPr lang="en-US" spc="-15" dirty="0">
                <a:solidFill>
                  <a:srgbClr val="3E3E3E"/>
                </a:solidFill>
                <a:cs typeface="Arial"/>
              </a:rPr>
              <a:t>t</a:t>
            </a:r>
            <a:r>
              <a:rPr lang="en-US" dirty="0">
                <a:solidFill>
                  <a:srgbClr val="3E3E3E"/>
                </a:solidFill>
                <a:cs typeface="Arial"/>
              </a:rPr>
              <a:t>he F</a:t>
            </a:r>
            <a:r>
              <a:rPr lang="en-US" spc="-10" dirty="0">
                <a:solidFill>
                  <a:srgbClr val="3E3E3E"/>
                </a:solidFill>
                <a:cs typeface="Arial"/>
              </a:rPr>
              <a:t>P</a:t>
            </a:r>
            <a:r>
              <a:rPr lang="en-US" spc="25" dirty="0">
                <a:solidFill>
                  <a:srgbClr val="3E3E3E"/>
                </a:solidFill>
                <a:cs typeface="Arial"/>
              </a:rPr>
              <a:t>G</a:t>
            </a:r>
            <a:r>
              <a:rPr lang="en-US" dirty="0">
                <a:solidFill>
                  <a:srgbClr val="3E3E3E"/>
                </a:solidFill>
                <a:cs typeface="Arial"/>
              </a:rPr>
              <a:t>A</a:t>
            </a:r>
            <a:r>
              <a:rPr lang="en-US" spc="-40" dirty="0">
                <a:solidFill>
                  <a:srgbClr val="3E3E3E"/>
                </a:solidFill>
                <a:cs typeface="Arial"/>
              </a:rPr>
              <a:t> </a:t>
            </a:r>
            <a:r>
              <a:rPr lang="en-US" spc="5" dirty="0">
                <a:solidFill>
                  <a:srgbClr val="3E3E3E"/>
                </a:solidFill>
                <a:cs typeface="Arial"/>
              </a:rPr>
              <a:t>a</a:t>
            </a:r>
            <a:r>
              <a:rPr lang="en-US" dirty="0">
                <a:solidFill>
                  <a:srgbClr val="3E3E3E"/>
                </a:solidFill>
                <a:cs typeface="Arial"/>
              </a:rPr>
              <a:t>re</a:t>
            </a:r>
            <a:r>
              <a:rPr lang="en-US" spc="-10" dirty="0">
                <a:solidFill>
                  <a:srgbClr val="3E3E3E"/>
                </a:solidFill>
                <a:cs typeface="Arial"/>
              </a:rPr>
              <a:t> </a:t>
            </a:r>
            <a:r>
              <a:rPr lang="en-US" spc="5" dirty="0">
                <a:solidFill>
                  <a:srgbClr val="3E3E3E"/>
                </a:solidFill>
                <a:cs typeface="Arial"/>
              </a:rPr>
              <a:t>n</a:t>
            </a:r>
            <a:r>
              <a:rPr lang="en-US" dirty="0">
                <a:solidFill>
                  <a:srgbClr val="3E3E3E"/>
                </a:solidFill>
                <a:cs typeface="Arial"/>
              </a:rPr>
              <a:t>ot</a:t>
            </a:r>
            <a:r>
              <a:rPr lang="en-US" spc="5" dirty="0">
                <a:solidFill>
                  <a:srgbClr val="3E3E3E"/>
                </a:solidFill>
                <a:cs typeface="Arial"/>
              </a:rPr>
              <a:t> </a:t>
            </a:r>
            <a:r>
              <a:rPr lang="en-US" dirty="0" smtClean="0">
                <a:solidFill>
                  <a:srgbClr val="3E3E3E"/>
                </a:solidFill>
                <a:cs typeface="Arial"/>
              </a:rPr>
              <a:t>st</a:t>
            </a:r>
            <a:r>
              <a:rPr lang="en-US" spc="-10" dirty="0" smtClean="0">
                <a:solidFill>
                  <a:srgbClr val="3E3E3E"/>
                </a:solidFill>
                <a:cs typeface="Arial"/>
              </a:rPr>
              <a:t>a</a:t>
            </a:r>
            <a:r>
              <a:rPr lang="en-US" dirty="0" smtClean="0">
                <a:solidFill>
                  <a:srgbClr val="3E3E3E"/>
                </a:solidFill>
                <a:cs typeface="Arial"/>
              </a:rPr>
              <a:t>rt-po</a:t>
            </a:r>
            <a:r>
              <a:rPr lang="en-US" spc="5" dirty="0" smtClean="0">
                <a:solidFill>
                  <a:srgbClr val="3E3E3E"/>
                </a:solidFill>
                <a:cs typeface="Arial"/>
              </a:rPr>
              <a:t>i</a:t>
            </a:r>
            <a:r>
              <a:rPr lang="en-US" dirty="0" smtClean="0">
                <a:solidFill>
                  <a:srgbClr val="3E3E3E"/>
                </a:solidFill>
                <a:cs typeface="Arial"/>
              </a:rPr>
              <a:t>nts/end-po</a:t>
            </a:r>
            <a:r>
              <a:rPr lang="en-US" spc="5" dirty="0" smtClean="0">
                <a:solidFill>
                  <a:srgbClr val="3E3E3E"/>
                </a:solidFill>
                <a:cs typeface="Arial"/>
              </a:rPr>
              <a:t>i</a:t>
            </a:r>
            <a:r>
              <a:rPr lang="en-US" dirty="0" smtClean="0">
                <a:solidFill>
                  <a:srgbClr val="3E3E3E"/>
                </a:solidFill>
                <a:cs typeface="Arial"/>
              </a:rPr>
              <a:t>nts</a:t>
            </a:r>
            <a:r>
              <a:rPr lang="en-US" spc="-10" dirty="0" smtClean="0">
                <a:solidFill>
                  <a:srgbClr val="3E3E3E"/>
                </a:solidFill>
                <a:cs typeface="Arial"/>
              </a:rPr>
              <a:t> </a:t>
            </a:r>
            <a:r>
              <a:rPr lang="en-US" dirty="0">
                <a:solidFill>
                  <a:srgbClr val="3E3E3E"/>
                </a:solidFill>
                <a:cs typeface="Arial"/>
              </a:rPr>
              <a:t>of</a:t>
            </a:r>
            <a:r>
              <a:rPr lang="en-US" spc="5" dirty="0">
                <a:solidFill>
                  <a:srgbClr val="3E3E3E"/>
                </a:solidFill>
                <a:cs typeface="Arial"/>
              </a:rPr>
              <a:t> </a:t>
            </a:r>
            <a:r>
              <a:rPr lang="en-US" dirty="0">
                <a:solidFill>
                  <a:srgbClr val="3E3E3E"/>
                </a:solidFill>
                <a:cs typeface="Arial"/>
              </a:rPr>
              <a:t>st</a:t>
            </a:r>
            <a:r>
              <a:rPr lang="en-US" spc="-10" dirty="0">
                <a:solidFill>
                  <a:srgbClr val="3E3E3E"/>
                </a:solidFill>
                <a:cs typeface="Arial"/>
              </a:rPr>
              <a:t>a</a:t>
            </a:r>
            <a:r>
              <a:rPr lang="en-US" dirty="0">
                <a:solidFill>
                  <a:srgbClr val="3E3E3E"/>
                </a:solidFill>
                <a:cs typeface="Arial"/>
              </a:rPr>
              <a:t>t</a:t>
            </a:r>
            <a:r>
              <a:rPr lang="en-US" spc="-10" dirty="0">
                <a:solidFill>
                  <a:srgbClr val="3E3E3E"/>
                </a:solidFill>
                <a:cs typeface="Arial"/>
              </a:rPr>
              <a:t>i</a:t>
            </a:r>
            <a:r>
              <a:rPr lang="en-US" dirty="0">
                <a:solidFill>
                  <a:srgbClr val="3E3E3E"/>
                </a:solidFill>
                <a:cs typeface="Arial"/>
              </a:rPr>
              <a:t>c timi</a:t>
            </a:r>
            <a:r>
              <a:rPr lang="en-US" spc="5" dirty="0">
                <a:solidFill>
                  <a:srgbClr val="3E3E3E"/>
                </a:solidFill>
                <a:cs typeface="Arial"/>
              </a:rPr>
              <a:t>n</a:t>
            </a:r>
            <a:r>
              <a:rPr lang="en-US" dirty="0">
                <a:solidFill>
                  <a:srgbClr val="3E3E3E"/>
                </a:solidFill>
                <a:cs typeface="Arial"/>
              </a:rPr>
              <a:t>g paths</a:t>
            </a:r>
            <a:endParaRPr lang="en-US" dirty="0">
              <a:cs typeface="Arial"/>
            </a:endParaRPr>
          </a:p>
          <a:p>
            <a:pPr lvl="1"/>
            <a:r>
              <a:rPr lang="en-US" spc="-5" dirty="0">
                <a:solidFill>
                  <a:srgbClr val="3E3E3E"/>
                </a:solidFill>
                <a:cs typeface="Arial"/>
              </a:rPr>
              <a:t>B</a:t>
            </a:r>
            <a:r>
              <a:rPr lang="en-US" spc="-10" dirty="0">
                <a:solidFill>
                  <a:srgbClr val="3E3E3E"/>
                </a:solidFill>
                <a:cs typeface="Arial"/>
              </a:rPr>
              <a:t>y</a:t>
            </a:r>
            <a:r>
              <a:rPr lang="en-US" spc="-20" dirty="0">
                <a:solidFill>
                  <a:srgbClr val="3E3E3E"/>
                </a:solidFill>
                <a:cs typeface="Arial"/>
              </a:rPr>
              <a:t> </a:t>
            </a:r>
            <a:r>
              <a:rPr lang="en-US" spc="-10" dirty="0">
                <a:solidFill>
                  <a:srgbClr val="3E3E3E"/>
                </a:solidFill>
                <a:cs typeface="Arial"/>
              </a:rPr>
              <a:t>defau</a:t>
            </a:r>
            <a:r>
              <a:rPr lang="en-US" dirty="0">
                <a:solidFill>
                  <a:srgbClr val="3E3E3E"/>
                </a:solidFill>
                <a:cs typeface="Arial"/>
              </a:rPr>
              <a:t>l</a:t>
            </a:r>
            <a:r>
              <a:rPr lang="en-US" spc="-5" dirty="0">
                <a:solidFill>
                  <a:srgbClr val="3E3E3E"/>
                </a:solidFill>
                <a:cs typeface="Arial"/>
              </a:rPr>
              <a:t>t, </a:t>
            </a:r>
            <a:r>
              <a:rPr lang="en-US" spc="-10" dirty="0">
                <a:solidFill>
                  <a:srgbClr val="3E3E3E"/>
                </a:solidFill>
                <a:cs typeface="Arial"/>
              </a:rPr>
              <a:t>a</a:t>
            </a:r>
            <a:r>
              <a:rPr lang="en-US" dirty="0">
                <a:solidFill>
                  <a:srgbClr val="3E3E3E"/>
                </a:solidFill>
                <a:cs typeface="Arial"/>
              </a:rPr>
              <a:t>n</a:t>
            </a:r>
            <a:r>
              <a:rPr lang="en-US" spc="-10" dirty="0">
                <a:solidFill>
                  <a:srgbClr val="3E3E3E"/>
                </a:solidFill>
                <a:cs typeface="Arial"/>
              </a:rPr>
              <a:t>y </a:t>
            </a:r>
            <a:r>
              <a:rPr lang="en-US" spc="-5" dirty="0">
                <a:solidFill>
                  <a:srgbClr val="3E3E3E"/>
                </a:solidFill>
                <a:cs typeface="Arial"/>
              </a:rPr>
              <a:t>l</a:t>
            </a:r>
            <a:r>
              <a:rPr lang="en-US" dirty="0">
                <a:solidFill>
                  <a:srgbClr val="3E3E3E"/>
                </a:solidFill>
                <a:cs typeface="Arial"/>
              </a:rPr>
              <a:t>o</a:t>
            </a:r>
            <a:r>
              <a:rPr lang="en-US" spc="-10" dirty="0">
                <a:solidFill>
                  <a:srgbClr val="3E3E3E"/>
                </a:solidFill>
                <a:cs typeface="Arial"/>
              </a:rPr>
              <a:t>gic bet</a:t>
            </a:r>
            <a:r>
              <a:rPr lang="en-US" spc="-30" dirty="0">
                <a:solidFill>
                  <a:srgbClr val="3E3E3E"/>
                </a:solidFill>
                <a:cs typeface="Arial"/>
              </a:rPr>
              <a:t>w</a:t>
            </a:r>
            <a:r>
              <a:rPr lang="en-US" spc="-10" dirty="0">
                <a:solidFill>
                  <a:srgbClr val="3E3E3E"/>
                </a:solidFill>
                <a:cs typeface="Arial"/>
              </a:rPr>
              <a:t>e</a:t>
            </a:r>
            <a:r>
              <a:rPr lang="en-US" dirty="0">
                <a:solidFill>
                  <a:srgbClr val="3E3E3E"/>
                </a:solidFill>
                <a:cs typeface="Arial"/>
              </a:rPr>
              <a:t>e</a:t>
            </a:r>
            <a:r>
              <a:rPr lang="en-US" spc="-10" dirty="0">
                <a:solidFill>
                  <a:srgbClr val="3E3E3E"/>
                </a:solidFill>
                <a:cs typeface="Arial"/>
              </a:rPr>
              <a:t>n</a:t>
            </a:r>
            <a:r>
              <a:rPr lang="en-US" spc="-5" dirty="0">
                <a:solidFill>
                  <a:srgbClr val="3E3E3E"/>
                </a:solidFill>
                <a:cs typeface="Arial"/>
              </a:rPr>
              <a:t> </a:t>
            </a:r>
            <a:r>
              <a:rPr lang="en-US" spc="-10" dirty="0">
                <a:solidFill>
                  <a:srgbClr val="3E3E3E"/>
                </a:solidFill>
                <a:cs typeface="Arial"/>
              </a:rPr>
              <a:t>a</a:t>
            </a:r>
            <a:r>
              <a:rPr lang="en-US" spc="-5" dirty="0">
                <a:solidFill>
                  <a:srgbClr val="3E3E3E"/>
                </a:solidFill>
                <a:cs typeface="Arial"/>
              </a:rPr>
              <a:t> </a:t>
            </a:r>
            <a:r>
              <a:rPr lang="en-US" spc="-10" dirty="0">
                <a:solidFill>
                  <a:srgbClr val="3E3E3E"/>
                </a:solidFill>
                <a:cs typeface="Arial"/>
              </a:rPr>
              <a:t>pr</a:t>
            </a:r>
            <a:r>
              <a:rPr lang="en-US" spc="5" dirty="0">
                <a:solidFill>
                  <a:srgbClr val="3E3E3E"/>
                </a:solidFill>
                <a:cs typeface="Arial"/>
              </a:rPr>
              <a:t>i</a:t>
            </a:r>
            <a:r>
              <a:rPr lang="en-US" spc="-15" dirty="0">
                <a:solidFill>
                  <a:srgbClr val="3E3E3E"/>
                </a:solidFill>
                <a:cs typeface="Arial"/>
              </a:rPr>
              <a:t>ma</a:t>
            </a:r>
            <a:r>
              <a:rPr lang="en-US" spc="-5" dirty="0">
                <a:solidFill>
                  <a:srgbClr val="3E3E3E"/>
                </a:solidFill>
                <a:cs typeface="Arial"/>
              </a:rPr>
              <a:t>r</a:t>
            </a:r>
            <a:r>
              <a:rPr lang="en-US" spc="-10" dirty="0">
                <a:solidFill>
                  <a:srgbClr val="3E3E3E"/>
                </a:solidFill>
                <a:cs typeface="Arial"/>
              </a:rPr>
              <a:t>y</a:t>
            </a:r>
            <a:r>
              <a:rPr lang="en-US" spc="-20" dirty="0">
                <a:solidFill>
                  <a:srgbClr val="3E3E3E"/>
                </a:solidFill>
                <a:cs typeface="Arial"/>
              </a:rPr>
              <a:t> </a:t>
            </a:r>
            <a:r>
              <a:rPr lang="en-US" spc="-5" dirty="0">
                <a:solidFill>
                  <a:srgbClr val="3E3E3E"/>
                </a:solidFill>
                <a:cs typeface="Arial"/>
              </a:rPr>
              <a:t>I</a:t>
            </a:r>
            <a:r>
              <a:rPr lang="en-US" spc="5" dirty="0">
                <a:solidFill>
                  <a:srgbClr val="3E3E3E"/>
                </a:solidFill>
                <a:cs typeface="Arial"/>
              </a:rPr>
              <a:t>/</a:t>
            </a:r>
            <a:r>
              <a:rPr lang="en-US" spc="-15" dirty="0">
                <a:solidFill>
                  <a:srgbClr val="3E3E3E"/>
                </a:solidFill>
                <a:cs typeface="Arial"/>
              </a:rPr>
              <a:t>O</a:t>
            </a:r>
            <a:r>
              <a:rPr lang="en-US" spc="-10" dirty="0">
                <a:solidFill>
                  <a:srgbClr val="3E3E3E"/>
                </a:solidFill>
                <a:cs typeface="Arial"/>
              </a:rPr>
              <a:t> </a:t>
            </a:r>
            <a:r>
              <a:rPr lang="en-US" dirty="0">
                <a:solidFill>
                  <a:srgbClr val="3E3E3E"/>
                </a:solidFill>
                <a:cs typeface="Arial"/>
              </a:rPr>
              <a:t>a</a:t>
            </a:r>
            <a:r>
              <a:rPr lang="en-US" spc="-10" dirty="0">
                <a:solidFill>
                  <a:srgbClr val="3E3E3E"/>
                </a:solidFill>
                <a:cs typeface="Arial"/>
              </a:rPr>
              <a:t>nd</a:t>
            </a:r>
            <a:r>
              <a:rPr lang="en-US" spc="-5" dirty="0">
                <a:solidFill>
                  <a:srgbClr val="3E3E3E"/>
                </a:solidFill>
                <a:cs typeface="Arial"/>
              </a:rPr>
              <a:t> </a:t>
            </a:r>
            <a:r>
              <a:rPr lang="en-US" spc="-10" dirty="0">
                <a:solidFill>
                  <a:srgbClr val="3E3E3E"/>
                </a:solidFill>
                <a:cs typeface="Arial"/>
              </a:rPr>
              <a:t>an</a:t>
            </a:r>
            <a:r>
              <a:rPr lang="en-US" spc="-5" dirty="0">
                <a:solidFill>
                  <a:srgbClr val="3E3E3E"/>
                </a:solidFill>
                <a:cs typeface="Arial"/>
              </a:rPr>
              <a:t> </a:t>
            </a:r>
            <a:r>
              <a:rPr lang="en-US" spc="10" dirty="0">
                <a:solidFill>
                  <a:srgbClr val="3E3E3E"/>
                </a:solidFill>
                <a:cs typeface="Arial"/>
              </a:rPr>
              <a:t>i</a:t>
            </a:r>
            <a:r>
              <a:rPr lang="en-US" spc="-10" dirty="0">
                <a:solidFill>
                  <a:srgbClr val="3E3E3E"/>
                </a:solidFill>
                <a:cs typeface="Arial"/>
              </a:rPr>
              <a:t>nternal clocked</a:t>
            </a:r>
            <a:r>
              <a:rPr lang="en-US" spc="-5" dirty="0">
                <a:solidFill>
                  <a:srgbClr val="3E3E3E"/>
                </a:solidFill>
                <a:cs typeface="Arial"/>
              </a:rPr>
              <a:t> </a:t>
            </a:r>
            <a:r>
              <a:rPr lang="en-US" spc="-10" dirty="0">
                <a:solidFill>
                  <a:srgbClr val="3E3E3E"/>
                </a:solidFill>
                <a:cs typeface="Arial"/>
              </a:rPr>
              <a:t>e</a:t>
            </a:r>
            <a:r>
              <a:rPr lang="en-US" dirty="0">
                <a:solidFill>
                  <a:srgbClr val="3E3E3E"/>
                </a:solidFill>
                <a:cs typeface="Arial"/>
              </a:rPr>
              <a:t>l</a:t>
            </a:r>
            <a:r>
              <a:rPr lang="en-US" spc="-10" dirty="0">
                <a:solidFill>
                  <a:srgbClr val="3E3E3E"/>
                </a:solidFill>
                <a:cs typeface="Arial"/>
              </a:rPr>
              <a:t>ement are</a:t>
            </a:r>
            <a:r>
              <a:rPr lang="en-US" spc="-5" dirty="0">
                <a:solidFill>
                  <a:srgbClr val="3E3E3E"/>
                </a:solidFill>
                <a:cs typeface="Arial"/>
              </a:rPr>
              <a:t> </a:t>
            </a:r>
            <a:r>
              <a:rPr lang="en-US" spc="-10" dirty="0">
                <a:solidFill>
                  <a:srgbClr val="3E3E3E"/>
                </a:solidFill>
                <a:cs typeface="Arial"/>
              </a:rPr>
              <a:t>not part</a:t>
            </a:r>
            <a:r>
              <a:rPr lang="en-US" spc="-5" dirty="0">
                <a:solidFill>
                  <a:srgbClr val="3E3E3E"/>
                </a:solidFill>
                <a:cs typeface="Arial"/>
              </a:rPr>
              <a:t> </a:t>
            </a:r>
            <a:r>
              <a:rPr lang="en-US" spc="-10" dirty="0">
                <a:solidFill>
                  <a:srgbClr val="3E3E3E"/>
                </a:solidFill>
                <a:cs typeface="Arial"/>
              </a:rPr>
              <a:t>of</a:t>
            </a:r>
            <a:r>
              <a:rPr lang="en-US" spc="-5" dirty="0">
                <a:solidFill>
                  <a:srgbClr val="3E3E3E"/>
                </a:solidFill>
                <a:cs typeface="Arial"/>
              </a:rPr>
              <a:t> </a:t>
            </a:r>
            <a:r>
              <a:rPr lang="en-US" spc="-10" dirty="0">
                <a:solidFill>
                  <a:srgbClr val="3E3E3E"/>
                </a:solidFill>
                <a:cs typeface="Arial"/>
              </a:rPr>
              <a:t>a</a:t>
            </a:r>
            <a:r>
              <a:rPr lang="en-US" spc="-5" dirty="0">
                <a:solidFill>
                  <a:srgbClr val="3E3E3E"/>
                </a:solidFill>
                <a:cs typeface="Arial"/>
              </a:rPr>
              <a:t> </a:t>
            </a:r>
            <a:r>
              <a:rPr lang="en-US" spc="-10" dirty="0">
                <a:solidFill>
                  <a:srgbClr val="3E3E3E"/>
                </a:solidFill>
                <a:cs typeface="Arial"/>
              </a:rPr>
              <a:t>comp</a:t>
            </a:r>
            <a:r>
              <a:rPr lang="en-US" dirty="0">
                <a:solidFill>
                  <a:srgbClr val="3E3E3E"/>
                </a:solidFill>
                <a:cs typeface="Arial"/>
              </a:rPr>
              <a:t>l</a:t>
            </a:r>
            <a:r>
              <a:rPr lang="en-US" spc="-10" dirty="0">
                <a:solidFill>
                  <a:srgbClr val="3E3E3E"/>
                </a:solidFill>
                <a:cs typeface="Arial"/>
              </a:rPr>
              <a:t>e</a:t>
            </a:r>
            <a:r>
              <a:rPr lang="en-US" spc="5" dirty="0">
                <a:solidFill>
                  <a:srgbClr val="3E3E3E"/>
                </a:solidFill>
                <a:cs typeface="Arial"/>
              </a:rPr>
              <a:t>t</a:t>
            </a:r>
            <a:r>
              <a:rPr lang="en-US" spc="-10" dirty="0">
                <a:solidFill>
                  <a:srgbClr val="3E3E3E"/>
                </a:solidFill>
                <a:cs typeface="Arial"/>
              </a:rPr>
              <a:t>e</a:t>
            </a:r>
            <a:r>
              <a:rPr lang="en-US" spc="-5" dirty="0">
                <a:solidFill>
                  <a:srgbClr val="3E3E3E"/>
                </a:solidFill>
                <a:cs typeface="Arial"/>
              </a:rPr>
              <a:t> </a:t>
            </a:r>
            <a:r>
              <a:rPr lang="en-US" spc="-10" dirty="0">
                <a:solidFill>
                  <a:srgbClr val="3E3E3E"/>
                </a:solidFill>
                <a:cs typeface="Arial"/>
              </a:rPr>
              <a:t>static tim</a:t>
            </a:r>
            <a:r>
              <a:rPr lang="en-US" dirty="0">
                <a:solidFill>
                  <a:srgbClr val="3E3E3E"/>
                </a:solidFill>
                <a:cs typeface="Arial"/>
              </a:rPr>
              <a:t>i</a:t>
            </a:r>
            <a:r>
              <a:rPr lang="en-US" spc="-10" dirty="0">
                <a:solidFill>
                  <a:srgbClr val="3E3E3E"/>
                </a:solidFill>
                <a:cs typeface="Arial"/>
              </a:rPr>
              <a:t>ng</a:t>
            </a:r>
            <a:r>
              <a:rPr lang="en-US" spc="-5" dirty="0">
                <a:solidFill>
                  <a:srgbClr val="3E3E3E"/>
                </a:solidFill>
                <a:cs typeface="Arial"/>
              </a:rPr>
              <a:t> </a:t>
            </a:r>
            <a:r>
              <a:rPr lang="en-US" spc="-10" dirty="0" smtClean="0">
                <a:solidFill>
                  <a:srgbClr val="3E3E3E"/>
                </a:solidFill>
                <a:cs typeface="Arial"/>
              </a:rPr>
              <a:t>path</a:t>
            </a:r>
          </a:p>
          <a:p>
            <a:pPr lvl="1"/>
            <a:r>
              <a:rPr lang="en-US" spc="-10" dirty="0">
                <a:solidFill>
                  <a:srgbClr val="3E3E3E"/>
                </a:solidFill>
                <a:cs typeface="Arial"/>
              </a:rPr>
              <a:t>Without</a:t>
            </a:r>
            <a:r>
              <a:rPr lang="en-US" spc="-5" dirty="0">
                <a:solidFill>
                  <a:srgbClr val="3E3E3E"/>
                </a:solidFill>
                <a:cs typeface="Arial"/>
              </a:rPr>
              <a:t> </a:t>
            </a:r>
            <a:r>
              <a:rPr lang="en-US" spc="-10" dirty="0">
                <a:solidFill>
                  <a:srgbClr val="3E3E3E"/>
                </a:solidFill>
                <a:cs typeface="Arial"/>
              </a:rPr>
              <a:t>add</a:t>
            </a:r>
            <a:r>
              <a:rPr lang="en-US" dirty="0">
                <a:solidFill>
                  <a:srgbClr val="3E3E3E"/>
                </a:solidFill>
                <a:cs typeface="Arial"/>
              </a:rPr>
              <a:t>i</a:t>
            </a:r>
            <a:r>
              <a:rPr lang="en-US" spc="-10" dirty="0">
                <a:solidFill>
                  <a:srgbClr val="3E3E3E"/>
                </a:solidFill>
                <a:cs typeface="Arial"/>
              </a:rPr>
              <a:t>tional</a:t>
            </a:r>
            <a:r>
              <a:rPr lang="en-US" spc="5" dirty="0">
                <a:solidFill>
                  <a:srgbClr val="3E3E3E"/>
                </a:solidFill>
                <a:cs typeface="Arial"/>
              </a:rPr>
              <a:t> </a:t>
            </a:r>
            <a:r>
              <a:rPr lang="en-US" spc="-10" dirty="0">
                <a:solidFill>
                  <a:srgbClr val="3E3E3E"/>
                </a:solidFill>
                <a:cs typeface="Arial"/>
              </a:rPr>
              <a:t>command</a:t>
            </a:r>
            <a:r>
              <a:rPr lang="en-US" spc="-5" dirty="0">
                <a:solidFill>
                  <a:srgbClr val="3E3E3E"/>
                </a:solidFill>
                <a:cs typeface="Arial"/>
              </a:rPr>
              <a:t>s, </a:t>
            </a:r>
            <a:r>
              <a:rPr lang="en-US" spc="-10" dirty="0">
                <a:solidFill>
                  <a:srgbClr val="3E3E3E"/>
                </a:solidFill>
                <a:cs typeface="Arial"/>
              </a:rPr>
              <a:t>no</a:t>
            </a:r>
            <a:r>
              <a:rPr lang="en-US" spc="-5" dirty="0">
                <a:solidFill>
                  <a:srgbClr val="3E3E3E"/>
                </a:solidFill>
                <a:cs typeface="Arial"/>
              </a:rPr>
              <a:t> s</a:t>
            </a:r>
            <a:r>
              <a:rPr lang="en-US" spc="-10" dirty="0">
                <a:solidFill>
                  <a:srgbClr val="3E3E3E"/>
                </a:solidFill>
                <a:cs typeface="Arial"/>
              </a:rPr>
              <a:t>etup/ho</a:t>
            </a:r>
            <a:r>
              <a:rPr lang="en-US" dirty="0">
                <a:solidFill>
                  <a:srgbClr val="3E3E3E"/>
                </a:solidFill>
                <a:cs typeface="Arial"/>
              </a:rPr>
              <a:t>l</a:t>
            </a:r>
            <a:r>
              <a:rPr lang="en-US" spc="-10" dirty="0">
                <a:solidFill>
                  <a:srgbClr val="3E3E3E"/>
                </a:solidFill>
                <a:cs typeface="Arial"/>
              </a:rPr>
              <a:t>d</a:t>
            </a:r>
            <a:r>
              <a:rPr lang="en-US" spc="-5" dirty="0">
                <a:solidFill>
                  <a:srgbClr val="3E3E3E"/>
                </a:solidFill>
                <a:cs typeface="Arial"/>
              </a:rPr>
              <a:t> </a:t>
            </a:r>
            <a:r>
              <a:rPr lang="en-US" spc="-10" dirty="0">
                <a:solidFill>
                  <a:srgbClr val="3E3E3E"/>
                </a:solidFill>
                <a:cs typeface="Arial"/>
              </a:rPr>
              <a:t>che</a:t>
            </a:r>
            <a:r>
              <a:rPr lang="en-US" spc="-5" dirty="0">
                <a:solidFill>
                  <a:srgbClr val="3E3E3E"/>
                </a:solidFill>
                <a:cs typeface="Arial"/>
              </a:rPr>
              <a:t>c</a:t>
            </a:r>
            <a:r>
              <a:rPr lang="en-US" spc="-10" dirty="0">
                <a:solidFill>
                  <a:srgbClr val="3E3E3E"/>
                </a:solidFill>
                <a:cs typeface="Arial"/>
              </a:rPr>
              <a:t>ks</a:t>
            </a:r>
            <a:r>
              <a:rPr lang="en-US" spc="25" dirty="0">
                <a:solidFill>
                  <a:srgbClr val="3E3E3E"/>
                </a:solidFill>
                <a:cs typeface="Arial"/>
              </a:rPr>
              <a:t> </a:t>
            </a:r>
            <a:r>
              <a:rPr lang="en-US" spc="-10" dirty="0">
                <a:solidFill>
                  <a:srgbClr val="3E3E3E"/>
                </a:solidFill>
                <a:cs typeface="Arial"/>
              </a:rPr>
              <a:t>are</a:t>
            </a:r>
            <a:r>
              <a:rPr lang="en-US" spc="-5" dirty="0">
                <a:solidFill>
                  <a:srgbClr val="3E3E3E"/>
                </a:solidFill>
                <a:cs typeface="Arial"/>
              </a:rPr>
              <a:t> </a:t>
            </a:r>
            <a:r>
              <a:rPr lang="en-US" spc="-10" dirty="0">
                <a:solidFill>
                  <a:srgbClr val="3E3E3E"/>
                </a:solidFill>
                <a:cs typeface="Arial"/>
              </a:rPr>
              <a:t>done</a:t>
            </a:r>
            <a:r>
              <a:rPr lang="en-US" spc="-5" dirty="0">
                <a:solidFill>
                  <a:srgbClr val="3E3E3E"/>
                </a:solidFill>
                <a:cs typeface="Arial"/>
              </a:rPr>
              <a:t> </a:t>
            </a:r>
            <a:r>
              <a:rPr lang="en-US" spc="-10" dirty="0">
                <a:solidFill>
                  <a:srgbClr val="3E3E3E"/>
                </a:solidFill>
                <a:cs typeface="Arial"/>
              </a:rPr>
              <a:t>on</a:t>
            </a:r>
            <a:r>
              <a:rPr lang="en-US" spc="-5" dirty="0">
                <a:solidFill>
                  <a:srgbClr val="3E3E3E"/>
                </a:solidFill>
                <a:cs typeface="Arial"/>
              </a:rPr>
              <a:t> </a:t>
            </a:r>
            <a:r>
              <a:rPr lang="en-US" dirty="0">
                <a:solidFill>
                  <a:srgbClr val="3E3E3E"/>
                </a:solidFill>
                <a:cs typeface="Arial"/>
              </a:rPr>
              <a:t>lo</a:t>
            </a:r>
            <a:r>
              <a:rPr lang="en-US" spc="-10" dirty="0">
                <a:solidFill>
                  <a:srgbClr val="3E3E3E"/>
                </a:solidFill>
                <a:cs typeface="Arial"/>
              </a:rPr>
              <a:t>gic asso</a:t>
            </a:r>
            <a:r>
              <a:rPr lang="en-US" spc="-15" dirty="0">
                <a:solidFill>
                  <a:srgbClr val="3E3E3E"/>
                </a:solidFill>
                <a:cs typeface="Arial"/>
              </a:rPr>
              <a:t>c</a:t>
            </a:r>
            <a:r>
              <a:rPr lang="en-US" spc="-10" dirty="0">
                <a:solidFill>
                  <a:srgbClr val="3E3E3E"/>
                </a:solidFill>
                <a:cs typeface="Arial"/>
              </a:rPr>
              <a:t>iated</a:t>
            </a:r>
            <a:r>
              <a:rPr lang="en-US" spc="-5" dirty="0">
                <a:solidFill>
                  <a:srgbClr val="3E3E3E"/>
                </a:solidFill>
                <a:cs typeface="Arial"/>
              </a:rPr>
              <a:t> </a:t>
            </a:r>
            <a:r>
              <a:rPr lang="en-US" spc="-25" dirty="0">
                <a:solidFill>
                  <a:srgbClr val="3E3E3E"/>
                </a:solidFill>
                <a:cs typeface="Arial"/>
              </a:rPr>
              <a:t>w</a:t>
            </a:r>
            <a:r>
              <a:rPr lang="en-US" spc="10" dirty="0">
                <a:solidFill>
                  <a:srgbClr val="3E3E3E"/>
                </a:solidFill>
                <a:cs typeface="Arial"/>
              </a:rPr>
              <a:t>i</a:t>
            </a:r>
            <a:r>
              <a:rPr lang="en-US" spc="-10" dirty="0">
                <a:solidFill>
                  <a:srgbClr val="3E3E3E"/>
                </a:solidFill>
                <a:cs typeface="Arial"/>
              </a:rPr>
              <a:t>th I/O</a:t>
            </a:r>
            <a:endParaRPr lang="en-US" dirty="0">
              <a:cs typeface="Arial"/>
            </a:endParaRPr>
          </a:p>
          <a:p>
            <a:endParaRPr lang="en-US" dirty="0"/>
          </a:p>
        </p:txBody>
      </p:sp>
      <p:sp>
        <p:nvSpPr>
          <p:cNvPr id="3" name="Title 2"/>
          <p:cNvSpPr>
            <a:spLocks noGrp="1"/>
          </p:cNvSpPr>
          <p:nvPr>
            <p:ph type="title"/>
          </p:nvPr>
        </p:nvSpPr>
        <p:spPr/>
        <p:txBody>
          <a:bodyPr/>
          <a:lstStyle/>
          <a:p>
            <a:r>
              <a:rPr lang="en-US" spc="-15" dirty="0">
                <a:solidFill>
                  <a:srgbClr val="ED3423"/>
                </a:solidFill>
                <a:cs typeface="Arial"/>
              </a:rPr>
              <a:t>Sta</a:t>
            </a:r>
            <a:r>
              <a:rPr lang="en-US" spc="-5" dirty="0">
                <a:solidFill>
                  <a:srgbClr val="ED3423"/>
                </a:solidFill>
                <a:cs typeface="Arial"/>
              </a:rPr>
              <a:t>t</a:t>
            </a:r>
            <a:r>
              <a:rPr lang="en-US" spc="-15" dirty="0">
                <a:solidFill>
                  <a:srgbClr val="ED3423"/>
                </a:solidFill>
                <a:cs typeface="Arial"/>
              </a:rPr>
              <a:t>ic</a:t>
            </a:r>
            <a:r>
              <a:rPr lang="en-US" spc="5" dirty="0">
                <a:solidFill>
                  <a:srgbClr val="ED3423"/>
                </a:solidFill>
                <a:cs typeface="Arial"/>
              </a:rPr>
              <a:t> </a:t>
            </a:r>
            <a:r>
              <a:rPr lang="en-US" spc="-20" dirty="0">
                <a:solidFill>
                  <a:srgbClr val="ED3423"/>
                </a:solidFill>
                <a:cs typeface="Arial"/>
              </a:rPr>
              <a:t>Timing Paths and</a:t>
            </a:r>
            <a:r>
              <a:rPr lang="en-US" spc="-5" dirty="0">
                <a:solidFill>
                  <a:srgbClr val="ED3423"/>
                </a:solidFill>
                <a:cs typeface="Arial"/>
              </a:rPr>
              <a:t> </a:t>
            </a:r>
            <a:r>
              <a:rPr lang="en-US" spc="-10" dirty="0">
                <a:solidFill>
                  <a:srgbClr val="ED3423"/>
                </a:solidFill>
                <a:cs typeface="Arial"/>
              </a:rPr>
              <a:t>I</a:t>
            </a:r>
            <a:r>
              <a:rPr lang="en-US" spc="5" dirty="0">
                <a:solidFill>
                  <a:srgbClr val="ED3423"/>
                </a:solidFill>
                <a:cs typeface="Arial"/>
              </a:rPr>
              <a:t>/</a:t>
            </a:r>
            <a:r>
              <a:rPr lang="en-US" spc="-25" dirty="0">
                <a:solidFill>
                  <a:srgbClr val="ED3423"/>
                </a:solidFill>
                <a:cs typeface="Arial"/>
              </a:rPr>
              <a:t>O</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13</a:t>
            </a:fld>
            <a:endParaRPr lang="en-US" dirty="0"/>
          </a:p>
        </p:txBody>
      </p:sp>
      <p:sp>
        <p:nvSpPr>
          <p:cNvPr id="6" name="object 11"/>
          <p:cNvSpPr/>
          <p:nvPr/>
        </p:nvSpPr>
        <p:spPr>
          <a:xfrm>
            <a:off x="2953384" y="3820157"/>
            <a:ext cx="6254235" cy="2542541"/>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1995187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Pin Constraints</a:t>
            </a:r>
          </a:p>
          <a:p>
            <a:pPr>
              <a:lnSpc>
                <a:spcPts val="2200"/>
              </a:lnSpc>
              <a:tabLst>
                <a:tab pos="228600" algn="l"/>
              </a:tabLst>
            </a:pPr>
            <a:r>
              <a:rPr lang="en-US" altLang="zh-CN" i="1" dirty="0" smtClean="0">
                <a:solidFill>
                  <a:schemeClr val="tx1"/>
                </a:solidFill>
                <a:cs typeface="Arial" pitchFamily="34" charset="0"/>
              </a:rPr>
              <a:t>Timing Constraints</a:t>
            </a:r>
          </a:p>
          <a:p>
            <a:pPr lvl="1">
              <a:lnSpc>
                <a:spcPts val="2200"/>
              </a:lnSpc>
              <a:tabLst>
                <a:tab pos="228600" algn="l"/>
              </a:tabLst>
            </a:pPr>
            <a:r>
              <a:rPr lang="en-US" altLang="zh-CN" i="1" dirty="0">
                <a:cs typeface="Arial" pitchFamily="34" charset="0"/>
              </a:rPr>
              <a:t>Period</a:t>
            </a:r>
          </a:p>
          <a:p>
            <a:pPr lvl="1">
              <a:lnSpc>
                <a:spcPts val="2200"/>
              </a:lnSpc>
              <a:tabLst>
                <a:tab pos="228600" algn="l"/>
              </a:tabLst>
            </a:pPr>
            <a:r>
              <a:rPr lang="en-US" altLang="zh-CN" dirty="0" smtClean="0">
                <a:solidFill>
                  <a:schemeClr val="bg2"/>
                </a:solidFill>
                <a:cs typeface="Arial" pitchFamily="34" charset="0"/>
              </a:rPr>
              <a:t>Input Delay</a:t>
            </a:r>
          </a:p>
          <a:p>
            <a:pPr lvl="1">
              <a:lnSpc>
                <a:spcPts val="2200"/>
              </a:lnSpc>
              <a:tabLst>
                <a:tab pos="228600" algn="l"/>
              </a:tabLst>
            </a:pPr>
            <a:r>
              <a:rPr lang="en-US" altLang="zh-CN" dirty="0" smtClean="0">
                <a:solidFill>
                  <a:schemeClr val="bg2"/>
                </a:solidFill>
                <a:cs typeface="Arial" pitchFamily="34" charset="0"/>
              </a:rPr>
              <a:t>Output Delay</a:t>
            </a:r>
          </a:p>
          <a:p>
            <a:pPr lvl="1">
              <a:lnSpc>
                <a:spcPts val="2200"/>
              </a:lnSpc>
              <a:tabLst>
                <a:tab pos="228600" algn="l"/>
              </a:tabLst>
            </a:pPr>
            <a:r>
              <a:rPr lang="en-US" altLang="zh-CN" dirty="0" smtClean="0">
                <a:solidFill>
                  <a:schemeClr val="bg2"/>
                </a:solidFill>
                <a:cs typeface="Arial" pitchFamily="34" charset="0"/>
              </a:rPr>
              <a:t>Virtual Clocks</a:t>
            </a:r>
          </a:p>
          <a:p>
            <a:pPr>
              <a:lnSpc>
                <a:spcPts val="2200"/>
              </a:lnSpc>
              <a:tabLst>
                <a:tab pos="228600" algn="l"/>
              </a:tabLst>
            </a:pPr>
            <a:r>
              <a:rPr lang="en-US" altLang="zh-CN" dirty="0">
                <a:solidFill>
                  <a:schemeClr val="bg2"/>
                </a:solidFill>
                <a:cs typeface="Arial" pitchFamily="34" charset="0"/>
              </a:rPr>
              <a:t>Constraints </a:t>
            </a:r>
            <a:r>
              <a:rPr lang="en-US" altLang="zh-CN" dirty="0" smtClean="0">
                <a:solidFill>
                  <a:schemeClr val="bg2"/>
                </a:solidFill>
                <a:cs typeface="Arial" pitchFamily="34" charset="0"/>
              </a:rPr>
              <a:t>Wizard</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14</a:t>
            </a:fld>
            <a:endParaRPr lang="en-US" dirty="0"/>
          </a:p>
        </p:txBody>
      </p:sp>
    </p:spTree>
    <p:extLst>
      <p:ext uri="{BB962C8B-B14F-4D97-AF65-F5344CB8AC3E}">
        <p14:creationId xmlns:p14="http://schemas.microsoft.com/office/powerpoint/2010/main" val="3404593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Clocks are periodic signals</a:t>
            </a:r>
          </a:p>
          <a:p>
            <a:r>
              <a:rPr lang="en-US" dirty="0"/>
              <a:t>Clocks have certain attributes</a:t>
            </a:r>
          </a:p>
          <a:p>
            <a:pPr lvl="1"/>
            <a:r>
              <a:rPr lang="en-US" dirty="0"/>
              <a:t>Period</a:t>
            </a:r>
          </a:p>
          <a:p>
            <a:pPr lvl="2"/>
            <a:r>
              <a:rPr lang="en-US" dirty="0"/>
              <a:t>Nominal time from rising edge of the clock to the next rising edge of the clock</a:t>
            </a:r>
          </a:p>
          <a:p>
            <a:pPr lvl="1"/>
            <a:r>
              <a:rPr lang="en-US" dirty="0"/>
              <a:t>Duty cycle</a:t>
            </a:r>
          </a:p>
          <a:p>
            <a:pPr lvl="2"/>
            <a:r>
              <a:rPr lang="en-US" dirty="0"/>
              <a:t>Ratio of the high time to the low time of the clock</a:t>
            </a:r>
          </a:p>
          <a:p>
            <a:pPr lvl="1"/>
            <a:r>
              <a:rPr lang="en-US" dirty="0"/>
              <a:t>Jitter</a:t>
            </a:r>
          </a:p>
          <a:p>
            <a:pPr lvl="2"/>
            <a:r>
              <a:rPr lang="en-US" dirty="0"/>
              <a:t>Variation of the period from its nominal value</a:t>
            </a:r>
          </a:p>
          <a:p>
            <a:pPr lvl="1"/>
            <a:r>
              <a:rPr lang="en-US" dirty="0"/>
              <a:t>Phase</a:t>
            </a:r>
          </a:p>
          <a:p>
            <a:pPr lvl="2"/>
            <a:r>
              <a:rPr lang="en-US" dirty="0"/>
              <a:t>Position of the rising edge</a:t>
            </a:r>
          </a:p>
          <a:p>
            <a:endParaRPr lang="en-US" dirty="0"/>
          </a:p>
        </p:txBody>
      </p:sp>
      <p:sp>
        <p:nvSpPr>
          <p:cNvPr id="3" name="Title 2"/>
          <p:cNvSpPr>
            <a:spLocks noGrp="1"/>
          </p:cNvSpPr>
          <p:nvPr>
            <p:ph type="title"/>
          </p:nvPr>
        </p:nvSpPr>
        <p:spPr/>
        <p:txBody>
          <a:bodyPr/>
          <a:lstStyle/>
          <a:p>
            <a:r>
              <a:rPr lang="en-US" dirty="0" smtClean="0"/>
              <a:t>Clocks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15</a:t>
            </a:fld>
            <a:endParaRPr lang="en-US" dirty="0"/>
          </a:p>
        </p:txBody>
      </p:sp>
      <p:pic>
        <p:nvPicPr>
          <p:cNvPr id="614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75" y="4781550"/>
            <a:ext cx="5668963"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0906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In XDC clocks are primary objects</a:t>
            </a:r>
          </a:p>
          <a:p>
            <a:pPr lvl="0"/>
            <a:r>
              <a:rPr lang="en-US" dirty="0"/>
              <a:t>Clocks have properties</a:t>
            </a:r>
          </a:p>
          <a:p>
            <a:pPr lvl="1"/>
            <a:r>
              <a:rPr lang="en-US" i="1" dirty="0"/>
              <a:t>NAME </a:t>
            </a:r>
            <a:r>
              <a:rPr lang="en-US" dirty="0"/>
              <a:t>is the name of the clock</a:t>
            </a:r>
          </a:p>
          <a:p>
            <a:pPr lvl="2"/>
            <a:r>
              <a:rPr lang="en-US" dirty="0"/>
              <a:t>Will be user assigned or auto generated depending on the clock</a:t>
            </a:r>
          </a:p>
          <a:p>
            <a:pPr lvl="1"/>
            <a:r>
              <a:rPr lang="en-US" i="1" dirty="0"/>
              <a:t>PERIOD</a:t>
            </a:r>
            <a:r>
              <a:rPr lang="en-US" dirty="0"/>
              <a:t> is the period of the </a:t>
            </a:r>
            <a:r>
              <a:rPr lang="en-US" dirty="0" smtClean="0"/>
              <a:t>clock</a:t>
            </a:r>
          </a:p>
          <a:p>
            <a:pPr lvl="1"/>
            <a:r>
              <a:rPr lang="en-US" i="1" dirty="0"/>
              <a:t>WAVEFORM </a:t>
            </a:r>
            <a:r>
              <a:rPr lang="en-US" dirty="0"/>
              <a:t>describes the position of the edges of the clock</a:t>
            </a:r>
          </a:p>
          <a:p>
            <a:pPr lvl="1"/>
            <a:r>
              <a:rPr lang="en-US" i="1" dirty="0"/>
              <a:t>IS_GENERATED, IS_VIRTUAL are </a:t>
            </a:r>
            <a:r>
              <a:rPr lang="en-US" dirty="0"/>
              <a:t>flags that describe how the clock was created</a:t>
            </a:r>
          </a:p>
          <a:p>
            <a:pPr lvl="1"/>
            <a:r>
              <a:rPr lang="en-US" i="1" dirty="0"/>
              <a:t>SOURCE_PINS</a:t>
            </a:r>
            <a:r>
              <a:rPr lang="en-US" dirty="0"/>
              <a:t> are the pins/ports/nets which the clock is attached to</a:t>
            </a:r>
          </a:p>
          <a:p>
            <a:endParaRPr lang="en-US" dirty="0"/>
          </a:p>
        </p:txBody>
      </p:sp>
      <p:sp>
        <p:nvSpPr>
          <p:cNvPr id="3" name="Title 2"/>
          <p:cNvSpPr>
            <a:spLocks noGrp="1"/>
          </p:cNvSpPr>
          <p:nvPr>
            <p:ph type="title"/>
          </p:nvPr>
        </p:nvSpPr>
        <p:spPr/>
        <p:txBody>
          <a:bodyPr/>
          <a:lstStyle/>
          <a:p>
            <a:r>
              <a:rPr lang="en-US" dirty="0" smtClean="0"/>
              <a:t>Clocks as Objects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16</a:t>
            </a:fld>
            <a:endParaRPr lang="en-US" dirty="0"/>
          </a:p>
        </p:txBody>
      </p:sp>
    </p:spTree>
    <p:extLst>
      <p:ext uri="{BB962C8B-B14F-4D97-AF65-F5344CB8AC3E}">
        <p14:creationId xmlns:p14="http://schemas.microsoft.com/office/powerpoint/2010/main" val="3621688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Clocks are created with the </a:t>
            </a:r>
            <a:r>
              <a:rPr lang="en-US" dirty="0">
                <a:latin typeface="Courier New" pitchFamily="49" charset="0"/>
                <a:cs typeface="Courier New" pitchFamily="49" charset="0"/>
              </a:rPr>
              <a:t>create_clock</a:t>
            </a:r>
            <a:r>
              <a:rPr lang="en-US" dirty="0"/>
              <a:t> Tcl command</a:t>
            </a:r>
          </a:p>
          <a:p>
            <a:pPr lvl="1"/>
            <a:r>
              <a:rPr lang="en-US" dirty="0">
                <a:latin typeface="Courier New" pitchFamily="49" charset="0"/>
                <a:cs typeface="Courier New" pitchFamily="49" charset="0"/>
              </a:rPr>
              <a:t>create_clock -name &lt;name&gt; –period &lt;period&gt; &lt;objects&gt;</a:t>
            </a:r>
          </a:p>
          <a:p>
            <a:pPr lvl="1"/>
            <a:r>
              <a:rPr lang="en-US" dirty="0">
                <a:latin typeface="Courier New" pitchFamily="49" charset="0"/>
                <a:cs typeface="Courier New" pitchFamily="49" charset="0"/>
              </a:rPr>
              <a:t>&lt;period&gt; </a:t>
            </a:r>
            <a:r>
              <a:rPr lang="en-US" dirty="0"/>
              <a:t>is the period of the clock</a:t>
            </a:r>
          </a:p>
          <a:p>
            <a:pPr lvl="1"/>
            <a:r>
              <a:rPr lang="en-US" dirty="0">
                <a:latin typeface="Courier New" pitchFamily="49" charset="0"/>
                <a:cs typeface="Courier New" pitchFamily="49" charset="0"/>
              </a:rPr>
              <a:t>&lt;name&gt; </a:t>
            </a:r>
            <a:r>
              <a:rPr lang="en-US" dirty="0"/>
              <a:t>is the user assigned name for the clock</a:t>
            </a:r>
          </a:p>
          <a:p>
            <a:pPr lvl="1"/>
            <a:r>
              <a:rPr lang="en-US" dirty="0">
                <a:latin typeface="Courier New" pitchFamily="49" charset="0"/>
                <a:cs typeface="Courier New" pitchFamily="49" charset="0"/>
              </a:rPr>
              <a:t>&lt;objects&gt; </a:t>
            </a:r>
            <a:r>
              <a:rPr lang="en-US" dirty="0"/>
              <a:t>are the list of pins, ports, or nets to which to attach the clock</a:t>
            </a:r>
          </a:p>
          <a:p>
            <a:pPr lvl="1"/>
            <a:r>
              <a:rPr lang="en-US" dirty="0"/>
              <a:t>If </a:t>
            </a:r>
            <a:r>
              <a:rPr lang="en-US" dirty="0">
                <a:latin typeface="Courier New" pitchFamily="49" charset="0"/>
                <a:cs typeface="Courier New" pitchFamily="49" charset="0"/>
              </a:rPr>
              <a:t>&lt;objects&gt; </a:t>
            </a:r>
            <a:r>
              <a:rPr lang="en-US" dirty="0"/>
              <a:t>is not present (or is a null list), the clock will not be attached to any objects, and will be a virtual clock</a:t>
            </a:r>
          </a:p>
          <a:p>
            <a:endParaRPr lang="en-US" dirty="0"/>
          </a:p>
        </p:txBody>
      </p:sp>
      <p:sp>
        <p:nvSpPr>
          <p:cNvPr id="3" name="Title 2"/>
          <p:cNvSpPr>
            <a:spLocks noGrp="1"/>
          </p:cNvSpPr>
          <p:nvPr>
            <p:ph type="title"/>
          </p:nvPr>
        </p:nvSpPr>
        <p:spPr/>
        <p:txBody>
          <a:bodyPr/>
          <a:lstStyle/>
          <a:p>
            <a:r>
              <a:rPr lang="en-US" dirty="0" smtClean="0"/>
              <a:t>Creating Clocks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17</a:t>
            </a:fld>
            <a:endParaRPr lang="en-US" dirty="0"/>
          </a:p>
        </p:txBody>
      </p:sp>
      <p:sp>
        <p:nvSpPr>
          <p:cNvPr id="6" name="Rectangle 5"/>
          <p:cNvSpPr/>
          <p:nvPr/>
        </p:nvSpPr>
        <p:spPr>
          <a:xfrm>
            <a:off x="3322955" y="4096343"/>
            <a:ext cx="5725796" cy="369332"/>
          </a:xfrm>
          <a:prstGeom prst="rect">
            <a:avLst/>
          </a:prstGeom>
        </p:spPr>
        <p:txBody>
          <a:bodyPr wrap="square">
            <a:spAutoFit/>
          </a:bodyPr>
          <a:lstStyle/>
          <a:p>
            <a:pPr lvl="0" algn="l"/>
            <a:r>
              <a:rPr lang="en-US" b="1" dirty="0" err="1">
                <a:latin typeface="Courier New" pitchFamily="49" charset="0"/>
                <a:cs typeface="Courier New" pitchFamily="49" charset="0"/>
              </a:rPr>
              <a:t>create_clock</a:t>
            </a:r>
            <a:r>
              <a:rPr lang="en-US" b="1" dirty="0">
                <a:latin typeface="Courier New" pitchFamily="49" charset="0"/>
                <a:cs typeface="Courier New" pitchFamily="49" charset="0"/>
              </a:rPr>
              <a:t> –name </a:t>
            </a:r>
            <a:r>
              <a:rPr lang="en-US" b="1" dirty="0" err="1">
                <a:latin typeface="Courier New" pitchFamily="49" charset="0"/>
                <a:cs typeface="Courier New" pitchFamily="49" charset="0"/>
              </a:rPr>
              <a:t>my_clock</a:t>
            </a:r>
            <a:r>
              <a:rPr lang="en-US" b="1" dirty="0">
                <a:latin typeface="Courier New" pitchFamily="49" charset="0"/>
                <a:cs typeface="Courier New" pitchFamily="49" charset="0"/>
              </a:rPr>
              <a:t> –period 5.0</a:t>
            </a:r>
          </a:p>
        </p:txBody>
      </p:sp>
      <p:sp>
        <p:nvSpPr>
          <p:cNvPr id="7" name="object 9"/>
          <p:cNvSpPr/>
          <p:nvPr/>
        </p:nvSpPr>
        <p:spPr>
          <a:xfrm>
            <a:off x="4008755" y="4727575"/>
            <a:ext cx="4354195" cy="895985"/>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933232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Clocks can be created with edges at different positions</a:t>
            </a:r>
          </a:p>
          <a:p>
            <a:pPr lvl="1"/>
            <a:r>
              <a:rPr lang="en-US" dirty="0"/>
              <a:t>Allows for the description of clocks with phase offsets and clocks with different duty cycles</a:t>
            </a:r>
          </a:p>
          <a:p>
            <a:pPr lvl="1"/>
            <a:r>
              <a:rPr lang="en-US" dirty="0"/>
              <a:t>Uses the </a:t>
            </a:r>
            <a:r>
              <a:rPr lang="en-US" dirty="0">
                <a:latin typeface="Courier New" pitchFamily="49" charset="0"/>
                <a:cs typeface="Courier New" pitchFamily="49" charset="0"/>
              </a:rPr>
              <a:t>–waveform &lt;edges&gt; </a:t>
            </a:r>
            <a:r>
              <a:rPr lang="en-US" dirty="0"/>
              <a:t>option</a:t>
            </a:r>
          </a:p>
          <a:p>
            <a:pPr lvl="2"/>
            <a:r>
              <a:rPr lang="en-US" dirty="0">
                <a:latin typeface="Courier New" pitchFamily="49" charset="0"/>
                <a:cs typeface="Courier New" pitchFamily="49" charset="0"/>
              </a:rPr>
              <a:t>&lt;edges&gt; </a:t>
            </a:r>
            <a:r>
              <a:rPr lang="en-US" dirty="0"/>
              <a:t>is a list of numbers representing the times of successive edges</a:t>
            </a:r>
          </a:p>
          <a:p>
            <a:pPr lvl="3"/>
            <a:r>
              <a:rPr lang="en-US" dirty="0"/>
              <a:t>The first number is the time of the first rising edge</a:t>
            </a:r>
          </a:p>
          <a:p>
            <a:pPr lvl="2"/>
            <a:r>
              <a:rPr lang="en-US" dirty="0"/>
              <a:t>Default is 0.00 for the rising edge and PERIOD/2 for the falling edge</a:t>
            </a:r>
          </a:p>
          <a:p>
            <a:endParaRPr lang="en-US" dirty="0"/>
          </a:p>
        </p:txBody>
      </p:sp>
      <p:sp>
        <p:nvSpPr>
          <p:cNvPr id="3" name="Title 2"/>
          <p:cNvSpPr>
            <a:spLocks noGrp="1"/>
          </p:cNvSpPr>
          <p:nvPr>
            <p:ph type="title"/>
          </p:nvPr>
        </p:nvSpPr>
        <p:spPr/>
        <p:txBody>
          <a:bodyPr/>
          <a:lstStyle/>
          <a:p>
            <a:r>
              <a:rPr lang="en-US" spc="-20" dirty="0">
                <a:solidFill>
                  <a:srgbClr val="ED3423"/>
                </a:solidFill>
                <a:cs typeface="Arial"/>
              </a:rPr>
              <a:t>Clock </a:t>
            </a:r>
            <a:r>
              <a:rPr lang="en-US" spc="-25" dirty="0">
                <a:solidFill>
                  <a:srgbClr val="ED3423"/>
                </a:solidFill>
                <a:cs typeface="Arial"/>
              </a:rPr>
              <a:t>W</a:t>
            </a:r>
            <a:r>
              <a:rPr lang="en-US" spc="-20" dirty="0">
                <a:solidFill>
                  <a:srgbClr val="ED3423"/>
                </a:solidFill>
                <a:cs typeface="Arial"/>
              </a:rPr>
              <a:t>a</a:t>
            </a:r>
            <a:r>
              <a:rPr lang="en-US" spc="-15" dirty="0">
                <a:solidFill>
                  <a:srgbClr val="ED3423"/>
                </a:solidFill>
                <a:cs typeface="Arial"/>
              </a:rPr>
              <a:t>v</a:t>
            </a:r>
            <a:r>
              <a:rPr lang="en-US" spc="-20" dirty="0">
                <a:solidFill>
                  <a:srgbClr val="ED3423"/>
                </a:solidFill>
                <a:cs typeface="Arial"/>
              </a:rPr>
              <a:t>e</a:t>
            </a:r>
            <a:r>
              <a:rPr lang="en-US" spc="-5" dirty="0">
                <a:solidFill>
                  <a:srgbClr val="ED3423"/>
                </a:solidFill>
                <a:cs typeface="Arial"/>
              </a:rPr>
              <a:t>f</a:t>
            </a:r>
            <a:r>
              <a:rPr lang="en-US" spc="-20" dirty="0">
                <a:solidFill>
                  <a:srgbClr val="ED3423"/>
                </a:solidFill>
                <a:cs typeface="Arial"/>
              </a:rPr>
              <a:t>orm</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18</a:t>
            </a:fld>
            <a:endParaRPr lang="en-US" dirty="0"/>
          </a:p>
        </p:txBody>
      </p:sp>
      <p:sp>
        <p:nvSpPr>
          <p:cNvPr id="6" name="object 11"/>
          <p:cNvSpPr/>
          <p:nvPr/>
        </p:nvSpPr>
        <p:spPr>
          <a:xfrm>
            <a:off x="3456304" y="4661534"/>
            <a:ext cx="5390789" cy="1586866"/>
          </a:xfrm>
          <a:prstGeom prst="rect">
            <a:avLst/>
          </a:prstGeom>
          <a:blipFill>
            <a:blip r:embed="rId3" cstate="print"/>
            <a:stretch>
              <a:fillRect/>
            </a:stretch>
          </a:blipFill>
        </p:spPr>
        <p:txBody>
          <a:bodyPr wrap="square" lIns="0" tIns="0" rIns="0" bIns="0" rtlCol="0">
            <a:noAutofit/>
          </a:bodyPr>
          <a:lstStyle/>
          <a:p>
            <a:endParaRPr/>
          </a:p>
        </p:txBody>
      </p:sp>
      <p:sp>
        <p:nvSpPr>
          <p:cNvPr id="7" name="Rectangle 6"/>
          <p:cNvSpPr/>
          <p:nvPr/>
        </p:nvSpPr>
        <p:spPr>
          <a:xfrm>
            <a:off x="2562225" y="4096343"/>
            <a:ext cx="8096250" cy="646331"/>
          </a:xfrm>
          <a:prstGeom prst="rect">
            <a:avLst/>
          </a:prstGeom>
        </p:spPr>
        <p:txBody>
          <a:bodyPr wrap="square">
            <a:spAutoFit/>
          </a:bodyPr>
          <a:lstStyle/>
          <a:p>
            <a:pPr algn="l"/>
            <a:r>
              <a:rPr lang="en-US" b="1" dirty="0" err="1">
                <a:latin typeface="Courier New" pitchFamily="49" charset="0"/>
                <a:cs typeface="Courier New" pitchFamily="49" charset="0"/>
              </a:rPr>
              <a:t>create_clock</a:t>
            </a:r>
            <a:r>
              <a:rPr lang="en-US" b="1" dirty="0">
                <a:latin typeface="Courier New" pitchFamily="49" charset="0"/>
                <a:cs typeface="Courier New" pitchFamily="49" charset="0"/>
              </a:rPr>
              <a:t> –name </a:t>
            </a:r>
            <a:r>
              <a:rPr lang="en-US" b="1" dirty="0" smtClean="0">
                <a:latin typeface="Courier New" pitchFamily="49" charset="0"/>
                <a:cs typeface="Courier New" pitchFamily="49" charset="0"/>
              </a:rPr>
              <a:t>clk2 </a:t>
            </a:r>
            <a:r>
              <a:rPr lang="en-US" b="1" dirty="0">
                <a:latin typeface="Courier New" pitchFamily="49" charset="0"/>
                <a:cs typeface="Courier New" pitchFamily="49" charset="0"/>
              </a:rPr>
              <a:t>–period </a:t>
            </a:r>
            <a:r>
              <a:rPr lang="en-US" b="1" dirty="0" smtClean="0">
                <a:latin typeface="Courier New" pitchFamily="49" charset="0"/>
                <a:cs typeface="Courier New" pitchFamily="49" charset="0"/>
              </a:rPr>
              <a:t>5.0 </a:t>
            </a:r>
            <a:r>
              <a:rPr lang="en-US" b="1" spc="-10" dirty="0">
                <a:solidFill>
                  <a:srgbClr val="3E3E3E"/>
                </a:solidFill>
                <a:latin typeface="Courier New"/>
                <a:cs typeface="Courier New"/>
              </a:rPr>
              <a:t>–waveform </a:t>
            </a:r>
            <a:r>
              <a:rPr lang="en-US" b="1" spc="-5" dirty="0">
                <a:solidFill>
                  <a:srgbClr val="3E3E3E"/>
                </a:solidFill>
                <a:latin typeface="Courier New"/>
                <a:cs typeface="Courier New"/>
              </a:rPr>
              <a:t>{</a:t>
            </a:r>
            <a:r>
              <a:rPr lang="en-US" b="1" spc="-10" dirty="0">
                <a:solidFill>
                  <a:srgbClr val="3E3E3E"/>
                </a:solidFill>
                <a:latin typeface="Courier New"/>
                <a:cs typeface="Courier New"/>
              </a:rPr>
              <a:t>1.0 4.0}</a:t>
            </a:r>
            <a:endParaRPr lang="en-US" b="1" dirty="0">
              <a:latin typeface="Courier New"/>
              <a:cs typeface="Courier New"/>
            </a:endParaRPr>
          </a:p>
          <a:p>
            <a:pPr lvl="0" algn="l"/>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1180383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The Vivado Design Suite timing engine allows for two sources of jitter</a:t>
            </a:r>
          </a:p>
          <a:p>
            <a:pPr lvl="1"/>
            <a:r>
              <a:rPr lang="en-US" dirty="0"/>
              <a:t>System Jitter: Jitter introduced by the clocking network inside the FPGA</a:t>
            </a:r>
          </a:p>
          <a:p>
            <a:pPr lvl="2"/>
            <a:r>
              <a:rPr lang="en-US" dirty="0"/>
              <a:t>A single value for all clocks in the system</a:t>
            </a:r>
          </a:p>
          <a:p>
            <a:pPr lvl="2"/>
            <a:r>
              <a:rPr lang="en-US" dirty="0"/>
              <a:t>Set with the </a:t>
            </a:r>
            <a:r>
              <a:rPr lang="en-US" dirty="0">
                <a:latin typeface="Courier New" pitchFamily="49" charset="0"/>
                <a:cs typeface="Courier New" pitchFamily="49" charset="0"/>
              </a:rPr>
              <a:t>set_system_jitter</a:t>
            </a:r>
            <a:r>
              <a:rPr lang="en-US" dirty="0"/>
              <a:t> command</a:t>
            </a:r>
          </a:p>
          <a:p>
            <a:pPr lvl="2"/>
            <a:r>
              <a:rPr lang="en-US" dirty="0">
                <a:latin typeface="Courier New" pitchFamily="49" charset="0"/>
                <a:cs typeface="Courier New" pitchFamily="49" charset="0"/>
              </a:rPr>
              <a:t>set_system_jitter &lt;value&gt;</a:t>
            </a:r>
          </a:p>
          <a:p>
            <a:pPr lvl="3"/>
            <a:r>
              <a:rPr lang="en-US" dirty="0">
                <a:latin typeface="Courier New" pitchFamily="49" charset="0"/>
                <a:cs typeface="Courier New" pitchFamily="49" charset="0"/>
              </a:rPr>
              <a:t>&lt;value&gt; </a:t>
            </a:r>
            <a:r>
              <a:rPr lang="en-US" dirty="0"/>
              <a:t>is the jitter in time units (nanoseconds)</a:t>
            </a:r>
          </a:p>
          <a:p>
            <a:pPr lvl="1"/>
            <a:r>
              <a:rPr lang="en-US" dirty="0"/>
              <a:t>Input Jitter: Jitter that exists on the input clock</a:t>
            </a:r>
          </a:p>
          <a:p>
            <a:pPr lvl="2"/>
            <a:r>
              <a:rPr lang="en-US" dirty="0"/>
              <a:t>Set independently for each clock source</a:t>
            </a:r>
          </a:p>
          <a:p>
            <a:pPr lvl="2"/>
            <a:r>
              <a:rPr lang="en-US" dirty="0"/>
              <a:t>Set with the </a:t>
            </a:r>
            <a:r>
              <a:rPr lang="en-US" dirty="0">
                <a:latin typeface="Courier New" pitchFamily="49" charset="0"/>
                <a:cs typeface="Courier New" pitchFamily="49" charset="0"/>
              </a:rPr>
              <a:t>set_input_jitter</a:t>
            </a:r>
            <a:r>
              <a:rPr lang="en-US" dirty="0"/>
              <a:t> command</a:t>
            </a:r>
          </a:p>
          <a:p>
            <a:pPr lvl="2"/>
            <a:r>
              <a:rPr lang="en-US" dirty="0">
                <a:latin typeface="Courier New" pitchFamily="49" charset="0"/>
                <a:cs typeface="Courier New" pitchFamily="49" charset="0"/>
              </a:rPr>
              <a:t>set_input_jitter &lt;clock_name&gt; &lt;value&gt;</a:t>
            </a:r>
          </a:p>
          <a:p>
            <a:pPr lvl="3"/>
            <a:r>
              <a:rPr lang="en-US" dirty="0">
                <a:latin typeface="Courier New" pitchFamily="49" charset="0"/>
                <a:cs typeface="Courier New" pitchFamily="49" charset="0"/>
              </a:rPr>
              <a:t>&lt;clock_name&gt; </a:t>
            </a:r>
            <a:r>
              <a:rPr lang="en-US" dirty="0"/>
              <a:t>is the name of a clock (not the clock object)</a:t>
            </a:r>
          </a:p>
          <a:p>
            <a:pPr lvl="3"/>
            <a:r>
              <a:rPr lang="en-US" dirty="0">
                <a:latin typeface="Courier New" pitchFamily="49" charset="0"/>
                <a:cs typeface="Courier New" pitchFamily="49" charset="0"/>
              </a:rPr>
              <a:t>&lt;value&gt; </a:t>
            </a:r>
            <a:r>
              <a:rPr lang="en-US" dirty="0"/>
              <a:t>is the jitter in time units</a:t>
            </a:r>
          </a:p>
          <a:p>
            <a:pPr lvl="0"/>
            <a:r>
              <a:rPr lang="en-US" dirty="0"/>
              <a:t>Both sources of jitter will be combined appropriately in STA calculations</a:t>
            </a:r>
          </a:p>
          <a:p>
            <a:endParaRPr lang="en-US" dirty="0"/>
          </a:p>
        </p:txBody>
      </p:sp>
      <p:sp>
        <p:nvSpPr>
          <p:cNvPr id="3" name="Title 2"/>
          <p:cNvSpPr>
            <a:spLocks noGrp="1"/>
          </p:cNvSpPr>
          <p:nvPr>
            <p:ph type="title"/>
          </p:nvPr>
        </p:nvSpPr>
        <p:spPr/>
        <p:txBody>
          <a:bodyPr/>
          <a:lstStyle/>
          <a:p>
            <a:r>
              <a:rPr lang="en-US" spc="-15" dirty="0">
                <a:solidFill>
                  <a:srgbClr val="ED3423"/>
                </a:solidFill>
                <a:cs typeface="Arial"/>
              </a:rPr>
              <a:t>Set</a:t>
            </a:r>
            <a:r>
              <a:rPr lang="en-US" spc="-5" dirty="0">
                <a:solidFill>
                  <a:srgbClr val="ED3423"/>
                </a:solidFill>
                <a:cs typeface="Arial"/>
              </a:rPr>
              <a:t>t</a:t>
            </a:r>
            <a:r>
              <a:rPr lang="en-US" spc="-15" dirty="0">
                <a:solidFill>
                  <a:srgbClr val="ED3423"/>
                </a:solidFill>
                <a:cs typeface="Arial"/>
              </a:rPr>
              <a:t>ing Ji</a:t>
            </a:r>
            <a:r>
              <a:rPr lang="en-US" spc="-5" dirty="0">
                <a:solidFill>
                  <a:srgbClr val="ED3423"/>
                </a:solidFill>
                <a:cs typeface="Arial"/>
              </a:rPr>
              <a:t>t</a:t>
            </a:r>
            <a:r>
              <a:rPr lang="en-US" spc="-10" dirty="0">
                <a:solidFill>
                  <a:srgbClr val="ED3423"/>
                </a:solidFill>
                <a:cs typeface="Arial"/>
              </a:rPr>
              <a:t>t</a:t>
            </a:r>
            <a:r>
              <a:rPr lang="en-US" spc="-15" dirty="0">
                <a:solidFill>
                  <a:srgbClr val="ED3423"/>
                </a:solidFill>
                <a:cs typeface="Arial"/>
              </a:rPr>
              <a:t>er</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19</a:t>
            </a:fld>
            <a:endParaRPr lang="en-US" dirty="0"/>
          </a:p>
        </p:txBody>
      </p:sp>
    </p:spTree>
    <p:extLst>
      <p:ext uri="{BB962C8B-B14F-4D97-AF65-F5344CB8AC3E}">
        <p14:creationId xmlns:p14="http://schemas.microsoft.com/office/powerpoint/2010/main" val="664547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rgbClr val="3F3F3F"/>
                </a:solidFill>
                <a:latin typeface="Arial" pitchFamily="34" charset="0"/>
                <a:cs typeface="Arial" pitchFamily="34" charset="0"/>
              </a:rPr>
              <a:t>After</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completing</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this</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module,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you</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will</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be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able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to:</a:t>
            </a:r>
          </a:p>
          <a:p>
            <a:pPr>
              <a:lnSpc>
                <a:spcPts val="1000"/>
              </a:lnSpc>
              <a:buNone/>
            </a:pPr>
            <a:endParaRPr lang="en-US" altLang="zh-CN" dirty="0"/>
          </a:p>
          <a:p>
            <a:pPr lvl="1"/>
            <a:r>
              <a:rPr lang="en-US" dirty="0"/>
              <a:t>Assign pin locations using the I/O </a:t>
            </a:r>
            <a:r>
              <a:rPr lang="en-US" dirty="0" smtClean="0"/>
              <a:t>Planner</a:t>
            </a:r>
          </a:p>
          <a:p>
            <a:pPr lvl="1"/>
            <a:r>
              <a:rPr lang="en-US" dirty="0" smtClean="0"/>
              <a:t>Describe </a:t>
            </a:r>
            <a:r>
              <a:rPr lang="en-US" dirty="0"/>
              <a:t>static timing paths</a:t>
            </a:r>
          </a:p>
          <a:p>
            <a:pPr lvl="1"/>
            <a:r>
              <a:rPr lang="en-US" dirty="0"/>
              <a:t>Create real and virtual clocks</a:t>
            </a:r>
          </a:p>
          <a:p>
            <a:pPr lvl="1"/>
            <a:r>
              <a:rPr lang="en-US" dirty="0" smtClean="0"/>
              <a:t>Create </a:t>
            </a:r>
            <a:r>
              <a:rPr lang="en-US" dirty="0"/>
              <a:t>appropriate input and output delays</a:t>
            </a:r>
          </a:p>
          <a:p>
            <a:pPr lvl="1"/>
            <a:r>
              <a:rPr lang="en-US" dirty="0"/>
              <a:t>Use virtual clocks for input and output </a:t>
            </a:r>
            <a:r>
              <a:rPr lang="en-US" dirty="0" smtClean="0"/>
              <a:t>delays</a:t>
            </a:r>
          </a:p>
          <a:p>
            <a:pPr lvl="1"/>
            <a:r>
              <a:rPr lang="en-US" dirty="0" smtClean="0"/>
              <a:t>Use the Constraints Wizard</a:t>
            </a:r>
          </a:p>
          <a:p>
            <a:pPr lvl="1"/>
            <a:endParaRPr lang="en-US" dirty="0"/>
          </a:p>
          <a:p>
            <a:pPr lvl="1"/>
            <a:endParaRPr lang="en-US" dirty="0"/>
          </a:p>
        </p:txBody>
      </p:sp>
      <p:sp>
        <p:nvSpPr>
          <p:cNvPr id="4" name="Title 3"/>
          <p:cNvSpPr>
            <a:spLocks noGrp="1"/>
          </p:cNvSpPr>
          <p:nvPr>
            <p:ph type="title"/>
          </p:nvPr>
        </p:nvSpPr>
        <p:spPr/>
        <p:txBody>
          <a:bodyPr/>
          <a:lstStyle/>
          <a:p>
            <a:r>
              <a:rPr lang="en-US" altLang="zh-CN" dirty="0" smtClean="0">
                <a:solidFill>
                  <a:srgbClr val="EE3424"/>
                </a:solidFill>
                <a:latin typeface="Arial" pitchFamily="34" charset="0"/>
                <a:cs typeface="Arial" pitchFamily="34" charset="0"/>
              </a:rPr>
              <a:t>Objectives</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9" name="Slide Number Placeholder 8"/>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The latency of the clock can be controlled with the </a:t>
            </a:r>
            <a:r>
              <a:rPr lang="en-US" dirty="0">
                <a:latin typeface="Courier New" pitchFamily="49" charset="0"/>
                <a:cs typeface="Courier New" pitchFamily="49" charset="0"/>
              </a:rPr>
              <a:t>set_clock_latency </a:t>
            </a:r>
            <a:r>
              <a:rPr lang="en-US" dirty="0"/>
              <a:t>Tcl command</a:t>
            </a:r>
          </a:p>
          <a:p>
            <a:pPr lvl="1"/>
            <a:r>
              <a:rPr lang="en-US" dirty="0">
                <a:latin typeface="Courier New" pitchFamily="49" charset="0"/>
                <a:cs typeface="Courier New" pitchFamily="49" charset="0"/>
              </a:rPr>
              <a:t>set_clock_latency –source &lt;latency&gt; &lt;objects&gt;</a:t>
            </a:r>
          </a:p>
          <a:p>
            <a:pPr lvl="1"/>
            <a:r>
              <a:rPr lang="en-US" dirty="0">
                <a:latin typeface="Courier New" pitchFamily="49" charset="0"/>
                <a:cs typeface="Courier New" pitchFamily="49" charset="0"/>
              </a:rPr>
              <a:t>&lt;latency&gt;</a:t>
            </a:r>
            <a:r>
              <a:rPr lang="en-US" dirty="0"/>
              <a:t> is the latency to apply</a:t>
            </a:r>
          </a:p>
          <a:p>
            <a:pPr lvl="1"/>
            <a:r>
              <a:rPr lang="en-US" dirty="0">
                <a:latin typeface="Courier New" pitchFamily="49" charset="0"/>
                <a:cs typeface="Courier New" pitchFamily="49" charset="0"/>
              </a:rPr>
              <a:t>&lt;objects&gt; </a:t>
            </a:r>
            <a:r>
              <a:rPr lang="en-US" dirty="0"/>
              <a:t>is the list of clocks, ports or pins to which to apply the latency</a:t>
            </a:r>
          </a:p>
          <a:p>
            <a:pPr lvl="0"/>
            <a:r>
              <a:rPr lang="en-US" dirty="0"/>
              <a:t>The latency is an additional clock delay that is added between the clock object and the pin, port, or net to which the clock is attached</a:t>
            </a:r>
          </a:p>
          <a:p>
            <a:pPr lvl="1"/>
            <a:r>
              <a:rPr lang="en-US" dirty="0"/>
              <a:t>If the </a:t>
            </a:r>
            <a:r>
              <a:rPr lang="en-US" dirty="0">
                <a:latin typeface="Courier New" pitchFamily="49" charset="0"/>
                <a:cs typeface="Courier New" pitchFamily="49" charset="0"/>
              </a:rPr>
              <a:t>set_clock_latency </a:t>
            </a:r>
            <a:r>
              <a:rPr lang="en-US" dirty="0"/>
              <a:t>specifies a clock object, the latency is added to all destinations of the clock</a:t>
            </a:r>
          </a:p>
          <a:p>
            <a:pPr lvl="1"/>
            <a:r>
              <a:rPr lang="en-US" dirty="0"/>
              <a:t>If the </a:t>
            </a:r>
            <a:r>
              <a:rPr lang="en-US" dirty="0">
                <a:latin typeface="Courier New" pitchFamily="49" charset="0"/>
                <a:cs typeface="Courier New" pitchFamily="49" charset="0"/>
              </a:rPr>
              <a:t>set_clock_latency</a:t>
            </a:r>
            <a:r>
              <a:rPr lang="en-US" dirty="0"/>
              <a:t> specifies a port or pin, it applies to all clocks that go through that port or pin</a:t>
            </a:r>
          </a:p>
          <a:p>
            <a:pPr lvl="2"/>
            <a:r>
              <a:rPr lang="en-US" dirty="0"/>
              <a:t>If the port or pin has more than one clock associated with it, the </a:t>
            </a:r>
            <a:r>
              <a:rPr lang="en-US" dirty="0">
                <a:latin typeface="Courier New" pitchFamily="49" charset="0"/>
                <a:cs typeface="Courier New" pitchFamily="49" charset="0"/>
              </a:rPr>
              <a:t>–clock &lt;clocks&gt; </a:t>
            </a:r>
            <a:r>
              <a:rPr lang="en-US" dirty="0"/>
              <a:t>option can be used to specify which clocks to apply the latency to</a:t>
            </a:r>
          </a:p>
          <a:p>
            <a:endParaRPr lang="en-US" dirty="0"/>
          </a:p>
        </p:txBody>
      </p:sp>
      <p:sp>
        <p:nvSpPr>
          <p:cNvPr id="3" name="Title 2"/>
          <p:cNvSpPr>
            <a:spLocks noGrp="1"/>
          </p:cNvSpPr>
          <p:nvPr>
            <p:ph type="title"/>
          </p:nvPr>
        </p:nvSpPr>
        <p:spPr/>
        <p:txBody>
          <a:bodyPr/>
          <a:lstStyle/>
          <a:p>
            <a:r>
              <a:rPr lang="en-US" spc="-20" dirty="0">
                <a:solidFill>
                  <a:srgbClr val="ED3423"/>
                </a:solidFill>
                <a:cs typeface="Arial"/>
              </a:rPr>
              <a:t>Clock L</a:t>
            </a:r>
            <a:r>
              <a:rPr lang="en-US" spc="-10" dirty="0">
                <a:solidFill>
                  <a:srgbClr val="ED3423"/>
                </a:solidFill>
                <a:cs typeface="Arial"/>
              </a:rPr>
              <a:t>at</a:t>
            </a:r>
            <a:r>
              <a:rPr lang="en-US" spc="-15" dirty="0">
                <a:solidFill>
                  <a:srgbClr val="ED3423"/>
                </a:solidFill>
                <a:cs typeface="Arial"/>
              </a:rPr>
              <a:t>e</a:t>
            </a:r>
            <a:r>
              <a:rPr lang="en-US" spc="-20" dirty="0">
                <a:solidFill>
                  <a:srgbClr val="ED3423"/>
                </a:solidFill>
                <a:cs typeface="Arial"/>
              </a:rPr>
              <a:t>n</a:t>
            </a:r>
            <a:r>
              <a:rPr lang="en-US" spc="-10" dirty="0">
                <a:solidFill>
                  <a:srgbClr val="ED3423"/>
                </a:solidFill>
                <a:cs typeface="Arial"/>
              </a:rPr>
              <a:t>c</a:t>
            </a:r>
            <a:r>
              <a:rPr lang="en-US" spc="-20" dirty="0">
                <a:solidFill>
                  <a:srgbClr val="ED3423"/>
                </a:solidFill>
                <a:cs typeface="Arial"/>
              </a:rPr>
              <a:t>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20</a:t>
            </a:fld>
            <a:endParaRPr lang="en-US" dirty="0"/>
          </a:p>
        </p:txBody>
      </p:sp>
    </p:spTree>
    <p:extLst>
      <p:ext uri="{BB962C8B-B14F-4D97-AF65-F5344CB8AC3E}">
        <p14:creationId xmlns:p14="http://schemas.microsoft.com/office/powerpoint/2010/main" val="3507499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The </a:t>
            </a:r>
            <a:r>
              <a:rPr lang="en-US" dirty="0">
                <a:latin typeface="Courier New" pitchFamily="49" charset="0"/>
                <a:cs typeface="Courier New" pitchFamily="49" charset="0"/>
              </a:rPr>
              <a:t>set_clock_latency</a:t>
            </a:r>
            <a:r>
              <a:rPr lang="en-US" dirty="0"/>
              <a:t> command has several options</a:t>
            </a:r>
          </a:p>
          <a:p>
            <a:pPr lvl="1"/>
            <a:r>
              <a:rPr lang="en-US" dirty="0">
                <a:latin typeface="Courier New" pitchFamily="49" charset="0"/>
                <a:cs typeface="Courier New" pitchFamily="49" charset="0"/>
              </a:rPr>
              <a:t>-rise: </a:t>
            </a:r>
            <a:r>
              <a:rPr lang="en-US" dirty="0"/>
              <a:t>The specified latency applies only to the rising edge of the clock</a:t>
            </a:r>
          </a:p>
          <a:p>
            <a:pPr lvl="1"/>
            <a:r>
              <a:rPr lang="en-US" dirty="0">
                <a:latin typeface="Courier New" pitchFamily="49" charset="0"/>
                <a:cs typeface="Courier New" pitchFamily="49" charset="0"/>
              </a:rPr>
              <a:t>-fall: </a:t>
            </a:r>
            <a:r>
              <a:rPr lang="en-US" dirty="0"/>
              <a:t>The specified latency applies only to the falling edge of the clock</a:t>
            </a:r>
          </a:p>
          <a:p>
            <a:pPr lvl="1"/>
            <a:r>
              <a:rPr lang="en-US" dirty="0">
                <a:latin typeface="Courier New" pitchFamily="49" charset="0"/>
                <a:cs typeface="Courier New" pitchFamily="49" charset="0"/>
              </a:rPr>
              <a:t>-min: </a:t>
            </a:r>
            <a:r>
              <a:rPr lang="en-US" dirty="0"/>
              <a:t>Specifies the latency to apply when the shortest path is used</a:t>
            </a:r>
          </a:p>
          <a:p>
            <a:pPr lvl="1"/>
            <a:r>
              <a:rPr lang="en-US" dirty="0">
                <a:latin typeface="Courier New" pitchFamily="49" charset="0"/>
                <a:cs typeface="Courier New" pitchFamily="49" charset="0"/>
              </a:rPr>
              <a:t>-max: </a:t>
            </a:r>
            <a:r>
              <a:rPr lang="en-US" dirty="0"/>
              <a:t>Specifies the latency to apply when the longest path is used</a:t>
            </a:r>
          </a:p>
          <a:p>
            <a:pPr lvl="0"/>
            <a:r>
              <a:rPr lang="en-US" dirty="0"/>
              <a:t>If the </a:t>
            </a:r>
            <a:r>
              <a:rPr lang="en-US" dirty="0">
                <a:latin typeface="Courier New" pitchFamily="49" charset="0"/>
                <a:cs typeface="Courier New" pitchFamily="49" charset="0"/>
              </a:rPr>
              <a:t>–min/-max </a:t>
            </a:r>
            <a:r>
              <a:rPr lang="en-US" dirty="0"/>
              <a:t>are not specified, the latency applies to both min and max</a:t>
            </a:r>
          </a:p>
          <a:p>
            <a:pPr lvl="0"/>
            <a:r>
              <a:rPr lang="en-US" dirty="0"/>
              <a:t>If the </a:t>
            </a:r>
            <a:r>
              <a:rPr lang="en-US" dirty="0">
                <a:latin typeface="Courier New" pitchFamily="49" charset="0"/>
                <a:cs typeface="Courier New" pitchFamily="49" charset="0"/>
              </a:rPr>
              <a:t>–rise/-fall </a:t>
            </a:r>
            <a:r>
              <a:rPr lang="en-US" dirty="0"/>
              <a:t>are not specified the latency applies to both rise and </a:t>
            </a:r>
            <a:r>
              <a:rPr lang="en-US" dirty="0" smtClean="0"/>
              <a:t>fall</a:t>
            </a:r>
            <a:endParaRPr lang="en-US" dirty="0"/>
          </a:p>
          <a:p>
            <a:endParaRPr lang="en-US" dirty="0"/>
          </a:p>
        </p:txBody>
      </p:sp>
      <p:sp>
        <p:nvSpPr>
          <p:cNvPr id="3" name="Title 2"/>
          <p:cNvSpPr>
            <a:spLocks noGrp="1"/>
          </p:cNvSpPr>
          <p:nvPr>
            <p:ph type="title"/>
          </p:nvPr>
        </p:nvSpPr>
        <p:spPr/>
        <p:txBody>
          <a:bodyPr/>
          <a:lstStyle/>
          <a:p>
            <a:r>
              <a:rPr lang="en-US" spc="-15" dirty="0">
                <a:solidFill>
                  <a:srgbClr val="ED3423"/>
                </a:solidFill>
                <a:cs typeface="Arial"/>
              </a:rPr>
              <a:t>Options</a:t>
            </a:r>
            <a:r>
              <a:rPr lang="en-US" spc="5" dirty="0">
                <a:solidFill>
                  <a:srgbClr val="ED3423"/>
                </a:solidFill>
                <a:cs typeface="Arial"/>
              </a:rPr>
              <a:t> </a:t>
            </a:r>
            <a:r>
              <a:rPr lang="en-US" spc="-15" dirty="0">
                <a:solidFill>
                  <a:srgbClr val="ED3423"/>
                </a:solidFill>
                <a:cs typeface="Arial"/>
              </a:rPr>
              <a:t>of</a:t>
            </a:r>
            <a:r>
              <a:rPr lang="en-US" spc="-5" dirty="0">
                <a:solidFill>
                  <a:srgbClr val="ED3423"/>
                </a:solidFill>
                <a:cs typeface="Arial"/>
              </a:rPr>
              <a:t> t</a:t>
            </a:r>
            <a:r>
              <a:rPr lang="en-US" spc="-20" dirty="0">
                <a:solidFill>
                  <a:srgbClr val="ED3423"/>
                </a:solidFill>
                <a:cs typeface="Arial"/>
              </a:rPr>
              <a:t>he</a:t>
            </a:r>
            <a:r>
              <a:rPr lang="en-US" spc="-5" dirty="0">
                <a:solidFill>
                  <a:srgbClr val="ED3423"/>
                </a:solidFill>
                <a:cs typeface="Arial"/>
              </a:rPr>
              <a:t> </a:t>
            </a:r>
            <a:r>
              <a:rPr lang="en-US" spc="-15" dirty="0" err="1">
                <a:solidFill>
                  <a:srgbClr val="ED3423"/>
                </a:solidFill>
                <a:cs typeface="Arial"/>
              </a:rPr>
              <a:t>s</a:t>
            </a:r>
            <a:r>
              <a:rPr lang="en-US" spc="-20" dirty="0" err="1">
                <a:solidFill>
                  <a:srgbClr val="ED3423"/>
                </a:solidFill>
                <a:cs typeface="Arial"/>
              </a:rPr>
              <a:t>e</a:t>
            </a:r>
            <a:r>
              <a:rPr lang="en-US" spc="-5" dirty="0" err="1">
                <a:solidFill>
                  <a:srgbClr val="ED3423"/>
                </a:solidFill>
                <a:cs typeface="Arial"/>
              </a:rPr>
              <a:t>t</a:t>
            </a:r>
            <a:r>
              <a:rPr lang="en-US" spc="-20" dirty="0" err="1">
                <a:solidFill>
                  <a:srgbClr val="ED3423"/>
                </a:solidFill>
                <a:cs typeface="Arial"/>
              </a:rPr>
              <a:t>_</a:t>
            </a:r>
            <a:r>
              <a:rPr lang="en-US" spc="-15" dirty="0" err="1">
                <a:solidFill>
                  <a:srgbClr val="ED3423"/>
                </a:solidFill>
                <a:cs typeface="Arial"/>
              </a:rPr>
              <a:t>clock_late</a:t>
            </a:r>
            <a:r>
              <a:rPr lang="en-US" spc="-20" dirty="0" err="1">
                <a:solidFill>
                  <a:srgbClr val="ED3423"/>
                </a:solidFill>
                <a:cs typeface="Arial"/>
              </a:rPr>
              <a:t>n</a:t>
            </a:r>
            <a:r>
              <a:rPr lang="en-US" spc="-10" dirty="0" err="1">
                <a:solidFill>
                  <a:srgbClr val="ED3423"/>
                </a:solidFill>
                <a:cs typeface="Arial"/>
              </a:rPr>
              <a:t>c</a:t>
            </a:r>
            <a:r>
              <a:rPr lang="en-US" spc="-20" dirty="0" err="1">
                <a:solidFill>
                  <a:srgbClr val="ED3423"/>
                </a:solidFill>
                <a:cs typeface="Arial"/>
              </a:rPr>
              <a:t>y</a:t>
            </a:r>
            <a:r>
              <a:rPr lang="en-US" spc="-25" dirty="0">
                <a:solidFill>
                  <a:srgbClr val="ED3423"/>
                </a:solidFill>
                <a:cs typeface="Arial"/>
              </a:rPr>
              <a:t> </a:t>
            </a:r>
            <a:r>
              <a:rPr lang="en-US" spc="-20" dirty="0">
                <a:solidFill>
                  <a:srgbClr val="ED3423"/>
                </a:solidFill>
                <a:cs typeface="Arial"/>
              </a:rPr>
              <a:t>Command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21</a:t>
            </a:fld>
            <a:endParaRPr lang="en-US" dirty="0"/>
          </a:p>
        </p:txBody>
      </p:sp>
    </p:spTree>
    <p:extLst>
      <p:ext uri="{BB962C8B-B14F-4D97-AF65-F5344CB8AC3E}">
        <p14:creationId xmlns:p14="http://schemas.microsoft.com/office/powerpoint/2010/main" val="3900633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031290" cy="4268337"/>
          </a:xfrm>
        </p:spPr>
        <p:txBody>
          <a:bodyPr/>
          <a:lstStyle/>
          <a:p>
            <a:pPr lvl="0"/>
            <a:r>
              <a:rPr lang="en-US" dirty="0" smtClean="0"/>
              <a:t>The </a:t>
            </a:r>
            <a:r>
              <a:rPr lang="en-US" dirty="0"/>
              <a:t>Timing Constraint window can be opened using the menu Window &gt; Timing Constraints</a:t>
            </a:r>
          </a:p>
          <a:p>
            <a:pPr lvl="1"/>
            <a:r>
              <a:rPr lang="en-US" dirty="0"/>
              <a:t>A clock can be created by double clicking on the Create Clock, or a new row in the Create Clock table</a:t>
            </a:r>
          </a:p>
          <a:p>
            <a:pPr lvl="0"/>
            <a:r>
              <a:rPr lang="en-US" dirty="0" smtClean="0"/>
              <a:t>Alternatively can be set via the Constraints </a:t>
            </a:r>
            <a:r>
              <a:rPr lang="en-US" dirty="0"/>
              <a:t>Wizard</a:t>
            </a:r>
          </a:p>
          <a:p>
            <a:pPr lvl="1"/>
            <a:r>
              <a:rPr lang="en-US" dirty="0"/>
              <a:t>Covered later in this presentation</a:t>
            </a:r>
          </a:p>
          <a:p>
            <a:pPr lvl="0"/>
            <a:endParaRPr lang="en-US" dirty="0"/>
          </a:p>
        </p:txBody>
      </p:sp>
      <p:sp>
        <p:nvSpPr>
          <p:cNvPr id="3" name="Title 2"/>
          <p:cNvSpPr>
            <a:spLocks noGrp="1"/>
          </p:cNvSpPr>
          <p:nvPr>
            <p:ph type="title"/>
          </p:nvPr>
        </p:nvSpPr>
        <p:spPr/>
        <p:txBody>
          <a:bodyPr/>
          <a:lstStyle/>
          <a:p>
            <a:r>
              <a:rPr lang="en-US" spc="-20" dirty="0">
                <a:solidFill>
                  <a:srgbClr val="ED3423"/>
                </a:solidFill>
                <a:cs typeface="Arial"/>
              </a:rPr>
              <a:t>Cre</a:t>
            </a:r>
            <a:r>
              <a:rPr lang="en-US" spc="-15" dirty="0">
                <a:solidFill>
                  <a:srgbClr val="ED3423"/>
                </a:solidFill>
                <a:cs typeface="Arial"/>
              </a:rPr>
              <a:t>ating </a:t>
            </a:r>
            <a:r>
              <a:rPr lang="en-US" spc="-20" dirty="0">
                <a:solidFill>
                  <a:srgbClr val="ED3423"/>
                </a:solidFill>
                <a:cs typeface="Arial"/>
              </a:rPr>
              <a:t>Clocks</a:t>
            </a:r>
            <a:r>
              <a:rPr lang="en-US" spc="5" dirty="0">
                <a:solidFill>
                  <a:srgbClr val="ED3423"/>
                </a:solidFill>
                <a:cs typeface="Arial"/>
              </a:rPr>
              <a:t> </a:t>
            </a:r>
            <a:r>
              <a:rPr lang="en-US" spc="-15" dirty="0">
                <a:solidFill>
                  <a:srgbClr val="ED3423"/>
                </a:solidFill>
                <a:cs typeface="Arial"/>
              </a:rPr>
              <a:t>using</a:t>
            </a:r>
            <a:r>
              <a:rPr lang="en-US" spc="-5" dirty="0">
                <a:solidFill>
                  <a:srgbClr val="ED3423"/>
                </a:solidFill>
                <a:cs typeface="Arial"/>
              </a:rPr>
              <a:t> </a:t>
            </a:r>
            <a:r>
              <a:rPr lang="en-US" spc="-15" dirty="0">
                <a:solidFill>
                  <a:srgbClr val="ED3423"/>
                </a:solidFill>
                <a:cs typeface="Arial"/>
              </a:rPr>
              <a:t>the</a:t>
            </a:r>
            <a:r>
              <a:rPr lang="en-US" spc="15" dirty="0">
                <a:solidFill>
                  <a:srgbClr val="ED3423"/>
                </a:solidFill>
                <a:cs typeface="Arial"/>
              </a:rPr>
              <a:t> </a:t>
            </a:r>
            <a:r>
              <a:rPr lang="en-US" spc="-20" dirty="0">
                <a:solidFill>
                  <a:srgbClr val="ED3423"/>
                </a:solidFill>
                <a:cs typeface="Arial"/>
              </a:rPr>
              <a:t>GUI</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22</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692" y="2552700"/>
            <a:ext cx="6609256" cy="1047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1427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Create Clock Wizard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23</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234" y="2110425"/>
            <a:ext cx="6586269" cy="4020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bwMode="auto">
          <a:xfrm flipV="1">
            <a:off x="8965870" y="2481943"/>
            <a:ext cx="1579418" cy="605641"/>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8" name="Straight Arrow Connector 7"/>
          <p:cNvCxnSpPr>
            <a:endCxn id="14" idx="3"/>
          </p:cNvCxnSpPr>
          <p:nvPr/>
        </p:nvCxnSpPr>
        <p:spPr bwMode="auto">
          <a:xfrm flipH="1" flipV="1">
            <a:off x="1484416" y="2692799"/>
            <a:ext cx="1567542" cy="691669"/>
          </a:xfrm>
          <a:prstGeom prst="straightConnector1">
            <a:avLst/>
          </a:prstGeom>
          <a:solidFill>
            <a:schemeClr val="tx2"/>
          </a:solidFill>
          <a:ln w="38100" cap="flat" cmpd="sng" algn="ctr">
            <a:solidFill>
              <a:srgbClr val="FF0000"/>
            </a:solidFill>
            <a:prstDash val="solid"/>
            <a:round/>
            <a:headEnd type="none" w="med" len="med"/>
            <a:tailEnd type="arrow"/>
          </a:ln>
          <a:effectLst/>
        </p:spPr>
      </p:cxnSp>
      <p:sp>
        <p:nvSpPr>
          <p:cNvPr id="9" name="Right Brace 8"/>
          <p:cNvSpPr/>
          <p:nvPr/>
        </p:nvSpPr>
        <p:spPr bwMode="auto">
          <a:xfrm>
            <a:off x="6377049" y="3633849"/>
            <a:ext cx="320634" cy="973777"/>
          </a:xfrm>
          <a:prstGeom prst="rightBrac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1" name="Straight Arrow Connector 10"/>
          <p:cNvCxnSpPr/>
          <p:nvPr/>
        </p:nvCxnSpPr>
        <p:spPr bwMode="auto">
          <a:xfrm>
            <a:off x="6697683" y="4120737"/>
            <a:ext cx="3705101"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13" name="Straight Arrow Connector 12"/>
          <p:cNvCxnSpPr/>
          <p:nvPr/>
        </p:nvCxnSpPr>
        <p:spPr bwMode="auto">
          <a:xfrm>
            <a:off x="8811491" y="5284519"/>
            <a:ext cx="1840675" cy="439387"/>
          </a:xfrm>
          <a:prstGeom prst="straightConnector1">
            <a:avLst/>
          </a:prstGeom>
          <a:solidFill>
            <a:schemeClr val="tx2"/>
          </a:solidFill>
          <a:ln w="38100" cap="flat" cmpd="sng" algn="ctr">
            <a:solidFill>
              <a:srgbClr val="FF0000"/>
            </a:solidFill>
            <a:prstDash val="solid"/>
            <a:round/>
            <a:headEnd type="none" w="med" len="med"/>
            <a:tailEnd type="arrow"/>
          </a:ln>
          <a:effectLst/>
        </p:spPr>
      </p:cxnSp>
      <p:sp>
        <p:nvSpPr>
          <p:cNvPr id="14" name="TextBox 13"/>
          <p:cNvSpPr txBox="1"/>
          <p:nvPr/>
        </p:nvSpPr>
        <p:spPr>
          <a:xfrm>
            <a:off x="238168" y="2092634"/>
            <a:ext cx="1246248" cy="1200329"/>
          </a:xfrm>
          <a:prstGeom prst="rect">
            <a:avLst/>
          </a:prstGeom>
          <a:noFill/>
        </p:spPr>
        <p:txBody>
          <a:bodyPr wrap="square" rtlCol="0">
            <a:spAutoFit/>
          </a:bodyPr>
          <a:lstStyle/>
          <a:p>
            <a:r>
              <a:rPr lang="en-US" dirty="0" smtClean="0">
                <a:solidFill>
                  <a:srgbClr val="FF0000"/>
                </a:solidFill>
              </a:rPr>
              <a:t>Name of clock to be created</a:t>
            </a:r>
            <a:endParaRPr lang="en-US" dirty="0">
              <a:solidFill>
                <a:srgbClr val="FF0000"/>
              </a:solidFill>
            </a:endParaRPr>
          </a:p>
        </p:txBody>
      </p:sp>
      <p:sp>
        <p:nvSpPr>
          <p:cNvPr id="17" name="TextBox 16"/>
          <p:cNvSpPr txBox="1"/>
          <p:nvPr/>
        </p:nvSpPr>
        <p:spPr>
          <a:xfrm>
            <a:off x="10545288" y="2092635"/>
            <a:ext cx="1383145" cy="1200329"/>
          </a:xfrm>
          <a:prstGeom prst="rect">
            <a:avLst/>
          </a:prstGeom>
          <a:noFill/>
        </p:spPr>
        <p:txBody>
          <a:bodyPr wrap="square" rtlCol="0">
            <a:spAutoFit/>
          </a:bodyPr>
          <a:lstStyle/>
          <a:p>
            <a:r>
              <a:rPr lang="en-US" dirty="0" smtClean="0">
                <a:solidFill>
                  <a:srgbClr val="FF0000"/>
                </a:solidFill>
              </a:rPr>
              <a:t>Objects to which attach clock</a:t>
            </a:r>
            <a:endParaRPr lang="en-US" dirty="0">
              <a:solidFill>
                <a:srgbClr val="FF0000"/>
              </a:solidFill>
            </a:endParaRPr>
          </a:p>
        </p:txBody>
      </p:sp>
      <p:sp>
        <p:nvSpPr>
          <p:cNvPr id="18" name="TextBox 17"/>
          <p:cNvSpPr txBox="1"/>
          <p:nvPr/>
        </p:nvSpPr>
        <p:spPr>
          <a:xfrm>
            <a:off x="10402784" y="3797571"/>
            <a:ext cx="1786041" cy="923330"/>
          </a:xfrm>
          <a:prstGeom prst="rect">
            <a:avLst/>
          </a:prstGeom>
          <a:noFill/>
        </p:spPr>
        <p:txBody>
          <a:bodyPr wrap="square" rtlCol="0">
            <a:spAutoFit/>
          </a:bodyPr>
          <a:lstStyle/>
          <a:p>
            <a:r>
              <a:rPr lang="en-US" dirty="0" smtClean="0">
                <a:solidFill>
                  <a:srgbClr val="FF0000"/>
                </a:solidFill>
              </a:rPr>
              <a:t>Period and edges of the clock</a:t>
            </a:r>
            <a:endParaRPr lang="en-US" dirty="0">
              <a:solidFill>
                <a:srgbClr val="FF0000"/>
              </a:solidFill>
            </a:endParaRPr>
          </a:p>
        </p:txBody>
      </p:sp>
      <p:sp>
        <p:nvSpPr>
          <p:cNvPr id="19" name="TextBox 18"/>
          <p:cNvSpPr txBox="1"/>
          <p:nvPr/>
        </p:nvSpPr>
        <p:spPr>
          <a:xfrm>
            <a:off x="10652166" y="5123741"/>
            <a:ext cx="1396749" cy="1200329"/>
          </a:xfrm>
          <a:prstGeom prst="rect">
            <a:avLst/>
          </a:prstGeom>
          <a:noFill/>
        </p:spPr>
        <p:txBody>
          <a:bodyPr wrap="square" rtlCol="0">
            <a:spAutoFit/>
          </a:bodyPr>
          <a:lstStyle/>
          <a:p>
            <a:r>
              <a:rPr lang="en-US" dirty="0" err="1" smtClean="0">
                <a:solidFill>
                  <a:srgbClr val="FF0000"/>
                </a:solidFill>
              </a:rPr>
              <a:t>Tcl</a:t>
            </a:r>
            <a:r>
              <a:rPr lang="en-US" dirty="0" smtClean="0">
                <a:solidFill>
                  <a:srgbClr val="FF0000"/>
                </a:solidFill>
              </a:rPr>
              <a:t> command to create clock</a:t>
            </a:r>
            <a:endParaRPr lang="en-US" dirty="0">
              <a:solidFill>
                <a:srgbClr val="FF0000"/>
              </a:solidFill>
            </a:endParaRPr>
          </a:p>
        </p:txBody>
      </p:sp>
    </p:spTree>
    <p:extLst>
      <p:ext uri="{BB962C8B-B14F-4D97-AF65-F5344CB8AC3E}">
        <p14:creationId xmlns:p14="http://schemas.microsoft.com/office/powerpoint/2010/main" val="2295145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490" y="1600201"/>
            <a:ext cx="6400910" cy="4268337"/>
          </a:xfrm>
        </p:spPr>
        <p:txBody>
          <a:bodyPr/>
          <a:lstStyle/>
          <a:p>
            <a:pPr lvl="0"/>
            <a:r>
              <a:rPr lang="en-US" dirty="0"/>
              <a:t>Clocks can be attached to pins, ports, and nets</a:t>
            </a:r>
          </a:p>
          <a:p>
            <a:pPr lvl="1"/>
            <a:r>
              <a:rPr lang="en-US" dirty="0"/>
              <a:t>Specify the list of pins, ports, or nets which are to be attached to the clock when the clock is created</a:t>
            </a:r>
          </a:p>
          <a:p>
            <a:pPr lvl="0"/>
            <a:r>
              <a:rPr lang="en-US" dirty="0"/>
              <a:t>Once created, clock objects can be gotten using the </a:t>
            </a:r>
            <a:r>
              <a:rPr lang="en-US" dirty="0">
                <a:latin typeface="Courier New" pitchFamily="49" charset="0"/>
                <a:cs typeface="Courier New" pitchFamily="49" charset="0"/>
              </a:rPr>
              <a:t>get_clocks </a:t>
            </a:r>
            <a:r>
              <a:rPr lang="en-US" dirty="0"/>
              <a:t>command</a:t>
            </a:r>
          </a:p>
          <a:p>
            <a:pPr lvl="1"/>
            <a:r>
              <a:rPr lang="en-US" dirty="0">
                <a:latin typeface="Courier New" pitchFamily="49" charset="0"/>
                <a:cs typeface="Courier New" pitchFamily="49" charset="0"/>
              </a:rPr>
              <a:t>get_clocks &lt;name&gt;</a:t>
            </a:r>
          </a:p>
          <a:p>
            <a:pPr lvl="2"/>
            <a:r>
              <a:rPr lang="en-US" dirty="0"/>
              <a:t>Returns list of clocks that match </a:t>
            </a:r>
            <a:r>
              <a:rPr lang="en-US" dirty="0">
                <a:latin typeface="Courier New" pitchFamily="49" charset="0"/>
                <a:cs typeface="Courier New" pitchFamily="49" charset="0"/>
              </a:rPr>
              <a:t>&lt;name&gt;</a:t>
            </a:r>
          </a:p>
          <a:p>
            <a:pPr lvl="2"/>
            <a:r>
              <a:rPr lang="en-US" dirty="0">
                <a:latin typeface="Courier New" pitchFamily="49" charset="0"/>
                <a:cs typeface="Courier New" pitchFamily="49" charset="0"/>
              </a:rPr>
              <a:t>&lt;name&gt; </a:t>
            </a:r>
            <a:r>
              <a:rPr lang="en-US" dirty="0"/>
              <a:t>may include wildcards</a:t>
            </a:r>
          </a:p>
          <a:p>
            <a:pPr lvl="1"/>
            <a:r>
              <a:rPr lang="en-US" dirty="0"/>
              <a:t>Has similar options as the other get_* commands</a:t>
            </a:r>
          </a:p>
          <a:p>
            <a:pPr lvl="2"/>
            <a:r>
              <a:rPr lang="en-US" dirty="0">
                <a:latin typeface="Courier New" pitchFamily="49" charset="0"/>
                <a:cs typeface="Courier New" pitchFamily="49" charset="0"/>
              </a:rPr>
              <a:t>-regexp</a:t>
            </a:r>
          </a:p>
          <a:p>
            <a:pPr lvl="2"/>
            <a:r>
              <a:rPr lang="en-US" dirty="0">
                <a:latin typeface="Courier New" pitchFamily="49" charset="0"/>
                <a:cs typeface="Courier New" pitchFamily="49" charset="0"/>
              </a:rPr>
              <a:t>-filter &lt;expression&gt;</a:t>
            </a:r>
          </a:p>
          <a:p>
            <a:pPr lvl="2"/>
            <a:r>
              <a:rPr lang="en-US" dirty="0">
                <a:latin typeface="Courier New" pitchFamily="49" charset="0"/>
                <a:cs typeface="Courier New" pitchFamily="49" charset="0"/>
              </a:rPr>
              <a:t>-of_objects &lt;object&gt;</a:t>
            </a:r>
          </a:p>
        </p:txBody>
      </p:sp>
      <p:sp>
        <p:nvSpPr>
          <p:cNvPr id="2" name="Title 1"/>
          <p:cNvSpPr>
            <a:spLocks noGrp="1"/>
          </p:cNvSpPr>
          <p:nvPr>
            <p:ph type="title"/>
          </p:nvPr>
        </p:nvSpPr>
        <p:spPr/>
        <p:txBody>
          <a:bodyPr/>
          <a:lstStyle/>
          <a:p>
            <a:r>
              <a:rPr lang="en-US" spc="-20" dirty="0">
                <a:solidFill>
                  <a:srgbClr val="ED3423"/>
                </a:solidFill>
                <a:cs typeface="Arial"/>
              </a:rPr>
              <a:t>Handl</a:t>
            </a:r>
            <a:r>
              <a:rPr lang="en-US" spc="-5" dirty="0">
                <a:solidFill>
                  <a:srgbClr val="ED3423"/>
                </a:solidFill>
                <a:cs typeface="Arial"/>
              </a:rPr>
              <a:t>i</a:t>
            </a:r>
            <a:r>
              <a:rPr lang="en-US" spc="-20" dirty="0">
                <a:solidFill>
                  <a:srgbClr val="ED3423"/>
                </a:solidFill>
                <a:cs typeface="Arial"/>
              </a:rPr>
              <a:t>ng</a:t>
            </a:r>
            <a:r>
              <a:rPr lang="en-US" spc="-5" dirty="0">
                <a:solidFill>
                  <a:srgbClr val="ED3423"/>
                </a:solidFill>
                <a:cs typeface="Arial"/>
              </a:rPr>
              <a:t> </a:t>
            </a:r>
            <a:r>
              <a:rPr lang="en-US" spc="-20" dirty="0">
                <a:solidFill>
                  <a:srgbClr val="ED3423"/>
                </a:solidFill>
                <a:cs typeface="Arial"/>
              </a:rPr>
              <a:t>Clock</a:t>
            </a:r>
            <a:r>
              <a:rPr lang="en-US" spc="5" dirty="0">
                <a:solidFill>
                  <a:srgbClr val="ED3423"/>
                </a:solidFill>
                <a:cs typeface="Arial"/>
              </a:rPr>
              <a:t> </a:t>
            </a:r>
            <a:r>
              <a:rPr lang="en-US" spc="-20" dirty="0">
                <a:solidFill>
                  <a:srgbClr val="ED3423"/>
                </a:solidFill>
                <a:cs typeface="Arial"/>
              </a:rPr>
              <a:t>O</a:t>
            </a:r>
            <a:r>
              <a:rPr lang="en-US" spc="-15" dirty="0">
                <a:solidFill>
                  <a:srgbClr val="ED3423"/>
                </a:solidFill>
                <a:cs typeface="Arial"/>
              </a:rPr>
              <a:t>bjects</a:t>
            </a:r>
            <a:endParaRPr lang="en-US" dirty="0"/>
          </a:p>
        </p:txBody>
      </p:sp>
      <p:sp>
        <p:nvSpPr>
          <p:cNvPr id="3" name="Footer Placeholder 2"/>
          <p:cNvSpPr>
            <a:spLocks noGrp="1"/>
          </p:cNvSpPr>
          <p:nvPr>
            <p:ph type="ftr" sz="quarter" idx="3"/>
          </p:nvPr>
        </p:nvSpPr>
        <p:spPr/>
        <p:txBody>
          <a:bodyPr/>
          <a:lstStyle/>
          <a:p>
            <a:r>
              <a:rPr lang="en-US" dirty="0" smtClean="0"/>
              <a:t>© Copyright 2015 Xilinx</a:t>
            </a:r>
            <a:endParaRPr lang="en-US" dirty="0"/>
          </a:p>
        </p:txBody>
      </p:sp>
      <p:sp>
        <p:nvSpPr>
          <p:cNvPr id="4" name="Slide Number Placeholder 3"/>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24</a:t>
            </a:fld>
            <a:endParaRPr lang="en-US" dirty="0"/>
          </a:p>
        </p:txBody>
      </p:sp>
      <p:sp>
        <p:nvSpPr>
          <p:cNvPr id="6" name="object 10"/>
          <p:cNvSpPr/>
          <p:nvPr/>
        </p:nvSpPr>
        <p:spPr>
          <a:xfrm>
            <a:off x="8055609" y="1706879"/>
            <a:ext cx="2974341" cy="4248116"/>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0023809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Pin Constraints</a:t>
            </a:r>
          </a:p>
          <a:p>
            <a:pPr>
              <a:lnSpc>
                <a:spcPts val="2200"/>
              </a:lnSpc>
              <a:tabLst>
                <a:tab pos="228600" algn="l"/>
              </a:tabLst>
            </a:pPr>
            <a:r>
              <a:rPr lang="en-US" altLang="zh-CN" i="1" dirty="0" smtClean="0">
                <a:solidFill>
                  <a:schemeClr val="tx1"/>
                </a:solidFill>
                <a:cs typeface="Arial" pitchFamily="34" charset="0"/>
              </a:rPr>
              <a:t>Timing Constraints</a:t>
            </a:r>
          </a:p>
          <a:p>
            <a:pPr lvl="1">
              <a:lnSpc>
                <a:spcPts val="2200"/>
              </a:lnSpc>
              <a:tabLst>
                <a:tab pos="228600" algn="l"/>
              </a:tabLst>
            </a:pPr>
            <a:r>
              <a:rPr lang="en-US" altLang="zh-CN" dirty="0">
                <a:solidFill>
                  <a:schemeClr val="bg2"/>
                </a:solidFill>
                <a:cs typeface="Arial" pitchFamily="34" charset="0"/>
              </a:rPr>
              <a:t>Period</a:t>
            </a:r>
          </a:p>
          <a:p>
            <a:pPr lvl="1">
              <a:lnSpc>
                <a:spcPts val="2200"/>
              </a:lnSpc>
              <a:tabLst>
                <a:tab pos="228600" algn="l"/>
              </a:tabLst>
            </a:pPr>
            <a:r>
              <a:rPr lang="en-US" altLang="zh-CN" i="1" dirty="0" smtClean="0">
                <a:cs typeface="Arial" pitchFamily="34" charset="0"/>
              </a:rPr>
              <a:t>Input Delay</a:t>
            </a:r>
          </a:p>
          <a:p>
            <a:pPr lvl="1">
              <a:lnSpc>
                <a:spcPts val="2200"/>
              </a:lnSpc>
              <a:tabLst>
                <a:tab pos="228600" algn="l"/>
              </a:tabLst>
            </a:pPr>
            <a:r>
              <a:rPr lang="en-US" altLang="zh-CN" dirty="0" smtClean="0">
                <a:solidFill>
                  <a:schemeClr val="bg2"/>
                </a:solidFill>
                <a:cs typeface="Arial" pitchFamily="34" charset="0"/>
              </a:rPr>
              <a:t>Output Delay</a:t>
            </a:r>
          </a:p>
          <a:p>
            <a:pPr lvl="1">
              <a:lnSpc>
                <a:spcPts val="2200"/>
              </a:lnSpc>
              <a:tabLst>
                <a:tab pos="228600" algn="l"/>
              </a:tabLst>
            </a:pPr>
            <a:r>
              <a:rPr lang="en-US" altLang="zh-CN" dirty="0" smtClean="0">
                <a:solidFill>
                  <a:schemeClr val="bg2"/>
                </a:solidFill>
                <a:cs typeface="Arial" pitchFamily="34" charset="0"/>
              </a:rPr>
              <a:t>Virtual Clocks</a:t>
            </a:r>
          </a:p>
          <a:p>
            <a:pPr>
              <a:lnSpc>
                <a:spcPts val="2200"/>
              </a:lnSpc>
              <a:tabLst>
                <a:tab pos="228600" algn="l"/>
              </a:tabLst>
            </a:pPr>
            <a:r>
              <a:rPr lang="en-US" altLang="zh-CN" dirty="0">
                <a:solidFill>
                  <a:schemeClr val="bg2"/>
                </a:solidFill>
                <a:cs typeface="Arial" pitchFamily="34" charset="0"/>
              </a:rPr>
              <a:t>Constraints </a:t>
            </a:r>
            <a:r>
              <a:rPr lang="en-US" altLang="zh-CN" dirty="0" smtClean="0">
                <a:solidFill>
                  <a:schemeClr val="bg2"/>
                </a:solidFill>
                <a:cs typeface="Arial" pitchFamily="34" charset="0"/>
              </a:rPr>
              <a:t>Wizard</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25</a:t>
            </a:fld>
            <a:endParaRPr lang="en-US" dirty="0"/>
          </a:p>
        </p:txBody>
      </p:sp>
    </p:spTree>
    <p:extLst>
      <p:ext uri="{BB962C8B-B14F-4D97-AF65-F5344CB8AC3E}">
        <p14:creationId xmlns:p14="http://schemas.microsoft.com/office/powerpoint/2010/main" val="2955818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56845">
              <a:lnSpc>
                <a:spcPct val="100000"/>
              </a:lnSpc>
            </a:pPr>
            <a:r>
              <a:rPr lang="en-US" dirty="0">
                <a:solidFill>
                  <a:srgbClr val="3E3E3E"/>
                </a:solidFill>
                <a:cs typeface="Arial"/>
              </a:rPr>
              <a:t>Most int</a:t>
            </a:r>
            <a:r>
              <a:rPr lang="en-US" spc="-15" dirty="0">
                <a:solidFill>
                  <a:srgbClr val="3E3E3E"/>
                </a:solidFill>
                <a:cs typeface="Arial"/>
              </a:rPr>
              <a:t>e</a:t>
            </a:r>
            <a:r>
              <a:rPr lang="en-US" dirty="0">
                <a:solidFill>
                  <a:srgbClr val="3E3E3E"/>
                </a:solidFill>
                <a:cs typeface="Arial"/>
              </a:rPr>
              <a:t>rfaces to an</a:t>
            </a:r>
            <a:r>
              <a:rPr lang="en-US" spc="-10" dirty="0">
                <a:solidFill>
                  <a:srgbClr val="3E3E3E"/>
                </a:solidFill>
                <a:cs typeface="Arial"/>
              </a:rPr>
              <a:t> </a:t>
            </a:r>
            <a:r>
              <a:rPr lang="en-US" dirty="0">
                <a:solidFill>
                  <a:srgbClr val="3E3E3E"/>
                </a:solidFill>
                <a:cs typeface="Arial"/>
              </a:rPr>
              <a:t>F</a:t>
            </a:r>
            <a:r>
              <a:rPr lang="en-US" spc="-20" dirty="0">
                <a:solidFill>
                  <a:srgbClr val="3E3E3E"/>
                </a:solidFill>
                <a:cs typeface="Arial"/>
              </a:rPr>
              <a:t>P</a:t>
            </a:r>
            <a:r>
              <a:rPr lang="en-US" dirty="0">
                <a:solidFill>
                  <a:srgbClr val="3E3E3E"/>
                </a:solidFill>
                <a:cs typeface="Arial"/>
              </a:rPr>
              <a:t>GA use s</a:t>
            </a:r>
            <a:r>
              <a:rPr lang="en-US" spc="-35" dirty="0">
                <a:solidFill>
                  <a:srgbClr val="3E3E3E"/>
                </a:solidFill>
                <a:cs typeface="Arial"/>
              </a:rPr>
              <a:t>y</a:t>
            </a:r>
            <a:r>
              <a:rPr lang="en-US" dirty="0">
                <a:solidFill>
                  <a:srgbClr val="3E3E3E"/>
                </a:solidFill>
                <a:cs typeface="Arial"/>
              </a:rPr>
              <a:t>n</a:t>
            </a:r>
            <a:r>
              <a:rPr lang="en-US" spc="10" dirty="0">
                <a:solidFill>
                  <a:srgbClr val="3E3E3E"/>
                </a:solidFill>
                <a:cs typeface="Arial"/>
              </a:rPr>
              <a:t>c</a:t>
            </a:r>
            <a:r>
              <a:rPr lang="en-US" dirty="0">
                <a:solidFill>
                  <a:srgbClr val="3E3E3E"/>
                </a:solidFill>
                <a:cs typeface="Arial"/>
              </a:rPr>
              <a:t>hronous </a:t>
            </a:r>
            <a:r>
              <a:rPr lang="en-US" spc="-20" dirty="0">
                <a:solidFill>
                  <a:srgbClr val="3E3E3E"/>
                </a:solidFill>
                <a:cs typeface="Arial"/>
              </a:rPr>
              <a:t>c</a:t>
            </a:r>
            <a:r>
              <a:rPr lang="en-US" spc="-15" dirty="0">
                <a:solidFill>
                  <a:srgbClr val="3E3E3E"/>
                </a:solidFill>
                <a:cs typeface="Arial"/>
              </a:rPr>
              <a:t>o</a:t>
            </a:r>
            <a:r>
              <a:rPr lang="en-US" dirty="0">
                <a:solidFill>
                  <a:srgbClr val="3E3E3E"/>
                </a:solidFill>
                <a:cs typeface="Arial"/>
              </a:rPr>
              <a:t>m</a:t>
            </a:r>
            <a:r>
              <a:rPr lang="en-US" spc="-15" dirty="0">
                <a:solidFill>
                  <a:srgbClr val="3E3E3E"/>
                </a:solidFill>
                <a:cs typeface="Arial"/>
              </a:rPr>
              <a:t>m</a:t>
            </a:r>
            <a:r>
              <a:rPr lang="en-US" dirty="0">
                <a:solidFill>
                  <a:srgbClr val="3E3E3E"/>
                </a:solidFill>
                <a:cs typeface="Arial"/>
              </a:rPr>
              <a:t>unicati</a:t>
            </a:r>
            <a:r>
              <a:rPr lang="en-US" spc="-20" dirty="0">
                <a:solidFill>
                  <a:srgbClr val="3E3E3E"/>
                </a:solidFill>
                <a:cs typeface="Arial"/>
              </a:rPr>
              <a:t>o</a:t>
            </a:r>
            <a:r>
              <a:rPr lang="en-US" dirty="0">
                <a:solidFill>
                  <a:srgbClr val="3E3E3E"/>
                </a:solidFill>
                <a:cs typeface="Arial"/>
              </a:rPr>
              <a:t>n</a:t>
            </a:r>
            <a:endParaRPr lang="en-US" dirty="0">
              <a:cs typeface="Arial"/>
            </a:endParaRPr>
          </a:p>
          <a:p>
            <a:pPr marL="499745" lvl="1">
              <a:lnSpc>
                <a:spcPct val="100000"/>
              </a:lnSpc>
            </a:pPr>
            <a:r>
              <a:rPr lang="en-US" dirty="0" smtClean="0">
                <a:solidFill>
                  <a:srgbClr val="3E3E3E"/>
                </a:solidFill>
                <a:cs typeface="Arial"/>
              </a:rPr>
              <a:t>FP</a:t>
            </a:r>
            <a:r>
              <a:rPr lang="en-US" spc="5" dirty="0" smtClean="0">
                <a:solidFill>
                  <a:srgbClr val="3E3E3E"/>
                </a:solidFill>
                <a:cs typeface="Arial"/>
              </a:rPr>
              <a:t>G</a:t>
            </a:r>
            <a:r>
              <a:rPr lang="en-US" dirty="0" smtClean="0">
                <a:solidFill>
                  <a:srgbClr val="3E3E3E"/>
                </a:solidFill>
                <a:cs typeface="Arial"/>
              </a:rPr>
              <a:t>A </a:t>
            </a:r>
            <a:r>
              <a:rPr lang="en-US" dirty="0">
                <a:solidFill>
                  <a:srgbClr val="3E3E3E"/>
                </a:solidFill>
                <a:cs typeface="Arial"/>
              </a:rPr>
              <a:t>a</a:t>
            </a:r>
            <a:r>
              <a:rPr lang="en-US" spc="-10" dirty="0">
                <a:solidFill>
                  <a:srgbClr val="3E3E3E"/>
                </a:solidFill>
                <a:cs typeface="Arial"/>
              </a:rPr>
              <a:t>n</a:t>
            </a:r>
            <a:r>
              <a:rPr lang="en-US" dirty="0">
                <a:solidFill>
                  <a:srgbClr val="3E3E3E"/>
                </a:solidFill>
                <a:cs typeface="Arial"/>
              </a:rPr>
              <a:t>d the</a:t>
            </a:r>
            <a:r>
              <a:rPr lang="en-US" spc="-10" dirty="0">
                <a:solidFill>
                  <a:srgbClr val="3E3E3E"/>
                </a:solidFill>
                <a:cs typeface="Arial"/>
              </a:rPr>
              <a:t> </a:t>
            </a:r>
            <a:r>
              <a:rPr lang="en-US" dirty="0">
                <a:solidFill>
                  <a:srgbClr val="3E3E3E"/>
                </a:solidFill>
                <a:cs typeface="Arial"/>
              </a:rPr>
              <a:t>d</a:t>
            </a:r>
            <a:r>
              <a:rPr lang="en-US" spc="-10" dirty="0">
                <a:solidFill>
                  <a:srgbClr val="3E3E3E"/>
                </a:solidFill>
                <a:cs typeface="Arial"/>
              </a:rPr>
              <a:t>e</a:t>
            </a:r>
            <a:r>
              <a:rPr lang="en-US" dirty="0">
                <a:solidFill>
                  <a:srgbClr val="3E3E3E"/>
                </a:solidFill>
                <a:cs typeface="Arial"/>
              </a:rPr>
              <a:t>vi</a:t>
            </a:r>
            <a:r>
              <a:rPr lang="en-US" spc="5" dirty="0">
                <a:solidFill>
                  <a:srgbClr val="3E3E3E"/>
                </a:solidFill>
                <a:cs typeface="Arial"/>
              </a:rPr>
              <a:t>c</a:t>
            </a:r>
            <a:r>
              <a:rPr lang="en-US" dirty="0">
                <a:solidFill>
                  <a:srgbClr val="3E3E3E"/>
                </a:solidFill>
                <a:cs typeface="Arial"/>
              </a:rPr>
              <a:t>e </a:t>
            </a:r>
            <a:r>
              <a:rPr lang="en-US" spc="-10" dirty="0">
                <a:solidFill>
                  <a:srgbClr val="3E3E3E"/>
                </a:solidFill>
                <a:cs typeface="Arial"/>
              </a:rPr>
              <a:t>d</a:t>
            </a:r>
            <a:r>
              <a:rPr lang="en-US" dirty="0">
                <a:solidFill>
                  <a:srgbClr val="3E3E3E"/>
                </a:solidFill>
                <a:cs typeface="Arial"/>
              </a:rPr>
              <a:t>riving </a:t>
            </a:r>
            <a:r>
              <a:rPr lang="en-US" spc="10" dirty="0">
                <a:solidFill>
                  <a:srgbClr val="3E3E3E"/>
                </a:solidFill>
                <a:cs typeface="Arial"/>
              </a:rPr>
              <a:t>t</a:t>
            </a:r>
            <a:r>
              <a:rPr lang="en-US" dirty="0">
                <a:solidFill>
                  <a:srgbClr val="3E3E3E"/>
                </a:solidFill>
                <a:cs typeface="Arial"/>
              </a:rPr>
              <a:t>he</a:t>
            </a:r>
            <a:r>
              <a:rPr lang="en-US" spc="-10" dirty="0">
                <a:solidFill>
                  <a:srgbClr val="3E3E3E"/>
                </a:solidFill>
                <a:cs typeface="Arial"/>
              </a:rPr>
              <a:t> </a:t>
            </a:r>
            <a:r>
              <a:rPr lang="en-US" spc="5" dirty="0">
                <a:solidFill>
                  <a:srgbClr val="3E3E3E"/>
                </a:solidFill>
                <a:cs typeface="Arial"/>
              </a:rPr>
              <a:t>F</a:t>
            </a:r>
            <a:r>
              <a:rPr lang="en-US" dirty="0">
                <a:solidFill>
                  <a:srgbClr val="3E3E3E"/>
                </a:solidFill>
                <a:cs typeface="Arial"/>
              </a:rPr>
              <a:t>PGA h</a:t>
            </a:r>
            <a:r>
              <a:rPr lang="en-US" spc="-10" dirty="0">
                <a:solidFill>
                  <a:srgbClr val="3E3E3E"/>
                </a:solidFill>
                <a:cs typeface="Arial"/>
              </a:rPr>
              <a:t>a</a:t>
            </a:r>
            <a:r>
              <a:rPr lang="en-US" dirty="0">
                <a:solidFill>
                  <a:srgbClr val="3E3E3E"/>
                </a:solidFill>
                <a:cs typeface="Arial"/>
              </a:rPr>
              <a:t>ve</a:t>
            </a:r>
            <a:r>
              <a:rPr lang="en-US" spc="5" dirty="0">
                <a:solidFill>
                  <a:srgbClr val="3E3E3E"/>
                </a:solidFill>
                <a:cs typeface="Arial"/>
              </a:rPr>
              <a:t> </a:t>
            </a:r>
            <a:r>
              <a:rPr lang="en-US" dirty="0">
                <a:solidFill>
                  <a:srgbClr val="3E3E3E"/>
                </a:solidFill>
                <a:cs typeface="Arial"/>
              </a:rPr>
              <a:t>some</a:t>
            </a:r>
            <a:r>
              <a:rPr lang="en-US" spc="-10" dirty="0">
                <a:solidFill>
                  <a:srgbClr val="3E3E3E"/>
                </a:solidFill>
                <a:cs typeface="Arial"/>
              </a:rPr>
              <a:t> </a:t>
            </a:r>
            <a:r>
              <a:rPr lang="en-US" dirty="0">
                <a:solidFill>
                  <a:srgbClr val="3E3E3E"/>
                </a:solidFill>
                <a:cs typeface="Arial"/>
              </a:rPr>
              <a:t>sh</a:t>
            </a:r>
            <a:r>
              <a:rPr lang="en-US" spc="-10" dirty="0">
                <a:solidFill>
                  <a:srgbClr val="3E3E3E"/>
                </a:solidFill>
                <a:cs typeface="Arial"/>
              </a:rPr>
              <a:t>a</a:t>
            </a:r>
            <a:r>
              <a:rPr lang="en-US" dirty="0">
                <a:solidFill>
                  <a:srgbClr val="3E3E3E"/>
                </a:solidFill>
                <a:cs typeface="Arial"/>
              </a:rPr>
              <a:t>r</a:t>
            </a:r>
            <a:r>
              <a:rPr lang="en-US" spc="5" dirty="0">
                <a:solidFill>
                  <a:srgbClr val="3E3E3E"/>
                </a:solidFill>
                <a:cs typeface="Arial"/>
              </a:rPr>
              <a:t>e</a:t>
            </a:r>
            <a:r>
              <a:rPr lang="en-US" dirty="0">
                <a:solidFill>
                  <a:srgbClr val="3E3E3E"/>
                </a:solidFill>
                <a:cs typeface="Arial"/>
              </a:rPr>
              <a:t>d timi</a:t>
            </a:r>
            <a:r>
              <a:rPr lang="en-US" spc="-10" dirty="0">
                <a:solidFill>
                  <a:srgbClr val="3E3E3E"/>
                </a:solidFill>
                <a:cs typeface="Arial"/>
              </a:rPr>
              <a:t>n</a:t>
            </a:r>
            <a:r>
              <a:rPr lang="en-US" dirty="0">
                <a:solidFill>
                  <a:srgbClr val="3E3E3E"/>
                </a:solidFill>
                <a:cs typeface="Arial"/>
              </a:rPr>
              <a:t>g </a:t>
            </a:r>
            <a:r>
              <a:rPr lang="en-US" spc="5" dirty="0">
                <a:solidFill>
                  <a:srgbClr val="3E3E3E"/>
                </a:solidFill>
                <a:cs typeface="Arial"/>
              </a:rPr>
              <a:t>r</a:t>
            </a:r>
            <a:r>
              <a:rPr lang="en-US" dirty="0">
                <a:solidFill>
                  <a:srgbClr val="3E3E3E"/>
                </a:solidFill>
                <a:cs typeface="Arial"/>
              </a:rPr>
              <a:t>ef</a:t>
            </a:r>
            <a:r>
              <a:rPr lang="en-US" spc="-10" dirty="0">
                <a:solidFill>
                  <a:srgbClr val="3E3E3E"/>
                </a:solidFill>
                <a:cs typeface="Arial"/>
              </a:rPr>
              <a:t>e</a:t>
            </a:r>
            <a:r>
              <a:rPr lang="en-US" dirty="0">
                <a:solidFill>
                  <a:srgbClr val="3E3E3E"/>
                </a:solidFill>
                <a:cs typeface="Arial"/>
              </a:rPr>
              <a:t>re</a:t>
            </a:r>
            <a:r>
              <a:rPr lang="en-US" spc="-10" dirty="0">
                <a:solidFill>
                  <a:srgbClr val="3E3E3E"/>
                </a:solidFill>
                <a:cs typeface="Arial"/>
              </a:rPr>
              <a:t>n</a:t>
            </a:r>
            <a:r>
              <a:rPr lang="en-US" spc="10" dirty="0">
                <a:solidFill>
                  <a:srgbClr val="3E3E3E"/>
                </a:solidFill>
                <a:cs typeface="Arial"/>
              </a:rPr>
              <a:t>c</a:t>
            </a:r>
            <a:r>
              <a:rPr lang="en-US" dirty="0">
                <a:solidFill>
                  <a:srgbClr val="3E3E3E"/>
                </a:solidFill>
                <a:cs typeface="Arial"/>
              </a:rPr>
              <a:t>e</a:t>
            </a:r>
            <a:endParaRPr lang="en-US" dirty="0">
              <a:cs typeface="Arial"/>
            </a:endParaRPr>
          </a:p>
          <a:p>
            <a:pPr marL="783908" lvl="2">
              <a:lnSpc>
                <a:spcPct val="100000"/>
              </a:lnSpc>
            </a:pPr>
            <a:r>
              <a:rPr lang="en-US" spc="-10" dirty="0">
                <a:solidFill>
                  <a:srgbClr val="3E3E3E"/>
                </a:solidFill>
                <a:cs typeface="Arial"/>
              </a:rPr>
              <a:t>This</a:t>
            </a:r>
            <a:r>
              <a:rPr lang="en-US" spc="5" dirty="0">
                <a:solidFill>
                  <a:srgbClr val="3E3E3E"/>
                </a:solidFill>
                <a:cs typeface="Arial"/>
              </a:rPr>
              <a:t> </a:t>
            </a:r>
            <a:r>
              <a:rPr lang="en-US" spc="-10" dirty="0">
                <a:solidFill>
                  <a:srgbClr val="3E3E3E"/>
                </a:solidFill>
                <a:cs typeface="Arial"/>
              </a:rPr>
              <a:t>is usually</a:t>
            </a:r>
            <a:r>
              <a:rPr lang="en-US" spc="-20" dirty="0">
                <a:solidFill>
                  <a:srgbClr val="3E3E3E"/>
                </a:solidFill>
                <a:cs typeface="Arial"/>
              </a:rPr>
              <a:t> </a:t>
            </a:r>
            <a:r>
              <a:rPr lang="en-US" spc="-10" dirty="0">
                <a:solidFill>
                  <a:srgbClr val="3E3E3E"/>
                </a:solidFill>
                <a:cs typeface="Arial"/>
              </a:rPr>
              <a:t>a</a:t>
            </a:r>
            <a:r>
              <a:rPr lang="en-US" spc="10" dirty="0">
                <a:solidFill>
                  <a:srgbClr val="3E3E3E"/>
                </a:solidFill>
                <a:cs typeface="Arial"/>
              </a:rPr>
              <a:t> </a:t>
            </a:r>
            <a:r>
              <a:rPr lang="en-US" spc="-15" dirty="0">
                <a:solidFill>
                  <a:srgbClr val="3E3E3E"/>
                </a:solidFill>
                <a:cs typeface="Arial"/>
              </a:rPr>
              <a:t>common</a:t>
            </a:r>
            <a:r>
              <a:rPr lang="en-US" spc="-5" dirty="0">
                <a:solidFill>
                  <a:srgbClr val="3E3E3E"/>
                </a:solidFill>
                <a:cs typeface="Arial"/>
              </a:rPr>
              <a:t> c</a:t>
            </a:r>
            <a:r>
              <a:rPr lang="en-US" spc="-10" dirty="0">
                <a:solidFill>
                  <a:srgbClr val="3E3E3E"/>
                </a:solidFill>
                <a:cs typeface="Arial"/>
              </a:rPr>
              <a:t>lock or</a:t>
            </a:r>
            <a:r>
              <a:rPr lang="en-US" spc="-5" dirty="0">
                <a:solidFill>
                  <a:srgbClr val="3E3E3E"/>
                </a:solidFill>
                <a:cs typeface="Arial"/>
              </a:rPr>
              <a:t> </a:t>
            </a:r>
            <a:r>
              <a:rPr lang="en-US" spc="-10" dirty="0">
                <a:solidFill>
                  <a:srgbClr val="3E3E3E"/>
                </a:solidFill>
                <a:cs typeface="Arial"/>
              </a:rPr>
              <a:t>a</a:t>
            </a:r>
            <a:r>
              <a:rPr lang="en-US" spc="-5" dirty="0">
                <a:solidFill>
                  <a:srgbClr val="3E3E3E"/>
                </a:solidFill>
                <a:cs typeface="Arial"/>
              </a:rPr>
              <a:t> </a:t>
            </a:r>
            <a:r>
              <a:rPr lang="en-US" spc="-10" dirty="0">
                <a:solidFill>
                  <a:srgbClr val="3E3E3E"/>
                </a:solidFill>
                <a:cs typeface="Arial"/>
              </a:rPr>
              <a:t>related</a:t>
            </a:r>
            <a:r>
              <a:rPr lang="en-US" spc="-5" dirty="0">
                <a:solidFill>
                  <a:srgbClr val="3E3E3E"/>
                </a:solidFill>
                <a:cs typeface="Arial"/>
              </a:rPr>
              <a:t> c</a:t>
            </a:r>
            <a:r>
              <a:rPr lang="en-US" spc="-10" dirty="0">
                <a:solidFill>
                  <a:srgbClr val="3E3E3E"/>
                </a:solidFill>
                <a:cs typeface="Arial"/>
              </a:rPr>
              <a:t>lock</a:t>
            </a:r>
            <a:endParaRPr lang="en-US" dirty="0">
              <a:cs typeface="Arial"/>
            </a:endParaRPr>
          </a:p>
          <a:p>
            <a:pPr marL="156845">
              <a:lnSpc>
                <a:spcPct val="100000"/>
              </a:lnSpc>
            </a:pPr>
            <a:r>
              <a:rPr lang="en-US" dirty="0" smtClean="0">
                <a:solidFill>
                  <a:srgbClr val="3E3E3E"/>
                </a:solidFill>
                <a:cs typeface="Arial"/>
              </a:rPr>
              <a:t>Comp</a:t>
            </a:r>
            <a:r>
              <a:rPr lang="en-US" spc="-10" dirty="0" smtClean="0">
                <a:solidFill>
                  <a:srgbClr val="3E3E3E"/>
                </a:solidFill>
                <a:cs typeface="Arial"/>
              </a:rPr>
              <a:t>l</a:t>
            </a:r>
            <a:r>
              <a:rPr lang="en-US" dirty="0" smtClean="0">
                <a:solidFill>
                  <a:srgbClr val="3E3E3E"/>
                </a:solidFill>
                <a:cs typeface="Arial"/>
              </a:rPr>
              <a:t>ete</a:t>
            </a:r>
            <a:r>
              <a:rPr lang="en-US" spc="-10" dirty="0" smtClean="0">
                <a:solidFill>
                  <a:srgbClr val="3E3E3E"/>
                </a:solidFill>
                <a:cs typeface="Arial"/>
              </a:rPr>
              <a:t> </a:t>
            </a:r>
            <a:r>
              <a:rPr lang="en-US" dirty="0">
                <a:solidFill>
                  <a:srgbClr val="3E3E3E"/>
                </a:solidFill>
                <a:cs typeface="Arial"/>
              </a:rPr>
              <a:t>static</a:t>
            </a:r>
            <a:r>
              <a:rPr lang="en-US" spc="-10" dirty="0">
                <a:solidFill>
                  <a:srgbClr val="3E3E3E"/>
                </a:solidFill>
                <a:cs typeface="Arial"/>
              </a:rPr>
              <a:t> </a:t>
            </a:r>
            <a:r>
              <a:rPr lang="en-US" dirty="0">
                <a:solidFill>
                  <a:srgbClr val="3E3E3E"/>
                </a:solidFill>
                <a:cs typeface="Arial"/>
              </a:rPr>
              <a:t>tim</a:t>
            </a:r>
            <a:r>
              <a:rPr lang="en-US" spc="-15" dirty="0">
                <a:solidFill>
                  <a:srgbClr val="3E3E3E"/>
                </a:solidFill>
                <a:cs typeface="Arial"/>
              </a:rPr>
              <a:t>i</a:t>
            </a:r>
            <a:r>
              <a:rPr lang="en-US" dirty="0">
                <a:solidFill>
                  <a:srgbClr val="3E3E3E"/>
                </a:solidFill>
                <a:cs typeface="Arial"/>
              </a:rPr>
              <a:t>ng </a:t>
            </a:r>
            <a:r>
              <a:rPr lang="en-US" spc="-10" dirty="0">
                <a:solidFill>
                  <a:srgbClr val="3E3E3E"/>
                </a:solidFill>
                <a:cs typeface="Arial"/>
              </a:rPr>
              <a:t>p</a:t>
            </a:r>
            <a:r>
              <a:rPr lang="en-US" dirty="0">
                <a:solidFill>
                  <a:srgbClr val="3E3E3E"/>
                </a:solidFill>
                <a:cs typeface="Arial"/>
              </a:rPr>
              <a:t>ath th</a:t>
            </a:r>
            <a:r>
              <a:rPr lang="en-US" spc="-15" dirty="0">
                <a:solidFill>
                  <a:srgbClr val="3E3E3E"/>
                </a:solidFill>
                <a:cs typeface="Arial"/>
              </a:rPr>
              <a:t>r</a:t>
            </a:r>
            <a:r>
              <a:rPr lang="en-US" dirty="0">
                <a:solidFill>
                  <a:srgbClr val="3E3E3E"/>
                </a:solidFill>
                <a:cs typeface="Arial"/>
              </a:rPr>
              <a:t>ough</a:t>
            </a:r>
            <a:r>
              <a:rPr lang="en-US" spc="-20" dirty="0">
                <a:solidFill>
                  <a:srgbClr val="3E3E3E"/>
                </a:solidFill>
                <a:cs typeface="Arial"/>
              </a:rPr>
              <a:t> </a:t>
            </a:r>
            <a:r>
              <a:rPr lang="en-US" dirty="0">
                <a:solidFill>
                  <a:srgbClr val="3E3E3E"/>
                </a:solidFill>
                <a:cs typeface="Arial"/>
              </a:rPr>
              <a:t>an </a:t>
            </a:r>
            <a:r>
              <a:rPr lang="en-US" spc="-10" dirty="0">
                <a:solidFill>
                  <a:srgbClr val="3E3E3E"/>
                </a:solidFill>
                <a:cs typeface="Arial"/>
              </a:rPr>
              <a:t>i</a:t>
            </a:r>
            <a:r>
              <a:rPr lang="en-US" dirty="0">
                <a:solidFill>
                  <a:srgbClr val="3E3E3E"/>
                </a:solidFill>
                <a:cs typeface="Arial"/>
              </a:rPr>
              <a:t>nput </a:t>
            </a:r>
          </a:p>
          <a:p>
            <a:pPr marL="499745" lvl="1">
              <a:lnSpc>
                <a:spcPct val="100000"/>
              </a:lnSpc>
            </a:pPr>
            <a:r>
              <a:rPr lang="en-US" dirty="0" smtClean="0">
                <a:solidFill>
                  <a:srgbClr val="3E3E3E"/>
                </a:solidFill>
                <a:cs typeface="Arial"/>
              </a:rPr>
              <a:t>Starts </a:t>
            </a:r>
            <a:r>
              <a:rPr lang="en-US" dirty="0">
                <a:solidFill>
                  <a:srgbClr val="3E3E3E"/>
                </a:solidFill>
                <a:cs typeface="Arial"/>
              </a:rPr>
              <a:t>at a cl</a:t>
            </a:r>
            <a:r>
              <a:rPr lang="en-US" spc="-10" dirty="0">
                <a:solidFill>
                  <a:srgbClr val="3E3E3E"/>
                </a:solidFill>
                <a:cs typeface="Arial"/>
              </a:rPr>
              <a:t>o</a:t>
            </a:r>
            <a:r>
              <a:rPr lang="en-US" dirty="0">
                <a:solidFill>
                  <a:srgbClr val="3E3E3E"/>
                </a:solidFill>
                <a:cs typeface="Arial"/>
              </a:rPr>
              <a:t>cked</a:t>
            </a:r>
            <a:r>
              <a:rPr lang="en-US" spc="-10" dirty="0">
                <a:solidFill>
                  <a:srgbClr val="3E3E3E"/>
                </a:solidFill>
                <a:cs typeface="Arial"/>
              </a:rPr>
              <a:t> </a:t>
            </a:r>
            <a:r>
              <a:rPr lang="en-US" dirty="0">
                <a:solidFill>
                  <a:srgbClr val="3E3E3E"/>
                </a:solidFill>
                <a:cs typeface="Arial"/>
              </a:rPr>
              <a:t>e</a:t>
            </a:r>
            <a:r>
              <a:rPr lang="en-US" spc="5" dirty="0">
                <a:solidFill>
                  <a:srgbClr val="3E3E3E"/>
                </a:solidFill>
                <a:cs typeface="Arial"/>
              </a:rPr>
              <a:t>l</a:t>
            </a:r>
            <a:r>
              <a:rPr lang="en-US" dirty="0">
                <a:solidFill>
                  <a:srgbClr val="3E3E3E"/>
                </a:solidFill>
                <a:cs typeface="Arial"/>
              </a:rPr>
              <a:t>ement in</a:t>
            </a:r>
            <a:r>
              <a:rPr lang="en-US" spc="-10" dirty="0">
                <a:solidFill>
                  <a:srgbClr val="3E3E3E"/>
                </a:solidFill>
                <a:cs typeface="Arial"/>
              </a:rPr>
              <a:t> </a:t>
            </a:r>
            <a:r>
              <a:rPr lang="en-US" spc="5" dirty="0">
                <a:solidFill>
                  <a:srgbClr val="3E3E3E"/>
                </a:solidFill>
                <a:cs typeface="Arial"/>
              </a:rPr>
              <a:t>t</a:t>
            </a:r>
            <a:r>
              <a:rPr lang="en-US" dirty="0">
                <a:solidFill>
                  <a:srgbClr val="3E3E3E"/>
                </a:solidFill>
                <a:cs typeface="Arial"/>
              </a:rPr>
              <a:t>he</a:t>
            </a:r>
            <a:r>
              <a:rPr lang="en-US" spc="-10" dirty="0">
                <a:solidFill>
                  <a:srgbClr val="3E3E3E"/>
                </a:solidFill>
                <a:cs typeface="Arial"/>
              </a:rPr>
              <a:t> </a:t>
            </a:r>
            <a:r>
              <a:rPr lang="en-US" dirty="0">
                <a:solidFill>
                  <a:srgbClr val="3E3E3E"/>
                </a:solidFill>
                <a:cs typeface="Arial"/>
              </a:rPr>
              <a:t>driving</a:t>
            </a:r>
            <a:r>
              <a:rPr lang="en-US" spc="-10" dirty="0">
                <a:solidFill>
                  <a:srgbClr val="3E3E3E"/>
                </a:solidFill>
                <a:cs typeface="Arial"/>
              </a:rPr>
              <a:t> </a:t>
            </a:r>
            <a:r>
              <a:rPr lang="en-US" spc="5" dirty="0" smtClean="0">
                <a:solidFill>
                  <a:srgbClr val="3E3E3E"/>
                </a:solidFill>
                <a:cs typeface="Arial"/>
              </a:rPr>
              <a:t>d</a:t>
            </a:r>
            <a:r>
              <a:rPr lang="en-US" dirty="0" smtClean="0">
                <a:solidFill>
                  <a:srgbClr val="3E3E3E"/>
                </a:solidFill>
                <a:cs typeface="Arial"/>
              </a:rPr>
              <a:t>evice</a:t>
            </a:r>
            <a:endParaRPr lang="en-US" dirty="0" smtClean="0">
              <a:cs typeface="Arial"/>
            </a:endParaRPr>
          </a:p>
          <a:p>
            <a:pPr marL="783908" lvl="2">
              <a:lnSpc>
                <a:spcPct val="100000"/>
              </a:lnSpc>
            </a:pPr>
            <a:r>
              <a:rPr lang="en-US" spc="-10" dirty="0" smtClean="0">
                <a:solidFill>
                  <a:srgbClr val="3E3E3E"/>
                </a:solidFill>
                <a:cs typeface="Arial"/>
              </a:rPr>
              <a:t>Referenced</a:t>
            </a:r>
            <a:r>
              <a:rPr lang="en-US" spc="-5" dirty="0" smtClean="0">
                <a:solidFill>
                  <a:srgbClr val="3E3E3E"/>
                </a:solidFill>
                <a:cs typeface="Arial"/>
              </a:rPr>
              <a:t> </a:t>
            </a:r>
            <a:r>
              <a:rPr lang="en-US" spc="5" dirty="0">
                <a:solidFill>
                  <a:srgbClr val="3E3E3E"/>
                </a:solidFill>
                <a:cs typeface="Arial"/>
              </a:rPr>
              <a:t>t</a:t>
            </a:r>
            <a:r>
              <a:rPr lang="en-US" spc="-10" dirty="0">
                <a:solidFill>
                  <a:srgbClr val="3E3E3E"/>
                </a:solidFill>
                <a:cs typeface="Arial"/>
              </a:rPr>
              <a:t>o</a:t>
            </a:r>
            <a:r>
              <a:rPr lang="en-US" spc="-5" dirty="0">
                <a:solidFill>
                  <a:srgbClr val="3E3E3E"/>
                </a:solidFill>
                <a:cs typeface="Arial"/>
              </a:rPr>
              <a:t> </a:t>
            </a:r>
            <a:r>
              <a:rPr lang="en-US" spc="-10" dirty="0">
                <a:solidFill>
                  <a:srgbClr val="3E3E3E"/>
                </a:solidFill>
                <a:cs typeface="Arial"/>
              </a:rPr>
              <a:t>a</a:t>
            </a:r>
            <a:r>
              <a:rPr lang="en-US" spc="10" dirty="0">
                <a:solidFill>
                  <a:srgbClr val="3E3E3E"/>
                </a:solidFill>
                <a:cs typeface="Arial"/>
              </a:rPr>
              <a:t> </a:t>
            </a:r>
            <a:r>
              <a:rPr lang="en-US" spc="-10" dirty="0">
                <a:solidFill>
                  <a:srgbClr val="3E3E3E"/>
                </a:solidFill>
                <a:cs typeface="Arial"/>
              </a:rPr>
              <a:t>clock prov</a:t>
            </a:r>
            <a:r>
              <a:rPr lang="en-US" dirty="0">
                <a:solidFill>
                  <a:srgbClr val="3E3E3E"/>
                </a:solidFill>
                <a:cs typeface="Arial"/>
              </a:rPr>
              <a:t>i</a:t>
            </a:r>
            <a:r>
              <a:rPr lang="en-US" spc="-10" dirty="0">
                <a:solidFill>
                  <a:srgbClr val="3E3E3E"/>
                </a:solidFill>
                <a:cs typeface="Arial"/>
              </a:rPr>
              <a:t>ded</a:t>
            </a:r>
            <a:r>
              <a:rPr lang="en-US" spc="-5" dirty="0">
                <a:solidFill>
                  <a:srgbClr val="3E3E3E"/>
                </a:solidFill>
                <a:cs typeface="Arial"/>
              </a:rPr>
              <a:t> </a:t>
            </a:r>
            <a:r>
              <a:rPr lang="en-US" spc="-10" dirty="0">
                <a:solidFill>
                  <a:srgbClr val="3E3E3E"/>
                </a:solidFill>
                <a:cs typeface="Arial"/>
              </a:rPr>
              <a:t>to</a:t>
            </a:r>
            <a:r>
              <a:rPr lang="en-US" spc="-5" dirty="0">
                <a:solidFill>
                  <a:srgbClr val="3E3E3E"/>
                </a:solidFill>
                <a:cs typeface="Arial"/>
              </a:rPr>
              <a:t> </a:t>
            </a:r>
            <a:r>
              <a:rPr lang="en-US" spc="-10" dirty="0">
                <a:solidFill>
                  <a:srgbClr val="3E3E3E"/>
                </a:solidFill>
                <a:cs typeface="Arial"/>
              </a:rPr>
              <a:t>the dri</a:t>
            </a:r>
            <a:r>
              <a:rPr lang="en-US" spc="-5" dirty="0">
                <a:solidFill>
                  <a:srgbClr val="3E3E3E"/>
                </a:solidFill>
                <a:cs typeface="Arial"/>
              </a:rPr>
              <a:t>v</a:t>
            </a:r>
            <a:r>
              <a:rPr lang="en-US" spc="-10" dirty="0">
                <a:solidFill>
                  <a:srgbClr val="3E3E3E"/>
                </a:solidFill>
                <a:cs typeface="Arial"/>
              </a:rPr>
              <a:t>ing</a:t>
            </a:r>
            <a:r>
              <a:rPr lang="en-US" spc="-5" dirty="0">
                <a:solidFill>
                  <a:srgbClr val="3E3E3E"/>
                </a:solidFill>
                <a:cs typeface="Arial"/>
              </a:rPr>
              <a:t> </a:t>
            </a:r>
            <a:r>
              <a:rPr lang="en-US" spc="-10" dirty="0">
                <a:solidFill>
                  <a:srgbClr val="3E3E3E"/>
                </a:solidFill>
                <a:cs typeface="Arial"/>
              </a:rPr>
              <a:t>de</a:t>
            </a:r>
            <a:r>
              <a:rPr lang="en-US" spc="-5" dirty="0">
                <a:solidFill>
                  <a:srgbClr val="3E3E3E"/>
                </a:solidFill>
                <a:cs typeface="Arial"/>
              </a:rPr>
              <a:t>v</a:t>
            </a:r>
            <a:r>
              <a:rPr lang="en-US" spc="-10" dirty="0">
                <a:solidFill>
                  <a:srgbClr val="3E3E3E"/>
                </a:solidFill>
                <a:cs typeface="Arial"/>
              </a:rPr>
              <a:t>ice</a:t>
            </a:r>
            <a:endParaRPr lang="en-US" dirty="0">
              <a:cs typeface="Arial"/>
            </a:endParaRPr>
          </a:p>
          <a:p>
            <a:pPr marL="499745" lvl="1">
              <a:lnSpc>
                <a:spcPct val="100000"/>
              </a:lnSpc>
              <a:spcBef>
                <a:spcPts val="219"/>
              </a:spcBef>
            </a:pPr>
            <a:r>
              <a:rPr lang="en-US" dirty="0">
                <a:solidFill>
                  <a:srgbClr val="3E3E3E"/>
                </a:solidFill>
                <a:cs typeface="Arial"/>
              </a:rPr>
              <a:t>E</a:t>
            </a:r>
            <a:r>
              <a:rPr lang="en-US" spc="-10" dirty="0">
                <a:solidFill>
                  <a:srgbClr val="3E3E3E"/>
                </a:solidFill>
                <a:cs typeface="Arial"/>
              </a:rPr>
              <a:t>n</a:t>
            </a:r>
            <a:r>
              <a:rPr lang="en-US" dirty="0">
                <a:solidFill>
                  <a:srgbClr val="3E3E3E"/>
                </a:solidFill>
                <a:cs typeface="Arial"/>
              </a:rPr>
              <a:t>ds </a:t>
            </a:r>
            <a:r>
              <a:rPr lang="en-US" spc="-10" dirty="0">
                <a:solidFill>
                  <a:srgbClr val="3E3E3E"/>
                </a:solidFill>
                <a:cs typeface="Arial"/>
              </a:rPr>
              <a:t>a</a:t>
            </a:r>
            <a:r>
              <a:rPr lang="en-US" dirty="0">
                <a:solidFill>
                  <a:srgbClr val="3E3E3E"/>
                </a:solidFill>
                <a:cs typeface="Arial"/>
              </a:rPr>
              <a:t>t</a:t>
            </a:r>
            <a:r>
              <a:rPr lang="en-US" spc="5" dirty="0">
                <a:solidFill>
                  <a:srgbClr val="3E3E3E"/>
                </a:solidFill>
                <a:cs typeface="Arial"/>
              </a:rPr>
              <a:t> </a:t>
            </a:r>
            <a:r>
              <a:rPr lang="en-US" dirty="0">
                <a:solidFill>
                  <a:srgbClr val="3E3E3E"/>
                </a:solidFill>
                <a:cs typeface="Arial"/>
              </a:rPr>
              <a:t>a cl</a:t>
            </a:r>
            <a:r>
              <a:rPr lang="en-US" spc="-10" dirty="0">
                <a:solidFill>
                  <a:srgbClr val="3E3E3E"/>
                </a:solidFill>
                <a:cs typeface="Arial"/>
              </a:rPr>
              <a:t>o</a:t>
            </a:r>
            <a:r>
              <a:rPr lang="en-US" dirty="0">
                <a:solidFill>
                  <a:srgbClr val="3E3E3E"/>
                </a:solidFill>
                <a:cs typeface="Arial"/>
              </a:rPr>
              <a:t>c</a:t>
            </a:r>
            <a:r>
              <a:rPr lang="en-US" spc="10" dirty="0">
                <a:solidFill>
                  <a:srgbClr val="3E3E3E"/>
                </a:solidFill>
                <a:cs typeface="Arial"/>
              </a:rPr>
              <a:t>k</a:t>
            </a:r>
            <a:r>
              <a:rPr lang="en-US" dirty="0">
                <a:solidFill>
                  <a:srgbClr val="3E3E3E"/>
                </a:solidFill>
                <a:cs typeface="Arial"/>
              </a:rPr>
              <a:t>ed</a:t>
            </a:r>
            <a:r>
              <a:rPr lang="en-US" spc="-10" dirty="0">
                <a:solidFill>
                  <a:srgbClr val="3E3E3E"/>
                </a:solidFill>
                <a:cs typeface="Arial"/>
              </a:rPr>
              <a:t> </a:t>
            </a:r>
            <a:r>
              <a:rPr lang="en-US" dirty="0">
                <a:solidFill>
                  <a:srgbClr val="3E3E3E"/>
                </a:solidFill>
                <a:cs typeface="Arial"/>
              </a:rPr>
              <a:t>e</a:t>
            </a:r>
            <a:r>
              <a:rPr lang="en-US" spc="5" dirty="0">
                <a:solidFill>
                  <a:srgbClr val="3E3E3E"/>
                </a:solidFill>
                <a:cs typeface="Arial"/>
              </a:rPr>
              <a:t>l</a:t>
            </a:r>
            <a:r>
              <a:rPr lang="en-US" dirty="0">
                <a:solidFill>
                  <a:srgbClr val="3E3E3E"/>
                </a:solidFill>
                <a:cs typeface="Arial"/>
              </a:rPr>
              <a:t>ement in</a:t>
            </a:r>
            <a:r>
              <a:rPr lang="en-US" spc="-10" dirty="0">
                <a:solidFill>
                  <a:srgbClr val="3E3E3E"/>
                </a:solidFill>
                <a:cs typeface="Arial"/>
              </a:rPr>
              <a:t> </a:t>
            </a:r>
            <a:r>
              <a:rPr lang="en-US" spc="5" dirty="0">
                <a:solidFill>
                  <a:srgbClr val="3E3E3E"/>
                </a:solidFill>
                <a:cs typeface="Arial"/>
              </a:rPr>
              <a:t>t</a:t>
            </a:r>
            <a:r>
              <a:rPr lang="en-US" dirty="0">
                <a:solidFill>
                  <a:srgbClr val="3E3E3E"/>
                </a:solidFill>
                <a:cs typeface="Arial"/>
              </a:rPr>
              <a:t>he</a:t>
            </a:r>
            <a:r>
              <a:rPr lang="en-US" spc="-10" dirty="0">
                <a:solidFill>
                  <a:srgbClr val="3E3E3E"/>
                </a:solidFill>
                <a:cs typeface="Arial"/>
              </a:rPr>
              <a:t> </a:t>
            </a:r>
            <a:r>
              <a:rPr lang="en-US" spc="5" dirty="0" smtClean="0">
                <a:solidFill>
                  <a:srgbClr val="3E3E3E"/>
                </a:solidFill>
                <a:cs typeface="Arial"/>
              </a:rPr>
              <a:t>F</a:t>
            </a:r>
            <a:r>
              <a:rPr lang="en-US" dirty="0" smtClean="0">
                <a:solidFill>
                  <a:srgbClr val="3E3E3E"/>
                </a:solidFill>
                <a:cs typeface="Arial"/>
              </a:rPr>
              <a:t>PGA</a:t>
            </a:r>
            <a:endParaRPr lang="en-US" dirty="0" smtClean="0">
              <a:cs typeface="Arial"/>
            </a:endParaRPr>
          </a:p>
          <a:p>
            <a:pPr marL="783908" lvl="2">
              <a:lnSpc>
                <a:spcPct val="100000"/>
              </a:lnSpc>
              <a:spcBef>
                <a:spcPts val="219"/>
              </a:spcBef>
            </a:pPr>
            <a:r>
              <a:rPr lang="en-US" spc="-10" dirty="0" smtClean="0">
                <a:solidFill>
                  <a:srgbClr val="3E3E3E"/>
                </a:solidFill>
                <a:cs typeface="Arial"/>
              </a:rPr>
              <a:t>Referenced</a:t>
            </a:r>
            <a:r>
              <a:rPr lang="en-US" spc="-5" dirty="0" smtClean="0">
                <a:solidFill>
                  <a:srgbClr val="3E3E3E"/>
                </a:solidFill>
                <a:cs typeface="Arial"/>
              </a:rPr>
              <a:t> </a:t>
            </a:r>
            <a:r>
              <a:rPr lang="en-US" spc="5" dirty="0">
                <a:solidFill>
                  <a:srgbClr val="3E3E3E"/>
                </a:solidFill>
                <a:cs typeface="Arial"/>
              </a:rPr>
              <a:t>t</a:t>
            </a:r>
            <a:r>
              <a:rPr lang="en-US" spc="-10" dirty="0">
                <a:solidFill>
                  <a:srgbClr val="3E3E3E"/>
                </a:solidFill>
                <a:cs typeface="Arial"/>
              </a:rPr>
              <a:t>o</a:t>
            </a:r>
            <a:r>
              <a:rPr lang="en-US" spc="-5" dirty="0">
                <a:solidFill>
                  <a:srgbClr val="3E3E3E"/>
                </a:solidFill>
                <a:cs typeface="Arial"/>
              </a:rPr>
              <a:t> t</a:t>
            </a:r>
            <a:r>
              <a:rPr lang="en-US" dirty="0">
                <a:solidFill>
                  <a:srgbClr val="3E3E3E"/>
                </a:solidFill>
                <a:cs typeface="Arial"/>
              </a:rPr>
              <a:t>h</a:t>
            </a:r>
            <a:r>
              <a:rPr lang="en-US" spc="-10" dirty="0">
                <a:solidFill>
                  <a:srgbClr val="3E3E3E"/>
                </a:solidFill>
                <a:cs typeface="Arial"/>
              </a:rPr>
              <a:t>e</a:t>
            </a:r>
            <a:r>
              <a:rPr lang="en-US" spc="-5" dirty="0">
                <a:solidFill>
                  <a:srgbClr val="3E3E3E"/>
                </a:solidFill>
                <a:cs typeface="Arial"/>
              </a:rPr>
              <a:t> </a:t>
            </a:r>
            <a:r>
              <a:rPr lang="en-US" spc="-10" dirty="0">
                <a:solidFill>
                  <a:srgbClr val="3E3E3E"/>
                </a:solidFill>
                <a:cs typeface="Arial"/>
              </a:rPr>
              <a:t>clock that</a:t>
            </a:r>
            <a:r>
              <a:rPr lang="en-US" spc="-5" dirty="0">
                <a:solidFill>
                  <a:srgbClr val="3E3E3E"/>
                </a:solidFill>
                <a:cs typeface="Arial"/>
              </a:rPr>
              <a:t> </a:t>
            </a:r>
            <a:r>
              <a:rPr lang="en-US" spc="-10" dirty="0">
                <a:solidFill>
                  <a:srgbClr val="3E3E3E"/>
                </a:solidFill>
                <a:cs typeface="Arial"/>
              </a:rPr>
              <a:t>propagates</a:t>
            </a:r>
            <a:r>
              <a:rPr lang="en-US" spc="5" dirty="0">
                <a:solidFill>
                  <a:srgbClr val="3E3E3E"/>
                </a:solidFill>
                <a:cs typeface="Arial"/>
              </a:rPr>
              <a:t> </a:t>
            </a:r>
            <a:r>
              <a:rPr lang="en-US" spc="-10" dirty="0">
                <a:solidFill>
                  <a:srgbClr val="3E3E3E"/>
                </a:solidFill>
                <a:cs typeface="Arial"/>
              </a:rPr>
              <a:t>to</a:t>
            </a:r>
            <a:r>
              <a:rPr lang="en-US" spc="-5" dirty="0">
                <a:solidFill>
                  <a:srgbClr val="3E3E3E"/>
                </a:solidFill>
                <a:cs typeface="Arial"/>
              </a:rPr>
              <a:t> </a:t>
            </a:r>
            <a:r>
              <a:rPr lang="en-US" spc="-10" dirty="0">
                <a:solidFill>
                  <a:srgbClr val="3E3E3E"/>
                </a:solidFill>
                <a:cs typeface="Arial"/>
              </a:rPr>
              <a:t>the</a:t>
            </a:r>
            <a:r>
              <a:rPr lang="en-US" spc="-5" dirty="0">
                <a:solidFill>
                  <a:srgbClr val="3E3E3E"/>
                </a:solidFill>
                <a:cs typeface="Arial"/>
              </a:rPr>
              <a:t> </a:t>
            </a:r>
            <a:r>
              <a:rPr lang="en-US" spc="-10" dirty="0">
                <a:solidFill>
                  <a:srgbClr val="3E3E3E"/>
                </a:solidFill>
                <a:cs typeface="Arial"/>
              </a:rPr>
              <a:t>de</a:t>
            </a:r>
            <a:r>
              <a:rPr lang="en-US" spc="10" dirty="0">
                <a:solidFill>
                  <a:srgbClr val="3E3E3E"/>
                </a:solidFill>
                <a:cs typeface="Arial"/>
              </a:rPr>
              <a:t>s</a:t>
            </a:r>
            <a:r>
              <a:rPr lang="en-US" spc="-10" dirty="0">
                <a:solidFill>
                  <a:srgbClr val="3E3E3E"/>
                </a:solidFill>
                <a:cs typeface="Arial"/>
              </a:rPr>
              <a:t>tinat</a:t>
            </a:r>
            <a:r>
              <a:rPr lang="en-US" dirty="0">
                <a:solidFill>
                  <a:srgbClr val="3E3E3E"/>
                </a:solidFill>
                <a:cs typeface="Arial"/>
              </a:rPr>
              <a:t>i</a:t>
            </a:r>
            <a:r>
              <a:rPr lang="en-US" spc="-10" dirty="0">
                <a:solidFill>
                  <a:srgbClr val="3E3E3E"/>
                </a:solidFill>
                <a:cs typeface="Arial"/>
              </a:rPr>
              <a:t>on</a:t>
            </a:r>
            <a:r>
              <a:rPr lang="en-US" spc="-5" dirty="0">
                <a:solidFill>
                  <a:srgbClr val="3E3E3E"/>
                </a:solidFill>
                <a:cs typeface="Arial"/>
              </a:rPr>
              <a:t> c</a:t>
            </a:r>
            <a:r>
              <a:rPr lang="en-US" spc="-10" dirty="0">
                <a:solidFill>
                  <a:srgbClr val="3E3E3E"/>
                </a:solidFill>
                <a:cs typeface="Arial"/>
              </a:rPr>
              <a:t>locked</a:t>
            </a:r>
            <a:r>
              <a:rPr lang="en-US" spc="-15" dirty="0">
                <a:solidFill>
                  <a:srgbClr val="3E3E3E"/>
                </a:solidFill>
                <a:cs typeface="Arial"/>
              </a:rPr>
              <a:t> </a:t>
            </a:r>
            <a:r>
              <a:rPr lang="en-US" spc="-10" dirty="0">
                <a:solidFill>
                  <a:srgbClr val="3E3E3E"/>
                </a:solidFill>
                <a:cs typeface="Arial"/>
              </a:rPr>
              <a:t>element in</a:t>
            </a:r>
            <a:r>
              <a:rPr lang="en-US" spc="-5" dirty="0">
                <a:solidFill>
                  <a:srgbClr val="3E3E3E"/>
                </a:solidFill>
                <a:cs typeface="Arial"/>
              </a:rPr>
              <a:t> </a:t>
            </a:r>
            <a:r>
              <a:rPr lang="en-US" spc="-10" dirty="0">
                <a:solidFill>
                  <a:srgbClr val="3E3E3E"/>
                </a:solidFill>
                <a:cs typeface="Arial"/>
              </a:rPr>
              <a:t>the FP</a:t>
            </a:r>
            <a:r>
              <a:rPr lang="en-US" spc="-20" dirty="0">
                <a:solidFill>
                  <a:srgbClr val="3E3E3E"/>
                </a:solidFill>
                <a:cs typeface="Arial"/>
              </a:rPr>
              <a:t>G</a:t>
            </a:r>
            <a:r>
              <a:rPr lang="en-US" spc="-15" dirty="0">
                <a:solidFill>
                  <a:srgbClr val="3E3E3E"/>
                </a:solidFill>
                <a:cs typeface="Arial"/>
              </a:rPr>
              <a:t>A</a:t>
            </a:r>
            <a:endParaRPr lang="en-US" dirty="0">
              <a:cs typeface="Arial"/>
            </a:endParaRPr>
          </a:p>
          <a:p>
            <a:pPr marL="499745" lvl="1">
              <a:lnSpc>
                <a:spcPct val="100000"/>
              </a:lnSpc>
              <a:spcBef>
                <a:spcPts val="175"/>
              </a:spcBef>
            </a:pPr>
            <a:r>
              <a:rPr lang="en-US" dirty="0">
                <a:solidFill>
                  <a:srgbClr val="3E3E3E"/>
                </a:solidFill>
                <a:cs typeface="Arial"/>
              </a:rPr>
              <a:t>Pro</a:t>
            </a:r>
            <a:r>
              <a:rPr lang="en-US" spc="-10" dirty="0">
                <a:solidFill>
                  <a:srgbClr val="3E3E3E"/>
                </a:solidFill>
                <a:cs typeface="Arial"/>
              </a:rPr>
              <a:t>p</a:t>
            </a:r>
            <a:r>
              <a:rPr lang="en-US" spc="5" dirty="0">
                <a:solidFill>
                  <a:srgbClr val="3E3E3E"/>
                </a:solidFill>
                <a:cs typeface="Arial"/>
              </a:rPr>
              <a:t>a</a:t>
            </a:r>
            <a:r>
              <a:rPr lang="en-US" dirty="0">
                <a:solidFill>
                  <a:srgbClr val="3E3E3E"/>
                </a:solidFill>
                <a:cs typeface="Arial"/>
              </a:rPr>
              <a:t>g</a:t>
            </a:r>
            <a:r>
              <a:rPr lang="en-US" spc="-10" dirty="0">
                <a:solidFill>
                  <a:srgbClr val="3E3E3E"/>
                </a:solidFill>
                <a:cs typeface="Arial"/>
              </a:rPr>
              <a:t>a</a:t>
            </a:r>
            <a:r>
              <a:rPr lang="en-US" dirty="0">
                <a:solidFill>
                  <a:srgbClr val="3E3E3E"/>
                </a:solidFill>
                <a:cs typeface="Arial"/>
              </a:rPr>
              <a:t>tes th</a:t>
            </a:r>
            <a:r>
              <a:rPr lang="en-US" spc="5" dirty="0">
                <a:solidFill>
                  <a:srgbClr val="3E3E3E"/>
                </a:solidFill>
                <a:cs typeface="Arial"/>
              </a:rPr>
              <a:t>r</a:t>
            </a:r>
            <a:r>
              <a:rPr lang="en-US" dirty="0">
                <a:solidFill>
                  <a:srgbClr val="3E3E3E"/>
                </a:solidFill>
                <a:cs typeface="Arial"/>
              </a:rPr>
              <a:t>o</a:t>
            </a:r>
            <a:r>
              <a:rPr lang="en-US" spc="-10" dirty="0">
                <a:solidFill>
                  <a:srgbClr val="3E3E3E"/>
                </a:solidFill>
                <a:cs typeface="Arial"/>
              </a:rPr>
              <a:t>u</a:t>
            </a:r>
            <a:r>
              <a:rPr lang="en-US" spc="5" dirty="0">
                <a:solidFill>
                  <a:srgbClr val="3E3E3E"/>
                </a:solidFill>
                <a:cs typeface="Arial"/>
              </a:rPr>
              <a:t>g</a:t>
            </a:r>
            <a:r>
              <a:rPr lang="en-US" dirty="0">
                <a:solidFill>
                  <a:srgbClr val="3E3E3E"/>
                </a:solidFill>
                <a:cs typeface="Arial"/>
              </a:rPr>
              <a:t>h the</a:t>
            </a:r>
            <a:r>
              <a:rPr lang="en-US" spc="-10" dirty="0">
                <a:solidFill>
                  <a:srgbClr val="3E3E3E"/>
                </a:solidFill>
                <a:cs typeface="Arial"/>
              </a:rPr>
              <a:t> </a:t>
            </a:r>
            <a:r>
              <a:rPr lang="en-US" dirty="0">
                <a:solidFill>
                  <a:srgbClr val="3E3E3E"/>
                </a:solidFill>
                <a:cs typeface="Arial"/>
              </a:rPr>
              <a:t>e</a:t>
            </a:r>
            <a:r>
              <a:rPr lang="en-US" spc="5" dirty="0">
                <a:solidFill>
                  <a:srgbClr val="3E3E3E"/>
                </a:solidFill>
                <a:cs typeface="Arial"/>
              </a:rPr>
              <a:t>l</a:t>
            </a:r>
            <a:r>
              <a:rPr lang="en-US" dirty="0">
                <a:solidFill>
                  <a:srgbClr val="3E3E3E"/>
                </a:solidFill>
                <a:cs typeface="Arial"/>
              </a:rPr>
              <a:t>e</a:t>
            </a:r>
            <a:r>
              <a:rPr lang="en-US" spc="5" dirty="0">
                <a:solidFill>
                  <a:srgbClr val="3E3E3E"/>
                </a:solidFill>
                <a:cs typeface="Arial"/>
              </a:rPr>
              <a:t>m</a:t>
            </a:r>
            <a:r>
              <a:rPr lang="en-US" dirty="0">
                <a:solidFill>
                  <a:srgbClr val="3E3E3E"/>
                </a:solidFill>
                <a:cs typeface="Arial"/>
              </a:rPr>
              <a:t>e</a:t>
            </a:r>
            <a:r>
              <a:rPr lang="en-US" spc="-10" dirty="0">
                <a:solidFill>
                  <a:srgbClr val="3E3E3E"/>
                </a:solidFill>
                <a:cs typeface="Arial"/>
              </a:rPr>
              <a:t>n</a:t>
            </a:r>
            <a:r>
              <a:rPr lang="en-US" dirty="0">
                <a:solidFill>
                  <a:srgbClr val="3E3E3E"/>
                </a:solidFill>
                <a:cs typeface="Arial"/>
              </a:rPr>
              <a:t>ts</a:t>
            </a:r>
            <a:r>
              <a:rPr lang="en-US" spc="5" dirty="0">
                <a:solidFill>
                  <a:srgbClr val="3E3E3E"/>
                </a:solidFill>
                <a:cs typeface="Arial"/>
              </a:rPr>
              <a:t> </a:t>
            </a:r>
            <a:r>
              <a:rPr lang="en-US" dirty="0">
                <a:solidFill>
                  <a:srgbClr val="3E3E3E"/>
                </a:solidFill>
                <a:cs typeface="Arial"/>
              </a:rPr>
              <a:t>b</a:t>
            </a:r>
            <a:r>
              <a:rPr lang="en-US" spc="-10" dirty="0">
                <a:solidFill>
                  <a:srgbClr val="3E3E3E"/>
                </a:solidFill>
                <a:cs typeface="Arial"/>
              </a:rPr>
              <a:t>e</a:t>
            </a:r>
            <a:r>
              <a:rPr lang="en-US" spc="25" dirty="0">
                <a:solidFill>
                  <a:srgbClr val="3E3E3E"/>
                </a:solidFill>
                <a:cs typeface="Arial"/>
              </a:rPr>
              <a:t>t</a:t>
            </a:r>
            <a:r>
              <a:rPr lang="en-US" spc="-30" dirty="0">
                <a:solidFill>
                  <a:srgbClr val="3E3E3E"/>
                </a:solidFill>
                <a:cs typeface="Arial"/>
              </a:rPr>
              <a:t>w</a:t>
            </a:r>
            <a:r>
              <a:rPr lang="en-US" spc="5" dirty="0">
                <a:solidFill>
                  <a:srgbClr val="3E3E3E"/>
                </a:solidFill>
                <a:cs typeface="Arial"/>
              </a:rPr>
              <a:t>e</a:t>
            </a:r>
            <a:r>
              <a:rPr lang="en-US" dirty="0">
                <a:solidFill>
                  <a:srgbClr val="3E3E3E"/>
                </a:solidFill>
                <a:cs typeface="Arial"/>
              </a:rPr>
              <a:t>en</a:t>
            </a:r>
            <a:r>
              <a:rPr lang="en-US" spc="-10" dirty="0">
                <a:solidFill>
                  <a:srgbClr val="3E3E3E"/>
                </a:solidFill>
                <a:cs typeface="Arial"/>
              </a:rPr>
              <a:t> </a:t>
            </a:r>
            <a:r>
              <a:rPr lang="en-US" spc="15" dirty="0" smtClean="0">
                <a:solidFill>
                  <a:srgbClr val="3E3E3E"/>
                </a:solidFill>
                <a:cs typeface="Arial"/>
              </a:rPr>
              <a:t>t</a:t>
            </a:r>
            <a:r>
              <a:rPr lang="en-US" dirty="0" smtClean="0">
                <a:solidFill>
                  <a:srgbClr val="3E3E3E"/>
                </a:solidFill>
                <a:cs typeface="Arial"/>
              </a:rPr>
              <a:t>h</a:t>
            </a:r>
            <a:r>
              <a:rPr lang="en-US" spc="-10" dirty="0" smtClean="0">
                <a:solidFill>
                  <a:srgbClr val="3E3E3E"/>
                </a:solidFill>
                <a:cs typeface="Arial"/>
              </a:rPr>
              <a:t>e</a:t>
            </a:r>
            <a:r>
              <a:rPr lang="en-US" dirty="0" smtClean="0">
                <a:solidFill>
                  <a:srgbClr val="3E3E3E"/>
                </a:solidFill>
                <a:cs typeface="Arial"/>
              </a:rPr>
              <a:t>m</a:t>
            </a:r>
            <a:endParaRPr lang="en-US" dirty="0" smtClean="0">
              <a:cs typeface="Arial"/>
            </a:endParaRPr>
          </a:p>
          <a:p>
            <a:pPr marL="783908" lvl="2">
              <a:lnSpc>
                <a:spcPct val="100000"/>
              </a:lnSpc>
              <a:spcBef>
                <a:spcPts val="175"/>
              </a:spcBef>
            </a:pPr>
            <a:r>
              <a:rPr lang="en-US" spc="-15" dirty="0" smtClean="0">
                <a:solidFill>
                  <a:srgbClr val="3E3E3E"/>
                </a:solidFill>
                <a:cs typeface="Arial"/>
              </a:rPr>
              <a:t>CLK &gt; Q</a:t>
            </a:r>
            <a:r>
              <a:rPr lang="en-US" spc="-10" dirty="0" smtClean="0">
                <a:solidFill>
                  <a:srgbClr val="3E3E3E"/>
                </a:solidFill>
                <a:cs typeface="Arial"/>
              </a:rPr>
              <a:t> </a:t>
            </a:r>
            <a:r>
              <a:rPr lang="en-US" spc="-10" dirty="0">
                <a:solidFill>
                  <a:srgbClr val="3E3E3E"/>
                </a:solidFill>
                <a:cs typeface="Arial"/>
              </a:rPr>
              <a:t>of</a:t>
            </a:r>
            <a:r>
              <a:rPr lang="en-US" spc="-5" dirty="0">
                <a:solidFill>
                  <a:srgbClr val="3E3E3E"/>
                </a:solidFill>
                <a:cs typeface="Arial"/>
              </a:rPr>
              <a:t> </a:t>
            </a:r>
            <a:r>
              <a:rPr lang="en-US" spc="-10" dirty="0">
                <a:solidFill>
                  <a:srgbClr val="3E3E3E"/>
                </a:solidFill>
                <a:cs typeface="Arial"/>
              </a:rPr>
              <a:t>the</a:t>
            </a:r>
            <a:r>
              <a:rPr lang="en-US" spc="20" dirty="0">
                <a:solidFill>
                  <a:srgbClr val="3E3E3E"/>
                </a:solidFill>
                <a:cs typeface="Arial"/>
              </a:rPr>
              <a:t> </a:t>
            </a:r>
            <a:r>
              <a:rPr lang="en-US" spc="-10" dirty="0">
                <a:solidFill>
                  <a:srgbClr val="3E3E3E"/>
                </a:solidFill>
                <a:cs typeface="Arial"/>
              </a:rPr>
              <a:t>e</a:t>
            </a:r>
            <a:r>
              <a:rPr lang="en-US" spc="-15" dirty="0">
                <a:solidFill>
                  <a:srgbClr val="3E3E3E"/>
                </a:solidFill>
                <a:cs typeface="Arial"/>
              </a:rPr>
              <a:t>x</a:t>
            </a:r>
            <a:r>
              <a:rPr lang="en-US" spc="-10" dirty="0">
                <a:solidFill>
                  <a:srgbClr val="3E3E3E"/>
                </a:solidFill>
                <a:cs typeface="Arial"/>
              </a:rPr>
              <a:t>te</a:t>
            </a:r>
            <a:r>
              <a:rPr lang="en-US" spc="-5" dirty="0">
                <a:solidFill>
                  <a:srgbClr val="3E3E3E"/>
                </a:solidFill>
                <a:cs typeface="Arial"/>
              </a:rPr>
              <a:t>r</a:t>
            </a:r>
            <a:r>
              <a:rPr lang="en-US" spc="-10" dirty="0">
                <a:solidFill>
                  <a:srgbClr val="3E3E3E"/>
                </a:solidFill>
                <a:cs typeface="Arial"/>
              </a:rPr>
              <a:t>nal </a:t>
            </a:r>
            <a:r>
              <a:rPr lang="en-US" spc="-10" dirty="0" smtClean="0">
                <a:solidFill>
                  <a:srgbClr val="3E3E3E"/>
                </a:solidFill>
                <a:cs typeface="Arial"/>
              </a:rPr>
              <a:t>de</a:t>
            </a:r>
            <a:r>
              <a:rPr lang="en-US" spc="-5" dirty="0" smtClean="0">
                <a:solidFill>
                  <a:srgbClr val="3E3E3E"/>
                </a:solidFill>
                <a:cs typeface="Arial"/>
              </a:rPr>
              <a:t>v</a:t>
            </a:r>
            <a:r>
              <a:rPr lang="en-US" spc="-10" dirty="0" smtClean="0">
                <a:solidFill>
                  <a:srgbClr val="3E3E3E"/>
                </a:solidFill>
                <a:cs typeface="Arial"/>
              </a:rPr>
              <a:t>ice</a:t>
            </a:r>
            <a:endParaRPr lang="en-US" dirty="0" smtClean="0">
              <a:cs typeface="Arial"/>
            </a:endParaRPr>
          </a:p>
          <a:p>
            <a:pPr marL="783908" lvl="2">
              <a:lnSpc>
                <a:spcPct val="100000"/>
              </a:lnSpc>
              <a:spcBef>
                <a:spcPts val="175"/>
              </a:spcBef>
            </a:pPr>
            <a:r>
              <a:rPr lang="en-US" spc="-10" dirty="0" smtClean="0">
                <a:solidFill>
                  <a:srgbClr val="3E3E3E"/>
                </a:solidFill>
                <a:cs typeface="Arial"/>
              </a:rPr>
              <a:t>Board</a:t>
            </a:r>
            <a:r>
              <a:rPr lang="en-US" spc="-5" dirty="0" smtClean="0">
                <a:solidFill>
                  <a:srgbClr val="3E3E3E"/>
                </a:solidFill>
                <a:cs typeface="Arial"/>
              </a:rPr>
              <a:t> </a:t>
            </a:r>
            <a:r>
              <a:rPr lang="en-US" spc="-10" dirty="0">
                <a:solidFill>
                  <a:srgbClr val="3E3E3E"/>
                </a:solidFill>
                <a:cs typeface="Arial"/>
              </a:rPr>
              <a:t>p</a:t>
            </a:r>
            <a:r>
              <a:rPr lang="en-US" spc="-5" dirty="0">
                <a:solidFill>
                  <a:srgbClr val="3E3E3E"/>
                </a:solidFill>
                <a:cs typeface="Arial"/>
              </a:rPr>
              <a:t>r</a:t>
            </a:r>
            <a:r>
              <a:rPr lang="en-US" spc="-10" dirty="0">
                <a:solidFill>
                  <a:srgbClr val="3E3E3E"/>
                </a:solidFill>
                <a:cs typeface="Arial"/>
              </a:rPr>
              <a:t>opagat</a:t>
            </a:r>
            <a:r>
              <a:rPr lang="en-US" dirty="0">
                <a:solidFill>
                  <a:srgbClr val="3E3E3E"/>
                </a:solidFill>
                <a:cs typeface="Arial"/>
              </a:rPr>
              <a:t>io</a:t>
            </a:r>
            <a:r>
              <a:rPr lang="en-US" spc="-10" dirty="0">
                <a:solidFill>
                  <a:srgbClr val="3E3E3E"/>
                </a:solidFill>
                <a:cs typeface="Arial"/>
              </a:rPr>
              <a:t>n</a:t>
            </a:r>
            <a:r>
              <a:rPr lang="en-US" spc="-5" dirty="0">
                <a:solidFill>
                  <a:srgbClr val="3E3E3E"/>
                </a:solidFill>
                <a:cs typeface="Arial"/>
              </a:rPr>
              <a:t> </a:t>
            </a:r>
            <a:r>
              <a:rPr lang="en-US" spc="-10" dirty="0" smtClean="0">
                <a:solidFill>
                  <a:srgbClr val="3E3E3E"/>
                </a:solidFill>
                <a:cs typeface="Arial"/>
              </a:rPr>
              <a:t>time</a:t>
            </a:r>
            <a:endParaRPr lang="en-US" dirty="0" smtClean="0">
              <a:cs typeface="Arial"/>
            </a:endParaRPr>
          </a:p>
          <a:p>
            <a:pPr marL="783908" lvl="2">
              <a:lnSpc>
                <a:spcPct val="100000"/>
              </a:lnSpc>
              <a:spcBef>
                <a:spcPts val="175"/>
              </a:spcBef>
            </a:pPr>
            <a:r>
              <a:rPr lang="en-US" spc="-10" dirty="0" smtClean="0">
                <a:solidFill>
                  <a:srgbClr val="3E3E3E"/>
                </a:solidFill>
                <a:cs typeface="Arial"/>
              </a:rPr>
              <a:t>Port</a:t>
            </a:r>
            <a:r>
              <a:rPr lang="en-US" spc="-5" dirty="0" smtClean="0">
                <a:solidFill>
                  <a:srgbClr val="3E3E3E"/>
                </a:solidFill>
                <a:cs typeface="Arial"/>
              </a:rPr>
              <a:t> </a:t>
            </a:r>
            <a:r>
              <a:rPr lang="en-US" spc="-10" dirty="0">
                <a:solidFill>
                  <a:srgbClr val="3E3E3E"/>
                </a:solidFill>
                <a:cs typeface="Arial"/>
              </a:rPr>
              <a:t>of</a:t>
            </a:r>
            <a:r>
              <a:rPr lang="en-US" spc="-5" dirty="0">
                <a:solidFill>
                  <a:srgbClr val="3E3E3E"/>
                </a:solidFill>
                <a:cs typeface="Arial"/>
              </a:rPr>
              <a:t> </a:t>
            </a:r>
            <a:r>
              <a:rPr lang="en-US" spc="-10" dirty="0">
                <a:solidFill>
                  <a:srgbClr val="3E3E3E"/>
                </a:solidFill>
                <a:cs typeface="Arial"/>
              </a:rPr>
              <a:t>the</a:t>
            </a:r>
            <a:r>
              <a:rPr lang="en-US" spc="10" dirty="0">
                <a:solidFill>
                  <a:srgbClr val="3E3E3E"/>
                </a:solidFill>
                <a:cs typeface="Arial"/>
              </a:rPr>
              <a:t> </a:t>
            </a:r>
            <a:r>
              <a:rPr lang="en-US" spc="-15" dirty="0" smtClean="0">
                <a:solidFill>
                  <a:srgbClr val="3E3E3E"/>
                </a:solidFill>
                <a:cs typeface="Arial"/>
              </a:rPr>
              <a:t>FP</a:t>
            </a:r>
            <a:r>
              <a:rPr lang="en-US" spc="-20" dirty="0" smtClean="0">
                <a:solidFill>
                  <a:srgbClr val="3E3E3E"/>
                </a:solidFill>
                <a:cs typeface="Arial"/>
              </a:rPr>
              <a:t>G</a:t>
            </a:r>
            <a:r>
              <a:rPr lang="en-US" spc="-15" dirty="0" smtClean="0">
                <a:solidFill>
                  <a:srgbClr val="3E3E3E"/>
                </a:solidFill>
                <a:cs typeface="Arial"/>
              </a:rPr>
              <a:t>A</a:t>
            </a:r>
            <a:endParaRPr lang="en-US" dirty="0" smtClean="0">
              <a:cs typeface="Arial"/>
            </a:endParaRPr>
          </a:p>
          <a:p>
            <a:pPr marL="783908" lvl="2">
              <a:lnSpc>
                <a:spcPct val="100000"/>
              </a:lnSpc>
              <a:spcBef>
                <a:spcPts val="175"/>
              </a:spcBef>
            </a:pPr>
            <a:r>
              <a:rPr lang="en-US" spc="-15" dirty="0" smtClean="0">
                <a:solidFill>
                  <a:srgbClr val="3E3E3E"/>
                </a:solidFill>
                <a:cs typeface="Arial"/>
              </a:rPr>
              <a:t>Comb</a:t>
            </a:r>
            <a:r>
              <a:rPr lang="en-US" dirty="0" smtClean="0">
                <a:solidFill>
                  <a:srgbClr val="3E3E3E"/>
                </a:solidFill>
                <a:cs typeface="Arial"/>
              </a:rPr>
              <a:t>i</a:t>
            </a:r>
            <a:r>
              <a:rPr lang="en-US" spc="-10" dirty="0" smtClean="0">
                <a:solidFill>
                  <a:srgbClr val="3E3E3E"/>
                </a:solidFill>
                <a:cs typeface="Arial"/>
              </a:rPr>
              <a:t>natorial </a:t>
            </a:r>
            <a:r>
              <a:rPr lang="en-US" spc="-10" dirty="0">
                <a:solidFill>
                  <a:srgbClr val="3E3E3E"/>
                </a:solidFill>
                <a:cs typeface="Arial"/>
              </a:rPr>
              <a:t>elements</a:t>
            </a:r>
            <a:r>
              <a:rPr lang="en-US" spc="5" dirty="0">
                <a:solidFill>
                  <a:srgbClr val="3E3E3E"/>
                </a:solidFill>
                <a:cs typeface="Arial"/>
              </a:rPr>
              <a:t> </a:t>
            </a:r>
            <a:r>
              <a:rPr lang="en-US" spc="-10" dirty="0">
                <a:solidFill>
                  <a:srgbClr val="3E3E3E"/>
                </a:solidFill>
                <a:cs typeface="Arial"/>
              </a:rPr>
              <a:t>in</a:t>
            </a:r>
            <a:r>
              <a:rPr lang="en-US" spc="-5" dirty="0">
                <a:solidFill>
                  <a:srgbClr val="3E3E3E"/>
                </a:solidFill>
                <a:cs typeface="Arial"/>
              </a:rPr>
              <a:t> </a:t>
            </a:r>
            <a:r>
              <a:rPr lang="en-US" spc="-10" dirty="0">
                <a:solidFill>
                  <a:srgbClr val="3E3E3E"/>
                </a:solidFill>
                <a:cs typeface="Arial"/>
              </a:rPr>
              <a:t>the</a:t>
            </a:r>
            <a:r>
              <a:rPr lang="en-US" spc="-5" dirty="0">
                <a:solidFill>
                  <a:srgbClr val="3E3E3E"/>
                </a:solidFill>
                <a:cs typeface="Arial"/>
              </a:rPr>
              <a:t> </a:t>
            </a:r>
            <a:r>
              <a:rPr lang="en-US" spc="-10" dirty="0">
                <a:solidFill>
                  <a:srgbClr val="3E3E3E"/>
                </a:solidFill>
                <a:cs typeface="Arial"/>
              </a:rPr>
              <a:t>F</a:t>
            </a:r>
            <a:r>
              <a:rPr lang="en-US" spc="-5" dirty="0">
                <a:solidFill>
                  <a:srgbClr val="3E3E3E"/>
                </a:solidFill>
                <a:cs typeface="Arial"/>
              </a:rPr>
              <a:t>P</a:t>
            </a:r>
            <a:r>
              <a:rPr lang="en-US" spc="-25" dirty="0">
                <a:solidFill>
                  <a:srgbClr val="3E3E3E"/>
                </a:solidFill>
                <a:cs typeface="Arial"/>
              </a:rPr>
              <a:t>G</a:t>
            </a:r>
            <a:r>
              <a:rPr lang="en-US" spc="-15" dirty="0">
                <a:solidFill>
                  <a:srgbClr val="3E3E3E"/>
                </a:solidFill>
                <a:cs typeface="Arial"/>
              </a:rPr>
              <a:t>A</a:t>
            </a:r>
            <a:r>
              <a:rPr lang="en-US" spc="-5" dirty="0">
                <a:solidFill>
                  <a:srgbClr val="3E3E3E"/>
                </a:solidFill>
                <a:cs typeface="Arial"/>
              </a:rPr>
              <a:t> </a:t>
            </a:r>
            <a:r>
              <a:rPr lang="en-US" spc="-10" dirty="0">
                <a:solidFill>
                  <a:srgbClr val="3E3E3E"/>
                </a:solidFill>
                <a:cs typeface="Arial"/>
              </a:rPr>
              <a:t>bef</a:t>
            </a:r>
            <a:r>
              <a:rPr lang="en-US" dirty="0">
                <a:solidFill>
                  <a:srgbClr val="3E3E3E"/>
                </a:solidFill>
                <a:cs typeface="Arial"/>
              </a:rPr>
              <a:t>o</a:t>
            </a:r>
            <a:r>
              <a:rPr lang="en-US" spc="-10" dirty="0">
                <a:solidFill>
                  <a:srgbClr val="3E3E3E"/>
                </a:solidFill>
                <a:cs typeface="Arial"/>
              </a:rPr>
              <a:t>re</a:t>
            </a:r>
            <a:r>
              <a:rPr lang="en-US" spc="-5" dirty="0">
                <a:solidFill>
                  <a:srgbClr val="3E3E3E"/>
                </a:solidFill>
                <a:cs typeface="Arial"/>
              </a:rPr>
              <a:t> </a:t>
            </a:r>
            <a:r>
              <a:rPr lang="en-US" spc="-10" dirty="0">
                <a:solidFill>
                  <a:srgbClr val="3E3E3E"/>
                </a:solidFill>
                <a:cs typeface="Arial"/>
              </a:rPr>
              <a:t>the</a:t>
            </a:r>
            <a:r>
              <a:rPr lang="en-US" spc="-5" dirty="0">
                <a:solidFill>
                  <a:srgbClr val="3E3E3E"/>
                </a:solidFill>
                <a:cs typeface="Arial"/>
              </a:rPr>
              <a:t> d</a:t>
            </a:r>
            <a:r>
              <a:rPr lang="en-US" dirty="0">
                <a:solidFill>
                  <a:srgbClr val="3E3E3E"/>
                </a:solidFill>
                <a:cs typeface="Arial"/>
              </a:rPr>
              <a:t>e</a:t>
            </a:r>
            <a:r>
              <a:rPr lang="en-US" spc="-10" dirty="0">
                <a:solidFill>
                  <a:srgbClr val="3E3E3E"/>
                </a:solidFill>
                <a:cs typeface="Arial"/>
              </a:rPr>
              <a:t>stinat</a:t>
            </a:r>
            <a:r>
              <a:rPr lang="en-US" dirty="0">
                <a:solidFill>
                  <a:srgbClr val="3E3E3E"/>
                </a:solidFill>
                <a:cs typeface="Arial"/>
              </a:rPr>
              <a:t>i</a:t>
            </a:r>
            <a:r>
              <a:rPr lang="en-US" spc="-10" dirty="0">
                <a:solidFill>
                  <a:srgbClr val="3E3E3E"/>
                </a:solidFill>
                <a:cs typeface="Arial"/>
              </a:rPr>
              <a:t>on</a:t>
            </a:r>
            <a:r>
              <a:rPr lang="en-US" spc="-5" dirty="0">
                <a:solidFill>
                  <a:srgbClr val="3E3E3E"/>
                </a:solidFill>
                <a:cs typeface="Arial"/>
              </a:rPr>
              <a:t> c</a:t>
            </a:r>
            <a:r>
              <a:rPr lang="en-US" spc="-10" dirty="0">
                <a:solidFill>
                  <a:srgbClr val="3E3E3E"/>
                </a:solidFill>
                <a:cs typeface="Arial"/>
              </a:rPr>
              <a:t>locked</a:t>
            </a:r>
            <a:r>
              <a:rPr lang="en-US" spc="-15" dirty="0">
                <a:solidFill>
                  <a:srgbClr val="3E3E3E"/>
                </a:solidFill>
                <a:cs typeface="Arial"/>
              </a:rPr>
              <a:t> </a:t>
            </a:r>
            <a:r>
              <a:rPr lang="en-US" spc="-10" dirty="0">
                <a:solidFill>
                  <a:srgbClr val="3E3E3E"/>
                </a:solidFill>
                <a:cs typeface="Arial"/>
              </a:rPr>
              <a:t>element</a:t>
            </a:r>
            <a:endParaRPr lang="en-US" dirty="0">
              <a:cs typeface="Arial"/>
            </a:endParaRPr>
          </a:p>
          <a:p>
            <a:pPr lvl="1"/>
            <a:endParaRPr lang="en-US" dirty="0"/>
          </a:p>
        </p:txBody>
      </p:sp>
      <p:sp>
        <p:nvSpPr>
          <p:cNvPr id="3" name="Title 2"/>
          <p:cNvSpPr>
            <a:spLocks noGrp="1"/>
          </p:cNvSpPr>
          <p:nvPr>
            <p:ph type="title"/>
          </p:nvPr>
        </p:nvSpPr>
        <p:spPr/>
        <p:txBody>
          <a:bodyPr/>
          <a:lstStyle/>
          <a:p>
            <a:r>
              <a:rPr lang="en-US" spc="-20" dirty="0">
                <a:solidFill>
                  <a:srgbClr val="ED3423"/>
                </a:solidFill>
                <a:cs typeface="Arial"/>
              </a:rPr>
              <a:t>S</a:t>
            </a:r>
            <a:r>
              <a:rPr lang="en-US" spc="-35" dirty="0">
                <a:solidFill>
                  <a:srgbClr val="ED3423"/>
                </a:solidFill>
                <a:cs typeface="Arial"/>
              </a:rPr>
              <a:t>y</a:t>
            </a:r>
            <a:r>
              <a:rPr lang="en-US" spc="-20" dirty="0">
                <a:solidFill>
                  <a:srgbClr val="ED3423"/>
                </a:solidFill>
                <a:cs typeface="Arial"/>
              </a:rPr>
              <a:t>n</a:t>
            </a:r>
            <a:r>
              <a:rPr lang="en-US" spc="-10" dirty="0">
                <a:solidFill>
                  <a:srgbClr val="ED3423"/>
                </a:solidFill>
                <a:cs typeface="Arial"/>
              </a:rPr>
              <a:t>c</a:t>
            </a:r>
            <a:r>
              <a:rPr lang="en-US" spc="-20" dirty="0">
                <a:solidFill>
                  <a:srgbClr val="ED3423"/>
                </a:solidFill>
                <a:cs typeface="Arial"/>
              </a:rPr>
              <a:t>h</a:t>
            </a:r>
            <a:r>
              <a:rPr lang="en-US" spc="-10" dirty="0">
                <a:solidFill>
                  <a:srgbClr val="ED3423"/>
                </a:solidFill>
                <a:cs typeface="Arial"/>
              </a:rPr>
              <a:t>r</a:t>
            </a:r>
            <a:r>
              <a:rPr lang="en-US" spc="-20" dirty="0">
                <a:solidFill>
                  <a:srgbClr val="ED3423"/>
                </a:solidFill>
                <a:cs typeface="Arial"/>
              </a:rPr>
              <a:t>on</a:t>
            </a:r>
            <a:r>
              <a:rPr lang="en-US" spc="-15" dirty="0">
                <a:solidFill>
                  <a:srgbClr val="ED3423"/>
                </a:solidFill>
                <a:cs typeface="Arial"/>
              </a:rPr>
              <a:t>o</a:t>
            </a:r>
            <a:r>
              <a:rPr lang="en-US" spc="-20" dirty="0">
                <a:solidFill>
                  <a:srgbClr val="ED3423"/>
                </a:solidFill>
                <a:cs typeface="Arial"/>
              </a:rPr>
              <a:t>us</a:t>
            </a:r>
            <a:r>
              <a:rPr lang="en-US" spc="-5" dirty="0">
                <a:solidFill>
                  <a:srgbClr val="ED3423"/>
                </a:solidFill>
                <a:cs typeface="Arial"/>
              </a:rPr>
              <a:t> </a:t>
            </a:r>
            <a:r>
              <a:rPr lang="en-US" spc="-15" dirty="0">
                <a:solidFill>
                  <a:srgbClr val="ED3423"/>
                </a:solidFill>
                <a:cs typeface="Arial"/>
              </a:rPr>
              <a:t>Input</a:t>
            </a:r>
            <a:r>
              <a:rPr lang="en-US" spc="-5" dirty="0">
                <a:solidFill>
                  <a:srgbClr val="ED3423"/>
                </a:solidFill>
                <a:cs typeface="Arial"/>
              </a:rPr>
              <a:t> </a:t>
            </a:r>
            <a:r>
              <a:rPr lang="en-US" spc="-15" dirty="0">
                <a:solidFill>
                  <a:srgbClr val="ED3423"/>
                </a:solidFill>
                <a:cs typeface="Arial"/>
              </a:rPr>
              <a:t>Inter</a:t>
            </a:r>
            <a:r>
              <a:rPr lang="en-US" spc="-5" dirty="0">
                <a:solidFill>
                  <a:srgbClr val="ED3423"/>
                </a:solidFill>
                <a:cs typeface="Arial"/>
              </a:rPr>
              <a:t>f</a:t>
            </a:r>
            <a:r>
              <a:rPr lang="en-US" spc="-20" dirty="0">
                <a:solidFill>
                  <a:srgbClr val="ED3423"/>
                </a:solidFill>
                <a:cs typeface="Arial"/>
              </a:rPr>
              <a:t>aces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26</a:t>
            </a:fld>
            <a:endParaRPr lang="en-US" dirty="0"/>
          </a:p>
        </p:txBody>
      </p:sp>
    </p:spTree>
    <p:extLst>
      <p:ext uri="{BB962C8B-B14F-4D97-AF65-F5344CB8AC3E}">
        <p14:creationId xmlns:p14="http://schemas.microsoft.com/office/powerpoint/2010/main" val="12218871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3E3E3E"/>
                </a:solidFill>
                <a:cs typeface="Arial"/>
              </a:rPr>
              <a:t>To</a:t>
            </a:r>
            <a:r>
              <a:rPr lang="en-US" spc="5" dirty="0">
                <a:solidFill>
                  <a:srgbClr val="3E3E3E"/>
                </a:solidFill>
                <a:cs typeface="Arial"/>
              </a:rPr>
              <a:t> </a:t>
            </a:r>
            <a:r>
              <a:rPr lang="en-US" dirty="0">
                <a:solidFill>
                  <a:srgbClr val="3E3E3E"/>
                </a:solidFill>
                <a:cs typeface="Arial"/>
              </a:rPr>
              <a:t>comp</a:t>
            </a:r>
            <a:r>
              <a:rPr lang="en-US" spc="5" dirty="0">
                <a:solidFill>
                  <a:srgbClr val="3E3E3E"/>
                </a:solidFill>
                <a:cs typeface="Arial"/>
              </a:rPr>
              <a:t>l</a:t>
            </a:r>
            <a:r>
              <a:rPr lang="en-US" dirty="0">
                <a:solidFill>
                  <a:srgbClr val="3E3E3E"/>
                </a:solidFill>
                <a:cs typeface="Arial"/>
              </a:rPr>
              <a:t>ete</a:t>
            </a:r>
            <a:r>
              <a:rPr lang="en-US" spc="-10" dirty="0">
                <a:solidFill>
                  <a:srgbClr val="3E3E3E"/>
                </a:solidFill>
                <a:cs typeface="Arial"/>
              </a:rPr>
              <a:t> t</a:t>
            </a:r>
            <a:r>
              <a:rPr lang="en-US" dirty="0">
                <a:solidFill>
                  <a:srgbClr val="3E3E3E"/>
                </a:solidFill>
                <a:cs typeface="Arial"/>
              </a:rPr>
              <a:t>he st</a:t>
            </a:r>
            <a:r>
              <a:rPr lang="en-US" spc="-10" dirty="0">
                <a:solidFill>
                  <a:srgbClr val="3E3E3E"/>
                </a:solidFill>
                <a:cs typeface="Arial"/>
              </a:rPr>
              <a:t>a</a:t>
            </a:r>
            <a:r>
              <a:rPr lang="en-US" dirty="0">
                <a:solidFill>
                  <a:srgbClr val="3E3E3E"/>
                </a:solidFill>
                <a:cs typeface="Arial"/>
              </a:rPr>
              <a:t>tic t</a:t>
            </a:r>
            <a:r>
              <a:rPr lang="en-US" spc="5" dirty="0">
                <a:solidFill>
                  <a:srgbClr val="3E3E3E"/>
                </a:solidFill>
                <a:cs typeface="Arial"/>
              </a:rPr>
              <a:t>i</a:t>
            </a:r>
            <a:r>
              <a:rPr lang="en-US" dirty="0">
                <a:solidFill>
                  <a:srgbClr val="3E3E3E"/>
                </a:solidFill>
                <a:cs typeface="Arial"/>
              </a:rPr>
              <a:t>ming</a:t>
            </a:r>
            <a:r>
              <a:rPr lang="en-US" spc="5" dirty="0">
                <a:solidFill>
                  <a:srgbClr val="3E3E3E"/>
                </a:solidFill>
                <a:cs typeface="Arial"/>
              </a:rPr>
              <a:t> p</a:t>
            </a:r>
            <a:r>
              <a:rPr lang="en-US" dirty="0">
                <a:solidFill>
                  <a:srgbClr val="3E3E3E"/>
                </a:solidFill>
                <a:cs typeface="Arial"/>
              </a:rPr>
              <a:t>ath,</a:t>
            </a:r>
            <a:r>
              <a:rPr lang="en-US" spc="-10" dirty="0">
                <a:solidFill>
                  <a:srgbClr val="3E3E3E"/>
                </a:solidFill>
                <a:cs typeface="Arial"/>
              </a:rPr>
              <a:t> </a:t>
            </a:r>
            <a:r>
              <a:rPr lang="en-US" spc="-15" dirty="0">
                <a:solidFill>
                  <a:srgbClr val="3E3E3E"/>
                </a:solidFill>
                <a:cs typeface="Arial"/>
              </a:rPr>
              <a:t>y</a:t>
            </a:r>
            <a:r>
              <a:rPr lang="en-US" dirty="0">
                <a:solidFill>
                  <a:srgbClr val="3E3E3E"/>
                </a:solidFill>
                <a:cs typeface="Arial"/>
              </a:rPr>
              <a:t>ou</a:t>
            </a:r>
            <a:r>
              <a:rPr lang="en-US" spc="5" dirty="0">
                <a:solidFill>
                  <a:srgbClr val="3E3E3E"/>
                </a:solidFill>
                <a:cs typeface="Arial"/>
              </a:rPr>
              <a:t> n</a:t>
            </a:r>
            <a:r>
              <a:rPr lang="en-US" dirty="0">
                <a:solidFill>
                  <a:srgbClr val="3E3E3E"/>
                </a:solidFill>
                <a:cs typeface="Arial"/>
              </a:rPr>
              <a:t>e</a:t>
            </a:r>
            <a:r>
              <a:rPr lang="en-US" spc="-10" dirty="0">
                <a:solidFill>
                  <a:srgbClr val="3E3E3E"/>
                </a:solidFill>
                <a:cs typeface="Arial"/>
              </a:rPr>
              <a:t>e</a:t>
            </a:r>
            <a:r>
              <a:rPr lang="en-US" dirty="0">
                <a:solidFill>
                  <a:srgbClr val="3E3E3E"/>
                </a:solidFill>
                <a:cs typeface="Arial"/>
              </a:rPr>
              <a:t>d</a:t>
            </a:r>
            <a:r>
              <a:rPr lang="en-US" spc="5" dirty="0">
                <a:solidFill>
                  <a:srgbClr val="3E3E3E"/>
                </a:solidFill>
                <a:cs typeface="Arial"/>
              </a:rPr>
              <a:t> </a:t>
            </a:r>
            <a:r>
              <a:rPr lang="en-US" dirty="0">
                <a:solidFill>
                  <a:srgbClr val="3E3E3E"/>
                </a:solidFill>
                <a:cs typeface="Arial"/>
              </a:rPr>
              <a:t>to</a:t>
            </a:r>
            <a:r>
              <a:rPr lang="en-US" spc="5" dirty="0">
                <a:solidFill>
                  <a:srgbClr val="3E3E3E"/>
                </a:solidFill>
                <a:cs typeface="Arial"/>
              </a:rPr>
              <a:t> </a:t>
            </a:r>
            <a:r>
              <a:rPr lang="en-US" dirty="0">
                <a:solidFill>
                  <a:srgbClr val="3E3E3E"/>
                </a:solidFill>
                <a:cs typeface="Arial"/>
              </a:rPr>
              <a:t>de</a:t>
            </a:r>
            <a:r>
              <a:rPr lang="en-US" spc="-10" dirty="0">
                <a:solidFill>
                  <a:srgbClr val="3E3E3E"/>
                </a:solidFill>
                <a:cs typeface="Arial"/>
              </a:rPr>
              <a:t>s</a:t>
            </a:r>
            <a:r>
              <a:rPr lang="en-US" dirty="0">
                <a:solidFill>
                  <a:srgbClr val="3E3E3E"/>
                </a:solidFill>
                <a:cs typeface="Arial"/>
              </a:rPr>
              <a:t>c</a:t>
            </a:r>
            <a:r>
              <a:rPr lang="en-US" spc="-10" dirty="0">
                <a:solidFill>
                  <a:srgbClr val="3E3E3E"/>
                </a:solidFill>
                <a:cs typeface="Arial"/>
              </a:rPr>
              <a:t>r</a:t>
            </a:r>
            <a:r>
              <a:rPr lang="en-US" dirty="0">
                <a:solidFill>
                  <a:srgbClr val="3E3E3E"/>
                </a:solidFill>
                <a:cs typeface="Arial"/>
              </a:rPr>
              <a:t>i</a:t>
            </a:r>
            <a:r>
              <a:rPr lang="en-US" spc="5" dirty="0">
                <a:solidFill>
                  <a:srgbClr val="3E3E3E"/>
                </a:solidFill>
                <a:cs typeface="Arial"/>
              </a:rPr>
              <a:t>b</a:t>
            </a:r>
            <a:r>
              <a:rPr lang="en-US" dirty="0">
                <a:solidFill>
                  <a:srgbClr val="3E3E3E"/>
                </a:solidFill>
                <a:cs typeface="Arial"/>
              </a:rPr>
              <a:t>e the e</a:t>
            </a:r>
            <a:r>
              <a:rPr lang="en-US" spc="-10" dirty="0">
                <a:solidFill>
                  <a:srgbClr val="3E3E3E"/>
                </a:solidFill>
                <a:cs typeface="Arial"/>
              </a:rPr>
              <a:t>x</a:t>
            </a:r>
            <a:r>
              <a:rPr lang="en-US" dirty="0">
                <a:solidFill>
                  <a:srgbClr val="3E3E3E"/>
                </a:solidFill>
                <a:cs typeface="Arial"/>
              </a:rPr>
              <a:t>te</a:t>
            </a:r>
            <a:r>
              <a:rPr lang="en-US" spc="-10" dirty="0">
                <a:solidFill>
                  <a:srgbClr val="3E3E3E"/>
                </a:solidFill>
                <a:cs typeface="Arial"/>
              </a:rPr>
              <a:t>r</a:t>
            </a:r>
            <a:r>
              <a:rPr lang="en-US" dirty="0">
                <a:solidFill>
                  <a:srgbClr val="3E3E3E"/>
                </a:solidFill>
                <a:cs typeface="Arial"/>
              </a:rPr>
              <a:t>nal el</a:t>
            </a:r>
            <a:r>
              <a:rPr lang="en-US" spc="-10" dirty="0">
                <a:solidFill>
                  <a:srgbClr val="3E3E3E"/>
                </a:solidFill>
                <a:cs typeface="Arial"/>
              </a:rPr>
              <a:t>e</a:t>
            </a:r>
            <a:r>
              <a:rPr lang="en-US" dirty="0">
                <a:solidFill>
                  <a:srgbClr val="3E3E3E"/>
                </a:solidFill>
                <a:cs typeface="Arial"/>
              </a:rPr>
              <a:t>m</a:t>
            </a:r>
            <a:r>
              <a:rPr lang="en-US" spc="-10" dirty="0">
                <a:solidFill>
                  <a:srgbClr val="3E3E3E"/>
                </a:solidFill>
                <a:cs typeface="Arial"/>
              </a:rPr>
              <a:t>e</a:t>
            </a:r>
            <a:r>
              <a:rPr lang="en-US" dirty="0">
                <a:solidFill>
                  <a:srgbClr val="3E3E3E"/>
                </a:solidFill>
                <a:cs typeface="Arial"/>
              </a:rPr>
              <a:t>nts to</a:t>
            </a:r>
            <a:r>
              <a:rPr lang="en-US" spc="5" dirty="0">
                <a:solidFill>
                  <a:srgbClr val="3E3E3E"/>
                </a:solidFill>
                <a:cs typeface="Arial"/>
              </a:rPr>
              <a:t> </a:t>
            </a:r>
            <a:r>
              <a:rPr lang="en-US" dirty="0">
                <a:solidFill>
                  <a:srgbClr val="3E3E3E"/>
                </a:solidFill>
                <a:cs typeface="Arial"/>
              </a:rPr>
              <a:t>t</a:t>
            </a:r>
            <a:r>
              <a:rPr lang="en-US" spc="5" dirty="0">
                <a:solidFill>
                  <a:srgbClr val="3E3E3E"/>
                </a:solidFill>
                <a:cs typeface="Arial"/>
              </a:rPr>
              <a:t>h</a:t>
            </a:r>
            <a:r>
              <a:rPr lang="en-US" dirty="0">
                <a:solidFill>
                  <a:srgbClr val="3E3E3E"/>
                </a:solidFill>
                <a:cs typeface="Arial"/>
              </a:rPr>
              <a:t>e </a:t>
            </a:r>
            <a:r>
              <a:rPr lang="en-US" dirty="0" err="1">
                <a:solidFill>
                  <a:srgbClr val="3E3E3E"/>
                </a:solidFill>
                <a:cs typeface="Arial"/>
              </a:rPr>
              <a:t>V</a:t>
            </a:r>
            <a:r>
              <a:rPr lang="en-US" spc="10" dirty="0" err="1">
                <a:solidFill>
                  <a:srgbClr val="3E3E3E"/>
                </a:solidFill>
                <a:cs typeface="Arial"/>
              </a:rPr>
              <a:t>i</a:t>
            </a:r>
            <a:r>
              <a:rPr lang="en-US" spc="-30" dirty="0" err="1">
                <a:solidFill>
                  <a:srgbClr val="3E3E3E"/>
                </a:solidFill>
                <a:cs typeface="Arial"/>
              </a:rPr>
              <a:t>v</a:t>
            </a:r>
            <a:r>
              <a:rPr lang="en-US" dirty="0" err="1">
                <a:solidFill>
                  <a:srgbClr val="3E3E3E"/>
                </a:solidFill>
                <a:cs typeface="Arial"/>
              </a:rPr>
              <a:t>ado</a:t>
            </a:r>
            <a:r>
              <a:rPr lang="en-US" spc="5" dirty="0">
                <a:solidFill>
                  <a:srgbClr val="3E3E3E"/>
                </a:solidFill>
                <a:cs typeface="Arial"/>
              </a:rPr>
              <a:t> </a:t>
            </a:r>
            <a:r>
              <a:rPr lang="en-US" dirty="0">
                <a:solidFill>
                  <a:srgbClr val="3E3E3E"/>
                </a:solidFill>
                <a:cs typeface="Arial"/>
              </a:rPr>
              <a:t>st</a:t>
            </a:r>
            <a:r>
              <a:rPr lang="en-US" spc="-10" dirty="0">
                <a:solidFill>
                  <a:srgbClr val="3E3E3E"/>
                </a:solidFill>
                <a:cs typeface="Arial"/>
              </a:rPr>
              <a:t>a</a:t>
            </a:r>
            <a:r>
              <a:rPr lang="en-US" dirty="0">
                <a:solidFill>
                  <a:srgbClr val="3E3E3E"/>
                </a:solidFill>
                <a:cs typeface="Arial"/>
              </a:rPr>
              <a:t>t</a:t>
            </a:r>
            <a:r>
              <a:rPr lang="en-US" spc="10" dirty="0">
                <a:solidFill>
                  <a:srgbClr val="3E3E3E"/>
                </a:solidFill>
                <a:cs typeface="Arial"/>
              </a:rPr>
              <a:t>i</a:t>
            </a:r>
            <a:r>
              <a:rPr lang="en-US" dirty="0">
                <a:solidFill>
                  <a:srgbClr val="3E3E3E"/>
                </a:solidFill>
                <a:cs typeface="Arial"/>
              </a:rPr>
              <a:t>c timi</a:t>
            </a:r>
            <a:r>
              <a:rPr lang="en-US" spc="5" dirty="0">
                <a:solidFill>
                  <a:srgbClr val="3E3E3E"/>
                </a:solidFill>
                <a:cs typeface="Arial"/>
              </a:rPr>
              <a:t>n</a:t>
            </a:r>
            <a:r>
              <a:rPr lang="en-US" dirty="0">
                <a:solidFill>
                  <a:srgbClr val="3E3E3E"/>
                </a:solidFill>
                <a:cs typeface="Arial"/>
              </a:rPr>
              <a:t>g</a:t>
            </a:r>
            <a:r>
              <a:rPr lang="en-US" spc="5" dirty="0">
                <a:solidFill>
                  <a:srgbClr val="3E3E3E"/>
                </a:solidFill>
                <a:cs typeface="Arial"/>
              </a:rPr>
              <a:t> </a:t>
            </a:r>
            <a:r>
              <a:rPr lang="en-US" dirty="0">
                <a:solidFill>
                  <a:srgbClr val="3E3E3E"/>
                </a:solidFill>
                <a:cs typeface="Arial"/>
              </a:rPr>
              <a:t>e</a:t>
            </a:r>
            <a:r>
              <a:rPr lang="en-US" spc="-15" dirty="0">
                <a:solidFill>
                  <a:srgbClr val="3E3E3E"/>
                </a:solidFill>
                <a:cs typeface="Arial"/>
              </a:rPr>
              <a:t>n</a:t>
            </a:r>
            <a:r>
              <a:rPr lang="en-US" dirty="0">
                <a:solidFill>
                  <a:srgbClr val="3E3E3E"/>
                </a:solidFill>
                <a:cs typeface="Arial"/>
              </a:rPr>
              <a:t>g</a:t>
            </a:r>
            <a:r>
              <a:rPr lang="en-US" spc="5" dirty="0">
                <a:solidFill>
                  <a:srgbClr val="3E3E3E"/>
                </a:solidFill>
                <a:cs typeface="Arial"/>
              </a:rPr>
              <a:t>i</a:t>
            </a:r>
            <a:r>
              <a:rPr lang="en-US" spc="-10" dirty="0">
                <a:solidFill>
                  <a:srgbClr val="3E3E3E"/>
                </a:solidFill>
                <a:cs typeface="Arial"/>
              </a:rPr>
              <a:t>n</a:t>
            </a:r>
            <a:r>
              <a:rPr lang="en-US" dirty="0">
                <a:solidFill>
                  <a:srgbClr val="3E3E3E"/>
                </a:solidFill>
                <a:cs typeface="Arial"/>
              </a:rPr>
              <a:t>e</a:t>
            </a:r>
            <a:endParaRPr lang="en-US" dirty="0">
              <a:cs typeface="Arial"/>
            </a:endParaRPr>
          </a:p>
          <a:p>
            <a:pPr lvl="1"/>
            <a:r>
              <a:rPr lang="en-US" spc="-10" dirty="0">
                <a:solidFill>
                  <a:srgbClr val="3E3E3E"/>
                </a:solidFill>
                <a:cs typeface="Arial"/>
              </a:rPr>
              <a:t>What</a:t>
            </a:r>
            <a:r>
              <a:rPr lang="en-US" spc="-5" dirty="0">
                <a:solidFill>
                  <a:srgbClr val="3E3E3E"/>
                </a:solidFill>
                <a:cs typeface="Arial"/>
              </a:rPr>
              <a:t> c</a:t>
            </a:r>
            <a:r>
              <a:rPr lang="en-US" spc="-10" dirty="0">
                <a:solidFill>
                  <a:srgbClr val="3E3E3E"/>
                </a:solidFill>
                <a:cs typeface="Arial"/>
              </a:rPr>
              <a:t>lock </a:t>
            </a:r>
            <a:r>
              <a:rPr lang="en-US" spc="-15" dirty="0">
                <a:solidFill>
                  <a:srgbClr val="3E3E3E"/>
                </a:solidFill>
                <a:cs typeface="Arial"/>
              </a:rPr>
              <a:t>i</a:t>
            </a:r>
            <a:r>
              <a:rPr lang="en-US" spc="-10" dirty="0">
                <a:solidFill>
                  <a:srgbClr val="3E3E3E"/>
                </a:solidFill>
                <a:cs typeface="Arial"/>
              </a:rPr>
              <a:t>s u</a:t>
            </a:r>
            <a:r>
              <a:rPr lang="en-US" spc="-15" dirty="0">
                <a:solidFill>
                  <a:srgbClr val="3E3E3E"/>
                </a:solidFill>
                <a:cs typeface="Arial"/>
              </a:rPr>
              <a:t>s</a:t>
            </a:r>
            <a:r>
              <a:rPr lang="en-US" spc="-10" dirty="0">
                <a:solidFill>
                  <a:srgbClr val="3E3E3E"/>
                </a:solidFill>
                <a:cs typeface="Arial"/>
              </a:rPr>
              <a:t>ed</a:t>
            </a:r>
            <a:r>
              <a:rPr lang="en-US" spc="-5" dirty="0">
                <a:solidFill>
                  <a:srgbClr val="3E3E3E"/>
                </a:solidFill>
                <a:cs typeface="Arial"/>
              </a:rPr>
              <a:t> </a:t>
            </a:r>
            <a:r>
              <a:rPr lang="en-US" dirty="0">
                <a:solidFill>
                  <a:srgbClr val="3E3E3E"/>
                </a:solidFill>
                <a:cs typeface="Arial"/>
              </a:rPr>
              <a:t>b</a:t>
            </a:r>
            <a:r>
              <a:rPr lang="en-US" spc="-10" dirty="0">
                <a:solidFill>
                  <a:srgbClr val="3E3E3E"/>
                </a:solidFill>
                <a:cs typeface="Arial"/>
              </a:rPr>
              <a:t>y</a:t>
            </a:r>
            <a:r>
              <a:rPr lang="en-US" spc="-20" dirty="0">
                <a:solidFill>
                  <a:srgbClr val="3E3E3E"/>
                </a:solidFill>
                <a:cs typeface="Arial"/>
              </a:rPr>
              <a:t> </a:t>
            </a:r>
            <a:r>
              <a:rPr lang="en-US" spc="-5" dirty="0">
                <a:solidFill>
                  <a:srgbClr val="3E3E3E"/>
                </a:solidFill>
                <a:cs typeface="Arial"/>
              </a:rPr>
              <a:t>t</a:t>
            </a:r>
            <a:r>
              <a:rPr lang="en-US" dirty="0">
                <a:solidFill>
                  <a:srgbClr val="3E3E3E"/>
                </a:solidFill>
                <a:cs typeface="Arial"/>
              </a:rPr>
              <a:t>h</a:t>
            </a:r>
            <a:r>
              <a:rPr lang="en-US" spc="-10" dirty="0">
                <a:solidFill>
                  <a:srgbClr val="3E3E3E"/>
                </a:solidFill>
                <a:cs typeface="Arial"/>
              </a:rPr>
              <a:t>e</a:t>
            </a:r>
            <a:r>
              <a:rPr lang="en-US" spc="-5" dirty="0">
                <a:solidFill>
                  <a:srgbClr val="3E3E3E"/>
                </a:solidFill>
                <a:cs typeface="Arial"/>
              </a:rPr>
              <a:t> </a:t>
            </a:r>
            <a:r>
              <a:rPr lang="en-US" spc="-10" dirty="0">
                <a:solidFill>
                  <a:srgbClr val="3E3E3E"/>
                </a:solidFill>
                <a:cs typeface="Arial"/>
              </a:rPr>
              <a:t>e</a:t>
            </a:r>
            <a:r>
              <a:rPr lang="en-US" spc="-5" dirty="0">
                <a:solidFill>
                  <a:srgbClr val="3E3E3E"/>
                </a:solidFill>
                <a:cs typeface="Arial"/>
              </a:rPr>
              <a:t>x</a:t>
            </a:r>
            <a:r>
              <a:rPr lang="en-US" spc="-10" dirty="0">
                <a:solidFill>
                  <a:srgbClr val="3E3E3E"/>
                </a:solidFill>
                <a:cs typeface="Arial"/>
              </a:rPr>
              <a:t>ter</a:t>
            </a:r>
            <a:r>
              <a:rPr lang="en-US" spc="-5" dirty="0">
                <a:solidFill>
                  <a:srgbClr val="3E3E3E"/>
                </a:solidFill>
                <a:cs typeface="Arial"/>
              </a:rPr>
              <a:t>n</a:t>
            </a:r>
            <a:r>
              <a:rPr lang="en-US" spc="-10" dirty="0">
                <a:solidFill>
                  <a:srgbClr val="3E3E3E"/>
                </a:solidFill>
                <a:cs typeface="Arial"/>
              </a:rPr>
              <a:t>al de</a:t>
            </a:r>
            <a:r>
              <a:rPr lang="en-US" spc="-5" dirty="0">
                <a:solidFill>
                  <a:srgbClr val="3E3E3E"/>
                </a:solidFill>
                <a:cs typeface="Arial"/>
              </a:rPr>
              <a:t>v</a:t>
            </a:r>
            <a:r>
              <a:rPr lang="en-US" spc="-10" dirty="0">
                <a:solidFill>
                  <a:srgbClr val="3E3E3E"/>
                </a:solidFill>
                <a:cs typeface="Arial"/>
              </a:rPr>
              <a:t>ice</a:t>
            </a:r>
            <a:endParaRPr lang="en-US" dirty="0">
              <a:cs typeface="Arial"/>
            </a:endParaRPr>
          </a:p>
          <a:p>
            <a:pPr lvl="1"/>
            <a:r>
              <a:rPr lang="en-US" spc="-10" dirty="0">
                <a:solidFill>
                  <a:srgbClr val="3E3E3E"/>
                </a:solidFill>
                <a:cs typeface="Arial"/>
              </a:rPr>
              <a:t>Del</a:t>
            </a:r>
            <a:r>
              <a:rPr lang="en-US" dirty="0">
                <a:solidFill>
                  <a:srgbClr val="3E3E3E"/>
                </a:solidFill>
                <a:cs typeface="Arial"/>
              </a:rPr>
              <a:t>a</a:t>
            </a:r>
            <a:r>
              <a:rPr lang="en-US" spc="-10" dirty="0">
                <a:solidFill>
                  <a:srgbClr val="3E3E3E"/>
                </a:solidFill>
                <a:cs typeface="Arial"/>
              </a:rPr>
              <a:t>y</a:t>
            </a:r>
            <a:r>
              <a:rPr lang="en-US" spc="-20" dirty="0">
                <a:solidFill>
                  <a:srgbClr val="3E3E3E"/>
                </a:solidFill>
                <a:cs typeface="Arial"/>
              </a:rPr>
              <a:t> </a:t>
            </a:r>
            <a:r>
              <a:rPr lang="en-US" spc="-10" dirty="0">
                <a:solidFill>
                  <a:srgbClr val="3E3E3E"/>
                </a:solidFill>
                <a:cs typeface="Arial"/>
              </a:rPr>
              <a:t>be</a:t>
            </a:r>
            <a:r>
              <a:rPr lang="en-US" spc="5" dirty="0">
                <a:solidFill>
                  <a:srgbClr val="3E3E3E"/>
                </a:solidFill>
                <a:cs typeface="Arial"/>
              </a:rPr>
              <a:t>t</a:t>
            </a:r>
            <a:r>
              <a:rPr lang="en-US" spc="-10" dirty="0">
                <a:solidFill>
                  <a:srgbClr val="3E3E3E"/>
                </a:solidFill>
                <a:cs typeface="Arial"/>
              </a:rPr>
              <a:t>ween</a:t>
            </a:r>
            <a:r>
              <a:rPr lang="en-US" spc="-5" dirty="0">
                <a:solidFill>
                  <a:srgbClr val="3E3E3E"/>
                </a:solidFill>
                <a:cs typeface="Arial"/>
              </a:rPr>
              <a:t> </a:t>
            </a:r>
            <a:r>
              <a:rPr lang="en-US" spc="5" dirty="0">
                <a:solidFill>
                  <a:srgbClr val="3E3E3E"/>
                </a:solidFill>
                <a:cs typeface="Arial"/>
              </a:rPr>
              <a:t>t</a:t>
            </a:r>
            <a:r>
              <a:rPr lang="en-US" spc="-10" dirty="0">
                <a:solidFill>
                  <a:srgbClr val="3E3E3E"/>
                </a:solidFill>
                <a:cs typeface="Arial"/>
              </a:rPr>
              <a:t>he</a:t>
            </a:r>
            <a:r>
              <a:rPr lang="en-US" spc="-5" dirty="0">
                <a:solidFill>
                  <a:srgbClr val="3E3E3E"/>
                </a:solidFill>
                <a:cs typeface="Arial"/>
              </a:rPr>
              <a:t> </a:t>
            </a:r>
            <a:r>
              <a:rPr lang="en-US" spc="-10" dirty="0">
                <a:solidFill>
                  <a:srgbClr val="3E3E3E"/>
                </a:solidFill>
                <a:cs typeface="Arial"/>
              </a:rPr>
              <a:t>ext</a:t>
            </a:r>
            <a:r>
              <a:rPr lang="en-US" spc="-5" dirty="0">
                <a:solidFill>
                  <a:srgbClr val="3E3E3E"/>
                </a:solidFill>
                <a:cs typeface="Arial"/>
              </a:rPr>
              <a:t>e</a:t>
            </a:r>
            <a:r>
              <a:rPr lang="en-US" spc="-10" dirty="0">
                <a:solidFill>
                  <a:srgbClr val="3E3E3E"/>
                </a:solidFill>
                <a:cs typeface="Arial"/>
              </a:rPr>
              <a:t>rnal</a:t>
            </a:r>
            <a:r>
              <a:rPr lang="en-US" spc="-5" dirty="0">
                <a:solidFill>
                  <a:srgbClr val="3E3E3E"/>
                </a:solidFill>
                <a:cs typeface="Arial"/>
              </a:rPr>
              <a:t> </a:t>
            </a:r>
            <a:r>
              <a:rPr lang="en-US" spc="-10" dirty="0">
                <a:solidFill>
                  <a:srgbClr val="3E3E3E"/>
                </a:solidFill>
                <a:cs typeface="Arial"/>
              </a:rPr>
              <a:t>device’s clo</a:t>
            </a:r>
            <a:r>
              <a:rPr lang="en-US" spc="-15" dirty="0">
                <a:solidFill>
                  <a:srgbClr val="3E3E3E"/>
                </a:solidFill>
                <a:cs typeface="Arial"/>
              </a:rPr>
              <a:t>c</a:t>
            </a:r>
            <a:r>
              <a:rPr lang="en-US" spc="-10" dirty="0">
                <a:solidFill>
                  <a:srgbClr val="3E3E3E"/>
                </a:solidFill>
                <a:cs typeface="Arial"/>
              </a:rPr>
              <a:t>k and</a:t>
            </a:r>
            <a:r>
              <a:rPr lang="en-US" spc="-5" dirty="0">
                <a:solidFill>
                  <a:srgbClr val="3E3E3E"/>
                </a:solidFill>
                <a:cs typeface="Arial"/>
              </a:rPr>
              <a:t> </a:t>
            </a:r>
            <a:r>
              <a:rPr lang="en-US" spc="-10" dirty="0">
                <a:solidFill>
                  <a:srgbClr val="3E3E3E"/>
                </a:solidFill>
                <a:cs typeface="Arial"/>
              </a:rPr>
              <a:t>the</a:t>
            </a:r>
            <a:r>
              <a:rPr lang="en-US" spc="-5" dirty="0">
                <a:solidFill>
                  <a:srgbClr val="3E3E3E"/>
                </a:solidFill>
                <a:cs typeface="Arial"/>
              </a:rPr>
              <a:t> </a:t>
            </a:r>
            <a:r>
              <a:rPr lang="en-US" spc="-10" dirty="0">
                <a:solidFill>
                  <a:srgbClr val="3E3E3E"/>
                </a:solidFill>
                <a:cs typeface="Arial"/>
              </a:rPr>
              <a:t>ar</a:t>
            </a:r>
            <a:r>
              <a:rPr lang="en-US" spc="-20" dirty="0">
                <a:solidFill>
                  <a:srgbClr val="3E3E3E"/>
                </a:solidFill>
                <a:cs typeface="Arial"/>
              </a:rPr>
              <a:t>r</a:t>
            </a:r>
            <a:r>
              <a:rPr lang="en-US" spc="-10" dirty="0">
                <a:solidFill>
                  <a:srgbClr val="3E3E3E"/>
                </a:solidFill>
                <a:cs typeface="Arial"/>
              </a:rPr>
              <a:t>ival at</a:t>
            </a:r>
            <a:r>
              <a:rPr lang="en-US" spc="-5" dirty="0">
                <a:solidFill>
                  <a:srgbClr val="3E3E3E"/>
                </a:solidFill>
                <a:cs typeface="Arial"/>
              </a:rPr>
              <a:t> </a:t>
            </a:r>
            <a:r>
              <a:rPr lang="en-US" spc="-10" dirty="0">
                <a:solidFill>
                  <a:srgbClr val="3E3E3E"/>
                </a:solidFill>
                <a:cs typeface="Arial"/>
              </a:rPr>
              <a:t>the</a:t>
            </a:r>
            <a:r>
              <a:rPr lang="en-US" spc="-5" dirty="0">
                <a:solidFill>
                  <a:srgbClr val="3E3E3E"/>
                </a:solidFill>
                <a:cs typeface="Arial"/>
              </a:rPr>
              <a:t> </a:t>
            </a:r>
            <a:r>
              <a:rPr lang="en-US" dirty="0">
                <a:solidFill>
                  <a:srgbClr val="3E3E3E"/>
                </a:solidFill>
                <a:cs typeface="Arial"/>
              </a:rPr>
              <a:t>i</a:t>
            </a:r>
            <a:r>
              <a:rPr lang="en-US" spc="-10" dirty="0">
                <a:solidFill>
                  <a:srgbClr val="3E3E3E"/>
                </a:solidFill>
                <a:cs typeface="Arial"/>
              </a:rPr>
              <a:t>n</a:t>
            </a:r>
            <a:r>
              <a:rPr lang="en-US" dirty="0">
                <a:solidFill>
                  <a:srgbClr val="3E3E3E"/>
                </a:solidFill>
                <a:cs typeface="Arial"/>
              </a:rPr>
              <a:t>p</a:t>
            </a:r>
            <a:r>
              <a:rPr lang="en-US" spc="-10" dirty="0">
                <a:solidFill>
                  <a:srgbClr val="3E3E3E"/>
                </a:solidFill>
                <a:cs typeface="Arial"/>
              </a:rPr>
              <a:t>ut</a:t>
            </a:r>
            <a:r>
              <a:rPr lang="en-US" spc="-5" dirty="0">
                <a:solidFill>
                  <a:srgbClr val="3E3E3E"/>
                </a:solidFill>
                <a:cs typeface="Arial"/>
              </a:rPr>
              <a:t> </a:t>
            </a:r>
            <a:r>
              <a:rPr lang="en-US" spc="-10" dirty="0">
                <a:solidFill>
                  <a:srgbClr val="3E3E3E"/>
                </a:solidFill>
                <a:cs typeface="Arial"/>
              </a:rPr>
              <a:t>port</a:t>
            </a:r>
            <a:r>
              <a:rPr lang="en-US" spc="-5" dirty="0">
                <a:solidFill>
                  <a:srgbClr val="3E3E3E"/>
                </a:solidFill>
                <a:cs typeface="Arial"/>
              </a:rPr>
              <a:t> </a:t>
            </a:r>
            <a:r>
              <a:rPr lang="en-US" spc="-10" dirty="0">
                <a:solidFill>
                  <a:srgbClr val="3E3E3E"/>
                </a:solidFill>
                <a:cs typeface="Arial"/>
              </a:rPr>
              <a:t>of</a:t>
            </a:r>
            <a:r>
              <a:rPr lang="en-US" spc="-5" dirty="0">
                <a:solidFill>
                  <a:srgbClr val="3E3E3E"/>
                </a:solidFill>
                <a:cs typeface="Arial"/>
              </a:rPr>
              <a:t> </a:t>
            </a:r>
            <a:r>
              <a:rPr lang="en-US" spc="5" dirty="0">
                <a:solidFill>
                  <a:srgbClr val="3E3E3E"/>
                </a:solidFill>
                <a:cs typeface="Arial"/>
              </a:rPr>
              <a:t>t</a:t>
            </a:r>
            <a:r>
              <a:rPr lang="en-US" spc="-10" dirty="0">
                <a:solidFill>
                  <a:srgbClr val="3E3E3E"/>
                </a:solidFill>
                <a:cs typeface="Arial"/>
              </a:rPr>
              <a:t>he</a:t>
            </a:r>
            <a:r>
              <a:rPr lang="en-US" spc="-5" dirty="0">
                <a:solidFill>
                  <a:srgbClr val="3E3E3E"/>
                </a:solidFill>
                <a:cs typeface="Arial"/>
              </a:rPr>
              <a:t> </a:t>
            </a:r>
            <a:r>
              <a:rPr lang="en-US" spc="-10" dirty="0">
                <a:solidFill>
                  <a:srgbClr val="3E3E3E"/>
                </a:solidFill>
                <a:cs typeface="Arial"/>
              </a:rPr>
              <a:t>F</a:t>
            </a:r>
            <a:r>
              <a:rPr lang="en-US" spc="-5" dirty="0">
                <a:solidFill>
                  <a:srgbClr val="3E3E3E"/>
                </a:solidFill>
                <a:cs typeface="Arial"/>
              </a:rPr>
              <a:t>P</a:t>
            </a:r>
            <a:r>
              <a:rPr lang="en-US" spc="-25" dirty="0">
                <a:solidFill>
                  <a:srgbClr val="3E3E3E"/>
                </a:solidFill>
                <a:cs typeface="Arial"/>
              </a:rPr>
              <a:t>G</a:t>
            </a:r>
            <a:r>
              <a:rPr lang="en-US" spc="-15" dirty="0">
                <a:solidFill>
                  <a:srgbClr val="3E3E3E"/>
                </a:solidFill>
                <a:cs typeface="Arial"/>
              </a:rPr>
              <a:t>A</a:t>
            </a:r>
            <a:endParaRPr lang="en-US" dirty="0">
              <a:cs typeface="Arial"/>
            </a:endParaRPr>
          </a:p>
          <a:p>
            <a:pPr lvl="2"/>
            <a:r>
              <a:rPr lang="en-US" spc="-10" dirty="0">
                <a:solidFill>
                  <a:srgbClr val="3E3E3E"/>
                </a:solidFill>
                <a:cs typeface="Arial"/>
              </a:rPr>
              <a:t>Includes</a:t>
            </a:r>
            <a:r>
              <a:rPr lang="en-US" spc="5" dirty="0">
                <a:solidFill>
                  <a:srgbClr val="3E3E3E"/>
                </a:solidFill>
                <a:cs typeface="Arial"/>
              </a:rPr>
              <a:t> </a:t>
            </a:r>
            <a:r>
              <a:rPr lang="en-US" spc="-10" dirty="0">
                <a:solidFill>
                  <a:srgbClr val="3E3E3E"/>
                </a:solidFill>
                <a:cs typeface="Arial"/>
              </a:rPr>
              <a:t>the</a:t>
            </a:r>
            <a:r>
              <a:rPr lang="en-US" spc="-5" dirty="0">
                <a:solidFill>
                  <a:srgbClr val="3E3E3E"/>
                </a:solidFill>
                <a:cs typeface="Arial"/>
              </a:rPr>
              <a:t> </a:t>
            </a:r>
            <a:r>
              <a:rPr lang="en-US" spc="-15" dirty="0">
                <a:solidFill>
                  <a:srgbClr val="3E3E3E"/>
                </a:solidFill>
                <a:cs typeface="Arial"/>
              </a:rPr>
              <a:t>CLK</a:t>
            </a:r>
            <a:r>
              <a:rPr lang="en-US" spc="20" dirty="0">
                <a:solidFill>
                  <a:srgbClr val="3E3E3E"/>
                </a:solidFill>
                <a:cs typeface="Arial"/>
              </a:rPr>
              <a:t> </a:t>
            </a:r>
            <a:r>
              <a:rPr lang="en-US" spc="20" dirty="0" smtClean="0">
                <a:solidFill>
                  <a:srgbClr val="3E3E3E"/>
                </a:solidFill>
                <a:cs typeface="Arial"/>
              </a:rPr>
              <a:t>&gt; </a:t>
            </a:r>
            <a:r>
              <a:rPr lang="en-US" spc="-15" dirty="0" smtClean="0">
                <a:solidFill>
                  <a:srgbClr val="3E3E3E"/>
                </a:solidFill>
                <a:cs typeface="Arial"/>
              </a:rPr>
              <a:t>Q</a:t>
            </a:r>
            <a:r>
              <a:rPr lang="en-US" spc="-10" dirty="0" smtClean="0">
                <a:solidFill>
                  <a:srgbClr val="3E3E3E"/>
                </a:solidFill>
                <a:cs typeface="Arial"/>
              </a:rPr>
              <a:t> </a:t>
            </a:r>
            <a:r>
              <a:rPr lang="en-US" spc="-10" dirty="0">
                <a:solidFill>
                  <a:srgbClr val="3E3E3E"/>
                </a:solidFill>
                <a:cs typeface="Arial"/>
              </a:rPr>
              <a:t>time</a:t>
            </a:r>
            <a:r>
              <a:rPr lang="en-US" spc="10" dirty="0">
                <a:solidFill>
                  <a:srgbClr val="3E3E3E"/>
                </a:solidFill>
                <a:cs typeface="Arial"/>
              </a:rPr>
              <a:t> </a:t>
            </a:r>
            <a:r>
              <a:rPr lang="en-US" spc="-10" dirty="0">
                <a:solidFill>
                  <a:srgbClr val="3E3E3E"/>
                </a:solidFill>
                <a:cs typeface="Arial"/>
              </a:rPr>
              <a:t>of</a:t>
            </a:r>
            <a:r>
              <a:rPr lang="en-US" spc="-5" dirty="0">
                <a:solidFill>
                  <a:srgbClr val="3E3E3E"/>
                </a:solidFill>
                <a:cs typeface="Arial"/>
              </a:rPr>
              <a:t> </a:t>
            </a:r>
            <a:r>
              <a:rPr lang="en-US" spc="-10" dirty="0">
                <a:solidFill>
                  <a:srgbClr val="3E3E3E"/>
                </a:solidFill>
                <a:cs typeface="Arial"/>
              </a:rPr>
              <a:t>the</a:t>
            </a:r>
            <a:r>
              <a:rPr lang="en-US" spc="10" dirty="0">
                <a:solidFill>
                  <a:srgbClr val="3E3E3E"/>
                </a:solidFill>
                <a:cs typeface="Arial"/>
              </a:rPr>
              <a:t> </a:t>
            </a:r>
            <a:r>
              <a:rPr lang="en-US" spc="-10" dirty="0">
                <a:solidFill>
                  <a:srgbClr val="3E3E3E"/>
                </a:solidFill>
                <a:cs typeface="Arial"/>
              </a:rPr>
              <a:t>e</a:t>
            </a:r>
            <a:r>
              <a:rPr lang="en-US" spc="-15" dirty="0">
                <a:solidFill>
                  <a:srgbClr val="3E3E3E"/>
                </a:solidFill>
                <a:cs typeface="Arial"/>
              </a:rPr>
              <a:t>x</a:t>
            </a:r>
            <a:r>
              <a:rPr lang="en-US" spc="-10" dirty="0">
                <a:solidFill>
                  <a:srgbClr val="3E3E3E"/>
                </a:solidFill>
                <a:cs typeface="Arial"/>
              </a:rPr>
              <a:t>te</a:t>
            </a:r>
            <a:r>
              <a:rPr lang="en-US" spc="-5" dirty="0">
                <a:solidFill>
                  <a:srgbClr val="3E3E3E"/>
                </a:solidFill>
                <a:cs typeface="Arial"/>
              </a:rPr>
              <a:t>r</a:t>
            </a:r>
            <a:r>
              <a:rPr lang="en-US" spc="-10" dirty="0">
                <a:solidFill>
                  <a:srgbClr val="3E3E3E"/>
                </a:solidFill>
                <a:cs typeface="Arial"/>
              </a:rPr>
              <a:t>nal de</a:t>
            </a:r>
            <a:r>
              <a:rPr lang="en-US" spc="-5" dirty="0">
                <a:solidFill>
                  <a:srgbClr val="3E3E3E"/>
                </a:solidFill>
                <a:cs typeface="Arial"/>
              </a:rPr>
              <a:t>v</a:t>
            </a:r>
            <a:r>
              <a:rPr lang="en-US" spc="-10" dirty="0">
                <a:solidFill>
                  <a:srgbClr val="3E3E3E"/>
                </a:solidFill>
                <a:cs typeface="Arial"/>
              </a:rPr>
              <a:t>ice</a:t>
            </a:r>
            <a:r>
              <a:rPr lang="en-US" spc="-5" dirty="0">
                <a:solidFill>
                  <a:srgbClr val="3E3E3E"/>
                </a:solidFill>
                <a:cs typeface="Arial"/>
              </a:rPr>
              <a:t> </a:t>
            </a:r>
            <a:r>
              <a:rPr lang="en-US" spc="-10" dirty="0">
                <a:solidFill>
                  <a:srgbClr val="3E3E3E"/>
                </a:solidFill>
                <a:cs typeface="Arial"/>
              </a:rPr>
              <a:t>and</a:t>
            </a:r>
            <a:r>
              <a:rPr lang="en-US" spc="-5" dirty="0">
                <a:solidFill>
                  <a:srgbClr val="3E3E3E"/>
                </a:solidFill>
                <a:cs typeface="Arial"/>
              </a:rPr>
              <a:t> </a:t>
            </a:r>
            <a:r>
              <a:rPr lang="en-US" spc="-10" dirty="0">
                <a:solidFill>
                  <a:srgbClr val="3E3E3E"/>
                </a:solidFill>
                <a:cs typeface="Arial"/>
              </a:rPr>
              <a:t>the bo</a:t>
            </a:r>
            <a:r>
              <a:rPr lang="en-US" dirty="0">
                <a:solidFill>
                  <a:srgbClr val="3E3E3E"/>
                </a:solidFill>
                <a:cs typeface="Arial"/>
              </a:rPr>
              <a:t>a</a:t>
            </a:r>
            <a:r>
              <a:rPr lang="en-US" spc="-10" dirty="0">
                <a:solidFill>
                  <a:srgbClr val="3E3E3E"/>
                </a:solidFill>
                <a:cs typeface="Arial"/>
              </a:rPr>
              <a:t>rd</a:t>
            </a:r>
            <a:r>
              <a:rPr lang="en-US" spc="-5" dirty="0">
                <a:solidFill>
                  <a:srgbClr val="3E3E3E"/>
                </a:solidFill>
                <a:cs typeface="Arial"/>
              </a:rPr>
              <a:t> </a:t>
            </a:r>
            <a:r>
              <a:rPr lang="en-US" spc="-10" dirty="0">
                <a:solidFill>
                  <a:srgbClr val="3E3E3E"/>
                </a:solidFill>
                <a:cs typeface="Arial"/>
              </a:rPr>
              <a:t>de</a:t>
            </a:r>
            <a:r>
              <a:rPr lang="en-US" spc="5" dirty="0">
                <a:solidFill>
                  <a:srgbClr val="3E3E3E"/>
                </a:solidFill>
                <a:cs typeface="Arial"/>
              </a:rPr>
              <a:t>l</a:t>
            </a:r>
            <a:r>
              <a:rPr lang="en-US" dirty="0">
                <a:solidFill>
                  <a:srgbClr val="3E3E3E"/>
                </a:solidFill>
                <a:cs typeface="Arial"/>
              </a:rPr>
              <a:t>a</a:t>
            </a:r>
            <a:r>
              <a:rPr lang="en-US" spc="-10" dirty="0">
                <a:solidFill>
                  <a:srgbClr val="3E3E3E"/>
                </a:solidFill>
                <a:cs typeface="Arial"/>
              </a:rPr>
              <a:t>y</a:t>
            </a:r>
            <a:endParaRPr lang="en-US" dirty="0">
              <a:cs typeface="Arial"/>
            </a:endParaRPr>
          </a:p>
          <a:p>
            <a:endParaRPr lang="en-US" dirty="0"/>
          </a:p>
        </p:txBody>
      </p:sp>
      <p:sp>
        <p:nvSpPr>
          <p:cNvPr id="3" name="Title 2"/>
          <p:cNvSpPr>
            <a:spLocks noGrp="1"/>
          </p:cNvSpPr>
          <p:nvPr>
            <p:ph type="title"/>
          </p:nvPr>
        </p:nvSpPr>
        <p:spPr/>
        <p:txBody>
          <a:bodyPr/>
          <a:lstStyle/>
          <a:p>
            <a:r>
              <a:rPr lang="en-US" spc="-20" dirty="0">
                <a:solidFill>
                  <a:srgbClr val="ED3423"/>
                </a:solidFill>
                <a:cs typeface="Arial"/>
              </a:rPr>
              <a:t>Comple</a:t>
            </a:r>
            <a:r>
              <a:rPr lang="en-US" spc="-5" dirty="0">
                <a:solidFill>
                  <a:srgbClr val="ED3423"/>
                </a:solidFill>
                <a:cs typeface="Arial"/>
              </a:rPr>
              <a:t>t</a:t>
            </a:r>
            <a:r>
              <a:rPr lang="en-US" spc="-15" dirty="0">
                <a:solidFill>
                  <a:srgbClr val="ED3423"/>
                </a:solidFill>
                <a:cs typeface="Arial"/>
              </a:rPr>
              <a:t>ing the</a:t>
            </a:r>
            <a:r>
              <a:rPr lang="en-US" spc="10" dirty="0">
                <a:solidFill>
                  <a:srgbClr val="ED3423"/>
                </a:solidFill>
                <a:cs typeface="Arial"/>
              </a:rPr>
              <a:t> </a:t>
            </a:r>
            <a:r>
              <a:rPr lang="en-US" spc="-15" dirty="0">
                <a:solidFill>
                  <a:srgbClr val="ED3423"/>
                </a:solidFill>
                <a:cs typeface="Arial"/>
              </a:rPr>
              <a:t>Sta</a:t>
            </a:r>
            <a:r>
              <a:rPr lang="en-US" spc="-5" dirty="0">
                <a:solidFill>
                  <a:srgbClr val="ED3423"/>
                </a:solidFill>
                <a:cs typeface="Arial"/>
              </a:rPr>
              <a:t>t</a:t>
            </a:r>
            <a:r>
              <a:rPr lang="en-US" spc="-15" dirty="0">
                <a:solidFill>
                  <a:srgbClr val="ED3423"/>
                </a:solidFill>
                <a:cs typeface="Arial"/>
              </a:rPr>
              <a:t>ic</a:t>
            </a:r>
            <a:r>
              <a:rPr lang="en-US" spc="5" dirty="0">
                <a:solidFill>
                  <a:srgbClr val="ED3423"/>
                </a:solidFill>
                <a:cs typeface="Arial"/>
              </a:rPr>
              <a:t> </a:t>
            </a:r>
            <a:r>
              <a:rPr lang="en-US" spc="-20" dirty="0">
                <a:solidFill>
                  <a:srgbClr val="ED3423"/>
                </a:solidFill>
                <a:cs typeface="Arial"/>
              </a:rPr>
              <a:t>Timing</a:t>
            </a:r>
            <a:r>
              <a:rPr lang="en-US" spc="-10" dirty="0">
                <a:solidFill>
                  <a:srgbClr val="ED3423"/>
                </a:solidFill>
                <a:cs typeface="Arial"/>
              </a:rPr>
              <a:t> In</a:t>
            </a:r>
            <a:r>
              <a:rPr lang="en-US" spc="-15" dirty="0">
                <a:solidFill>
                  <a:srgbClr val="ED3423"/>
                </a:solidFill>
                <a:cs typeface="Arial"/>
              </a:rPr>
              <a:t>put</a:t>
            </a:r>
            <a:r>
              <a:rPr lang="en-US" spc="5" dirty="0">
                <a:solidFill>
                  <a:srgbClr val="ED3423"/>
                </a:solidFill>
                <a:cs typeface="Arial"/>
              </a:rPr>
              <a:t> </a:t>
            </a:r>
            <a:r>
              <a:rPr lang="en-US" spc="-20" dirty="0">
                <a:solidFill>
                  <a:srgbClr val="ED3423"/>
                </a:solidFill>
                <a:cs typeface="Arial"/>
              </a:rPr>
              <a:t>Path</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27</a:t>
            </a:fld>
            <a:endParaRPr lang="en-US" dirty="0"/>
          </a:p>
        </p:txBody>
      </p:sp>
      <p:sp>
        <p:nvSpPr>
          <p:cNvPr id="6" name="object 7"/>
          <p:cNvSpPr/>
          <p:nvPr/>
        </p:nvSpPr>
        <p:spPr>
          <a:xfrm>
            <a:off x="2132329" y="3622673"/>
            <a:ext cx="7956477" cy="2587627"/>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558797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spc="-5" dirty="0" err="1">
                <a:solidFill>
                  <a:srgbClr val="3E3E3E"/>
                </a:solidFill>
                <a:latin typeface="Courier New"/>
                <a:cs typeface="Courier New"/>
              </a:rPr>
              <a:t>set_input_dela</a:t>
            </a:r>
            <a:r>
              <a:rPr lang="en-US" b="0" dirty="0" err="1">
                <a:solidFill>
                  <a:srgbClr val="3E3E3E"/>
                </a:solidFill>
                <a:latin typeface="Courier New"/>
                <a:cs typeface="Courier New"/>
              </a:rPr>
              <a:t>y</a:t>
            </a:r>
            <a:r>
              <a:rPr lang="en-US" spc="-650" dirty="0">
                <a:solidFill>
                  <a:srgbClr val="3E3E3E"/>
                </a:solidFill>
                <a:latin typeface="Courier New"/>
                <a:cs typeface="Courier New"/>
              </a:rPr>
              <a:t> </a:t>
            </a:r>
            <a:r>
              <a:rPr lang="en-US" dirty="0">
                <a:solidFill>
                  <a:srgbClr val="3E3E3E"/>
                </a:solidFill>
                <a:cs typeface="Arial"/>
              </a:rPr>
              <a:t>com</a:t>
            </a:r>
            <a:r>
              <a:rPr lang="en-US" spc="-10" dirty="0">
                <a:solidFill>
                  <a:srgbClr val="3E3E3E"/>
                </a:solidFill>
                <a:cs typeface="Arial"/>
              </a:rPr>
              <a:t>m</a:t>
            </a:r>
            <a:r>
              <a:rPr lang="en-US" dirty="0">
                <a:solidFill>
                  <a:srgbClr val="3E3E3E"/>
                </a:solidFill>
                <a:cs typeface="Arial"/>
              </a:rPr>
              <a:t>and supp</a:t>
            </a:r>
            <a:r>
              <a:rPr lang="en-US" spc="-10" dirty="0">
                <a:solidFill>
                  <a:srgbClr val="3E3E3E"/>
                </a:solidFill>
                <a:cs typeface="Arial"/>
              </a:rPr>
              <a:t>l</a:t>
            </a:r>
            <a:r>
              <a:rPr lang="en-US" dirty="0">
                <a:solidFill>
                  <a:srgbClr val="3E3E3E"/>
                </a:solidFill>
                <a:cs typeface="Arial"/>
              </a:rPr>
              <a:t>ies</a:t>
            </a:r>
            <a:r>
              <a:rPr lang="en-US" spc="-5" dirty="0">
                <a:solidFill>
                  <a:srgbClr val="3E3E3E"/>
                </a:solidFill>
                <a:cs typeface="Arial"/>
              </a:rPr>
              <a:t> </a:t>
            </a:r>
            <a:r>
              <a:rPr lang="en-US" dirty="0">
                <a:solidFill>
                  <a:srgbClr val="3E3E3E"/>
                </a:solidFill>
                <a:cs typeface="Arial"/>
              </a:rPr>
              <a:t>the in</a:t>
            </a:r>
            <a:r>
              <a:rPr lang="en-US" spc="-15" dirty="0">
                <a:solidFill>
                  <a:srgbClr val="3E3E3E"/>
                </a:solidFill>
                <a:cs typeface="Arial"/>
              </a:rPr>
              <a:t>f</a:t>
            </a:r>
            <a:r>
              <a:rPr lang="en-US" dirty="0">
                <a:solidFill>
                  <a:srgbClr val="3E3E3E"/>
                </a:solidFill>
                <a:cs typeface="Arial"/>
              </a:rPr>
              <a:t>o</a:t>
            </a:r>
            <a:r>
              <a:rPr lang="en-US" spc="-15" dirty="0">
                <a:solidFill>
                  <a:srgbClr val="3E3E3E"/>
                </a:solidFill>
                <a:cs typeface="Arial"/>
              </a:rPr>
              <a:t>r</a:t>
            </a:r>
            <a:r>
              <a:rPr lang="en-US" dirty="0">
                <a:solidFill>
                  <a:srgbClr val="3E3E3E"/>
                </a:solidFill>
                <a:cs typeface="Arial"/>
              </a:rPr>
              <a:t>mation</a:t>
            </a:r>
            <a:r>
              <a:rPr lang="en-US" spc="-10" dirty="0">
                <a:solidFill>
                  <a:srgbClr val="3E3E3E"/>
                </a:solidFill>
                <a:cs typeface="Arial"/>
              </a:rPr>
              <a:t> </a:t>
            </a:r>
            <a:r>
              <a:rPr lang="en-US" dirty="0">
                <a:solidFill>
                  <a:srgbClr val="3E3E3E"/>
                </a:solidFill>
                <a:cs typeface="Arial"/>
              </a:rPr>
              <a:t>requ</a:t>
            </a:r>
            <a:r>
              <a:rPr lang="en-US" spc="-20" dirty="0">
                <a:solidFill>
                  <a:srgbClr val="3E3E3E"/>
                </a:solidFill>
                <a:cs typeface="Arial"/>
              </a:rPr>
              <a:t>i</a:t>
            </a:r>
            <a:r>
              <a:rPr lang="en-US" dirty="0">
                <a:solidFill>
                  <a:srgbClr val="3E3E3E"/>
                </a:solidFill>
                <a:cs typeface="Arial"/>
              </a:rPr>
              <a:t>red to comp</a:t>
            </a:r>
            <a:r>
              <a:rPr lang="en-US" spc="-10" dirty="0">
                <a:solidFill>
                  <a:srgbClr val="3E3E3E"/>
                </a:solidFill>
                <a:cs typeface="Arial"/>
              </a:rPr>
              <a:t>l</a:t>
            </a:r>
            <a:r>
              <a:rPr lang="en-US" dirty="0">
                <a:solidFill>
                  <a:srgbClr val="3E3E3E"/>
                </a:solidFill>
                <a:cs typeface="Arial"/>
              </a:rPr>
              <a:t>ete </a:t>
            </a:r>
            <a:r>
              <a:rPr lang="en-US" spc="-10" dirty="0">
                <a:solidFill>
                  <a:srgbClr val="3E3E3E"/>
                </a:solidFill>
                <a:cs typeface="Arial"/>
              </a:rPr>
              <a:t>t</a:t>
            </a:r>
            <a:r>
              <a:rPr lang="en-US" spc="-15" dirty="0">
                <a:solidFill>
                  <a:srgbClr val="3E3E3E"/>
                </a:solidFill>
                <a:cs typeface="Arial"/>
              </a:rPr>
              <a:t>h</a:t>
            </a:r>
            <a:r>
              <a:rPr lang="en-US" dirty="0">
                <a:solidFill>
                  <a:srgbClr val="3E3E3E"/>
                </a:solidFill>
                <a:cs typeface="Arial"/>
              </a:rPr>
              <a:t>e st</a:t>
            </a:r>
            <a:r>
              <a:rPr lang="en-US" spc="-10" dirty="0">
                <a:solidFill>
                  <a:srgbClr val="3E3E3E"/>
                </a:solidFill>
                <a:cs typeface="Arial"/>
              </a:rPr>
              <a:t>a</a:t>
            </a:r>
            <a:r>
              <a:rPr lang="en-US" dirty="0">
                <a:solidFill>
                  <a:srgbClr val="3E3E3E"/>
                </a:solidFill>
                <a:cs typeface="Arial"/>
              </a:rPr>
              <a:t>tic ti</a:t>
            </a:r>
            <a:r>
              <a:rPr lang="en-US" spc="-10" dirty="0">
                <a:solidFill>
                  <a:srgbClr val="3E3E3E"/>
                </a:solidFill>
                <a:cs typeface="Arial"/>
              </a:rPr>
              <a:t>m</a:t>
            </a:r>
            <a:r>
              <a:rPr lang="en-US" dirty="0">
                <a:solidFill>
                  <a:srgbClr val="3E3E3E"/>
                </a:solidFill>
                <a:cs typeface="Arial"/>
              </a:rPr>
              <a:t>ing</a:t>
            </a:r>
            <a:r>
              <a:rPr lang="en-US" spc="-15" dirty="0">
                <a:solidFill>
                  <a:srgbClr val="3E3E3E"/>
                </a:solidFill>
                <a:cs typeface="Arial"/>
              </a:rPr>
              <a:t> </a:t>
            </a:r>
            <a:r>
              <a:rPr lang="en-US" dirty="0">
                <a:solidFill>
                  <a:srgbClr val="3E3E3E"/>
                </a:solidFill>
                <a:cs typeface="Arial"/>
              </a:rPr>
              <a:t>path</a:t>
            </a:r>
            <a:endParaRPr lang="en-US" dirty="0">
              <a:cs typeface="Arial"/>
            </a:endParaRPr>
          </a:p>
          <a:p>
            <a:pPr lvl="1"/>
            <a:r>
              <a:rPr lang="en-US" dirty="0" err="1">
                <a:solidFill>
                  <a:srgbClr val="3E3E3E"/>
                </a:solidFill>
                <a:latin typeface="Courier New"/>
                <a:cs typeface="Courier New"/>
              </a:rPr>
              <a:t>set_input_delay</a:t>
            </a:r>
            <a:r>
              <a:rPr lang="en-US" dirty="0">
                <a:solidFill>
                  <a:srgbClr val="3E3E3E"/>
                </a:solidFill>
                <a:latin typeface="Courier New"/>
                <a:cs typeface="Courier New"/>
              </a:rPr>
              <a:t> –clock</a:t>
            </a:r>
            <a:r>
              <a:rPr lang="en-US" spc="-5" dirty="0">
                <a:solidFill>
                  <a:srgbClr val="3E3E3E"/>
                </a:solidFill>
                <a:latin typeface="Courier New"/>
                <a:cs typeface="Courier New"/>
              </a:rPr>
              <a:t> </a:t>
            </a:r>
            <a:r>
              <a:rPr lang="en-US" dirty="0">
                <a:solidFill>
                  <a:srgbClr val="3E3E3E"/>
                </a:solidFill>
                <a:latin typeface="Courier New"/>
                <a:cs typeface="Courier New"/>
              </a:rPr>
              <a:t>&lt;</a:t>
            </a:r>
            <a:r>
              <a:rPr lang="en-US" dirty="0" err="1">
                <a:solidFill>
                  <a:srgbClr val="3E3E3E"/>
                </a:solidFill>
                <a:latin typeface="Courier New"/>
                <a:cs typeface="Courier New"/>
              </a:rPr>
              <a:t>clock_name</a:t>
            </a:r>
            <a:r>
              <a:rPr lang="en-US" dirty="0">
                <a:solidFill>
                  <a:srgbClr val="3E3E3E"/>
                </a:solidFill>
                <a:latin typeface="Courier New"/>
                <a:cs typeface="Courier New"/>
              </a:rPr>
              <a:t>&gt;</a:t>
            </a:r>
            <a:r>
              <a:rPr lang="en-US" spc="-5" dirty="0">
                <a:solidFill>
                  <a:srgbClr val="3E3E3E"/>
                </a:solidFill>
                <a:latin typeface="Courier New"/>
                <a:cs typeface="Courier New"/>
              </a:rPr>
              <a:t> </a:t>
            </a:r>
            <a:r>
              <a:rPr lang="en-US" dirty="0">
                <a:solidFill>
                  <a:srgbClr val="3E3E3E"/>
                </a:solidFill>
                <a:latin typeface="Courier New"/>
                <a:cs typeface="Courier New"/>
              </a:rPr>
              <a:t>&lt;delay&gt;</a:t>
            </a:r>
            <a:r>
              <a:rPr lang="en-US" spc="-5" dirty="0">
                <a:solidFill>
                  <a:srgbClr val="3E3E3E"/>
                </a:solidFill>
                <a:latin typeface="Courier New"/>
                <a:cs typeface="Courier New"/>
              </a:rPr>
              <a:t> </a:t>
            </a:r>
            <a:r>
              <a:rPr lang="en-US" dirty="0">
                <a:solidFill>
                  <a:srgbClr val="3E3E3E"/>
                </a:solidFill>
                <a:latin typeface="Courier New"/>
                <a:cs typeface="Courier New"/>
              </a:rPr>
              <a:t>&lt;objects&gt;</a:t>
            </a:r>
            <a:endParaRPr lang="en-US" dirty="0">
              <a:latin typeface="Courier New"/>
              <a:cs typeface="Courier New"/>
            </a:endParaRPr>
          </a:p>
          <a:p>
            <a:pPr lvl="2"/>
            <a:r>
              <a:rPr lang="en-US" spc="-10" dirty="0">
                <a:solidFill>
                  <a:srgbClr val="3E3E3E"/>
                </a:solidFill>
                <a:latin typeface="Courier New"/>
                <a:cs typeface="Courier New"/>
              </a:rPr>
              <a:t>&lt;</a:t>
            </a:r>
            <a:r>
              <a:rPr lang="en-US" spc="-10" dirty="0" err="1">
                <a:solidFill>
                  <a:srgbClr val="3E3E3E"/>
                </a:solidFill>
                <a:latin typeface="Courier New"/>
                <a:cs typeface="Courier New"/>
              </a:rPr>
              <a:t>clock_name</a:t>
            </a:r>
            <a:r>
              <a:rPr lang="en-US" spc="-10" dirty="0">
                <a:solidFill>
                  <a:srgbClr val="3E3E3E"/>
                </a:solidFill>
                <a:latin typeface="Courier New"/>
                <a:cs typeface="Courier New"/>
              </a:rPr>
              <a:t>&gt;</a:t>
            </a:r>
            <a:r>
              <a:rPr lang="en-US" spc="-520" dirty="0">
                <a:solidFill>
                  <a:srgbClr val="3E3E3E"/>
                </a:solidFill>
                <a:latin typeface="Courier New"/>
                <a:cs typeface="Courier New"/>
              </a:rPr>
              <a:t> </a:t>
            </a:r>
            <a:r>
              <a:rPr lang="en-US" spc="-10" dirty="0">
                <a:solidFill>
                  <a:srgbClr val="3E3E3E"/>
                </a:solidFill>
                <a:cs typeface="Arial"/>
              </a:rPr>
              <a:t>is the</a:t>
            </a:r>
            <a:r>
              <a:rPr lang="en-US" spc="-5" dirty="0">
                <a:solidFill>
                  <a:srgbClr val="3E3E3E"/>
                </a:solidFill>
                <a:cs typeface="Arial"/>
              </a:rPr>
              <a:t> </a:t>
            </a:r>
            <a:r>
              <a:rPr lang="en-US" spc="-10" dirty="0">
                <a:solidFill>
                  <a:srgbClr val="3E3E3E"/>
                </a:solidFill>
                <a:cs typeface="Arial"/>
              </a:rPr>
              <a:t>name</a:t>
            </a:r>
            <a:r>
              <a:rPr lang="en-US" spc="-5" dirty="0">
                <a:solidFill>
                  <a:srgbClr val="3E3E3E"/>
                </a:solidFill>
                <a:cs typeface="Arial"/>
              </a:rPr>
              <a:t> </a:t>
            </a:r>
            <a:r>
              <a:rPr lang="en-US" spc="-10" dirty="0">
                <a:solidFill>
                  <a:srgbClr val="3E3E3E"/>
                </a:solidFill>
                <a:cs typeface="Arial"/>
              </a:rPr>
              <a:t>of</a:t>
            </a:r>
            <a:r>
              <a:rPr lang="en-US" spc="-5" dirty="0">
                <a:solidFill>
                  <a:srgbClr val="3E3E3E"/>
                </a:solidFill>
                <a:cs typeface="Arial"/>
              </a:rPr>
              <a:t> t</a:t>
            </a:r>
            <a:r>
              <a:rPr lang="en-US" dirty="0">
                <a:solidFill>
                  <a:srgbClr val="3E3E3E"/>
                </a:solidFill>
                <a:cs typeface="Arial"/>
              </a:rPr>
              <a:t>h</a:t>
            </a:r>
            <a:r>
              <a:rPr lang="en-US" spc="-10" dirty="0">
                <a:solidFill>
                  <a:srgbClr val="3E3E3E"/>
                </a:solidFill>
                <a:cs typeface="Arial"/>
              </a:rPr>
              <a:t>e</a:t>
            </a:r>
            <a:r>
              <a:rPr lang="en-US" spc="-5" dirty="0">
                <a:solidFill>
                  <a:srgbClr val="3E3E3E"/>
                </a:solidFill>
                <a:cs typeface="Arial"/>
              </a:rPr>
              <a:t> </a:t>
            </a:r>
            <a:r>
              <a:rPr lang="en-US" spc="-10" dirty="0">
                <a:solidFill>
                  <a:srgbClr val="3E3E3E"/>
                </a:solidFill>
                <a:cs typeface="Arial"/>
              </a:rPr>
              <a:t>clock used</a:t>
            </a:r>
            <a:r>
              <a:rPr lang="en-US" spc="-5" dirty="0">
                <a:solidFill>
                  <a:srgbClr val="3E3E3E"/>
                </a:solidFill>
                <a:cs typeface="Arial"/>
              </a:rPr>
              <a:t> </a:t>
            </a:r>
            <a:r>
              <a:rPr lang="en-US" spc="-10" dirty="0">
                <a:solidFill>
                  <a:srgbClr val="3E3E3E"/>
                </a:solidFill>
                <a:cs typeface="Arial"/>
              </a:rPr>
              <a:t>by</a:t>
            </a:r>
            <a:r>
              <a:rPr lang="en-US" spc="-20" dirty="0">
                <a:solidFill>
                  <a:srgbClr val="3E3E3E"/>
                </a:solidFill>
                <a:cs typeface="Arial"/>
              </a:rPr>
              <a:t> </a:t>
            </a:r>
            <a:r>
              <a:rPr lang="en-US" spc="5" dirty="0">
                <a:solidFill>
                  <a:srgbClr val="3E3E3E"/>
                </a:solidFill>
                <a:cs typeface="Arial"/>
              </a:rPr>
              <a:t>t</a:t>
            </a:r>
            <a:r>
              <a:rPr lang="en-US" spc="-10" dirty="0">
                <a:solidFill>
                  <a:srgbClr val="3E3E3E"/>
                </a:solidFill>
                <a:cs typeface="Arial"/>
              </a:rPr>
              <a:t>he</a:t>
            </a:r>
            <a:r>
              <a:rPr lang="en-US" spc="-5" dirty="0">
                <a:solidFill>
                  <a:srgbClr val="3E3E3E"/>
                </a:solidFill>
                <a:cs typeface="Arial"/>
              </a:rPr>
              <a:t> </a:t>
            </a:r>
            <a:r>
              <a:rPr lang="en-US" spc="-10" dirty="0">
                <a:solidFill>
                  <a:srgbClr val="3E3E3E"/>
                </a:solidFill>
                <a:cs typeface="Arial"/>
              </a:rPr>
              <a:t>ext</a:t>
            </a:r>
            <a:r>
              <a:rPr lang="en-US" spc="-5" dirty="0">
                <a:solidFill>
                  <a:srgbClr val="3E3E3E"/>
                </a:solidFill>
                <a:cs typeface="Arial"/>
              </a:rPr>
              <a:t>e</a:t>
            </a:r>
            <a:r>
              <a:rPr lang="en-US" spc="-10" dirty="0">
                <a:solidFill>
                  <a:srgbClr val="3E3E3E"/>
                </a:solidFill>
                <a:cs typeface="Arial"/>
              </a:rPr>
              <a:t>rnal</a:t>
            </a:r>
            <a:r>
              <a:rPr lang="en-US" spc="-5" dirty="0">
                <a:solidFill>
                  <a:srgbClr val="3E3E3E"/>
                </a:solidFill>
                <a:cs typeface="Arial"/>
              </a:rPr>
              <a:t> </a:t>
            </a:r>
            <a:r>
              <a:rPr lang="en-US" spc="-10" dirty="0">
                <a:solidFill>
                  <a:srgbClr val="3E3E3E"/>
                </a:solidFill>
                <a:cs typeface="Arial"/>
              </a:rPr>
              <a:t>device</a:t>
            </a:r>
            <a:endParaRPr lang="en-US" dirty="0">
              <a:cs typeface="Arial"/>
            </a:endParaRPr>
          </a:p>
          <a:p>
            <a:pPr lvl="3"/>
            <a:r>
              <a:rPr lang="en-US" spc="-10" dirty="0">
                <a:solidFill>
                  <a:srgbClr val="3E3E3E"/>
                </a:solidFill>
                <a:cs typeface="Arial"/>
              </a:rPr>
              <a:t>C</a:t>
            </a:r>
            <a:r>
              <a:rPr lang="en-US" dirty="0">
                <a:solidFill>
                  <a:srgbClr val="3E3E3E"/>
                </a:solidFill>
                <a:cs typeface="Arial"/>
              </a:rPr>
              <a:t>an be a</a:t>
            </a:r>
            <a:r>
              <a:rPr lang="en-US" spc="-10" dirty="0">
                <a:solidFill>
                  <a:srgbClr val="3E3E3E"/>
                </a:solidFill>
                <a:cs typeface="Arial"/>
              </a:rPr>
              <a:t> </a:t>
            </a:r>
            <a:r>
              <a:rPr lang="en-US" dirty="0">
                <a:solidFill>
                  <a:srgbClr val="3E3E3E"/>
                </a:solidFill>
                <a:cs typeface="Arial"/>
              </a:rPr>
              <a:t>real</a:t>
            </a:r>
            <a:r>
              <a:rPr lang="en-US" spc="-10" dirty="0">
                <a:solidFill>
                  <a:srgbClr val="3E3E3E"/>
                </a:solidFill>
                <a:cs typeface="Arial"/>
              </a:rPr>
              <a:t> </a:t>
            </a:r>
            <a:r>
              <a:rPr lang="en-US" dirty="0">
                <a:solidFill>
                  <a:srgbClr val="3E3E3E"/>
                </a:solidFill>
                <a:cs typeface="Arial"/>
              </a:rPr>
              <a:t>or</a:t>
            </a:r>
            <a:r>
              <a:rPr lang="en-US" spc="-10" dirty="0">
                <a:solidFill>
                  <a:srgbClr val="3E3E3E"/>
                </a:solidFill>
                <a:cs typeface="Arial"/>
              </a:rPr>
              <a:t> </a:t>
            </a:r>
            <a:r>
              <a:rPr lang="en-US" spc="-20" dirty="0">
                <a:solidFill>
                  <a:srgbClr val="3E3E3E"/>
                </a:solidFill>
                <a:cs typeface="Arial"/>
              </a:rPr>
              <a:t>v</a:t>
            </a:r>
            <a:r>
              <a:rPr lang="en-US" dirty="0">
                <a:solidFill>
                  <a:srgbClr val="3E3E3E"/>
                </a:solidFill>
                <a:cs typeface="Arial"/>
              </a:rPr>
              <a:t>ir</a:t>
            </a:r>
            <a:r>
              <a:rPr lang="en-US" spc="5" dirty="0">
                <a:solidFill>
                  <a:srgbClr val="3E3E3E"/>
                </a:solidFill>
                <a:cs typeface="Arial"/>
              </a:rPr>
              <a:t>t</a:t>
            </a:r>
            <a:r>
              <a:rPr lang="en-US" dirty="0">
                <a:solidFill>
                  <a:srgbClr val="3E3E3E"/>
                </a:solidFill>
                <a:cs typeface="Arial"/>
              </a:rPr>
              <a:t>ual</a:t>
            </a:r>
            <a:r>
              <a:rPr lang="en-US" spc="-10" dirty="0">
                <a:solidFill>
                  <a:srgbClr val="3E3E3E"/>
                </a:solidFill>
                <a:cs typeface="Arial"/>
              </a:rPr>
              <a:t> </a:t>
            </a:r>
            <a:r>
              <a:rPr lang="en-US" dirty="0">
                <a:solidFill>
                  <a:srgbClr val="3E3E3E"/>
                </a:solidFill>
                <a:cs typeface="Arial"/>
              </a:rPr>
              <a:t>cl</a:t>
            </a:r>
            <a:r>
              <a:rPr lang="en-US" spc="-15" dirty="0">
                <a:solidFill>
                  <a:srgbClr val="3E3E3E"/>
                </a:solidFill>
                <a:cs typeface="Arial"/>
              </a:rPr>
              <a:t>o</a:t>
            </a:r>
            <a:r>
              <a:rPr lang="en-US" spc="-10" dirty="0">
                <a:solidFill>
                  <a:srgbClr val="3E3E3E"/>
                </a:solidFill>
                <a:cs typeface="Arial"/>
              </a:rPr>
              <a:t>c</a:t>
            </a:r>
            <a:r>
              <a:rPr lang="en-US" dirty="0">
                <a:solidFill>
                  <a:srgbClr val="3E3E3E"/>
                </a:solidFill>
                <a:cs typeface="Arial"/>
              </a:rPr>
              <a:t>k</a:t>
            </a:r>
            <a:endParaRPr lang="en-US" dirty="0">
              <a:cs typeface="Arial"/>
            </a:endParaRPr>
          </a:p>
          <a:p>
            <a:pPr lvl="3"/>
            <a:r>
              <a:rPr lang="en-US" spc="-10" dirty="0" smtClean="0">
                <a:solidFill>
                  <a:srgbClr val="3E3E3E"/>
                </a:solidFill>
                <a:cs typeface="Arial"/>
              </a:rPr>
              <a:t>C</a:t>
            </a:r>
            <a:r>
              <a:rPr lang="en-US" dirty="0" smtClean="0">
                <a:solidFill>
                  <a:srgbClr val="3E3E3E"/>
                </a:solidFill>
                <a:cs typeface="Arial"/>
              </a:rPr>
              <a:t>an </a:t>
            </a:r>
            <a:r>
              <a:rPr lang="en-US" dirty="0">
                <a:solidFill>
                  <a:srgbClr val="3E3E3E"/>
                </a:solidFill>
                <a:cs typeface="Arial"/>
              </a:rPr>
              <a:t>be</a:t>
            </a:r>
            <a:r>
              <a:rPr lang="en-US" spc="-10" dirty="0">
                <a:solidFill>
                  <a:srgbClr val="3E3E3E"/>
                </a:solidFill>
                <a:cs typeface="Arial"/>
              </a:rPr>
              <a:t> </a:t>
            </a:r>
            <a:r>
              <a:rPr lang="en-US" dirty="0">
                <a:solidFill>
                  <a:srgbClr val="3E3E3E"/>
                </a:solidFill>
                <a:cs typeface="Arial"/>
              </a:rPr>
              <a:t>the</a:t>
            </a:r>
            <a:r>
              <a:rPr lang="en-US" spc="-5" dirty="0">
                <a:solidFill>
                  <a:srgbClr val="3E3E3E"/>
                </a:solidFill>
                <a:cs typeface="Arial"/>
              </a:rPr>
              <a:t> </a:t>
            </a:r>
            <a:r>
              <a:rPr lang="en-US" b="1" i="1" spc="-10" dirty="0">
                <a:solidFill>
                  <a:srgbClr val="3E3E3E"/>
                </a:solidFill>
                <a:cs typeface="Arial"/>
              </a:rPr>
              <a:t>n</a:t>
            </a:r>
            <a:r>
              <a:rPr lang="en-US" b="1" i="1" dirty="0">
                <a:solidFill>
                  <a:srgbClr val="3E3E3E"/>
                </a:solidFill>
                <a:cs typeface="Arial"/>
              </a:rPr>
              <a:t>ame</a:t>
            </a:r>
            <a:r>
              <a:rPr lang="en-US" b="1" i="1" spc="-5" dirty="0">
                <a:solidFill>
                  <a:srgbClr val="3E3E3E"/>
                </a:solidFill>
                <a:cs typeface="Arial"/>
              </a:rPr>
              <a:t> </a:t>
            </a:r>
            <a:r>
              <a:rPr lang="en-US" spc="-15" dirty="0">
                <a:solidFill>
                  <a:srgbClr val="3E3E3E"/>
                </a:solidFill>
                <a:cs typeface="Arial"/>
              </a:rPr>
              <a:t>o</a:t>
            </a:r>
            <a:r>
              <a:rPr lang="en-US" dirty="0">
                <a:solidFill>
                  <a:srgbClr val="3E3E3E"/>
                </a:solidFill>
                <a:cs typeface="Arial"/>
              </a:rPr>
              <a:t>f</a:t>
            </a:r>
            <a:r>
              <a:rPr lang="en-US" spc="5" dirty="0">
                <a:solidFill>
                  <a:srgbClr val="3E3E3E"/>
                </a:solidFill>
                <a:cs typeface="Arial"/>
              </a:rPr>
              <a:t> </a:t>
            </a:r>
            <a:r>
              <a:rPr lang="en-US" dirty="0">
                <a:solidFill>
                  <a:srgbClr val="3E3E3E"/>
                </a:solidFill>
                <a:cs typeface="Arial"/>
              </a:rPr>
              <a:t>a</a:t>
            </a:r>
            <a:r>
              <a:rPr lang="en-US" spc="-20" dirty="0">
                <a:solidFill>
                  <a:srgbClr val="3E3E3E"/>
                </a:solidFill>
                <a:cs typeface="Arial"/>
              </a:rPr>
              <a:t> </a:t>
            </a:r>
            <a:r>
              <a:rPr lang="en-US" dirty="0">
                <a:solidFill>
                  <a:srgbClr val="3E3E3E"/>
                </a:solidFill>
                <a:cs typeface="Arial"/>
              </a:rPr>
              <a:t>clo</a:t>
            </a:r>
            <a:r>
              <a:rPr lang="en-US" spc="-10" dirty="0">
                <a:solidFill>
                  <a:srgbClr val="3E3E3E"/>
                </a:solidFill>
                <a:cs typeface="Arial"/>
              </a:rPr>
              <a:t>ck</a:t>
            </a:r>
            <a:r>
              <a:rPr lang="en-US" dirty="0">
                <a:solidFill>
                  <a:srgbClr val="3E3E3E"/>
                </a:solidFill>
                <a:cs typeface="Arial"/>
              </a:rPr>
              <a:t>;</a:t>
            </a:r>
            <a:r>
              <a:rPr lang="en-US" spc="5" dirty="0">
                <a:solidFill>
                  <a:srgbClr val="3E3E3E"/>
                </a:solidFill>
                <a:cs typeface="Arial"/>
              </a:rPr>
              <a:t> </a:t>
            </a:r>
            <a:r>
              <a:rPr lang="en-US" dirty="0">
                <a:solidFill>
                  <a:srgbClr val="3E3E3E"/>
                </a:solidFill>
                <a:cs typeface="Arial"/>
              </a:rPr>
              <a:t>d</a:t>
            </a:r>
            <a:r>
              <a:rPr lang="en-US" spc="-15" dirty="0">
                <a:solidFill>
                  <a:srgbClr val="3E3E3E"/>
                </a:solidFill>
                <a:cs typeface="Arial"/>
              </a:rPr>
              <a:t>o</a:t>
            </a:r>
            <a:r>
              <a:rPr lang="en-US" dirty="0">
                <a:solidFill>
                  <a:srgbClr val="3E3E3E"/>
                </a:solidFill>
                <a:cs typeface="Arial"/>
              </a:rPr>
              <a:t>es</a:t>
            </a:r>
            <a:r>
              <a:rPr lang="en-US" spc="-5" dirty="0">
                <a:solidFill>
                  <a:srgbClr val="3E3E3E"/>
                </a:solidFill>
                <a:cs typeface="Arial"/>
              </a:rPr>
              <a:t> </a:t>
            </a:r>
            <a:r>
              <a:rPr lang="en-US" dirty="0">
                <a:solidFill>
                  <a:srgbClr val="3E3E3E"/>
                </a:solidFill>
                <a:cs typeface="Arial"/>
              </a:rPr>
              <a:t>n</a:t>
            </a:r>
            <a:r>
              <a:rPr lang="en-US" spc="-15" dirty="0">
                <a:solidFill>
                  <a:srgbClr val="3E3E3E"/>
                </a:solidFill>
                <a:cs typeface="Arial"/>
              </a:rPr>
              <a:t>o</a:t>
            </a:r>
            <a:r>
              <a:rPr lang="en-US" dirty="0">
                <a:solidFill>
                  <a:srgbClr val="3E3E3E"/>
                </a:solidFill>
                <a:cs typeface="Arial"/>
              </a:rPr>
              <a:t>t</a:t>
            </a:r>
            <a:r>
              <a:rPr lang="en-US" spc="-5" dirty="0">
                <a:solidFill>
                  <a:srgbClr val="3E3E3E"/>
                </a:solidFill>
                <a:cs typeface="Arial"/>
              </a:rPr>
              <a:t> </a:t>
            </a:r>
            <a:r>
              <a:rPr lang="en-US" dirty="0">
                <a:solidFill>
                  <a:srgbClr val="3E3E3E"/>
                </a:solidFill>
                <a:cs typeface="Arial"/>
              </a:rPr>
              <a:t>need</a:t>
            </a:r>
            <a:r>
              <a:rPr lang="en-US" spc="-10" dirty="0">
                <a:solidFill>
                  <a:srgbClr val="3E3E3E"/>
                </a:solidFill>
                <a:cs typeface="Arial"/>
              </a:rPr>
              <a:t> </a:t>
            </a:r>
            <a:r>
              <a:rPr lang="en-US" dirty="0">
                <a:solidFill>
                  <a:srgbClr val="3E3E3E"/>
                </a:solidFill>
                <a:cs typeface="Arial"/>
              </a:rPr>
              <a:t>to</a:t>
            </a:r>
            <a:r>
              <a:rPr lang="en-US" spc="5" dirty="0">
                <a:solidFill>
                  <a:srgbClr val="3E3E3E"/>
                </a:solidFill>
                <a:cs typeface="Arial"/>
              </a:rPr>
              <a:t> </a:t>
            </a:r>
            <a:r>
              <a:rPr lang="en-US" spc="-15" dirty="0">
                <a:solidFill>
                  <a:srgbClr val="3E3E3E"/>
                </a:solidFill>
                <a:cs typeface="Arial"/>
              </a:rPr>
              <a:t>b</a:t>
            </a:r>
            <a:r>
              <a:rPr lang="en-US" dirty="0">
                <a:solidFill>
                  <a:srgbClr val="3E3E3E"/>
                </a:solidFill>
                <a:cs typeface="Arial"/>
              </a:rPr>
              <a:t>e</a:t>
            </a:r>
            <a:r>
              <a:rPr lang="en-US" spc="5" dirty="0">
                <a:solidFill>
                  <a:srgbClr val="3E3E3E"/>
                </a:solidFill>
                <a:cs typeface="Arial"/>
              </a:rPr>
              <a:t> </a:t>
            </a:r>
            <a:r>
              <a:rPr lang="en-US" dirty="0">
                <a:solidFill>
                  <a:srgbClr val="3E3E3E"/>
                </a:solidFill>
                <a:cs typeface="Arial"/>
              </a:rPr>
              <a:t>a</a:t>
            </a:r>
            <a:r>
              <a:rPr lang="en-US" spc="-10" dirty="0">
                <a:solidFill>
                  <a:srgbClr val="3E3E3E"/>
                </a:solidFill>
                <a:cs typeface="Arial"/>
              </a:rPr>
              <a:t> c</a:t>
            </a:r>
            <a:r>
              <a:rPr lang="en-US" dirty="0">
                <a:solidFill>
                  <a:srgbClr val="3E3E3E"/>
                </a:solidFill>
                <a:cs typeface="Arial"/>
              </a:rPr>
              <a:t>lo</a:t>
            </a:r>
            <a:r>
              <a:rPr lang="en-US" spc="-10" dirty="0">
                <a:solidFill>
                  <a:srgbClr val="3E3E3E"/>
                </a:solidFill>
                <a:cs typeface="Arial"/>
              </a:rPr>
              <a:t>c</a:t>
            </a:r>
            <a:r>
              <a:rPr lang="en-US" dirty="0">
                <a:solidFill>
                  <a:srgbClr val="3E3E3E"/>
                </a:solidFill>
                <a:cs typeface="Arial"/>
              </a:rPr>
              <a:t>k</a:t>
            </a:r>
            <a:r>
              <a:rPr lang="en-US" spc="-15" dirty="0">
                <a:solidFill>
                  <a:srgbClr val="3E3E3E"/>
                </a:solidFill>
                <a:cs typeface="Arial"/>
              </a:rPr>
              <a:t> </a:t>
            </a:r>
            <a:r>
              <a:rPr lang="en-US" dirty="0" smtClean="0">
                <a:solidFill>
                  <a:srgbClr val="3E3E3E"/>
                </a:solidFill>
                <a:cs typeface="Arial"/>
              </a:rPr>
              <a:t>obje</a:t>
            </a:r>
            <a:r>
              <a:rPr lang="en-US" spc="-10" dirty="0" smtClean="0">
                <a:solidFill>
                  <a:srgbClr val="3E3E3E"/>
                </a:solidFill>
                <a:cs typeface="Arial"/>
              </a:rPr>
              <a:t>c</a:t>
            </a:r>
            <a:r>
              <a:rPr lang="en-US" dirty="0" smtClean="0">
                <a:solidFill>
                  <a:srgbClr val="3E3E3E"/>
                </a:solidFill>
                <a:cs typeface="Arial"/>
              </a:rPr>
              <a:t>t</a:t>
            </a:r>
          </a:p>
          <a:p>
            <a:pPr lvl="4"/>
            <a:r>
              <a:rPr lang="en-US" spc="-10" dirty="0">
                <a:solidFill>
                  <a:srgbClr val="3E3E3E"/>
                </a:solidFill>
                <a:cs typeface="Arial"/>
              </a:rPr>
              <a:t>C</a:t>
            </a:r>
            <a:r>
              <a:rPr lang="en-US" dirty="0">
                <a:solidFill>
                  <a:srgbClr val="3E3E3E"/>
                </a:solidFill>
                <a:cs typeface="Arial"/>
              </a:rPr>
              <a:t>an use</a:t>
            </a:r>
            <a:r>
              <a:rPr lang="en-US" spc="-10" dirty="0">
                <a:solidFill>
                  <a:srgbClr val="3E3E3E"/>
                </a:solidFill>
                <a:cs typeface="Arial"/>
              </a:rPr>
              <a:t> </a:t>
            </a:r>
            <a:r>
              <a:rPr lang="en-US" dirty="0">
                <a:solidFill>
                  <a:srgbClr val="3E3E3E"/>
                </a:solidFill>
                <a:cs typeface="Arial"/>
              </a:rPr>
              <a:t>a</a:t>
            </a:r>
            <a:r>
              <a:rPr lang="en-US" spc="-10" dirty="0">
                <a:solidFill>
                  <a:srgbClr val="3E3E3E"/>
                </a:solidFill>
                <a:cs typeface="Arial"/>
              </a:rPr>
              <a:t> </a:t>
            </a:r>
            <a:r>
              <a:rPr lang="en-US" dirty="0">
                <a:solidFill>
                  <a:srgbClr val="3E3E3E"/>
                </a:solidFill>
                <a:cs typeface="Arial"/>
              </a:rPr>
              <a:t>c</a:t>
            </a:r>
            <a:r>
              <a:rPr lang="en-US" spc="-15" dirty="0">
                <a:solidFill>
                  <a:srgbClr val="3E3E3E"/>
                </a:solidFill>
                <a:cs typeface="Arial"/>
              </a:rPr>
              <a:t>l</a:t>
            </a:r>
            <a:r>
              <a:rPr lang="en-US" dirty="0">
                <a:solidFill>
                  <a:srgbClr val="3E3E3E"/>
                </a:solidFill>
                <a:cs typeface="Arial"/>
              </a:rPr>
              <a:t>o</a:t>
            </a:r>
            <a:r>
              <a:rPr lang="en-US" spc="-10" dirty="0">
                <a:solidFill>
                  <a:srgbClr val="3E3E3E"/>
                </a:solidFill>
                <a:cs typeface="Arial"/>
              </a:rPr>
              <a:t>c</a:t>
            </a:r>
            <a:r>
              <a:rPr lang="en-US" dirty="0">
                <a:solidFill>
                  <a:srgbClr val="3E3E3E"/>
                </a:solidFill>
                <a:cs typeface="Arial"/>
              </a:rPr>
              <a:t>k</a:t>
            </a:r>
            <a:r>
              <a:rPr lang="en-US" spc="-5" dirty="0">
                <a:solidFill>
                  <a:srgbClr val="3E3E3E"/>
                </a:solidFill>
                <a:cs typeface="Arial"/>
              </a:rPr>
              <a:t> </a:t>
            </a:r>
            <a:r>
              <a:rPr lang="en-US" dirty="0">
                <a:solidFill>
                  <a:srgbClr val="3E3E3E"/>
                </a:solidFill>
                <a:cs typeface="Arial"/>
              </a:rPr>
              <a:t>ob</a:t>
            </a:r>
            <a:r>
              <a:rPr lang="en-US" spc="-15" dirty="0">
                <a:solidFill>
                  <a:srgbClr val="3E3E3E"/>
                </a:solidFill>
                <a:cs typeface="Arial"/>
              </a:rPr>
              <a:t>j</a:t>
            </a:r>
            <a:r>
              <a:rPr lang="en-US" dirty="0">
                <a:solidFill>
                  <a:srgbClr val="3E3E3E"/>
                </a:solidFill>
                <a:cs typeface="Arial"/>
              </a:rPr>
              <a:t>ect</a:t>
            </a:r>
            <a:r>
              <a:rPr lang="en-US" spc="-5" dirty="0">
                <a:solidFill>
                  <a:srgbClr val="3E3E3E"/>
                </a:solidFill>
                <a:cs typeface="Arial"/>
              </a:rPr>
              <a:t> </a:t>
            </a:r>
            <a:r>
              <a:rPr lang="en-US" spc="-15" dirty="0">
                <a:solidFill>
                  <a:srgbClr val="3E3E3E"/>
                </a:solidFill>
                <a:cs typeface="Arial"/>
              </a:rPr>
              <a:t>i</a:t>
            </a:r>
            <a:r>
              <a:rPr lang="en-US" dirty="0">
                <a:solidFill>
                  <a:srgbClr val="3E3E3E"/>
                </a:solidFill>
                <a:cs typeface="Arial"/>
              </a:rPr>
              <a:t>f</a:t>
            </a:r>
            <a:r>
              <a:rPr lang="en-US" spc="5" dirty="0">
                <a:solidFill>
                  <a:srgbClr val="3E3E3E"/>
                </a:solidFill>
                <a:cs typeface="Arial"/>
              </a:rPr>
              <a:t> </a:t>
            </a:r>
            <a:r>
              <a:rPr lang="en-US" dirty="0">
                <a:solidFill>
                  <a:srgbClr val="3E3E3E"/>
                </a:solidFill>
                <a:cs typeface="Arial"/>
              </a:rPr>
              <a:t>d</a:t>
            </a:r>
            <a:r>
              <a:rPr lang="en-US" spc="-15" dirty="0">
                <a:solidFill>
                  <a:srgbClr val="3E3E3E"/>
                </a:solidFill>
                <a:cs typeface="Arial"/>
              </a:rPr>
              <a:t>e</a:t>
            </a:r>
            <a:r>
              <a:rPr lang="en-US" dirty="0">
                <a:solidFill>
                  <a:srgbClr val="3E3E3E"/>
                </a:solidFill>
                <a:cs typeface="Arial"/>
              </a:rPr>
              <a:t>sir</a:t>
            </a:r>
            <a:r>
              <a:rPr lang="en-US" spc="-15" dirty="0">
                <a:solidFill>
                  <a:srgbClr val="3E3E3E"/>
                </a:solidFill>
                <a:cs typeface="Arial"/>
              </a:rPr>
              <a:t>e</a:t>
            </a:r>
            <a:r>
              <a:rPr lang="en-US" dirty="0">
                <a:solidFill>
                  <a:srgbClr val="3E3E3E"/>
                </a:solidFill>
                <a:cs typeface="Arial"/>
              </a:rPr>
              <a:t>d</a:t>
            </a:r>
            <a:endParaRPr lang="en-US" dirty="0">
              <a:cs typeface="Arial"/>
            </a:endParaRPr>
          </a:p>
          <a:p>
            <a:pPr lvl="2"/>
            <a:r>
              <a:rPr lang="en-US" spc="-10" dirty="0">
                <a:solidFill>
                  <a:srgbClr val="3E3E3E"/>
                </a:solidFill>
                <a:latin typeface="Courier New"/>
                <a:cs typeface="Courier New"/>
              </a:rPr>
              <a:t>&lt;objects&gt;</a:t>
            </a:r>
            <a:r>
              <a:rPr lang="en-US" spc="-520" dirty="0">
                <a:solidFill>
                  <a:srgbClr val="3E3E3E"/>
                </a:solidFill>
                <a:latin typeface="Courier New"/>
                <a:cs typeface="Courier New"/>
              </a:rPr>
              <a:t> </a:t>
            </a:r>
            <a:r>
              <a:rPr lang="en-US" spc="-10" dirty="0">
                <a:solidFill>
                  <a:srgbClr val="3E3E3E"/>
                </a:solidFill>
                <a:cs typeface="Arial"/>
              </a:rPr>
              <a:t>is the</a:t>
            </a:r>
            <a:r>
              <a:rPr lang="en-US" spc="-5" dirty="0">
                <a:solidFill>
                  <a:srgbClr val="3E3E3E"/>
                </a:solidFill>
                <a:cs typeface="Arial"/>
              </a:rPr>
              <a:t> </a:t>
            </a:r>
            <a:r>
              <a:rPr lang="en-US" dirty="0">
                <a:solidFill>
                  <a:srgbClr val="3E3E3E"/>
                </a:solidFill>
                <a:cs typeface="Arial"/>
              </a:rPr>
              <a:t>l</a:t>
            </a:r>
            <a:r>
              <a:rPr lang="en-US" spc="-10" dirty="0">
                <a:solidFill>
                  <a:srgbClr val="3E3E3E"/>
                </a:solidFill>
                <a:cs typeface="Arial"/>
              </a:rPr>
              <a:t>ist</a:t>
            </a:r>
            <a:r>
              <a:rPr lang="en-US" spc="-5" dirty="0">
                <a:solidFill>
                  <a:srgbClr val="3E3E3E"/>
                </a:solidFill>
                <a:cs typeface="Arial"/>
              </a:rPr>
              <a:t> </a:t>
            </a:r>
            <a:r>
              <a:rPr lang="en-US" spc="-10" dirty="0">
                <a:solidFill>
                  <a:srgbClr val="3E3E3E"/>
                </a:solidFill>
                <a:cs typeface="Arial"/>
              </a:rPr>
              <a:t>of</a:t>
            </a:r>
            <a:r>
              <a:rPr lang="en-US" spc="-5" dirty="0">
                <a:solidFill>
                  <a:srgbClr val="3E3E3E"/>
                </a:solidFill>
                <a:cs typeface="Arial"/>
              </a:rPr>
              <a:t> </a:t>
            </a:r>
            <a:r>
              <a:rPr lang="en-US" spc="-10" dirty="0">
                <a:solidFill>
                  <a:srgbClr val="3E3E3E"/>
                </a:solidFill>
                <a:cs typeface="Arial"/>
              </a:rPr>
              <a:t>ob</a:t>
            </a:r>
            <a:r>
              <a:rPr lang="en-US" dirty="0">
                <a:solidFill>
                  <a:srgbClr val="3E3E3E"/>
                </a:solidFill>
                <a:cs typeface="Arial"/>
              </a:rPr>
              <a:t>j</a:t>
            </a:r>
            <a:r>
              <a:rPr lang="en-US" spc="-10" dirty="0">
                <a:solidFill>
                  <a:srgbClr val="3E3E3E"/>
                </a:solidFill>
                <a:cs typeface="Arial"/>
              </a:rPr>
              <a:t>ects </a:t>
            </a:r>
            <a:r>
              <a:rPr lang="en-US" spc="-20" dirty="0">
                <a:solidFill>
                  <a:srgbClr val="3E3E3E"/>
                </a:solidFill>
                <a:cs typeface="Arial"/>
              </a:rPr>
              <a:t>t</a:t>
            </a:r>
            <a:r>
              <a:rPr lang="en-US" spc="-10" dirty="0">
                <a:solidFill>
                  <a:srgbClr val="3E3E3E"/>
                </a:solidFill>
                <a:cs typeface="Arial"/>
              </a:rPr>
              <a:t>o</a:t>
            </a:r>
            <a:r>
              <a:rPr lang="en-US" spc="10" dirty="0">
                <a:solidFill>
                  <a:srgbClr val="3E3E3E"/>
                </a:solidFill>
                <a:cs typeface="Arial"/>
              </a:rPr>
              <a:t> </a:t>
            </a:r>
            <a:r>
              <a:rPr lang="en-US" spc="-30" dirty="0">
                <a:solidFill>
                  <a:srgbClr val="3E3E3E"/>
                </a:solidFill>
                <a:cs typeface="Arial"/>
              </a:rPr>
              <a:t>w</a:t>
            </a:r>
            <a:r>
              <a:rPr lang="en-US" spc="-10" dirty="0">
                <a:solidFill>
                  <a:srgbClr val="3E3E3E"/>
                </a:solidFill>
                <a:cs typeface="Arial"/>
              </a:rPr>
              <a:t>hich</a:t>
            </a:r>
            <a:r>
              <a:rPr lang="en-US" spc="-5" dirty="0">
                <a:solidFill>
                  <a:srgbClr val="3E3E3E"/>
                </a:solidFill>
                <a:cs typeface="Arial"/>
              </a:rPr>
              <a:t> </a:t>
            </a:r>
            <a:r>
              <a:rPr lang="en-US" spc="-10" dirty="0">
                <a:solidFill>
                  <a:srgbClr val="3E3E3E"/>
                </a:solidFill>
                <a:cs typeface="Arial"/>
              </a:rPr>
              <a:t>to</a:t>
            </a:r>
            <a:r>
              <a:rPr lang="en-US" spc="-5" dirty="0">
                <a:solidFill>
                  <a:srgbClr val="3E3E3E"/>
                </a:solidFill>
                <a:cs typeface="Arial"/>
              </a:rPr>
              <a:t> </a:t>
            </a:r>
            <a:r>
              <a:rPr lang="en-US" spc="-10" dirty="0">
                <a:solidFill>
                  <a:srgbClr val="3E3E3E"/>
                </a:solidFill>
                <a:cs typeface="Arial"/>
              </a:rPr>
              <a:t>atta</a:t>
            </a:r>
            <a:r>
              <a:rPr lang="en-US" spc="-5" dirty="0">
                <a:solidFill>
                  <a:srgbClr val="3E3E3E"/>
                </a:solidFill>
                <a:cs typeface="Arial"/>
              </a:rPr>
              <a:t>c</a:t>
            </a:r>
            <a:r>
              <a:rPr lang="en-US" spc="-10" dirty="0">
                <a:solidFill>
                  <a:srgbClr val="3E3E3E"/>
                </a:solidFill>
                <a:cs typeface="Arial"/>
              </a:rPr>
              <a:t>h</a:t>
            </a:r>
            <a:r>
              <a:rPr lang="en-US" spc="10" dirty="0">
                <a:solidFill>
                  <a:srgbClr val="3E3E3E"/>
                </a:solidFill>
                <a:cs typeface="Arial"/>
              </a:rPr>
              <a:t> </a:t>
            </a:r>
            <a:r>
              <a:rPr lang="en-US" spc="-10" dirty="0">
                <a:solidFill>
                  <a:srgbClr val="3E3E3E"/>
                </a:solidFill>
                <a:cs typeface="Arial"/>
              </a:rPr>
              <a:t>the</a:t>
            </a:r>
            <a:r>
              <a:rPr lang="en-US" spc="20" dirty="0">
                <a:solidFill>
                  <a:srgbClr val="3E3E3E"/>
                </a:solidFill>
                <a:cs typeface="Arial"/>
              </a:rPr>
              <a:t> </a:t>
            </a:r>
            <a:r>
              <a:rPr lang="en-US" spc="-10" dirty="0" err="1" smtClean="0">
                <a:solidFill>
                  <a:srgbClr val="3E3E3E"/>
                </a:solidFill>
                <a:latin typeface="Courier New"/>
                <a:cs typeface="Courier New"/>
              </a:rPr>
              <a:t>set_inpu</a:t>
            </a:r>
            <a:r>
              <a:rPr lang="en-US" dirty="0" err="1" smtClean="0">
                <a:solidFill>
                  <a:srgbClr val="3E3E3E"/>
                </a:solidFill>
                <a:latin typeface="Courier New"/>
                <a:cs typeface="Courier New"/>
              </a:rPr>
              <a:t>t</a:t>
            </a:r>
            <a:r>
              <a:rPr lang="en-US" spc="-10" dirty="0" err="1" smtClean="0">
                <a:solidFill>
                  <a:srgbClr val="3E3E3E"/>
                </a:solidFill>
                <a:latin typeface="Courier New"/>
                <a:cs typeface="Courier New"/>
              </a:rPr>
              <a:t>_delay</a:t>
            </a:r>
            <a:endParaRPr lang="en-US" spc="-10" dirty="0" smtClean="0">
              <a:solidFill>
                <a:srgbClr val="3E3E3E"/>
              </a:solidFill>
              <a:latin typeface="Courier New"/>
              <a:cs typeface="Courier New"/>
            </a:endParaRPr>
          </a:p>
          <a:p>
            <a:pPr lvl="3"/>
            <a:r>
              <a:rPr lang="en-US" spc="-10" dirty="0">
                <a:solidFill>
                  <a:srgbClr val="3E3E3E"/>
                </a:solidFill>
                <a:cs typeface="Arial"/>
              </a:rPr>
              <a:t>U</a:t>
            </a:r>
            <a:r>
              <a:rPr lang="en-US" dirty="0">
                <a:solidFill>
                  <a:srgbClr val="3E3E3E"/>
                </a:solidFill>
                <a:cs typeface="Arial"/>
              </a:rPr>
              <a:t>sually</a:t>
            </a:r>
            <a:r>
              <a:rPr lang="en-US" spc="-15" dirty="0">
                <a:solidFill>
                  <a:srgbClr val="3E3E3E"/>
                </a:solidFill>
                <a:cs typeface="Arial"/>
              </a:rPr>
              <a:t> </a:t>
            </a:r>
            <a:r>
              <a:rPr lang="en-US" dirty="0">
                <a:solidFill>
                  <a:srgbClr val="3E3E3E"/>
                </a:solidFill>
                <a:cs typeface="Arial"/>
              </a:rPr>
              <a:t>a</a:t>
            </a:r>
            <a:r>
              <a:rPr lang="en-US" spc="5" dirty="0">
                <a:solidFill>
                  <a:srgbClr val="3E3E3E"/>
                </a:solidFill>
                <a:cs typeface="Arial"/>
              </a:rPr>
              <a:t> </a:t>
            </a:r>
            <a:r>
              <a:rPr lang="en-US" dirty="0">
                <a:solidFill>
                  <a:srgbClr val="3E3E3E"/>
                </a:solidFill>
                <a:cs typeface="Arial"/>
              </a:rPr>
              <a:t>s</a:t>
            </a:r>
            <a:r>
              <a:rPr lang="en-US" spc="-15" dirty="0">
                <a:solidFill>
                  <a:srgbClr val="3E3E3E"/>
                </a:solidFill>
                <a:cs typeface="Arial"/>
              </a:rPr>
              <a:t>e</a:t>
            </a:r>
            <a:r>
              <a:rPr lang="en-US" dirty="0">
                <a:solidFill>
                  <a:srgbClr val="3E3E3E"/>
                </a:solidFill>
                <a:cs typeface="Arial"/>
              </a:rPr>
              <a:t>t</a:t>
            </a:r>
            <a:r>
              <a:rPr lang="en-US" spc="-5" dirty="0">
                <a:solidFill>
                  <a:srgbClr val="3E3E3E"/>
                </a:solidFill>
                <a:cs typeface="Arial"/>
              </a:rPr>
              <a:t> </a:t>
            </a:r>
            <a:r>
              <a:rPr lang="en-US" dirty="0">
                <a:solidFill>
                  <a:srgbClr val="3E3E3E"/>
                </a:solidFill>
                <a:cs typeface="Arial"/>
              </a:rPr>
              <a:t>of</a:t>
            </a:r>
            <a:r>
              <a:rPr lang="en-US" spc="-5" dirty="0">
                <a:solidFill>
                  <a:srgbClr val="3E3E3E"/>
                </a:solidFill>
                <a:cs typeface="Arial"/>
              </a:rPr>
              <a:t> </a:t>
            </a:r>
            <a:r>
              <a:rPr lang="en-US" dirty="0">
                <a:solidFill>
                  <a:srgbClr val="3E3E3E"/>
                </a:solidFill>
                <a:cs typeface="Arial"/>
              </a:rPr>
              <a:t>in</a:t>
            </a:r>
            <a:r>
              <a:rPr lang="en-US" spc="-15" dirty="0">
                <a:solidFill>
                  <a:srgbClr val="3E3E3E"/>
                </a:solidFill>
                <a:cs typeface="Arial"/>
              </a:rPr>
              <a:t>p</a:t>
            </a:r>
            <a:r>
              <a:rPr lang="en-US" dirty="0">
                <a:solidFill>
                  <a:srgbClr val="3E3E3E"/>
                </a:solidFill>
                <a:cs typeface="Arial"/>
              </a:rPr>
              <a:t>ut</a:t>
            </a:r>
            <a:r>
              <a:rPr lang="en-US" spc="5" dirty="0">
                <a:solidFill>
                  <a:srgbClr val="3E3E3E"/>
                </a:solidFill>
                <a:cs typeface="Arial"/>
              </a:rPr>
              <a:t> </a:t>
            </a:r>
            <a:r>
              <a:rPr lang="en-US" dirty="0">
                <a:solidFill>
                  <a:srgbClr val="3E3E3E"/>
                </a:solidFill>
                <a:cs typeface="Arial"/>
              </a:rPr>
              <a:t>a</a:t>
            </a:r>
            <a:r>
              <a:rPr lang="en-US" spc="-15" dirty="0">
                <a:solidFill>
                  <a:srgbClr val="3E3E3E"/>
                </a:solidFill>
                <a:cs typeface="Arial"/>
              </a:rPr>
              <a:t>n</a:t>
            </a:r>
            <a:r>
              <a:rPr lang="en-US" dirty="0">
                <a:solidFill>
                  <a:srgbClr val="3E3E3E"/>
                </a:solidFill>
                <a:cs typeface="Arial"/>
              </a:rPr>
              <a:t>d/or</a:t>
            </a:r>
            <a:r>
              <a:rPr lang="en-US" spc="-10" dirty="0">
                <a:solidFill>
                  <a:srgbClr val="3E3E3E"/>
                </a:solidFill>
                <a:cs typeface="Arial"/>
              </a:rPr>
              <a:t> </a:t>
            </a:r>
            <a:r>
              <a:rPr lang="en-US" dirty="0" err="1">
                <a:solidFill>
                  <a:srgbClr val="3E3E3E"/>
                </a:solidFill>
                <a:cs typeface="Arial"/>
              </a:rPr>
              <a:t>ino</a:t>
            </a:r>
            <a:r>
              <a:rPr lang="en-US" spc="-15" dirty="0" err="1">
                <a:solidFill>
                  <a:srgbClr val="3E3E3E"/>
                </a:solidFill>
                <a:cs typeface="Arial"/>
              </a:rPr>
              <a:t>u</a:t>
            </a:r>
            <a:r>
              <a:rPr lang="en-US" dirty="0" err="1">
                <a:solidFill>
                  <a:srgbClr val="3E3E3E"/>
                </a:solidFill>
                <a:cs typeface="Arial"/>
              </a:rPr>
              <a:t>t</a:t>
            </a:r>
            <a:r>
              <a:rPr lang="en-US" spc="-5" dirty="0">
                <a:solidFill>
                  <a:srgbClr val="3E3E3E"/>
                </a:solidFill>
                <a:cs typeface="Arial"/>
              </a:rPr>
              <a:t> </a:t>
            </a:r>
            <a:r>
              <a:rPr lang="en-US" dirty="0">
                <a:solidFill>
                  <a:srgbClr val="3E3E3E"/>
                </a:solidFill>
                <a:cs typeface="Arial"/>
              </a:rPr>
              <a:t>po</a:t>
            </a:r>
            <a:r>
              <a:rPr lang="en-US" spc="-15" dirty="0">
                <a:solidFill>
                  <a:srgbClr val="3E3E3E"/>
                </a:solidFill>
                <a:cs typeface="Arial"/>
              </a:rPr>
              <a:t>r</a:t>
            </a:r>
            <a:r>
              <a:rPr lang="en-US" spc="-10" dirty="0">
                <a:solidFill>
                  <a:srgbClr val="3E3E3E"/>
                </a:solidFill>
                <a:cs typeface="Arial"/>
              </a:rPr>
              <a:t>t</a:t>
            </a:r>
            <a:r>
              <a:rPr lang="en-US" dirty="0">
                <a:solidFill>
                  <a:srgbClr val="3E3E3E"/>
                </a:solidFill>
                <a:cs typeface="Arial"/>
              </a:rPr>
              <a:t>s</a:t>
            </a:r>
            <a:endParaRPr lang="en-US" dirty="0">
              <a:cs typeface="Arial"/>
            </a:endParaRPr>
          </a:p>
          <a:p>
            <a:pPr lvl="3"/>
            <a:r>
              <a:rPr lang="en-US" spc="-10" dirty="0">
                <a:solidFill>
                  <a:srgbClr val="3E3E3E"/>
                </a:solidFill>
                <a:cs typeface="Arial"/>
              </a:rPr>
              <a:t>U</a:t>
            </a:r>
            <a:r>
              <a:rPr lang="en-US" dirty="0">
                <a:solidFill>
                  <a:srgbClr val="3E3E3E"/>
                </a:solidFill>
                <a:cs typeface="Arial"/>
              </a:rPr>
              <a:t>sually</a:t>
            </a:r>
            <a:r>
              <a:rPr lang="en-US" spc="-15" dirty="0">
                <a:solidFill>
                  <a:srgbClr val="3E3E3E"/>
                </a:solidFill>
                <a:cs typeface="Arial"/>
              </a:rPr>
              <a:t> </a:t>
            </a:r>
            <a:r>
              <a:rPr lang="en-US" dirty="0">
                <a:solidFill>
                  <a:srgbClr val="3E3E3E"/>
                </a:solidFill>
                <a:cs typeface="Arial"/>
              </a:rPr>
              <a:t>us</a:t>
            </a:r>
            <a:r>
              <a:rPr lang="en-US" spc="-15" dirty="0">
                <a:solidFill>
                  <a:srgbClr val="3E3E3E"/>
                </a:solidFill>
                <a:cs typeface="Arial"/>
              </a:rPr>
              <a:t>e</a:t>
            </a:r>
            <a:r>
              <a:rPr lang="en-US" dirty="0">
                <a:solidFill>
                  <a:srgbClr val="3E3E3E"/>
                </a:solidFill>
                <a:cs typeface="Arial"/>
              </a:rPr>
              <a:t>s</a:t>
            </a:r>
            <a:r>
              <a:rPr lang="en-US" spc="-5" dirty="0">
                <a:solidFill>
                  <a:srgbClr val="3E3E3E"/>
                </a:solidFill>
                <a:cs typeface="Arial"/>
              </a:rPr>
              <a:t> </a:t>
            </a:r>
            <a:r>
              <a:rPr lang="en-US" dirty="0">
                <a:solidFill>
                  <a:srgbClr val="3E3E3E"/>
                </a:solidFill>
                <a:cs typeface="Arial"/>
              </a:rPr>
              <a:t>the </a:t>
            </a:r>
            <a:r>
              <a:rPr lang="en-US" spc="-15" dirty="0" err="1">
                <a:solidFill>
                  <a:srgbClr val="3E3E3E"/>
                </a:solidFill>
                <a:latin typeface="Courier New"/>
                <a:cs typeface="Courier New"/>
              </a:rPr>
              <a:t>g</a:t>
            </a:r>
            <a:r>
              <a:rPr lang="en-US" dirty="0" err="1">
                <a:solidFill>
                  <a:srgbClr val="3E3E3E"/>
                </a:solidFill>
                <a:latin typeface="Courier New"/>
                <a:cs typeface="Courier New"/>
              </a:rPr>
              <a:t>e</a:t>
            </a:r>
            <a:r>
              <a:rPr lang="en-US" spc="-5" dirty="0" err="1">
                <a:solidFill>
                  <a:srgbClr val="3E3E3E"/>
                </a:solidFill>
                <a:latin typeface="Courier New"/>
                <a:cs typeface="Courier New"/>
              </a:rPr>
              <a:t>t</a:t>
            </a:r>
            <a:r>
              <a:rPr lang="en-US" dirty="0" err="1">
                <a:solidFill>
                  <a:srgbClr val="3E3E3E"/>
                </a:solidFill>
                <a:latin typeface="Courier New"/>
                <a:cs typeface="Courier New"/>
              </a:rPr>
              <a:t>_</a:t>
            </a:r>
            <a:r>
              <a:rPr lang="en-US" spc="-5" dirty="0" err="1">
                <a:solidFill>
                  <a:srgbClr val="3E3E3E"/>
                </a:solidFill>
                <a:latin typeface="Courier New"/>
                <a:cs typeface="Courier New"/>
              </a:rPr>
              <a:t>p</a:t>
            </a:r>
            <a:r>
              <a:rPr lang="en-US" dirty="0" err="1">
                <a:solidFill>
                  <a:srgbClr val="3E3E3E"/>
                </a:solidFill>
                <a:latin typeface="Courier New"/>
                <a:cs typeface="Courier New"/>
              </a:rPr>
              <a:t>o</a:t>
            </a:r>
            <a:r>
              <a:rPr lang="en-US" spc="-5" dirty="0" err="1">
                <a:solidFill>
                  <a:srgbClr val="3E3E3E"/>
                </a:solidFill>
                <a:latin typeface="Courier New"/>
                <a:cs typeface="Courier New"/>
              </a:rPr>
              <a:t>r</a:t>
            </a:r>
            <a:r>
              <a:rPr lang="en-US" dirty="0" err="1">
                <a:solidFill>
                  <a:srgbClr val="3E3E3E"/>
                </a:solidFill>
                <a:latin typeface="Courier New"/>
                <a:cs typeface="Courier New"/>
              </a:rPr>
              <a:t>ts</a:t>
            </a:r>
            <a:r>
              <a:rPr lang="en-US" spc="-450" dirty="0">
                <a:solidFill>
                  <a:srgbClr val="3E3E3E"/>
                </a:solidFill>
                <a:latin typeface="Courier New"/>
                <a:cs typeface="Courier New"/>
              </a:rPr>
              <a:t> </a:t>
            </a:r>
            <a:r>
              <a:rPr lang="en-US" dirty="0">
                <a:solidFill>
                  <a:srgbClr val="3E3E3E"/>
                </a:solidFill>
                <a:cs typeface="Arial"/>
              </a:rPr>
              <a:t>co</a:t>
            </a:r>
            <a:r>
              <a:rPr lang="en-US" spc="-10" dirty="0">
                <a:solidFill>
                  <a:srgbClr val="3E3E3E"/>
                </a:solidFill>
                <a:cs typeface="Arial"/>
              </a:rPr>
              <a:t>mm</a:t>
            </a:r>
            <a:r>
              <a:rPr lang="en-US" spc="-15" dirty="0">
                <a:solidFill>
                  <a:srgbClr val="3E3E3E"/>
                </a:solidFill>
                <a:cs typeface="Arial"/>
              </a:rPr>
              <a:t>a</a:t>
            </a:r>
            <a:r>
              <a:rPr lang="en-US" dirty="0">
                <a:solidFill>
                  <a:srgbClr val="3E3E3E"/>
                </a:solidFill>
                <a:cs typeface="Arial"/>
              </a:rPr>
              <a:t>nd or</a:t>
            </a:r>
            <a:r>
              <a:rPr lang="en-US" spc="-10" dirty="0">
                <a:solidFill>
                  <a:srgbClr val="3E3E3E"/>
                </a:solidFill>
                <a:cs typeface="Arial"/>
              </a:rPr>
              <a:t> </a:t>
            </a:r>
            <a:r>
              <a:rPr lang="en-US" dirty="0">
                <a:solidFill>
                  <a:srgbClr val="3E3E3E"/>
                </a:solidFill>
                <a:cs typeface="Arial"/>
              </a:rPr>
              <a:t>the </a:t>
            </a:r>
            <a:r>
              <a:rPr lang="en-US" dirty="0" err="1">
                <a:solidFill>
                  <a:srgbClr val="3E3E3E"/>
                </a:solidFill>
                <a:latin typeface="Courier New"/>
                <a:cs typeface="Courier New"/>
              </a:rPr>
              <a:t>a</a:t>
            </a:r>
            <a:r>
              <a:rPr lang="en-US" spc="-5" dirty="0" err="1">
                <a:solidFill>
                  <a:srgbClr val="3E3E3E"/>
                </a:solidFill>
                <a:latin typeface="Courier New"/>
                <a:cs typeface="Courier New"/>
              </a:rPr>
              <a:t>l</a:t>
            </a:r>
            <a:r>
              <a:rPr lang="en-US" dirty="0" err="1">
                <a:solidFill>
                  <a:srgbClr val="3E3E3E"/>
                </a:solidFill>
                <a:latin typeface="Courier New"/>
                <a:cs typeface="Courier New"/>
              </a:rPr>
              <a:t>l</a:t>
            </a:r>
            <a:r>
              <a:rPr lang="en-US" spc="-5" dirty="0" err="1">
                <a:solidFill>
                  <a:srgbClr val="3E3E3E"/>
                </a:solidFill>
                <a:latin typeface="Courier New"/>
                <a:cs typeface="Courier New"/>
              </a:rPr>
              <a:t>_</a:t>
            </a:r>
            <a:r>
              <a:rPr lang="en-US" dirty="0" err="1">
                <a:solidFill>
                  <a:srgbClr val="3E3E3E"/>
                </a:solidFill>
                <a:latin typeface="Courier New"/>
                <a:cs typeface="Courier New"/>
              </a:rPr>
              <a:t>i</a:t>
            </a:r>
            <a:r>
              <a:rPr lang="en-US" spc="-5" dirty="0" err="1">
                <a:solidFill>
                  <a:srgbClr val="3E3E3E"/>
                </a:solidFill>
                <a:latin typeface="Courier New"/>
                <a:cs typeface="Courier New"/>
              </a:rPr>
              <a:t>n</a:t>
            </a:r>
            <a:r>
              <a:rPr lang="en-US" spc="-15" dirty="0" err="1">
                <a:solidFill>
                  <a:srgbClr val="3E3E3E"/>
                </a:solidFill>
                <a:latin typeface="Courier New"/>
                <a:cs typeface="Courier New"/>
              </a:rPr>
              <a:t>p</a:t>
            </a:r>
            <a:r>
              <a:rPr lang="en-US" dirty="0" err="1">
                <a:solidFill>
                  <a:srgbClr val="3E3E3E"/>
                </a:solidFill>
                <a:latin typeface="Courier New"/>
                <a:cs typeface="Courier New"/>
              </a:rPr>
              <a:t>u</a:t>
            </a:r>
            <a:r>
              <a:rPr lang="en-US" spc="-5" dirty="0" err="1">
                <a:solidFill>
                  <a:srgbClr val="3E3E3E"/>
                </a:solidFill>
                <a:latin typeface="Courier New"/>
                <a:cs typeface="Courier New"/>
              </a:rPr>
              <a:t>t</a:t>
            </a:r>
            <a:r>
              <a:rPr lang="en-US" dirty="0" err="1">
                <a:solidFill>
                  <a:srgbClr val="3E3E3E"/>
                </a:solidFill>
                <a:latin typeface="Courier New"/>
                <a:cs typeface="Courier New"/>
              </a:rPr>
              <a:t>s</a:t>
            </a:r>
            <a:r>
              <a:rPr lang="en-US" spc="-450" dirty="0">
                <a:solidFill>
                  <a:srgbClr val="3E3E3E"/>
                </a:solidFill>
                <a:latin typeface="Courier New"/>
                <a:cs typeface="Courier New"/>
              </a:rPr>
              <a:t> </a:t>
            </a:r>
            <a:r>
              <a:rPr lang="en-US" dirty="0">
                <a:solidFill>
                  <a:srgbClr val="3E3E3E"/>
                </a:solidFill>
                <a:cs typeface="Arial"/>
              </a:rPr>
              <a:t>co</a:t>
            </a:r>
            <a:r>
              <a:rPr lang="en-US" spc="-10" dirty="0">
                <a:solidFill>
                  <a:srgbClr val="3E3E3E"/>
                </a:solidFill>
                <a:cs typeface="Arial"/>
              </a:rPr>
              <a:t>mm</a:t>
            </a:r>
            <a:r>
              <a:rPr lang="en-US" dirty="0">
                <a:solidFill>
                  <a:srgbClr val="3E3E3E"/>
                </a:solidFill>
                <a:cs typeface="Arial"/>
              </a:rPr>
              <a:t>and</a:t>
            </a:r>
            <a:endParaRPr lang="en-US" dirty="0">
              <a:cs typeface="Arial"/>
            </a:endParaRPr>
          </a:p>
          <a:p>
            <a:pPr lvl="2"/>
            <a:r>
              <a:rPr lang="en-US" spc="-10" dirty="0">
                <a:solidFill>
                  <a:srgbClr val="3E3E3E"/>
                </a:solidFill>
                <a:latin typeface="Courier New"/>
                <a:cs typeface="Courier New"/>
              </a:rPr>
              <a:t>&lt;delay&gt;</a:t>
            </a:r>
            <a:r>
              <a:rPr lang="en-US" spc="-515" dirty="0">
                <a:solidFill>
                  <a:srgbClr val="3E3E3E"/>
                </a:solidFill>
                <a:latin typeface="Courier New"/>
                <a:cs typeface="Courier New"/>
              </a:rPr>
              <a:t> </a:t>
            </a:r>
            <a:r>
              <a:rPr lang="en-US" spc="-10" dirty="0">
                <a:solidFill>
                  <a:srgbClr val="3E3E3E"/>
                </a:solidFill>
                <a:cs typeface="Arial"/>
              </a:rPr>
              <a:t>is the</a:t>
            </a:r>
            <a:r>
              <a:rPr lang="en-US" spc="-5" dirty="0">
                <a:solidFill>
                  <a:srgbClr val="3E3E3E"/>
                </a:solidFill>
                <a:cs typeface="Arial"/>
              </a:rPr>
              <a:t> </a:t>
            </a:r>
            <a:r>
              <a:rPr lang="en-US" spc="-10" dirty="0">
                <a:solidFill>
                  <a:srgbClr val="3E3E3E"/>
                </a:solidFill>
                <a:cs typeface="Arial"/>
              </a:rPr>
              <a:t>de</a:t>
            </a:r>
            <a:r>
              <a:rPr lang="en-US" dirty="0">
                <a:solidFill>
                  <a:srgbClr val="3E3E3E"/>
                </a:solidFill>
                <a:cs typeface="Arial"/>
              </a:rPr>
              <a:t>la</a:t>
            </a:r>
            <a:r>
              <a:rPr lang="en-US" spc="-10" dirty="0">
                <a:solidFill>
                  <a:srgbClr val="3E3E3E"/>
                </a:solidFill>
                <a:cs typeface="Arial"/>
              </a:rPr>
              <a:t>y</a:t>
            </a:r>
            <a:r>
              <a:rPr lang="en-US" spc="-20" dirty="0">
                <a:solidFill>
                  <a:srgbClr val="3E3E3E"/>
                </a:solidFill>
                <a:cs typeface="Arial"/>
              </a:rPr>
              <a:t> </a:t>
            </a:r>
            <a:r>
              <a:rPr lang="en-US" spc="-5" dirty="0">
                <a:solidFill>
                  <a:srgbClr val="3E3E3E"/>
                </a:solidFill>
                <a:cs typeface="Arial"/>
              </a:rPr>
              <a:t>fro</a:t>
            </a:r>
            <a:r>
              <a:rPr lang="en-US" spc="-15" dirty="0">
                <a:solidFill>
                  <a:srgbClr val="3E3E3E"/>
                </a:solidFill>
                <a:cs typeface="Arial"/>
              </a:rPr>
              <a:t>m</a:t>
            </a:r>
            <a:r>
              <a:rPr lang="en-US" spc="10" dirty="0">
                <a:solidFill>
                  <a:srgbClr val="3E3E3E"/>
                </a:solidFill>
                <a:cs typeface="Arial"/>
              </a:rPr>
              <a:t> </a:t>
            </a:r>
            <a:r>
              <a:rPr lang="en-US" spc="-10" dirty="0">
                <a:solidFill>
                  <a:srgbClr val="3E3E3E"/>
                </a:solidFill>
                <a:latin typeface="Courier New"/>
                <a:cs typeface="Courier New"/>
              </a:rPr>
              <a:t>&lt;</a:t>
            </a:r>
            <a:r>
              <a:rPr lang="en-US" spc="-10" dirty="0" err="1">
                <a:solidFill>
                  <a:srgbClr val="3E3E3E"/>
                </a:solidFill>
                <a:latin typeface="Courier New"/>
                <a:cs typeface="Courier New"/>
              </a:rPr>
              <a:t>cl</a:t>
            </a:r>
            <a:r>
              <a:rPr lang="en-US" spc="5" dirty="0" err="1">
                <a:solidFill>
                  <a:srgbClr val="3E3E3E"/>
                </a:solidFill>
                <a:latin typeface="Courier New"/>
                <a:cs typeface="Courier New"/>
              </a:rPr>
              <a:t>o</a:t>
            </a:r>
            <a:r>
              <a:rPr lang="en-US" spc="-10" dirty="0" err="1">
                <a:solidFill>
                  <a:srgbClr val="3E3E3E"/>
                </a:solidFill>
                <a:latin typeface="Courier New"/>
                <a:cs typeface="Courier New"/>
              </a:rPr>
              <a:t>ck_name</a:t>
            </a:r>
            <a:r>
              <a:rPr lang="en-US" spc="-10" dirty="0">
                <a:solidFill>
                  <a:srgbClr val="3E3E3E"/>
                </a:solidFill>
                <a:latin typeface="Courier New"/>
                <a:cs typeface="Courier New"/>
              </a:rPr>
              <a:t>&gt;</a:t>
            </a:r>
            <a:r>
              <a:rPr lang="en-US" spc="-505" dirty="0">
                <a:solidFill>
                  <a:srgbClr val="3E3E3E"/>
                </a:solidFill>
                <a:latin typeface="Courier New"/>
                <a:cs typeface="Courier New"/>
              </a:rPr>
              <a:t> </a:t>
            </a:r>
            <a:r>
              <a:rPr lang="en-US" spc="-10" dirty="0">
                <a:solidFill>
                  <a:srgbClr val="3E3E3E"/>
                </a:solidFill>
                <a:cs typeface="Arial"/>
              </a:rPr>
              <a:t>to</a:t>
            </a:r>
            <a:r>
              <a:rPr lang="en-US" spc="-5" dirty="0">
                <a:solidFill>
                  <a:srgbClr val="3E3E3E"/>
                </a:solidFill>
                <a:cs typeface="Arial"/>
              </a:rPr>
              <a:t> </a:t>
            </a:r>
            <a:r>
              <a:rPr lang="en-US" spc="-10" dirty="0">
                <a:solidFill>
                  <a:srgbClr val="3E3E3E"/>
                </a:solidFill>
                <a:cs typeface="Arial"/>
              </a:rPr>
              <a:t>the</a:t>
            </a:r>
            <a:r>
              <a:rPr lang="en-US" spc="10" dirty="0">
                <a:solidFill>
                  <a:srgbClr val="3E3E3E"/>
                </a:solidFill>
                <a:cs typeface="Arial"/>
              </a:rPr>
              <a:t> </a:t>
            </a:r>
            <a:r>
              <a:rPr lang="en-US" spc="-10" dirty="0">
                <a:solidFill>
                  <a:srgbClr val="3E3E3E"/>
                </a:solidFill>
                <a:cs typeface="Arial"/>
              </a:rPr>
              <a:t>atta</a:t>
            </a:r>
            <a:r>
              <a:rPr lang="en-US" spc="-5" dirty="0">
                <a:solidFill>
                  <a:srgbClr val="3E3E3E"/>
                </a:solidFill>
                <a:cs typeface="Arial"/>
              </a:rPr>
              <a:t>c</a:t>
            </a:r>
            <a:r>
              <a:rPr lang="en-US" spc="-10" dirty="0">
                <a:solidFill>
                  <a:srgbClr val="3E3E3E"/>
                </a:solidFill>
                <a:cs typeface="Arial"/>
              </a:rPr>
              <a:t>hed</a:t>
            </a:r>
            <a:r>
              <a:rPr lang="en-US" spc="5" dirty="0">
                <a:solidFill>
                  <a:srgbClr val="3E3E3E"/>
                </a:solidFill>
                <a:cs typeface="Arial"/>
              </a:rPr>
              <a:t> </a:t>
            </a:r>
            <a:r>
              <a:rPr lang="en-US" spc="-10" dirty="0">
                <a:solidFill>
                  <a:srgbClr val="3E3E3E"/>
                </a:solidFill>
                <a:latin typeface="Courier New"/>
                <a:cs typeface="Courier New"/>
              </a:rPr>
              <a:t>&lt;obj</a:t>
            </a:r>
            <a:r>
              <a:rPr lang="en-US" dirty="0">
                <a:solidFill>
                  <a:srgbClr val="3E3E3E"/>
                </a:solidFill>
                <a:latin typeface="Courier New"/>
                <a:cs typeface="Courier New"/>
              </a:rPr>
              <a:t>e</a:t>
            </a:r>
            <a:r>
              <a:rPr lang="en-US" spc="-10" dirty="0">
                <a:solidFill>
                  <a:srgbClr val="3E3E3E"/>
                </a:solidFill>
                <a:latin typeface="Courier New"/>
                <a:cs typeface="Courier New"/>
              </a:rPr>
              <a:t>cts&gt;</a:t>
            </a:r>
            <a:endParaRPr lang="en-US" dirty="0">
              <a:latin typeface="Courier New"/>
              <a:cs typeface="Courier New"/>
            </a:endParaRPr>
          </a:p>
          <a:p>
            <a:pPr lvl="3"/>
            <a:r>
              <a:rPr lang="en-US" dirty="0">
                <a:solidFill>
                  <a:srgbClr val="3E3E3E"/>
                </a:solidFill>
                <a:cs typeface="Arial"/>
              </a:rPr>
              <a:t>Inc</a:t>
            </a:r>
            <a:r>
              <a:rPr lang="en-US" spc="-15" dirty="0">
                <a:solidFill>
                  <a:srgbClr val="3E3E3E"/>
                </a:solidFill>
                <a:cs typeface="Arial"/>
              </a:rPr>
              <a:t>l</a:t>
            </a:r>
            <a:r>
              <a:rPr lang="en-US" dirty="0">
                <a:solidFill>
                  <a:srgbClr val="3E3E3E"/>
                </a:solidFill>
                <a:cs typeface="Arial"/>
              </a:rPr>
              <a:t>udes</a:t>
            </a:r>
            <a:r>
              <a:rPr lang="en-US" spc="-15" dirty="0">
                <a:solidFill>
                  <a:srgbClr val="3E3E3E"/>
                </a:solidFill>
                <a:cs typeface="Arial"/>
              </a:rPr>
              <a:t> </a:t>
            </a:r>
            <a:r>
              <a:rPr lang="en-US" dirty="0">
                <a:solidFill>
                  <a:srgbClr val="3E3E3E"/>
                </a:solidFill>
                <a:cs typeface="Arial"/>
              </a:rPr>
              <a:t>the</a:t>
            </a:r>
            <a:r>
              <a:rPr lang="en-US" spc="-10" dirty="0">
                <a:solidFill>
                  <a:srgbClr val="3E3E3E"/>
                </a:solidFill>
                <a:cs typeface="Arial"/>
              </a:rPr>
              <a:t> </a:t>
            </a:r>
            <a:r>
              <a:rPr lang="en-US" dirty="0">
                <a:solidFill>
                  <a:srgbClr val="3E3E3E"/>
                </a:solidFill>
                <a:cs typeface="Arial"/>
              </a:rPr>
              <a:t>e</a:t>
            </a:r>
            <a:r>
              <a:rPr lang="en-US" spc="-20" dirty="0">
                <a:solidFill>
                  <a:srgbClr val="3E3E3E"/>
                </a:solidFill>
                <a:cs typeface="Arial"/>
              </a:rPr>
              <a:t>x</a:t>
            </a:r>
            <a:r>
              <a:rPr lang="en-US" dirty="0">
                <a:solidFill>
                  <a:srgbClr val="3E3E3E"/>
                </a:solidFill>
                <a:cs typeface="Arial"/>
              </a:rPr>
              <a:t>ternal de</a:t>
            </a:r>
            <a:r>
              <a:rPr lang="en-US" spc="-20" dirty="0">
                <a:solidFill>
                  <a:srgbClr val="3E3E3E"/>
                </a:solidFill>
                <a:cs typeface="Arial"/>
              </a:rPr>
              <a:t>v</a:t>
            </a:r>
            <a:r>
              <a:rPr lang="en-US" dirty="0">
                <a:solidFill>
                  <a:srgbClr val="3E3E3E"/>
                </a:solidFill>
                <a:cs typeface="Arial"/>
              </a:rPr>
              <a:t>ice</a:t>
            </a:r>
            <a:r>
              <a:rPr lang="en-US" spc="5" dirty="0">
                <a:solidFill>
                  <a:srgbClr val="3E3E3E"/>
                </a:solidFill>
                <a:cs typeface="Arial"/>
              </a:rPr>
              <a:t> </a:t>
            </a:r>
            <a:r>
              <a:rPr lang="en-US" dirty="0">
                <a:solidFill>
                  <a:srgbClr val="3E3E3E"/>
                </a:solidFill>
                <a:cs typeface="Arial"/>
              </a:rPr>
              <a:t>and</a:t>
            </a:r>
            <a:r>
              <a:rPr lang="en-US" spc="-10" dirty="0">
                <a:solidFill>
                  <a:srgbClr val="3E3E3E"/>
                </a:solidFill>
                <a:cs typeface="Arial"/>
              </a:rPr>
              <a:t> </a:t>
            </a:r>
            <a:r>
              <a:rPr lang="en-US" dirty="0">
                <a:solidFill>
                  <a:srgbClr val="3E3E3E"/>
                </a:solidFill>
                <a:cs typeface="Arial"/>
              </a:rPr>
              <a:t>boa</a:t>
            </a:r>
            <a:r>
              <a:rPr lang="en-US" spc="-15" dirty="0">
                <a:solidFill>
                  <a:srgbClr val="3E3E3E"/>
                </a:solidFill>
                <a:cs typeface="Arial"/>
              </a:rPr>
              <a:t>r</a:t>
            </a:r>
            <a:r>
              <a:rPr lang="en-US" dirty="0">
                <a:solidFill>
                  <a:srgbClr val="3E3E3E"/>
                </a:solidFill>
                <a:cs typeface="Arial"/>
              </a:rPr>
              <a:t>d</a:t>
            </a:r>
            <a:r>
              <a:rPr lang="en-US" spc="-10" dirty="0">
                <a:solidFill>
                  <a:srgbClr val="3E3E3E"/>
                </a:solidFill>
                <a:cs typeface="Arial"/>
              </a:rPr>
              <a:t> </a:t>
            </a:r>
            <a:r>
              <a:rPr lang="en-US" dirty="0">
                <a:solidFill>
                  <a:srgbClr val="3E3E3E"/>
                </a:solidFill>
                <a:cs typeface="Arial"/>
              </a:rPr>
              <a:t>delay</a:t>
            </a:r>
            <a:endParaRPr lang="en-US" dirty="0">
              <a:cs typeface="Arial"/>
            </a:endParaRPr>
          </a:p>
          <a:p>
            <a:pPr lvl="2"/>
            <a:endParaRPr lang="en-US" dirty="0">
              <a:latin typeface="Courier New"/>
              <a:cs typeface="Courier New"/>
            </a:endParaRPr>
          </a:p>
          <a:p>
            <a:pPr lvl="2"/>
            <a:endParaRPr lang="en-US" dirty="0">
              <a:cs typeface="Arial"/>
            </a:endParaRPr>
          </a:p>
          <a:p>
            <a:pPr lvl="2"/>
            <a:endParaRPr lang="en-US" dirty="0"/>
          </a:p>
        </p:txBody>
      </p:sp>
      <p:sp>
        <p:nvSpPr>
          <p:cNvPr id="3" name="Title 2"/>
          <p:cNvSpPr>
            <a:spLocks noGrp="1"/>
          </p:cNvSpPr>
          <p:nvPr>
            <p:ph type="title"/>
          </p:nvPr>
        </p:nvSpPr>
        <p:spPr/>
        <p:txBody>
          <a:bodyPr/>
          <a:lstStyle/>
          <a:p>
            <a:r>
              <a:rPr lang="en-US" spc="-20" dirty="0" err="1">
                <a:solidFill>
                  <a:srgbClr val="ED3423"/>
                </a:solidFill>
                <a:cs typeface="Arial"/>
              </a:rPr>
              <a:t>s</a:t>
            </a:r>
            <a:r>
              <a:rPr lang="en-US" spc="-15" dirty="0" err="1">
                <a:solidFill>
                  <a:srgbClr val="ED3423"/>
                </a:solidFill>
                <a:cs typeface="Arial"/>
              </a:rPr>
              <a:t>e</a:t>
            </a:r>
            <a:r>
              <a:rPr lang="en-US" spc="-10" dirty="0" err="1">
                <a:solidFill>
                  <a:srgbClr val="ED3423"/>
                </a:solidFill>
                <a:cs typeface="Arial"/>
              </a:rPr>
              <a:t>t</a:t>
            </a:r>
            <a:r>
              <a:rPr lang="en-US" spc="-15" dirty="0" err="1">
                <a:solidFill>
                  <a:srgbClr val="ED3423"/>
                </a:solidFill>
                <a:cs typeface="Arial"/>
              </a:rPr>
              <a:t>_input_del</a:t>
            </a:r>
            <a:r>
              <a:rPr lang="en-US" spc="-5" dirty="0" err="1">
                <a:solidFill>
                  <a:srgbClr val="ED3423"/>
                </a:solidFill>
                <a:cs typeface="Arial"/>
              </a:rPr>
              <a:t>a</a:t>
            </a:r>
            <a:r>
              <a:rPr lang="en-US" spc="-20" dirty="0" err="1">
                <a:solidFill>
                  <a:srgbClr val="ED3423"/>
                </a:solidFill>
                <a:cs typeface="Arial"/>
              </a:rPr>
              <a:t>y</a:t>
            </a:r>
            <a:r>
              <a:rPr lang="en-US" spc="-25" dirty="0">
                <a:solidFill>
                  <a:srgbClr val="ED3423"/>
                </a:solidFill>
                <a:cs typeface="Arial"/>
              </a:rPr>
              <a:t> Comma</a:t>
            </a:r>
            <a:r>
              <a:rPr lang="en-US" spc="-10" dirty="0">
                <a:solidFill>
                  <a:srgbClr val="ED3423"/>
                </a:solidFill>
                <a:cs typeface="Arial"/>
              </a:rPr>
              <a:t>n</a:t>
            </a:r>
            <a:r>
              <a:rPr lang="en-US" spc="-20" dirty="0">
                <a:solidFill>
                  <a:srgbClr val="ED3423"/>
                </a:solidFill>
                <a:cs typeface="Arial"/>
              </a:rPr>
              <a:t>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28</a:t>
            </a:fld>
            <a:endParaRPr lang="en-US" dirty="0"/>
          </a:p>
        </p:txBody>
      </p:sp>
    </p:spTree>
    <p:extLst>
      <p:ext uri="{BB962C8B-B14F-4D97-AF65-F5344CB8AC3E}">
        <p14:creationId xmlns:p14="http://schemas.microsoft.com/office/powerpoint/2010/main" val="7234812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 </a:t>
            </a:r>
            <a:r>
              <a:rPr lang="en-US" b="0" dirty="0">
                <a:latin typeface="Courier New" panose="02070309020205020404" pitchFamily="49" charset="0"/>
                <a:cs typeface="Courier New" panose="02070309020205020404" pitchFamily="49" charset="0"/>
              </a:rPr>
              <a:t>set_input_delay</a:t>
            </a:r>
            <a:r>
              <a:rPr lang="en-US" dirty="0"/>
              <a:t> can be related to an already existing clock</a:t>
            </a:r>
          </a:p>
          <a:p>
            <a:pPr lvl="1"/>
            <a:r>
              <a:rPr lang="en-US" dirty="0"/>
              <a:t>Can be the clock attached to the FPGA clock pin</a:t>
            </a:r>
          </a:p>
          <a:p>
            <a:pPr lvl="0"/>
            <a:r>
              <a:rPr lang="en-US" dirty="0"/>
              <a:t>Value used for the </a:t>
            </a:r>
            <a:r>
              <a:rPr lang="en-US" b="0" dirty="0">
                <a:latin typeface="Courier New" panose="02070309020205020404" pitchFamily="49" charset="0"/>
                <a:cs typeface="Courier New" panose="02070309020205020404" pitchFamily="49" charset="0"/>
              </a:rPr>
              <a:t>set_input_delay</a:t>
            </a:r>
            <a:r>
              <a:rPr lang="en-US" dirty="0"/>
              <a:t> is the sum of</a:t>
            </a:r>
          </a:p>
          <a:p>
            <a:pPr lvl="1"/>
            <a:r>
              <a:rPr lang="en-US" dirty="0"/>
              <a:t>Clock to out of the external source</a:t>
            </a:r>
          </a:p>
          <a:p>
            <a:pPr lvl="1"/>
            <a:r>
              <a:rPr lang="en-US" dirty="0"/>
              <a:t>Trace delay on the board</a:t>
            </a:r>
          </a:p>
        </p:txBody>
      </p:sp>
      <p:sp>
        <p:nvSpPr>
          <p:cNvPr id="3" name="Title 2"/>
          <p:cNvSpPr>
            <a:spLocks noGrp="1"/>
          </p:cNvSpPr>
          <p:nvPr>
            <p:ph type="title"/>
          </p:nvPr>
        </p:nvSpPr>
        <p:spPr/>
        <p:txBody>
          <a:bodyPr/>
          <a:lstStyle/>
          <a:p>
            <a:r>
              <a:rPr lang="en-US" spc="-20" dirty="0">
                <a:solidFill>
                  <a:srgbClr val="ED3423"/>
                </a:solidFill>
                <a:cs typeface="Arial"/>
              </a:rPr>
              <a:t>Using</a:t>
            </a:r>
            <a:r>
              <a:rPr lang="en-US" spc="-5" dirty="0">
                <a:solidFill>
                  <a:srgbClr val="ED3423"/>
                </a:solidFill>
                <a:cs typeface="Arial"/>
              </a:rPr>
              <a:t> </a:t>
            </a:r>
            <a:r>
              <a:rPr lang="en-US" spc="-20" dirty="0">
                <a:solidFill>
                  <a:srgbClr val="ED3423"/>
                </a:solidFill>
                <a:cs typeface="Arial"/>
              </a:rPr>
              <a:t>a</a:t>
            </a:r>
            <a:r>
              <a:rPr lang="en-US" spc="15" dirty="0">
                <a:solidFill>
                  <a:srgbClr val="ED3423"/>
                </a:solidFill>
                <a:cs typeface="Arial"/>
              </a:rPr>
              <a:t> </a:t>
            </a:r>
            <a:r>
              <a:rPr lang="en-US" spc="-25" dirty="0">
                <a:solidFill>
                  <a:srgbClr val="ED3423"/>
                </a:solidFill>
                <a:cs typeface="Arial"/>
              </a:rPr>
              <a:t>Com</a:t>
            </a:r>
            <a:r>
              <a:rPr lang="en-US" spc="-15" dirty="0">
                <a:solidFill>
                  <a:srgbClr val="ED3423"/>
                </a:solidFill>
                <a:cs typeface="Arial"/>
              </a:rPr>
              <a:t>m</a:t>
            </a:r>
            <a:r>
              <a:rPr lang="en-US" spc="-20" dirty="0">
                <a:solidFill>
                  <a:srgbClr val="ED3423"/>
                </a:solidFill>
                <a:cs typeface="Arial"/>
              </a:rPr>
              <a:t>on</a:t>
            </a:r>
            <a:r>
              <a:rPr lang="en-US" spc="-5" dirty="0">
                <a:solidFill>
                  <a:srgbClr val="ED3423"/>
                </a:solidFill>
                <a:cs typeface="Arial"/>
              </a:rPr>
              <a:t> </a:t>
            </a:r>
            <a:r>
              <a:rPr lang="en-US" spc="-20" dirty="0">
                <a:solidFill>
                  <a:srgbClr val="ED3423"/>
                </a:solidFill>
                <a:cs typeface="Arial"/>
              </a:rPr>
              <a:t>Clock</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29</a:t>
            </a:fld>
            <a:endParaRPr lang="en-US" dirty="0"/>
          </a:p>
        </p:txBody>
      </p:sp>
      <p:sp>
        <p:nvSpPr>
          <p:cNvPr id="6" name="Rectangle 5"/>
          <p:cNvSpPr/>
          <p:nvPr/>
        </p:nvSpPr>
        <p:spPr>
          <a:xfrm>
            <a:off x="733425" y="3424535"/>
            <a:ext cx="7658100" cy="646331"/>
          </a:xfrm>
          <a:prstGeom prst="rect">
            <a:avLst/>
          </a:prstGeom>
        </p:spPr>
        <p:txBody>
          <a:bodyPr wrap="square">
            <a:spAutoFit/>
          </a:bodyPr>
          <a:lstStyle/>
          <a:p>
            <a:pPr algn="l"/>
            <a:r>
              <a:rPr lang="en-US" b="1" dirty="0" err="1">
                <a:latin typeface="Courier New" pitchFamily="49" charset="0"/>
                <a:cs typeface="Courier New" pitchFamily="49" charset="0"/>
              </a:rPr>
              <a:t>create_clock</a:t>
            </a:r>
            <a:r>
              <a:rPr lang="en-US" b="1" dirty="0">
                <a:latin typeface="Courier New" pitchFamily="49" charset="0"/>
                <a:cs typeface="Courier New" pitchFamily="49" charset="0"/>
              </a:rPr>
              <a:t> –name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–period 10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ClkIn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a:latin typeface="Courier New" pitchFamily="49" charset="0"/>
                <a:cs typeface="Courier New" pitchFamily="49" charset="0"/>
              </a:rPr>
              <a:t>set_input_delay</a:t>
            </a:r>
            <a:r>
              <a:rPr lang="en-US" b="1" dirty="0">
                <a:latin typeface="Courier New" pitchFamily="49" charset="0"/>
                <a:cs typeface="Courier New" pitchFamily="49" charset="0"/>
              </a:rPr>
              <a:t> –clock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4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7" name="object 12"/>
          <p:cNvSpPr/>
          <p:nvPr/>
        </p:nvSpPr>
        <p:spPr>
          <a:xfrm>
            <a:off x="3852545" y="4080391"/>
            <a:ext cx="4500880" cy="2385346"/>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614468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i="1" dirty="0" smtClean="0">
                <a:solidFill>
                  <a:schemeClr val="tx1"/>
                </a:solidFill>
                <a:cs typeface="Arial" pitchFamily="34" charset="0"/>
              </a:rPr>
              <a:t>Pin Constraints</a:t>
            </a:r>
          </a:p>
          <a:p>
            <a:pPr>
              <a:lnSpc>
                <a:spcPts val="2200"/>
              </a:lnSpc>
              <a:tabLst>
                <a:tab pos="228600" algn="l"/>
              </a:tabLst>
            </a:pPr>
            <a:r>
              <a:rPr lang="en-US" altLang="zh-CN" dirty="0" smtClean="0">
                <a:solidFill>
                  <a:schemeClr val="bg2"/>
                </a:solidFill>
                <a:cs typeface="Arial" pitchFamily="34" charset="0"/>
              </a:rPr>
              <a:t>Timing Constraints</a:t>
            </a:r>
          </a:p>
          <a:p>
            <a:pPr lvl="1">
              <a:lnSpc>
                <a:spcPts val="2200"/>
              </a:lnSpc>
              <a:tabLst>
                <a:tab pos="228600" algn="l"/>
              </a:tabLst>
            </a:pPr>
            <a:r>
              <a:rPr lang="en-US" altLang="zh-CN" dirty="0" smtClean="0">
                <a:solidFill>
                  <a:schemeClr val="bg2"/>
                </a:solidFill>
                <a:cs typeface="Arial" pitchFamily="34" charset="0"/>
              </a:rPr>
              <a:t>Period</a:t>
            </a:r>
          </a:p>
          <a:p>
            <a:pPr lvl="1">
              <a:lnSpc>
                <a:spcPts val="2200"/>
              </a:lnSpc>
              <a:tabLst>
                <a:tab pos="228600" algn="l"/>
              </a:tabLst>
            </a:pPr>
            <a:r>
              <a:rPr lang="en-US" altLang="zh-CN" dirty="0" smtClean="0">
                <a:solidFill>
                  <a:schemeClr val="bg2"/>
                </a:solidFill>
                <a:cs typeface="Arial" pitchFamily="34" charset="0"/>
              </a:rPr>
              <a:t>Input Delay</a:t>
            </a:r>
          </a:p>
          <a:p>
            <a:pPr lvl="1">
              <a:lnSpc>
                <a:spcPts val="2200"/>
              </a:lnSpc>
              <a:tabLst>
                <a:tab pos="228600" algn="l"/>
              </a:tabLst>
            </a:pPr>
            <a:r>
              <a:rPr lang="en-US" altLang="zh-CN" dirty="0" smtClean="0">
                <a:solidFill>
                  <a:schemeClr val="bg2"/>
                </a:solidFill>
                <a:cs typeface="Arial" pitchFamily="34" charset="0"/>
              </a:rPr>
              <a:t>Output Delay</a:t>
            </a:r>
          </a:p>
          <a:p>
            <a:pPr lvl="1">
              <a:lnSpc>
                <a:spcPts val="2200"/>
              </a:lnSpc>
              <a:tabLst>
                <a:tab pos="228600" algn="l"/>
              </a:tabLst>
            </a:pPr>
            <a:r>
              <a:rPr lang="en-US" altLang="zh-CN" dirty="0" smtClean="0">
                <a:solidFill>
                  <a:schemeClr val="bg2"/>
                </a:solidFill>
                <a:cs typeface="Arial" pitchFamily="34" charset="0"/>
              </a:rPr>
              <a:t>Virtual Clocks</a:t>
            </a:r>
          </a:p>
          <a:p>
            <a:pPr>
              <a:lnSpc>
                <a:spcPts val="2200"/>
              </a:lnSpc>
              <a:tabLst>
                <a:tab pos="228600" algn="l"/>
              </a:tabLst>
            </a:pPr>
            <a:r>
              <a:rPr lang="en-US" altLang="zh-CN" dirty="0" smtClean="0">
                <a:solidFill>
                  <a:schemeClr val="bg2"/>
                </a:solidFill>
                <a:cs typeface="Arial" pitchFamily="34" charset="0"/>
              </a:rPr>
              <a:t>Constraints Wizard</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pc="-20" dirty="0" err="1">
                <a:solidFill>
                  <a:srgbClr val="ED3423"/>
                </a:solidFill>
                <a:cs typeface="Arial"/>
              </a:rPr>
              <a:t>s</a:t>
            </a:r>
            <a:r>
              <a:rPr lang="en-US" spc="-20" dirty="0" err="1" smtClean="0">
                <a:solidFill>
                  <a:srgbClr val="ED3423"/>
                </a:solidFill>
                <a:cs typeface="Arial"/>
              </a:rPr>
              <a:t>et_input_delay</a:t>
            </a:r>
            <a:r>
              <a:rPr lang="en-US" spc="-20" dirty="0" smtClean="0">
                <a:solidFill>
                  <a:srgbClr val="ED3423"/>
                </a:solidFill>
                <a:cs typeface="Arial"/>
              </a:rPr>
              <a:t> example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30</a:t>
            </a:fld>
            <a:endParaRPr lang="en-US" dirty="0"/>
          </a:p>
        </p:txBody>
      </p:sp>
      <p:sp>
        <p:nvSpPr>
          <p:cNvPr id="6" name="Rectangle 5"/>
          <p:cNvSpPr/>
          <p:nvPr/>
        </p:nvSpPr>
        <p:spPr>
          <a:xfrm>
            <a:off x="619125" y="1623839"/>
            <a:ext cx="8620125" cy="685059"/>
          </a:xfrm>
          <a:prstGeom prst="rect">
            <a:avLst/>
          </a:prstGeom>
        </p:spPr>
        <p:txBody>
          <a:bodyPr wrap="square">
            <a:spAutoFit/>
          </a:bodyPr>
          <a:lstStyle/>
          <a:p>
            <a:pPr marL="12700" marR="12700" algn="l">
              <a:lnSpc>
                <a:spcPct val="107100"/>
              </a:lnSpc>
            </a:pPr>
            <a:r>
              <a:rPr lang="en-US" b="1" spc="-5" dirty="0" err="1">
                <a:solidFill>
                  <a:srgbClr val="3E3E3E"/>
                </a:solidFill>
                <a:latin typeface="Courier New"/>
                <a:cs typeface="Courier New"/>
              </a:rPr>
              <a:t>create_cloc</a:t>
            </a:r>
            <a:r>
              <a:rPr lang="en-US" b="1" dirty="0" err="1">
                <a:solidFill>
                  <a:srgbClr val="3E3E3E"/>
                </a:solidFill>
                <a:latin typeface="Courier New"/>
                <a:cs typeface="Courier New"/>
              </a:rPr>
              <a:t>k</a:t>
            </a:r>
            <a:r>
              <a:rPr lang="en-US" b="1" spc="-5" dirty="0">
                <a:solidFill>
                  <a:srgbClr val="3E3E3E"/>
                </a:solidFill>
                <a:latin typeface="Courier New"/>
                <a:cs typeface="Courier New"/>
              </a:rPr>
              <a:t> –nam</a:t>
            </a:r>
            <a:r>
              <a:rPr lang="en-US" b="1" dirty="0">
                <a:solidFill>
                  <a:srgbClr val="3E3E3E"/>
                </a:solidFill>
                <a:latin typeface="Courier New"/>
                <a:cs typeface="Courier New"/>
              </a:rPr>
              <a:t>e</a:t>
            </a:r>
            <a:r>
              <a:rPr lang="en-US" b="1" spc="-5" dirty="0">
                <a:solidFill>
                  <a:srgbClr val="3E3E3E"/>
                </a:solidFill>
                <a:latin typeface="Courier New"/>
                <a:cs typeface="Courier New"/>
              </a:rPr>
              <a:t> </a:t>
            </a:r>
            <a:r>
              <a:rPr lang="en-US" b="1" spc="-5" dirty="0" err="1">
                <a:solidFill>
                  <a:srgbClr val="3E3E3E"/>
                </a:solidFill>
                <a:latin typeface="Courier New"/>
                <a:cs typeface="Courier New"/>
              </a:rPr>
              <a:t>SysCl</a:t>
            </a:r>
            <a:r>
              <a:rPr lang="en-US" b="1" dirty="0" err="1">
                <a:solidFill>
                  <a:srgbClr val="3E3E3E"/>
                </a:solidFill>
                <a:latin typeface="Courier New"/>
                <a:cs typeface="Courier New"/>
              </a:rPr>
              <a:t>k</a:t>
            </a:r>
            <a:r>
              <a:rPr lang="en-US" b="1" spc="-5" dirty="0">
                <a:solidFill>
                  <a:srgbClr val="3E3E3E"/>
                </a:solidFill>
                <a:latin typeface="Courier New"/>
                <a:cs typeface="Courier New"/>
              </a:rPr>
              <a:t> –perio</a:t>
            </a:r>
            <a:r>
              <a:rPr lang="en-US" b="1" dirty="0">
                <a:solidFill>
                  <a:srgbClr val="3E3E3E"/>
                </a:solidFill>
                <a:latin typeface="Courier New"/>
                <a:cs typeface="Courier New"/>
              </a:rPr>
              <a:t>d</a:t>
            </a:r>
            <a:r>
              <a:rPr lang="en-US" b="1" spc="-5" dirty="0">
                <a:solidFill>
                  <a:srgbClr val="3E3E3E"/>
                </a:solidFill>
                <a:latin typeface="Courier New"/>
                <a:cs typeface="Courier New"/>
              </a:rPr>
              <a:t> 1</a:t>
            </a:r>
            <a:r>
              <a:rPr lang="en-US" b="1" dirty="0">
                <a:solidFill>
                  <a:srgbClr val="3E3E3E"/>
                </a:solidFill>
                <a:latin typeface="Courier New"/>
                <a:cs typeface="Courier New"/>
              </a:rPr>
              <a:t>0</a:t>
            </a:r>
            <a:r>
              <a:rPr lang="en-US" b="1" spc="-5" dirty="0">
                <a:solidFill>
                  <a:srgbClr val="3E3E3E"/>
                </a:solidFill>
                <a:latin typeface="Courier New"/>
                <a:cs typeface="Courier New"/>
              </a:rPr>
              <a:t> [</a:t>
            </a:r>
            <a:r>
              <a:rPr lang="en-US" b="1" spc="-5" dirty="0" err="1">
                <a:solidFill>
                  <a:srgbClr val="3E3E3E"/>
                </a:solidFill>
                <a:latin typeface="Courier New"/>
                <a:cs typeface="Courier New"/>
              </a:rPr>
              <a:t>get_port</a:t>
            </a:r>
            <a:r>
              <a:rPr lang="en-US" b="1" dirty="0" err="1">
                <a:solidFill>
                  <a:srgbClr val="3E3E3E"/>
                </a:solidFill>
                <a:latin typeface="Courier New"/>
                <a:cs typeface="Courier New"/>
              </a:rPr>
              <a:t>s</a:t>
            </a:r>
            <a:r>
              <a:rPr lang="en-US" b="1" spc="-5" dirty="0">
                <a:solidFill>
                  <a:srgbClr val="3E3E3E"/>
                </a:solidFill>
                <a:latin typeface="Courier New"/>
                <a:cs typeface="Courier New"/>
              </a:rPr>
              <a:t> </a:t>
            </a:r>
            <a:r>
              <a:rPr lang="en-US" b="1" spc="-5" dirty="0" err="1">
                <a:solidFill>
                  <a:srgbClr val="3E3E3E"/>
                </a:solidFill>
                <a:latin typeface="Courier New"/>
                <a:cs typeface="Courier New"/>
              </a:rPr>
              <a:t>ClkIn</a:t>
            </a:r>
            <a:r>
              <a:rPr lang="en-US" b="1" spc="-5" dirty="0">
                <a:solidFill>
                  <a:srgbClr val="3E3E3E"/>
                </a:solidFill>
                <a:latin typeface="Courier New"/>
                <a:cs typeface="Courier New"/>
              </a:rPr>
              <a:t>] </a:t>
            </a:r>
            <a:r>
              <a:rPr lang="en-US" b="1" spc="-5" dirty="0" err="1">
                <a:solidFill>
                  <a:srgbClr val="3E3E3E"/>
                </a:solidFill>
                <a:latin typeface="Courier New"/>
                <a:cs typeface="Courier New"/>
              </a:rPr>
              <a:t>set_input_dela</a:t>
            </a:r>
            <a:r>
              <a:rPr lang="en-US" b="1" dirty="0" err="1">
                <a:solidFill>
                  <a:srgbClr val="3E3E3E"/>
                </a:solidFill>
                <a:latin typeface="Courier New"/>
                <a:cs typeface="Courier New"/>
              </a:rPr>
              <a:t>y</a:t>
            </a:r>
            <a:r>
              <a:rPr lang="en-US" b="1" spc="-5" dirty="0">
                <a:solidFill>
                  <a:srgbClr val="3E3E3E"/>
                </a:solidFill>
                <a:latin typeface="Courier New"/>
                <a:cs typeface="Courier New"/>
              </a:rPr>
              <a:t> –cloc</a:t>
            </a:r>
            <a:r>
              <a:rPr lang="en-US" b="1" dirty="0">
                <a:solidFill>
                  <a:srgbClr val="3E3E3E"/>
                </a:solidFill>
                <a:latin typeface="Courier New"/>
                <a:cs typeface="Courier New"/>
              </a:rPr>
              <a:t>k</a:t>
            </a:r>
            <a:r>
              <a:rPr lang="en-US" b="1" spc="-5" dirty="0">
                <a:solidFill>
                  <a:srgbClr val="3E3E3E"/>
                </a:solidFill>
                <a:latin typeface="Courier New"/>
                <a:cs typeface="Courier New"/>
              </a:rPr>
              <a:t> </a:t>
            </a:r>
            <a:r>
              <a:rPr lang="en-US" b="1" spc="-5" dirty="0" err="1">
                <a:solidFill>
                  <a:srgbClr val="3E3E3E"/>
                </a:solidFill>
                <a:latin typeface="Courier New"/>
                <a:cs typeface="Courier New"/>
              </a:rPr>
              <a:t>SysCl</a:t>
            </a:r>
            <a:r>
              <a:rPr lang="en-US" b="1" dirty="0" err="1">
                <a:solidFill>
                  <a:srgbClr val="3E3E3E"/>
                </a:solidFill>
                <a:latin typeface="Courier New"/>
                <a:cs typeface="Courier New"/>
              </a:rPr>
              <a:t>k</a:t>
            </a:r>
            <a:r>
              <a:rPr lang="en-US" b="1" spc="-5" dirty="0">
                <a:solidFill>
                  <a:srgbClr val="3E3E3E"/>
                </a:solidFill>
                <a:latin typeface="Courier New"/>
                <a:cs typeface="Courier New"/>
              </a:rPr>
              <a:t> </a:t>
            </a:r>
            <a:r>
              <a:rPr lang="en-US" b="1" dirty="0">
                <a:solidFill>
                  <a:srgbClr val="3E3E3E"/>
                </a:solidFill>
                <a:latin typeface="Courier New"/>
                <a:cs typeface="Courier New"/>
              </a:rPr>
              <a:t>4</a:t>
            </a:r>
            <a:r>
              <a:rPr lang="en-US" b="1" spc="-5" dirty="0">
                <a:solidFill>
                  <a:srgbClr val="3E3E3E"/>
                </a:solidFill>
                <a:latin typeface="Courier New"/>
                <a:cs typeface="Courier New"/>
              </a:rPr>
              <a:t> [</a:t>
            </a:r>
            <a:r>
              <a:rPr lang="en-US" b="1" spc="-5" dirty="0" err="1">
                <a:solidFill>
                  <a:srgbClr val="3E3E3E"/>
                </a:solidFill>
                <a:latin typeface="Courier New"/>
                <a:cs typeface="Courier New"/>
              </a:rPr>
              <a:t>get_port</a:t>
            </a:r>
            <a:r>
              <a:rPr lang="en-US" b="1" dirty="0" err="1">
                <a:solidFill>
                  <a:srgbClr val="3E3E3E"/>
                </a:solidFill>
                <a:latin typeface="Courier New"/>
                <a:cs typeface="Courier New"/>
              </a:rPr>
              <a:t>s</a:t>
            </a:r>
            <a:r>
              <a:rPr lang="en-US" b="1" spc="-5" dirty="0">
                <a:solidFill>
                  <a:srgbClr val="3E3E3E"/>
                </a:solidFill>
                <a:latin typeface="Courier New"/>
                <a:cs typeface="Courier New"/>
              </a:rPr>
              <a:t> </a:t>
            </a:r>
            <a:r>
              <a:rPr lang="en-US" b="1" spc="-5" dirty="0" err="1">
                <a:solidFill>
                  <a:srgbClr val="3E3E3E"/>
                </a:solidFill>
                <a:latin typeface="Courier New"/>
                <a:cs typeface="Courier New"/>
              </a:rPr>
              <a:t>DataIn</a:t>
            </a:r>
            <a:r>
              <a:rPr lang="en-US" b="1" spc="-5" dirty="0">
                <a:solidFill>
                  <a:srgbClr val="3E3E3E"/>
                </a:solidFill>
                <a:latin typeface="Courier New"/>
                <a:cs typeface="Courier New"/>
              </a:rPr>
              <a:t>]</a:t>
            </a:r>
            <a:endParaRPr lang="en-US" dirty="0">
              <a:latin typeface="Courier New"/>
              <a:cs typeface="Courier New"/>
            </a:endParaRPr>
          </a:p>
        </p:txBody>
      </p:sp>
      <p:sp>
        <p:nvSpPr>
          <p:cNvPr id="7" name="object 4"/>
          <p:cNvSpPr/>
          <p:nvPr/>
        </p:nvSpPr>
        <p:spPr>
          <a:xfrm>
            <a:off x="8376284" y="1623839"/>
            <a:ext cx="3538900" cy="1319386"/>
          </a:xfrm>
          <a:prstGeom prst="rect">
            <a:avLst/>
          </a:prstGeom>
          <a:blipFill>
            <a:blip r:embed="rId2" cstate="print"/>
            <a:stretch>
              <a:fillRect/>
            </a:stretch>
          </a:blipFill>
        </p:spPr>
        <p:txBody>
          <a:bodyPr wrap="square" lIns="0" tIns="0" rIns="0" bIns="0" rtlCol="0">
            <a:noAutofit/>
          </a:bodyPr>
          <a:lstStyle/>
          <a:p>
            <a:endParaRPr/>
          </a:p>
        </p:txBody>
      </p:sp>
      <p:sp>
        <p:nvSpPr>
          <p:cNvPr id="8" name="object 4"/>
          <p:cNvSpPr/>
          <p:nvPr/>
        </p:nvSpPr>
        <p:spPr>
          <a:xfrm>
            <a:off x="619125" y="2679699"/>
            <a:ext cx="8950582" cy="3797301"/>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10425067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pPr lvl="0"/>
            <a:r>
              <a:rPr lang="en-US" dirty="0"/>
              <a:t>By default, each input port can have one maximum delay and one minimum delay</a:t>
            </a:r>
          </a:p>
          <a:p>
            <a:pPr lvl="1"/>
            <a:r>
              <a:rPr lang="en-US" dirty="0"/>
              <a:t>Maximum delay is used for the setup check</a:t>
            </a:r>
          </a:p>
          <a:p>
            <a:pPr lvl="1"/>
            <a:r>
              <a:rPr lang="en-US" dirty="0"/>
              <a:t>Minimum delay is used for the hold check</a:t>
            </a:r>
          </a:p>
          <a:p>
            <a:pPr lvl="0"/>
            <a:r>
              <a:rPr lang="en-US" dirty="0"/>
              <a:t>Without the </a:t>
            </a:r>
            <a:r>
              <a:rPr lang="en-US" b="0" dirty="0">
                <a:latin typeface="Courier New" panose="02070309020205020404" pitchFamily="49" charset="0"/>
                <a:cs typeface="Courier New" panose="02070309020205020404" pitchFamily="49" charset="0"/>
              </a:rPr>
              <a:t>–max </a:t>
            </a:r>
            <a:r>
              <a:rPr lang="en-US" dirty="0"/>
              <a:t>or </a:t>
            </a:r>
            <a:r>
              <a:rPr lang="en-US" b="0" dirty="0">
                <a:latin typeface="Courier New" panose="02070309020205020404" pitchFamily="49" charset="0"/>
                <a:cs typeface="Courier New" panose="02070309020205020404" pitchFamily="49" charset="0"/>
              </a:rPr>
              <a:t>–min </a:t>
            </a:r>
            <a:r>
              <a:rPr lang="en-US" dirty="0"/>
              <a:t>option, the value supplied is used for both</a:t>
            </a:r>
          </a:p>
          <a:p>
            <a:endParaRPr lang="en-US" dirty="0"/>
          </a:p>
        </p:txBody>
      </p:sp>
      <p:sp>
        <p:nvSpPr>
          <p:cNvPr id="10" name="Title 9"/>
          <p:cNvSpPr>
            <a:spLocks noGrp="1"/>
          </p:cNvSpPr>
          <p:nvPr>
            <p:ph type="title"/>
          </p:nvPr>
        </p:nvSpPr>
        <p:spPr/>
        <p:txBody>
          <a:bodyPr/>
          <a:lstStyle/>
          <a:p>
            <a:r>
              <a:rPr lang="en-US" spc="-15" dirty="0">
                <a:solidFill>
                  <a:srgbClr val="ED3423"/>
                </a:solidFill>
                <a:cs typeface="Arial"/>
              </a:rPr>
              <a:t>Mini</a:t>
            </a:r>
            <a:r>
              <a:rPr lang="en-US" spc="-20" dirty="0">
                <a:solidFill>
                  <a:srgbClr val="ED3423"/>
                </a:solidFill>
                <a:cs typeface="Arial"/>
              </a:rPr>
              <a:t>m</a:t>
            </a:r>
            <a:r>
              <a:rPr lang="en-US" spc="-25" dirty="0">
                <a:solidFill>
                  <a:srgbClr val="ED3423"/>
                </a:solidFill>
                <a:cs typeface="Arial"/>
              </a:rPr>
              <a:t>um </a:t>
            </a:r>
            <a:r>
              <a:rPr lang="en-US" spc="-20" dirty="0">
                <a:solidFill>
                  <a:srgbClr val="ED3423"/>
                </a:solidFill>
                <a:cs typeface="Arial"/>
              </a:rPr>
              <a:t>and</a:t>
            </a:r>
            <a:r>
              <a:rPr lang="en-US" spc="-5" dirty="0">
                <a:solidFill>
                  <a:srgbClr val="ED3423"/>
                </a:solidFill>
                <a:cs typeface="Arial"/>
              </a:rPr>
              <a:t> </a:t>
            </a:r>
            <a:r>
              <a:rPr lang="en-US" spc="-20" dirty="0">
                <a:solidFill>
                  <a:srgbClr val="ED3423"/>
                </a:solidFill>
                <a:cs typeface="Arial"/>
              </a:rPr>
              <a:t>Ma</a:t>
            </a:r>
            <a:r>
              <a:rPr lang="en-US" spc="-15" dirty="0">
                <a:solidFill>
                  <a:srgbClr val="ED3423"/>
                </a:solidFill>
                <a:cs typeface="Arial"/>
              </a:rPr>
              <a:t>x</a:t>
            </a:r>
            <a:r>
              <a:rPr lang="en-US" spc="-20" dirty="0">
                <a:solidFill>
                  <a:srgbClr val="ED3423"/>
                </a:solidFill>
                <a:cs typeface="Arial"/>
              </a:rPr>
              <a:t>imum </a:t>
            </a:r>
            <a:r>
              <a:rPr lang="en-US" spc="-15" dirty="0">
                <a:solidFill>
                  <a:srgbClr val="ED3423"/>
                </a:solidFill>
                <a:cs typeface="Arial"/>
              </a:rPr>
              <a:t>Del</a:t>
            </a:r>
            <a:r>
              <a:rPr lang="en-US" spc="-5" dirty="0">
                <a:solidFill>
                  <a:srgbClr val="ED3423"/>
                </a:solidFill>
                <a:cs typeface="Arial"/>
              </a:rPr>
              <a:t>a</a:t>
            </a:r>
            <a:r>
              <a:rPr lang="en-US" spc="-55" dirty="0">
                <a:solidFill>
                  <a:srgbClr val="ED3423"/>
                </a:solidFill>
                <a:cs typeface="Arial"/>
              </a:rPr>
              <a:t>y</a:t>
            </a:r>
            <a:r>
              <a:rPr lang="en-US" spc="-20" dirty="0">
                <a:solidFill>
                  <a:srgbClr val="ED3423"/>
                </a:solidFill>
                <a:cs typeface="Arial"/>
              </a:rPr>
              <a:t>s</a:t>
            </a:r>
            <a:endParaRPr lang="en-US" dirty="0"/>
          </a:p>
        </p:txBody>
      </p:sp>
      <p:sp>
        <p:nvSpPr>
          <p:cNvPr id="3" name="Footer Placeholder 2"/>
          <p:cNvSpPr>
            <a:spLocks noGrp="1"/>
          </p:cNvSpPr>
          <p:nvPr>
            <p:ph type="ftr" sz="quarter" idx="3"/>
          </p:nvPr>
        </p:nvSpPr>
        <p:spPr/>
        <p:txBody>
          <a:bodyPr/>
          <a:lstStyle/>
          <a:p>
            <a:r>
              <a:rPr lang="en-US" dirty="0" smtClean="0"/>
              <a:t>© Copyright 2015 Xilinx</a:t>
            </a:r>
            <a:endParaRPr lang="en-US" dirty="0"/>
          </a:p>
        </p:txBody>
      </p:sp>
      <p:sp>
        <p:nvSpPr>
          <p:cNvPr id="4" name="Slide Number Placeholder 3"/>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31</a:t>
            </a:fld>
            <a:endParaRPr lang="en-US" dirty="0"/>
          </a:p>
        </p:txBody>
      </p:sp>
      <p:sp>
        <p:nvSpPr>
          <p:cNvPr id="12" name="Rectangle 11"/>
          <p:cNvSpPr/>
          <p:nvPr/>
        </p:nvSpPr>
        <p:spPr>
          <a:xfrm>
            <a:off x="819150" y="3099911"/>
            <a:ext cx="8429625" cy="923330"/>
          </a:xfrm>
          <a:prstGeom prst="rect">
            <a:avLst/>
          </a:prstGeom>
        </p:spPr>
        <p:txBody>
          <a:bodyPr wrap="square">
            <a:spAutoFit/>
          </a:bodyPr>
          <a:lstStyle/>
          <a:p>
            <a:pPr algn="l"/>
            <a:r>
              <a:rPr lang="en-US" b="1" dirty="0" err="1">
                <a:latin typeface="Courier New" pitchFamily="49" charset="0"/>
                <a:cs typeface="Courier New" pitchFamily="49" charset="0"/>
              </a:rPr>
              <a:t>create_clock</a:t>
            </a:r>
            <a:r>
              <a:rPr lang="en-US" b="1" dirty="0">
                <a:latin typeface="Courier New" pitchFamily="49" charset="0"/>
                <a:cs typeface="Courier New" pitchFamily="49" charset="0"/>
              </a:rPr>
              <a:t> –name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–period 10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ClkIn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a:latin typeface="Courier New" pitchFamily="49" charset="0"/>
                <a:cs typeface="Courier New" pitchFamily="49" charset="0"/>
              </a:rPr>
              <a:t>set_input_delay</a:t>
            </a:r>
            <a:r>
              <a:rPr lang="en-US" b="1" dirty="0">
                <a:latin typeface="Courier New" pitchFamily="49" charset="0"/>
                <a:cs typeface="Courier New" pitchFamily="49" charset="0"/>
              </a:rPr>
              <a:t> –clock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4 </a:t>
            </a:r>
            <a:r>
              <a:rPr lang="en-US" b="1" dirty="0" smtClean="0">
                <a:latin typeface="Courier New" pitchFamily="49" charset="0"/>
                <a:cs typeface="Courier New" pitchFamily="49" charset="0"/>
              </a:rPr>
              <a:t>[</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a:latin typeface="Courier New" pitchFamily="49" charset="0"/>
                <a:cs typeface="Courier New" pitchFamily="49" charset="0"/>
              </a:rPr>
              <a:t>set_input_delay</a:t>
            </a:r>
            <a:r>
              <a:rPr lang="en-US" b="1" dirty="0">
                <a:latin typeface="Courier New" pitchFamily="49" charset="0"/>
                <a:cs typeface="Courier New" pitchFamily="49" charset="0"/>
              </a:rPr>
              <a:t> –clock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–min 2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p:txBody>
      </p:sp>
      <p:pic>
        <p:nvPicPr>
          <p:cNvPr id="102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699" y="4114799"/>
            <a:ext cx="5770317"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9775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An input can have multiple </a:t>
            </a:r>
            <a:r>
              <a:rPr lang="en-US" b="0" dirty="0">
                <a:latin typeface="Courier New" panose="02070309020205020404" pitchFamily="49" charset="0"/>
                <a:cs typeface="Courier New" panose="02070309020205020404" pitchFamily="49" charset="0"/>
              </a:rPr>
              <a:t>set_input_delay</a:t>
            </a:r>
            <a:r>
              <a:rPr lang="en-US" dirty="0"/>
              <a:t> commands associated with it</a:t>
            </a:r>
          </a:p>
          <a:p>
            <a:pPr lvl="1"/>
            <a:r>
              <a:rPr lang="en-US" dirty="0"/>
              <a:t>Use the </a:t>
            </a:r>
            <a:r>
              <a:rPr lang="en-US" dirty="0">
                <a:latin typeface="Courier New" panose="02070309020205020404" pitchFamily="49" charset="0"/>
                <a:cs typeface="Courier New" panose="02070309020205020404" pitchFamily="49" charset="0"/>
              </a:rPr>
              <a:t>–add_delay </a:t>
            </a:r>
            <a:r>
              <a:rPr lang="en-US" dirty="0"/>
              <a:t>option</a:t>
            </a:r>
          </a:p>
          <a:p>
            <a:pPr lvl="1"/>
            <a:r>
              <a:rPr lang="en-US" dirty="0"/>
              <a:t>Results in multiple static timing paths to check</a:t>
            </a:r>
          </a:p>
          <a:p>
            <a:endParaRPr lang="en-US" dirty="0"/>
          </a:p>
        </p:txBody>
      </p:sp>
      <p:sp>
        <p:nvSpPr>
          <p:cNvPr id="3" name="Title 2"/>
          <p:cNvSpPr>
            <a:spLocks noGrp="1"/>
          </p:cNvSpPr>
          <p:nvPr>
            <p:ph type="title"/>
          </p:nvPr>
        </p:nvSpPr>
        <p:spPr/>
        <p:txBody>
          <a:bodyPr/>
          <a:lstStyle/>
          <a:p>
            <a:r>
              <a:rPr lang="en-US" spc="-15" dirty="0">
                <a:solidFill>
                  <a:srgbClr val="ED3423"/>
                </a:solidFill>
                <a:cs typeface="Arial"/>
              </a:rPr>
              <a:t>Multiple</a:t>
            </a:r>
            <a:r>
              <a:rPr lang="en-US" spc="5" dirty="0">
                <a:solidFill>
                  <a:srgbClr val="ED3423"/>
                </a:solidFill>
                <a:cs typeface="Arial"/>
              </a:rPr>
              <a:t> </a:t>
            </a:r>
            <a:r>
              <a:rPr lang="en-US" spc="-15" dirty="0">
                <a:solidFill>
                  <a:srgbClr val="ED3423"/>
                </a:solidFill>
                <a:cs typeface="Arial"/>
              </a:rPr>
              <a:t>Input</a:t>
            </a:r>
            <a:r>
              <a:rPr lang="en-US" spc="-5" dirty="0">
                <a:solidFill>
                  <a:srgbClr val="ED3423"/>
                </a:solidFill>
                <a:cs typeface="Arial"/>
              </a:rPr>
              <a:t> </a:t>
            </a:r>
            <a:r>
              <a:rPr lang="en-US" spc="-20" dirty="0">
                <a:solidFill>
                  <a:srgbClr val="ED3423"/>
                </a:solidFill>
                <a:cs typeface="Arial"/>
              </a:rPr>
              <a:t>De</a:t>
            </a:r>
            <a:r>
              <a:rPr lang="en-US" spc="-5" dirty="0">
                <a:solidFill>
                  <a:srgbClr val="ED3423"/>
                </a:solidFill>
                <a:cs typeface="Arial"/>
              </a:rPr>
              <a:t>l</a:t>
            </a:r>
            <a:r>
              <a:rPr lang="en-US" spc="-10" dirty="0">
                <a:solidFill>
                  <a:srgbClr val="ED3423"/>
                </a:solidFill>
                <a:cs typeface="Arial"/>
              </a:rPr>
              <a:t>a</a:t>
            </a:r>
            <a:r>
              <a:rPr lang="en-US" spc="-55" dirty="0">
                <a:solidFill>
                  <a:srgbClr val="ED3423"/>
                </a:solidFill>
                <a:cs typeface="Arial"/>
              </a:rPr>
              <a:t>y</a:t>
            </a:r>
            <a:r>
              <a:rPr lang="en-US" spc="-20" dirty="0">
                <a:solidFill>
                  <a:srgbClr val="ED3423"/>
                </a:solidFill>
                <a:cs typeface="Arial"/>
              </a:rPr>
              <a:t>s</a:t>
            </a:r>
            <a:r>
              <a:rPr lang="en-US" spc="15" dirty="0">
                <a:solidFill>
                  <a:srgbClr val="ED3423"/>
                </a:solidFill>
                <a:cs typeface="Arial"/>
              </a:rPr>
              <a:t> </a:t>
            </a:r>
            <a:r>
              <a:rPr lang="en-US" spc="-20" dirty="0">
                <a:solidFill>
                  <a:srgbClr val="ED3423"/>
                </a:solidFill>
                <a:cs typeface="Arial"/>
              </a:rPr>
              <a:t>on</a:t>
            </a:r>
            <a:r>
              <a:rPr lang="en-US" spc="-10" dirty="0">
                <a:solidFill>
                  <a:srgbClr val="ED3423"/>
                </a:solidFill>
                <a:cs typeface="Arial"/>
              </a:rPr>
              <a:t> </a:t>
            </a:r>
            <a:r>
              <a:rPr lang="en-US" spc="5" dirty="0">
                <a:solidFill>
                  <a:srgbClr val="ED3423"/>
                </a:solidFill>
                <a:cs typeface="Arial"/>
              </a:rPr>
              <a:t>t</a:t>
            </a:r>
            <a:r>
              <a:rPr lang="en-US" spc="-20" dirty="0">
                <a:solidFill>
                  <a:srgbClr val="ED3423"/>
                </a:solidFill>
                <a:cs typeface="Arial"/>
              </a:rPr>
              <a:t>he</a:t>
            </a:r>
            <a:r>
              <a:rPr lang="en-US" spc="-5" dirty="0">
                <a:solidFill>
                  <a:srgbClr val="ED3423"/>
                </a:solidFill>
                <a:cs typeface="Arial"/>
              </a:rPr>
              <a:t> </a:t>
            </a:r>
            <a:r>
              <a:rPr lang="en-US" spc="-20" dirty="0">
                <a:solidFill>
                  <a:srgbClr val="ED3423"/>
                </a:solidFill>
                <a:cs typeface="Arial"/>
              </a:rPr>
              <a:t>Same</a:t>
            </a:r>
            <a:r>
              <a:rPr lang="en-US" spc="10" dirty="0">
                <a:solidFill>
                  <a:srgbClr val="ED3423"/>
                </a:solidFill>
                <a:cs typeface="Arial"/>
              </a:rPr>
              <a:t> </a:t>
            </a:r>
            <a:r>
              <a:rPr lang="en-US" spc="-15" dirty="0">
                <a:solidFill>
                  <a:srgbClr val="ED3423"/>
                </a:solidFill>
                <a:cs typeface="Arial"/>
              </a:rPr>
              <a:t>Port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32</a:t>
            </a:fld>
            <a:endParaRPr lang="en-US" dirty="0"/>
          </a:p>
        </p:txBody>
      </p:sp>
      <p:sp>
        <p:nvSpPr>
          <p:cNvPr id="6" name="object 8"/>
          <p:cNvSpPr/>
          <p:nvPr/>
        </p:nvSpPr>
        <p:spPr>
          <a:xfrm>
            <a:off x="3037204" y="3710304"/>
            <a:ext cx="5810885" cy="2411095"/>
          </a:xfrm>
          <a:prstGeom prst="rect">
            <a:avLst/>
          </a:prstGeom>
          <a:blipFill>
            <a:blip r:embed="rId3" cstate="print"/>
            <a:stretch>
              <a:fillRect/>
            </a:stretch>
          </a:blipFill>
        </p:spPr>
        <p:txBody>
          <a:bodyPr wrap="square" lIns="0" tIns="0" rIns="0" bIns="0" rtlCol="0">
            <a:noAutofit/>
          </a:bodyPr>
          <a:lstStyle/>
          <a:p>
            <a:endParaRPr/>
          </a:p>
        </p:txBody>
      </p:sp>
      <p:sp>
        <p:nvSpPr>
          <p:cNvPr id="7" name="Rectangle 6"/>
          <p:cNvSpPr/>
          <p:nvPr/>
        </p:nvSpPr>
        <p:spPr>
          <a:xfrm>
            <a:off x="819150" y="2785586"/>
            <a:ext cx="8429625" cy="646331"/>
          </a:xfrm>
          <a:prstGeom prst="rect">
            <a:avLst/>
          </a:prstGeom>
        </p:spPr>
        <p:txBody>
          <a:bodyPr wrap="square">
            <a:spAutoFit/>
          </a:bodyPr>
          <a:lstStyle/>
          <a:p>
            <a:pPr algn="l"/>
            <a:r>
              <a:rPr lang="en-US" b="1" dirty="0" err="1" smtClean="0">
                <a:latin typeface="Courier New" pitchFamily="49" charset="0"/>
                <a:cs typeface="Courier New" pitchFamily="49" charset="0"/>
              </a:rPr>
              <a:t>set_input_delay</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–clock </a:t>
            </a:r>
            <a:r>
              <a:rPr lang="en-US" b="1" dirty="0" err="1" smtClean="0">
                <a:latin typeface="Courier New" pitchFamily="49" charset="0"/>
                <a:cs typeface="Courier New" pitchFamily="49" charset="0"/>
              </a:rPr>
              <a:t>ClkA</a:t>
            </a:r>
            <a:r>
              <a:rPr lang="en-US" b="1" dirty="0" smtClean="0">
                <a:latin typeface="Courier New" pitchFamily="49" charset="0"/>
                <a:cs typeface="Courier New" pitchFamily="49" charset="0"/>
              </a:rPr>
              <a:t> 3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a:latin typeface="Courier New" pitchFamily="49" charset="0"/>
                <a:cs typeface="Courier New" pitchFamily="49" charset="0"/>
              </a:rPr>
              <a:t>set_input_delay</a:t>
            </a:r>
            <a:r>
              <a:rPr lang="en-US" b="1" dirty="0">
                <a:latin typeface="Courier New" pitchFamily="49" charset="0"/>
                <a:cs typeface="Courier New" pitchFamily="49" charset="0"/>
              </a:rPr>
              <a:t> –clock </a:t>
            </a:r>
            <a:r>
              <a:rPr lang="en-US" b="1" dirty="0" err="1" smtClean="0">
                <a:latin typeface="Courier New" pitchFamily="49" charset="0"/>
                <a:cs typeface="Courier New" pitchFamily="49" charset="0"/>
              </a:rPr>
              <a:t>ClkB</a:t>
            </a:r>
            <a:r>
              <a:rPr lang="en-US" b="1" dirty="0" smtClean="0">
                <a:latin typeface="Courier New" pitchFamily="49" charset="0"/>
                <a:cs typeface="Courier New" pitchFamily="49" charset="0"/>
              </a:rPr>
              <a:t> 4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DataIn</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add_delay</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6822333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150043" cy="4268337"/>
          </a:xfrm>
        </p:spPr>
        <p:txBody>
          <a:bodyPr/>
          <a:lstStyle/>
          <a:p>
            <a:pPr lvl="0"/>
            <a:r>
              <a:rPr lang="en-US" dirty="0" smtClean="0"/>
              <a:t>Timing </a:t>
            </a:r>
            <a:r>
              <a:rPr lang="en-US" dirty="0"/>
              <a:t>Constraint window can be opened by selecting Window &gt; Timing Constraints</a:t>
            </a:r>
          </a:p>
          <a:p>
            <a:pPr lvl="1"/>
            <a:r>
              <a:rPr lang="en-US" dirty="0"/>
              <a:t>Clock can be created by double-clicking Set Input Delay, or a new row in the Set Input Delay table</a:t>
            </a:r>
          </a:p>
          <a:p>
            <a:pPr lvl="0"/>
            <a:r>
              <a:rPr lang="en-US" dirty="0" smtClean="0"/>
              <a:t>Alternatively can be set via the Constraints </a:t>
            </a:r>
            <a:r>
              <a:rPr lang="en-US" dirty="0"/>
              <a:t>Wizard</a:t>
            </a:r>
          </a:p>
          <a:p>
            <a:pPr lvl="1"/>
            <a:r>
              <a:rPr lang="en-US" dirty="0"/>
              <a:t>More details to follow in this presentation</a:t>
            </a:r>
          </a:p>
          <a:p>
            <a:pPr marL="0" indent="0">
              <a:buNone/>
            </a:pPr>
            <a:endParaRPr lang="en-US" dirty="0"/>
          </a:p>
        </p:txBody>
      </p:sp>
      <p:sp>
        <p:nvSpPr>
          <p:cNvPr id="3" name="Title 2"/>
          <p:cNvSpPr>
            <a:spLocks noGrp="1"/>
          </p:cNvSpPr>
          <p:nvPr>
            <p:ph type="title"/>
          </p:nvPr>
        </p:nvSpPr>
        <p:spPr/>
        <p:txBody>
          <a:bodyPr/>
          <a:lstStyle/>
          <a:p>
            <a:r>
              <a:rPr lang="en-US" spc="-20" dirty="0">
                <a:solidFill>
                  <a:srgbClr val="ED3423"/>
                </a:solidFill>
                <a:cs typeface="Arial"/>
              </a:rPr>
              <a:t>Cre</a:t>
            </a:r>
            <a:r>
              <a:rPr lang="en-US" spc="-15" dirty="0">
                <a:solidFill>
                  <a:srgbClr val="ED3423"/>
                </a:solidFill>
                <a:cs typeface="Arial"/>
              </a:rPr>
              <a:t>ating Input</a:t>
            </a:r>
            <a:r>
              <a:rPr lang="en-US" spc="5" dirty="0">
                <a:solidFill>
                  <a:srgbClr val="ED3423"/>
                </a:solidFill>
                <a:cs typeface="Arial"/>
              </a:rPr>
              <a:t> </a:t>
            </a:r>
            <a:r>
              <a:rPr lang="en-US" spc="-15" dirty="0">
                <a:solidFill>
                  <a:srgbClr val="ED3423"/>
                </a:solidFill>
                <a:cs typeface="Arial"/>
              </a:rPr>
              <a:t>Del</a:t>
            </a:r>
            <a:r>
              <a:rPr lang="en-US" spc="-5" dirty="0">
                <a:solidFill>
                  <a:srgbClr val="ED3423"/>
                </a:solidFill>
                <a:cs typeface="Arial"/>
              </a:rPr>
              <a:t>a</a:t>
            </a:r>
            <a:r>
              <a:rPr lang="en-US" spc="-55" dirty="0">
                <a:solidFill>
                  <a:srgbClr val="ED3423"/>
                </a:solidFill>
                <a:cs typeface="Arial"/>
              </a:rPr>
              <a:t>y</a:t>
            </a:r>
            <a:r>
              <a:rPr lang="en-US" spc="-20" dirty="0">
                <a:solidFill>
                  <a:srgbClr val="ED3423"/>
                </a:solidFill>
                <a:cs typeface="Arial"/>
              </a:rPr>
              <a:t>s</a:t>
            </a:r>
            <a:r>
              <a:rPr lang="en-US" spc="15" dirty="0">
                <a:solidFill>
                  <a:srgbClr val="ED3423"/>
                </a:solidFill>
                <a:cs typeface="Arial"/>
              </a:rPr>
              <a:t> </a:t>
            </a:r>
            <a:r>
              <a:rPr lang="en-US" spc="-15" dirty="0">
                <a:solidFill>
                  <a:srgbClr val="ED3423"/>
                </a:solidFill>
                <a:cs typeface="Arial"/>
              </a:rPr>
              <a:t>Usi</a:t>
            </a:r>
            <a:r>
              <a:rPr lang="en-US" spc="-10" dirty="0">
                <a:solidFill>
                  <a:srgbClr val="ED3423"/>
                </a:solidFill>
                <a:cs typeface="Arial"/>
              </a:rPr>
              <a:t>n</a:t>
            </a:r>
            <a:r>
              <a:rPr lang="en-US" spc="-20" dirty="0">
                <a:solidFill>
                  <a:srgbClr val="ED3423"/>
                </a:solidFill>
                <a:cs typeface="Arial"/>
              </a:rPr>
              <a:t>g</a:t>
            </a:r>
            <a:r>
              <a:rPr lang="en-US" spc="-5" dirty="0">
                <a:solidFill>
                  <a:srgbClr val="ED3423"/>
                </a:solidFill>
                <a:cs typeface="Arial"/>
              </a:rPr>
              <a:t> </a:t>
            </a:r>
            <a:r>
              <a:rPr lang="en-US" spc="-15" dirty="0">
                <a:solidFill>
                  <a:srgbClr val="ED3423"/>
                </a:solidFill>
                <a:cs typeface="Arial"/>
              </a:rPr>
              <a:t>the</a:t>
            </a:r>
            <a:r>
              <a:rPr lang="en-US" spc="-5" dirty="0">
                <a:solidFill>
                  <a:srgbClr val="ED3423"/>
                </a:solidFill>
                <a:cs typeface="Arial"/>
              </a:rPr>
              <a:t> </a:t>
            </a:r>
            <a:r>
              <a:rPr lang="en-US" spc="-25" dirty="0">
                <a:solidFill>
                  <a:srgbClr val="ED3423"/>
                </a:solidFill>
                <a:cs typeface="Arial"/>
              </a:rPr>
              <a:t>G</a:t>
            </a:r>
            <a:r>
              <a:rPr lang="en-US" spc="-15" dirty="0">
                <a:solidFill>
                  <a:srgbClr val="ED3423"/>
                </a:solidFill>
                <a:cs typeface="Arial"/>
              </a:rPr>
              <a:t>U</a:t>
            </a:r>
            <a:r>
              <a:rPr lang="en-US" spc="-10" dirty="0">
                <a:solidFill>
                  <a:srgbClr val="ED3423"/>
                </a:solidFill>
                <a:cs typeface="Arial"/>
              </a:rPr>
              <a:t>I</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33</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0" y="2286000"/>
            <a:ext cx="6277134" cy="3224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99825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Separate constraint is required for the maximum and minimum</a:t>
            </a:r>
          </a:p>
          <a:p>
            <a:pPr lvl="1"/>
            <a:r>
              <a:rPr lang="en-US" dirty="0"/>
              <a:t>Wizard retains its options between invocations, making it easy to specify the minimum after the maximum has been specified</a:t>
            </a:r>
          </a:p>
          <a:p>
            <a:endParaRPr lang="en-US" dirty="0"/>
          </a:p>
        </p:txBody>
      </p:sp>
      <p:sp>
        <p:nvSpPr>
          <p:cNvPr id="3" name="Title 2"/>
          <p:cNvSpPr>
            <a:spLocks noGrp="1"/>
          </p:cNvSpPr>
          <p:nvPr>
            <p:ph type="title"/>
          </p:nvPr>
        </p:nvSpPr>
        <p:spPr/>
        <p:txBody>
          <a:bodyPr/>
          <a:lstStyle/>
          <a:p>
            <a:r>
              <a:rPr lang="en-US" spc="-15" dirty="0">
                <a:solidFill>
                  <a:srgbClr val="ED3423"/>
                </a:solidFill>
                <a:cs typeface="Arial"/>
              </a:rPr>
              <a:t>Set</a:t>
            </a:r>
            <a:r>
              <a:rPr lang="en-US" spc="-5" dirty="0">
                <a:solidFill>
                  <a:srgbClr val="ED3423"/>
                </a:solidFill>
                <a:cs typeface="Arial"/>
              </a:rPr>
              <a:t> I</a:t>
            </a:r>
            <a:r>
              <a:rPr lang="en-US" spc="-20" dirty="0">
                <a:solidFill>
                  <a:srgbClr val="ED3423"/>
                </a:solidFill>
                <a:cs typeface="Arial"/>
              </a:rPr>
              <a:t>nput </a:t>
            </a:r>
            <a:r>
              <a:rPr lang="en-US" spc="-15" dirty="0">
                <a:solidFill>
                  <a:srgbClr val="ED3423"/>
                </a:solidFill>
                <a:cs typeface="Arial"/>
              </a:rPr>
              <a:t>Del</a:t>
            </a:r>
            <a:r>
              <a:rPr lang="en-US" spc="-5" dirty="0">
                <a:solidFill>
                  <a:srgbClr val="ED3423"/>
                </a:solidFill>
                <a:cs typeface="Arial"/>
              </a:rPr>
              <a:t>a</a:t>
            </a:r>
            <a:r>
              <a:rPr lang="en-US" spc="-20" dirty="0">
                <a:solidFill>
                  <a:srgbClr val="ED3423"/>
                </a:solidFill>
                <a:cs typeface="Arial"/>
              </a:rPr>
              <a:t>y</a:t>
            </a:r>
            <a:r>
              <a:rPr lang="en-US" spc="-25" dirty="0">
                <a:solidFill>
                  <a:srgbClr val="ED3423"/>
                </a:solidFill>
                <a:cs typeface="Arial"/>
              </a:rPr>
              <a:t> W</a:t>
            </a:r>
            <a:r>
              <a:rPr lang="en-US" spc="-10" dirty="0">
                <a:solidFill>
                  <a:srgbClr val="ED3423"/>
                </a:solidFill>
                <a:cs typeface="Arial"/>
              </a:rPr>
              <a:t>iz</a:t>
            </a:r>
            <a:r>
              <a:rPr lang="en-US" spc="-15" dirty="0">
                <a:solidFill>
                  <a:srgbClr val="ED3423"/>
                </a:solidFill>
                <a:cs typeface="Arial"/>
              </a:rPr>
              <a:t>ard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34</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93" y="2652535"/>
            <a:ext cx="3256201" cy="3789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313" y="2652535"/>
            <a:ext cx="3256200" cy="3789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8861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Pin Constraints</a:t>
            </a:r>
          </a:p>
          <a:p>
            <a:pPr>
              <a:lnSpc>
                <a:spcPts val="2200"/>
              </a:lnSpc>
              <a:tabLst>
                <a:tab pos="228600" algn="l"/>
              </a:tabLst>
            </a:pPr>
            <a:r>
              <a:rPr lang="en-US" altLang="zh-CN" i="1" dirty="0" smtClean="0">
                <a:solidFill>
                  <a:schemeClr val="tx1"/>
                </a:solidFill>
                <a:cs typeface="Arial" pitchFamily="34" charset="0"/>
              </a:rPr>
              <a:t>Timing Constraints</a:t>
            </a:r>
          </a:p>
          <a:p>
            <a:pPr lvl="1">
              <a:lnSpc>
                <a:spcPts val="2200"/>
              </a:lnSpc>
              <a:tabLst>
                <a:tab pos="228600" algn="l"/>
              </a:tabLst>
            </a:pPr>
            <a:r>
              <a:rPr lang="en-US" altLang="zh-CN" dirty="0" smtClean="0">
                <a:solidFill>
                  <a:schemeClr val="bg2"/>
                </a:solidFill>
                <a:cs typeface="Arial" pitchFamily="34" charset="0"/>
              </a:rPr>
              <a:t>Period</a:t>
            </a:r>
          </a:p>
          <a:p>
            <a:pPr lvl="1">
              <a:lnSpc>
                <a:spcPts val="2200"/>
              </a:lnSpc>
              <a:tabLst>
                <a:tab pos="228600" algn="l"/>
              </a:tabLst>
            </a:pPr>
            <a:r>
              <a:rPr lang="en-US" altLang="zh-CN" dirty="0" smtClean="0">
                <a:solidFill>
                  <a:schemeClr val="bg2"/>
                </a:solidFill>
                <a:cs typeface="Arial" pitchFamily="34" charset="0"/>
              </a:rPr>
              <a:t>Input Delay</a:t>
            </a:r>
          </a:p>
          <a:p>
            <a:pPr lvl="1">
              <a:lnSpc>
                <a:spcPts val="2200"/>
              </a:lnSpc>
              <a:tabLst>
                <a:tab pos="228600" algn="l"/>
              </a:tabLst>
            </a:pPr>
            <a:r>
              <a:rPr lang="en-US" altLang="zh-CN" i="1" dirty="0" smtClean="0">
                <a:cs typeface="Arial" pitchFamily="34" charset="0"/>
              </a:rPr>
              <a:t>Output Delay</a:t>
            </a:r>
          </a:p>
          <a:p>
            <a:pPr lvl="1">
              <a:lnSpc>
                <a:spcPts val="2200"/>
              </a:lnSpc>
              <a:tabLst>
                <a:tab pos="228600" algn="l"/>
              </a:tabLst>
            </a:pPr>
            <a:r>
              <a:rPr lang="en-US" altLang="zh-CN" dirty="0" smtClean="0">
                <a:solidFill>
                  <a:schemeClr val="bg2"/>
                </a:solidFill>
                <a:cs typeface="Arial" pitchFamily="34" charset="0"/>
              </a:rPr>
              <a:t>Virtual Clocks</a:t>
            </a:r>
          </a:p>
          <a:p>
            <a:pPr>
              <a:lnSpc>
                <a:spcPts val="2200"/>
              </a:lnSpc>
              <a:tabLst>
                <a:tab pos="228600" algn="l"/>
              </a:tabLst>
            </a:pPr>
            <a:r>
              <a:rPr lang="en-US" altLang="zh-CN" dirty="0">
                <a:solidFill>
                  <a:schemeClr val="bg2"/>
                </a:solidFill>
                <a:cs typeface="Arial" pitchFamily="34" charset="0"/>
              </a:rPr>
              <a:t>Constraints </a:t>
            </a:r>
            <a:r>
              <a:rPr lang="en-US" altLang="zh-CN" dirty="0" smtClean="0">
                <a:solidFill>
                  <a:schemeClr val="bg2"/>
                </a:solidFill>
                <a:cs typeface="Arial" pitchFamily="34" charset="0"/>
              </a:rPr>
              <a:t>Wizard</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35</a:t>
            </a:fld>
            <a:endParaRPr lang="en-US" dirty="0"/>
          </a:p>
        </p:txBody>
      </p:sp>
    </p:spTree>
    <p:extLst>
      <p:ext uri="{BB962C8B-B14F-4D97-AF65-F5344CB8AC3E}">
        <p14:creationId xmlns:p14="http://schemas.microsoft.com/office/powerpoint/2010/main" val="17351686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To complete the static timing path, you need to describe the external elements to the Vivado Design Suite static timing engine</a:t>
            </a:r>
          </a:p>
          <a:p>
            <a:pPr lvl="1"/>
            <a:r>
              <a:rPr lang="en-US" dirty="0"/>
              <a:t>What clock is used by the external device</a:t>
            </a:r>
          </a:p>
          <a:p>
            <a:pPr lvl="1"/>
            <a:r>
              <a:rPr lang="en-US" dirty="0"/>
              <a:t>Delay between the output port of the FPGA and the external device’s clock</a:t>
            </a:r>
          </a:p>
          <a:p>
            <a:pPr lvl="2"/>
            <a:r>
              <a:rPr lang="en-US" dirty="0"/>
              <a:t>Includes the required time of the external device and the board delay</a:t>
            </a:r>
          </a:p>
          <a:p>
            <a:endParaRPr lang="en-US" dirty="0"/>
          </a:p>
        </p:txBody>
      </p:sp>
      <p:sp>
        <p:nvSpPr>
          <p:cNvPr id="3" name="Title 2"/>
          <p:cNvSpPr>
            <a:spLocks noGrp="1"/>
          </p:cNvSpPr>
          <p:nvPr>
            <p:ph type="title"/>
          </p:nvPr>
        </p:nvSpPr>
        <p:spPr/>
        <p:txBody>
          <a:bodyPr/>
          <a:lstStyle/>
          <a:p>
            <a:r>
              <a:rPr lang="en-US" spc="-20" dirty="0">
                <a:solidFill>
                  <a:srgbClr val="ED3423"/>
                </a:solidFill>
                <a:cs typeface="Arial"/>
              </a:rPr>
              <a:t>Comple</a:t>
            </a:r>
            <a:r>
              <a:rPr lang="en-US" spc="-5" dirty="0">
                <a:solidFill>
                  <a:srgbClr val="ED3423"/>
                </a:solidFill>
                <a:cs typeface="Arial"/>
              </a:rPr>
              <a:t>t</a:t>
            </a:r>
            <a:r>
              <a:rPr lang="en-US" spc="-15" dirty="0">
                <a:solidFill>
                  <a:srgbClr val="ED3423"/>
                </a:solidFill>
                <a:cs typeface="Arial"/>
              </a:rPr>
              <a:t>ing the</a:t>
            </a:r>
            <a:r>
              <a:rPr lang="en-US" spc="10" dirty="0">
                <a:solidFill>
                  <a:srgbClr val="ED3423"/>
                </a:solidFill>
                <a:cs typeface="Arial"/>
              </a:rPr>
              <a:t> </a:t>
            </a:r>
            <a:r>
              <a:rPr lang="en-US" spc="-15" dirty="0">
                <a:solidFill>
                  <a:srgbClr val="ED3423"/>
                </a:solidFill>
                <a:cs typeface="Arial"/>
              </a:rPr>
              <a:t>Sta</a:t>
            </a:r>
            <a:r>
              <a:rPr lang="en-US" spc="-5" dirty="0">
                <a:solidFill>
                  <a:srgbClr val="ED3423"/>
                </a:solidFill>
                <a:cs typeface="Arial"/>
              </a:rPr>
              <a:t>t</a:t>
            </a:r>
            <a:r>
              <a:rPr lang="en-US" spc="-15" dirty="0">
                <a:solidFill>
                  <a:srgbClr val="ED3423"/>
                </a:solidFill>
                <a:cs typeface="Arial"/>
              </a:rPr>
              <a:t>ic</a:t>
            </a:r>
            <a:r>
              <a:rPr lang="en-US" spc="5" dirty="0">
                <a:solidFill>
                  <a:srgbClr val="ED3423"/>
                </a:solidFill>
                <a:cs typeface="Arial"/>
              </a:rPr>
              <a:t> </a:t>
            </a:r>
            <a:r>
              <a:rPr lang="en-US" spc="-20" dirty="0">
                <a:solidFill>
                  <a:srgbClr val="ED3423"/>
                </a:solidFill>
                <a:cs typeface="Arial"/>
              </a:rPr>
              <a:t>Timing Output P</a:t>
            </a:r>
            <a:r>
              <a:rPr lang="en-US" spc="-15" dirty="0">
                <a:solidFill>
                  <a:srgbClr val="ED3423"/>
                </a:solidFill>
                <a:cs typeface="Arial"/>
              </a:rPr>
              <a:t>ath</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36</a:t>
            </a:fld>
            <a:endParaRPr lang="en-US" dirty="0"/>
          </a:p>
        </p:txBody>
      </p:sp>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3448048"/>
            <a:ext cx="934494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85230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0" dirty="0">
                <a:latin typeface="Courier New" panose="02070309020205020404" pitchFamily="49" charset="0"/>
                <a:cs typeface="Courier New" panose="02070309020205020404" pitchFamily="49" charset="0"/>
              </a:rPr>
              <a:t>set_output_delay</a:t>
            </a:r>
            <a:r>
              <a:rPr lang="en-US" dirty="0"/>
              <a:t> command supplies the information required to complete the static timing path</a:t>
            </a:r>
          </a:p>
          <a:p>
            <a:pPr lvl="1"/>
            <a:r>
              <a:rPr lang="en-US" dirty="0">
                <a:latin typeface="Courier New" pitchFamily="49" charset="0"/>
                <a:cs typeface="Courier New" pitchFamily="49" charset="0"/>
              </a:rPr>
              <a:t>set_output_delay –clock &lt;clock_name&gt; &lt;delay&gt; &lt;objects&gt;</a:t>
            </a:r>
          </a:p>
          <a:p>
            <a:pPr lvl="2"/>
            <a:r>
              <a:rPr lang="en-US" dirty="0">
                <a:latin typeface="Courier New" pitchFamily="49" charset="0"/>
                <a:cs typeface="Courier New" pitchFamily="49" charset="0"/>
              </a:rPr>
              <a:t>&lt;clock_name&gt; </a:t>
            </a:r>
            <a:r>
              <a:rPr lang="en-US" dirty="0"/>
              <a:t>is the name of the clock used by the external device</a:t>
            </a:r>
          </a:p>
          <a:p>
            <a:pPr lvl="3"/>
            <a:r>
              <a:rPr lang="en-US" dirty="0"/>
              <a:t>Can be a real or virtual clock</a:t>
            </a:r>
          </a:p>
          <a:p>
            <a:pPr lvl="3"/>
            <a:r>
              <a:rPr lang="en-US" dirty="0"/>
              <a:t>Can be the </a:t>
            </a:r>
            <a:r>
              <a:rPr lang="en-US" i="1" dirty="0"/>
              <a:t>name</a:t>
            </a:r>
            <a:r>
              <a:rPr lang="en-US" dirty="0"/>
              <a:t> of a clock; does not need to be a clock object</a:t>
            </a:r>
          </a:p>
          <a:p>
            <a:pPr lvl="4"/>
            <a:r>
              <a:rPr lang="en-US" dirty="0"/>
              <a:t>Can use a clock object if desired</a:t>
            </a:r>
          </a:p>
          <a:p>
            <a:pPr lvl="2"/>
            <a:r>
              <a:rPr lang="en-US" dirty="0">
                <a:latin typeface="Courier New" pitchFamily="49" charset="0"/>
                <a:cs typeface="Courier New" pitchFamily="49" charset="0"/>
              </a:rPr>
              <a:t>&lt;objects&gt; </a:t>
            </a:r>
            <a:r>
              <a:rPr lang="en-US" dirty="0"/>
              <a:t>is the list of objects to which to attach the </a:t>
            </a:r>
            <a:r>
              <a:rPr lang="en-US" dirty="0">
                <a:latin typeface="Courier New" pitchFamily="49" charset="0"/>
                <a:cs typeface="Courier New" pitchFamily="49" charset="0"/>
              </a:rPr>
              <a:t>set_output_delay</a:t>
            </a:r>
          </a:p>
          <a:p>
            <a:pPr lvl="3"/>
            <a:r>
              <a:rPr lang="en-US" dirty="0"/>
              <a:t>Usually a set of output and/or inout ports</a:t>
            </a:r>
          </a:p>
          <a:p>
            <a:pPr lvl="3"/>
            <a:r>
              <a:rPr lang="en-US" dirty="0"/>
              <a:t>Usually uses the </a:t>
            </a:r>
            <a:r>
              <a:rPr lang="en-US" dirty="0">
                <a:latin typeface="Courier New" pitchFamily="49" charset="0"/>
                <a:cs typeface="Courier New" pitchFamily="49" charset="0"/>
              </a:rPr>
              <a:t>get_ports</a:t>
            </a:r>
            <a:r>
              <a:rPr lang="en-US" dirty="0"/>
              <a:t> command or the </a:t>
            </a:r>
            <a:r>
              <a:rPr lang="en-US" dirty="0">
                <a:latin typeface="Courier New" pitchFamily="49" charset="0"/>
                <a:cs typeface="Courier New" pitchFamily="49" charset="0"/>
              </a:rPr>
              <a:t>all_outputs</a:t>
            </a:r>
            <a:r>
              <a:rPr lang="en-US" dirty="0"/>
              <a:t> command</a:t>
            </a:r>
          </a:p>
          <a:p>
            <a:pPr lvl="2"/>
            <a:r>
              <a:rPr lang="en-US" dirty="0">
                <a:latin typeface="Courier New" pitchFamily="49" charset="0"/>
                <a:cs typeface="Courier New" pitchFamily="49" charset="0"/>
              </a:rPr>
              <a:t>&lt;delay&gt; </a:t>
            </a:r>
            <a:r>
              <a:rPr lang="en-US" dirty="0"/>
              <a:t>is the delay from the attached </a:t>
            </a:r>
            <a:r>
              <a:rPr lang="en-US" dirty="0">
                <a:latin typeface="Courier New" pitchFamily="49" charset="0"/>
                <a:cs typeface="Courier New" pitchFamily="49" charset="0"/>
              </a:rPr>
              <a:t>&lt;objects&gt; </a:t>
            </a:r>
            <a:r>
              <a:rPr lang="en-US" dirty="0"/>
              <a:t>to the external device’s clock</a:t>
            </a:r>
          </a:p>
          <a:p>
            <a:pPr lvl="3"/>
            <a:r>
              <a:rPr lang="en-US" dirty="0"/>
              <a:t>Includes the external device's requirements and board delay</a:t>
            </a:r>
          </a:p>
        </p:txBody>
      </p:sp>
      <p:sp>
        <p:nvSpPr>
          <p:cNvPr id="3" name="Title 2"/>
          <p:cNvSpPr>
            <a:spLocks noGrp="1"/>
          </p:cNvSpPr>
          <p:nvPr>
            <p:ph type="title"/>
          </p:nvPr>
        </p:nvSpPr>
        <p:spPr/>
        <p:txBody>
          <a:bodyPr/>
          <a:lstStyle/>
          <a:p>
            <a:r>
              <a:rPr lang="en-US" dirty="0" err="1" smtClean="0"/>
              <a:t>set_output_delay</a:t>
            </a:r>
            <a:r>
              <a:rPr lang="en-US" dirty="0" smtClean="0"/>
              <a:t> Command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37</a:t>
            </a:fld>
            <a:endParaRPr lang="en-US" dirty="0"/>
          </a:p>
        </p:txBody>
      </p:sp>
    </p:spTree>
    <p:extLst>
      <p:ext uri="{BB962C8B-B14F-4D97-AF65-F5344CB8AC3E}">
        <p14:creationId xmlns:p14="http://schemas.microsoft.com/office/powerpoint/2010/main" val="33659297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3E3E3E"/>
                </a:solidFill>
                <a:cs typeface="Arial"/>
              </a:rPr>
              <a:t>Exter</a:t>
            </a:r>
            <a:r>
              <a:rPr lang="en-US" spc="-10" dirty="0">
                <a:solidFill>
                  <a:srgbClr val="3E3E3E"/>
                </a:solidFill>
                <a:cs typeface="Arial"/>
              </a:rPr>
              <a:t>n</a:t>
            </a:r>
            <a:r>
              <a:rPr lang="en-US" dirty="0">
                <a:solidFill>
                  <a:srgbClr val="3E3E3E"/>
                </a:solidFill>
                <a:cs typeface="Arial"/>
              </a:rPr>
              <a:t>al</a:t>
            </a:r>
            <a:r>
              <a:rPr lang="en-US" spc="-10" dirty="0">
                <a:solidFill>
                  <a:srgbClr val="3E3E3E"/>
                </a:solidFill>
                <a:cs typeface="Arial"/>
              </a:rPr>
              <a:t> </a:t>
            </a:r>
            <a:r>
              <a:rPr lang="en-US" dirty="0">
                <a:solidFill>
                  <a:srgbClr val="3E3E3E"/>
                </a:solidFill>
                <a:cs typeface="Arial"/>
              </a:rPr>
              <a:t>de</a:t>
            </a:r>
            <a:r>
              <a:rPr lang="en-US" spc="-10" dirty="0">
                <a:solidFill>
                  <a:srgbClr val="3E3E3E"/>
                </a:solidFill>
                <a:cs typeface="Arial"/>
              </a:rPr>
              <a:t>v</a:t>
            </a:r>
            <a:r>
              <a:rPr lang="en-US" dirty="0">
                <a:solidFill>
                  <a:srgbClr val="3E3E3E"/>
                </a:solidFill>
                <a:cs typeface="Arial"/>
              </a:rPr>
              <a:t>ices need</a:t>
            </a:r>
            <a:r>
              <a:rPr lang="en-US" spc="-10" dirty="0">
                <a:solidFill>
                  <a:srgbClr val="3E3E3E"/>
                </a:solidFill>
                <a:cs typeface="Arial"/>
              </a:rPr>
              <a:t> </a:t>
            </a:r>
            <a:r>
              <a:rPr lang="en-US" dirty="0">
                <a:solidFill>
                  <a:srgbClr val="3E3E3E"/>
                </a:solidFill>
                <a:cs typeface="Arial"/>
              </a:rPr>
              <a:t>a</a:t>
            </a:r>
            <a:r>
              <a:rPr lang="en-US" spc="-15" dirty="0">
                <a:solidFill>
                  <a:srgbClr val="3E3E3E"/>
                </a:solidFill>
                <a:cs typeface="Arial"/>
              </a:rPr>
              <a:t> </a:t>
            </a:r>
            <a:r>
              <a:rPr lang="en-US" dirty="0">
                <a:solidFill>
                  <a:srgbClr val="3E3E3E"/>
                </a:solidFill>
                <a:cs typeface="Arial"/>
              </a:rPr>
              <a:t>se</a:t>
            </a:r>
            <a:r>
              <a:rPr lang="en-US" spc="5" dirty="0">
                <a:solidFill>
                  <a:srgbClr val="3E3E3E"/>
                </a:solidFill>
                <a:cs typeface="Arial"/>
              </a:rPr>
              <a:t>t</a:t>
            </a:r>
            <a:r>
              <a:rPr lang="en-US" dirty="0">
                <a:solidFill>
                  <a:srgbClr val="3E3E3E"/>
                </a:solidFill>
                <a:cs typeface="Arial"/>
              </a:rPr>
              <a:t>up </a:t>
            </a:r>
            <a:r>
              <a:rPr lang="en-US" spc="-20" dirty="0">
                <a:solidFill>
                  <a:srgbClr val="3E3E3E"/>
                </a:solidFill>
                <a:cs typeface="Arial"/>
              </a:rPr>
              <a:t>a</a:t>
            </a:r>
            <a:r>
              <a:rPr lang="en-US" dirty="0">
                <a:solidFill>
                  <a:srgbClr val="3E3E3E"/>
                </a:solidFill>
                <a:cs typeface="Arial"/>
              </a:rPr>
              <a:t>nd </a:t>
            </a:r>
            <a:r>
              <a:rPr lang="en-US" spc="-20" dirty="0">
                <a:solidFill>
                  <a:srgbClr val="3E3E3E"/>
                </a:solidFill>
                <a:cs typeface="Arial"/>
              </a:rPr>
              <a:t>h</a:t>
            </a:r>
            <a:r>
              <a:rPr lang="en-US" dirty="0">
                <a:solidFill>
                  <a:srgbClr val="3E3E3E"/>
                </a:solidFill>
                <a:cs typeface="Arial"/>
              </a:rPr>
              <a:t>old</a:t>
            </a:r>
            <a:r>
              <a:rPr lang="en-US" spc="-15" dirty="0">
                <a:solidFill>
                  <a:srgbClr val="3E3E3E"/>
                </a:solidFill>
                <a:cs typeface="Arial"/>
              </a:rPr>
              <a:t> </a:t>
            </a:r>
            <a:r>
              <a:rPr lang="en-US" dirty="0">
                <a:solidFill>
                  <a:srgbClr val="3E3E3E"/>
                </a:solidFill>
                <a:cs typeface="Arial"/>
              </a:rPr>
              <a:t>time</a:t>
            </a:r>
            <a:r>
              <a:rPr lang="en-US" spc="-10" dirty="0">
                <a:solidFill>
                  <a:srgbClr val="3E3E3E"/>
                </a:solidFill>
                <a:cs typeface="Arial"/>
              </a:rPr>
              <a:t> </a:t>
            </a:r>
            <a:r>
              <a:rPr lang="en-US" dirty="0">
                <a:solidFill>
                  <a:srgbClr val="3E3E3E"/>
                </a:solidFill>
                <a:cs typeface="Arial"/>
              </a:rPr>
              <a:t>around the c</a:t>
            </a:r>
            <a:r>
              <a:rPr lang="en-US" spc="-10" dirty="0">
                <a:solidFill>
                  <a:srgbClr val="3E3E3E"/>
                </a:solidFill>
                <a:cs typeface="Arial"/>
              </a:rPr>
              <a:t>l</a:t>
            </a:r>
            <a:r>
              <a:rPr lang="en-US" dirty="0">
                <a:solidFill>
                  <a:srgbClr val="3E3E3E"/>
                </a:solidFill>
                <a:cs typeface="Arial"/>
              </a:rPr>
              <a:t>o</a:t>
            </a:r>
            <a:r>
              <a:rPr lang="en-US" spc="-10" dirty="0">
                <a:solidFill>
                  <a:srgbClr val="3E3E3E"/>
                </a:solidFill>
                <a:cs typeface="Arial"/>
              </a:rPr>
              <a:t>c</a:t>
            </a:r>
            <a:r>
              <a:rPr lang="en-US" dirty="0">
                <a:solidFill>
                  <a:srgbClr val="3E3E3E"/>
                </a:solidFill>
                <a:cs typeface="Arial"/>
              </a:rPr>
              <a:t>k</a:t>
            </a:r>
            <a:endParaRPr lang="en-US" dirty="0">
              <a:cs typeface="Arial"/>
            </a:endParaRPr>
          </a:p>
          <a:p>
            <a:pPr lvl="1"/>
            <a:r>
              <a:rPr lang="en-US" dirty="0">
                <a:latin typeface="Courier New" pitchFamily="49" charset="0"/>
                <a:cs typeface="Courier New" pitchFamily="49" charset="0"/>
              </a:rPr>
              <a:t>set_output_delay</a:t>
            </a:r>
            <a:r>
              <a:rPr lang="en-US" dirty="0"/>
              <a:t> </a:t>
            </a:r>
            <a:r>
              <a:rPr lang="en-US" dirty="0">
                <a:latin typeface="Courier New" panose="02070309020205020404" pitchFamily="49" charset="0"/>
                <a:cs typeface="Courier New" panose="02070309020205020404" pitchFamily="49" charset="0"/>
              </a:rPr>
              <a:t>–max </a:t>
            </a:r>
            <a:r>
              <a:rPr lang="en-US" dirty="0"/>
              <a:t>specifies the required setup time</a:t>
            </a:r>
          </a:p>
          <a:p>
            <a:pPr lvl="1"/>
            <a:r>
              <a:rPr lang="en-US" dirty="0">
                <a:latin typeface="Courier New" pitchFamily="49" charset="0"/>
                <a:cs typeface="Courier New" pitchFamily="49" charset="0"/>
              </a:rPr>
              <a:t>set_output_delay –min </a:t>
            </a:r>
            <a:r>
              <a:rPr lang="en-US" dirty="0"/>
              <a:t>specifies the negative of the required hold time</a:t>
            </a:r>
          </a:p>
          <a:p>
            <a:endParaRPr lang="en-US" dirty="0"/>
          </a:p>
        </p:txBody>
      </p:sp>
      <p:sp>
        <p:nvSpPr>
          <p:cNvPr id="3" name="Title 2"/>
          <p:cNvSpPr>
            <a:spLocks noGrp="1"/>
          </p:cNvSpPr>
          <p:nvPr>
            <p:ph type="title"/>
          </p:nvPr>
        </p:nvSpPr>
        <p:spPr/>
        <p:txBody>
          <a:bodyPr/>
          <a:lstStyle/>
          <a:p>
            <a:r>
              <a:rPr lang="en-US" spc="-15" dirty="0">
                <a:solidFill>
                  <a:srgbClr val="ED3423"/>
                </a:solidFill>
                <a:cs typeface="Arial"/>
              </a:rPr>
              <a:t>External</a:t>
            </a:r>
            <a:r>
              <a:rPr lang="en-US" spc="5" dirty="0">
                <a:solidFill>
                  <a:srgbClr val="ED3423"/>
                </a:solidFill>
                <a:cs typeface="Arial"/>
              </a:rPr>
              <a:t> </a:t>
            </a:r>
            <a:r>
              <a:rPr lang="en-US" spc="-20" dirty="0">
                <a:solidFill>
                  <a:srgbClr val="ED3423"/>
                </a:solidFill>
                <a:cs typeface="Arial"/>
              </a:rPr>
              <a:t>Setup</a:t>
            </a:r>
            <a:r>
              <a:rPr lang="en-US" spc="-5" dirty="0">
                <a:solidFill>
                  <a:srgbClr val="ED3423"/>
                </a:solidFill>
                <a:cs typeface="Arial"/>
              </a:rPr>
              <a:t> </a:t>
            </a:r>
            <a:r>
              <a:rPr lang="en-US" spc="-20" dirty="0">
                <a:solidFill>
                  <a:srgbClr val="ED3423"/>
                </a:solidFill>
                <a:cs typeface="Arial"/>
              </a:rPr>
              <a:t>a</a:t>
            </a:r>
            <a:r>
              <a:rPr lang="en-US" spc="-15" dirty="0">
                <a:solidFill>
                  <a:srgbClr val="ED3423"/>
                </a:solidFill>
                <a:cs typeface="Arial"/>
              </a:rPr>
              <a:t>n</a:t>
            </a:r>
            <a:r>
              <a:rPr lang="en-US" spc="-20" dirty="0">
                <a:solidFill>
                  <a:srgbClr val="ED3423"/>
                </a:solidFill>
                <a:cs typeface="Arial"/>
              </a:rPr>
              <a:t>d</a:t>
            </a:r>
            <a:r>
              <a:rPr lang="en-US" spc="-5" dirty="0">
                <a:solidFill>
                  <a:srgbClr val="ED3423"/>
                </a:solidFill>
                <a:cs typeface="Arial"/>
              </a:rPr>
              <a:t> </a:t>
            </a:r>
            <a:r>
              <a:rPr lang="en-US" spc="-20" dirty="0">
                <a:solidFill>
                  <a:srgbClr val="ED3423"/>
                </a:solidFill>
                <a:cs typeface="Arial"/>
              </a:rPr>
              <a:t>Hold</a:t>
            </a:r>
            <a:r>
              <a:rPr lang="en-US" spc="-5" dirty="0">
                <a:solidFill>
                  <a:srgbClr val="ED3423"/>
                </a:solidFill>
                <a:cs typeface="Arial"/>
              </a:rPr>
              <a:t> </a:t>
            </a:r>
            <a:r>
              <a:rPr lang="en-US" spc="-15" dirty="0">
                <a:solidFill>
                  <a:srgbClr val="ED3423"/>
                </a:solidFill>
                <a:cs typeface="Arial"/>
              </a:rPr>
              <a:t>Require</a:t>
            </a:r>
            <a:r>
              <a:rPr lang="en-US" spc="-20" dirty="0">
                <a:solidFill>
                  <a:srgbClr val="ED3423"/>
                </a:solidFill>
                <a:cs typeface="Arial"/>
              </a:rPr>
              <a:t>m</a:t>
            </a:r>
            <a:r>
              <a:rPr lang="en-US" spc="-15" dirty="0">
                <a:solidFill>
                  <a:srgbClr val="ED3423"/>
                </a:solidFill>
                <a:cs typeface="Arial"/>
              </a:rPr>
              <a:t>ents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38</a:t>
            </a:fld>
            <a:endParaRPr lang="en-US" dirty="0"/>
          </a:p>
        </p:txBody>
      </p:sp>
      <p:pic>
        <p:nvPicPr>
          <p:cNvPr id="3074" name="Picture 2"/>
          <p:cNvPicPr>
            <a:picLocks noChangeArrowheads="1"/>
          </p:cNvPicPr>
          <p:nvPr/>
        </p:nvPicPr>
        <p:blipFill rotWithShape="1">
          <a:blip r:embed="rId3">
            <a:extLst>
              <a:ext uri="{28A0092B-C50C-407E-A947-70E740481C1C}">
                <a14:useLocalDpi xmlns:a14="http://schemas.microsoft.com/office/drawing/2010/main" val="0"/>
              </a:ext>
            </a:extLst>
          </a:blip>
          <a:srcRect t="35710"/>
          <a:stretch/>
        </p:blipFill>
        <p:spPr bwMode="auto">
          <a:xfrm>
            <a:off x="3067050" y="4362449"/>
            <a:ext cx="5761038"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819150" y="3099911"/>
            <a:ext cx="8429625" cy="923330"/>
          </a:xfrm>
          <a:prstGeom prst="rect">
            <a:avLst/>
          </a:prstGeom>
        </p:spPr>
        <p:txBody>
          <a:bodyPr wrap="square">
            <a:spAutoFit/>
          </a:bodyPr>
          <a:lstStyle/>
          <a:p>
            <a:pPr algn="l"/>
            <a:r>
              <a:rPr lang="en-US" b="1" dirty="0" err="1">
                <a:latin typeface="Courier New" pitchFamily="49" charset="0"/>
                <a:cs typeface="Courier New" pitchFamily="49" charset="0"/>
              </a:rPr>
              <a:t>create_clock</a:t>
            </a:r>
            <a:r>
              <a:rPr lang="en-US" b="1" dirty="0">
                <a:latin typeface="Courier New" pitchFamily="49" charset="0"/>
                <a:cs typeface="Courier New" pitchFamily="49" charset="0"/>
              </a:rPr>
              <a:t> –name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–period 10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ClkIn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smtClean="0">
                <a:latin typeface="Courier New" pitchFamily="49" charset="0"/>
                <a:cs typeface="Courier New" pitchFamily="49" charset="0"/>
              </a:rPr>
              <a:t>set_output_delay</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–clock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1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smtClean="0">
                <a:latin typeface="Courier New" pitchFamily="49" charset="0"/>
                <a:cs typeface="Courier New" pitchFamily="49" charset="0"/>
              </a:rPr>
              <a:t>set_output_delay</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–clock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–min -0.5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343679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Output static timing path is segmented slightly differently</a:t>
            </a:r>
          </a:p>
          <a:p>
            <a:pPr lvl="1"/>
            <a:r>
              <a:rPr lang="en-US" dirty="0"/>
              <a:t>Data path delay ends at the port of the FPGA</a:t>
            </a:r>
          </a:p>
          <a:p>
            <a:pPr lvl="1"/>
            <a:r>
              <a:rPr lang="en-US" dirty="0"/>
              <a:t>Destination clock path traces back through the board device to the port of the FPGA</a:t>
            </a:r>
          </a:p>
          <a:p>
            <a:endParaRPr lang="en-US" dirty="0"/>
          </a:p>
        </p:txBody>
      </p:sp>
      <p:sp>
        <p:nvSpPr>
          <p:cNvPr id="3" name="Title 2"/>
          <p:cNvSpPr>
            <a:spLocks noGrp="1"/>
          </p:cNvSpPr>
          <p:nvPr>
            <p:ph type="title"/>
          </p:nvPr>
        </p:nvSpPr>
        <p:spPr/>
        <p:txBody>
          <a:bodyPr/>
          <a:lstStyle/>
          <a:p>
            <a:r>
              <a:rPr lang="en-US" spc="-20" dirty="0">
                <a:solidFill>
                  <a:srgbClr val="ED3423"/>
                </a:solidFill>
                <a:cs typeface="Arial"/>
              </a:rPr>
              <a:t>Comple</a:t>
            </a:r>
            <a:r>
              <a:rPr lang="en-US" spc="-5" dirty="0">
                <a:solidFill>
                  <a:srgbClr val="ED3423"/>
                </a:solidFill>
                <a:cs typeface="Arial"/>
              </a:rPr>
              <a:t>t</a:t>
            </a:r>
            <a:r>
              <a:rPr lang="en-US" spc="-20" dirty="0">
                <a:solidFill>
                  <a:srgbClr val="ED3423"/>
                </a:solidFill>
                <a:cs typeface="Arial"/>
              </a:rPr>
              <a:t>e</a:t>
            </a:r>
            <a:r>
              <a:rPr lang="en-US" spc="-5" dirty="0">
                <a:solidFill>
                  <a:srgbClr val="ED3423"/>
                </a:solidFill>
                <a:cs typeface="Arial"/>
              </a:rPr>
              <a:t> </a:t>
            </a:r>
            <a:r>
              <a:rPr lang="en-US" spc="-20" dirty="0">
                <a:solidFill>
                  <a:srgbClr val="ED3423"/>
                </a:solidFill>
                <a:cs typeface="Arial"/>
              </a:rPr>
              <a:t>Out</a:t>
            </a:r>
            <a:r>
              <a:rPr lang="en-US" spc="-10" dirty="0">
                <a:solidFill>
                  <a:srgbClr val="ED3423"/>
                </a:solidFill>
                <a:cs typeface="Arial"/>
              </a:rPr>
              <a:t>p</a:t>
            </a:r>
            <a:r>
              <a:rPr lang="en-US" spc="-15" dirty="0">
                <a:solidFill>
                  <a:srgbClr val="ED3423"/>
                </a:solidFill>
                <a:cs typeface="Arial"/>
              </a:rPr>
              <a:t>ut</a:t>
            </a:r>
            <a:r>
              <a:rPr lang="en-US" spc="-5" dirty="0">
                <a:solidFill>
                  <a:srgbClr val="ED3423"/>
                </a:solidFill>
                <a:cs typeface="Arial"/>
              </a:rPr>
              <a:t> </a:t>
            </a:r>
            <a:r>
              <a:rPr lang="en-US" spc="-15" dirty="0">
                <a:solidFill>
                  <a:srgbClr val="ED3423"/>
                </a:solidFill>
                <a:cs typeface="Arial"/>
              </a:rPr>
              <a:t>Static</a:t>
            </a:r>
            <a:r>
              <a:rPr lang="en-US" spc="10" dirty="0">
                <a:solidFill>
                  <a:srgbClr val="ED3423"/>
                </a:solidFill>
                <a:cs typeface="Arial"/>
              </a:rPr>
              <a:t> </a:t>
            </a:r>
            <a:r>
              <a:rPr lang="en-US" spc="-20" dirty="0">
                <a:solidFill>
                  <a:srgbClr val="ED3423"/>
                </a:solidFill>
                <a:cs typeface="Arial"/>
              </a:rPr>
              <a:t>Timing P</a:t>
            </a:r>
            <a:r>
              <a:rPr lang="en-US" spc="-15" dirty="0">
                <a:solidFill>
                  <a:srgbClr val="ED3423"/>
                </a:solidFill>
                <a:cs typeface="Arial"/>
              </a:rPr>
              <a:t>ath</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39</a:t>
            </a:fld>
            <a:endParaRPr lang="en-US" dirty="0"/>
          </a:p>
        </p:txBody>
      </p:sp>
      <p:sp>
        <p:nvSpPr>
          <p:cNvPr id="6" name="object 7"/>
          <p:cNvSpPr/>
          <p:nvPr/>
        </p:nvSpPr>
        <p:spPr>
          <a:xfrm>
            <a:off x="1162050" y="2818127"/>
            <a:ext cx="10135722" cy="3639821"/>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298236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Pin and clock planning often happens early in the project</a:t>
            </a:r>
          </a:p>
          <a:p>
            <a:pPr lvl="1"/>
            <a:r>
              <a:rPr lang="en-US" dirty="0"/>
              <a:t>Decisions here can have significant effects throughout the design</a:t>
            </a:r>
          </a:p>
          <a:p>
            <a:pPr lvl="2"/>
            <a:r>
              <a:rPr lang="en-US" dirty="0"/>
              <a:t>Excessive clock skew</a:t>
            </a:r>
          </a:p>
          <a:p>
            <a:pPr lvl="2"/>
            <a:r>
              <a:rPr lang="en-US" dirty="0"/>
              <a:t>Poor I/O timing</a:t>
            </a:r>
          </a:p>
          <a:p>
            <a:pPr lvl="2"/>
            <a:r>
              <a:rPr lang="en-US" dirty="0"/>
              <a:t>Timing-hazardous clock domain crossing</a:t>
            </a:r>
          </a:p>
          <a:p>
            <a:pPr lvl="2"/>
            <a:r>
              <a:rPr lang="en-US" dirty="0"/>
              <a:t>Less flexible design placement</a:t>
            </a:r>
          </a:p>
          <a:p>
            <a:pPr lvl="2"/>
            <a:r>
              <a:rPr lang="en-US" dirty="0"/>
              <a:t>Fewer clocking resource choices</a:t>
            </a:r>
          </a:p>
          <a:p>
            <a:pPr lvl="2"/>
            <a:r>
              <a:rPr lang="en-US" dirty="0"/>
              <a:t>Poor logic placement</a:t>
            </a:r>
          </a:p>
          <a:p>
            <a:pPr lvl="2"/>
            <a:r>
              <a:rPr lang="en-US" dirty="0"/>
              <a:t>Excessive routing delays</a:t>
            </a:r>
          </a:p>
          <a:p>
            <a:pPr lvl="2"/>
            <a:r>
              <a:rPr lang="en-US" dirty="0"/>
              <a:t>Reduced device utilization</a:t>
            </a:r>
          </a:p>
          <a:p>
            <a:pPr lvl="0"/>
            <a:r>
              <a:rPr lang="en-US" dirty="0"/>
              <a:t>Pin and clock planning should be considered together</a:t>
            </a:r>
          </a:p>
          <a:p>
            <a:pPr lvl="1"/>
            <a:r>
              <a:rPr lang="en-US" dirty="0"/>
              <a:t>Choices made for clock pins affect clocking timing and resources choices</a:t>
            </a:r>
          </a:p>
          <a:p>
            <a:pPr lvl="1"/>
            <a:r>
              <a:rPr lang="en-US" dirty="0"/>
              <a:t>Choices made for data pins affect clock pin placement decisions</a:t>
            </a:r>
          </a:p>
          <a:p>
            <a:endParaRPr lang="en-US" dirty="0"/>
          </a:p>
        </p:txBody>
      </p:sp>
      <p:sp>
        <p:nvSpPr>
          <p:cNvPr id="3" name="Title 2"/>
          <p:cNvSpPr>
            <a:spLocks noGrp="1"/>
          </p:cNvSpPr>
          <p:nvPr>
            <p:ph type="title"/>
          </p:nvPr>
        </p:nvSpPr>
        <p:spPr/>
        <p:txBody>
          <a:bodyPr/>
          <a:lstStyle/>
          <a:p>
            <a:r>
              <a:rPr lang="en-US" dirty="0" smtClean="0"/>
              <a:t>Pin and Clock Planning</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a:t>
            </a:fld>
            <a:endParaRPr lang="en-US" dirty="0"/>
          </a:p>
        </p:txBody>
      </p:sp>
    </p:spTree>
    <p:extLst>
      <p:ext uri="{BB962C8B-B14F-4D97-AF65-F5344CB8AC3E}">
        <p14:creationId xmlns:p14="http://schemas.microsoft.com/office/powerpoint/2010/main" val="18168305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An output can have multiple </a:t>
            </a:r>
            <a:r>
              <a:rPr lang="en-US" b="0" dirty="0">
                <a:latin typeface="Courier New" pitchFamily="49" charset="0"/>
                <a:cs typeface="Courier New" pitchFamily="49" charset="0"/>
              </a:rPr>
              <a:t>set_output_delay</a:t>
            </a:r>
            <a:r>
              <a:rPr lang="en-US" dirty="0"/>
              <a:t> commands associated with it</a:t>
            </a:r>
          </a:p>
          <a:p>
            <a:pPr lvl="1"/>
            <a:r>
              <a:rPr lang="en-US" dirty="0"/>
              <a:t>Use the </a:t>
            </a:r>
            <a:r>
              <a:rPr lang="en-US" dirty="0">
                <a:latin typeface="Courier New" pitchFamily="49" charset="0"/>
                <a:cs typeface="Courier New" pitchFamily="49" charset="0"/>
              </a:rPr>
              <a:t>–add_delay </a:t>
            </a:r>
            <a:r>
              <a:rPr lang="en-US" dirty="0"/>
              <a:t>option</a:t>
            </a:r>
          </a:p>
          <a:p>
            <a:pPr lvl="1"/>
            <a:r>
              <a:rPr lang="en-US" dirty="0"/>
              <a:t>Results in multiple static timing paths to check</a:t>
            </a:r>
          </a:p>
          <a:p>
            <a:endParaRPr lang="en-US" dirty="0"/>
          </a:p>
        </p:txBody>
      </p:sp>
      <p:sp>
        <p:nvSpPr>
          <p:cNvPr id="3" name="Title 2"/>
          <p:cNvSpPr>
            <a:spLocks noGrp="1"/>
          </p:cNvSpPr>
          <p:nvPr>
            <p:ph type="title"/>
          </p:nvPr>
        </p:nvSpPr>
        <p:spPr/>
        <p:txBody>
          <a:bodyPr/>
          <a:lstStyle/>
          <a:p>
            <a:r>
              <a:rPr lang="en-US" spc="-15" dirty="0">
                <a:solidFill>
                  <a:srgbClr val="ED3423"/>
                </a:solidFill>
                <a:cs typeface="Arial"/>
              </a:rPr>
              <a:t>Multiple</a:t>
            </a:r>
            <a:r>
              <a:rPr lang="en-US" spc="5" dirty="0">
                <a:solidFill>
                  <a:srgbClr val="ED3423"/>
                </a:solidFill>
                <a:cs typeface="Arial"/>
              </a:rPr>
              <a:t> </a:t>
            </a:r>
            <a:r>
              <a:rPr lang="en-US" spc="-20" dirty="0">
                <a:solidFill>
                  <a:srgbClr val="ED3423"/>
                </a:solidFill>
                <a:cs typeface="Arial"/>
              </a:rPr>
              <a:t>Output</a:t>
            </a:r>
            <a:r>
              <a:rPr lang="en-US" spc="5" dirty="0">
                <a:solidFill>
                  <a:srgbClr val="ED3423"/>
                </a:solidFill>
                <a:cs typeface="Arial"/>
              </a:rPr>
              <a:t> </a:t>
            </a:r>
            <a:r>
              <a:rPr lang="en-US" spc="-20" dirty="0">
                <a:solidFill>
                  <a:srgbClr val="ED3423"/>
                </a:solidFill>
                <a:cs typeface="Arial"/>
              </a:rPr>
              <a:t>D</a:t>
            </a:r>
            <a:r>
              <a:rPr lang="en-US" spc="-15" dirty="0">
                <a:solidFill>
                  <a:srgbClr val="ED3423"/>
                </a:solidFill>
                <a:cs typeface="Arial"/>
              </a:rPr>
              <a:t>el</a:t>
            </a:r>
            <a:r>
              <a:rPr lang="en-US" dirty="0">
                <a:solidFill>
                  <a:srgbClr val="ED3423"/>
                </a:solidFill>
                <a:cs typeface="Arial"/>
              </a:rPr>
              <a:t>a</a:t>
            </a:r>
            <a:r>
              <a:rPr lang="en-US" spc="-55" dirty="0">
                <a:solidFill>
                  <a:srgbClr val="ED3423"/>
                </a:solidFill>
                <a:cs typeface="Arial"/>
              </a:rPr>
              <a:t>y</a:t>
            </a:r>
            <a:r>
              <a:rPr lang="en-US" spc="-20" dirty="0">
                <a:solidFill>
                  <a:srgbClr val="ED3423"/>
                </a:solidFill>
                <a:cs typeface="Arial"/>
              </a:rPr>
              <a:t>s</a:t>
            </a:r>
            <a:r>
              <a:rPr lang="en-US" spc="-5" dirty="0">
                <a:solidFill>
                  <a:srgbClr val="ED3423"/>
                </a:solidFill>
                <a:cs typeface="Arial"/>
              </a:rPr>
              <a:t> </a:t>
            </a:r>
            <a:r>
              <a:rPr lang="en-US" spc="-10" dirty="0">
                <a:solidFill>
                  <a:srgbClr val="ED3423"/>
                </a:solidFill>
                <a:cs typeface="Arial"/>
              </a:rPr>
              <a:t>o</a:t>
            </a:r>
            <a:r>
              <a:rPr lang="en-US" spc="-20" dirty="0">
                <a:solidFill>
                  <a:srgbClr val="ED3423"/>
                </a:solidFill>
                <a:cs typeface="Arial"/>
              </a:rPr>
              <a:t>n</a:t>
            </a:r>
            <a:r>
              <a:rPr lang="en-US" spc="5" dirty="0">
                <a:solidFill>
                  <a:srgbClr val="ED3423"/>
                </a:solidFill>
                <a:cs typeface="Arial"/>
              </a:rPr>
              <a:t> </a:t>
            </a:r>
            <a:r>
              <a:rPr lang="en-US" spc="-15" dirty="0">
                <a:solidFill>
                  <a:srgbClr val="ED3423"/>
                </a:solidFill>
                <a:cs typeface="Arial"/>
              </a:rPr>
              <a:t>the </a:t>
            </a:r>
            <a:r>
              <a:rPr lang="en-US" spc="-20" dirty="0">
                <a:solidFill>
                  <a:srgbClr val="ED3423"/>
                </a:solidFill>
                <a:cs typeface="Arial"/>
              </a:rPr>
              <a:t>Same</a:t>
            </a:r>
            <a:r>
              <a:rPr lang="en-US" spc="-5" dirty="0">
                <a:solidFill>
                  <a:srgbClr val="ED3423"/>
                </a:solidFill>
                <a:cs typeface="Arial"/>
              </a:rPr>
              <a:t> </a:t>
            </a:r>
            <a:r>
              <a:rPr lang="en-US" spc="-15" dirty="0">
                <a:solidFill>
                  <a:srgbClr val="ED3423"/>
                </a:solidFill>
                <a:cs typeface="Arial"/>
              </a:rPr>
              <a:t>Port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40</a:t>
            </a:fld>
            <a:endParaRPr lang="en-US" dirty="0"/>
          </a:p>
        </p:txBody>
      </p:sp>
      <p:sp>
        <p:nvSpPr>
          <p:cNvPr id="6" name="object 8"/>
          <p:cNvSpPr/>
          <p:nvPr/>
        </p:nvSpPr>
        <p:spPr>
          <a:xfrm>
            <a:off x="2313304" y="3461265"/>
            <a:ext cx="7050415" cy="2872860"/>
          </a:xfrm>
          <a:prstGeom prst="rect">
            <a:avLst/>
          </a:prstGeom>
          <a:blipFill>
            <a:blip r:embed="rId2" cstate="print"/>
            <a:stretch>
              <a:fillRect/>
            </a:stretch>
          </a:blipFill>
        </p:spPr>
        <p:txBody>
          <a:bodyPr wrap="square" lIns="0" tIns="0" rIns="0" bIns="0" rtlCol="0">
            <a:noAutofit/>
          </a:bodyPr>
          <a:lstStyle/>
          <a:p>
            <a:endParaRPr/>
          </a:p>
        </p:txBody>
      </p:sp>
      <p:sp>
        <p:nvSpPr>
          <p:cNvPr id="7" name="Rectangle 6"/>
          <p:cNvSpPr/>
          <p:nvPr/>
        </p:nvSpPr>
        <p:spPr>
          <a:xfrm>
            <a:off x="1741804" y="2814934"/>
            <a:ext cx="9048749" cy="646331"/>
          </a:xfrm>
          <a:prstGeom prst="rect">
            <a:avLst/>
          </a:prstGeom>
        </p:spPr>
        <p:txBody>
          <a:bodyPr wrap="square">
            <a:spAutoFit/>
          </a:bodyPr>
          <a:lstStyle/>
          <a:p>
            <a:pPr algn="l"/>
            <a:r>
              <a:rPr lang="en-US" b="1" dirty="0" err="1">
                <a:latin typeface="Courier New" pitchFamily="49" charset="0"/>
                <a:cs typeface="Courier New" pitchFamily="49" charset="0"/>
              </a:rPr>
              <a:t>set_output_delay</a:t>
            </a:r>
            <a:r>
              <a:rPr lang="en-US" b="1" dirty="0">
                <a:latin typeface="Courier New" pitchFamily="49" charset="0"/>
                <a:cs typeface="Courier New" pitchFamily="49" charset="0"/>
              </a:rPr>
              <a:t> –clock </a:t>
            </a:r>
            <a:r>
              <a:rPr lang="en-US" b="1" dirty="0" err="1">
                <a:latin typeface="Courier New" pitchFamily="49" charset="0"/>
                <a:cs typeface="Courier New" pitchFamily="49" charset="0"/>
              </a:rPr>
              <a:t>ClkA</a:t>
            </a:r>
            <a:r>
              <a:rPr lang="en-US" b="1" dirty="0">
                <a:latin typeface="Courier New" pitchFamily="49" charset="0"/>
                <a:cs typeface="Courier New" pitchFamily="49" charset="0"/>
              </a:rPr>
              <a:t> 1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DataOut</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a:latin typeface="Courier New" pitchFamily="49" charset="0"/>
                <a:cs typeface="Courier New" pitchFamily="49" charset="0"/>
              </a:rPr>
              <a:t>set_output_delay</a:t>
            </a:r>
            <a:r>
              <a:rPr lang="en-US" b="1" dirty="0">
                <a:latin typeface="Courier New" pitchFamily="49" charset="0"/>
                <a:cs typeface="Courier New" pitchFamily="49" charset="0"/>
              </a:rPr>
              <a:t> –clock </a:t>
            </a:r>
            <a:r>
              <a:rPr lang="en-US" b="1" dirty="0" err="1">
                <a:latin typeface="Courier New" pitchFamily="49" charset="0"/>
                <a:cs typeface="Courier New" pitchFamily="49" charset="0"/>
              </a:rPr>
              <a:t>ClkB</a:t>
            </a:r>
            <a:r>
              <a:rPr lang="en-US" b="1" dirty="0">
                <a:latin typeface="Courier New" pitchFamily="49" charset="0"/>
                <a:cs typeface="Courier New" pitchFamily="49" charset="0"/>
              </a:rPr>
              <a:t> 2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DataOut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add_delay</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280826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Timing Constraint window can be opened by selecting Window &gt; Timing Constraints</a:t>
            </a:r>
          </a:p>
          <a:p>
            <a:pPr lvl="1"/>
            <a:r>
              <a:rPr lang="en-US" dirty="0"/>
              <a:t>Clock can be created by double-clicking Set Output Delay, or a new row in the Set Output Delay table</a:t>
            </a:r>
          </a:p>
          <a:p>
            <a:r>
              <a:rPr lang="en-US" dirty="0" smtClean="0"/>
              <a:t>Alternatively can be set via Constraints Wizard</a:t>
            </a:r>
          </a:p>
          <a:p>
            <a:pPr lvl="1"/>
            <a:r>
              <a:rPr lang="en-US" dirty="0" smtClean="0"/>
              <a:t>To be covered later in this presentation</a:t>
            </a:r>
            <a:endParaRPr lang="en-US" dirty="0"/>
          </a:p>
        </p:txBody>
      </p:sp>
      <p:sp>
        <p:nvSpPr>
          <p:cNvPr id="3" name="Title 2"/>
          <p:cNvSpPr>
            <a:spLocks noGrp="1"/>
          </p:cNvSpPr>
          <p:nvPr>
            <p:ph type="title"/>
          </p:nvPr>
        </p:nvSpPr>
        <p:spPr/>
        <p:txBody>
          <a:bodyPr/>
          <a:lstStyle/>
          <a:p>
            <a:r>
              <a:rPr lang="en-US" spc="-20" dirty="0">
                <a:solidFill>
                  <a:srgbClr val="ED3423"/>
                </a:solidFill>
                <a:cs typeface="Arial"/>
              </a:rPr>
              <a:t>Cre</a:t>
            </a:r>
            <a:r>
              <a:rPr lang="en-US" spc="-15" dirty="0">
                <a:solidFill>
                  <a:srgbClr val="ED3423"/>
                </a:solidFill>
                <a:cs typeface="Arial"/>
              </a:rPr>
              <a:t>ating </a:t>
            </a:r>
            <a:r>
              <a:rPr lang="en-US" spc="-20" dirty="0">
                <a:solidFill>
                  <a:srgbClr val="ED3423"/>
                </a:solidFill>
                <a:cs typeface="Arial"/>
              </a:rPr>
              <a:t>Output</a:t>
            </a:r>
            <a:r>
              <a:rPr lang="en-US" spc="5" dirty="0">
                <a:solidFill>
                  <a:srgbClr val="ED3423"/>
                </a:solidFill>
                <a:cs typeface="Arial"/>
              </a:rPr>
              <a:t> </a:t>
            </a:r>
            <a:r>
              <a:rPr lang="en-US" spc="-20" dirty="0">
                <a:solidFill>
                  <a:srgbClr val="ED3423"/>
                </a:solidFill>
                <a:cs typeface="Arial"/>
              </a:rPr>
              <a:t>D</a:t>
            </a:r>
            <a:r>
              <a:rPr lang="en-US" spc="-15" dirty="0">
                <a:solidFill>
                  <a:srgbClr val="ED3423"/>
                </a:solidFill>
                <a:cs typeface="Arial"/>
              </a:rPr>
              <a:t>el</a:t>
            </a:r>
            <a:r>
              <a:rPr lang="en-US" dirty="0">
                <a:solidFill>
                  <a:srgbClr val="ED3423"/>
                </a:solidFill>
                <a:cs typeface="Arial"/>
              </a:rPr>
              <a:t>a</a:t>
            </a:r>
            <a:r>
              <a:rPr lang="en-US" spc="-55" dirty="0">
                <a:solidFill>
                  <a:srgbClr val="ED3423"/>
                </a:solidFill>
                <a:cs typeface="Arial"/>
              </a:rPr>
              <a:t>y</a:t>
            </a:r>
            <a:r>
              <a:rPr lang="en-US" spc="-20" dirty="0">
                <a:solidFill>
                  <a:srgbClr val="ED3423"/>
                </a:solidFill>
                <a:cs typeface="Arial"/>
              </a:rPr>
              <a:t>s</a:t>
            </a:r>
            <a:r>
              <a:rPr lang="en-US" spc="-5" dirty="0">
                <a:solidFill>
                  <a:srgbClr val="ED3423"/>
                </a:solidFill>
                <a:cs typeface="Arial"/>
              </a:rPr>
              <a:t> </a:t>
            </a:r>
            <a:r>
              <a:rPr lang="en-US" spc="-25" dirty="0">
                <a:solidFill>
                  <a:srgbClr val="ED3423"/>
                </a:solidFill>
                <a:cs typeface="Arial"/>
              </a:rPr>
              <a:t>U</a:t>
            </a:r>
            <a:r>
              <a:rPr lang="en-US" spc="-15" dirty="0">
                <a:solidFill>
                  <a:srgbClr val="ED3423"/>
                </a:solidFill>
                <a:cs typeface="Arial"/>
              </a:rPr>
              <a:t>s</a:t>
            </a:r>
            <a:r>
              <a:rPr lang="en-US" dirty="0">
                <a:solidFill>
                  <a:srgbClr val="ED3423"/>
                </a:solidFill>
                <a:cs typeface="Arial"/>
              </a:rPr>
              <a:t>i</a:t>
            </a:r>
            <a:r>
              <a:rPr lang="en-US" spc="-20" dirty="0">
                <a:solidFill>
                  <a:srgbClr val="ED3423"/>
                </a:solidFill>
                <a:cs typeface="Arial"/>
              </a:rPr>
              <a:t>ng</a:t>
            </a:r>
            <a:r>
              <a:rPr lang="en-US" spc="-10" dirty="0">
                <a:solidFill>
                  <a:srgbClr val="ED3423"/>
                </a:solidFill>
                <a:cs typeface="Arial"/>
              </a:rPr>
              <a:t> </a:t>
            </a:r>
            <a:r>
              <a:rPr lang="en-US" spc="-15" dirty="0">
                <a:solidFill>
                  <a:srgbClr val="ED3423"/>
                </a:solidFill>
                <a:cs typeface="Arial"/>
              </a:rPr>
              <a:t>the </a:t>
            </a:r>
            <a:r>
              <a:rPr lang="en-US" spc="-20" dirty="0">
                <a:solidFill>
                  <a:srgbClr val="ED3423"/>
                </a:solidFill>
                <a:cs typeface="Arial"/>
              </a:rPr>
              <a:t>G</a:t>
            </a:r>
            <a:r>
              <a:rPr lang="en-US" spc="-15" dirty="0">
                <a:solidFill>
                  <a:srgbClr val="ED3423"/>
                </a:solidFill>
                <a:cs typeface="Arial"/>
              </a:rPr>
              <a:t>UI</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41</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588" y="3429000"/>
            <a:ext cx="10152062"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12376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Separate constraint is required for the maximum and minimum</a:t>
            </a:r>
          </a:p>
          <a:p>
            <a:pPr lvl="1"/>
            <a:r>
              <a:rPr lang="en-US" dirty="0"/>
              <a:t>Wizard retains its options between invocations, making it easy to specify the minimum after the maximum has been specified</a:t>
            </a:r>
          </a:p>
          <a:p>
            <a:endParaRPr lang="en-US" dirty="0"/>
          </a:p>
        </p:txBody>
      </p:sp>
      <p:sp>
        <p:nvSpPr>
          <p:cNvPr id="3" name="Title 2"/>
          <p:cNvSpPr>
            <a:spLocks noGrp="1"/>
          </p:cNvSpPr>
          <p:nvPr>
            <p:ph type="title"/>
          </p:nvPr>
        </p:nvSpPr>
        <p:spPr/>
        <p:txBody>
          <a:bodyPr/>
          <a:lstStyle/>
          <a:p>
            <a:r>
              <a:rPr lang="en-US" dirty="0" smtClean="0"/>
              <a:t>Set Output Delay Wizard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42</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407" y="2731325"/>
            <a:ext cx="3049560" cy="3548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5856" y="2731325"/>
            <a:ext cx="3049560" cy="3548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52649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Pin Constraints</a:t>
            </a:r>
          </a:p>
          <a:p>
            <a:pPr>
              <a:lnSpc>
                <a:spcPts val="2200"/>
              </a:lnSpc>
              <a:tabLst>
                <a:tab pos="228600" algn="l"/>
              </a:tabLst>
            </a:pPr>
            <a:r>
              <a:rPr lang="en-US" altLang="zh-CN" i="1" dirty="0" smtClean="0">
                <a:solidFill>
                  <a:schemeClr val="tx1"/>
                </a:solidFill>
                <a:cs typeface="Arial" pitchFamily="34" charset="0"/>
              </a:rPr>
              <a:t>Timing Constraints</a:t>
            </a:r>
          </a:p>
          <a:p>
            <a:pPr lvl="1">
              <a:lnSpc>
                <a:spcPts val="2200"/>
              </a:lnSpc>
              <a:tabLst>
                <a:tab pos="228600" algn="l"/>
              </a:tabLst>
            </a:pPr>
            <a:r>
              <a:rPr lang="en-US" altLang="zh-CN" dirty="0" smtClean="0">
                <a:solidFill>
                  <a:schemeClr val="bg2"/>
                </a:solidFill>
                <a:cs typeface="Arial" pitchFamily="34" charset="0"/>
              </a:rPr>
              <a:t>Period</a:t>
            </a:r>
          </a:p>
          <a:p>
            <a:pPr lvl="1">
              <a:lnSpc>
                <a:spcPts val="2200"/>
              </a:lnSpc>
              <a:tabLst>
                <a:tab pos="228600" algn="l"/>
              </a:tabLst>
            </a:pPr>
            <a:r>
              <a:rPr lang="en-US" altLang="zh-CN" dirty="0" smtClean="0">
                <a:solidFill>
                  <a:schemeClr val="bg2"/>
                </a:solidFill>
                <a:cs typeface="Arial" pitchFamily="34" charset="0"/>
              </a:rPr>
              <a:t>Input Delay</a:t>
            </a:r>
          </a:p>
          <a:p>
            <a:pPr lvl="1">
              <a:lnSpc>
                <a:spcPts val="2200"/>
              </a:lnSpc>
              <a:tabLst>
                <a:tab pos="228600" algn="l"/>
              </a:tabLst>
            </a:pPr>
            <a:r>
              <a:rPr lang="en-US" altLang="zh-CN" dirty="0" smtClean="0">
                <a:solidFill>
                  <a:schemeClr val="bg2"/>
                </a:solidFill>
                <a:cs typeface="Arial" pitchFamily="34" charset="0"/>
              </a:rPr>
              <a:t>Output Delay</a:t>
            </a:r>
          </a:p>
          <a:p>
            <a:pPr lvl="1">
              <a:lnSpc>
                <a:spcPts val="2200"/>
              </a:lnSpc>
              <a:tabLst>
                <a:tab pos="228600" algn="l"/>
              </a:tabLst>
            </a:pPr>
            <a:r>
              <a:rPr lang="en-US" altLang="zh-CN" i="1" dirty="0" smtClean="0">
                <a:cs typeface="Arial" pitchFamily="34" charset="0"/>
              </a:rPr>
              <a:t>Virtual Clocks</a:t>
            </a:r>
          </a:p>
          <a:p>
            <a:pPr>
              <a:lnSpc>
                <a:spcPts val="2200"/>
              </a:lnSpc>
              <a:tabLst>
                <a:tab pos="228600" algn="l"/>
              </a:tabLst>
            </a:pPr>
            <a:r>
              <a:rPr lang="en-US" altLang="zh-CN" dirty="0">
                <a:solidFill>
                  <a:schemeClr val="bg2"/>
                </a:solidFill>
                <a:cs typeface="Arial" pitchFamily="34" charset="0"/>
              </a:rPr>
              <a:t>Constraints </a:t>
            </a:r>
            <a:r>
              <a:rPr lang="en-US" altLang="zh-CN" dirty="0" smtClean="0">
                <a:solidFill>
                  <a:schemeClr val="bg2"/>
                </a:solidFill>
                <a:cs typeface="Arial" pitchFamily="34" charset="0"/>
              </a:rPr>
              <a:t>Wizard</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43</a:t>
            </a:fld>
            <a:endParaRPr lang="en-US" dirty="0"/>
          </a:p>
        </p:txBody>
      </p:sp>
    </p:spTree>
    <p:extLst>
      <p:ext uri="{BB962C8B-B14F-4D97-AF65-F5344CB8AC3E}">
        <p14:creationId xmlns:p14="http://schemas.microsoft.com/office/powerpoint/2010/main" val="38147922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Clock specified by the </a:t>
            </a:r>
            <a:r>
              <a:rPr lang="en-US" b="0" dirty="0">
                <a:latin typeface="Courier New" pitchFamily="49" charset="0"/>
                <a:cs typeface="Courier New" pitchFamily="49" charset="0"/>
              </a:rPr>
              <a:t>set_input_delay</a:t>
            </a:r>
            <a:r>
              <a:rPr lang="en-US" b="0" dirty="0"/>
              <a:t> and </a:t>
            </a:r>
            <a:r>
              <a:rPr lang="en-US" b="0" dirty="0">
                <a:latin typeface="Courier New" pitchFamily="49" charset="0"/>
                <a:cs typeface="Courier New" pitchFamily="49" charset="0"/>
              </a:rPr>
              <a:t>set_output_delay</a:t>
            </a:r>
            <a:r>
              <a:rPr lang="en-US" b="0" dirty="0"/>
              <a:t> </a:t>
            </a:r>
            <a:r>
              <a:rPr lang="en-US" dirty="0"/>
              <a:t>can be any clock from the clock database</a:t>
            </a:r>
          </a:p>
          <a:p>
            <a:pPr lvl="1"/>
            <a:r>
              <a:rPr lang="en-US" dirty="0"/>
              <a:t>Manually created clock attached to a clock input port of the FPGA</a:t>
            </a:r>
          </a:p>
          <a:p>
            <a:pPr lvl="1"/>
            <a:r>
              <a:rPr lang="en-US" dirty="0"/>
              <a:t>Derived clock generated inside the FPGA</a:t>
            </a:r>
          </a:p>
          <a:p>
            <a:pPr lvl="2"/>
            <a:r>
              <a:rPr lang="en-US" dirty="0"/>
              <a:t>This is legal, but rarely useful</a:t>
            </a:r>
          </a:p>
          <a:p>
            <a:pPr lvl="0"/>
            <a:r>
              <a:rPr lang="en-US" dirty="0"/>
              <a:t>Sometimes the proper clock to use does not already exist</a:t>
            </a:r>
          </a:p>
          <a:p>
            <a:pPr lvl="1"/>
            <a:r>
              <a:rPr lang="en-US" dirty="0"/>
              <a:t>Virtual clocks can be created solely for the purpose of specifying input and output delays</a:t>
            </a:r>
          </a:p>
          <a:p>
            <a:endParaRPr lang="en-US" dirty="0"/>
          </a:p>
        </p:txBody>
      </p:sp>
      <p:sp>
        <p:nvSpPr>
          <p:cNvPr id="3" name="Title 2"/>
          <p:cNvSpPr>
            <a:spLocks noGrp="1"/>
          </p:cNvSpPr>
          <p:nvPr>
            <p:ph type="title"/>
          </p:nvPr>
        </p:nvSpPr>
        <p:spPr/>
        <p:txBody>
          <a:bodyPr/>
          <a:lstStyle/>
          <a:p>
            <a:r>
              <a:rPr lang="en-US" spc="-20" dirty="0">
                <a:solidFill>
                  <a:srgbClr val="ED3423"/>
                </a:solidFill>
                <a:cs typeface="Arial"/>
              </a:rPr>
              <a:t>Clocks</a:t>
            </a:r>
            <a:r>
              <a:rPr lang="en-US" spc="5" dirty="0">
                <a:solidFill>
                  <a:srgbClr val="ED3423"/>
                </a:solidFill>
                <a:cs typeface="Arial"/>
              </a:rPr>
              <a:t> </a:t>
            </a:r>
            <a:r>
              <a:rPr lang="en-US" spc="-15" dirty="0">
                <a:solidFill>
                  <a:srgbClr val="ED3423"/>
                </a:solidFill>
                <a:cs typeface="Arial"/>
              </a:rPr>
              <a:t>for</a:t>
            </a:r>
            <a:r>
              <a:rPr lang="en-US" spc="5" dirty="0">
                <a:solidFill>
                  <a:srgbClr val="ED3423"/>
                </a:solidFill>
                <a:cs typeface="Arial"/>
              </a:rPr>
              <a:t> </a:t>
            </a:r>
            <a:r>
              <a:rPr lang="en-US" spc="-15" dirty="0">
                <a:solidFill>
                  <a:srgbClr val="ED3423"/>
                </a:solidFill>
                <a:cs typeface="Arial"/>
              </a:rPr>
              <a:t>Input</a:t>
            </a:r>
            <a:r>
              <a:rPr lang="en-US" spc="5" dirty="0">
                <a:solidFill>
                  <a:srgbClr val="ED3423"/>
                </a:solidFill>
                <a:cs typeface="Arial"/>
              </a:rPr>
              <a:t> </a:t>
            </a:r>
            <a:r>
              <a:rPr lang="en-US" spc="-20" dirty="0">
                <a:solidFill>
                  <a:srgbClr val="ED3423"/>
                </a:solidFill>
                <a:cs typeface="Arial"/>
              </a:rPr>
              <a:t>and</a:t>
            </a:r>
            <a:r>
              <a:rPr lang="en-US" spc="-5" dirty="0">
                <a:solidFill>
                  <a:srgbClr val="ED3423"/>
                </a:solidFill>
                <a:cs typeface="Arial"/>
              </a:rPr>
              <a:t> </a:t>
            </a:r>
            <a:r>
              <a:rPr lang="en-US" spc="-20" dirty="0">
                <a:solidFill>
                  <a:srgbClr val="ED3423"/>
                </a:solidFill>
                <a:cs typeface="Arial"/>
              </a:rPr>
              <a:t>Ou</a:t>
            </a:r>
            <a:r>
              <a:rPr lang="en-US" spc="5" dirty="0">
                <a:solidFill>
                  <a:srgbClr val="ED3423"/>
                </a:solidFill>
                <a:cs typeface="Arial"/>
              </a:rPr>
              <a:t>t</a:t>
            </a:r>
            <a:r>
              <a:rPr lang="en-US" spc="-20" dirty="0">
                <a:solidFill>
                  <a:srgbClr val="ED3423"/>
                </a:solidFill>
                <a:cs typeface="Arial"/>
              </a:rPr>
              <a:t>p</a:t>
            </a:r>
            <a:r>
              <a:rPr lang="en-US" spc="-30" dirty="0">
                <a:solidFill>
                  <a:srgbClr val="ED3423"/>
                </a:solidFill>
                <a:cs typeface="Arial"/>
              </a:rPr>
              <a:t>u</a:t>
            </a:r>
            <a:r>
              <a:rPr lang="en-US" spc="-10" dirty="0">
                <a:solidFill>
                  <a:srgbClr val="ED3423"/>
                </a:solidFill>
                <a:cs typeface="Arial"/>
              </a:rPr>
              <a:t>t</a:t>
            </a:r>
            <a:r>
              <a:rPr lang="en-US" spc="-5" dirty="0">
                <a:solidFill>
                  <a:srgbClr val="ED3423"/>
                </a:solidFill>
                <a:cs typeface="Arial"/>
              </a:rPr>
              <a:t> </a:t>
            </a:r>
            <a:r>
              <a:rPr lang="en-US" spc="-25" dirty="0">
                <a:solidFill>
                  <a:srgbClr val="ED3423"/>
                </a:solidFill>
                <a:cs typeface="Arial"/>
              </a:rPr>
              <a:t>D</a:t>
            </a:r>
            <a:r>
              <a:rPr lang="en-US" spc="-15" dirty="0">
                <a:solidFill>
                  <a:srgbClr val="ED3423"/>
                </a:solidFill>
                <a:cs typeface="Arial"/>
              </a:rPr>
              <a:t>e</a:t>
            </a:r>
            <a:r>
              <a:rPr lang="en-US" spc="-10" dirty="0">
                <a:solidFill>
                  <a:srgbClr val="ED3423"/>
                </a:solidFill>
                <a:cs typeface="Arial"/>
              </a:rPr>
              <a:t>l</a:t>
            </a:r>
            <a:r>
              <a:rPr lang="en-US" spc="-5" dirty="0">
                <a:solidFill>
                  <a:srgbClr val="ED3423"/>
                </a:solidFill>
                <a:cs typeface="Arial"/>
              </a:rPr>
              <a:t>a</a:t>
            </a:r>
            <a:r>
              <a:rPr lang="en-US" spc="-20" dirty="0">
                <a:solidFill>
                  <a:srgbClr val="ED3423"/>
                </a:solidFill>
                <a:cs typeface="Arial"/>
              </a:rPr>
              <a:t>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44</a:t>
            </a:fld>
            <a:endParaRPr lang="en-US" dirty="0"/>
          </a:p>
        </p:txBody>
      </p:sp>
    </p:spTree>
    <p:extLst>
      <p:ext uri="{BB962C8B-B14F-4D97-AF65-F5344CB8AC3E}">
        <p14:creationId xmlns:p14="http://schemas.microsoft.com/office/powerpoint/2010/main" val="41272515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There are many reasons for using virtual clocks for clocking I/O</a:t>
            </a:r>
          </a:p>
          <a:p>
            <a:pPr lvl="1"/>
            <a:r>
              <a:rPr lang="en-US" dirty="0"/>
              <a:t>Device external to the FPGA uses a different clock than the FPGA</a:t>
            </a:r>
          </a:p>
          <a:p>
            <a:pPr lvl="2"/>
            <a:r>
              <a:rPr lang="en-US" dirty="0"/>
              <a:t>Runs at a different frequency</a:t>
            </a:r>
          </a:p>
          <a:p>
            <a:pPr lvl="2"/>
            <a:r>
              <a:rPr lang="en-US" dirty="0"/>
              <a:t>Maybe a multiple/division of the FPGA clock</a:t>
            </a:r>
          </a:p>
          <a:p>
            <a:pPr lvl="2"/>
            <a:r>
              <a:rPr lang="en-US" dirty="0"/>
              <a:t>Maybe the frequency of an internal FPGA clock generated by an MMCM/PLL</a:t>
            </a:r>
          </a:p>
          <a:p>
            <a:pPr lvl="1"/>
            <a:r>
              <a:rPr lang="en-US" dirty="0"/>
              <a:t>Has a different delay path on the board</a:t>
            </a:r>
          </a:p>
          <a:p>
            <a:pPr lvl="2"/>
            <a:r>
              <a:rPr lang="en-US" dirty="0"/>
              <a:t>Maybe has a clock buffer chip on the board</a:t>
            </a:r>
          </a:p>
          <a:p>
            <a:pPr lvl="0"/>
            <a:r>
              <a:rPr lang="en-US" dirty="0"/>
              <a:t>XDC provides powerful mechanisms for describing clocks</a:t>
            </a:r>
          </a:p>
          <a:p>
            <a:pPr lvl="1"/>
            <a:r>
              <a:rPr lang="en-US" dirty="0"/>
              <a:t>Remember, all clocks in XDC are related by default</a:t>
            </a:r>
          </a:p>
          <a:p>
            <a:endParaRPr lang="en-US" dirty="0"/>
          </a:p>
        </p:txBody>
      </p:sp>
      <p:sp>
        <p:nvSpPr>
          <p:cNvPr id="3" name="Title 2"/>
          <p:cNvSpPr>
            <a:spLocks noGrp="1"/>
          </p:cNvSpPr>
          <p:nvPr>
            <p:ph type="title"/>
          </p:nvPr>
        </p:nvSpPr>
        <p:spPr/>
        <p:txBody>
          <a:bodyPr/>
          <a:lstStyle/>
          <a:p>
            <a:r>
              <a:rPr lang="en-US" dirty="0" smtClean="0"/>
              <a:t>Reasons for Virtual Clocks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45</a:t>
            </a:fld>
            <a:endParaRPr lang="en-US" dirty="0"/>
          </a:p>
        </p:txBody>
      </p:sp>
    </p:spTree>
    <p:extLst>
      <p:ext uri="{BB962C8B-B14F-4D97-AF65-F5344CB8AC3E}">
        <p14:creationId xmlns:p14="http://schemas.microsoft.com/office/powerpoint/2010/main" val="9452412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Virtual clocks are created with </a:t>
            </a:r>
            <a:r>
              <a:rPr lang="en-US" b="0" dirty="0">
                <a:latin typeface="Courier New" panose="02070309020205020404" pitchFamily="49" charset="0"/>
                <a:cs typeface="Courier New" panose="02070309020205020404" pitchFamily="49" charset="0"/>
              </a:rPr>
              <a:t>create_clock</a:t>
            </a:r>
          </a:p>
          <a:p>
            <a:pPr lvl="1"/>
            <a:r>
              <a:rPr lang="en-US" dirty="0"/>
              <a:t>Created clock is not attached to any design objects</a:t>
            </a:r>
          </a:p>
          <a:p>
            <a:pPr lvl="1"/>
            <a:r>
              <a:rPr lang="en-US" dirty="0">
                <a:latin typeface="Courier New" pitchFamily="49" charset="0"/>
                <a:cs typeface="Courier New" pitchFamily="49" charset="0"/>
              </a:rPr>
              <a:t>create_clock -name &lt;name&gt; –period &lt;period&gt;</a:t>
            </a:r>
          </a:p>
          <a:p>
            <a:pPr lvl="2"/>
            <a:r>
              <a:rPr lang="en-US" dirty="0">
                <a:latin typeface="Courier New" pitchFamily="49" charset="0"/>
                <a:cs typeface="Courier New" pitchFamily="49" charset="0"/>
              </a:rPr>
              <a:t>&lt;period&gt; </a:t>
            </a:r>
            <a:r>
              <a:rPr lang="en-US" dirty="0"/>
              <a:t>is the period of the clock</a:t>
            </a:r>
          </a:p>
          <a:p>
            <a:pPr lvl="2"/>
            <a:r>
              <a:rPr lang="en-US" dirty="0">
                <a:latin typeface="Courier New" pitchFamily="49" charset="0"/>
                <a:cs typeface="Courier New" pitchFamily="49" charset="0"/>
              </a:rPr>
              <a:t>&lt;name&gt;</a:t>
            </a:r>
            <a:r>
              <a:rPr lang="en-US" dirty="0"/>
              <a:t> is the user assigned name for the clock</a:t>
            </a:r>
          </a:p>
          <a:p>
            <a:pPr lvl="1"/>
            <a:r>
              <a:rPr lang="en-US" dirty="0"/>
              <a:t>Can use the </a:t>
            </a:r>
            <a:r>
              <a:rPr lang="en-US" dirty="0">
                <a:latin typeface="Courier New" pitchFamily="49" charset="0"/>
                <a:cs typeface="Courier New" pitchFamily="49" charset="0"/>
              </a:rPr>
              <a:t>–waveform </a:t>
            </a:r>
            <a:r>
              <a:rPr lang="en-US" dirty="0"/>
              <a:t>option</a:t>
            </a:r>
          </a:p>
          <a:p>
            <a:pPr lvl="0"/>
            <a:r>
              <a:rPr lang="en-US" dirty="0"/>
              <a:t>Can specify jitter with the </a:t>
            </a:r>
            <a:r>
              <a:rPr lang="en-US" b="0" dirty="0">
                <a:latin typeface="Courier New" pitchFamily="49" charset="0"/>
                <a:cs typeface="Courier New" pitchFamily="49" charset="0"/>
              </a:rPr>
              <a:t>set_input_jitter</a:t>
            </a:r>
            <a:r>
              <a:rPr lang="en-US" dirty="0"/>
              <a:t> command</a:t>
            </a:r>
          </a:p>
          <a:p>
            <a:pPr lvl="0"/>
            <a:r>
              <a:rPr lang="en-US" dirty="0"/>
              <a:t>Can set clock latency with the </a:t>
            </a:r>
            <a:r>
              <a:rPr lang="en-US" b="0" dirty="0">
                <a:latin typeface="Courier New" pitchFamily="49" charset="0"/>
                <a:cs typeface="Courier New" pitchFamily="49" charset="0"/>
              </a:rPr>
              <a:t>set_clock_latency –source </a:t>
            </a:r>
            <a:r>
              <a:rPr lang="en-US" dirty="0"/>
              <a:t>command</a:t>
            </a:r>
          </a:p>
          <a:p>
            <a:pPr lvl="0"/>
            <a:r>
              <a:rPr lang="en-US" dirty="0"/>
              <a:t>Virtual clocks are placed in the design database and can be accessed like other clocks</a:t>
            </a:r>
          </a:p>
          <a:p>
            <a:pPr lvl="1"/>
            <a:r>
              <a:rPr lang="en-US" dirty="0"/>
              <a:t>Can be seen via the </a:t>
            </a:r>
            <a:r>
              <a:rPr lang="en-US" dirty="0">
                <a:latin typeface="Courier New" pitchFamily="49" charset="0"/>
                <a:cs typeface="Courier New" pitchFamily="49" charset="0"/>
              </a:rPr>
              <a:t>report_clocks</a:t>
            </a:r>
            <a:r>
              <a:rPr lang="en-US" dirty="0"/>
              <a:t> command</a:t>
            </a:r>
          </a:p>
          <a:p>
            <a:pPr lvl="1"/>
            <a:r>
              <a:rPr lang="en-US" dirty="0"/>
              <a:t>Can be accessed by the </a:t>
            </a:r>
            <a:r>
              <a:rPr lang="en-US" dirty="0">
                <a:latin typeface="Courier New" pitchFamily="49" charset="0"/>
                <a:cs typeface="Courier New" pitchFamily="49" charset="0"/>
              </a:rPr>
              <a:t>get_clocks</a:t>
            </a:r>
            <a:r>
              <a:rPr lang="en-US" dirty="0"/>
              <a:t> command</a:t>
            </a:r>
          </a:p>
          <a:p>
            <a:endParaRPr lang="en-US" dirty="0"/>
          </a:p>
        </p:txBody>
      </p:sp>
      <p:sp>
        <p:nvSpPr>
          <p:cNvPr id="3" name="Title 2"/>
          <p:cNvSpPr>
            <a:spLocks noGrp="1"/>
          </p:cNvSpPr>
          <p:nvPr>
            <p:ph type="title"/>
          </p:nvPr>
        </p:nvSpPr>
        <p:spPr/>
        <p:txBody>
          <a:bodyPr/>
          <a:lstStyle/>
          <a:p>
            <a:r>
              <a:rPr lang="en-US" dirty="0" smtClean="0"/>
              <a:t>Creating Virtual Clocks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46</a:t>
            </a:fld>
            <a:endParaRPr lang="en-US" dirty="0"/>
          </a:p>
        </p:txBody>
      </p:sp>
    </p:spTree>
    <p:extLst>
      <p:ext uri="{BB962C8B-B14F-4D97-AF65-F5344CB8AC3E}">
        <p14:creationId xmlns:p14="http://schemas.microsoft.com/office/powerpoint/2010/main" val="18155666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15" dirty="0">
                <a:solidFill>
                  <a:srgbClr val="ED3423"/>
                </a:solidFill>
                <a:cs typeface="Arial"/>
              </a:rPr>
              <a:t>Input</a:t>
            </a:r>
            <a:r>
              <a:rPr lang="en-US" spc="5" dirty="0">
                <a:solidFill>
                  <a:srgbClr val="ED3423"/>
                </a:solidFill>
                <a:cs typeface="Arial"/>
              </a:rPr>
              <a:t> </a:t>
            </a:r>
            <a:r>
              <a:rPr lang="en-US" spc="-15" dirty="0">
                <a:solidFill>
                  <a:srgbClr val="ED3423"/>
                </a:solidFill>
                <a:cs typeface="Arial"/>
              </a:rPr>
              <a:t>Sta</a:t>
            </a:r>
            <a:r>
              <a:rPr lang="en-US" spc="-5" dirty="0">
                <a:solidFill>
                  <a:srgbClr val="ED3423"/>
                </a:solidFill>
                <a:cs typeface="Arial"/>
              </a:rPr>
              <a:t>t</a:t>
            </a:r>
            <a:r>
              <a:rPr lang="en-US" spc="-15" dirty="0">
                <a:solidFill>
                  <a:srgbClr val="ED3423"/>
                </a:solidFill>
                <a:cs typeface="Arial"/>
              </a:rPr>
              <a:t>ic</a:t>
            </a:r>
            <a:r>
              <a:rPr lang="en-US" spc="5" dirty="0">
                <a:solidFill>
                  <a:srgbClr val="ED3423"/>
                </a:solidFill>
                <a:cs typeface="Arial"/>
              </a:rPr>
              <a:t> </a:t>
            </a:r>
            <a:r>
              <a:rPr lang="en-US" spc="-20" dirty="0">
                <a:solidFill>
                  <a:srgbClr val="ED3423"/>
                </a:solidFill>
                <a:cs typeface="Arial"/>
              </a:rPr>
              <a:t>Timing Pa</a:t>
            </a:r>
            <a:r>
              <a:rPr lang="en-US" spc="-5" dirty="0">
                <a:solidFill>
                  <a:srgbClr val="ED3423"/>
                </a:solidFill>
                <a:cs typeface="Arial"/>
              </a:rPr>
              <a:t>t</a:t>
            </a:r>
            <a:r>
              <a:rPr lang="en-US" spc="-20" dirty="0">
                <a:solidFill>
                  <a:srgbClr val="ED3423"/>
                </a:solidFill>
                <a:cs typeface="Arial"/>
              </a:rPr>
              <a:t>h</a:t>
            </a:r>
            <a:r>
              <a:rPr lang="en-US" spc="5" dirty="0">
                <a:solidFill>
                  <a:srgbClr val="ED3423"/>
                </a:solidFill>
                <a:cs typeface="Arial"/>
              </a:rPr>
              <a:t> </a:t>
            </a:r>
            <a:r>
              <a:rPr lang="en-US" spc="-20" dirty="0">
                <a:solidFill>
                  <a:srgbClr val="ED3423"/>
                </a:solidFill>
                <a:cs typeface="Arial"/>
              </a:rPr>
              <a:t>w</a:t>
            </a:r>
            <a:r>
              <a:rPr lang="en-US" spc="-15" dirty="0">
                <a:solidFill>
                  <a:srgbClr val="ED3423"/>
                </a:solidFill>
                <a:cs typeface="Arial"/>
              </a:rPr>
              <a:t>ith</a:t>
            </a:r>
            <a:r>
              <a:rPr lang="en-US" spc="-5" dirty="0">
                <a:solidFill>
                  <a:srgbClr val="ED3423"/>
                </a:solidFill>
                <a:cs typeface="Arial"/>
              </a:rPr>
              <a:t> </a:t>
            </a:r>
            <a:r>
              <a:rPr lang="en-US" spc="-20" dirty="0">
                <a:solidFill>
                  <a:srgbClr val="ED3423"/>
                </a:solidFill>
                <a:cs typeface="Arial"/>
              </a:rPr>
              <a:t>Ex</a:t>
            </a:r>
            <a:r>
              <a:rPr lang="en-US" spc="-5" dirty="0">
                <a:solidFill>
                  <a:srgbClr val="ED3423"/>
                </a:solidFill>
                <a:cs typeface="Arial"/>
              </a:rPr>
              <a:t>t</a:t>
            </a:r>
            <a:r>
              <a:rPr lang="en-US" spc="-15" dirty="0">
                <a:solidFill>
                  <a:srgbClr val="ED3423"/>
                </a:solidFill>
                <a:cs typeface="Arial"/>
              </a:rPr>
              <a:t>ernal</a:t>
            </a:r>
            <a:r>
              <a:rPr lang="en-US" spc="-5" dirty="0">
                <a:solidFill>
                  <a:srgbClr val="ED3423"/>
                </a:solidFill>
                <a:cs typeface="Arial"/>
              </a:rPr>
              <a:t> </a:t>
            </a:r>
            <a:r>
              <a:rPr lang="en-US" spc="-20" dirty="0">
                <a:solidFill>
                  <a:srgbClr val="ED3423"/>
                </a:solidFill>
                <a:cs typeface="Arial"/>
              </a:rPr>
              <a:t>Buf</a:t>
            </a:r>
            <a:r>
              <a:rPr lang="en-US" spc="-5" dirty="0">
                <a:solidFill>
                  <a:srgbClr val="ED3423"/>
                </a:solidFill>
                <a:cs typeface="Arial"/>
              </a:rPr>
              <a:t>f</a:t>
            </a:r>
            <a:r>
              <a:rPr lang="en-US" spc="-15" dirty="0">
                <a:solidFill>
                  <a:srgbClr val="ED3423"/>
                </a:solidFill>
                <a:cs typeface="Arial"/>
              </a:rPr>
              <a:t>er</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47</a:t>
            </a:fld>
            <a:endParaRPr lang="en-US" dirty="0"/>
          </a:p>
        </p:txBody>
      </p:sp>
      <p:sp>
        <p:nvSpPr>
          <p:cNvPr id="7" name="object 3"/>
          <p:cNvSpPr/>
          <p:nvPr/>
        </p:nvSpPr>
        <p:spPr>
          <a:xfrm>
            <a:off x="2011044" y="2780029"/>
            <a:ext cx="8332131" cy="3535046"/>
          </a:xfrm>
          <a:prstGeom prst="rect">
            <a:avLst/>
          </a:prstGeom>
          <a:blipFill>
            <a:blip r:embed="rId2" cstate="print"/>
            <a:stretch>
              <a:fillRect/>
            </a:stretch>
          </a:blipFill>
        </p:spPr>
        <p:txBody>
          <a:bodyPr wrap="square" lIns="0" tIns="0" rIns="0" bIns="0" rtlCol="0">
            <a:noAutofit/>
          </a:bodyPr>
          <a:lstStyle/>
          <a:p>
            <a:endParaRPr/>
          </a:p>
        </p:txBody>
      </p:sp>
      <p:sp>
        <p:nvSpPr>
          <p:cNvPr id="8" name="Rectangle 7"/>
          <p:cNvSpPr/>
          <p:nvPr/>
        </p:nvSpPr>
        <p:spPr>
          <a:xfrm>
            <a:off x="1752600" y="1556861"/>
            <a:ext cx="8181975" cy="1200329"/>
          </a:xfrm>
          <a:prstGeom prst="rect">
            <a:avLst/>
          </a:prstGeom>
        </p:spPr>
        <p:txBody>
          <a:bodyPr wrap="square">
            <a:spAutoFit/>
          </a:bodyPr>
          <a:lstStyle/>
          <a:p>
            <a:pPr algn="l"/>
            <a:r>
              <a:rPr lang="en-US" b="1" dirty="0" err="1">
                <a:latin typeface="Courier New" pitchFamily="49" charset="0"/>
                <a:cs typeface="Courier New" pitchFamily="49" charset="0"/>
              </a:rPr>
              <a:t>create_clock</a:t>
            </a:r>
            <a:r>
              <a:rPr lang="en-US" b="1" dirty="0">
                <a:latin typeface="Courier New" pitchFamily="49" charset="0"/>
                <a:cs typeface="Courier New" pitchFamily="49" charset="0"/>
              </a:rPr>
              <a:t> –name </a:t>
            </a:r>
            <a:r>
              <a:rPr lang="en-US" b="1" dirty="0" err="1">
                <a:latin typeface="Courier New" pitchFamily="49" charset="0"/>
                <a:cs typeface="Courier New" pitchFamily="49" charset="0"/>
              </a:rPr>
              <a:t>SysClk</a:t>
            </a:r>
            <a:r>
              <a:rPr lang="en-US" b="1" dirty="0">
                <a:latin typeface="Courier New" pitchFamily="49" charset="0"/>
                <a:cs typeface="Courier New" pitchFamily="49" charset="0"/>
              </a:rPr>
              <a:t>  –period 10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ClkIn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a:latin typeface="Courier New" pitchFamily="49" charset="0"/>
                <a:cs typeface="Courier New" pitchFamily="49" charset="0"/>
              </a:rPr>
              <a:t>create_clock</a:t>
            </a:r>
            <a:r>
              <a:rPr lang="en-US" b="1" dirty="0">
                <a:latin typeface="Courier New" pitchFamily="49" charset="0"/>
                <a:cs typeface="Courier New" pitchFamily="49" charset="0"/>
              </a:rPr>
              <a:t> –name </a:t>
            </a:r>
            <a:r>
              <a:rPr lang="en-US" b="1" dirty="0" err="1">
                <a:latin typeface="Courier New" pitchFamily="49" charset="0"/>
                <a:cs typeface="Courier New" pitchFamily="49" charset="0"/>
              </a:rPr>
              <a:t>VirtClk</a:t>
            </a:r>
            <a:r>
              <a:rPr lang="en-US" b="1" dirty="0">
                <a:latin typeface="Courier New" pitchFamily="49" charset="0"/>
                <a:cs typeface="Courier New" pitchFamily="49" charset="0"/>
              </a:rPr>
              <a:t> –period 10</a:t>
            </a:r>
            <a:endParaRPr lang="en-US" dirty="0">
              <a:latin typeface="Courier New" pitchFamily="49" charset="0"/>
              <a:cs typeface="Courier New" pitchFamily="49" charset="0"/>
            </a:endParaRPr>
          </a:p>
          <a:p>
            <a:pPr algn="l"/>
            <a:r>
              <a:rPr lang="en-US" b="1" dirty="0" err="1">
                <a:latin typeface="Courier New" pitchFamily="49" charset="0"/>
                <a:cs typeface="Courier New" pitchFamily="49" charset="0"/>
              </a:rPr>
              <a:t>set_clock_latency</a:t>
            </a:r>
            <a:r>
              <a:rPr lang="en-US" b="1" dirty="0">
                <a:latin typeface="Courier New" pitchFamily="49" charset="0"/>
                <a:cs typeface="Courier New" pitchFamily="49" charset="0"/>
              </a:rPr>
              <a:t> –source 1 [</a:t>
            </a:r>
            <a:r>
              <a:rPr lang="en-US" b="1" dirty="0" err="1">
                <a:latin typeface="Courier New" pitchFamily="49" charset="0"/>
                <a:cs typeface="Courier New" pitchFamily="49" charset="0"/>
              </a:rPr>
              <a:t>get_clocks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VirtClk</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algn="l"/>
            <a:r>
              <a:rPr lang="en-US" b="1" dirty="0" err="1">
                <a:latin typeface="Courier New" pitchFamily="49" charset="0"/>
                <a:cs typeface="Courier New" pitchFamily="49" charset="0"/>
              </a:rPr>
              <a:t>set_input_delay</a:t>
            </a:r>
            <a:r>
              <a:rPr lang="en-US" b="1" dirty="0">
                <a:latin typeface="Courier New" pitchFamily="49" charset="0"/>
                <a:cs typeface="Courier New" pitchFamily="49" charset="0"/>
              </a:rPr>
              <a:t> –clock </a:t>
            </a:r>
            <a:r>
              <a:rPr lang="en-US" b="1" dirty="0" err="1">
                <a:latin typeface="Courier New" pitchFamily="49" charset="0"/>
                <a:cs typeface="Courier New" pitchFamily="49" charset="0"/>
              </a:rPr>
              <a:t>VirtClk</a:t>
            </a:r>
            <a:r>
              <a:rPr lang="en-US" b="1" dirty="0">
                <a:latin typeface="Courier New" pitchFamily="49" charset="0"/>
                <a:cs typeface="Courier New" pitchFamily="49" charset="0"/>
              </a:rPr>
              <a:t> 4 [</a:t>
            </a:r>
            <a:r>
              <a:rPr lang="en-US" b="1" dirty="0" err="1">
                <a:latin typeface="Courier New" pitchFamily="49" charset="0"/>
                <a:cs typeface="Courier New" pitchFamily="49" charset="0"/>
              </a:rPr>
              <a:t>get_ports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DataIn</a:t>
            </a:r>
            <a:r>
              <a:rPr lang="en-US" b="1" dirty="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6784023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Pin Constraints</a:t>
            </a:r>
          </a:p>
          <a:p>
            <a:pPr>
              <a:lnSpc>
                <a:spcPts val="2200"/>
              </a:lnSpc>
              <a:tabLst>
                <a:tab pos="228600" algn="l"/>
              </a:tabLst>
            </a:pPr>
            <a:r>
              <a:rPr lang="en-US" altLang="zh-CN" dirty="0" smtClean="0">
                <a:solidFill>
                  <a:schemeClr val="bg2"/>
                </a:solidFill>
                <a:cs typeface="Arial" pitchFamily="34" charset="0"/>
              </a:rPr>
              <a:t>Timing Constraints</a:t>
            </a:r>
          </a:p>
          <a:p>
            <a:pPr lvl="1">
              <a:lnSpc>
                <a:spcPts val="2200"/>
              </a:lnSpc>
              <a:tabLst>
                <a:tab pos="228600" algn="l"/>
              </a:tabLst>
            </a:pPr>
            <a:r>
              <a:rPr lang="en-US" altLang="zh-CN" dirty="0" smtClean="0">
                <a:solidFill>
                  <a:schemeClr val="bg2"/>
                </a:solidFill>
                <a:cs typeface="Arial" pitchFamily="34" charset="0"/>
              </a:rPr>
              <a:t>Period</a:t>
            </a:r>
          </a:p>
          <a:p>
            <a:pPr lvl="1">
              <a:lnSpc>
                <a:spcPts val="2200"/>
              </a:lnSpc>
              <a:tabLst>
                <a:tab pos="228600" algn="l"/>
              </a:tabLst>
            </a:pPr>
            <a:r>
              <a:rPr lang="en-US" altLang="zh-CN" dirty="0" smtClean="0">
                <a:solidFill>
                  <a:schemeClr val="bg2"/>
                </a:solidFill>
                <a:cs typeface="Arial" pitchFamily="34" charset="0"/>
              </a:rPr>
              <a:t>Input Delay</a:t>
            </a:r>
          </a:p>
          <a:p>
            <a:pPr lvl="1">
              <a:lnSpc>
                <a:spcPts val="2200"/>
              </a:lnSpc>
              <a:tabLst>
                <a:tab pos="228600" algn="l"/>
              </a:tabLst>
            </a:pPr>
            <a:r>
              <a:rPr lang="en-US" altLang="zh-CN" dirty="0" smtClean="0">
                <a:solidFill>
                  <a:schemeClr val="bg2"/>
                </a:solidFill>
                <a:cs typeface="Arial" pitchFamily="34" charset="0"/>
              </a:rPr>
              <a:t>Output Delay</a:t>
            </a:r>
          </a:p>
          <a:p>
            <a:pPr lvl="1">
              <a:lnSpc>
                <a:spcPts val="2200"/>
              </a:lnSpc>
              <a:tabLst>
                <a:tab pos="228600" algn="l"/>
              </a:tabLst>
            </a:pPr>
            <a:r>
              <a:rPr lang="en-US" altLang="zh-CN" dirty="0" smtClean="0">
                <a:solidFill>
                  <a:schemeClr val="bg2"/>
                </a:solidFill>
                <a:cs typeface="Arial" pitchFamily="34" charset="0"/>
              </a:rPr>
              <a:t>Virtual Clocks</a:t>
            </a:r>
          </a:p>
          <a:p>
            <a:pPr>
              <a:lnSpc>
                <a:spcPts val="2200"/>
              </a:lnSpc>
              <a:tabLst>
                <a:tab pos="228600" algn="l"/>
              </a:tabLst>
            </a:pPr>
            <a:r>
              <a:rPr lang="en-US" altLang="zh-CN" i="1" dirty="0">
                <a:solidFill>
                  <a:schemeClr val="tx1"/>
                </a:solidFill>
                <a:cs typeface="Arial" pitchFamily="34" charset="0"/>
              </a:rPr>
              <a:t>Constraints </a:t>
            </a:r>
            <a:r>
              <a:rPr lang="en-US" altLang="zh-CN" i="1" dirty="0" smtClean="0">
                <a:solidFill>
                  <a:schemeClr val="tx1"/>
                </a:solidFill>
                <a:cs typeface="Arial" pitchFamily="34" charset="0"/>
              </a:rPr>
              <a:t>Wizard</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48</a:t>
            </a:fld>
            <a:endParaRPr lang="en-US" dirty="0"/>
          </a:p>
        </p:txBody>
      </p:sp>
    </p:spTree>
    <p:extLst>
      <p:ext uri="{BB962C8B-B14F-4D97-AF65-F5344CB8AC3E}">
        <p14:creationId xmlns:p14="http://schemas.microsoft.com/office/powerpoint/2010/main" val="11746155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Constraints Wizard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49</a:t>
            </a:fld>
            <a:endParaRPr lang="en-US" dirty="0"/>
          </a:p>
        </p:txBody>
      </p:sp>
      <p:sp>
        <p:nvSpPr>
          <p:cNvPr id="8" name="Content Placeholder 4"/>
          <p:cNvSpPr txBox="1">
            <a:spLocks/>
          </p:cNvSpPr>
          <p:nvPr/>
        </p:nvSpPr>
        <p:spPr>
          <a:xfrm>
            <a:off x="609490" y="1505199"/>
            <a:ext cx="4651279" cy="426833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kern="0" dirty="0" smtClean="0"/>
              <a:t>Can only be launched after either Synthesis or Implementation</a:t>
            </a:r>
          </a:p>
          <a:p>
            <a:pPr lvl="1"/>
            <a:r>
              <a:rPr lang="en-US" kern="0" dirty="0" smtClean="0"/>
              <a:t>Allows </a:t>
            </a:r>
            <a:r>
              <a:rPr lang="en-US" kern="0" dirty="0" err="1" smtClean="0"/>
              <a:t>Vivado</a:t>
            </a:r>
            <a:r>
              <a:rPr lang="en-US" kern="0" dirty="0" smtClean="0"/>
              <a:t> to identify and suggest timing constraints</a:t>
            </a:r>
          </a:p>
          <a:p>
            <a:pPr lvl="1"/>
            <a:r>
              <a:rPr lang="en-US" kern="0" dirty="0" smtClean="0"/>
              <a:t>Writes the constraints into the XDC file via the Timing Constraints Editor</a:t>
            </a:r>
          </a:p>
          <a:p>
            <a:pPr lvl="1"/>
            <a:r>
              <a:rPr lang="en-US" kern="0" dirty="0" smtClean="0"/>
              <a:t>Not mandatory but HIGHLY recommended</a:t>
            </a:r>
          </a:p>
          <a:p>
            <a:r>
              <a:rPr lang="en-US" kern="0" dirty="0" smtClean="0"/>
              <a:t>User flexibility</a:t>
            </a:r>
          </a:p>
          <a:p>
            <a:pPr lvl="1"/>
            <a:r>
              <a:rPr lang="en-US" kern="0" dirty="0" smtClean="0"/>
              <a:t>The user has the choice to ignore the selected constraints</a:t>
            </a:r>
          </a:p>
          <a:p>
            <a:pPr lvl="1"/>
            <a:r>
              <a:rPr lang="en-US" kern="0" dirty="0" smtClean="0"/>
              <a:t>The wizard can be launched even if timing constraints have already been entered into the XDC file</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4833" y="1505199"/>
            <a:ext cx="5755681" cy="4268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379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4603779" cy="4268337"/>
          </a:xfrm>
        </p:spPr>
        <p:txBody>
          <a:bodyPr/>
          <a:lstStyle/>
          <a:p>
            <a:pPr lvl="0"/>
            <a:r>
              <a:rPr lang="en-US" dirty="0"/>
              <a:t>Several default view layouts </a:t>
            </a:r>
            <a:r>
              <a:rPr lang="en-US" dirty="0" smtClean="0"/>
              <a:t>available</a:t>
            </a:r>
            <a:endParaRPr lang="en-US" dirty="0"/>
          </a:p>
          <a:p>
            <a:pPr lvl="1"/>
            <a:r>
              <a:rPr lang="en-US" dirty="0"/>
              <a:t>Toolbar pull-down (I/O Planning, Clock Planning, Floorplanning, etc)</a:t>
            </a:r>
          </a:p>
          <a:p>
            <a:pPr lvl="0"/>
            <a:r>
              <a:rPr lang="en-US" dirty="0"/>
              <a:t>Designs load with "Design Analysis" view by default</a:t>
            </a:r>
          </a:p>
          <a:p>
            <a:pPr lvl="0"/>
            <a:r>
              <a:rPr lang="en-US" dirty="0"/>
              <a:t>Use "I/O Planning" for easy access to I/O planning functions</a:t>
            </a:r>
          </a:p>
          <a:p>
            <a:pPr lvl="1"/>
            <a:r>
              <a:rPr lang="en-US" dirty="0"/>
              <a:t>Adds Package view, clock resources, I/O ports, package pins</a:t>
            </a:r>
          </a:p>
          <a:p>
            <a:endParaRPr lang="en-US" dirty="0"/>
          </a:p>
        </p:txBody>
      </p:sp>
      <p:sp>
        <p:nvSpPr>
          <p:cNvPr id="3" name="Title 2"/>
          <p:cNvSpPr>
            <a:spLocks noGrp="1"/>
          </p:cNvSpPr>
          <p:nvPr>
            <p:ph type="title"/>
          </p:nvPr>
        </p:nvSpPr>
        <p:spPr/>
        <p:txBody>
          <a:bodyPr/>
          <a:lstStyle/>
          <a:p>
            <a:r>
              <a:rPr lang="en-US" dirty="0" smtClean="0"/>
              <a:t>Design View Layouts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5148" y="1699298"/>
            <a:ext cx="5632175" cy="3016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8338" y="3617843"/>
            <a:ext cx="5262167" cy="2831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02379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Constraints Wizard, Primary Clock</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50</a:t>
            </a:fld>
            <a:endParaRPr lang="en-US" dirty="0"/>
          </a:p>
        </p:txBody>
      </p:sp>
      <p:sp>
        <p:nvSpPr>
          <p:cNvPr id="8" name="Content Placeholder 4"/>
          <p:cNvSpPr txBox="1">
            <a:spLocks/>
          </p:cNvSpPr>
          <p:nvPr/>
        </p:nvSpPr>
        <p:spPr>
          <a:xfrm>
            <a:off x="609490" y="1600201"/>
            <a:ext cx="4093139" cy="426833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kern="0" dirty="0" smtClean="0"/>
              <a:t>Defines the input clock waveform</a:t>
            </a:r>
          </a:p>
          <a:p>
            <a:pPr lvl="1"/>
            <a:r>
              <a:rPr lang="en-US" kern="0" dirty="0" smtClean="0"/>
              <a:t>Object</a:t>
            </a:r>
          </a:p>
          <a:p>
            <a:pPr lvl="1"/>
            <a:r>
              <a:rPr lang="en-US" kern="0" dirty="0" smtClean="0"/>
              <a:t>Name</a:t>
            </a:r>
          </a:p>
          <a:p>
            <a:pPr lvl="1"/>
            <a:r>
              <a:rPr lang="en-US" kern="0" dirty="0" smtClean="0"/>
              <a:t>Frequency (MHz)</a:t>
            </a:r>
          </a:p>
          <a:p>
            <a:pPr lvl="1"/>
            <a:r>
              <a:rPr lang="en-US" kern="0" dirty="0" smtClean="0"/>
              <a:t>Period (ns)</a:t>
            </a:r>
          </a:p>
          <a:p>
            <a:pPr lvl="1"/>
            <a:r>
              <a:rPr lang="en-US" kern="0" dirty="0" smtClean="0"/>
              <a:t>Rise At (ns)</a:t>
            </a:r>
          </a:p>
          <a:p>
            <a:pPr lvl="1"/>
            <a:r>
              <a:rPr lang="en-US" kern="0" dirty="0" smtClean="0"/>
              <a:t>Fall At (ns)</a:t>
            </a:r>
          </a:p>
          <a:p>
            <a:r>
              <a:rPr lang="en-US" kern="0" dirty="0" smtClean="0"/>
              <a:t>The resultant </a:t>
            </a:r>
            <a:r>
              <a:rPr lang="en-US" kern="0" dirty="0" err="1" smtClean="0"/>
              <a:t>Tcl</a:t>
            </a:r>
            <a:r>
              <a:rPr lang="en-US" kern="0" dirty="0" smtClean="0"/>
              <a:t> command can be previewed at the bottom of the wizard</a:t>
            </a:r>
          </a:p>
        </p:txBody>
      </p:sp>
      <p:pic>
        <p:nvPicPr>
          <p:cNvPr id="9" name="图片 8"/>
          <p:cNvPicPr/>
          <p:nvPr/>
        </p:nvPicPr>
        <p:blipFill>
          <a:blip r:embed="rId3"/>
          <a:stretch>
            <a:fillRect/>
          </a:stretch>
        </p:blipFill>
        <p:spPr>
          <a:xfrm>
            <a:off x="5040312" y="1600201"/>
            <a:ext cx="6059488" cy="4660266"/>
          </a:xfrm>
          <a:prstGeom prst="rect">
            <a:avLst/>
          </a:prstGeom>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71" y="5636476"/>
            <a:ext cx="4317829" cy="796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65409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Constraints Wizard, Generated Clocks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51</a:t>
            </a:fld>
            <a:endParaRPr lang="en-US" dirty="0"/>
          </a:p>
        </p:txBody>
      </p:sp>
      <p:sp>
        <p:nvSpPr>
          <p:cNvPr id="8" name="Content Placeholder 4"/>
          <p:cNvSpPr txBox="1">
            <a:spLocks/>
          </p:cNvSpPr>
          <p:nvPr/>
        </p:nvSpPr>
        <p:spPr>
          <a:xfrm>
            <a:off x="609490" y="1600201"/>
            <a:ext cx="4093139" cy="426833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kern="0" dirty="0" err="1"/>
              <a:t>Vivado</a:t>
            </a:r>
            <a:r>
              <a:rPr lang="en-US" kern="0" dirty="0"/>
              <a:t> analyzes design to locate clocks derived from the master clock</a:t>
            </a:r>
          </a:p>
          <a:p>
            <a:r>
              <a:rPr lang="en-US" kern="0" dirty="0" smtClean="0"/>
              <a:t>Covers derived clocks from a main clock source</a:t>
            </a:r>
          </a:p>
          <a:p>
            <a:pPr lvl="1"/>
            <a:r>
              <a:rPr lang="en-US" kern="0" dirty="0" smtClean="0"/>
              <a:t>MMCM/PLL</a:t>
            </a:r>
          </a:p>
          <a:p>
            <a:pPr lvl="1"/>
            <a:r>
              <a:rPr lang="en-US" kern="0" dirty="0" smtClean="0"/>
              <a:t>Clock buffers</a:t>
            </a:r>
          </a:p>
          <a:p>
            <a:pPr lvl="1"/>
            <a:r>
              <a:rPr lang="en-US" kern="0" dirty="0" smtClean="0"/>
              <a:t>GTs (</a:t>
            </a:r>
            <a:r>
              <a:rPr lang="en-US" kern="0" dirty="0" err="1" smtClean="0"/>
              <a:t>UltraScale</a:t>
            </a:r>
            <a:r>
              <a:rPr lang="en-US" kern="0" dirty="0" smtClean="0"/>
              <a:t>)</a:t>
            </a:r>
          </a:p>
          <a:p>
            <a:pPr marL="0" indent="0">
              <a:buNone/>
            </a:pPr>
            <a:endParaRPr lang="en-US" kern="0" dirty="0" smtClean="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25" y="1257300"/>
            <a:ext cx="5940017" cy="4516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19065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Constraints Wizard, Input Delays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52</a:t>
            </a:fld>
            <a:endParaRPr lang="en-US" dirty="0"/>
          </a:p>
        </p:txBody>
      </p:sp>
      <p:sp>
        <p:nvSpPr>
          <p:cNvPr id="8" name="Content Placeholder 4"/>
          <p:cNvSpPr txBox="1">
            <a:spLocks/>
          </p:cNvSpPr>
          <p:nvPr/>
        </p:nvSpPr>
        <p:spPr>
          <a:xfrm>
            <a:off x="609490" y="1600201"/>
            <a:ext cx="4093139" cy="426833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kern="0" dirty="0" smtClean="0"/>
              <a:t>Another way to specify Input Delays</a:t>
            </a:r>
            <a:endParaRPr lang="en-US" kern="0" dirty="0"/>
          </a:p>
          <a:p>
            <a:pPr lvl="1"/>
            <a:r>
              <a:rPr lang="en-US" kern="0" dirty="0" smtClean="0"/>
              <a:t>Identifies input signals/interfaces going into the FPGA</a:t>
            </a:r>
          </a:p>
          <a:p>
            <a:r>
              <a:rPr lang="en-US" kern="0" dirty="0" smtClean="0"/>
              <a:t>Defines delay parameters</a:t>
            </a:r>
          </a:p>
          <a:p>
            <a:pPr lvl="1"/>
            <a:r>
              <a:rPr lang="en-US" kern="0" dirty="0" err="1"/>
              <a:t>t</a:t>
            </a:r>
            <a:r>
              <a:rPr lang="en-US" kern="0" dirty="0" err="1" smtClean="0"/>
              <a:t>co_min</a:t>
            </a:r>
            <a:endParaRPr lang="en-US" kern="0" dirty="0" smtClean="0"/>
          </a:p>
          <a:p>
            <a:pPr lvl="1"/>
            <a:r>
              <a:rPr lang="en-US" kern="0" dirty="0" err="1" smtClean="0"/>
              <a:t>trce_dly_min</a:t>
            </a:r>
            <a:endParaRPr lang="en-US" kern="0" dirty="0" smtClean="0"/>
          </a:p>
          <a:p>
            <a:pPr lvl="1"/>
            <a:r>
              <a:rPr lang="en-US" kern="0"/>
              <a:t>t</a:t>
            </a:r>
            <a:r>
              <a:rPr lang="en-US" kern="0" smtClean="0"/>
              <a:t>co_max</a:t>
            </a:r>
            <a:endParaRPr lang="en-US" kern="0" dirty="0" smtClean="0"/>
          </a:p>
          <a:p>
            <a:pPr lvl="1"/>
            <a:r>
              <a:rPr lang="en-US" kern="0" dirty="0" err="1"/>
              <a:t>t</a:t>
            </a:r>
            <a:r>
              <a:rPr lang="en-US" kern="0" dirty="0" err="1" smtClean="0"/>
              <a:t>rce_dly_max</a:t>
            </a:r>
            <a:endParaRPr lang="en-US" kern="0" dirty="0" smtClean="0"/>
          </a:p>
          <a:p>
            <a:pPr marL="0" indent="0">
              <a:buNone/>
            </a:pPr>
            <a:endParaRPr lang="en-US" kern="0" dirty="0" smtClean="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263" y="1485900"/>
            <a:ext cx="6630530" cy="477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86009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Constraints Wizard, Output Delays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53</a:t>
            </a:fld>
            <a:endParaRPr lang="en-US" dirty="0"/>
          </a:p>
        </p:txBody>
      </p:sp>
      <p:sp>
        <p:nvSpPr>
          <p:cNvPr id="8" name="Content Placeholder 4"/>
          <p:cNvSpPr txBox="1">
            <a:spLocks/>
          </p:cNvSpPr>
          <p:nvPr/>
        </p:nvSpPr>
        <p:spPr>
          <a:xfrm>
            <a:off x="609490" y="1600201"/>
            <a:ext cx="4093139" cy="426833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kern="0" dirty="0" smtClean="0"/>
              <a:t>Another way to specify Output Delays</a:t>
            </a:r>
            <a:endParaRPr lang="en-US" kern="0" dirty="0"/>
          </a:p>
          <a:p>
            <a:pPr lvl="1"/>
            <a:r>
              <a:rPr lang="en-US" kern="0" dirty="0" smtClean="0"/>
              <a:t>Identifies output signals/interfaces from the FPGA</a:t>
            </a:r>
          </a:p>
          <a:p>
            <a:r>
              <a:rPr lang="en-US" kern="0" dirty="0" smtClean="0"/>
              <a:t>Defines delay parameters</a:t>
            </a:r>
          </a:p>
          <a:p>
            <a:pPr lvl="1"/>
            <a:r>
              <a:rPr lang="en-US" kern="0" dirty="0" err="1" smtClean="0"/>
              <a:t>tsu</a:t>
            </a:r>
            <a:endParaRPr lang="en-US" kern="0" dirty="0" smtClean="0"/>
          </a:p>
          <a:p>
            <a:pPr lvl="1"/>
            <a:r>
              <a:rPr lang="en-US" kern="0" dirty="0" err="1" smtClean="0"/>
              <a:t>trce_dly_min</a:t>
            </a:r>
            <a:endParaRPr lang="en-US" kern="0" dirty="0" smtClean="0"/>
          </a:p>
          <a:p>
            <a:pPr lvl="1"/>
            <a:r>
              <a:rPr lang="en-US" kern="0" dirty="0" err="1" smtClean="0"/>
              <a:t>thd</a:t>
            </a:r>
            <a:endParaRPr lang="en-US" kern="0" dirty="0" smtClean="0"/>
          </a:p>
          <a:p>
            <a:pPr lvl="1"/>
            <a:r>
              <a:rPr lang="en-US" kern="0" dirty="0" err="1"/>
              <a:t>t</a:t>
            </a:r>
            <a:r>
              <a:rPr lang="en-US" kern="0" dirty="0" err="1" smtClean="0"/>
              <a:t>rce_dly_max</a:t>
            </a:r>
            <a:endParaRPr lang="en-US" kern="0" dirty="0" smtClean="0"/>
          </a:p>
          <a:p>
            <a:pPr marL="0" indent="0">
              <a:buNone/>
            </a:pPr>
            <a:endParaRPr lang="en-US" kern="0"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7963" y="1866901"/>
            <a:ext cx="6154737" cy="4435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50903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Constraints Wizard: Other Constraints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54</a:t>
            </a:fld>
            <a:endParaRPr lang="en-US" dirty="0"/>
          </a:p>
        </p:txBody>
      </p:sp>
      <p:sp>
        <p:nvSpPr>
          <p:cNvPr id="8" name="Content Placeholder 4"/>
          <p:cNvSpPr txBox="1">
            <a:spLocks/>
          </p:cNvSpPr>
          <p:nvPr/>
        </p:nvSpPr>
        <p:spPr>
          <a:xfrm>
            <a:off x="609490" y="1600201"/>
            <a:ext cx="11040204" cy="4859976"/>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sz="1600" kern="0" dirty="0" smtClean="0"/>
              <a:t>Forwarded Clocks</a:t>
            </a:r>
          </a:p>
          <a:p>
            <a:pPr lvl="1"/>
            <a:r>
              <a:rPr lang="en-US" sz="1400" kern="0" dirty="0"/>
              <a:t>The Forwarded Clocks constraint covers clock reference for output signals associated with “downstream” devices clocked by an FPGA output </a:t>
            </a:r>
            <a:r>
              <a:rPr lang="en-US" sz="1400" kern="0" dirty="0" smtClean="0"/>
              <a:t>pin</a:t>
            </a:r>
          </a:p>
          <a:p>
            <a:r>
              <a:rPr lang="en-US" sz="1600" kern="0" dirty="0" smtClean="0"/>
              <a:t>External Feedback Delays</a:t>
            </a:r>
          </a:p>
          <a:p>
            <a:pPr lvl="1"/>
            <a:r>
              <a:rPr lang="en-US" sz="1400" kern="0" dirty="0"/>
              <a:t>Pertinent if the MMCM/PLL feedback loops used in the design is routed out of the FPGA and back into the device via input and output </a:t>
            </a:r>
            <a:r>
              <a:rPr lang="en-US" sz="1400" kern="0" dirty="0" smtClean="0"/>
              <a:t>ports</a:t>
            </a:r>
          </a:p>
          <a:p>
            <a:r>
              <a:rPr lang="en-US" sz="1600" kern="0" dirty="0" smtClean="0"/>
              <a:t>Combinatorial Delay </a:t>
            </a:r>
          </a:p>
          <a:p>
            <a:pPr lvl="1"/>
            <a:r>
              <a:rPr lang="en-US" sz="1400" kern="0" dirty="0"/>
              <a:t>C</a:t>
            </a:r>
            <a:r>
              <a:rPr lang="en-US" sz="1400" kern="0" dirty="0" smtClean="0"/>
              <a:t>over paths that traverse the FPGA without being captured by any sequential elements</a:t>
            </a:r>
          </a:p>
          <a:p>
            <a:r>
              <a:rPr lang="en-US" sz="1600" kern="0" dirty="0" smtClean="0"/>
              <a:t>Physically Exclusive Clock Groups</a:t>
            </a:r>
          </a:p>
          <a:p>
            <a:pPr lvl="1"/>
            <a:r>
              <a:rPr lang="en-US" sz="1400" kern="0" dirty="0"/>
              <a:t>D</a:t>
            </a:r>
            <a:r>
              <a:rPr lang="en-US" sz="1400" kern="0" dirty="0" smtClean="0"/>
              <a:t>efine clocks that do not exist in the design at the same time</a:t>
            </a:r>
          </a:p>
          <a:p>
            <a:r>
              <a:rPr lang="en-US" sz="1600" kern="0" dirty="0" smtClean="0"/>
              <a:t>Logically Exclusive Clock Groups with No Interaction</a:t>
            </a:r>
            <a:r>
              <a:rPr lang="en-US" sz="1600" kern="0" dirty="0" smtClean="0">
                <a:sym typeface="Wingdings" panose="05000000000000000000" pitchFamily="2" charset="2"/>
              </a:rPr>
              <a:t> </a:t>
            </a:r>
          </a:p>
          <a:p>
            <a:pPr lvl="1"/>
            <a:r>
              <a:rPr lang="en-US" sz="1400" kern="0" dirty="0"/>
              <a:t>D</a:t>
            </a:r>
            <a:r>
              <a:rPr lang="en-US" sz="1400" kern="0" dirty="0" smtClean="0"/>
              <a:t>efine logically exclusive clocks that do not have paths between each other outside of shared sections (such as clock trees)</a:t>
            </a:r>
          </a:p>
          <a:p>
            <a:r>
              <a:rPr lang="en-US" sz="1600" kern="0" dirty="0" smtClean="0"/>
              <a:t>Logically Exclusive Clock Groups with Interaction</a:t>
            </a:r>
            <a:r>
              <a:rPr lang="en-US" sz="1600" kern="0" dirty="0" smtClean="0">
                <a:sym typeface="Wingdings" panose="05000000000000000000" pitchFamily="2" charset="2"/>
              </a:rPr>
              <a:t> </a:t>
            </a:r>
          </a:p>
          <a:p>
            <a:pPr lvl="1"/>
            <a:r>
              <a:rPr lang="en-US" sz="1400" kern="0" dirty="0"/>
              <a:t>D</a:t>
            </a:r>
            <a:r>
              <a:rPr lang="en-US" sz="1400" kern="0" dirty="0" smtClean="0"/>
              <a:t>efine logically exclusive clocks that have paths between each other, only clocks limited to the shared clock tree sections are logically exclusive</a:t>
            </a:r>
          </a:p>
          <a:p>
            <a:r>
              <a:rPr lang="en-US" sz="1600" kern="0" dirty="0" smtClean="0"/>
              <a:t>Asynchronous Clock Domain Crossings</a:t>
            </a:r>
          </a:p>
          <a:p>
            <a:pPr lvl="1"/>
            <a:r>
              <a:rPr lang="en-US" sz="1400" kern="0" dirty="0"/>
              <a:t>D</a:t>
            </a:r>
            <a:r>
              <a:rPr lang="en-US" sz="1400" kern="0" dirty="0" smtClean="0"/>
              <a:t>efine paths that transfer data between two clocks without a known phase relationship</a:t>
            </a:r>
          </a:p>
          <a:p>
            <a:pPr marL="0" indent="0">
              <a:buNone/>
            </a:pPr>
            <a:endParaRPr lang="en-US" sz="1600" kern="0" dirty="0" smtClean="0"/>
          </a:p>
        </p:txBody>
      </p:sp>
    </p:spTree>
    <p:extLst>
      <p:ext uri="{BB962C8B-B14F-4D97-AF65-F5344CB8AC3E}">
        <p14:creationId xmlns:p14="http://schemas.microsoft.com/office/powerpoint/2010/main" val="4102047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Constraints Wizard: Non-Applicable Constraints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55</a:t>
            </a:fld>
            <a:endParaRPr lang="en-US" dirty="0"/>
          </a:p>
        </p:txBody>
      </p:sp>
      <p:sp>
        <p:nvSpPr>
          <p:cNvPr id="8" name="Content Placeholder 4"/>
          <p:cNvSpPr txBox="1">
            <a:spLocks/>
          </p:cNvSpPr>
          <p:nvPr/>
        </p:nvSpPr>
        <p:spPr>
          <a:xfrm>
            <a:off x="609490" y="1600201"/>
            <a:ext cx="3796255" cy="4859976"/>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kern="0" dirty="0" smtClean="0"/>
              <a:t>Constraints that are not applicable to the design do not have any options shown in the wizard (blank grey screen)</a:t>
            </a:r>
          </a:p>
          <a:p>
            <a:pPr marL="0" indent="0">
              <a:buNone/>
            </a:pPr>
            <a:endParaRPr lang="en-US" kern="0"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130" y="1569210"/>
            <a:ext cx="6427040" cy="4860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1240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20" dirty="0" smtClean="0">
                <a:solidFill>
                  <a:srgbClr val="ED3423"/>
                </a:solidFill>
                <a:cs typeface="Arial"/>
              </a:rPr>
              <a:t>The Constraints Wizard: Constraints Summary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56</a:t>
            </a:fld>
            <a:endParaRPr lang="en-US" dirty="0"/>
          </a:p>
        </p:txBody>
      </p:sp>
      <p:sp>
        <p:nvSpPr>
          <p:cNvPr id="8" name="Content Placeholder 4"/>
          <p:cNvSpPr txBox="1">
            <a:spLocks/>
          </p:cNvSpPr>
          <p:nvPr/>
        </p:nvSpPr>
        <p:spPr>
          <a:xfrm>
            <a:off x="609490" y="1600201"/>
            <a:ext cx="3796255" cy="4859976"/>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kern="0" dirty="0" smtClean="0"/>
              <a:t>The final screen of the wizard summarizes all the constraints selected for insertion into the XDC file</a:t>
            </a:r>
          </a:p>
          <a:p>
            <a:pPr lvl="1"/>
            <a:r>
              <a:rPr lang="en-US" kern="0" dirty="0" smtClean="0"/>
              <a:t>Generated constraints are not immediately applied to the target XDC</a:t>
            </a:r>
          </a:p>
          <a:p>
            <a:pPr lvl="1"/>
            <a:r>
              <a:rPr lang="en-US" kern="0" dirty="0" smtClean="0"/>
              <a:t>On Finish options allow for follow-up operations</a:t>
            </a:r>
          </a:p>
          <a:p>
            <a:pPr lvl="2"/>
            <a:r>
              <a:rPr lang="en-US" kern="0" dirty="0" smtClean="0"/>
              <a:t>View Timing Constraints</a:t>
            </a:r>
          </a:p>
          <a:p>
            <a:pPr lvl="2"/>
            <a:r>
              <a:rPr lang="en-US" kern="0" dirty="0" smtClean="0"/>
              <a:t>Create Timing Summary Report</a:t>
            </a:r>
          </a:p>
          <a:p>
            <a:pPr lvl="2"/>
            <a:r>
              <a:rPr lang="en-US" kern="0" dirty="0" smtClean="0"/>
              <a:t>Create Check Timing Report</a:t>
            </a:r>
          </a:p>
          <a:p>
            <a:pPr lvl="2"/>
            <a:r>
              <a:rPr lang="en-US" kern="0" dirty="0" smtClean="0"/>
              <a:t>Create DRC report using only timing checks</a:t>
            </a:r>
          </a:p>
          <a:p>
            <a:pPr marL="0" indent="0">
              <a:buNone/>
            </a:pPr>
            <a:endParaRPr lang="en-US" kern="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663" y="1735315"/>
            <a:ext cx="5557837" cy="4232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87614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Pin Constraints</a:t>
            </a:r>
          </a:p>
          <a:p>
            <a:pPr>
              <a:lnSpc>
                <a:spcPts val="2200"/>
              </a:lnSpc>
              <a:tabLst>
                <a:tab pos="228600" algn="l"/>
              </a:tabLst>
            </a:pPr>
            <a:r>
              <a:rPr lang="en-US" altLang="zh-CN" dirty="0" smtClean="0">
                <a:solidFill>
                  <a:schemeClr val="bg2"/>
                </a:solidFill>
                <a:cs typeface="Arial" pitchFamily="34" charset="0"/>
              </a:rPr>
              <a:t>Timing Constraints</a:t>
            </a:r>
          </a:p>
          <a:p>
            <a:pPr lvl="1">
              <a:lnSpc>
                <a:spcPts val="2200"/>
              </a:lnSpc>
              <a:tabLst>
                <a:tab pos="228600" algn="l"/>
              </a:tabLst>
            </a:pPr>
            <a:r>
              <a:rPr lang="en-US" altLang="zh-CN" dirty="0" smtClean="0">
                <a:solidFill>
                  <a:schemeClr val="bg2"/>
                </a:solidFill>
                <a:cs typeface="Arial" pitchFamily="34" charset="0"/>
              </a:rPr>
              <a:t>Period</a:t>
            </a:r>
          </a:p>
          <a:p>
            <a:pPr lvl="1">
              <a:lnSpc>
                <a:spcPts val="2200"/>
              </a:lnSpc>
              <a:tabLst>
                <a:tab pos="228600" algn="l"/>
              </a:tabLst>
            </a:pPr>
            <a:r>
              <a:rPr lang="en-US" altLang="zh-CN" dirty="0" smtClean="0">
                <a:solidFill>
                  <a:schemeClr val="bg2"/>
                </a:solidFill>
                <a:cs typeface="Arial" pitchFamily="34" charset="0"/>
              </a:rPr>
              <a:t>Input Delay</a:t>
            </a:r>
          </a:p>
          <a:p>
            <a:pPr lvl="1">
              <a:lnSpc>
                <a:spcPts val="2200"/>
              </a:lnSpc>
              <a:tabLst>
                <a:tab pos="228600" algn="l"/>
              </a:tabLst>
            </a:pPr>
            <a:r>
              <a:rPr lang="en-US" altLang="zh-CN" dirty="0" smtClean="0">
                <a:solidFill>
                  <a:schemeClr val="bg2"/>
                </a:solidFill>
                <a:cs typeface="Arial" pitchFamily="34" charset="0"/>
              </a:rPr>
              <a:t>Output Delay</a:t>
            </a:r>
          </a:p>
          <a:p>
            <a:pPr lvl="1">
              <a:lnSpc>
                <a:spcPts val="2200"/>
              </a:lnSpc>
              <a:tabLst>
                <a:tab pos="228600" algn="l"/>
              </a:tabLst>
            </a:pPr>
            <a:r>
              <a:rPr lang="en-US" altLang="zh-CN" dirty="0" smtClean="0">
                <a:solidFill>
                  <a:schemeClr val="bg2"/>
                </a:solidFill>
                <a:cs typeface="Arial" pitchFamily="34" charset="0"/>
              </a:rPr>
              <a:t>Virtual Clocks</a:t>
            </a:r>
          </a:p>
          <a:p>
            <a:pPr>
              <a:lnSpc>
                <a:spcPts val="2200"/>
              </a:lnSpc>
              <a:tabLst>
                <a:tab pos="228600" algn="l"/>
              </a:tabLst>
            </a:pPr>
            <a:r>
              <a:rPr lang="en-US" altLang="zh-CN" dirty="0">
                <a:solidFill>
                  <a:schemeClr val="bg2"/>
                </a:solidFill>
                <a:cs typeface="Arial" pitchFamily="34" charset="0"/>
              </a:rPr>
              <a:t>Constraints Wizard</a:t>
            </a:r>
          </a:p>
          <a:p>
            <a:pPr>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Xilinx Design Constraints 16-</a:t>
            </a:r>
            <a:fld id="{060BD193-E118-4B16-863C-C8C12C675E3E}" type="slidenum">
              <a:rPr lang="en-US" smtClean="0"/>
              <a:pPr>
                <a:defRPr/>
              </a:pPr>
              <a:t>57</a:t>
            </a:fld>
            <a:endParaRPr lang="en-US" dirty="0"/>
          </a:p>
        </p:txBody>
      </p:sp>
    </p:spTree>
    <p:extLst>
      <p:ext uri="{BB962C8B-B14F-4D97-AF65-F5344CB8AC3E}">
        <p14:creationId xmlns:p14="http://schemas.microsoft.com/office/powerpoint/2010/main" val="41344877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I/O Planner view in the Vivado IDE provides an easy-to-use interface for assigning pin locations</a:t>
            </a:r>
          </a:p>
          <a:p>
            <a:pPr lvl="0"/>
            <a:r>
              <a:rPr lang="en-US" dirty="0" smtClean="0"/>
              <a:t>Use I/O Planning project for pin planning early in the design analysis</a:t>
            </a:r>
          </a:p>
          <a:p>
            <a:pPr lvl="1"/>
            <a:r>
              <a:rPr lang="en-US" dirty="0" smtClean="0"/>
              <a:t>DRC checking</a:t>
            </a:r>
          </a:p>
          <a:p>
            <a:pPr lvl="1"/>
            <a:r>
              <a:rPr lang="en-US" dirty="0" smtClean="0"/>
              <a:t>SSO analysis</a:t>
            </a:r>
          </a:p>
          <a:p>
            <a:pPr lvl="1"/>
            <a:r>
              <a:rPr lang="en-US" dirty="0" smtClean="0"/>
              <a:t>Verify I/O banking rules</a:t>
            </a:r>
            <a:endParaRPr lang="en-US" dirty="0"/>
          </a:p>
          <a:p>
            <a:r>
              <a:rPr lang="en-US" dirty="0" smtClean="0"/>
              <a:t>Static </a:t>
            </a:r>
            <a:r>
              <a:rPr lang="en-US" dirty="0"/>
              <a:t>timing paths start at clocked elements and end at clocked elements</a:t>
            </a:r>
          </a:p>
          <a:p>
            <a:pPr lvl="0"/>
            <a:r>
              <a:rPr lang="en-US" dirty="0"/>
              <a:t>Static timing paths are analyzed for setup and hold violations at both fastest and slowest process corners</a:t>
            </a:r>
          </a:p>
          <a:p>
            <a:pPr lvl="0"/>
            <a:r>
              <a:rPr lang="en-US" dirty="0" smtClean="0"/>
              <a:t>Clocks </a:t>
            </a:r>
            <a:r>
              <a:rPr lang="en-US" dirty="0"/>
              <a:t>are objects</a:t>
            </a:r>
          </a:p>
          <a:p>
            <a:pPr lvl="0"/>
            <a:r>
              <a:rPr lang="en-US" dirty="0"/>
              <a:t>Clocks can be created with the </a:t>
            </a:r>
            <a:r>
              <a:rPr lang="en-US" b="0" dirty="0">
                <a:latin typeface="Courier New" pitchFamily="49" charset="0"/>
                <a:cs typeface="Courier New" pitchFamily="49" charset="0"/>
              </a:rPr>
              <a:t>create_clock</a:t>
            </a:r>
            <a:r>
              <a:rPr lang="en-US" dirty="0"/>
              <a:t> command</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58</a:t>
            </a:fld>
            <a:endParaRPr lang="en-US" dirty="0"/>
          </a:p>
        </p:txBody>
      </p:sp>
    </p:spTree>
    <p:extLst>
      <p:ext uri="{BB962C8B-B14F-4D97-AF65-F5344CB8AC3E}">
        <p14:creationId xmlns:p14="http://schemas.microsoft.com/office/powerpoint/2010/main" val="3789886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0" dirty="0">
                <a:latin typeface="Courier New" pitchFamily="49" charset="0"/>
                <a:cs typeface="Courier New" pitchFamily="49" charset="0"/>
              </a:rPr>
              <a:t>set_input_delay</a:t>
            </a:r>
            <a:r>
              <a:rPr lang="en-US" dirty="0"/>
              <a:t> and </a:t>
            </a:r>
            <a:r>
              <a:rPr lang="en-US" b="0" dirty="0">
                <a:latin typeface="Courier New" pitchFamily="49" charset="0"/>
                <a:cs typeface="Courier New" pitchFamily="49" charset="0"/>
              </a:rPr>
              <a:t>set_output_delay</a:t>
            </a:r>
            <a:r>
              <a:rPr lang="en-US" dirty="0"/>
              <a:t> commands provide the details to complete the static timing path</a:t>
            </a:r>
          </a:p>
          <a:p>
            <a:pPr lvl="0"/>
            <a:r>
              <a:rPr lang="en-US" b="0" dirty="0">
                <a:latin typeface="Courier New" pitchFamily="49" charset="0"/>
                <a:cs typeface="Courier New" pitchFamily="49" charset="0"/>
              </a:rPr>
              <a:t>set_input_delay</a:t>
            </a:r>
            <a:r>
              <a:rPr lang="en-US" dirty="0"/>
              <a:t> specifies the clock of the driving component and the delay to the port</a:t>
            </a:r>
          </a:p>
          <a:p>
            <a:pPr lvl="0"/>
            <a:r>
              <a:rPr lang="en-US" b="0" dirty="0">
                <a:latin typeface="Courier New" pitchFamily="49" charset="0"/>
                <a:cs typeface="Courier New" pitchFamily="49" charset="0"/>
              </a:rPr>
              <a:t>set_output_delay</a:t>
            </a:r>
            <a:r>
              <a:rPr lang="en-US" dirty="0"/>
              <a:t> specifies the clock of the receiving component and the delay to the port</a:t>
            </a:r>
          </a:p>
          <a:p>
            <a:pPr lvl="1"/>
            <a:r>
              <a:rPr lang="en-US" dirty="0">
                <a:latin typeface="Courier New" pitchFamily="49" charset="0"/>
                <a:cs typeface="Courier New" pitchFamily="49" charset="0"/>
              </a:rPr>
              <a:t>–max </a:t>
            </a:r>
            <a:r>
              <a:rPr lang="en-US" dirty="0"/>
              <a:t>is the required setup time</a:t>
            </a:r>
          </a:p>
          <a:p>
            <a:pPr lvl="1"/>
            <a:r>
              <a:rPr lang="en-US" dirty="0">
                <a:latin typeface="Courier New" pitchFamily="49" charset="0"/>
                <a:cs typeface="Courier New" pitchFamily="49" charset="0"/>
              </a:rPr>
              <a:t>–min </a:t>
            </a:r>
            <a:r>
              <a:rPr lang="en-US" dirty="0"/>
              <a:t>is the negative of the required hold time</a:t>
            </a:r>
          </a:p>
          <a:p>
            <a:pPr lvl="0"/>
            <a:r>
              <a:rPr lang="en-US" dirty="0"/>
              <a:t>Port can have one </a:t>
            </a:r>
            <a:r>
              <a:rPr lang="en-US" b="0" dirty="0">
                <a:latin typeface="Courier New" pitchFamily="49" charset="0"/>
                <a:cs typeface="Courier New" pitchFamily="49" charset="0"/>
              </a:rPr>
              <a:t>–min </a:t>
            </a:r>
            <a:r>
              <a:rPr lang="en-US" dirty="0"/>
              <a:t>and one </a:t>
            </a:r>
            <a:r>
              <a:rPr lang="en-US" b="0" dirty="0">
                <a:latin typeface="Courier New" pitchFamily="49" charset="0"/>
                <a:cs typeface="Courier New" pitchFamily="49" charset="0"/>
              </a:rPr>
              <a:t>–max </a:t>
            </a:r>
            <a:r>
              <a:rPr lang="en-US" dirty="0"/>
              <a:t>by default</a:t>
            </a:r>
          </a:p>
          <a:p>
            <a:pPr lvl="0"/>
            <a:r>
              <a:rPr lang="en-US" dirty="0"/>
              <a:t>Additional delays can be specified with the </a:t>
            </a:r>
            <a:r>
              <a:rPr lang="en-US" b="0" dirty="0">
                <a:latin typeface="Courier New" pitchFamily="49" charset="0"/>
                <a:cs typeface="Courier New" pitchFamily="49" charset="0"/>
              </a:rPr>
              <a:t>–add_delay </a:t>
            </a:r>
            <a:r>
              <a:rPr lang="en-US" dirty="0"/>
              <a:t>option</a:t>
            </a:r>
          </a:p>
          <a:p>
            <a:pPr lvl="0"/>
            <a:r>
              <a:rPr lang="en-US" dirty="0"/>
              <a:t>I/O delays can be specified with respect to virtual </a:t>
            </a:r>
            <a:r>
              <a:rPr lang="en-US" dirty="0" smtClean="0"/>
              <a:t>clocks</a:t>
            </a:r>
          </a:p>
          <a:p>
            <a:pPr lvl="0"/>
            <a:r>
              <a:rPr lang="en-US" dirty="0" smtClean="0"/>
              <a:t>The Constraints Wizard is a powerful tool for creating constraints pertinent to the design</a:t>
            </a:r>
            <a:endParaRPr lang="en-US" dirty="0"/>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59</a:t>
            </a:fld>
            <a:endParaRPr lang="en-US" dirty="0"/>
          </a:p>
        </p:txBody>
      </p:sp>
    </p:spTree>
    <p:extLst>
      <p:ext uri="{BB962C8B-B14F-4D97-AF65-F5344CB8AC3E}">
        <p14:creationId xmlns:p14="http://schemas.microsoft.com/office/powerpoint/2010/main" val="3673729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When creating a new project from the Getting Started page you have the option to create an I/O planning project </a:t>
            </a:r>
            <a:r>
              <a:rPr lang="en-US" i="1" dirty="0"/>
              <a:t>without</a:t>
            </a:r>
            <a:r>
              <a:rPr lang="en-US" dirty="0"/>
              <a:t> RTL</a:t>
            </a:r>
          </a:p>
          <a:p>
            <a:pPr lvl="1"/>
            <a:r>
              <a:rPr lang="en-US" dirty="0"/>
              <a:t>This allows testing of pin assignments</a:t>
            </a:r>
          </a:p>
          <a:p>
            <a:pPr lvl="2"/>
            <a:r>
              <a:rPr lang="en-US" dirty="0"/>
              <a:t>I/O banking rules</a:t>
            </a:r>
          </a:p>
          <a:p>
            <a:pPr lvl="2"/>
            <a:r>
              <a:rPr lang="en-US" dirty="0"/>
              <a:t>Avoid ground bounce</a:t>
            </a:r>
          </a:p>
          <a:p>
            <a:pPr lvl="2"/>
            <a:r>
              <a:rPr lang="en-US" dirty="0"/>
              <a:t>The I/O Planner performs error checking for </a:t>
            </a:r>
            <a:r>
              <a:rPr lang="en-US" dirty="0" smtClean="0"/>
              <a:t/>
            </a:r>
            <a:br>
              <a:rPr lang="en-US" dirty="0" smtClean="0"/>
            </a:br>
            <a:r>
              <a:rPr lang="en-US" dirty="0" smtClean="0"/>
              <a:t>your </a:t>
            </a:r>
            <a:r>
              <a:rPr lang="en-US" dirty="0" err="1" smtClean="0"/>
              <a:t>pinout</a:t>
            </a:r>
            <a:endParaRPr lang="en-US" dirty="0"/>
          </a:p>
          <a:p>
            <a:pPr lvl="1"/>
            <a:r>
              <a:rPr lang="en-US" dirty="0"/>
              <a:t>However, it is recommended that you have </a:t>
            </a:r>
            <a:r>
              <a:rPr lang="en-US" dirty="0" smtClean="0"/>
              <a:t/>
            </a:r>
            <a:br>
              <a:rPr lang="en-US" dirty="0" smtClean="0"/>
            </a:br>
            <a:r>
              <a:rPr lang="en-US" dirty="0" smtClean="0"/>
              <a:t>RTL associated</a:t>
            </a:r>
            <a:endParaRPr lang="en-US" dirty="0"/>
          </a:p>
          <a:p>
            <a:pPr lvl="2"/>
            <a:r>
              <a:rPr lang="en-US" dirty="0"/>
              <a:t>Error checking is better</a:t>
            </a:r>
          </a:p>
        </p:txBody>
      </p:sp>
      <p:sp>
        <p:nvSpPr>
          <p:cNvPr id="3" name="Title 2"/>
          <p:cNvSpPr>
            <a:spLocks noGrp="1"/>
          </p:cNvSpPr>
          <p:nvPr>
            <p:ph type="title"/>
          </p:nvPr>
        </p:nvSpPr>
        <p:spPr/>
        <p:txBody>
          <a:bodyPr/>
          <a:lstStyle/>
          <a:p>
            <a:r>
              <a:rPr lang="en-US" dirty="0" smtClean="0"/>
              <a:t>I/O Planning Project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6</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578" y="2198755"/>
            <a:ext cx="5030787" cy="4244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6590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4095860" cy="4268337"/>
          </a:xfrm>
        </p:spPr>
        <p:txBody>
          <a:bodyPr/>
          <a:lstStyle/>
          <a:p>
            <a:pPr lvl="0"/>
            <a:r>
              <a:rPr lang="en-US" dirty="0"/>
              <a:t>This flow is used if you already have </a:t>
            </a:r>
            <a:r>
              <a:rPr lang="en-US" dirty="0" smtClean="0"/>
              <a:t>a RTL project created</a:t>
            </a:r>
            <a:endParaRPr lang="en-US" dirty="0"/>
          </a:p>
          <a:p>
            <a:pPr lvl="1"/>
            <a:r>
              <a:rPr lang="en-US" dirty="0"/>
              <a:t>Synthesize the </a:t>
            </a:r>
            <a:r>
              <a:rPr lang="en-US" dirty="0" smtClean="0"/>
              <a:t>design</a:t>
            </a:r>
          </a:p>
          <a:p>
            <a:pPr lvl="2"/>
            <a:r>
              <a:rPr lang="en-US" dirty="0"/>
              <a:t>O</a:t>
            </a:r>
            <a:r>
              <a:rPr lang="en-US" dirty="0" smtClean="0"/>
              <a:t>pen </a:t>
            </a:r>
            <a:r>
              <a:rPr lang="en-US" dirty="0"/>
              <a:t>synthesized design by clicking Open Synthesized </a:t>
            </a:r>
            <a:r>
              <a:rPr lang="en-US" dirty="0" smtClean="0"/>
              <a:t>Design</a:t>
            </a:r>
          </a:p>
          <a:p>
            <a:pPr lvl="2"/>
            <a:r>
              <a:rPr lang="en-US" dirty="0" smtClean="0"/>
              <a:t>Open </a:t>
            </a:r>
            <a:r>
              <a:rPr lang="en-US" dirty="0"/>
              <a:t>the I/O Planner by selecting the I/O Planning view from the drop-down box on the horizontal </a:t>
            </a:r>
            <a:r>
              <a:rPr lang="en-US" dirty="0" smtClean="0"/>
              <a:t>toolbar</a:t>
            </a:r>
          </a:p>
          <a:p>
            <a:pPr lvl="3"/>
            <a:r>
              <a:rPr lang="en-US" dirty="0" smtClean="0"/>
              <a:t>This </a:t>
            </a:r>
            <a:r>
              <a:rPr lang="en-US" dirty="0"/>
              <a:t>allows you to </a:t>
            </a:r>
            <a:r>
              <a:rPr lang="en-US" dirty="0" smtClean="0"/>
              <a:t>view and/or enter </a:t>
            </a:r>
            <a:r>
              <a:rPr lang="en-US" dirty="0"/>
              <a:t>the </a:t>
            </a:r>
            <a:r>
              <a:rPr lang="en-US" dirty="0" smtClean="0"/>
              <a:t>I/O locations and properties</a:t>
            </a:r>
            <a:endParaRPr lang="en-US" dirty="0"/>
          </a:p>
          <a:p>
            <a:pPr lvl="2"/>
            <a:endParaRPr lang="en-US" dirty="0"/>
          </a:p>
        </p:txBody>
      </p:sp>
      <p:sp>
        <p:nvSpPr>
          <p:cNvPr id="3" name="Title 2"/>
          <p:cNvSpPr>
            <a:spLocks noGrp="1"/>
          </p:cNvSpPr>
          <p:nvPr>
            <p:ph type="title"/>
          </p:nvPr>
        </p:nvSpPr>
        <p:spPr/>
        <p:txBody>
          <a:bodyPr/>
          <a:lstStyle/>
          <a:p>
            <a:r>
              <a:rPr lang="en-US" dirty="0" smtClean="0"/>
              <a:t>Launching I/O Planner with RTL</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7</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827" y="2017057"/>
            <a:ext cx="6504782" cy="346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3818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I/O Planner performs error checking on the design pin layout</a:t>
            </a:r>
          </a:p>
          <a:p>
            <a:pPr lvl="1"/>
            <a:r>
              <a:rPr lang="en-US" dirty="0"/>
              <a:t>This requires rules-based I/O assignments</a:t>
            </a:r>
          </a:p>
          <a:p>
            <a:pPr lvl="2"/>
            <a:r>
              <a:rPr lang="en-US" dirty="0"/>
              <a:t>DRC provides guidance for pin assignments connecting to dedicated FPGA logic (microprocessor, MGT, or differential pairs, for example)</a:t>
            </a:r>
          </a:p>
          <a:p>
            <a:pPr lvl="2"/>
            <a:r>
              <a:rPr lang="en-US" dirty="0"/>
              <a:t>Noise analysis (to avoid ground bounce)</a:t>
            </a:r>
          </a:p>
          <a:p>
            <a:pPr lvl="2"/>
            <a:r>
              <a:rPr lang="en-US" dirty="0"/>
              <a:t>Verify I/O banking rules</a:t>
            </a:r>
          </a:p>
          <a:p>
            <a:pPr lvl="1"/>
            <a:r>
              <a:rPr lang="en-US" dirty="0"/>
              <a:t>Semi or fully automatic pin assignment capabilities</a:t>
            </a:r>
          </a:p>
          <a:p>
            <a:pPr lvl="2"/>
            <a:r>
              <a:rPr lang="en-US" dirty="0"/>
              <a:t>Xilinx recommends that you place timing-critical ports before allowing automatic pin assignment of the remaining pins</a:t>
            </a:r>
          </a:p>
          <a:p>
            <a:pPr lvl="1"/>
            <a:r>
              <a:rPr lang="en-US" dirty="0"/>
              <a:t>Supports grouping-related pins to simplify I/O interface management</a:t>
            </a:r>
          </a:p>
          <a:p>
            <a:endParaRPr lang="en-US" dirty="0"/>
          </a:p>
        </p:txBody>
      </p:sp>
      <p:sp>
        <p:nvSpPr>
          <p:cNvPr id="3" name="Title 2"/>
          <p:cNvSpPr>
            <a:spLocks noGrp="1"/>
          </p:cNvSpPr>
          <p:nvPr>
            <p:ph type="title"/>
          </p:nvPr>
        </p:nvSpPr>
        <p:spPr/>
        <p:txBody>
          <a:bodyPr/>
          <a:lstStyle/>
          <a:p>
            <a:r>
              <a:rPr lang="en-US" dirty="0" smtClean="0"/>
              <a:t>I/O Planner</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8</a:t>
            </a:fld>
            <a:endParaRPr lang="en-US" dirty="0"/>
          </a:p>
        </p:txBody>
      </p:sp>
    </p:spTree>
    <p:extLst>
      <p:ext uri="{BB962C8B-B14F-4D97-AF65-F5344CB8AC3E}">
        <p14:creationId xmlns:p14="http://schemas.microsoft.com/office/powerpoint/2010/main" val="3674208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817" y="1448422"/>
            <a:ext cx="6446838"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609490" y="1600201"/>
            <a:ext cx="4722532" cy="4268337"/>
          </a:xfrm>
        </p:spPr>
        <p:txBody>
          <a:bodyPr/>
          <a:lstStyle/>
          <a:p>
            <a:r>
              <a:rPr lang="en-US" sz="1600" dirty="0"/>
              <a:t>I/O Planner allows you to view both the Die and Package views so that you can understand the I/O bank relationship with your </a:t>
            </a:r>
            <a:r>
              <a:rPr lang="en-US" sz="1600" dirty="0" smtClean="0"/>
              <a:t>logic</a:t>
            </a:r>
          </a:p>
          <a:p>
            <a:pPr lvl="0"/>
            <a:r>
              <a:rPr lang="en-US" sz="1600" dirty="0" smtClean="0"/>
              <a:t>Package </a:t>
            </a:r>
            <a:r>
              <a:rPr lang="en-US" sz="1600" dirty="0"/>
              <a:t>and Device views</a:t>
            </a:r>
          </a:p>
          <a:p>
            <a:pPr lvl="1"/>
            <a:r>
              <a:rPr lang="en-US" sz="1400" dirty="0"/>
              <a:t>Graphically displays package pins, die pads, and I/O banks</a:t>
            </a:r>
          </a:p>
          <a:p>
            <a:pPr lvl="1"/>
            <a:r>
              <a:rPr lang="en-US" sz="1400" dirty="0"/>
              <a:t>I/O ports can be assigned within either </a:t>
            </a:r>
            <a:r>
              <a:rPr lang="en-US" sz="1400" dirty="0" smtClean="0"/>
              <a:t>of </a:t>
            </a:r>
            <a:r>
              <a:rPr lang="en-US" sz="1400" dirty="0"/>
              <a:t>these two views</a:t>
            </a:r>
          </a:p>
          <a:p>
            <a:pPr lvl="0"/>
            <a:r>
              <a:rPr lang="en-US" sz="1600" dirty="0"/>
              <a:t>Package Pins view</a:t>
            </a:r>
          </a:p>
          <a:p>
            <a:pPr lvl="1"/>
            <a:r>
              <a:rPr lang="en-US" sz="1400" dirty="0"/>
              <a:t>Displays I/O package specifications and assignment status</a:t>
            </a:r>
          </a:p>
          <a:p>
            <a:pPr lvl="2"/>
            <a:r>
              <a:rPr lang="en-US" sz="1200" dirty="0"/>
              <a:t>Allows you to see the Trace delays, pin type, voltage standard, and differential pair partners</a:t>
            </a:r>
          </a:p>
          <a:p>
            <a:pPr lvl="1"/>
            <a:r>
              <a:rPr lang="en-US" sz="1400" dirty="0"/>
              <a:t>Can display pins as a group, in an I/O bank, or as a list</a:t>
            </a:r>
          </a:p>
          <a:p>
            <a:pPr lvl="1"/>
            <a:r>
              <a:rPr lang="en-US" sz="1400" dirty="0"/>
              <a:t>As you drag across the </a:t>
            </a:r>
            <a:r>
              <a:rPr lang="en-US" sz="1400" dirty="0" smtClean="0"/>
              <a:t>display, </a:t>
            </a:r>
            <a:r>
              <a:rPr lang="en-US" sz="1400" dirty="0"/>
              <a:t>icons show pin and I/O bank placement status</a:t>
            </a:r>
          </a:p>
        </p:txBody>
      </p:sp>
      <p:sp>
        <p:nvSpPr>
          <p:cNvPr id="3" name="Title 2"/>
          <p:cNvSpPr>
            <a:spLocks noGrp="1"/>
          </p:cNvSpPr>
          <p:nvPr>
            <p:ph type="title"/>
          </p:nvPr>
        </p:nvSpPr>
        <p:spPr/>
        <p:txBody>
          <a:bodyPr/>
          <a:lstStyle/>
          <a:p>
            <a:r>
              <a:rPr lang="en-US" dirty="0" smtClean="0"/>
              <a:t>I/O Planner Layout View</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Xilinx Design Constraints 16-</a:t>
            </a:r>
            <a:fld id="{060BD193-E118-4B16-863C-C8C12C675E3E}" type="slidenum">
              <a:rPr lang="en-US" smtClean="0"/>
              <a:pPr>
                <a:defRPr/>
              </a:pPr>
              <a:t>9</a:t>
            </a:fld>
            <a:endParaRPr lang="en-US" dirty="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2271" y="2872409"/>
            <a:ext cx="6446838"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2271" y="5492110"/>
            <a:ext cx="56769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1053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Props1.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7747654C-B272-4B15-B46C-BB332E6C5466}">
  <ds:schemaRefs>
    <ds:schemaRef ds:uri="http://www.w3.org/XML/1998/namespace"/>
    <ds:schemaRef ds:uri="http://schemas.microsoft.com/office/2006/metadata/properties"/>
    <ds:schemaRef ds:uri="http://purl.org/dc/elements/1.1/"/>
    <ds:schemaRef ds:uri="http://schemas.openxmlformats.org/package/2006/metadata/core-properties"/>
    <ds:schemaRef ds:uri="http://purl.org/dc/dcmitype/"/>
    <ds:schemaRef ds:uri="http://schemas.microsoft.com/office/2006/documentManagement/types"/>
    <ds:schemaRef ds:uri="D46A7F71-384C-4B0A-B6CB-1869FF28952A"/>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9015</TotalTime>
  <Words>4604</Words>
  <Application>Microsoft Office PowerPoint</Application>
  <PresentationFormat>自定义</PresentationFormat>
  <Paragraphs>614</Paragraphs>
  <Slides>59</Slides>
  <Notes>23</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Xilinx_All_Programmable_Template</vt:lpstr>
      <vt:lpstr>Xilinx Design Constraints</vt:lpstr>
      <vt:lpstr>Objectives</vt:lpstr>
      <vt:lpstr>Outline</vt:lpstr>
      <vt:lpstr>Pin and Clock Planning</vt:lpstr>
      <vt:lpstr>Design View Layouts</vt:lpstr>
      <vt:lpstr>I/O Planning Project</vt:lpstr>
      <vt:lpstr>Launching I/O Planner with RTL</vt:lpstr>
      <vt:lpstr>I/O Planner</vt:lpstr>
      <vt:lpstr>I/O Planner Layout View</vt:lpstr>
      <vt:lpstr>Package View</vt:lpstr>
      <vt:lpstr>set_property command</vt:lpstr>
      <vt:lpstr>Outline</vt:lpstr>
      <vt:lpstr>Static Timing Paths and I/O</vt:lpstr>
      <vt:lpstr>Outline</vt:lpstr>
      <vt:lpstr>Clocks</vt:lpstr>
      <vt:lpstr>Clocks as Objects</vt:lpstr>
      <vt:lpstr>Creating Clocks</vt:lpstr>
      <vt:lpstr>Clock Waveform</vt:lpstr>
      <vt:lpstr>Setting Jitter</vt:lpstr>
      <vt:lpstr>Clock Latency</vt:lpstr>
      <vt:lpstr>Options of the set_clock_latency Command</vt:lpstr>
      <vt:lpstr>Creating Clocks using the GUI</vt:lpstr>
      <vt:lpstr>The Create Clock Wizard</vt:lpstr>
      <vt:lpstr>Handling Clock Objects</vt:lpstr>
      <vt:lpstr>Outline</vt:lpstr>
      <vt:lpstr>Synchronous Input Interfaces</vt:lpstr>
      <vt:lpstr>Completing the Static Timing Input Path</vt:lpstr>
      <vt:lpstr>set_input_delay Command</vt:lpstr>
      <vt:lpstr>Using a Common Clock</vt:lpstr>
      <vt:lpstr>set_input_delay example</vt:lpstr>
      <vt:lpstr>Minimum and Maximum Delays</vt:lpstr>
      <vt:lpstr>Multiple Input Delays on the Same Port</vt:lpstr>
      <vt:lpstr>Creating Input Delays Using the GUI</vt:lpstr>
      <vt:lpstr>Set Input Delay Wizard</vt:lpstr>
      <vt:lpstr>Outline</vt:lpstr>
      <vt:lpstr>Completing the Static Timing Output Path</vt:lpstr>
      <vt:lpstr>set_output_delay Command</vt:lpstr>
      <vt:lpstr>External Setup and Hold Requirements</vt:lpstr>
      <vt:lpstr>Complete Output Static Timing Path</vt:lpstr>
      <vt:lpstr>Multiple Output Delays on the Same Port</vt:lpstr>
      <vt:lpstr>Creating Output Delays Using the GUI</vt:lpstr>
      <vt:lpstr>Set Output Delay Wizard</vt:lpstr>
      <vt:lpstr>Outline</vt:lpstr>
      <vt:lpstr>Clocks for Input and Output Delay</vt:lpstr>
      <vt:lpstr>Reasons for Virtual Clocks</vt:lpstr>
      <vt:lpstr>Creating Virtual Clocks</vt:lpstr>
      <vt:lpstr>Input Static Timing Path with External Buffer</vt:lpstr>
      <vt:lpstr>Outline</vt:lpstr>
      <vt:lpstr>The Constraints Wizard</vt:lpstr>
      <vt:lpstr>The Constraints Wizard, Primary Clock</vt:lpstr>
      <vt:lpstr>The Constraints Wizard, Generated Clocks</vt:lpstr>
      <vt:lpstr>The Constraints Wizard, Input Delays</vt:lpstr>
      <vt:lpstr>The Constraints Wizard, Output Delays</vt:lpstr>
      <vt:lpstr>The Constraints Wizard: Other Constraints</vt:lpstr>
      <vt:lpstr>The Constraints Wizard: Non-Applicable Constraints</vt:lpstr>
      <vt:lpstr>The Constraints Wizard: Constraints Summary</vt:lpstr>
      <vt:lpstr>Outline</vt:lpstr>
      <vt:lpstr>Summary</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element</cp:lastModifiedBy>
  <cp:revision>289</cp:revision>
  <cp:lastPrinted>2015-07-28T14:59:36Z</cp:lastPrinted>
  <dcterms:created xsi:type="dcterms:W3CDTF">2012-06-30T11:52:27Z</dcterms:created>
  <dcterms:modified xsi:type="dcterms:W3CDTF">2017-06-05T08:59:55Z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7f9d5a68-7fce-4a4f-b216-aba35c3c8126</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