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3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6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5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1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1F5B-7B63-453A-9B54-905862D83EB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7780-914F-41FF-A767-80D98CFB5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kang028.medium.com/%E7%82%BA%E4%BB%80%E9%BA%BC%E8%B3%87%E6%96%99%E5%9E%8B%E5%88%A5%E6%9C%83%E5%BD%B1%E9%9F%BF%E8%B3%87%E6%96%99%E5%AD%98%E5%8F%96-%E6%B7%BA%E8%AB%87-primitive-type-%E8%88%87-reference-type-%E7%9A%84%E5%B7%AE%E7%95%B0-a0a4766a8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nd.com/community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s/#choose-your-id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ales.jetbrains.com/hc/en-gb/articles/206544449-I-received-a-coupon-code-for-a-JetBrains-license-how-can-I-use-it" TargetMode="External"/><Relationship Id="rId4" Type="http://schemas.openxmlformats.org/officeDocument/2006/relationships/hyperlink" Target="https://www.jetbrains.com/websto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2.What is node.js?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1399056"/>
            <a:ext cx="734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瀏覽器使用</a:t>
            </a:r>
            <a:r>
              <a:rPr lang="en-US" altLang="zh-TW" dirty="0" smtClean="0"/>
              <a:t>V8(C++</a:t>
            </a:r>
            <a:r>
              <a:rPr lang="zh-TW" altLang="en-US" dirty="0" smtClean="0"/>
              <a:t>編寫</a:t>
            </a:r>
            <a:r>
              <a:rPr lang="en-US" altLang="zh-TW" dirty="0" smtClean="0"/>
              <a:t>)</a:t>
            </a:r>
            <a:r>
              <a:rPr lang="zh-TW" altLang="en-US" dirty="0" smtClean="0"/>
              <a:t>引擎，將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編譯成機器語言</a:t>
            </a:r>
            <a:endParaRPr lang="en-US" altLang="zh-TW" dirty="0" smtClean="0"/>
          </a:p>
          <a:p>
            <a:r>
              <a:rPr lang="en-US" altLang="zh-TW" dirty="0" smtClean="0"/>
              <a:t>Node.js </a:t>
            </a:r>
            <a:r>
              <a:rPr lang="zh-TW" altLang="en-US" dirty="0" smtClean="0"/>
              <a:t>則是將 </a:t>
            </a:r>
            <a:r>
              <a:rPr lang="en-US" altLang="zh-TW" dirty="0" smtClean="0"/>
              <a:t>V8(vanilla v8)</a:t>
            </a:r>
            <a:r>
              <a:rPr lang="zh-TW" altLang="en-US" dirty="0" smtClean="0"/>
              <a:t>拆出來使用，</a:t>
            </a:r>
            <a:r>
              <a:rPr lang="zh-TW" altLang="en-US" dirty="0"/>
              <a:t>讓使用者在本地端就可</a:t>
            </a:r>
            <a:r>
              <a:rPr lang="zh-TW" altLang="en-US" dirty="0" smtClean="0"/>
              <a:t>編譯 </a:t>
            </a:r>
            <a:r>
              <a:rPr lang="en-US" altLang="zh-TW" dirty="0" smtClean="0"/>
              <a:t>JS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87430" cy="419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8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Using the Attached Source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41277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Throughout this course, we'll write a lot of code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To give you the possibility of comparing your code to mine (to find + fix potential errors in your code), you'll find </a:t>
            </a:r>
            <a:r>
              <a:rPr lang="en-US" altLang="zh-TW" b="1" dirty="0"/>
              <a:t>multiple code snapshots per module</a:t>
            </a:r>
            <a:r>
              <a:rPr lang="en-US" altLang="zh-TW" dirty="0"/>
              <a:t> attached to different lectures in this course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 </a:t>
            </a:r>
            <a:r>
              <a:rPr lang="en-US" altLang="zh-TW" b="1" dirty="0"/>
              <a:t>last lecture of each module</a:t>
            </a:r>
            <a:r>
              <a:rPr lang="en-US" altLang="zh-TW" dirty="0"/>
              <a:t> always contains </a:t>
            </a:r>
            <a:r>
              <a:rPr lang="en-US" altLang="zh-TW" b="1" dirty="0"/>
              <a:t>all snapshots</a:t>
            </a:r>
            <a:r>
              <a:rPr lang="en-US" altLang="zh-TW" dirty="0"/>
              <a:t> for the module, ordered chronologically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You can view the code and compare it to yours or replace (parts of) your code with it temporarily (to narrow down the issue).</a:t>
            </a:r>
          </a:p>
          <a:p>
            <a:r>
              <a:rPr lang="en-US" altLang="zh-TW" b="1" dirty="0"/>
              <a:t>How do you use the attached code</a:t>
            </a:r>
            <a:r>
              <a:rPr lang="en-US" altLang="zh-TW" b="1" dirty="0" smtClean="0"/>
              <a:t>?</a:t>
            </a:r>
          </a:p>
          <a:p>
            <a:endParaRPr lang="en-US" altLang="zh-TW" dirty="0"/>
          </a:p>
          <a:p>
            <a:r>
              <a:rPr lang="en-US" altLang="zh-TW" b="1" dirty="0"/>
              <a:t>BEFORE</a:t>
            </a:r>
            <a:r>
              <a:rPr lang="en-US" altLang="zh-TW" dirty="0"/>
              <a:t> we started using </a:t>
            </a:r>
            <a:r>
              <a:rPr lang="en-US" altLang="zh-TW" dirty="0" err="1"/>
              <a:t>npm</a:t>
            </a:r>
            <a:r>
              <a:rPr lang="en-US" altLang="zh-TW" dirty="0"/>
              <a:t>, you simply run the main .</a:t>
            </a:r>
            <a:r>
              <a:rPr lang="en-US" altLang="zh-TW" dirty="0" err="1"/>
              <a:t>js</a:t>
            </a:r>
            <a:r>
              <a:rPr lang="en-US" altLang="zh-TW" dirty="0"/>
              <a:t> file via node - just as we do it in the videos. Or you simply look into the code files to view + compare the code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b="1" dirty="0"/>
              <a:t>AFTER</a:t>
            </a:r>
            <a:r>
              <a:rPr lang="en-US" altLang="zh-TW" dirty="0"/>
              <a:t> we started using </a:t>
            </a:r>
            <a:r>
              <a:rPr lang="en-US" altLang="zh-TW" dirty="0" err="1"/>
              <a:t>npm</a:t>
            </a:r>
            <a:r>
              <a:rPr lang="en-US" altLang="zh-TW" dirty="0"/>
              <a:t>, you need to run </a:t>
            </a:r>
            <a:r>
              <a:rPr lang="en-US" altLang="zh-TW" dirty="0" err="1"/>
              <a:t>npm</a:t>
            </a:r>
            <a:r>
              <a:rPr lang="en-US" altLang="zh-TW" dirty="0"/>
              <a:t> install inside of the extracted code attachment before you can run </a:t>
            </a:r>
            <a:r>
              <a:rPr lang="en-US" altLang="zh-TW" dirty="0" err="1"/>
              <a:t>npm</a:t>
            </a:r>
            <a:r>
              <a:rPr lang="en-US" altLang="zh-TW" dirty="0"/>
              <a:t> start to run the server.</a:t>
            </a:r>
          </a:p>
        </p:txBody>
      </p:sp>
    </p:spTree>
    <p:extLst>
      <p:ext uri="{BB962C8B-B14F-4D97-AF65-F5344CB8AC3E}">
        <p14:creationId xmlns:p14="http://schemas.microsoft.com/office/powerpoint/2010/main" val="11044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REPL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62793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原始型（</a:t>
            </a:r>
            <a:r>
              <a:rPr lang="en-US" altLang="zh-TW" sz="2800" b="1" dirty="0"/>
              <a:t>Primitive Type</a:t>
            </a:r>
            <a:r>
              <a:rPr lang="zh-TW" altLang="en-US" sz="2800" b="1" dirty="0" smtClean="0"/>
              <a:t>）和</a:t>
            </a:r>
            <a:r>
              <a:rPr lang="zh-TW" altLang="en-US" sz="2800" b="1" dirty="0"/>
              <a:t>引用型（</a:t>
            </a:r>
            <a:r>
              <a:rPr lang="en-US" altLang="zh-TW" sz="2800" b="1" dirty="0"/>
              <a:t>Reference Type</a:t>
            </a:r>
            <a:r>
              <a:rPr lang="zh-TW" altLang="en-US" sz="2800" b="1" dirty="0" smtClean="0"/>
              <a:t>）</a:t>
            </a:r>
            <a:endParaRPr lang="zh-TW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919104" cy="41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67544" y="6093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79712" y="1844824"/>
            <a:ext cx="6912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et x=5; x=7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一開始</a:t>
            </a:r>
            <a:r>
              <a:rPr lang="en-US" altLang="zh-TW" sz="1600" dirty="0" smtClean="0"/>
              <a:t>5</a:t>
            </a:r>
            <a:r>
              <a:rPr lang="zh-TW" altLang="en-US" sz="1600" dirty="0" smtClean="0"/>
              <a:t>記憶體位置</a:t>
            </a:r>
            <a:r>
              <a:rPr lang="en-US" altLang="zh-TW" sz="1600" dirty="0" smtClean="0"/>
              <a:t>(Call Stack</a:t>
            </a:r>
            <a:r>
              <a:rPr lang="zh-TW" altLang="en-US" sz="1600" dirty="0"/>
              <a:t>位置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可能為</a:t>
            </a:r>
            <a:r>
              <a:rPr lang="en-US" altLang="zh-TW" sz="1600" dirty="0" smtClean="0"/>
              <a:t>C001</a:t>
            </a:r>
            <a:r>
              <a:rPr lang="zh-TW" altLang="en-US" sz="1600" dirty="0" smtClean="0"/>
              <a:t>，在變為</a:t>
            </a:r>
            <a:r>
              <a:rPr lang="en-US" altLang="zh-TW" sz="1600" dirty="0" smtClean="0"/>
              <a:t>7</a:t>
            </a:r>
            <a:r>
              <a:rPr lang="zh-TW" altLang="en-US" sz="1600" dirty="0" smtClean="0"/>
              <a:t>時是先指定到新的記憶體位置</a:t>
            </a:r>
            <a:r>
              <a:rPr lang="en-US" altLang="zh-TW" sz="1600" dirty="0" smtClean="0"/>
              <a:t>C002</a:t>
            </a:r>
            <a:r>
              <a:rPr lang="zh-TW" altLang="en-US" sz="1600" dirty="0" smtClean="0"/>
              <a:t>後，若原先</a:t>
            </a:r>
            <a:r>
              <a:rPr lang="en-US" altLang="zh-TW" sz="1600" dirty="0" smtClean="0"/>
              <a:t>5(C001)</a:t>
            </a:r>
            <a:r>
              <a:rPr lang="zh-TW" altLang="en-US" sz="1600" dirty="0" smtClean="0"/>
              <a:t>都沒用到後，直接釋放此記憶體空間，而不是直接修改</a:t>
            </a:r>
            <a:r>
              <a:rPr lang="en-US" altLang="zh-TW" sz="1600" dirty="0" smtClean="0"/>
              <a:t>(C001)</a:t>
            </a:r>
            <a:r>
              <a:rPr lang="zh-TW" altLang="en-US" sz="1600" dirty="0" smtClean="0"/>
              <a:t>上的值</a:t>
            </a:r>
            <a:endParaRPr lang="zh-TW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97329"/>
            <a:ext cx="4728220" cy="99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763688" y="4366668"/>
            <a:ext cx="6912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let 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 = {name: Chris}; </a:t>
            </a:r>
            <a:r>
              <a:rPr lang="en-US" altLang="zh-TW" sz="1600" dirty="0" err="1" smtClean="0"/>
              <a:t>obj</a:t>
            </a:r>
            <a:r>
              <a:rPr lang="en-US" altLang="zh-TW" sz="1600" dirty="0" smtClean="0"/>
              <a:t>={}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一開始</a:t>
            </a:r>
            <a:r>
              <a:rPr lang="en-US" altLang="zh-TW" sz="1600" dirty="0"/>
              <a:t>{name: Chris</a:t>
            </a:r>
            <a:r>
              <a:rPr lang="en-US" altLang="zh-TW" sz="1600" dirty="0" smtClean="0"/>
              <a:t>}</a:t>
            </a:r>
            <a:r>
              <a:rPr lang="zh-TW" altLang="en-US" sz="1600" dirty="0" smtClean="0"/>
              <a:t>記憶體位置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Call Stack</a:t>
            </a:r>
            <a:r>
              <a:rPr lang="zh-TW" altLang="en-US" sz="1600" dirty="0" smtClean="0"/>
              <a:t>位置 </a:t>
            </a:r>
            <a:r>
              <a:rPr lang="en-US" altLang="zh-TW" sz="1600" dirty="0" smtClean="0"/>
              <a:t>=&gt;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Heap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 )</a:t>
            </a:r>
            <a:r>
              <a:rPr lang="zh-TW" altLang="en-US" sz="1600" dirty="0" smtClean="0"/>
              <a:t>可能為</a:t>
            </a:r>
            <a:r>
              <a:rPr lang="en-US" altLang="zh-TW" sz="1600" dirty="0"/>
              <a:t>C</a:t>
            </a:r>
            <a:r>
              <a:rPr lang="en-US" altLang="zh-TW" sz="1600" dirty="0" smtClean="0"/>
              <a:t>001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=&gt;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H</a:t>
            </a:r>
            <a:r>
              <a:rPr lang="en-US" altLang="zh-TW" sz="1600" dirty="0" smtClean="0"/>
              <a:t>001</a:t>
            </a:r>
            <a:r>
              <a:rPr lang="zh-TW" altLang="en-US" sz="1600" dirty="0" smtClean="0"/>
              <a:t>，在變為</a:t>
            </a:r>
            <a:r>
              <a:rPr lang="en-US" altLang="zh-TW" sz="1600" dirty="0" smtClean="0"/>
              <a:t>{}</a:t>
            </a:r>
            <a:r>
              <a:rPr lang="zh-TW" altLang="en-US" sz="1600" dirty="0" smtClean="0"/>
              <a:t>時是指定到新的位置</a:t>
            </a:r>
            <a:r>
              <a:rPr lang="en-US" altLang="zh-TW" sz="1600" dirty="0" smtClean="0"/>
              <a:t>H002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但還是記憶體位置還是指向 </a:t>
            </a:r>
            <a:r>
              <a:rPr lang="en-US" altLang="zh-TW" sz="1600" dirty="0" smtClean="0"/>
              <a:t>C001</a:t>
            </a:r>
            <a:r>
              <a:rPr lang="zh-TW" altLang="en-US" sz="1600" dirty="0" smtClean="0"/>
              <a:t>，也就是 </a:t>
            </a:r>
            <a:r>
              <a:rPr lang="en-US" altLang="zh-TW" sz="1600" dirty="0"/>
              <a:t>C</a:t>
            </a:r>
            <a:r>
              <a:rPr lang="en-US" altLang="zh-TW" sz="1600" dirty="0" smtClean="0"/>
              <a:t>001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=&gt;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H002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Node.js Program Lifecycle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611560" y="1930994"/>
            <a:ext cx="8064896" cy="3563561"/>
            <a:chOff x="827584" y="1628800"/>
            <a:chExt cx="8064896" cy="3563561"/>
          </a:xfrm>
        </p:grpSpPr>
        <p:sp>
          <p:nvSpPr>
            <p:cNvPr id="2" name="矩形 1"/>
            <p:cNvSpPr/>
            <p:nvPr/>
          </p:nvSpPr>
          <p:spPr>
            <a:xfrm>
              <a:off x="3790889" y="1628800"/>
              <a:ext cx="1328719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Start Script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59832" y="2492896"/>
              <a:ext cx="278516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Parse Code, Register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Variables &amp; Functions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05116" y="3668841"/>
              <a:ext cx="152964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Event Loop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98079" y="4735161"/>
              <a:ext cx="134372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process exit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00192" y="3068960"/>
              <a:ext cx="2592288" cy="14812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Keeps on running as long as there are event listeners registered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1628800"/>
              <a:ext cx="158417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Node app.js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直線單箭頭接點 3"/>
            <p:cNvCxnSpPr>
              <a:stCxn id="11" idx="3"/>
              <a:endCxn id="2" idx="1"/>
            </p:cNvCxnSpPr>
            <p:nvPr/>
          </p:nvCxnSpPr>
          <p:spPr>
            <a:xfrm>
              <a:off x="2411760" y="1857400"/>
              <a:ext cx="13791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2" idx="2"/>
              <a:endCxn id="5" idx="0"/>
            </p:cNvCxnSpPr>
            <p:nvPr/>
          </p:nvCxnSpPr>
          <p:spPr>
            <a:xfrm flipH="1">
              <a:off x="4452416" y="2086000"/>
              <a:ext cx="2833" cy="4068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8" idx="0"/>
            </p:cNvCxnSpPr>
            <p:nvPr/>
          </p:nvCxnSpPr>
          <p:spPr>
            <a:xfrm>
              <a:off x="4452416" y="3068960"/>
              <a:ext cx="17523" cy="599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8" idx="2"/>
              <a:endCxn id="9" idx="0"/>
            </p:cNvCxnSpPr>
            <p:nvPr/>
          </p:nvCxnSpPr>
          <p:spPr>
            <a:xfrm>
              <a:off x="4469939" y="4126041"/>
              <a:ext cx="0" cy="609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8" idx="3"/>
              <a:endCxn id="10" idx="1"/>
            </p:cNvCxnSpPr>
            <p:nvPr/>
          </p:nvCxnSpPr>
          <p:spPr>
            <a:xfrm flipV="1">
              <a:off x="5234762" y="3809574"/>
              <a:ext cx="1065430" cy="878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1403648" y="3712775"/>
              <a:ext cx="220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The Node Application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4.Npm tips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1402292"/>
            <a:ext cx="920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</a:t>
            </a:r>
            <a:r>
              <a:rPr lang="en-US" altLang="zh-TW" b="1" dirty="0" err="1" smtClean="0"/>
              <a:t>pm</a:t>
            </a:r>
            <a:r>
              <a:rPr lang="en-US" altLang="zh-TW" b="1" dirty="0" smtClean="0"/>
              <a:t> install XXX –save(-dev)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npm</a:t>
            </a:r>
            <a:r>
              <a:rPr lang="en-US" altLang="zh-TW" b="1" dirty="0" smtClean="0"/>
              <a:t> I XXX -D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：可決定安裝的第三方是否要在生產環境中啟用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2.What is node.js?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1399056"/>
            <a:ext cx="611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瀏覽器使用</a:t>
            </a:r>
            <a:r>
              <a:rPr lang="en-US" altLang="zh-TW" dirty="0" smtClean="0"/>
              <a:t>V8(C++</a:t>
            </a:r>
            <a:r>
              <a:rPr lang="zh-TW" altLang="en-US" dirty="0" smtClean="0"/>
              <a:t>編寫</a:t>
            </a:r>
            <a:r>
              <a:rPr lang="en-US" altLang="zh-TW" dirty="0" smtClean="0"/>
              <a:t>)</a:t>
            </a:r>
            <a:r>
              <a:rPr lang="zh-TW" altLang="en-US" dirty="0" smtClean="0"/>
              <a:t>引擎，將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編譯成機器語言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2.What is node.js?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1399056"/>
            <a:ext cx="611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瀏覽器使用</a:t>
            </a:r>
            <a:r>
              <a:rPr lang="en-US" altLang="zh-TW" dirty="0" smtClean="0"/>
              <a:t>V8(C++</a:t>
            </a:r>
            <a:r>
              <a:rPr lang="zh-TW" altLang="en-US" dirty="0" smtClean="0"/>
              <a:t>編寫</a:t>
            </a:r>
            <a:r>
              <a:rPr lang="en-US" altLang="zh-TW" dirty="0" smtClean="0"/>
              <a:t>)</a:t>
            </a:r>
            <a:r>
              <a:rPr lang="zh-TW" altLang="en-US" dirty="0" smtClean="0"/>
              <a:t>引擎，將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編譯成機器語言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4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Join our Online Learning Community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412776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Great to have you on board as a student!</a:t>
            </a:r>
          </a:p>
          <a:p>
            <a:r>
              <a:rPr lang="en-US" altLang="zh-TW" dirty="0"/>
              <a:t>This course also comes with free access to our “</a:t>
            </a:r>
            <a:r>
              <a:rPr lang="en-US" altLang="zh-TW" b="1" dirty="0" err="1"/>
              <a:t>Academind</a:t>
            </a:r>
            <a:r>
              <a:rPr lang="en-US" altLang="zh-TW" b="1" dirty="0"/>
              <a:t> Community</a:t>
            </a:r>
            <a:r>
              <a:rPr lang="en-US" altLang="zh-TW" dirty="0"/>
              <a:t>” on Discord: </a:t>
            </a:r>
            <a:r>
              <a:rPr lang="en-US" altLang="zh-TW" dirty="0">
                <a:hlinkClick r:id="rId2"/>
              </a:rPr>
              <a:t>https://academind.com/community/</a:t>
            </a:r>
            <a:endParaRPr lang="en-US" altLang="zh-TW" dirty="0"/>
          </a:p>
          <a:p>
            <a:r>
              <a:rPr lang="en-US" altLang="zh-TW" dirty="0"/>
              <a:t>There, you can find </a:t>
            </a:r>
            <a:r>
              <a:rPr lang="en-US" altLang="zh-TW" b="1" dirty="0"/>
              <a:t>like-minded people</a:t>
            </a:r>
            <a:r>
              <a:rPr lang="en-US" altLang="zh-TW" dirty="0"/>
              <a:t>, </a:t>
            </a:r>
            <a:r>
              <a:rPr lang="en-US" altLang="zh-TW" b="1" dirty="0"/>
              <a:t>discuss</a:t>
            </a:r>
            <a:r>
              <a:rPr lang="en-US" altLang="zh-TW" dirty="0"/>
              <a:t> issues, </a:t>
            </a:r>
            <a:r>
              <a:rPr lang="en-US" altLang="zh-TW" b="1" dirty="0"/>
              <a:t>help each other</a:t>
            </a:r>
            <a:r>
              <a:rPr lang="en-US" altLang="zh-TW" dirty="0"/>
              <a:t>, share progress, successes and ideas and simply have a good time!</a:t>
            </a:r>
          </a:p>
          <a:p>
            <a:r>
              <a:rPr lang="en-US" altLang="zh-TW" dirty="0"/>
              <a:t>---</a:t>
            </a:r>
          </a:p>
          <a:p>
            <a:r>
              <a:rPr lang="en-US" altLang="zh-TW" dirty="0"/>
              <a:t>I believe that you learn the most if you don't learn alone but find learning partners and other people with similar interests. Our community is a great place for this - it's the </a:t>
            </a:r>
            <a:r>
              <a:rPr lang="en-US" altLang="zh-TW" b="1" dirty="0"/>
              <a:t>perfect complimentary resource for this course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&gt;&gt;&gt; Joining it is of course free and 100% optional! :-)</a:t>
            </a:r>
            <a:endParaRPr lang="en-US" altLang="zh-TW" dirty="0"/>
          </a:p>
          <a:p>
            <a:r>
              <a:rPr lang="en-US" altLang="zh-TW" dirty="0"/>
              <a:t>We'd love to welcome you on board of the community!</a:t>
            </a:r>
          </a:p>
        </p:txBody>
      </p:sp>
    </p:spTree>
    <p:extLst>
      <p:ext uri="{BB962C8B-B14F-4D97-AF65-F5344CB8AC3E}">
        <p14:creationId xmlns:p14="http://schemas.microsoft.com/office/powerpoint/2010/main" val="2789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Course Setup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41277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following along with this course, you can use </a:t>
            </a:r>
            <a:r>
              <a:rPr lang="en-US" altLang="zh-TW" dirty="0">
                <a:hlinkClick r:id="rId2"/>
              </a:rPr>
              <a:t>VS Code</a:t>
            </a:r>
            <a:r>
              <a:rPr lang="en-US" altLang="zh-TW" dirty="0"/>
              <a:t> - a free, extensible IDE that works on all operating systems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A </a:t>
            </a:r>
            <a:r>
              <a:rPr lang="en-US" altLang="zh-TW" b="1" dirty="0"/>
              <a:t>popular alternative</a:t>
            </a:r>
            <a:r>
              <a:rPr lang="en-US" altLang="zh-TW" dirty="0"/>
              <a:t> are the </a:t>
            </a:r>
            <a:r>
              <a:rPr lang="en-US" altLang="zh-TW" dirty="0">
                <a:hlinkClick r:id="rId3"/>
              </a:rPr>
              <a:t>IDEs offered by </a:t>
            </a:r>
            <a:r>
              <a:rPr lang="en-US" altLang="zh-TW" dirty="0" err="1">
                <a:hlinkClick r:id="rId3"/>
              </a:rPr>
              <a:t>Jetbrains</a:t>
            </a:r>
            <a:r>
              <a:rPr lang="en-US" altLang="zh-TW" dirty="0"/>
              <a:t>. They offer a variety of IDEs for different </a:t>
            </a:r>
            <a:r>
              <a:rPr lang="en-US" altLang="zh-TW" dirty="0" smtClean="0"/>
              <a:t>programming </a:t>
            </a:r>
            <a:r>
              <a:rPr lang="en-US" altLang="zh-TW" dirty="0"/>
              <a:t>languages and projects. For web development, </a:t>
            </a:r>
            <a:r>
              <a:rPr lang="en-US" altLang="zh-TW" dirty="0" err="1">
                <a:hlinkClick r:id="rId4"/>
              </a:rPr>
              <a:t>Webstorm</a:t>
            </a:r>
            <a:r>
              <a:rPr lang="en-US" altLang="zh-TW" dirty="0"/>
              <a:t> is a popular choice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As a student of this course, you can get </a:t>
            </a:r>
            <a:r>
              <a:rPr lang="en-US" altLang="zh-TW" b="1" dirty="0"/>
              <a:t>one </a:t>
            </a:r>
            <a:r>
              <a:rPr lang="en-US" altLang="zh-TW" b="1" dirty="0" err="1"/>
              <a:t>Jetbrains</a:t>
            </a:r>
            <a:r>
              <a:rPr lang="en-US" altLang="zh-TW" b="1" dirty="0"/>
              <a:t> IDE</a:t>
            </a:r>
            <a:r>
              <a:rPr lang="en-US" altLang="zh-TW" dirty="0"/>
              <a:t> </a:t>
            </a:r>
            <a:r>
              <a:rPr lang="en-US" altLang="zh-TW" b="1" dirty="0"/>
              <a:t>for free</a:t>
            </a:r>
            <a:r>
              <a:rPr lang="en-US" altLang="zh-TW" dirty="0"/>
              <a:t> for six months!</a:t>
            </a:r>
          </a:p>
          <a:p>
            <a:r>
              <a:rPr lang="en-US" altLang="zh-TW" dirty="0"/>
              <a:t>All you need to do, is select it and enter the following coupon code on the checkout page: </a:t>
            </a:r>
            <a:r>
              <a:rPr lang="en-US" altLang="zh-TW" b="1" dirty="0"/>
              <a:t>ACADEMIND_JETBRAINS</a:t>
            </a:r>
            <a:r>
              <a:rPr lang="en-US" altLang="zh-TW" b="1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You find detailed instructions regarding the coupon code usage on </a:t>
            </a:r>
            <a:r>
              <a:rPr lang="en-US" altLang="zh-TW" dirty="0">
                <a:hlinkClick r:id="rId5"/>
              </a:rPr>
              <a:t>this page</a:t>
            </a:r>
            <a:r>
              <a:rPr lang="en-US" altLang="zh-TW" dirty="0"/>
              <a:t>.</a:t>
            </a:r>
          </a:p>
          <a:p>
            <a:r>
              <a:rPr lang="en-US" altLang="zh-TW" i="1" dirty="0"/>
              <a:t>Please note: Using </a:t>
            </a:r>
            <a:r>
              <a:rPr lang="en-US" altLang="zh-TW" i="1" dirty="0" err="1"/>
              <a:t>Jetbrains</a:t>
            </a:r>
            <a:r>
              <a:rPr lang="en-US" altLang="zh-TW" i="1" dirty="0"/>
              <a:t> IDEs is optional (you could use VS Code). If you do go for the </a:t>
            </a:r>
            <a:r>
              <a:rPr lang="en-US" altLang="zh-TW" i="1" dirty="0" err="1"/>
              <a:t>Jetbrains</a:t>
            </a:r>
            <a:r>
              <a:rPr lang="en-US" altLang="zh-TW" i="1" dirty="0"/>
              <a:t> deal, you'll need to enter your email address during the checkout process.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249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2.What is node.js?</vt:lpstr>
      <vt:lpstr>The REPL</vt:lpstr>
      <vt:lpstr>原始型（Primitive Type）和引用型（Reference Type）</vt:lpstr>
      <vt:lpstr>Node.js Program Lifecycle</vt:lpstr>
      <vt:lpstr>4.Npm tips</vt:lpstr>
      <vt:lpstr>2.What is node.js?</vt:lpstr>
      <vt:lpstr>2.What is node.js?</vt:lpstr>
      <vt:lpstr>Join our Online Learning Community</vt:lpstr>
      <vt:lpstr>Course Setup</vt:lpstr>
      <vt:lpstr>Using the Attached Source Code</vt:lpstr>
    </vt:vector>
  </TitlesOfParts>
  <Company>數字科技(股)公司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2.What is node.js?</dc:title>
  <dc:creator>陳俊廷</dc:creator>
  <cp:lastModifiedBy>陳俊廷</cp:lastModifiedBy>
  <cp:revision>13</cp:revision>
  <dcterms:created xsi:type="dcterms:W3CDTF">2024-10-30T08:05:51Z</dcterms:created>
  <dcterms:modified xsi:type="dcterms:W3CDTF">2024-12-13T04:10:43Z</dcterms:modified>
</cp:coreProperties>
</file>