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81"/>
  </p:normalViewPr>
  <p:slideViewPr>
    <p:cSldViewPr snapToGrid="0">
      <p:cViewPr varScale="1">
        <p:scale>
          <a:sx n="123" d="100"/>
          <a:sy n="123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E59E6-7918-EAC3-64AC-468BDC2D7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6000" dirty="0"/>
              <a:t>5</a:t>
            </a:r>
            <a:r>
              <a:rPr kumimoji="1" lang="ko-Kore-KR" altLang="en-US" sz="6000" dirty="0"/>
              <a:t>주차</a:t>
            </a:r>
            <a:r>
              <a:rPr kumimoji="1" lang="ko-KR" altLang="en-US" sz="6000" dirty="0"/>
              <a:t> </a:t>
            </a:r>
            <a:r>
              <a:rPr kumimoji="1" lang="en-US" altLang="ko-KR" sz="6000" dirty="0"/>
              <a:t>b</a:t>
            </a:r>
            <a:r>
              <a:rPr kumimoji="1" lang="ko-KR" altLang="en-US" sz="6000" dirty="0"/>
              <a:t>번 </a:t>
            </a:r>
            <a:r>
              <a:rPr kumimoji="1" lang="en-US" altLang="ko-KR" sz="6000" dirty="0"/>
              <a:t>-</a:t>
            </a:r>
            <a:r>
              <a:rPr kumimoji="1" lang="ko-KR" altLang="en-US" sz="6000" dirty="0"/>
              <a:t> 추억여행</a:t>
            </a:r>
            <a:endParaRPr kumimoji="1" lang="ko-Kore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9C71F-AF97-ACDA-6624-999BE7561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871611"/>
          </a:xfrm>
        </p:spPr>
        <p:txBody>
          <a:bodyPr>
            <a:norm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12181681</a:t>
            </a:r>
          </a:p>
          <a:p>
            <a:r>
              <a:rPr kumimoji="1" lang="ko-KR" altLang="en-US" sz="4800" dirty="0">
                <a:solidFill>
                  <a:schemeClr val="bg1"/>
                </a:solidFill>
              </a:rPr>
              <a:t>정상화</a:t>
            </a:r>
            <a:endParaRPr kumimoji="1" lang="ko-Kore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1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73308C-895F-5368-92FB-A0E30144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kumimoji="1" lang="ko-KR" altLang="en-US" dirty="0" err="1">
                <a:solidFill>
                  <a:schemeClr val="tx1"/>
                </a:solidFill>
              </a:rPr>
              <a:t>메모이제이션</a:t>
            </a:r>
            <a:endParaRPr kumimoji="1" lang="en-US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E892E5-56B8-98E7-DC14-95B4B18BBE37}"/>
              </a:ext>
            </a:extLst>
          </p:cNvPr>
          <p:cNvGrpSpPr/>
          <p:nvPr/>
        </p:nvGrpSpPr>
        <p:grpSpPr>
          <a:xfrm>
            <a:off x="226290" y="195644"/>
            <a:ext cx="7005783" cy="3866953"/>
            <a:chOff x="1935619" y="1901536"/>
            <a:chExt cx="8025245" cy="41656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8ABA03-D272-B766-5BBC-7464135FF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247" t="18941" r="4869" b="13605"/>
            <a:stretch/>
          </p:blipFill>
          <p:spPr>
            <a:xfrm>
              <a:off x="1935619" y="1901536"/>
              <a:ext cx="8025245" cy="4165647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3172D78-0D10-59B9-45C4-C0DFA8D539E4}"/>
                </a:ext>
              </a:extLst>
            </p:cNvPr>
            <p:cNvCxnSpPr/>
            <p:nvPr/>
          </p:nvCxnSpPr>
          <p:spPr>
            <a:xfrm flipV="1">
              <a:off x="3148445" y="2639291"/>
              <a:ext cx="675410" cy="14547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C003D64-7FD6-9C06-6CDA-2F8A711BD3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8445" y="3447289"/>
              <a:ext cx="1600200" cy="8025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48F5F9A-2079-8586-0BCC-EC76FAB4BE3E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0" y="4556623"/>
              <a:ext cx="935182" cy="5660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59BEE46-3D8C-3559-5AC1-883798E37643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8" y="2946032"/>
              <a:ext cx="301337" cy="116876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4D6D934-F806-8D4C-F9EB-CE8C0EF7A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309" y="3636818"/>
              <a:ext cx="768927" cy="112221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4488EDA-3DD0-5001-1D49-8B2E23BBD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9136" y="3761509"/>
              <a:ext cx="200337" cy="136120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D013EAF-59E0-86E6-C9AB-AFCFE27E8236}"/>
                </a:ext>
              </a:extLst>
            </p:cNvPr>
            <p:cNvCxnSpPr>
              <a:cxnSpLocks/>
            </p:cNvCxnSpPr>
            <p:nvPr/>
          </p:nvCxnSpPr>
          <p:spPr>
            <a:xfrm>
              <a:off x="7220227" y="2946032"/>
              <a:ext cx="219664" cy="172987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FBF4615-9FB4-5CEA-8C24-A3B6598A3786}"/>
                </a:ext>
              </a:extLst>
            </p:cNvPr>
            <p:cNvSpPr/>
            <p:nvPr/>
          </p:nvSpPr>
          <p:spPr>
            <a:xfrm>
              <a:off x="5127914" y="2130137"/>
              <a:ext cx="1428750" cy="7373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926F8DF-F49C-4BC2-8561-BE38E01969BD}"/>
                </a:ext>
              </a:extLst>
            </p:cNvPr>
            <p:cNvSpPr/>
            <p:nvPr/>
          </p:nvSpPr>
          <p:spPr>
            <a:xfrm>
              <a:off x="7710053" y="5392882"/>
              <a:ext cx="935183" cy="428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A863F1-9463-5B76-346D-D46F7AA5598C}"/>
              </a:ext>
            </a:extLst>
          </p:cNvPr>
          <p:cNvSpPr txBox="1"/>
          <p:nvPr/>
        </p:nvSpPr>
        <p:spPr>
          <a:xfrm>
            <a:off x="529936" y="4551218"/>
            <a:ext cx="6546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각 정점을 출발점으로 하는 경로 중에 가장 긴 경로의 길이를 저장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869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C6CF-6653-4DE8-B0EC-A73C0E64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4400" dirty="0"/>
              <a:t>소스코드</a:t>
            </a:r>
            <a:r>
              <a:rPr kumimoji="1" lang="ko-KR" altLang="en-US" dirty="0"/>
              <a:t> 분석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139FE-1CDB-8670-99EE-A7BBBA31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ore-KR" altLang="en-US" sz="2400" dirty="0"/>
              <a:t>사용할</a:t>
            </a:r>
            <a:r>
              <a:rPr kumimoji="1" lang="ko-KR" altLang="en-US" sz="2400" dirty="0"/>
              <a:t> 전역변수 및 구조체</a:t>
            </a:r>
            <a:endParaRPr kumimoji="1" lang="en-US" altLang="ko-KR" sz="2400" dirty="0"/>
          </a:p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F2B9-E69A-392C-6560-1D306AAB7902}"/>
              </a:ext>
            </a:extLst>
          </p:cNvPr>
          <p:cNvSpPr txBox="1"/>
          <p:nvPr/>
        </p:nvSpPr>
        <p:spPr>
          <a:xfrm>
            <a:off x="6317672" y="117693"/>
            <a:ext cx="595399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200" dirty="0">
                <a:solidFill>
                  <a:srgbClr val="BBB529"/>
                </a:solidFill>
                <a:effectLst/>
              </a:rPr>
              <a:t>#include </a:t>
            </a:r>
            <a:r>
              <a:rPr lang="en" altLang="ko-Kore-KR" sz="2200" dirty="0">
                <a:solidFill>
                  <a:srgbClr val="6A8759"/>
                </a:solidFill>
                <a:effectLst/>
              </a:rPr>
              <a:t>&lt;iostream&gt;</a:t>
            </a:r>
            <a:br>
              <a:rPr lang="en" altLang="ko-Kore-KR" sz="2200" dirty="0">
                <a:solidFill>
                  <a:srgbClr val="6A8759"/>
                </a:solidFill>
                <a:effectLst/>
              </a:rPr>
            </a:br>
            <a:r>
              <a:rPr lang="en" altLang="ko-Kore-KR" sz="2200" dirty="0">
                <a:solidFill>
                  <a:srgbClr val="BBB529"/>
                </a:solidFill>
                <a:effectLst/>
              </a:rPr>
              <a:t>#include </a:t>
            </a:r>
            <a:r>
              <a:rPr lang="en" altLang="ko-Kore-KR" sz="2200" dirty="0">
                <a:solidFill>
                  <a:srgbClr val="6A8759"/>
                </a:solidFill>
                <a:effectLst/>
              </a:rPr>
              <a:t>&lt;vector&gt;</a:t>
            </a:r>
            <a:br>
              <a:rPr lang="en" altLang="ko-Kore-KR" sz="2200" dirty="0">
                <a:solidFill>
                  <a:srgbClr val="6A8759"/>
                </a:solidFill>
                <a:effectLst/>
              </a:rPr>
            </a:br>
            <a:r>
              <a:rPr lang="en" altLang="ko-Kore-KR" sz="2200" dirty="0">
                <a:solidFill>
                  <a:srgbClr val="BBB529"/>
                </a:solidFill>
                <a:effectLst/>
              </a:rPr>
              <a:t>#include </a:t>
            </a:r>
            <a:r>
              <a:rPr lang="en" altLang="ko-Kore-KR" sz="2200" dirty="0">
                <a:solidFill>
                  <a:srgbClr val="6A8759"/>
                </a:solidFill>
                <a:effectLst/>
              </a:rPr>
              <a:t>&lt;</a:t>
            </a:r>
            <a:r>
              <a:rPr lang="en" altLang="ko-Kore-KR" sz="2200" dirty="0" err="1">
                <a:solidFill>
                  <a:srgbClr val="6A8759"/>
                </a:solidFill>
                <a:effectLst/>
              </a:rPr>
              <a:t>unordered_map</a:t>
            </a:r>
            <a:r>
              <a:rPr lang="en" altLang="ko-Kore-KR" sz="2200" dirty="0">
                <a:solidFill>
                  <a:srgbClr val="6A8759"/>
                </a:solidFill>
                <a:effectLst/>
              </a:rPr>
              <a:t>&gt;</a:t>
            </a:r>
            <a:br>
              <a:rPr lang="en" altLang="ko-Kore-KR" sz="2200" dirty="0">
                <a:solidFill>
                  <a:srgbClr val="6A8759"/>
                </a:solidFill>
                <a:effectLst/>
              </a:rPr>
            </a:br>
            <a:r>
              <a:rPr lang="en" altLang="ko-Kore-KR" sz="2200" dirty="0">
                <a:solidFill>
                  <a:srgbClr val="BBB529"/>
                </a:solidFill>
                <a:effectLst/>
              </a:rPr>
              <a:t>#include </a:t>
            </a:r>
            <a:r>
              <a:rPr lang="en" altLang="ko-Kore-KR" sz="2200" dirty="0">
                <a:solidFill>
                  <a:srgbClr val="6A8759"/>
                </a:solidFill>
                <a:effectLst/>
              </a:rPr>
              <a:t>&lt;algorithm&gt;</a:t>
            </a:r>
            <a:br>
              <a:rPr lang="en" altLang="ko-Kore-KR" sz="2200" dirty="0">
                <a:solidFill>
                  <a:srgbClr val="6A8759"/>
                </a:solidFill>
                <a:effectLst/>
              </a:rPr>
            </a:br>
            <a:br>
              <a:rPr lang="en" altLang="ko-Kore-KR" sz="2200" dirty="0">
                <a:solidFill>
                  <a:srgbClr val="6A8759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using namespace </a:t>
            </a:r>
            <a:r>
              <a:rPr lang="en" altLang="ko-Kore-KR" sz="2200" dirty="0">
                <a:solidFill>
                  <a:srgbClr val="00B050"/>
                </a:solidFill>
                <a:effectLst/>
              </a:rPr>
              <a:t>std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struct </a:t>
            </a:r>
            <a:r>
              <a:rPr lang="en" altLang="ko-Kore-KR" sz="2200" dirty="0">
                <a:solidFill>
                  <a:srgbClr val="00B050"/>
                </a:solidFill>
                <a:effectLst/>
              </a:rPr>
              <a:t>Edge</a:t>
            </a:r>
            <a:r>
              <a:rPr lang="en" altLang="ko-Kore-KR" sz="2200" dirty="0"/>
              <a:t>{</a:t>
            </a:r>
            <a:br>
              <a:rPr lang="en" altLang="ko-Kore-KR" sz="2200" dirty="0"/>
            </a:br>
            <a:r>
              <a:rPr lang="en" altLang="ko-Kore-KR" sz="2200" dirty="0"/>
              <a:t>    </a:t>
            </a:r>
            <a:r>
              <a:rPr lang="en" altLang="ko-Kore-KR" sz="2200" dirty="0">
                <a:solidFill>
                  <a:srgbClr val="00B050"/>
                </a:solidFill>
                <a:effectLst/>
              </a:rPr>
              <a:t>string</a:t>
            </a:r>
            <a:r>
              <a:rPr lang="en" altLang="ko-Kore-KR" sz="2200" dirty="0">
                <a:solidFill>
                  <a:srgbClr val="B9BCD1"/>
                </a:solidFill>
                <a:effectLst/>
              </a:rPr>
              <a:t> </a:t>
            </a:r>
            <a:r>
              <a:rPr lang="en" altLang="ko-Kore-KR" sz="2200" dirty="0">
                <a:solidFill>
                  <a:srgbClr val="9373A5"/>
                </a:solidFill>
                <a:effectLst/>
              </a:rPr>
              <a:t>city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ore-KR" sz="2200" dirty="0">
                <a:solidFill>
                  <a:srgbClr val="9373A5"/>
                </a:solidFill>
                <a:effectLst/>
              </a:rPr>
              <a:t>time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200" dirty="0">
                <a:solidFill>
                  <a:srgbClr val="7030A0"/>
                </a:solidFill>
                <a:effectLst/>
              </a:rPr>
              <a:t>Edge</a:t>
            </a:r>
            <a:r>
              <a:rPr lang="en" altLang="ko-Kore-KR" sz="2200" dirty="0"/>
              <a:t>(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const </a:t>
            </a:r>
            <a:r>
              <a:rPr lang="en" altLang="ko-Kore-KR" sz="2200" dirty="0">
                <a:solidFill>
                  <a:srgbClr val="00B050"/>
                </a:solidFill>
                <a:effectLst/>
              </a:rPr>
              <a:t>string</a:t>
            </a:r>
            <a:r>
              <a:rPr lang="en" altLang="ko-Kore-KR" sz="2200" dirty="0">
                <a:solidFill>
                  <a:srgbClr val="B9BCD1"/>
                </a:solidFill>
                <a:effectLst/>
              </a:rPr>
              <a:t> </a:t>
            </a:r>
            <a:r>
              <a:rPr lang="en" altLang="ko-Kore-KR" sz="2200" dirty="0"/>
              <a:t>&amp;city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ko-Kore-KR" sz="2200" dirty="0"/>
              <a:t>time) : </a:t>
            </a:r>
            <a:r>
              <a:rPr lang="en" altLang="ko-Kore-KR" sz="2200" dirty="0">
                <a:solidFill>
                  <a:srgbClr val="9373A5"/>
                </a:solidFill>
                <a:effectLst/>
              </a:rPr>
              <a:t>city</a:t>
            </a:r>
            <a:r>
              <a:rPr lang="en" altLang="ko-Kore-KR" sz="2200" dirty="0"/>
              <a:t>(city)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200" dirty="0">
                <a:solidFill>
                  <a:srgbClr val="9373A5"/>
                </a:solidFill>
                <a:effectLst/>
              </a:rPr>
              <a:t>time</a:t>
            </a:r>
            <a:r>
              <a:rPr lang="en" altLang="ko-Kore-KR" sz="2200" dirty="0"/>
              <a:t>(time) {}</a:t>
            </a:r>
            <a:br>
              <a:rPr lang="en" altLang="ko-Kore-KR" sz="2200" dirty="0"/>
            </a:br>
            <a:r>
              <a:rPr lang="en" altLang="ko-Kore-KR" sz="2200" dirty="0"/>
              <a:t>}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 err="1">
                <a:solidFill>
                  <a:srgbClr val="00B050"/>
                </a:solidFill>
                <a:effectLst/>
              </a:rPr>
              <a:t>unordered_map</a:t>
            </a:r>
            <a:r>
              <a:rPr lang="en" altLang="ko-Kore-KR" sz="2200" dirty="0"/>
              <a:t>&lt;</a:t>
            </a:r>
            <a:r>
              <a:rPr lang="en" altLang="ko-Kore-KR" sz="2200" dirty="0">
                <a:solidFill>
                  <a:srgbClr val="00B050"/>
                </a:solidFill>
                <a:effectLst/>
              </a:rPr>
              <a:t>string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ko-Kore-KR" sz="2200" dirty="0"/>
              <a:t>&gt; </a:t>
            </a:r>
            <a:r>
              <a:rPr lang="en" altLang="ko-Kore-KR" sz="2200" dirty="0" err="1"/>
              <a:t>cityYear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 err="1">
                <a:solidFill>
                  <a:srgbClr val="00B050"/>
                </a:solidFill>
                <a:effectLst/>
              </a:rPr>
              <a:t>unordered_map</a:t>
            </a:r>
            <a:r>
              <a:rPr lang="en" altLang="ko-Kore-KR" sz="2200" dirty="0"/>
              <a:t>&lt;</a:t>
            </a:r>
            <a:r>
              <a:rPr lang="en" altLang="ko-Kore-KR" sz="2200" dirty="0">
                <a:solidFill>
                  <a:srgbClr val="00B050"/>
                </a:solidFill>
                <a:effectLst/>
              </a:rPr>
              <a:t>string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200" dirty="0">
                <a:solidFill>
                  <a:srgbClr val="00B050"/>
                </a:solidFill>
              </a:rPr>
              <a:t>vector</a:t>
            </a:r>
            <a:r>
              <a:rPr lang="en" altLang="ko-Kore-KR" sz="2200" dirty="0"/>
              <a:t>&lt;</a:t>
            </a:r>
            <a:r>
              <a:rPr lang="en" altLang="ko-Kore-KR" sz="2200" dirty="0">
                <a:solidFill>
                  <a:srgbClr val="00B050"/>
                </a:solidFill>
                <a:effectLst/>
              </a:rPr>
              <a:t>Edge</a:t>
            </a:r>
            <a:r>
              <a:rPr lang="en" altLang="ko-Kore-KR" sz="2200" dirty="0"/>
              <a:t>&gt;&gt; </a:t>
            </a:r>
            <a:r>
              <a:rPr lang="en" altLang="ko-Kore-KR" sz="2200" dirty="0" err="1"/>
              <a:t>busTable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 err="1">
                <a:solidFill>
                  <a:srgbClr val="00B050"/>
                </a:solidFill>
                <a:effectLst/>
              </a:rPr>
              <a:t>unordered_map</a:t>
            </a:r>
            <a:r>
              <a:rPr lang="en" altLang="ko-Kore-KR" sz="2200" dirty="0"/>
              <a:t>&lt;</a:t>
            </a:r>
            <a:r>
              <a:rPr lang="en" altLang="ko-Kore-KR" sz="2200" dirty="0">
                <a:solidFill>
                  <a:srgbClr val="00B050"/>
                </a:solidFill>
                <a:effectLst/>
              </a:rPr>
              <a:t>string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, int</a:t>
            </a:r>
            <a:r>
              <a:rPr lang="en" altLang="ko-Kore-KR" sz="2200" dirty="0"/>
              <a:t>&gt; DP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  </a:t>
            </a:r>
            <a:r>
              <a:rPr lang="en" altLang="ko-Kore-KR" sz="2200" dirty="0">
                <a:solidFill>
                  <a:srgbClr val="808080"/>
                </a:solidFill>
                <a:effectLst/>
              </a:rPr>
              <a:t>//</a:t>
            </a:r>
            <a:r>
              <a:rPr lang="ko-KR" altLang="en-US" sz="22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다음 최장거리를 결정하는 노드는 사실상 </a:t>
            </a:r>
            <a:r>
              <a:rPr lang="ko-KR" altLang="en-US" sz="2200" dirty="0" err="1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기정적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0899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C6CF-6653-4DE8-B0EC-A73C0E64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4400" dirty="0"/>
              <a:t>소스코드</a:t>
            </a:r>
            <a:r>
              <a:rPr kumimoji="1" lang="ko-KR" altLang="en-US" dirty="0"/>
              <a:t> 분석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139FE-1CDB-8670-99EE-A7BBBA31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2400" dirty="0" err="1"/>
              <a:t>메인함수의</a:t>
            </a:r>
            <a:r>
              <a:rPr kumimoji="1" lang="ko-KR" altLang="en-US" sz="2400" dirty="0"/>
              <a:t> 테스트케이스 </a:t>
            </a:r>
            <a:r>
              <a:rPr kumimoji="1" lang="ko-KR" altLang="en-US" sz="2400" dirty="0" err="1"/>
              <a:t>반복문</a:t>
            </a:r>
            <a:r>
              <a:rPr kumimoji="1" lang="ko-KR" altLang="en-US" sz="2400" dirty="0"/>
              <a:t> 내부</a:t>
            </a:r>
            <a:endParaRPr kumimoji="1" lang="en-US" altLang="ko-KR" sz="2400" dirty="0"/>
          </a:p>
          <a:p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)</a:t>
            </a:r>
          </a:p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F2B9-E69A-392C-6560-1D306AAB7902}"/>
              </a:ext>
            </a:extLst>
          </p:cNvPr>
          <p:cNvSpPr txBox="1"/>
          <p:nvPr/>
        </p:nvSpPr>
        <p:spPr>
          <a:xfrm>
            <a:off x="6096000" y="0"/>
            <a:ext cx="6289964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1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sz="2100" dirty="0" err="1"/>
              <a:t>n</a:t>
            </a:r>
            <a:r>
              <a:rPr lang="en" altLang="ko-Kore-KR" sz="2100" dirty="0" err="1">
                <a:solidFill>
                  <a:srgbClr val="CC7832"/>
                </a:solidFill>
                <a:effectLst/>
              </a:rPr>
              <a:t>,</a:t>
            </a:r>
            <a:r>
              <a:rPr lang="en" altLang="ko-Kore-KR" sz="2100" dirty="0" err="1"/>
              <a:t>m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 err="1"/>
              <a:t>cin</a:t>
            </a:r>
            <a:r>
              <a:rPr lang="en" altLang="ko-Kore-KR" sz="2100" dirty="0"/>
              <a:t> 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sz="2100" dirty="0"/>
              <a:t>n 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sz="2100" dirty="0"/>
              <a:t>m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>
                <a:solidFill>
                  <a:srgbClr val="CC7832"/>
                </a:solidFill>
                <a:effectLst/>
              </a:rPr>
              <a:t>while </a:t>
            </a:r>
            <a:r>
              <a:rPr lang="en" altLang="ko-Kore-KR" sz="2100" dirty="0"/>
              <a:t>(n--) {</a:t>
            </a:r>
            <a:br>
              <a:rPr lang="en" altLang="ko-Kore-KR" sz="2100" dirty="0"/>
            </a:br>
            <a:r>
              <a:rPr lang="en" altLang="ko-Kore-KR" sz="2100" dirty="0"/>
              <a:t>    </a:t>
            </a:r>
            <a:r>
              <a:rPr lang="en" altLang="ko-Kore-KR" sz="2100" dirty="0">
                <a:solidFill>
                  <a:srgbClr val="B9BCD1"/>
                </a:solidFill>
                <a:effectLst/>
              </a:rPr>
              <a:t>string </a:t>
            </a:r>
            <a:r>
              <a:rPr lang="en" altLang="ko-Kore-KR" sz="2100" dirty="0" err="1"/>
              <a:t>cityName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ore-KR" sz="2100" dirty="0"/>
              <a:t>year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100" dirty="0" err="1"/>
              <a:t>cin</a:t>
            </a:r>
            <a:r>
              <a:rPr lang="en" altLang="ko-Kore-KR" sz="2100" dirty="0"/>
              <a:t> 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sz="2100" dirty="0" err="1"/>
              <a:t>cityName</a:t>
            </a:r>
            <a:r>
              <a:rPr lang="en" altLang="ko-Kore-KR" sz="2100" dirty="0"/>
              <a:t> 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sz="2100" dirty="0"/>
              <a:t>year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100" dirty="0" err="1"/>
              <a:t>cityYear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100" dirty="0" err="1"/>
              <a:t>cityName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100" dirty="0"/>
              <a:t>= year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/>
              <a:t>}</a:t>
            </a:r>
            <a:br>
              <a:rPr lang="en" altLang="ko-Kore-KR" sz="2100" dirty="0"/>
            </a:br>
            <a:r>
              <a:rPr lang="en" altLang="ko-Kore-KR" sz="2100" dirty="0">
                <a:solidFill>
                  <a:srgbClr val="CC7832"/>
                </a:solidFill>
                <a:effectLst/>
              </a:rPr>
              <a:t>while </a:t>
            </a:r>
            <a:r>
              <a:rPr lang="en" altLang="ko-Kore-KR" sz="2100" dirty="0"/>
              <a:t>(m--) {</a:t>
            </a:r>
            <a:br>
              <a:rPr lang="en" altLang="ko-Kore-KR" sz="2100" dirty="0"/>
            </a:br>
            <a:r>
              <a:rPr lang="en" altLang="ko-Kore-KR" sz="2100" dirty="0"/>
              <a:t>    </a:t>
            </a:r>
            <a:r>
              <a:rPr lang="en" altLang="ko-Kore-KR" sz="2100" dirty="0">
                <a:solidFill>
                  <a:srgbClr val="B9BCD1"/>
                </a:solidFill>
                <a:effectLst/>
              </a:rPr>
              <a:t>string </a:t>
            </a:r>
            <a:r>
              <a:rPr lang="en" altLang="ko-Kore-KR" sz="2100" dirty="0"/>
              <a:t>city1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100" dirty="0"/>
              <a:t>city2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ore-KR" sz="2100" dirty="0"/>
              <a:t>time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100" dirty="0" err="1"/>
              <a:t>cin</a:t>
            </a:r>
            <a:r>
              <a:rPr lang="en" altLang="ko-Kore-KR" sz="2100" dirty="0"/>
              <a:t> 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sz="2100" dirty="0"/>
              <a:t>city1 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sz="2100" dirty="0"/>
              <a:t>city2 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sz="2100" dirty="0"/>
              <a:t>time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>
                <a:solidFill>
                  <a:srgbClr val="CC7832"/>
                </a:solidFill>
                <a:effectLst/>
              </a:rPr>
              <a:t>    if</a:t>
            </a:r>
            <a:r>
              <a:rPr lang="en" altLang="ko-Kore-KR" sz="2100" dirty="0"/>
              <a:t>(</a:t>
            </a:r>
            <a:r>
              <a:rPr lang="en" altLang="ko-Kore-KR" sz="2100" dirty="0" err="1"/>
              <a:t>cityYear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100" dirty="0"/>
              <a:t>city1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100" dirty="0"/>
              <a:t>== </a:t>
            </a:r>
            <a:r>
              <a:rPr lang="en" altLang="ko-Kore-KR" sz="2100" dirty="0" err="1"/>
              <a:t>cityYear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100" dirty="0"/>
              <a:t>city2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]</a:t>
            </a:r>
            <a:r>
              <a:rPr lang="en" altLang="ko-Kore-KR" sz="2100" dirty="0"/>
              <a:t>) 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continue;               </a:t>
            </a:r>
          </a:p>
          <a:p>
            <a:r>
              <a:rPr lang="en" altLang="ko-Kore-KR" sz="2100" dirty="0">
                <a:solidFill>
                  <a:srgbClr val="CC7832"/>
                </a:solidFill>
                <a:effectLst/>
              </a:rPr>
              <a:t> </a:t>
            </a:r>
            <a:r>
              <a:rPr lang="en" altLang="ko-Kore-KR" sz="2100" dirty="0">
                <a:solidFill>
                  <a:srgbClr val="808080"/>
                </a:solidFill>
                <a:effectLst/>
              </a:rPr>
              <a:t>//</a:t>
            </a:r>
            <a:r>
              <a:rPr lang="ko-KR" altLang="en-US" sz="21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같은 년도는 어차피 가질 못함</a:t>
            </a:r>
            <a:br>
              <a:rPr lang="ko-KR" altLang="en-US" sz="21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</a:br>
            <a:r>
              <a:rPr lang="ko-KR" altLang="en-US" sz="21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  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if</a:t>
            </a:r>
            <a:r>
              <a:rPr lang="en" altLang="ko-Kore-KR" sz="2100" dirty="0"/>
              <a:t>(</a:t>
            </a:r>
            <a:r>
              <a:rPr lang="en" altLang="ko-Kore-KR" sz="2100" dirty="0" err="1"/>
              <a:t>cityYear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100" dirty="0"/>
              <a:t>city1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100" dirty="0"/>
              <a:t>&gt; </a:t>
            </a:r>
            <a:r>
              <a:rPr lang="en" altLang="ko-Kore-KR" sz="2100" dirty="0" err="1"/>
              <a:t>cityYear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100" dirty="0"/>
              <a:t>city2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]</a:t>
            </a:r>
            <a:r>
              <a:rPr lang="en" altLang="ko-Kore-KR" sz="2100" dirty="0"/>
              <a:t>) swap(city1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100" dirty="0"/>
              <a:t>city2)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" altLang="ko-Kore-KR" sz="2100" dirty="0">
                <a:solidFill>
                  <a:srgbClr val="808080"/>
                </a:solidFill>
                <a:effectLst/>
              </a:rPr>
              <a:t>//</a:t>
            </a:r>
            <a:r>
              <a:rPr lang="ko-KR" altLang="en-US" sz="21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어차피 년도 순서대로만 갈 수 있음</a:t>
            </a:r>
            <a:endParaRPr lang="en-US" altLang="ko-KR" sz="2100" dirty="0">
              <a:solidFill>
                <a:srgbClr val="808080"/>
              </a:solidFill>
              <a:effectLst/>
              <a:latin typeface="Menlo-Regular" panose="020B0609030804020204" pitchFamily="49" charset="0"/>
            </a:endParaRPr>
          </a:p>
          <a:p>
            <a:r>
              <a:rPr lang="en-US" altLang="ko-KR" sz="2100" dirty="0">
                <a:solidFill>
                  <a:srgbClr val="808080"/>
                </a:solidFill>
                <a:effectLst/>
              </a:rPr>
              <a:t>(</a:t>
            </a:r>
            <a:r>
              <a:rPr lang="ko-KR" altLang="en-US" sz="2100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단방향 </a:t>
            </a:r>
            <a:r>
              <a:rPr lang="ko-KR" altLang="en-US" sz="2100" dirty="0" err="1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설정해도됨</a:t>
            </a:r>
            <a:r>
              <a:rPr lang="en-US" altLang="ko-KR" sz="2100" dirty="0">
                <a:solidFill>
                  <a:srgbClr val="808080"/>
                </a:solidFill>
                <a:effectLst/>
              </a:rPr>
              <a:t>)</a:t>
            </a:r>
            <a:br>
              <a:rPr lang="en-US" altLang="ko-KR" sz="2100" dirty="0">
                <a:solidFill>
                  <a:srgbClr val="808080"/>
                </a:solidFill>
                <a:effectLst/>
              </a:rPr>
            </a:br>
            <a:br>
              <a:rPr lang="en-US" altLang="ko-KR" sz="2100" dirty="0">
                <a:solidFill>
                  <a:srgbClr val="808080"/>
                </a:solidFill>
                <a:effectLst/>
              </a:rPr>
            </a:br>
            <a:r>
              <a:rPr lang="en-US" altLang="ko-KR" sz="2100" dirty="0">
                <a:solidFill>
                  <a:srgbClr val="808080"/>
                </a:solidFill>
                <a:effectLst/>
              </a:rPr>
              <a:t>    </a:t>
            </a:r>
            <a:r>
              <a:rPr lang="en" altLang="ko-Kore-KR" sz="2100" dirty="0" err="1"/>
              <a:t>busTable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100" dirty="0"/>
              <a:t>city1</a:t>
            </a:r>
            <a:r>
              <a:rPr lang="en" altLang="ko-Kore-KR" sz="2100" dirty="0">
                <a:solidFill>
                  <a:srgbClr val="5F8C8A"/>
                </a:solidFill>
                <a:effectLst/>
              </a:rPr>
              <a:t>]</a:t>
            </a:r>
            <a:r>
              <a:rPr lang="en" altLang="ko-Kore-KR" sz="2100" dirty="0"/>
              <a:t>.</a:t>
            </a:r>
            <a:r>
              <a:rPr lang="en" altLang="ko-Kore-KR" sz="2100" dirty="0" err="1"/>
              <a:t>push_back</a:t>
            </a:r>
            <a:r>
              <a:rPr lang="en" altLang="ko-Kore-KR" sz="2100" dirty="0"/>
              <a:t>(Edge(city2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100" dirty="0"/>
              <a:t>time))</a:t>
            </a:r>
            <a:r>
              <a:rPr lang="en" altLang="ko-Kore-KR" sz="21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100" dirty="0">
                <a:solidFill>
                  <a:srgbClr val="CC7832"/>
                </a:solidFill>
                <a:effectLst/>
              </a:rPr>
            </a:br>
            <a:r>
              <a:rPr lang="en" altLang="ko-Kore-KR" sz="2100" dirty="0"/>
              <a:t>}</a:t>
            </a:r>
            <a:endParaRPr kumimoji="1" lang="ko-Kore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29346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C6CF-6653-4DE8-B0EC-A73C0E64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4400" dirty="0"/>
              <a:t>소스코드</a:t>
            </a:r>
            <a:r>
              <a:rPr kumimoji="1" lang="ko-KR" altLang="en-US" dirty="0"/>
              <a:t> 분석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139FE-1CDB-8670-99EE-A7BBBA31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sz="2400" dirty="0" err="1"/>
              <a:t>메인함수의</a:t>
            </a:r>
            <a:r>
              <a:rPr kumimoji="1" lang="ko-KR" altLang="en-US" sz="2400" dirty="0"/>
              <a:t> 테스트케이스 </a:t>
            </a:r>
            <a:r>
              <a:rPr kumimoji="1" lang="ko-KR" altLang="en-US" sz="2400" dirty="0" err="1"/>
              <a:t>반복문</a:t>
            </a:r>
            <a:r>
              <a:rPr kumimoji="1" lang="ko-KR" altLang="en-US" sz="2400" dirty="0"/>
              <a:t> 내부</a:t>
            </a:r>
            <a:endParaRPr kumimoji="1" lang="en-US" altLang="ko-KR" sz="2400" dirty="0"/>
          </a:p>
          <a:p>
            <a:r>
              <a:rPr kumimoji="1" lang="en-US" altLang="ko-KR" sz="2400" dirty="0"/>
              <a:t>(ii)</a:t>
            </a:r>
          </a:p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F2B9-E69A-392C-6560-1D306AAB7902}"/>
              </a:ext>
            </a:extLst>
          </p:cNvPr>
          <p:cNvSpPr txBox="1"/>
          <p:nvPr/>
        </p:nvSpPr>
        <p:spPr>
          <a:xfrm>
            <a:off x="6096000" y="117692"/>
            <a:ext cx="6289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8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sz="2800" dirty="0"/>
              <a:t>result = 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for</a:t>
            </a:r>
            <a:r>
              <a:rPr lang="en" altLang="ko-Kore-KR" sz="2800" dirty="0"/>
              <a:t>(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auto </a:t>
            </a:r>
            <a:r>
              <a:rPr lang="en" altLang="ko-Kore-KR" sz="2800" dirty="0"/>
              <a:t>it = </a:t>
            </a:r>
            <a:r>
              <a:rPr lang="en" altLang="ko-Kore-KR" sz="2800" dirty="0" err="1"/>
              <a:t>cityYear.begin</a:t>
            </a:r>
            <a:r>
              <a:rPr lang="en" altLang="ko-Kore-KR" sz="2800" dirty="0"/>
              <a:t>()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r>
              <a:rPr lang="en" altLang="ko-Kore-KR" sz="2800" dirty="0"/>
              <a:t>it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!=</a:t>
            </a:r>
            <a:r>
              <a:rPr lang="en" altLang="ko-Kore-KR" sz="2800" dirty="0" err="1"/>
              <a:t>cityYear.end</a:t>
            </a:r>
            <a:r>
              <a:rPr lang="en" altLang="ko-Kore-KR" sz="2800" dirty="0"/>
              <a:t>()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r>
              <a:rPr lang="en" altLang="ko-Kore-KR" sz="2800" dirty="0"/>
              <a:t>it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++</a:t>
            </a:r>
            <a:r>
              <a:rPr lang="en" altLang="ko-Kore-KR" sz="2800" dirty="0"/>
              <a:t>){</a:t>
            </a:r>
            <a:br>
              <a:rPr lang="en" altLang="ko-Kore-KR" sz="2800" dirty="0"/>
            </a:br>
            <a:r>
              <a:rPr lang="en" altLang="ko-Kore-KR" sz="2800" dirty="0"/>
              <a:t>    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auto </a:t>
            </a:r>
            <a:r>
              <a:rPr lang="en" altLang="ko-Kore-KR" sz="2800" dirty="0"/>
              <a:t>start = 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*</a:t>
            </a:r>
            <a:r>
              <a:rPr lang="en" altLang="ko-Kore-KR" sz="2800" dirty="0"/>
              <a:t>it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int </a:t>
            </a:r>
            <a:r>
              <a:rPr lang="en" altLang="ko-Kore-KR" sz="2800" dirty="0"/>
              <a:t>temp = DFS(</a:t>
            </a:r>
            <a:r>
              <a:rPr lang="en" altLang="ko-Kore-KR" sz="2800" dirty="0" err="1"/>
              <a:t>start.</a:t>
            </a:r>
            <a:r>
              <a:rPr lang="en" altLang="ko-Kore-KR" sz="2800" dirty="0" err="1">
                <a:solidFill>
                  <a:srgbClr val="9373A5"/>
                </a:solidFill>
                <a:effectLst/>
              </a:rPr>
              <a:t>first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800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sz="2800" dirty="0"/>
              <a:t>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>
                <a:solidFill>
                  <a:srgbClr val="CC7832"/>
                </a:solidFill>
                <a:effectLst/>
              </a:rPr>
              <a:t>    if</a:t>
            </a:r>
            <a:r>
              <a:rPr lang="en" altLang="ko-Kore-KR" sz="2800" dirty="0"/>
              <a:t>(result &lt; temp) result = temp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/>
              <a:t>}</a:t>
            </a:r>
            <a:br>
              <a:rPr lang="en" altLang="ko-Kore-KR" sz="2800" dirty="0"/>
            </a:br>
            <a:br>
              <a:rPr lang="en" altLang="ko-Kore-KR" sz="2800" dirty="0"/>
            </a:br>
            <a:r>
              <a:rPr lang="en" altLang="ko-Kore-KR" sz="2800" dirty="0" err="1"/>
              <a:t>cout</a:t>
            </a:r>
            <a:r>
              <a:rPr lang="en" altLang="ko-Kore-KR" sz="2800" dirty="0"/>
              <a:t> 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&lt;&lt; </a:t>
            </a:r>
            <a:r>
              <a:rPr lang="en" altLang="ko-Kore-KR" sz="2800" dirty="0"/>
              <a:t>result </a:t>
            </a:r>
            <a:r>
              <a:rPr lang="en" altLang="ko-Kore-KR" sz="2800" dirty="0">
                <a:solidFill>
                  <a:srgbClr val="5F8C8A"/>
                </a:solidFill>
                <a:effectLst/>
              </a:rPr>
              <a:t>&lt;&lt; </a:t>
            </a:r>
            <a:r>
              <a:rPr lang="en" altLang="ko-Kore-KR" sz="28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\n</a:t>
            </a:r>
            <a:r>
              <a:rPr lang="en" altLang="ko-Kore-KR" sz="28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800" dirty="0">
                <a:solidFill>
                  <a:srgbClr val="CC7832"/>
                </a:solidFill>
                <a:effectLst/>
              </a:rPr>
            </a:br>
            <a:r>
              <a:rPr lang="en" altLang="ko-Kore-KR" sz="2800" dirty="0" err="1"/>
              <a:t>init</a:t>
            </a:r>
            <a:r>
              <a:rPr lang="en" altLang="ko-Kore-KR" sz="2800" dirty="0"/>
              <a:t>()</a:t>
            </a:r>
            <a:r>
              <a:rPr lang="en" altLang="ko-Kore-KR" sz="2800" dirty="0">
                <a:solidFill>
                  <a:srgbClr val="CC7832"/>
                </a:solidFill>
                <a:effectLst/>
              </a:rPr>
              <a:t>;	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727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C6CF-6653-4DE8-B0EC-A73C0E64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4400" dirty="0"/>
              <a:t>소스코드</a:t>
            </a:r>
            <a:r>
              <a:rPr kumimoji="1" lang="ko-KR" altLang="en-US" dirty="0"/>
              <a:t> 분석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139FE-1CDB-8670-99EE-A7BBBA31D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R" sz="2400" dirty="0"/>
              <a:t>DFS</a:t>
            </a:r>
            <a:r>
              <a:rPr kumimoji="1" lang="ko-KR" altLang="en-US" sz="2400" dirty="0"/>
              <a:t>와 전역변수 초기화</a:t>
            </a:r>
            <a:endParaRPr kumimoji="1" lang="en-US" altLang="ko-KR" sz="2400" dirty="0"/>
          </a:p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F2B9-E69A-392C-6560-1D306AAB7902}"/>
              </a:ext>
            </a:extLst>
          </p:cNvPr>
          <p:cNvSpPr txBox="1"/>
          <p:nvPr/>
        </p:nvSpPr>
        <p:spPr>
          <a:xfrm>
            <a:off x="6096000" y="118209"/>
            <a:ext cx="65913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sz="2200" dirty="0">
                <a:solidFill>
                  <a:srgbClr val="7030A0"/>
                </a:solidFill>
                <a:effectLst/>
              </a:rPr>
              <a:t>DFS</a:t>
            </a:r>
            <a:r>
              <a:rPr lang="en" altLang="ko-Kore-KR" sz="2200" dirty="0"/>
              <a:t>(</a:t>
            </a:r>
            <a:r>
              <a:rPr lang="en" altLang="ko-Kore-KR" sz="2200" dirty="0">
                <a:solidFill>
                  <a:srgbClr val="B9BCD1"/>
                </a:solidFill>
                <a:effectLst/>
              </a:rPr>
              <a:t>string </a:t>
            </a:r>
            <a:r>
              <a:rPr lang="en" altLang="ko-Kore-KR" sz="2200" dirty="0" err="1"/>
              <a:t>startCity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ko-Kore-KR" sz="2200" dirty="0"/>
              <a:t>acc){</a:t>
            </a:r>
            <a:br>
              <a:rPr lang="en" altLang="ko-Kore-KR" sz="2200" dirty="0"/>
            </a:br>
            <a:r>
              <a:rPr lang="en" altLang="ko-Kore-KR" sz="2200" dirty="0"/>
              <a:t>    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ore-KR" sz="2200" dirty="0"/>
              <a:t>(</a:t>
            </a:r>
            <a:r>
              <a:rPr lang="en" altLang="ko-Kore-KR" sz="2200" dirty="0" err="1"/>
              <a:t>DP.find</a:t>
            </a:r>
            <a:r>
              <a:rPr lang="en" altLang="ko-Kore-KR" sz="2200" dirty="0"/>
              <a:t>(</a:t>
            </a:r>
            <a:r>
              <a:rPr lang="en" altLang="ko-Kore-KR" sz="2200" dirty="0" err="1"/>
              <a:t>startCity</a:t>
            </a:r>
            <a:r>
              <a:rPr lang="en" altLang="ko-Kore-KR" sz="2200" dirty="0"/>
              <a:t>) </a:t>
            </a:r>
            <a:r>
              <a:rPr lang="en" altLang="ko-Kore-KR" sz="2200" dirty="0">
                <a:solidFill>
                  <a:srgbClr val="5F8C8A"/>
                </a:solidFill>
                <a:effectLst/>
              </a:rPr>
              <a:t>!= </a:t>
            </a:r>
            <a:r>
              <a:rPr lang="en" altLang="ko-Kore-KR" sz="2200" dirty="0" err="1"/>
              <a:t>DP.end</a:t>
            </a:r>
            <a:r>
              <a:rPr lang="en" altLang="ko-Kore-KR" sz="2200" dirty="0"/>
              <a:t>()) {</a:t>
            </a:r>
            <a:br>
              <a:rPr lang="en" altLang="ko-Kore-KR" sz="2200" dirty="0"/>
            </a:br>
            <a:r>
              <a:rPr lang="en" altLang="ko-Kore-KR" sz="2200" dirty="0"/>
              <a:t>        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return </a:t>
            </a:r>
            <a:r>
              <a:rPr lang="en" altLang="ko-Kore-KR" sz="2200" dirty="0"/>
              <a:t>acc + DP</a:t>
            </a:r>
            <a:r>
              <a:rPr lang="en" altLang="ko-Kore-KR" sz="22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200" dirty="0" err="1"/>
              <a:t>startCity</a:t>
            </a:r>
            <a:r>
              <a:rPr lang="en" altLang="ko-Kore-KR" sz="2200" dirty="0">
                <a:solidFill>
                  <a:srgbClr val="5F8C8A"/>
                </a:solidFill>
                <a:effectLst/>
              </a:rPr>
              <a:t>]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200" dirty="0"/>
              <a:t>}</a:t>
            </a:r>
            <a:br>
              <a:rPr lang="en" altLang="ko-Kore-KR" sz="2200" dirty="0"/>
            </a:br>
            <a:br>
              <a:rPr lang="en" altLang="ko-Kore-KR" sz="2200" dirty="0"/>
            </a:br>
            <a:r>
              <a:rPr lang="en" altLang="ko-Kore-KR" sz="2200" dirty="0"/>
              <a:t>    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sz="2200" dirty="0"/>
              <a:t>result=acc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    for </a:t>
            </a:r>
            <a:r>
              <a:rPr lang="en" altLang="ko-Kore-KR" sz="2200" dirty="0"/>
              <a:t>(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auto </a:t>
            </a:r>
            <a:r>
              <a:rPr lang="en" altLang="ko-Kore-KR" sz="2200" dirty="0"/>
              <a:t>&amp;edges: </a:t>
            </a:r>
            <a:r>
              <a:rPr lang="en" altLang="ko-Kore-KR" sz="2200" dirty="0" err="1"/>
              <a:t>busTable</a:t>
            </a:r>
            <a:r>
              <a:rPr lang="en" altLang="ko-Kore-KR" sz="22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200" dirty="0" err="1"/>
              <a:t>startCity</a:t>
            </a:r>
            <a:r>
              <a:rPr lang="en" altLang="ko-Kore-KR" sz="2200" dirty="0">
                <a:solidFill>
                  <a:srgbClr val="5F8C8A"/>
                </a:solidFill>
                <a:effectLst/>
              </a:rPr>
              <a:t>]</a:t>
            </a:r>
            <a:r>
              <a:rPr lang="en" altLang="ko-Kore-KR" sz="2200" dirty="0"/>
              <a:t>) {</a:t>
            </a:r>
            <a:br>
              <a:rPr lang="en" altLang="ko-Kore-KR" sz="2200" dirty="0"/>
            </a:br>
            <a:r>
              <a:rPr lang="en" altLang="ko-Kore-KR" sz="2200" dirty="0"/>
              <a:t>        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sz="2200" dirty="0"/>
              <a:t>sum=DFS(</a:t>
            </a:r>
            <a:r>
              <a:rPr lang="en" altLang="ko-Kore-KR" sz="2200" dirty="0" err="1"/>
              <a:t>edges.</a:t>
            </a:r>
            <a:r>
              <a:rPr lang="en" altLang="ko-Kore-KR" sz="2200" dirty="0" err="1">
                <a:solidFill>
                  <a:srgbClr val="9373A5"/>
                </a:solidFill>
                <a:effectLst/>
              </a:rPr>
              <a:t>city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sz="2200" dirty="0"/>
              <a:t>acc + </a:t>
            </a:r>
            <a:r>
              <a:rPr lang="en" altLang="ko-Kore-KR" sz="2200" dirty="0" err="1"/>
              <a:t>edges.</a:t>
            </a:r>
            <a:r>
              <a:rPr lang="en" altLang="ko-Kore-KR" sz="2200" dirty="0" err="1">
                <a:solidFill>
                  <a:srgbClr val="9373A5"/>
                </a:solidFill>
                <a:effectLst/>
              </a:rPr>
              <a:t>time</a:t>
            </a:r>
            <a:r>
              <a:rPr lang="en" altLang="ko-Kore-KR" sz="2200" dirty="0"/>
              <a:t>)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        if</a:t>
            </a:r>
            <a:r>
              <a:rPr lang="en" altLang="ko-Kore-KR" sz="2200" dirty="0"/>
              <a:t>(result &lt; sum) result = sum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200" dirty="0"/>
              <a:t>}</a:t>
            </a:r>
            <a:br>
              <a:rPr lang="en" altLang="ko-Kore-KR" sz="2200" dirty="0"/>
            </a:br>
            <a:r>
              <a:rPr lang="en" altLang="ko-Kore-KR" sz="2200" dirty="0"/>
              <a:t>    DP</a:t>
            </a:r>
            <a:r>
              <a:rPr lang="en" altLang="ko-Kore-KR" sz="2200" dirty="0">
                <a:solidFill>
                  <a:srgbClr val="5F8C8A"/>
                </a:solidFill>
                <a:effectLst/>
              </a:rPr>
              <a:t>[</a:t>
            </a:r>
            <a:r>
              <a:rPr lang="en" altLang="ko-Kore-KR" sz="2200" dirty="0" err="1"/>
              <a:t>startCity</a:t>
            </a:r>
            <a:r>
              <a:rPr lang="en" altLang="ko-Kore-KR" sz="2200" dirty="0">
                <a:solidFill>
                  <a:srgbClr val="5F8C8A"/>
                </a:solidFill>
                <a:effectLst/>
              </a:rPr>
              <a:t>] </a:t>
            </a:r>
            <a:r>
              <a:rPr lang="en" altLang="ko-Kore-KR" sz="2200" dirty="0"/>
              <a:t>= result-acc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    return </a:t>
            </a:r>
            <a:r>
              <a:rPr lang="en" altLang="ko-Kore-KR" sz="2200" dirty="0"/>
              <a:t>result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/>
              <a:t>}</a:t>
            </a:r>
          </a:p>
          <a:p>
            <a:endParaRPr kumimoji="1" lang="en" altLang="ko-Kore-KR" sz="2200" dirty="0"/>
          </a:p>
          <a:p>
            <a:r>
              <a:rPr lang="en" altLang="ko-Kore-KR" sz="2200" dirty="0">
                <a:solidFill>
                  <a:srgbClr val="CC7832"/>
                </a:solidFill>
                <a:effectLst/>
              </a:rPr>
              <a:t>void </a:t>
            </a:r>
            <a:r>
              <a:rPr lang="en" altLang="ko-Kore-KR" sz="2200" dirty="0" err="1">
                <a:solidFill>
                  <a:srgbClr val="7030A0"/>
                </a:solidFill>
                <a:effectLst/>
              </a:rPr>
              <a:t>init</a:t>
            </a:r>
            <a:r>
              <a:rPr lang="en" altLang="ko-Kore-KR" sz="2200" dirty="0"/>
              <a:t>(){</a:t>
            </a:r>
            <a:br>
              <a:rPr lang="en" altLang="ko-Kore-KR" sz="2200" dirty="0"/>
            </a:br>
            <a:r>
              <a:rPr lang="en" altLang="ko-Kore-KR" sz="2200" dirty="0"/>
              <a:t>    </a:t>
            </a:r>
            <a:r>
              <a:rPr lang="en" altLang="ko-Kore-KR" sz="2200" dirty="0" err="1"/>
              <a:t>cityYear.clear</a:t>
            </a:r>
            <a:r>
              <a:rPr lang="en" altLang="ko-Kore-KR" sz="2200" dirty="0"/>
              <a:t>()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200" dirty="0" err="1"/>
              <a:t>busTable.clear</a:t>
            </a:r>
            <a:r>
              <a:rPr lang="en" altLang="ko-Kore-KR" sz="2200" dirty="0"/>
              <a:t>()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sz="2200" dirty="0" err="1"/>
              <a:t>DP.clear</a:t>
            </a:r>
            <a:r>
              <a:rPr lang="en" altLang="ko-Kore-KR" sz="2200" dirty="0"/>
              <a:t>()</a:t>
            </a:r>
            <a:r>
              <a:rPr lang="en" altLang="ko-Kore-KR" sz="2200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sz="2200" dirty="0">
                <a:solidFill>
                  <a:srgbClr val="CC7832"/>
                </a:solidFill>
                <a:effectLst/>
              </a:rPr>
            </a:br>
            <a:r>
              <a:rPr lang="en" altLang="ko-Kore-KR" sz="2200" dirty="0"/>
              <a:t>}</a:t>
            </a:r>
            <a:br>
              <a:rPr lang="en" altLang="ko-Kore-KR" sz="2200" dirty="0"/>
            </a:b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5563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ADA3-BF6C-E658-06F9-AE10F118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400" dirty="0"/>
              <a:t>시간 복잡도</a:t>
            </a:r>
            <a:endParaRPr kumimoji="1" lang="ko-Kore-KR" alt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4AC6F-913A-24D3-551C-ACACE97C8D3B}"/>
              </a:ext>
            </a:extLst>
          </p:cNvPr>
          <p:cNvSpPr txBox="1"/>
          <p:nvPr/>
        </p:nvSpPr>
        <p:spPr>
          <a:xfrm>
            <a:off x="841664" y="2722418"/>
            <a:ext cx="106506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/>
              <a:t>동적</a:t>
            </a:r>
            <a:r>
              <a:rPr kumimoji="1" lang="ko-KR" altLang="en-US" sz="2800" dirty="0"/>
              <a:t> 계획법을 통해 한번 최장경로를 구한 </a:t>
            </a:r>
            <a:r>
              <a:rPr kumimoji="1" lang="ko-KR" altLang="en-US" sz="2800" dirty="0" err="1"/>
              <a:t>버텍스는</a:t>
            </a:r>
            <a:r>
              <a:rPr kumimoji="1" lang="ko-KR" altLang="en-US" sz="2800" dirty="0"/>
              <a:t> 다시 계산하지 않으므로  모든 </a:t>
            </a:r>
            <a:r>
              <a:rPr kumimoji="1" lang="ko-KR" altLang="en-US" sz="2800" dirty="0" err="1"/>
              <a:t>버텍스와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엣지는</a:t>
            </a:r>
            <a:r>
              <a:rPr kumimoji="1" lang="ko-KR" altLang="en-US" sz="2800" dirty="0"/>
              <a:t> 한번씩만 방문하게 됨</a:t>
            </a:r>
            <a:endParaRPr kumimoji="1" lang="en-US" altLang="ko-KR" sz="2800" dirty="0"/>
          </a:p>
          <a:p>
            <a:endParaRPr kumimoji="1" lang="en-US" altLang="ko-KR" sz="2800" dirty="0"/>
          </a:p>
          <a:p>
            <a:r>
              <a:rPr kumimoji="1" lang="en-US" altLang="ko-KR" sz="2800" dirty="0"/>
              <a:t>=&gt;O(V+E)</a:t>
            </a:r>
            <a:r>
              <a:rPr kumimoji="1" lang="ko-KR" altLang="en-US" sz="2800" dirty="0"/>
              <a:t>의 </a:t>
            </a:r>
            <a:r>
              <a:rPr kumimoji="1" lang="ko-KR" altLang="en-US" sz="2800" dirty="0" err="1"/>
              <a:t>시간복잡도를</a:t>
            </a:r>
            <a:r>
              <a:rPr kumimoji="1" lang="ko-KR" altLang="en-US" sz="2800" dirty="0"/>
              <a:t> 가지게 됨</a:t>
            </a:r>
            <a:endParaRPr kumimoji="1" lang="en-US" altLang="ko-KR" sz="28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40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878CAF-137B-8F6F-D8B7-A0936EE4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en-US" altLang="en-US" sz="4400" dirty="0" err="1"/>
              <a:t>문제설명</a:t>
            </a:r>
            <a:endParaRPr kumimoji="1" lang="en-US" altLang="en-US" sz="3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40DAA87-FBD8-EAA1-E088-5C38A4B99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0" t="28967" r="877" b="21223"/>
          <a:stretch/>
        </p:blipFill>
        <p:spPr>
          <a:xfrm>
            <a:off x="614795" y="520866"/>
            <a:ext cx="10962410" cy="36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878CAF-137B-8F6F-D8B7-A0936EE4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en-US" altLang="en-US" sz="4400" dirty="0" err="1"/>
              <a:t>문제설명</a:t>
            </a:r>
            <a:r>
              <a:rPr kumimoji="1" lang="ko-KR" altLang="en-US" sz="4400" dirty="0"/>
              <a:t> </a:t>
            </a:r>
            <a:r>
              <a:rPr kumimoji="1" lang="en-US" altLang="ko-KR" sz="4400" dirty="0"/>
              <a:t>-</a:t>
            </a:r>
            <a:r>
              <a:rPr kumimoji="1" lang="ko-KR" altLang="en-US" sz="4400" dirty="0"/>
              <a:t> 핵심</a:t>
            </a:r>
            <a:endParaRPr kumimoji="1" lang="en-US" altLang="en-US" sz="3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40DAA87-FBD8-EAA1-E088-5C38A4B99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0" t="28967" r="877" b="21223"/>
          <a:stretch/>
        </p:blipFill>
        <p:spPr>
          <a:xfrm>
            <a:off x="614795" y="520866"/>
            <a:ext cx="10962410" cy="3617948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A147361-AF56-AFB5-13AC-FDD65E57AAB9}"/>
              </a:ext>
            </a:extLst>
          </p:cNvPr>
          <p:cNvCxnSpPr/>
          <p:nvPr/>
        </p:nvCxnSpPr>
        <p:spPr>
          <a:xfrm>
            <a:off x="2899064" y="2951018"/>
            <a:ext cx="85309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9D65862-801C-64E1-9E3A-A30610E59B55}"/>
              </a:ext>
            </a:extLst>
          </p:cNvPr>
          <p:cNvCxnSpPr>
            <a:cxnSpLocks/>
          </p:cNvCxnSpPr>
          <p:nvPr/>
        </p:nvCxnSpPr>
        <p:spPr>
          <a:xfrm>
            <a:off x="630382" y="3332018"/>
            <a:ext cx="1260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94B1772-644B-0155-405D-B5437D745EC2}"/>
              </a:ext>
            </a:extLst>
          </p:cNvPr>
          <p:cNvCxnSpPr>
            <a:cxnSpLocks/>
          </p:cNvCxnSpPr>
          <p:nvPr/>
        </p:nvCxnSpPr>
        <p:spPr>
          <a:xfrm>
            <a:off x="9500754" y="3332018"/>
            <a:ext cx="17629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23315F7-18EF-8AAD-DE77-0ABF0F43132E}"/>
              </a:ext>
            </a:extLst>
          </p:cNvPr>
          <p:cNvCxnSpPr>
            <a:cxnSpLocks/>
          </p:cNvCxnSpPr>
          <p:nvPr/>
        </p:nvCxnSpPr>
        <p:spPr>
          <a:xfrm>
            <a:off x="4530435" y="3716481"/>
            <a:ext cx="37303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5BC951-B4CA-8BCE-20D3-B7639A63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en-US" altLang="en-US" sz="4800" dirty="0" err="1"/>
              <a:t>예시</a:t>
            </a:r>
            <a:endParaRPr kumimoji="1" lang="en-US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3535C0-DE40-AE13-B897-F685E9F5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440831"/>
            <a:ext cx="11436626" cy="37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9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5BC951-B4CA-8BCE-20D3-B7639A63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en-US" altLang="en-US" sz="4800" dirty="0" err="1"/>
              <a:t>예시</a:t>
            </a:r>
            <a:endParaRPr kumimoji="1" lang="en-US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2DC13D-E82F-24B0-1526-CA4572DA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6" y="766917"/>
            <a:ext cx="11547027" cy="32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7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3308C-895F-5368-92FB-A0E30144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5764"/>
            <a:ext cx="7729728" cy="1188720"/>
          </a:xfrm>
        </p:spPr>
        <p:txBody>
          <a:bodyPr>
            <a:normAutofit/>
          </a:bodyPr>
          <a:lstStyle/>
          <a:p>
            <a:r>
              <a:rPr kumimoji="1" lang="ko-Kore-KR" altLang="en-US" sz="4800" dirty="0"/>
              <a:t>단방향</a:t>
            </a:r>
            <a:r>
              <a:rPr kumimoji="1" lang="en-US" altLang="ko-Kore-KR" sz="4800" dirty="0"/>
              <a:t>?</a:t>
            </a:r>
            <a:r>
              <a:rPr kumimoji="1" lang="ko-KR" altLang="en-US" sz="4800" dirty="0"/>
              <a:t> 양방향</a:t>
            </a:r>
            <a:r>
              <a:rPr kumimoji="1" lang="en-US" altLang="ko-KR" sz="4800" dirty="0"/>
              <a:t>?</a:t>
            </a:r>
            <a:endParaRPr kumimoji="1" lang="ko-Kore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8ABA03-D272-B766-5BBC-7464135FF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47" t="18941" r="4869" b="13605"/>
          <a:stretch/>
        </p:blipFill>
        <p:spPr>
          <a:xfrm>
            <a:off x="1935619" y="1901536"/>
            <a:ext cx="8025245" cy="41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3308C-895F-5368-92FB-A0E30144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5764"/>
            <a:ext cx="7729728" cy="1188720"/>
          </a:xfrm>
        </p:spPr>
        <p:txBody>
          <a:bodyPr>
            <a:normAutofit/>
          </a:bodyPr>
          <a:lstStyle/>
          <a:p>
            <a:r>
              <a:rPr kumimoji="1" lang="ko-Kore-KR" altLang="en-US" sz="4800" dirty="0"/>
              <a:t>단방향</a:t>
            </a:r>
            <a:r>
              <a:rPr kumimoji="1" lang="en-US" altLang="ko-Kore-KR" sz="4800" dirty="0"/>
              <a:t>?</a:t>
            </a:r>
            <a:r>
              <a:rPr kumimoji="1" lang="ko-KR" altLang="en-US" sz="4800" dirty="0"/>
              <a:t> 양방향</a:t>
            </a:r>
            <a:r>
              <a:rPr kumimoji="1" lang="en-US" altLang="ko-KR" sz="4800" dirty="0"/>
              <a:t>?</a:t>
            </a:r>
            <a:endParaRPr kumimoji="1" lang="ko-Kore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8ABA03-D272-B766-5BBC-7464135FF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47" t="18941" r="4869" b="13605"/>
          <a:stretch/>
        </p:blipFill>
        <p:spPr>
          <a:xfrm>
            <a:off x="1935619" y="1901536"/>
            <a:ext cx="8025245" cy="41656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3172D78-0D10-59B9-45C4-C0DFA8D539E4}"/>
              </a:ext>
            </a:extLst>
          </p:cNvPr>
          <p:cNvCxnSpPr/>
          <p:nvPr/>
        </p:nvCxnSpPr>
        <p:spPr>
          <a:xfrm flipV="1">
            <a:off x="3148445" y="2639291"/>
            <a:ext cx="675410" cy="1454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003D64-7FD6-9C06-6CDA-2F8A711BD3F2}"/>
              </a:ext>
            </a:extLst>
          </p:cNvPr>
          <p:cNvCxnSpPr>
            <a:cxnSpLocks/>
          </p:cNvCxnSpPr>
          <p:nvPr/>
        </p:nvCxnSpPr>
        <p:spPr>
          <a:xfrm>
            <a:off x="3148445" y="3447289"/>
            <a:ext cx="1600200" cy="8025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8F5F9A-2079-8586-0BCC-EC76FAB4BE3E}"/>
              </a:ext>
            </a:extLst>
          </p:cNvPr>
          <p:cNvCxnSpPr>
            <a:cxnSpLocks/>
          </p:cNvCxnSpPr>
          <p:nvPr/>
        </p:nvCxnSpPr>
        <p:spPr>
          <a:xfrm>
            <a:off x="5829300" y="4556623"/>
            <a:ext cx="935182" cy="5660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59BEE46-3D8C-3559-5AC1-883798E37643}"/>
              </a:ext>
            </a:extLst>
          </p:cNvPr>
          <p:cNvCxnSpPr>
            <a:cxnSpLocks/>
          </p:cNvCxnSpPr>
          <p:nvPr/>
        </p:nvCxnSpPr>
        <p:spPr>
          <a:xfrm>
            <a:off x="4894118" y="2946032"/>
            <a:ext cx="301337" cy="1168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D6D934-F806-8D4C-F9EB-CE8C0EF7AC39}"/>
              </a:ext>
            </a:extLst>
          </p:cNvPr>
          <p:cNvCxnSpPr>
            <a:cxnSpLocks/>
          </p:cNvCxnSpPr>
          <p:nvPr/>
        </p:nvCxnSpPr>
        <p:spPr>
          <a:xfrm flipV="1">
            <a:off x="7876309" y="3636818"/>
            <a:ext cx="768927" cy="1122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488EDA-3DD0-5001-1D49-8B2E23BBD372}"/>
              </a:ext>
            </a:extLst>
          </p:cNvPr>
          <p:cNvCxnSpPr>
            <a:cxnSpLocks/>
          </p:cNvCxnSpPr>
          <p:nvPr/>
        </p:nvCxnSpPr>
        <p:spPr>
          <a:xfrm flipH="1" flipV="1">
            <a:off x="9089136" y="3761509"/>
            <a:ext cx="200337" cy="1361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013EAF-59E0-86E6-C9AB-AFCFE27E8236}"/>
              </a:ext>
            </a:extLst>
          </p:cNvPr>
          <p:cNvCxnSpPr>
            <a:cxnSpLocks/>
          </p:cNvCxnSpPr>
          <p:nvPr/>
        </p:nvCxnSpPr>
        <p:spPr>
          <a:xfrm>
            <a:off x="7220227" y="2946032"/>
            <a:ext cx="219664" cy="1729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FBF4615-9FB4-5CEA-8C24-A3B6598A3786}"/>
              </a:ext>
            </a:extLst>
          </p:cNvPr>
          <p:cNvSpPr/>
          <p:nvPr/>
        </p:nvSpPr>
        <p:spPr>
          <a:xfrm>
            <a:off x="5127914" y="2130137"/>
            <a:ext cx="1428750" cy="737336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926F8DF-F49C-4BC2-8561-BE38E01969BD}"/>
              </a:ext>
            </a:extLst>
          </p:cNvPr>
          <p:cNvSpPr/>
          <p:nvPr/>
        </p:nvSpPr>
        <p:spPr>
          <a:xfrm>
            <a:off x="7710053" y="5392882"/>
            <a:ext cx="935183" cy="42804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48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BC549-4D93-E4CF-CA83-A2665D99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000" dirty="0"/>
              <a:t>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0CDE3-31A2-8B2A-59B7-7FE362B7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9" y="367516"/>
            <a:ext cx="5265420" cy="5783902"/>
          </a:xfrm>
        </p:spPr>
        <p:txBody>
          <a:bodyPr>
            <a:noAutofit/>
          </a:bodyPr>
          <a:lstStyle/>
          <a:p>
            <a:r>
              <a:rPr kumimoji="1" lang="ko-Kore-KR" altLang="en-US" sz="3200" dirty="0"/>
              <a:t>모든</a:t>
            </a:r>
            <a:r>
              <a:rPr kumimoji="1" lang="ko-KR" altLang="en-US" sz="3200" dirty="0"/>
              <a:t> </a:t>
            </a:r>
            <a:r>
              <a:rPr kumimoji="1" lang="ko-KR" altLang="en-US" sz="3200" dirty="0" err="1"/>
              <a:t>버텍스</a:t>
            </a:r>
            <a:r>
              <a:rPr kumimoji="1" lang="ko-KR" altLang="en-US" sz="3200" dirty="0"/>
              <a:t> 쌍에 대해 최장 경로를 알아야 함</a:t>
            </a:r>
            <a:endParaRPr kumimoji="1" lang="en-US" altLang="ko-KR" sz="3200" dirty="0"/>
          </a:p>
          <a:p>
            <a:endParaRPr kumimoji="1" lang="en-US" altLang="ko-KR" sz="3200" dirty="0"/>
          </a:p>
          <a:p>
            <a:r>
              <a:rPr kumimoji="1" lang="ko-KR" altLang="en-US" sz="3200" dirty="0"/>
              <a:t>모든 </a:t>
            </a:r>
            <a:r>
              <a:rPr kumimoji="1" lang="ko-KR" altLang="en-US" sz="3200" dirty="0" err="1"/>
              <a:t>버텍스를</a:t>
            </a:r>
            <a:r>
              <a:rPr kumimoji="1" lang="ko-KR" altLang="en-US" sz="3200" dirty="0"/>
              <a:t> 시작으로 </a:t>
            </a:r>
            <a:r>
              <a:rPr kumimoji="1" lang="en-US" altLang="ko-KR" sz="3200" dirty="0"/>
              <a:t>DFS</a:t>
            </a:r>
            <a:r>
              <a:rPr kumimoji="1" lang="ko-KR" altLang="en-US" sz="3200" dirty="0" err="1"/>
              <a:t>를</a:t>
            </a:r>
            <a:r>
              <a:rPr kumimoji="1" lang="ko-KR" altLang="en-US" sz="3200" dirty="0"/>
              <a:t> 수행해야함</a:t>
            </a:r>
            <a:endParaRPr kumimoji="1" lang="en-US" altLang="ko-KR" sz="3200" dirty="0"/>
          </a:p>
          <a:p>
            <a:endParaRPr kumimoji="1" lang="en-US" altLang="ko-KR" sz="3200" dirty="0"/>
          </a:p>
          <a:p>
            <a:r>
              <a:rPr kumimoji="1" lang="ko-KR" altLang="en-US" sz="3200" dirty="0" err="1"/>
              <a:t>시간복잡도가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O(V(V+E))</a:t>
            </a:r>
            <a:r>
              <a:rPr kumimoji="1" lang="ko-KR" altLang="en-US" sz="3200" dirty="0"/>
              <a:t>로 시간이 많이 소요</a:t>
            </a:r>
            <a:endParaRPr kumimoji="1" lang="en-US" altLang="ko-KR" sz="3200" dirty="0"/>
          </a:p>
          <a:p>
            <a:endParaRPr kumimoji="1" lang="en-US" altLang="ko-KR" sz="3200" dirty="0"/>
          </a:p>
          <a:p>
            <a:r>
              <a:rPr kumimoji="1" lang="ko-KR" altLang="en-US" sz="3200" dirty="0"/>
              <a:t>동적계획법 필요</a:t>
            </a:r>
            <a:endParaRPr kumimoji="1" lang="ko-Kore-KR" altLang="en-US" sz="3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B8F3D-5853-4771-B9E7-5BEAA80C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087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73308C-895F-5368-92FB-A0E30144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kumimoji="1" lang="ko-KR" altLang="en-US" dirty="0" err="1">
                <a:solidFill>
                  <a:schemeClr val="tx1"/>
                </a:solidFill>
              </a:rPr>
              <a:t>메모이제이션</a:t>
            </a:r>
            <a:endParaRPr kumimoji="1" lang="en-US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E892E5-56B8-98E7-DC14-95B4B18BBE37}"/>
              </a:ext>
            </a:extLst>
          </p:cNvPr>
          <p:cNvGrpSpPr/>
          <p:nvPr/>
        </p:nvGrpSpPr>
        <p:grpSpPr>
          <a:xfrm>
            <a:off x="226290" y="195644"/>
            <a:ext cx="7005783" cy="3866953"/>
            <a:chOff x="1935619" y="1901536"/>
            <a:chExt cx="8025245" cy="41656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8ABA03-D272-B766-5BBC-7464135FF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247" t="18941" r="4869" b="13605"/>
            <a:stretch/>
          </p:blipFill>
          <p:spPr>
            <a:xfrm>
              <a:off x="1935619" y="1901536"/>
              <a:ext cx="8025245" cy="4165647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3172D78-0D10-59B9-45C4-C0DFA8D539E4}"/>
                </a:ext>
              </a:extLst>
            </p:cNvPr>
            <p:cNvCxnSpPr/>
            <p:nvPr/>
          </p:nvCxnSpPr>
          <p:spPr>
            <a:xfrm flipV="1">
              <a:off x="3148445" y="2639291"/>
              <a:ext cx="675410" cy="14547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C003D64-7FD6-9C06-6CDA-2F8A711BD3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8445" y="3447289"/>
              <a:ext cx="1600200" cy="8025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48F5F9A-2079-8586-0BCC-EC76FAB4BE3E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0" y="4556623"/>
              <a:ext cx="935182" cy="5660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59BEE46-3D8C-3559-5AC1-883798E37643}"/>
                </a:ext>
              </a:extLst>
            </p:cNvPr>
            <p:cNvCxnSpPr>
              <a:cxnSpLocks/>
            </p:cNvCxnSpPr>
            <p:nvPr/>
          </p:nvCxnSpPr>
          <p:spPr>
            <a:xfrm>
              <a:off x="4894118" y="2946032"/>
              <a:ext cx="301337" cy="116876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4D6D934-F806-8D4C-F9EB-CE8C0EF7A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309" y="3636818"/>
              <a:ext cx="768927" cy="112221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4488EDA-3DD0-5001-1D49-8B2E23BBD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9136" y="3761509"/>
              <a:ext cx="200337" cy="136120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D013EAF-59E0-86E6-C9AB-AFCFE27E8236}"/>
                </a:ext>
              </a:extLst>
            </p:cNvPr>
            <p:cNvCxnSpPr>
              <a:cxnSpLocks/>
            </p:cNvCxnSpPr>
            <p:nvPr/>
          </p:nvCxnSpPr>
          <p:spPr>
            <a:xfrm>
              <a:off x="7220227" y="2946032"/>
              <a:ext cx="219664" cy="172987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FBF4615-9FB4-5CEA-8C24-A3B6598A3786}"/>
                </a:ext>
              </a:extLst>
            </p:cNvPr>
            <p:cNvSpPr/>
            <p:nvPr/>
          </p:nvSpPr>
          <p:spPr>
            <a:xfrm>
              <a:off x="5127914" y="2130137"/>
              <a:ext cx="1428750" cy="7373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926F8DF-F49C-4BC2-8561-BE38E01969BD}"/>
                </a:ext>
              </a:extLst>
            </p:cNvPr>
            <p:cNvSpPr/>
            <p:nvPr/>
          </p:nvSpPr>
          <p:spPr>
            <a:xfrm>
              <a:off x="7710053" y="5392882"/>
              <a:ext cx="935183" cy="428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A863F1-9463-5B76-346D-D46F7AA5598C}"/>
              </a:ext>
            </a:extLst>
          </p:cNvPr>
          <p:cNvSpPr txBox="1"/>
          <p:nvPr/>
        </p:nvSpPr>
        <p:spPr>
          <a:xfrm>
            <a:off x="529936" y="4551218"/>
            <a:ext cx="6546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/>
              <a:t>인천에서</a:t>
            </a:r>
            <a:r>
              <a:rPr kumimoji="1" lang="ko-KR" altLang="en-US" sz="2800" dirty="0"/>
              <a:t> 제주까지의 최장 경로는 </a:t>
            </a:r>
            <a:endParaRPr kumimoji="1" lang="en-US" altLang="ko-KR" sz="2800" dirty="0"/>
          </a:p>
          <a:p>
            <a:r>
              <a:rPr kumimoji="1" lang="ko-KR" altLang="en-US" sz="2800" dirty="0"/>
              <a:t>서울에서 제주까지 최장경로에 인천에서 서울까지의 경로를 </a:t>
            </a:r>
            <a:endParaRPr kumimoji="1" lang="en-US" altLang="ko-KR" sz="2800" dirty="0"/>
          </a:p>
          <a:p>
            <a:r>
              <a:rPr kumimoji="1" lang="ko-KR" altLang="en-US" sz="2800" dirty="0"/>
              <a:t>더한 것과 같다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359970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소포</Template>
  <TotalTime>285</TotalTime>
  <Words>600</Words>
  <Application>Microsoft Macintosh PowerPoint</Application>
  <PresentationFormat>와이드스크린</PresentationFormat>
  <Paragraphs>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Menlo-Regular</vt:lpstr>
      <vt:lpstr>소포</vt:lpstr>
      <vt:lpstr>5주차 b번 - 추억여행</vt:lpstr>
      <vt:lpstr>문제설명</vt:lpstr>
      <vt:lpstr>문제설명 - 핵심</vt:lpstr>
      <vt:lpstr>예시</vt:lpstr>
      <vt:lpstr>예시</vt:lpstr>
      <vt:lpstr>단방향? 양방향?</vt:lpstr>
      <vt:lpstr>단방향? 양방향?</vt:lpstr>
      <vt:lpstr>해결방법</vt:lpstr>
      <vt:lpstr>메모이제이션</vt:lpstr>
      <vt:lpstr>메모이제이션</vt:lpstr>
      <vt:lpstr>소스코드 분석</vt:lpstr>
      <vt:lpstr>소스코드 분석</vt:lpstr>
      <vt:lpstr>소스코드 분석</vt:lpstr>
      <vt:lpstr>소스코드 분석</vt:lpstr>
      <vt:lpstr>시간 복잡도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 b번 - 추억여행</dc:title>
  <dc:creator>정 상화</dc:creator>
  <cp:lastModifiedBy>정 상화</cp:lastModifiedBy>
  <cp:revision>9</cp:revision>
  <dcterms:created xsi:type="dcterms:W3CDTF">2022-10-04T03:28:11Z</dcterms:created>
  <dcterms:modified xsi:type="dcterms:W3CDTF">2022-10-04T11:56:31Z</dcterms:modified>
</cp:coreProperties>
</file>