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97"/>
    <p:restoredTop sz="94624"/>
  </p:normalViewPr>
  <p:slideViewPr>
    <p:cSldViewPr snapToGrid="0" snapToObjects="1">
      <p:cViewPr varScale="1">
        <p:scale>
          <a:sx n="121" d="100"/>
          <a:sy n="121" d="100"/>
        </p:scale>
        <p:origin x="20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Defensive Shifts</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shifts</c:v>
                </c:pt>
              </c:strCache>
            </c:strRef>
          </c:tx>
          <c:spPr>
            <a:ln w="28575" cap="rnd">
              <a:solidFill>
                <a:schemeClr val="accent1"/>
              </a:solidFill>
              <a:round/>
            </a:ln>
            <a:effectLst/>
          </c:spPr>
          <c:marker>
            <c:symbol val="none"/>
          </c:marker>
          <c:cat>
            <c:numRef>
              <c:f>Sheet1!$A$2:$A$5</c:f>
              <c:numCache>
                <c:formatCode>General</c:formatCode>
                <c:ptCount val="4"/>
                <c:pt idx="0">
                  <c:v>2010.0</c:v>
                </c:pt>
                <c:pt idx="1">
                  <c:v>2012.0</c:v>
                </c:pt>
                <c:pt idx="2">
                  <c:v>2014.0</c:v>
                </c:pt>
                <c:pt idx="3">
                  <c:v>2016.0</c:v>
                </c:pt>
              </c:numCache>
            </c:numRef>
          </c:cat>
          <c:val>
            <c:numRef>
              <c:f>Sheet1!$B$2:$B$5</c:f>
              <c:numCache>
                <c:formatCode>General</c:formatCode>
                <c:ptCount val="4"/>
                <c:pt idx="0">
                  <c:v>2463.0</c:v>
                </c:pt>
                <c:pt idx="1">
                  <c:v>4577.0</c:v>
                </c:pt>
                <c:pt idx="2">
                  <c:v>13299.0</c:v>
                </c:pt>
                <c:pt idx="3">
                  <c:v>28131.0</c:v>
                </c:pt>
              </c:numCache>
            </c:numRef>
          </c:val>
          <c:smooth val="0"/>
        </c:ser>
        <c:ser>
          <c:idx val="1"/>
          <c:order val="1"/>
          <c:tx>
            <c:strRef>
              <c:f>Sheet1!$C$1</c:f>
              <c:strCache>
                <c:ptCount val="1"/>
                <c:pt idx="0">
                  <c:v>Column1</c:v>
                </c:pt>
              </c:strCache>
            </c:strRef>
          </c:tx>
          <c:spPr>
            <a:ln w="28575" cap="rnd">
              <a:solidFill>
                <a:schemeClr val="accent2"/>
              </a:solidFill>
              <a:round/>
            </a:ln>
            <a:effectLst/>
          </c:spPr>
          <c:marker>
            <c:symbol val="none"/>
          </c:marker>
          <c:cat>
            <c:numRef>
              <c:f>Sheet1!$A$2:$A$5</c:f>
              <c:numCache>
                <c:formatCode>General</c:formatCode>
                <c:ptCount val="4"/>
                <c:pt idx="0">
                  <c:v>2010.0</c:v>
                </c:pt>
                <c:pt idx="1">
                  <c:v>2012.0</c:v>
                </c:pt>
                <c:pt idx="2">
                  <c:v>2014.0</c:v>
                </c:pt>
                <c:pt idx="3">
                  <c:v>2016.0</c:v>
                </c:pt>
              </c:numCache>
            </c:numRef>
          </c:cat>
          <c:val>
            <c:numRef>
              <c:f>Sheet1!$C$2:$C$5</c:f>
              <c:numCache>
                <c:formatCode>General</c:formatCode>
                <c:ptCount val="4"/>
              </c:numCache>
            </c:numRef>
          </c:val>
          <c:smooth val="0"/>
        </c:ser>
        <c:ser>
          <c:idx val="2"/>
          <c:order val="2"/>
          <c:tx>
            <c:strRef>
              <c:f>Sheet1!$D$1</c:f>
              <c:strCache>
                <c:ptCount val="1"/>
                <c:pt idx="0">
                  <c:v>Column2</c:v>
                </c:pt>
              </c:strCache>
            </c:strRef>
          </c:tx>
          <c:spPr>
            <a:ln w="28575" cap="rnd">
              <a:solidFill>
                <a:schemeClr val="accent3"/>
              </a:solidFill>
              <a:round/>
            </a:ln>
            <a:effectLst/>
          </c:spPr>
          <c:marker>
            <c:symbol val="none"/>
          </c:marker>
          <c:cat>
            <c:numRef>
              <c:f>Sheet1!$A$2:$A$5</c:f>
              <c:numCache>
                <c:formatCode>General</c:formatCode>
                <c:ptCount val="4"/>
                <c:pt idx="0">
                  <c:v>2010.0</c:v>
                </c:pt>
                <c:pt idx="1">
                  <c:v>2012.0</c:v>
                </c:pt>
                <c:pt idx="2">
                  <c:v>2014.0</c:v>
                </c:pt>
                <c:pt idx="3">
                  <c:v>2016.0</c:v>
                </c:pt>
              </c:numCache>
            </c:numRef>
          </c:cat>
          <c:val>
            <c:numRef>
              <c:f>Sheet1!$D$2:$D$5</c:f>
              <c:numCache>
                <c:formatCode>General</c:formatCode>
                <c:ptCount val="4"/>
              </c:numCache>
            </c:numRef>
          </c:val>
          <c:smooth val="0"/>
        </c:ser>
        <c:dLbls>
          <c:showLegendKey val="0"/>
          <c:showVal val="0"/>
          <c:showCatName val="0"/>
          <c:showSerName val="0"/>
          <c:showPercent val="0"/>
          <c:showBubbleSize val="0"/>
        </c:dLbls>
        <c:smooth val="0"/>
        <c:axId val="761666112"/>
        <c:axId val="756994912"/>
      </c:lineChart>
      <c:catAx>
        <c:axId val="761666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56994912"/>
        <c:crosses val="autoZero"/>
        <c:auto val="1"/>
        <c:lblAlgn val="ctr"/>
        <c:lblOffset val="100"/>
        <c:noMultiLvlLbl val="0"/>
      </c:catAx>
      <c:valAx>
        <c:axId val="756994912"/>
        <c:scaling>
          <c:orientation val="minMax"/>
        </c:scaling>
        <c:delete val="0"/>
        <c:axPos val="l"/>
        <c:majorGridlines>
          <c:spPr>
            <a:ln w="9525" cap="flat" cmpd="sng" algn="ctr">
              <a:solidFill>
                <a:schemeClr val="tx1">
                  <a:lumMod val="15000"/>
                  <a:lumOff val="85000"/>
                </a:schemeClr>
              </a:solidFill>
              <a:round/>
            </a:ln>
            <a:effectLst/>
          </c:spPr>
        </c:majorGridlines>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61666112"/>
        <c:crosses val="autoZero"/>
        <c:crossBetween val="between"/>
      </c:valAx>
      <c:spPr>
        <a:noFill/>
        <a:ln>
          <a:noFill/>
        </a:ln>
        <a:effectLst/>
      </c:spPr>
    </c:plotArea>
    <c:legend>
      <c:legendPos val="b"/>
      <c:legendEntry>
        <c:idx val="1"/>
        <c:delete val="1"/>
      </c:legendEntry>
      <c:legendEntry>
        <c:idx val="2"/>
        <c:delete val="1"/>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9A809C4-352A-5040-9D11-1CF2AB8CF5EB}" type="datetimeFigureOut">
              <a:rPr lang="en-US" smtClean="0"/>
              <a:t>3/28/18</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1FDA7AD8-1256-4749-A961-9495E4201261}"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A809C4-352A-5040-9D11-1CF2AB8CF5EB}" type="datetimeFigureOut">
              <a:rPr lang="en-US" smtClean="0"/>
              <a:t>3/28/18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DA7AD8-1256-4749-A961-9495E420126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A809C4-352A-5040-9D11-1CF2AB8CF5EB}" type="datetimeFigureOut">
              <a:rPr lang="en-US" smtClean="0"/>
              <a:t>3/28/18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DA7AD8-1256-4749-A961-9495E4201261}"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A809C4-352A-5040-9D11-1CF2AB8CF5EB}" type="datetimeFigureOut">
              <a:rPr lang="en-US" smtClean="0"/>
              <a:t>3/28/18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DA7AD8-1256-4749-A961-9495E4201261}"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A809C4-352A-5040-9D11-1CF2AB8CF5EB}" type="datetimeFigureOut">
              <a:rPr lang="en-US" smtClean="0"/>
              <a:t>3/28/18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DA7AD8-1256-4749-A961-9495E4201261}"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A809C4-352A-5040-9D11-1CF2AB8CF5EB}" type="datetimeFigureOut">
              <a:rPr lang="en-US" smtClean="0"/>
              <a:t>3/28/18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DA7AD8-1256-4749-A961-9495E4201261}"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A809C4-352A-5040-9D11-1CF2AB8CF5EB}" type="datetimeFigureOut">
              <a:rPr lang="en-US" smtClean="0"/>
              <a:t>3/28/18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DA7AD8-1256-4749-A961-9495E4201261}"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A809C4-352A-5040-9D11-1CF2AB8CF5EB}" type="datetimeFigureOut">
              <a:rPr lang="en-US" smtClean="0"/>
              <a:t>3/28/18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DA7AD8-1256-4749-A961-9495E420126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A809C4-352A-5040-9D11-1CF2AB8CF5EB}" type="datetimeFigureOut">
              <a:rPr lang="en-US" smtClean="0"/>
              <a:t>3/28/18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DA7AD8-1256-4749-A961-9495E4201261}"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A809C4-352A-5040-9D11-1CF2AB8CF5EB}" type="datetimeFigureOut">
              <a:rPr lang="en-US" smtClean="0"/>
              <a:t>3/28/18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DA7AD8-1256-4749-A961-9495E420126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A809C4-352A-5040-9D11-1CF2AB8CF5EB}" type="datetimeFigureOut">
              <a:rPr lang="en-US" smtClean="0"/>
              <a:t>3/28/18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DA7AD8-1256-4749-A961-9495E4201261}"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A809C4-352A-5040-9D11-1CF2AB8CF5EB}" type="datetimeFigureOut">
              <a:rPr lang="en-US" smtClean="0"/>
              <a:t>3/28/18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DA7AD8-1256-4749-A961-9495E420126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9A809C4-352A-5040-9D11-1CF2AB8CF5EB}" type="datetimeFigureOut">
              <a:rPr lang="en-US" smtClean="0"/>
              <a:t>3/28/18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DA7AD8-1256-4749-A961-9495E4201261}"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9A809C4-352A-5040-9D11-1CF2AB8CF5EB}" type="datetimeFigureOut">
              <a:rPr lang="en-US" smtClean="0"/>
              <a:t>3/28/18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DA7AD8-1256-4749-A961-9495E420126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A809C4-352A-5040-9D11-1CF2AB8CF5EB}" type="datetimeFigureOut">
              <a:rPr lang="en-US" smtClean="0"/>
              <a:t>3/28/18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DA7AD8-1256-4749-A961-9495E420126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A809C4-352A-5040-9D11-1CF2AB8CF5EB}" type="datetimeFigureOut">
              <a:rPr lang="en-US" smtClean="0"/>
              <a:t>3/28/18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DA7AD8-1256-4749-A961-9495E4201261}"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A809C4-352A-5040-9D11-1CF2AB8CF5EB}" type="datetimeFigureOut">
              <a:rPr lang="en-US" smtClean="0"/>
              <a:t>3/28/18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DA7AD8-1256-4749-A961-9495E420126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9A809C4-352A-5040-9D11-1CF2AB8CF5EB}" type="datetimeFigureOut">
              <a:rPr lang="en-US" smtClean="0"/>
              <a:t>3/28/18</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DA7AD8-1256-4749-A961-9495E4201261}" type="slidenum">
              <a:rPr lang="en-US" smtClean="0"/>
              <a:t>‹#›</a:t>
            </a:fld>
            <a:endParaRPr lang="en-US"/>
          </a:p>
        </p:txBody>
      </p:sp>
    </p:spTree>
    <p:extLst>
      <p:ext uri="{BB962C8B-B14F-4D97-AF65-F5344CB8AC3E}">
        <p14:creationId xmlns:p14="http://schemas.microsoft.com/office/powerpoint/2010/main" val="559463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and ML in Sports</a:t>
            </a:r>
            <a:br>
              <a:rPr lang="en-US" dirty="0" smtClean="0"/>
            </a:br>
            <a:r>
              <a:rPr lang="en-US" sz="2000" dirty="0" smtClean="0"/>
              <a:t>mostly baseball</a:t>
            </a:r>
            <a:endParaRPr lang="en-US" dirty="0"/>
          </a:p>
        </p:txBody>
      </p:sp>
      <p:sp>
        <p:nvSpPr>
          <p:cNvPr id="3" name="Subtitle 2"/>
          <p:cNvSpPr>
            <a:spLocks noGrp="1"/>
          </p:cNvSpPr>
          <p:nvPr>
            <p:ph type="subTitle" idx="1"/>
          </p:nvPr>
        </p:nvSpPr>
        <p:spPr/>
        <p:txBody>
          <a:bodyPr/>
          <a:lstStyle/>
          <a:p>
            <a:r>
              <a:rPr lang="en-US" dirty="0" smtClean="0"/>
              <a:t>Jared Booth</a:t>
            </a:r>
            <a:endParaRPr lang="en-US" dirty="0"/>
          </a:p>
        </p:txBody>
      </p:sp>
    </p:spTree>
    <p:extLst>
      <p:ext uri="{BB962C8B-B14F-4D97-AF65-F5344CB8AC3E}">
        <p14:creationId xmlns:p14="http://schemas.microsoft.com/office/powerpoint/2010/main" val="1478171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Money Ball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2002 Oakland Athletics general manager Billy </a:t>
            </a:r>
            <a:r>
              <a:rPr lang="en-US" dirty="0" err="1" smtClean="0"/>
              <a:t>Beane</a:t>
            </a:r>
            <a:r>
              <a:rPr lang="en-US" dirty="0" smtClean="0"/>
              <a:t> turned away from traditional methods of evaluating talent and instead looked to under used statistics to find under valued players.</a:t>
            </a:r>
          </a:p>
          <a:p>
            <a:r>
              <a:rPr lang="en-US" dirty="0" smtClean="0"/>
              <a:t>$44 million salary in comparison to the </a:t>
            </a:r>
            <a:r>
              <a:rPr lang="en-US" dirty="0"/>
              <a:t>Y</a:t>
            </a:r>
            <a:r>
              <a:rPr lang="en-US" dirty="0" smtClean="0"/>
              <a:t>ankees who paid $125 million </a:t>
            </a:r>
          </a:p>
          <a:p>
            <a:r>
              <a:rPr lang="en-US" dirty="0" smtClean="0"/>
              <a:t>Led to the 4</a:t>
            </a:r>
            <a:r>
              <a:rPr lang="en-US" baseline="30000" dirty="0" smtClean="0"/>
              <a:t>th</a:t>
            </a:r>
            <a:r>
              <a:rPr lang="en-US" dirty="0" smtClean="0"/>
              <a:t> longest winning streak at the time. (1916 NY giants 26 games, 1935 Chicago Cubs, 1880 Chicago white stockings 21 games) </a:t>
            </a:r>
          </a:p>
          <a:p>
            <a:r>
              <a:rPr lang="en-US" dirty="0" smtClean="0"/>
              <a:t>Led to two playoff appearances.</a:t>
            </a:r>
          </a:p>
          <a:p>
            <a:r>
              <a:rPr lang="en-US" dirty="0" smtClean="0"/>
              <a:t>Strategy has since been adopted by the rest of the MLB and played a role in the Boston Red Sox 2004 world series win.</a:t>
            </a:r>
            <a:endParaRPr lang="en-US" dirty="0"/>
          </a:p>
        </p:txBody>
      </p:sp>
    </p:spTree>
    <p:extLst>
      <p:ext uri="{BB962C8B-B14F-4D97-AF65-F5344CB8AC3E}">
        <p14:creationId xmlns:p14="http://schemas.microsoft.com/office/powerpoint/2010/main" val="1523780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Statcast</a:t>
            </a:r>
            <a:endParaRPr lang="en-US" dirty="0"/>
          </a:p>
        </p:txBody>
      </p:sp>
      <p:sp>
        <p:nvSpPr>
          <p:cNvPr id="3" name="Content Placeholder 2"/>
          <p:cNvSpPr>
            <a:spLocks noGrp="1"/>
          </p:cNvSpPr>
          <p:nvPr>
            <p:ph idx="1"/>
          </p:nvPr>
        </p:nvSpPr>
        <p:spPr>
          <a:xfrm>
            <a:off x="1295401" y="2556932"/>
            <a:ext cx="5259778" cy="3318936"/>
          </a:xfrm>
        </p:spPr>
        <p:txBody>
          <a:bodyPr>
            <a:normAutofit fontScale="92500" lnSpcReduction="10000"/>
          </a:bodyPr>
          <a:lstStyle/>
          <a:p>
            <a:r>
              <a:rPr lang="en-US" dirty="0" smtClean="0"/>
              <a:t>Constant streaming data for every pitch of every game.</a:t>
            </a:r>
          </a:p>
          <a:p>
            <a:r>
              <a:rPr lang="en-US" dirty="0" smtClean="0"/>
              <a:t>Each game generates around 1TB of data and growing.</a:t>
            </a:r>
          </a:p>
          <a:p>
            <a:r>
              <a:rPr lang="en-US" dirty="0" smtClean="0"/>
              <a:t>Fielder placement, Lineup selection, when/who to pinch hit, pitcher usage.</a:t>
            </a:r>
          </a:p>
          <a:p>
            <a:r>
              <a:rPr lang="en-US" dirty="0" smtClean="0"/>
              <a:t>Baseball Information Solutions estimated that teams saved 359 runs in 2016 by shifting</a:t>
            </a:r>
          </a:p>
          <a:p>
            <a:endParaRPr lang="en-US" dirty="0"/>
          </a:p>
        </p:txBody>
      </p:sp>
      <p:graphicFrame>
        <p:nvGraphicFramePr>
          <p:cNvPr id="5" name="Chart 4"/>
          <p:cNvGraphicFramePr/>
          <p:nvPr>
            <p:extLst>
              <p:ext uri="{D42A27DB-BD31-4B8C-83A1-F6EECF244321}">
                <p14:modId xmlns:p14="http://schemas.microsoft.com/office/powerpoint/2010/main" val="718091702"/>
              </p:ext>
            </p:extLst>
          </p:nvPr>
        </p:nvGraphicFramePr>
        <p:xfrm>
          <a:off x="6342742" y="2656666"/>
          <a:ext cx="5045694" cy="34901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231678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Nascar</a:t>
            </a:r>
            <a:endParaRPr lang="en-US" dirty="0"/>
          </a:p>
        </p:txBody>
      </p:sp>
      <p:sp>
        <p:nvSpPr>
          <p:cNvPr id="3" name="Content Placeholder 2"/>
          <p:cNvSpPr>
            <a:spLocks noGrp="1"/>
          </p:cNvSpPr>
          <p:nvPr>
            <p:ph idx="1"/>
          </p:nvPr>
        </p:nvSpPr>
        <p:spPr/>
        <p:txBody>
          <a:bodyPr/>
          <a:lstStyle/>
          <a:p>
            <a:r>
              <a:rPr lang="en-US" dirty="0"/>
              <a:t>Argo AI/Ford Motor </a:t>
            </a:r>
            <a:r>
              <a:rPr lang="en-US" dirty="0" smtClean="0"/>
              <a:t>Company is developing a Neural Network to identify cars in real time and hopes to be able to identify potential malfunctions.</a:t>
            </a:r>
            <a:endParaRPr lang="en-US" dirty="0"/>
          </a:p>
        </p:txBody>
      </p:sp>
      <p:pic>
        <p:nvPicPr>
          <p:cNvPr id="4" name="Picture 3"/>
          <p:cNvPicPr>
            <a:picLocks noChangeAspect="1"/>
          </p:cNvPicPr>
          <p:nvPr/>
        </p:nvPicPr>
        <p:blipFill>
          <a:blip r:embed="rId2"/>
          <a:stretch>
            <a:fillRect/>
          </a:stretch>
        </p:blipFill>
        <p:spPr>
          <a:xfrm>
            <a:off x="3667497" y="3499923"/>
            <a:ext cx="4573979" cy="3049319"/>
          </a:xfrm>
          <a:prstGeom prst="rect">
            <a:avLst/>
          </a:prstGeom>
        </p:spPr>
      </p:pic>
    </p:spTree>
    <p:extLst>
      <p:ext uri="{BB962C8B-B14F-4D97-AF65-F5344CB8AC3E}">
        <p14:creationId xmlns:p14="http://schemas.microsoft.com/office/powerpoint/2010/main" val="1091393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Chat bots</a:t>
            </a:r>
            <a:endParaRPr lang="en-US" dirty="0"/>
          </a:p>
        </p:txBody>
      </p:sp>
      <p:sp>
        <p:nvSpPr>
          <p:cNvPr id="3" name="Content Placeholder 2"/>
          <p:cNvSpPr>
            <a:spLocks noGrp="1"/>
          </p:cNvSpPr>
          <p:nvPr>
            <p:ph idx="1"/>
          </p:nvPr>
        </p:nvSpPr>
        <p:spPr/>
        <p:txBody>
          <a:bodyPr/>
          <a:lstStyle/>
          <a:p>
            <a:r>
              <a:rPr lang="en-US" dirty="0" smtClean="0"/>
              <a:t>As with other companies, many teams are investing in chat bots to connect with fans.</a:t>
            </a:r>
            <a:endParaRPr lang="en-US" dirty="0"/>
          </a:p>
        </p:txBody>
      </p:sp>
      <p:pic>
        <p:nvPicPr>
          <p:cNvPr id="4" name="Picture 3"/>
          <p:cNvPicPr>
            <a:picLocks noChangeAspect="1"/>
          </p:cNvPicPr>
          <p:nvPr/>
        </p:nvPicPr>
        <p:blipFill>
          <a:blip r:embed="rId2"/>
          <a:stretch>
            <a:fillRect/>
          </a:stretch>
        </p:blipFill>
        <p:spPr>
          <a:xfrm>
            <a:off x="3657600" y="3187138"/>
            <a:ext cx="5735782" cy="2959663"/>
          </a:xfrm>
          <a:prstGeom prst="rect">
            <a:avLst/>
          </a:prstGeom>
        </p:spPr>
      </p:pic>
    </p:spTree>
    <p:extLst>
      <p:ext uri="{BB962C8B-B14F-4D97-AF65-F5344CB8AC3E}">
        <p14:creationId xmlns:p14="http://schemas.microsoft.com/office/powerpoint/2010/main" val="100219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Concussion diagnosis</a:t>
            </a:r>
            <a:endParaRPr lang="en-US" dirty="0"/>
          </a:p>
        </p:txBody>
      </p:sp>
      <p:sp>
        <p:nvSpPr>
          <p:cNvPr id="3" name="Content Placeholder 2"/>
          <p:cNvSpPr>
            <a:spLocks noGrp="1"/>
          </p:cNvSpPr>
          <p:nvPr>
            <p:ph idx="1"/>
          </p:nvPr>
        </p:nvSpPr>
        <p:spPr/>
        <p:txBody>
          <a:bodyPr/>
          <a:lstStyle/>
          <a:p>
            <a:r>
              <a:rPr lang="en-US" dirty="0" smtClean="0"/>
              <a:t>Canary Speech is developing voice tests using artificial intelligence that can pick up variations in speech such as voice tremors, slower speech and gaps between words that may reveal brain injuries.</a:t>
            </a:r>
            <a:endParaRPr lang="en-US" dirty="0"/>
          </a:p>
        </p:txBody>
      </p:sp>
    </p:spTree>
    <p:extLst>
      <p:ext uri="{BB962C8B-B14F-4D97-AF65-F5344CB8AC3E}">
        <p14:creationId xmlns:p14="http://schemas.microsoft.com/office/powerpoint/2010/main" val="1705403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Data and machine learning technologies are changing the business side of sports, the strategy, how the team communicates with the fan base, and even player safety.</a:t>
            </a:r>
          </a:p>
        </p:txBody>
      </p:sp>
    </p:spTree>
    <p:extLst>
      <p:ext uri="{BB962C8B-B14F-4D97-AF65-F5344CB8AC3E}">
        <p14:creationId xmlns:p14="http://schemas.microsoft.com/office/powerpoint/2010/main" val="21398432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316</TotalTime>
  <Words>273</Words>
  <Application>Microsoft Macintosh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Garamond</vt:lpstr>
      <vt:lpstr>Arial</vt:lpstr>
      <vt:lpstr>Organic</vt:lpstr>
      <vt:lpstr>Data and ML in Sports mostly baseball</vt:lpstr>
      <vt:lpstr>Money Ball</vt:lpstr>
      <vt:lpstr>Statcast</vt:lpstr>
      <vt:lpstr>Nascar</vt:lpstr>
      <vt:lpstr>Chat bots</vt:lpstr>
      <vt:lpstr>Concussion diagnosis</vt:lpstr>
      <vt:lpstr>Conclusion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in Sports</dc:title>
  <dc:creator>Gillian Goodman</dc:creator>
  <cp:lastModifiedBy>Gillian Goodman</cp:lastModifiedBy>
  <cp:revision>11</cp:revision>
  <dcterms:created xsi:type="dcterms:W3CDTF">2018-03-28T16:32:07Z</dcterms:created>
  <dcterms:modified xsi:type="dcterms:W3CDTF">2018-03-28T21:48:30Z</dcterms:modified>
</cp:coreProperties>
</file>