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6"/>
  </p:notesMasterIdLst>
  <p:sldIdLst>
    <p:sldId id="256" r:id="rId2"/>
    <p:sldId id="257" r:id="rId3"/>
    <p:sldId id="258" r:id="rId4"/>
    <p:sldId id="271" r:id="rId5"/>
    <p:sldId id="279" r:id="rId6"/>
    <p:sldId id="280" r:id="rId7"/>
    <p:sldId id="261" r:id="rId8"/>
    <p:sldId id="262" r:id="rId9"/>
    <p:sldId id="263" r:id="rId10"/>
    <p:sldId id="264" r:id="rId11"/>
    <p:sldId id="267" r:id="rId12"/>
    <p:sldId id="277" r:id="rId13"/>
    <p:sldId id="274" r:id="rId14"/>
    <p:sldId id="265" r:id="rId15"/>
    <p:sldId id="269" r:id="rId16"/>
    <p:sldId id="266" r:id="rId17"/>
    <p:sldId id="272" r:id="rId18"/>
    <p:sldId id="260" r:id="rId19"/>
    <p:sldId id="270" r:id="rId20"/>
    <p:sldId id="273" r:id="rId21"/>
    <p:sldId id="275" r:id="rId22"/>
    <p:sldId id="276" r:id="rId23"/>
    <p:sldId id="268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/>
    <p:restoredTop sz="83284"/>
  </p:normalViewPr>
  <p:slideViewPr>
    <p:cSldViewPr snapToGrid="0" snapToObjects="1">
      <p:cViewPr>
        <p:scale>
          <a:sx n="120" d="100"/>
          <a:sy n="120" d="100"/>
        </p:scale>
        <p:origin x="-512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0DA5A-B4D8-DE44-9DEA-D9388F4D2ED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C3772-6F49-1A46-B21B-9C2E514E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-Used beautiful soup to scrape html</a:t>
            </a:r>
          </a:p>
          <a:p>
            <a:r>
              <a:rPr lang="en-US" dirty="0"/>
              <a:t>- pandas </a:t>
            </a:r>
            <a:r>
              <a:rPr lang="en-US" dirty="0" err="1"/>
              <a:t>read_html</a:t>
            </a:r>
            <a:r>
              <a:rPr lang="en-US" dirty="0"/>
              <a:t> method to create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3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colors. Make bigger and choose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4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4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3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plot bigger and point to top 2 and bottom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10% increase in GDP </a:t>
            </a:r>
          </a:p>
          <a:p>
            <a:r>
              <a:rPr lang="en-US" dirty="0"/>
              <a:t>0.029 increase in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support + Freedom to make life choices + Life Expectancy + School Life Expectancy + log(GDP per capita)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Replace with simpler slide. Put this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4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things I didn’t use in different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9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colors. Make bigger and choose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4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Social support + Freedom to make life choices + Life Expectancy + School Life Expectancy + log(GDP per capita)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rid of table and make graph bigger. Flip so names on y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Found selector that contained country to </a:t>
            </a:r>
            <a:r>
              <a:rPr lang="en-US" dirty="0" err="1"/>
              <a:t>url</a:t>
            </a:r>
            <a:r>
              <a:rPr lang="en-US" dirty="0"/>
              <a:t> mappings</a:t>
            </a:r>
          </a:p>
          <a:p>
            <a:r>
              <a:rPr lang="en-US" dirty="0"/>
              <a:t>- Scraped this, found pattern in world facts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- Created a function to build each </a:t>
            </a:r>
            <a:r>
              <a:rPr lang="en-US" dirty="0" err="1"/>
              <a:t>url</a:t>
            </a:r>
            <a:r>
              <a:rPr lang="en-US" dirty="0"/>
              <a:t> using this mapping</a:t>
            </a:r>
          </a:p>
          <a:p>
            <a:r>
              <a:rPr lang="en-US" dirty="0"/>
              <a:t>- Created a function to scrape each feature on each country page</a:t>
            </a:r>
          </a:p>
          <a:p>
            <a:r>
              <a:rPr lang="en-US" dirty="0"/>
              <a:t>- Cleaned data as it was scraped</a:t>
            </a:r>
          </a:p>
          <a:p>
            <a:r>
              <a:rPr lang="en-US" dirty="0"/>
              <a:t>- Non-hierarchical structure led to some tricky scraping</a:t>
            </a:r>
          </a:p>
          <a:p>
            <a:r>
              <a:rPr lang="en-US" dirty="0"/>
              <a:t>- Non standardized across countries</a:t>
            </a:r>
          </a:p>
          <a:p>
            <a:r>
              <a:rPr lang="en-US" dirty="0"/>
              <a:t>- Features chosen based on intuition. Could expand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Joined two datasets together on Country name</a:t>
            </a:r>
          </a:p>
          <a:p>
            <a:endParaRPr lang="en-US" sz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Differing Country names</a:t>
            </a:r>
          </a:p>
          <a:p>
            <a:endParaRPr lang="en-US" sz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Missing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US: 6.99 #14</a:t>
            </a:r>
          </a:p>
          <a:p>
            <a:r>
              <a:rPr lang="en-US" dirty="0" err="1"/>
              <a:t>Aus</a:t>
            </a:r>
            <a:r>
              <a:rPr lang="en-US" dirty="0"/>
              <a:t>: 7.28 #9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more time on slide. Get rid of numbers. Explain colors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which ones I kept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support + Freedom to make life choices + Life Expectancy + School Life Expectancy + log(GDP per capita)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things I didn’t use in different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change in GDP per capita corresponds to 0.25 change in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3772-6F49-1A46-B21B-9C2E514EC9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Shape 1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0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3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Shape 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Shape 3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Shape 4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2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Shape 4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7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2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Shape 6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4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070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World_Happiness_Repo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a.gov/library/publications/the-world-fact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226E-D88E-BA46-8CAA-DB2FE7ACF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Understanding World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D170A-7A62-A54F-A1D5-6DE02836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836" y="3607680"/>
            <a:ext cx="10250800" cy="721600"/>
          </a:xfrm>
        </p:spPr>
        <p:txBody>
          <a:bodyPr/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Emily Geller</a:t>
            </a:r>
          </a:p>
        </p:txBody>
      </p:sp>
    </p:spTree>
    <p:extLst>
      <p:ext uri="{BB962C8B-B14F-4D97-AF65-F5344CB8AC3E}">
        <p14:creationId xmlns:p14="http://schemas.microsoft.com/office/powerpoint/2010/main" val="166946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3C14-7447-CC42-88E9-4D1030C5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dirty="0"/>
              <a:t>Cross Validation and Regularization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FE952-16CD-244B-AE11-28D12844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68568"/>
            <a:ext cx="4992265" cy="3014800"/>
          </a:xfrm>
        </p:spPr>
        <p:txBody>
          <a:bodyPr numCol="1"/>
          <a:lstStyle/>
          <a:p>
            <a:pPr marL="194729" indent="0">
              <a:buNone/>
            </a:pPr>
            <a:r>
              <a:rPr lang="en-US" sz="18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10-Fold Cross Validation:</a:t>
            </a:r>
          </a:p>
          <a:p>
            <a:pPr marL="194729" indent="0">
              <a:buNone/>
            </a:pPr>
            <a:endParaRPr lang="en-US" sz="1800" u="sng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8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0.7371</a:t>
            </a:r>
          </a:p>
          <a:p>
            <a:r>
              <a:rPr lang="en-US" sz="18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8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0.2430</a:t>
            </a:r>
          </a:p>
          <a:p>
            <a:endParaRPr lang="en-US" sz="18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4F149-4265-9E48-9CA3-FCBBCCFC064F}"/>
              </a:ext>
            </a:extLst>
          </p:cNvPr>
          <p:cNvSpPr/>
          <p:nvPr/>
        </p:nvSpPr>
        <p:spPr>
          <a:xfrm>
            <a:off x="6259033" y="3322161"/>
            <a:ext cx="2173730" cy="126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98C3F-F713-674B-B90A-69866CC5E4BD}"/>
              </a:ext>
            </a:extLst>
          </p:cNvPr>
          <p:cNvSpPr/>
          <p:nvPr/>
        </p:nvSpPr>
        <p:spPr>
          <a:xfrm>
            <a:off x="6259033" y="2835631"/>
            <a:ext cx="458617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729" indent="0">
              <a:buNone/>
            </a:pPr>
            <a:r>
              <a:rPr lang="en-US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Cross Validated </a:t>
            </a:r>
            <a:r>
              <a:rPr lang="en-US" i="1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</a:t>
            </a:r>
            <a:r>
              <a:rPr lang="en-US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Regularized:</a:t>
            </a:r>
          </a:p>
          <a:p>
            <a:pPr marL="194729" indent="0">
              <a:buNone/>
            </a:pPr>
            <a:endParaRPr lang="en-US" u="sng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u="sng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RidgeCV</a:t>
            </a:r>
            <a:r>
              <a:rPr lang="en-US" u="sng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baseline="300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0.8005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rPr>
              <a:t>α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31B8D7-F7D1-2B49-9466-67528EDD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65" y="5076487"/>
            <a:ext cx="5151031" cy="10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90AE-7798-5E44-B0A7-C40DC7AC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3B43D-2249-3D4C-BB7E-ABD542D3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84" y="1717554"/>
            <a:ext cx="6161686" cy="44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14F-18DB-7E4A-A624-AE9A68B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Prediction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6DB26-FB18-E44F-9823-05685CD8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51" y="1421577"/>
            <a:ext cx="5330097" cy="53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F47C-F016-6443-B734-9A6D0CD1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40" y="811902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Residuals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F6E64-7A98-5C4F-952E-98EFA04D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93" y="1854215"/>
            <a:ext cx="4036221" cy="4036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F2A62-58DF-8347-B8A1-28DB7F4F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097" y="1854215"/>
            <a:ext cx="4036221" cy="40362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E5FF7A-C2A6-294A-8E95-3F9C861EC9AC}"/>
              </a:ext>
            </a:extLst>
          </p:cNvPr>
          <p:cNvCxnSpPr>
            <a:cxnSpLocks/>
          </p:cNvCxnSpPr>
          <p:nvPr/>
        </p:nvCxnSpPr>
        <p:spPr>
          <a:xfrm>
            <a:off x="2541181" y="3934046"/>
            <a:ext cx="3125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6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1E61-E85D-F348-9FE3-AE04BF7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5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2D256-5898-A148-9A37-7C5DBEEE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101981"/>
            <a:ext cx="10251600" cy="3777823"/>
          </a:xfrm>
        </p:spPr>
        <p:txBody>
          <a:bodyPr/>
          <a:lstStyle/>
          <a:p>
            <a:pPr marL="194729" indent="0">
              <a:buNone/>
            </a:pPr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Key features:</a:t>
            </a:r>
          </a:p>
          <a:p>
            <a:pPr lvl="1"/>
            <a:r>
              <a:rPr lang="en-US" sz="1800" dirty="0"/>
              <a:t>Social support </a:t>
            </a:r>
          </a:p>
          <a:p>
            <a:pPr lvl="1"/>
            <a:r>
              <a:rPr lang="en-US" sz="1800" dirty="0"/>
              <a:t>Freedom to make life choices </a:t>
            </a:r>
          </a:p>
          <a:p>
            <a:pPr lvl="1"/>
            <a:r>
              <a:rPr lang="en-US" sz="1800" dirty="0"/>
              <a:t>Life Expectancy </a:t>
            </a:r>
          </a:p>
          <a:p>
            <a:pPr lvl="1"/>
            <a:r>
              <a:rPr lang="en-US" sz="1800" dirty="0"/>
              <a:t>School Life Expectancy </a:t>
            </a:r>
          </a:p>
          <a:p>
            <a:pPr lvl="1"/>
            <a:r>
              <a:rPr lang="en-US" sz="1800" dirty="0"/>
              <a:t>log(GDP per capita) </a:t>
            </a:r>
          </a:p>
          <a:p>
            <a:endParaRPr lang="en-US" sz="20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CD2F606-AE53-7248-A85E-AE6CCA1C8FD0}"/>
              </a:ext>
            </a:extLst>
          </p:cNvPr>
          <p:cNvSpPr/>
          <p:nvPr/>
        </p:nvSpPr>
        <p:spPr>
          <a:xfrm>
            <a:off x="5188688" y="2679405"/>
            <a:ext cx="414670" cy="2977116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DCF92-9E68-FC42-818A-A5C25EA7DF54}"/>
              </a:ext>
            </a:extLst>
          </p:cNvPr>
          <p:cNvSpPr txBox="1"/>
          <p:nvPr/>
        </p:nvSpPr>
        <p:spPr>
          <a:xfrm>
            <a:off x="6098400" y="3844797"/>
            <a:ext cx="308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Happiness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42157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2907-CAAF-2D4E-97CE-9526CEF4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3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E576-2369-0B4A-B3E5-A50BFE33B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Include </a:t>
            </a:r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regionality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in analysis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Include more observations from past years</a:t>
            </a: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Consider including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21434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FB79-5565-1941-A243-433351441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CE3731-6FAB-0B45-A4A6-C596D8BE2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0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CA09-B443-7B45-B9E4-8A9EDBFB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9617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0AA0-5F3A-BE4D-AB96-4C60C81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01298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Putting</a:t>
            </a:r>
            <a:r>
              <a:rPr lang="en-US" dirty="0"/>
              <a:t>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4FDA-4613-EB40-9E2D-82D825DBC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Joined two datasets together on Country name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Differing Country names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Missing values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50F2-0B44-8C40-866D-58CC9E7E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" b="57216"/>
          <a:stretch/>
        </p:blipFill>
        <p:spPr>
          <a:xfrm>
            <a:off x="6616371" y="1705380"/>
            <a:ext cx="2214022" cy="1748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64FEC-83A1-0A4E-B7EF-A8BD87E1E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83" r="15850" b="1198"/>
          <a:stretch/>
        </p:blipFill>
        <p:spPr>
          <a:xfrm>
            <a:off x="9842625" y="1853700"/>
            <a:ext cx="1821291" cy="212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34553-7131-4C4C-A180-56A493677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69" b="96539"/>
          <a:stretch/>
        </p:blipFill>
        <p:spPr>
          <a:xfrm>
            <a:off x="9842625" y="1704843"/>
            <a:ext cx="1945758" cy="139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D3EA7-3152-BC45-A63C-F2248807F600}"/>
              </a:ext>
            </a:extLst>
          </p:cNvPr>
          <p:cNvSpPr txBox="1"/>
          <p:nvPr/>
        </p:nvSpPr>
        <p:spPr>
          <a:xfrm>
            <a:off x="6616370" y="1242236"/>
            <a:ext cx="198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Dataset 1: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World Happiness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E37A8-001E-C745-BD19-56A96C3D588E}"/>
              </a:ext>
            </a:extLst>
          </p:cNvPr>
          <p:cNvSpPr txBox="1"/>
          <p:nvPr/>
        </p:nvSpPr>
        <p:spPr>
          <a:xfrm>
            <a:off x="9796108" y="1247000"/>
            <a:ext cx="100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Dataset 2: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World Facts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B3327-E3C4-E04B-99BB-B2E86D36271A}"/>
              </a:ext>
            </a:extLst>
          </p:cNvPr>
          <p:cNvSpPr/>
          <p:nvPr/>
        </p:nvSpPr>
        <p:spPr>
          <a:xfrm>
            <a:off x="6637494" y="1237374"/>
            <a:ext cx="2050909" cy="227137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1A99A-1075-1A4B-AD01-684163F40973}"/>
              </a:ext>
            </a:extLst>
          </p:cNvPr>
          <p:cNvSpPr/>
          <p:nvPr/>
        </p:nvSpPr>
        <p:spPr>
          <a:xfrm>
            <a:off x="9700635" y="1237374"/>
            <a:ext cx="1963281" cy="293059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D35DCD-5432-2148-8B9F-9B70CACD49AB}"/>
              </a:ext>
            </a:extLst>
          </p:cNvPr>
          <p:cNvCxnSpPr>
            <a:cxnSpLocks/>
          </p:cNvCxnSpPr>
          <p:nvPr/>
        </p:nvCxnSpPr>
        <p:spPr>
          <a:xfrm>
            <a:off x="7726746" y="1793000"/>
            <a:ext cx="211587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AF88-528D-4E4B-A1E2-8001C0CD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2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Happiness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697C5-BDAC-BE4D-B995-84D915F8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329"/>
            <a:ext cx="6444216" cy="4296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0CD22E-81CC-984C-A261-FD143033D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16" y="1537001"/>
            <a:ext cx="4508500" cy="2311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723322-BEB1-6B4B-8CBA-E5FE692EA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16" y="4355066"/>
            <a:ext cx="4584700" cy="227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7AD807-4A15-E947-9870-C2FD73B4191D}"/>
              </a:ext>
            </a:extLst>
          </p:cNvPr>
          <p:cNvSpPr txBox="1"/>
          <p:nvPr/>
        </p:nvSpPr>
        <p:spPr>
          <a:xfrm>
            <a:off x="6444216" y="132638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Scoring Countries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76FDA-7060-694F-98EE-E2B0359E48BF}"/>
              </a:ext>
            </a:extLst>
          </p:cNvPr>
          <p:cNvSpPr txBox="1"/>
          <p:nvPr/>
        </p:nvSpPr>
        <p:spPr>
          <a:xfrm>
            <a:off x="6444216" y="402322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Scoring Countries</a:t>
            </a:r>
          </a:p>
        </p:txBody>
      </p:sp>
    </p:spTree>
    <p:extLst>
      <p:ext uri="{BB962C8B-B14F-4D97-AF65-F5344CB8AC3E}">
        <p14:creationId xmlns:p14="http://schemas.microsoft.com/office/powerpoint/2010/main" val="29583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74D9-FF09-FD4D-8AAE-B55188E5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5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C251-C763-CB46-95C1-563F8B6BF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‘What qualities impact a country’s average level of happiness?’</a:t>
            </a:r>
          </a:p>
          <a:p>
            <a:pPr marL="0" indent="0">
              <a:buNone/>
            </a:pPr>
            <a:endParaRPr lang="en-US" sz="20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UN’s World Happiness Report, 2017</a:t>
            </a:r>
          </a:p>
        </p:txBody>
      </p:sp>
    </p:spTree>
    <p:extLst>
      <p:ext uri="{BB962C8B-B14F-4D97-AF65-F5344CB8AC3E}">
        <p14:creationId xmlns:p14="http://schemas.microsoft.com/office/powerpoint/2010/main" val="421923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7033E-0420-FB45-AB87-F9D31B07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33" y="758740"/>
            <a:ext cx="4401200" cy="1842000"/>
          </a:xfrm>
        </p:spPr>
        <p:txBody>
          <a:bodyPr/>
          <a:lstStyle/>
          <a:p>
            <a:r>
              <a:rPr lang="en-US" dirty="0"/>
              <a:t>GDP per capita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DD3EE-AA93-4842-888F-6BA2A326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59" y="2092858"/>
            <a:ext cx="4014950" cy="40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C9A1E-3705-4845-8DEF-65D3C8B25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057" y="2092857"/>
            <a:ext cx="4014951" cy="4014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C7233A-02DF-B943-9060-BBE47C5BC08E}"/>
              </a:ext>
            </a:extLst>
          </p:cNvPr>
          <p:cNvSpPr txBox="1"/>
          <p:nvPr/>
        </p:nvSpPr>
        <p:spPr>
          <a:xfrm>
            <a:off x="3074307" y="1760785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GDP per capita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6A57A-C096-F144-BB27-95299BA45002}"/>
              </a:ext>
            </a:extLst>
          </p:cNvPr>
          <p:cNvSpPr txBox="1"/>
          <p:nvPr/>
        </p:nvSpPr>
        <p:spPr>
          <a:xfrm>
            <a:off x="7763300" y="1760785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Log(GDP per capita)</a:t>
            </a:r>
          </a:p>
        </p:txBody>
      </p:sp>
    </p:spTree>
    <p:extLst>
      <p:ext uri="{BB962C8B-B14F-4D97-AF65-F5344CB8AC3E}">
        <p14:creationId xmlns:p14="http://schemas.microsoft.com/office/powerpoint/2010/main" val="210015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06DEBE-64CB-0243-A900-02578A44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49" y="2012925"/>
            <a:ext cx="3136900" cy="381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EF793-DF24-DF4E-B1CB-D69C783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OLS Regression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B8B2C6-F489-274B-8234-87EC5F79EAF5}"/>
              </a:ext>
            </a:extLst>
          </p:cNvPr>
          <p:cNvGraphicFramePr>
            <a:graphicFrameLocks noGrp="1"/>
          </p:cNvGraphicFramePr>
          <p:nvPr/>
        </p:nvGraphicFramePr>
        <p:xfrm>
          <a:off x="5773479" y="4284292"/>
          <a:ext cx="4436154" cy="165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3">
                  <a:extLst>
                    <a:ext uri="{9D8B030D-6E8A-4147-A177-3AD203B41FA5}">
                      <a16:colId xmlns:a16="http://schemas.microsoft.com/office/drawing/2014/main" val="140437068"/>
                    </a:ext>
                  </a:extLst>
                </a:gridCol>
                <a:gridCol w="2615381">
                  <a:extLst>
                    <a:ext uri="{9D8B030D-6E8A-4147-A177-3AD203B41FA5}">
                      <a16:colId xmlns:a16="http://schemas.microsoft.com/office/drawing/2014/main" val="923667762"/>
                    </a:ext>
                  </a:extLst>
                </a:gridCol>
              </a:tblGrid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P(Omnibus): higher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ℇ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is relatively normally distributed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541922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Skew: negative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data is slightly left-skewed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925215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Kurtosis: ~3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data has similar </a:t>
                      </a:r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peakedness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to a Normal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86823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P(JB): higher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ℇ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is relatively normally distributed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197149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Durbin-Watson: ~2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Very small amount of autocorrelation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748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46FCA3-ED3C-5241-8420-2D773ADE31E6}"/>
              </a:ext>
            </a:extLst>
          </p:cNvPr>
          <p:cNvGraphicFramePr>
            <a:graphicFrameLocks noGrp="1"/>
          </p:cNvGraphicFramePr>
          <p:nvPr/>
        </p:nvGraphicFramePr>
        <p:xfrm>
          <a:off x="5773479" y="1611156"/>
          <a:ext cx="4436154" cy="146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3">
                  <a:extLst>
                    <a:ext uri="{9D8B030D-6E8A-4147-A177-3AD203B41FA5}">
                      <a16:colId xmlns:a16="http://schemas.microsoft.com/office/drawing/2014/main" val="265900440"/>
                    </a:ext>
                  </a:extLst>
                </a:gridCol>
                <a:gridCol w="2615381">
                  <a:extLst>
                    <a:ext uri="{9D8B030D-6E8A-4147-A177-3AD203B41FA5}">
                      <a16:colId xmlns:a16="http://schemas.microsoft.com/office/drawing/2014/main" val="1225969098"/>
                    </a:ext>
                  </a:extLst>
                </a:gridCol>
              </a:tblGrid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r</a:t>
                      </a:r>
                      <a:r>
                        <a:rPr lang="en-US" sz="1100" b="0" i="0" baseline="3000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2</a:t>
                      </a:r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: highest</a:t>
                      </a:r>
                      <a:endParaRPr lang="en-US" sz="1100" b="0" i="0" dirty="0">
                        <a:solidFill>
                          <a:sysClr val="windowText" lastClr="000000"/>
                        </a:solidFill>
                        <a:latin typeface="Helvetica Neue Medium" panose="02000503000000020004" pitchFamily="2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86% </a:t>
                      </a:r>
                      <a:r>
                        <a:rPr lang="en-US" sz="1100" b="0" i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var</a:t>
                      </a:r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(Score) can be explained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067020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 err="1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adj</a:t>
                      </a:r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r</a:t>
                      </a:r>
                      <a:r>
                        <a:rPr lang="en-US" sz="1100" b="0" i="0" baseline="3000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2</a:t>
                      </a:r>
                      <a:r>
                        <a:rPr lang="en-US" sz="1100" b="0" i="0" baseline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: highest</a:t>
                      </a:r>
                      <a:endParaRPr lang="en-US" sz="1100" b="0" i="0" dirty="0">
                        <a:solidFill>
                          <a:sysClr val="windowText" lastClr="000000"/>
                        </a:solidFill>
                        <a:latin typeface="Helvetica Neue Medium" panose="02000503000000020004" pitchFamily="2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slightly penalized by large 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65098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F-statistic: low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relationship is unlikely to be due to chance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668899"/>
                  </a:ext>
                </a:extLst>
              </a:tr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Log-Likelihood: higher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likely to get observed Score values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0618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758030-DA45-DA4C-8192-3B62422D3337}"/>
              </a:ext>
            </a:extLst>
          </p:cNvPr>
          <p:cNvGraphicFramePr>
            <a:graphicFrameLocks noGrp="1"/>
          </p:cNvGraphicFramePr>
          <p:nvPr/>
        </p:nvGraphicFramePr>
        <p:xfrm>
          <a:off x="5773479" y="3511504"/>
          <a:ext cx="4436154" cy="30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773">
                  <a:extLst>
                    <a:ext uri="{9D8B030D-6E8A-4147-A177-3AD203B41FA5}">
                      <a16:colId xmlns:a16="http://schemas.microsoft.com/office/drawing/2014/main" val="404162455"/>
                    </a:ext>
                  </a:extLst>
                </a:gridCol>
                <a:gridCol w="2615381">
                  <a:extLst>
                    <a:ext uri="{9D8B030D-6E8A-4147-A177-3AD203B41FA5}">
                      <a16:colId xmlns:a16="http://schemas.microsoft.com/office/drawing/2014/main" val="4136016214"/>
                    </a:ext>
                  </a:extLst>
                </a:gridCol>
              </a:tblGrid>
              <a:tr h="307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p-values : lower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ysClr val="windowText" lastClr="000000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features contribute to the model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03204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A5B89DE-9672-7740-921D-FF77D86EC302}"/>
              </a:ext>
            </a:extLst>
          </p:cNvPr>
          <p:cNvSpPr txBox="1"/>
          <p:nvPr/>
        </p:nvSpPr>
        <p:spPr>
          <a:xfrm>
            <a:off x="972600" y="6300197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</a:rPr>
              <a:t>mse</a:t>
            </a:r>
            <a:r>
              <a:rPr lang="en-US" sz="1400" dirty="0">
                <a:solidFill>
                  <a:schemeClr val="accent2"/>
                </a:solidFill>
              </a:rPr>
              <a:t>(test) ~ 0.23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05FA4-3040-2A47-B039-87C910CD4486}"/>
              </a:ext>
            </a:extLst>
          </p:cNvPr>
          <p:cNvSpPr txBox="1"/>
          <p:nvPr/>
        </p:nvSpPr>
        <p:spPr>
          <a:xfrm>
            <a:off x="5773479" y="1320279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Target interpretation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491315-5A5B-974E-B1AE-E1F0A16F0A18}"/>
              </a:ext>
            </a:extLst>
          </p:cNvPr>
          <p:cNvSpPr txBox="1"/>
          <p:nvPr/>
        </p:nvSpPr>
        <p:spPr>
          <a:xfrm>
            <a:off x="5773479" y="3237025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Feature interpretation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E4518-537A-AC49-8988-C06725B541FB}"/>
              </a:ext>
            </a:extLst>
          </p:cNvPr>
          <p:cNvSpPr txBox="1"/>
          <p:nvPr/>
        </p:nvSpPr>
        <p:spPr>
          <a:xfrm>
            <a:off x="5773479" y="4016276"/>
            <a:ext cx="256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Error interpretation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9A9E8C-6737-C54E-864F-89A646929EB8}"/>
              </a:ext>
            </a:extLst>
          </p:cNvPr>
          <p:cNvSpPr/>
          <p:nvPr/>
        </p:nvSpPr>
        <p:spPr>
          <a:xfrm>
            <a:off x="1070049" y="5263116"/>
            <a:ext cx="2066556" cy="323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B0C42-BF06-784A-832E-38B83A67733A}"/>
              </a:ext>
            </a:extLst>
          </p:cNvPr>
          <p:cNvSpPr/>
          <p:nvPr/>
        </p:nvSpPr>
        <p:spPr>
          <a:xfrm>
            <a:off x="2539130" y="2162110"/>
            <a:ext cx="1148317" cy="3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3D8CB-5C87-3549-8594-D276C447A41F}"/>
              </a:ext>
            </a:extLst>
          </p:cNvPr>
          <p:cNvSpPr/>
          <p:nvPr/>
        </p:nvSpPr>
        <p:spPr>
          <a:xfrm>
            <a:off x="3211033" y="3809827"/>
            <a:ext cx="329610" cy="1302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7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3C14-7447-CC42-88E9-4D1030C5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dirty="0"/>
              <a:t>Cross Validation and Regularization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FE952-16CD-244B-AE11-28D12844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</p:spPr>
        <p:txBody>
          <a:bodyPr numCol="3"/>
          <a:lstStyle/>
          <a:p>
            <a:pPr marL="194729" indent="0">
              <a:buNone/>
            </a:pP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10-Fold Cross Validated: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0.7371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0.2430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Cross Validated </a:t>
            </a:r>
            <a:r>
              <a:rPr lang="en-US" sz="1600" i="1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and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Regularized:</a:t>
            </a:r>
          </a:p>
          <a:p>
            <a:pPr marL="194729" indent="0">
              <a:buNone/>
            </a:pPr>
            <a:endParaRPr lang="en-US" sz="1600" u="sng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RidgeCV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0.8005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0.2780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 = 0.001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LassoCV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0.7960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 0.2842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 = 0.007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194729" indent="0">
              <a:buNone/>
            </a:pPr>
            <a:r>
              <a:rPr lang="en-US" sz="1600" u="sng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ElasticNetCV</a:t>
            </a:r>
            <a:r>
              <a:rPr lang="en-US" sz="1600" u="sng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6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0.7400</a:t>
            </a:r>
          </a:p>
          <a:p>
            <a:r>
              <a:rPr lang="en-US" sz="16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0.2841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Alpha1 = 1e5</a:t>
            </a: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Alpha2 = 1e3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8F821-1BE1-F041-94D8-4AC3ABB5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78" y="6058344"/>
            <a:ext cx="3619500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E4F149-4265-9E48-9CA3-FCBBCCFC064F}"/>
              </a:ext>
            </a:extLst>
          </p:cNvPr>
          <p:cNvSpPr/>
          <p:nvPr/>
        </p:nvSpPr>
        <p:spPr>
          <a:xfrm>
            <a:off x="1180214" y="4518837"/>
            <a:ext cx="3094074" cy="126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5F20C-D2EE-4747-A3BC-3749C9766189}"/>
              </a:ext>
            </a:extLst>
          </p:cNvPr>
          <p:cNvSpPr/>
          <p:nvPr/>
        </p:nvSpPr>
        <p:spPr>
          <a:xfrm>
            <a:off x="1160277" y="5935252"/>
            <a:ext cx="3730699" cy="665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14F-18DB-7E4A-A624-AE9A68B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Features vs Predicted Target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E29F03-EE7D-2542-A91A-F7C080AA8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1" t="8141" r="7463" b="7519"/>
          <a:stretch/>
        </p:blipFill>
        <p:spPr>
          <a:xfrm>
            <a:off x="2478014" y="1786271"/>
            <a:ext cx="7240772" cy="48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90AE-7798-5E44-B0A7-C40DC7AC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303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31A45-0CC3-7F40-9BE6-D438AA523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Different scales: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0-1: Freedom to make life choices</a:t>
            </a:r>
          </a:p>
          <a:p>
            <a:pPr marL="194729" indent="0">
              <a:buNone/>
            </a:pPr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Social Support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Log GDP per capita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Life Expectancy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School Life Expectancy</a:t>
            </a:r>
          </a:p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Hospital Bed Density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3B43D-2249-3D4C-BB7E-ABD542D37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155" b="-12474"/>
          <a:stretch/>
        </p:blipFill>
        <p:spPr>
          <a:xfrm>
            <a:off x="6930419" y="1607287"/>
            <a:ext cx="4127442" cy="47935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46CB2-C75C-A848-8BBC-D37C2196B1DB}"/>
              </a:ext>
            </a:extLst>
          </p:cNvPr>
          <p:cNvGraphicFramePr>
            <a:graphicFrameLocks noGrp="1"/>
          </p:cNvGraphicFramePr>
          <p:nvPr/>
        </p:nvGraphicFramePr>
        <p:xfrm>
          <a:off x="1137685" y="2127723"/>
          <a:ext cx="3998640" cy="3658910"/>
        </p:xfrm>
        <a:graphic>
          <a:graphicData uri="http://schemas.openxmlformats.org/drawingml/2006/table">
            <a:tbl>
              <a:tblPr/>
              <a:tblGrid>
                <a:gridCol w="1473477">
                  <a:extLst>
                    <a:ext uri="{9D8B030D-6E8A-4147-A177-3AD203B41FA5}">
                      <a16:colId xmlns:a16="http://schemas.microsoft.com/office/drawing/2014/main" val="786173026"/>
                    </a:ext>
                  </a:extLst>
                </a:gridCol>
                <a:gridCol w="2525163">
                  <a:extLst>
                    <a:ext uri="{9D8B030D-6E8A-4147-A177-3AD203B41FA5}">
                      <a16:colId xmlns:a16="http://schemas.microsoft.com/office/drawing/2014/main" val="3641865452"/>
                    </a:ext>
                  </a:extLst>
                </a:gridCol>
              </a:tblGrid>
              <a:tr h="4680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accent1"/>
                          </a:solidFill>
                          <a:effectLst/>
                        </a:rPr>
                        <a:t>Coefficients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solidFill>
                            <a:schemeClr val="accent1"/>
                          </a:solidFill>
                          <a:effectLst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15808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1.588459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01143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1.155636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18697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0.308490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978763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0.026942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6537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0.023984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98590"/>
                  </a:ext>
                </a:extLst>
              </a:tr>
              <a:tr h="531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5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0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2002F83-DAA3-3046-92E9-01B19DFD8F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569" b="5974"/>
          <a:stretch/>
        </p:blipFill>
        <p:spPr>
          <a:xfrm>
            <a:off x="5684874" y="1447133"/>
            <a:ext cx="6000307" cy="5325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D6C57-59D8-C54E-AE2E-109EC97C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4482"/>
            <a:ext cx="10251600" cy="713600"/>
          </a:xfrm>
        </p:spPr>
        <p:txBody>
          <a:bodyPr/>
          <a:lstStyle/>
          <a:p>
            <a:r>
              <a:rPr lang="en-US" b="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Webscraping</a:t>
            </a:r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 World Happiness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C793-BFB9-D440-875F-2F6A9EBF3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Happiness results from Wikipedia</a:t>
            </a:r>
          </a:p>
          <a:p>
            <a:pPr marL="194729" indent="0">
              <a:buNone/>
            </a:pP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hlinkClick r:id="rId4"/>
              </a:rPr>
              <a:t>https://en.wikipedia.org/wiki/World_Happiness_Report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</a:p>
          <a:p>
            <a:pPr marL="821246" lvl="3" indent="0">
              <a:spcBef>
                <a:spcPts val="0"/>
              </a:spcBef>
              <a:buNone/>
            </a:pPr>
            <a:endParaRPr lang="en-US" sz="1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155 Participating Countries</a:t>
            </a:r>
          </a:p>
          <a:p>
            <a:endParaRPr lang="en-US" sz="16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6 Scraped Features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B1CD99-0DAC-E942-BFA5-F99E61C84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373" y="2586206"/>
            <a:ext cx="3793748" cy="403325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14324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3939-3A0F-514D-B5EB-B5D59310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2"/>
            <a:ext cx="10251600" cy="713600"/>
          </a:xfrm>
        </p:spPr>
        <p:txBody>
          <a:bodyPr/>
          <a:lstStyle/>
          <a:p>
            <a:r>
              <a:rPr lang="en-US" b="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Webscraping</a:t>
            </a:r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: World Facts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7E7BA-573F-8F45-84A7-08119AB81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Facts from CIA’s World Fact Book</a:t>
            </a:r>
          </a:p>
          <a:p>
            <a:pPr marL="194729" indent="0">
              <a:buNone/>
            </a:pP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	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hlinkClick r:id="rId3"/>
              </a:rPr>
              <a:t>https://www.cia.gov/library/publications/the-world-factbook/</a:t>
            </a:r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</a:p>
          <a:p>
            <a:pPr marL="821246" lvl="3" indent="0">
              <a:spcBef>
                <a:spcPts val="0"/>
              </a:spcBef>
              <a:buNone/>
            </a:pPr>
            <a:endParaRPr lang="en-US" sz="1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609584" lvl="2">
              <a:spcBef>
                <a:spcPts val="0"/>
              </a:spcBef>
            </a:pPr>
            <a:r>
              <a:rPr lang="en-US" sz="14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20 Scraped Features</a:t>
            </a:r>
          </a:p>
          <a:p>
            <a:pPr marL="1219169" lvl="3">
              <a:spcBef>
                <a:spcPts val="0"/>
              </a:spcBef>
            </a:pPr>
            <a:endParaRPr lang="en-US" sz="14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9A461-C196-6B40-A81E-312908392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354" y="1522237"/>
            <a:ext cx="3759862" cy="421042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069B2-9965-AC4B-B112-BD7317E5B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905" y="3169877"/>
            <a:ext cx="4778892" cy="333650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3597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0AA0-5F3A-BE4D-AB96-4C60C81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01298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Putting</a:t>
            </a:r>
            <a:r>
              <a:rPr lang="en-US" dirty="0"/>
              <a:t> it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50F2-0B44-8C40-866D-58CC9E7E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" b="57216"/>
          <a:stretch/>
        </p:blipFill>
        <p:spPr>
          <a:xfrm>
            <a:off x="3649887" y="3002553"/>
            <a:ext cx="2214022" cy="1748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64FEC-83A1-0A4E-B7EF-A8BD87E1E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83" r="15850" b="1198"/>
          <a:stretch/>
        </p:blipFill>
        <p:spPr>
          <a:xfrm>
            <a:off x="6876141" y="3150873"/>
            <a:ext cx="1821291" cy="212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34553-7131-4C4C-A180-56A493677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69" b="96539"/>
          <a:stretch/>
        </p:blipFill>
        <p:spPr>
          <a:xfrm>
            <a:off x="6876141" y="3002016"/>
            <a:ext cx="1945758" cy="139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D3EA7-3152-BC45-A63C-F2248807F600}"/>
              </a:ext>
            </a:extLst>
          </p:cNvPr>
          <p:cNvSpPr txBox="1"/>
          <p:nvPr/>
        </p:nvSpPr>
        <p:spPr>
          <a:xfrm>
            <a:off x="3649886" y="2539409"/>
            <a:ext cx="198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Dataset 1:</a:t>
            </a:r>
          </a:p>
          <a:p>
            <a:r>
              <a:rPr lang="en-US" sz="1100" dirty="0">
                <a:solidFill>
                  <a:schemeClr val="accent2"/>
                </a:solidFill>
              </a:rPr>
              <a:t>World Happiness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E37A8-001E-C745-BD19-56A96C3D588E}"/>
              </a:ext>
            </a:extLst>
          </p:cNvPr>
          <p:cNvSpPr txBox="1"/>
          <p:nvPr/>
        </p:nvSpPr>
        <p:spPr>
          <a:xfrm>
            <a:off x="6829624" y="2544173"/>
            <a:ext cx="100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Dataset 2: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World Facts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B3327-E3C4-E04B-99BB-B2E86D36271A}"/>
              </a:ext>
            </a:extLst>
          </p:cNvPr>
          <p:cNvSpPr/>
          <p:nvPr/>
        </p:nvSpPr>
        <p:spPr>
          <a:xfrm>
            <a:off x="3671010" y="2534547"/>
            <a:ext cx="2050909" cy="227137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1A99A-1075-1A4B-AD01-684163F40973}"/>
              </a:ext>
            </a:extLst>
          </p:cNvPr>
          <p:cNvSpPr/>
          <p:nvPr/>
        </p:nvSpPr>
        <p:spPr>
          <a:xfrm>
            <a:off x="6734151" y="2534547"/>
            <a:ext cx="1963281" cy="2930590"/>
          </a:xfrm>
          <a:prstGeom prst="rect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D35DCD-5432-2148-8B9F-9B70CACD49AB}"/>
              </a:ext>
            </a:extLst>
          </p:cNvPr>
          <p:cNvCxnSpPr>
            <a:cxnSpLocks/>
          </p:cNvCxnSpPr>
          <p:nvPr/>
        </p:nvCxnSpPr>
        <p:spPr>
          <a:xfrm>
            <a:off x="4760262" y="3090173"/>
            <a:ext cx="211587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AF88-528D-4E4B-A1E2-8001C0CD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902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World Happiness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697C5-BDAC-BE4D-B995-84D915F8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08" y="1525502"/>
            <a:ext cx="6695984" cy="50219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210B5E-2047-5045-BDFC-22A77357C5CC}"/>
              </a:ext>
            </a:extLst>
          </p:cNvPr>
          <p:cNvCxnSpPr>
            <a:cxnSpLocks/>
          </p:cNvCxnSpPr>
          <p:nvPr/>
        </p:nvCxnSpPr>
        <p:spPr>
          <a:xfrm>
            <a:off x="1860698" y="5295014"/>
            <a:ext cx="2753834" cy="49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ECAC4A-2CB0-A94A-9CE0-C4E86BB12584}"/>
              </a:ext>
            </a:extLst>
          </p:cNvPr>
          <p:cNvSpPr txBox="1"/>
          <p:nvPr/>
        </p:nvSpPr>
        <p:spPr>
          <a:xfrm>
            <a:off x="850605" y="4648683"/>
            <a:ext cx="177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Burundi (2.91)</a:t>
            </a:r>
          </a:p>
          <a:p>
            <a:r>
              <a:rPr lang="en-US" dirty="0">
                <a:solidFill>
                  <a:schemeClr val="accent2"/>
                </a:solidFill>
              </a:rPr>
              <a:t>Tanzania (3.35)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C344A-87AB-FC4D-905B-FD26917925C9}"/>
              </a:ext>
            </a:extLst>
          </p:cNvPr>
          <p:cNvSpPr txBox="1"/>
          <p:nvPr/>
        </p:nvSpPr>
        <p:spPr>
          <a:xfrm>
            <a:off x="9699526" y="4691069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Norway (7.54)</a:t>
            </a:r>
          </a:p>
          <a:p>
            <a:pPr algn="r"/>
            <a:r>
              <a:rPr lang="en-US" dirty="0">
                <a:solidFill>
                  <a:schemeClr val="accent2"/>
                </a:solidFill>
              </a:rPr>
              <a:t>Denmark (7.52)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3865A-5CB5-5B44-946E-DDD6AF72C183}"/>
              </a:ext>
            </a:extLst>
          </p:cNvPr>
          <p:cNvCxnSpPr>
            <a:cxnSpLocks/>
          </p:cNvCxnSpPr>
          <p:nvPr/>
        </p:nvCxnSpPr>
        <p:spPr>
          <a:xfrm flipH="1" flipV="1">
            <a:off x="7719238" y="4157331"/>
            <a:ext cx="2169041" cy="53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7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B3A0F6-1B08-FC4F-9EC9-852E52C9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71" y="1800370"/>
            <a:ext cx="8339688" cy="504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14FC6-CF00-AB42-A774-48D3546B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53999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Feature</a:t>
            </a:r>
            <a:r>
              <a:rPr lang="en-US" dirty="0"/>
              <a:t> and Target Correlations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389003-005B-1147-B10E-C59AE817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471" y="1800370"/>
            <a:ext cx="8339688" cy="50404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685802-5A3A-B843-8F92-20E9DFE43F64}"/>
              </a:ext>
            </a:extLst>
          </p:cNvPr>
          <p:cNvSpPr/>
          <p:nvPr/>
        </p:nvSpPr>
        <p:spPr>
          <a:xfrm>
            <a:off x="3615072" y="1800370"/>
            <a:ext cx="361506" cy="41072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6CBC7F8-0420-FC4B-8E85-E7A23A6A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54598"/>
              </p:ext>
            </p:extLst>
          </p:nvPr>
        </p:nvGraphicFramePr>
        <p:xfrm>
          <a:off x="1807261" y="2913320"/>
          <a:ext cx="1802498" cy="3513297"/>
        </p:xfrm>
        <a:graphic>
          <a:graphicData uri="http://schemas.openxmlformats.org/drawingml/2006/table">
            <a:tbl>
              <a:tblPr/>
              <a:tblGrid>
                <a:gridCol w="1802498">
                  <a:extLst>
                    <a:ext uri="{9D8B030D-6E8A-4147-A177-3AD203B41FA5}">
                      <a16:colId xmlns:a16="http://schemas.microsoft.com/office/drawing/2014/main" val="45468670"/>
                    </a:ext>
                  </a:extLst>
                </a:gridCol>
              </a:tblGrid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98562"/>
                  </a:ext>
                </a:extLst>
              </a:tr>
              <a:tr h="370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913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Trust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4411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Support_Ratio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48795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Urbanization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8792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Get_Median_Age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38439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977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Fertility_Rate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8095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Hospital_Bed_Density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75794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Access_To_Clean_Water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25907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Obesity_Rate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7966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2862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Unemployment_Rate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9753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Electrification_Rate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7085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057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C46B76-0044-4040-B79E-267E75EC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5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Setting up for OLS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853BE-0A07-9240-B7E0-988AB3ACDD28}"/>
              </a:ext>
            </a:extLst>
          </p:cNvPr>
          <p:cNvSpPr txBox="1"/>
          <p:nvPr/>
        </p:nvSpPr>
        <p:spPr>
          <a:xfrm>
            <a:off x="1801941" y="2392325"/>
            <a:ext cx="4072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endParaRPr 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D72BAE-CAAE-0247-A26E-A47F95F75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279"/>
              </p:ext>
            </p:extLst>
          </p:nvPr>
        </p:nvGraphicFramePr>
        <p:xfrm>
          <a:off x="1801942" y="2913320"/>
          <a:ext cx="1802498" cy="3513297"/>
        </p:xfrm>
        <a:graphic>
          <a:graphicData uri="http://schemas.openxmlformats.org/drawingml/2006/table">
            <a:tbl>
              <a:tblPr/>
              <a:tblGrid>
                <a:gridCol w="1802498">
                  <a:extLst>
                    <a:ext uri="{9D8B030D-6E8A-4147-A177-3AD203B41FA5}">
                      <a16:colId xmlns:a16="http://schemas.microsoft.com/office/drawing/2014/main" val="45468670"/>
                    </a:ext>
                  </a:extLst>
                </a:gridCol>
              </a:tblGrid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98562"/>
                  </a:ext>
                </a:extLst>
              </a:tr>
              <a:tr h="370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913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Trust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4411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Support_Ratio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48795"/>
                  </a:ext>
                </a:extLst>
              </a:tr>
              <a:tr h="146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Urbanization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8792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Get_Median_Age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38439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9773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Fertility_Rate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80950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Hospital_Bed_Density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75794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Access_To_Clean_Water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25907"/>
                  </a:ext>
                </a:extLst>
              </a:tr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Obesity_Rate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7966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2862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Unemployment_Rate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9753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Electrification_Rate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70852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057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B21BF8-9D34-F640-97CD-EF35DC97ADDC}"/>
              </a:ext>
            </a:extLst>
          </p:cNvPr>
          <p:cNvSpPr txBox="1"/>
          <p:nvPr/>
        </p:nvSpPr>
        <p:spPr>
          <a:xfrm>
            <a:off x="4871955" y="3285463"/>
            <a:ext cx="1571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Target</a:t>
            </a:r>
          </a:p>
          <a:p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FECAA-3B0F-A64E-90A3-C053F4C957C2}"/>
              </a:ext>
            </a:extLst>
          </p:cNvPr>
          <p:cNvSpPr txBox="1"/>
          <p:nvPr/>
        </p:nvSpPr>
        <p:spPr>
          <a:xfrm>
            <a:off x="4871955" y="37946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Happiness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FD530-D1DB-F74E-971F-E0ADF052C3F5}"/>
              </a:ext>
            </a:extLst>
          </p:cNvPr>
          <p:cNvSpPr txBox="1"/>
          <p:nvPr/>
        </p:nvSpPr>
        <p:spPr>
          <a:xfrm>
            <a:off x="7121009" y="2405471"/>
            <a:ext cx="231185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First Model Results:</a:t>
            </a:r>
          </a:p>
          <a:p>
            <a:endParaRPr lang="en-US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</a:t>
            </a:r>
            <a:r>
              <a:rPr lang="en-US" sz="1400" baseline="300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0.828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= 0.214</a:t>
            </a:r>
          </a:p>
          <a:p>
            <a:endParaRPr lang="en-US" sz="1400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coefficient </a:t>
            </a:r>
            <a:r>
              <a:rPr lang="en-US" sz="1400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pvalues</a:t>
            </a:r>
            <a:endParaRPr lang="en-US" sz="1400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endParaRPr lang="en-US" sz="1400" dirty="0">
              <a:solidFill>
                <a:schemeClr val="accent1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089ED8-7B3B-244C-9454-661088D3E1C4}"/>
              </a:ext>
            </a:extLst>
          </p:cNvPr>
          <p:cNvCxnSpPr>
            <a:cxnSpLocks/>
          </p:cNvCxnSpPr>
          <p:nvPr/>
        </p:nvCxnSpPr>
        <p:spPr>
          <a:xfrm>
            <a:off x="3799431" y="4056300"/>
            <a:ext cx="937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35AC9-38D1-634F-AD30-A628B1F10DEF}"/>
              </a:ext>
            </a:extLst>
          </p:cNvPr>
          <p:cNvSpPr/>
          <p:nvPr/>
        </p:nvSpPr>
        <p:spPr>
          <a:xfrm>
            <a:off x="1446029" y="2277643"/>
            <a:ext cx="4997304" cy="4410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21088-7C1F-9A46-A607-50DA399137C4}"/>
              </a:ext>
            </a:extLst>
          </p:cNvPr>
          <p:cNvSpPr/>
          <p:nvPr/>
        </p:nvSpPr>
        <p:spPr>
          <a:xfrm>
            <a:off x="1682193" y="2828260"/>
            <a:ext cx="2003085" cy="370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A55595-76E7-794A-8325-49D76F2C7BE6}"/>
              </a:ext>
            </a:extLst>
          </p:cNvPr>
          <p:cNvSpPr/>
          <p:nvPr/>
        </p:nvSpPr>
        <p:spPr>
          <a:xfrm>
            <a:off x="4872668" y="3753056"/>
            <a:ext cx="1394079" cy="4512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FE71EBF-20EA-AA49-A1F6-43C746668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39101"/>
              </p:ext>
            </p:extLst>
          </p:nvPr>
        </p:nvGraphicFramePr>
        <p:xfrm>
          <a:off x="1782486" y="2944080"/>
          <a:ext cx="1802498" cy="1325062"/>
        </p:xfrm>
        <a:graphic>
          <a:graphicData uri="http://schemas.openxmlformats.org/drawingml/2006/table">
            <a:tbl>
              <a:tblPr/>
              <a:tblGrid>
                <a:gridCol w="1802498">
                  <a:extLst>
                    <a:ext uri="{9D8B030D-6E8A-4147-A177-3AD203B41FA5}">
                      <a16:colId xmlns:a16="http://schemas.microsoft.com/office/drawing/2014/main" val="45468670"/>
                    </a:ext>
                  </a:extLst>
                </a:gridCol>
              </a:tblGrid>
              <a:tr h="17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accent1"/>
                          </a:solidFill>
                          <a:effectLst/>
                        </a:rPr>
                        <a:t>Social support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98562"/>
                  </a:ext>
                </a:extLst>
              </a:tr>
              <a:tr h="370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accent1"/>
                          </a:solidFill>
                          <a:effectLst/>
                        </a:rPr>
                        <a:t>Freedom to make life choices</a:t>
                      </a: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913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9773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School_Life_Expectancy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28627"/>
                  </a:ext>
                </a:extLst>
              </a:tr>
              <a:tr h="258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solidFill>
                            <a:schemeClr val="accent1"/>
                          </a:solidFill>
                          <a:effectLst/>
                        </a:rPr>
                        <a:t>logGDP_per_capita</a:t>
                      </a:r>
                      <a:endParaRPr lang="en-US" sz="9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42034" marR="42034" marT="21017" marB="2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0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06DEBE-64CB-0243-A900-02578A44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88" y="1755039"/>
            <a:ext cx="3880884" cy="4713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EF793-DF24-DF4E-B1CB-D69C783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11716"/>
            <a:ext cx="10251600" cy="713600"/>
          </a:xfrm>
        </p:spPr>
        <p:txBody>
          <a:bodyPr/>
          <a:lstStyle/>
          <a:p>
            <a:r>
              <a:rPr lang="en-US" b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OLS Regression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B89DE-9672-7740-921D-FF77D86EC302}"/>
              </a:ext>
            </a:extLst>
          </p:cNvPr>
          <p:cNvSpPr txBox="1"/>
          <p:nvPr/>
        </p:nvSpPr>
        <p:spPr>
          <a:xfrm>
            <a:off x="7118358" y="5808813"/>
            <a:ext cx="25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mse</a:t>
            </a:r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(test) ~ 0.23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9A9E8C-6737-C54E-864F-89A646929EB8}"/>
              </a:ext>
            </a:extLst>
          </p:cNvPr>
          <p:cNvSpPr/>
          <p:nvPr/>
        </p:nvSpPr>
        <p:spPr>
          <a:xfrm>
            <a:off x="4306185" y="5550194"/>
            <a:ext cx="2413591" cy="886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B0C42-BF06-784A-832E-38B83A67733A}"/>
              </a:ext>
            </a:extLst>
          </p:cNvPr>
          <p:cNvSpPr/>
          <p:nvPr/>
        </p:nvSpPr>
        <p:spPr>
          <a:xfrm>
            <a:off x="6145619" y="1991988"/>
            <a:ext cx="1286540" cy="400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3D8CB-5C87-3549-8594-D276C447A41F}"/>
              </a:ext>
            </a:extLst>
          </p:cNvPr>
          <p:cNvSpPr/>
          <p:nvPr/>
        </p:nvSpPr>
        <p:spPr>
          <a:xfrm>
            <a:off x="6932149" y="3960455"/>
            <a:ext cx="372418" cy="150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F5C570-5D59-9F4F-9A31-89E1BE2D73B6}"/>
              </a:ext>
            </a:extLst>
          </p:cNvPr>
          <p:cNvCxnSpPr/>
          <p:nvPr/>
        </p:nvCxnSpPr>
        <p:spPr>
          <a:xfrm>
            <a:off x="3657600" y="5773479"/>
            <a:ext cx="616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04F51B-83FD-DA43-B1C1-0E60560DABA4}"/>
              </a:ext>
            </a:extLst>
          </p:cNvPr>
          <p:cNvCxnSpPr>
            <a:cxnSpLocks/>
          </p:cNvCxnSpPr>
          <p:nvPr/>
        </p:nvCxnSpPr>
        <p:spPr>
          <a:xfrm flipH="1">
            <a:off x="7464057" y="2205233"/>
            <a:ext cx="558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C08DDD-C255-5744-9FC7-22B97C365600}"/>
              </a:ext>
            </a:extLst>
          </p:cNvPr>
          <p:cNvCxnSpPr>
            <a:cxnSpLocks/>
          </p:cNvCxnSpPr>
          <p:nvPr/>
        </p:nvCxnSpPr>
        <p:spPr>
          <a:xfrm flipH="1">
            <a:off x="7304568" y="3519377"/>
            <a:ext cx="765544" cy="44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CE874E-68A1-5B48-AA31-72D9472BFF51}"/>
              </a:ext>
            </a:extLst>
          </p:cNvPr>
          <p:cNvSpPr txBox="1"/>
          <p:nvPr/>
        </p:nvSpPr>
        <p:spPr>
          <a:xfrm>
            <a:off x="8070112" y="20101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D33B11-9435-8247-94CA-4F18F64E00C2}"/>
              </a:ext>
            </a:extLst>
          </p:cNvPr>
          <p:cNvSpPr txBox="1"/>
          <p:nvPr/>
        </p:nvSpPr>
        <p:spPr>
          <a:xfrm>
            <a:off x="8070112" y="3321849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Relationship </a:t>
            </a:r>
          </a:p>
          <a:p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Significance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E6C2AC-CB4B-E349-8E1F-B99AC9AF0174}"/>
              </a:ext>
            </a:extLst>
          </p:cNvPr>
          <p:cNvSpPr txBox="1"/>
          <p:nvPr/>
        </p:nvSpPr>
        <p:spPr>
          <a:xfrm>
            <a:off x="2255877" y="558881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221225697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d">
  <a:themeElements>
    <a:clrScheme name="Custom 5">
      <a:dk1>
        <a:srgbClr val="FF6C66"/>
      </a:dk1>
      <a:lt1>
        <a:srgbClr val="FFFFFF"/>
      </a:lt1>
      <a:dk2>
        <a:srgbClr val="17406D"/>
      </a:dk2>
      <a:lt2>
        <a:srgbClr val="DBEFF9"/>
      </a:lt2>
      <a:accent1>
        <a:srgbClr val="041E3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amlined" id="{7406F746-8D92-6F45-8F57-C2EDE675625E}" vid="{4220647B-8BC4-2C45-9268-D7CF3CBAF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Streamlined</Template>
  <TotalTime>2489</TotalTime>
  <Words>887</Words>
  <Application>Microsoft Macintosh PowerPoint</Application>
  <PresentationFormat>Widescreen</PresentationFormat>
  <Paragraphs>265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 Neue Medium</vt:lpstr>
      <vt:lpstr>Lato</vt:lpstr>
      <vt:lpstr>Raleway</vt:lpstr>
      <vt:lpstr>Streamlined</vt:lpstr>
      <vt:lpstr>Understanding World Happiness</vt:lpstr>
      <vt:lpstr>Question</vt:lpstr>
      <vt:lpstr>Webscraping: World Happiness Dataset</vt:lpstr>
      <vt:lpstr>Webscraping: World Facts Dataset</vt:lpstr>
      <vt:lpstr>Putting it all together</vt:lpstr>
      <vt:lpstr>World Happiness Results</vt:lpstr>
      <vt:lpstr>Feature and Target Correlations</vt:lpstr>
      <vt:lpstr>Setting up for OLS Regression</vt:lpstr>
      <vt:lpstr>OLS Regression Results</vt:lpstr>
      <vt:lpstr>Cross Validation and Regularization</vt:lpstr>
      <vt:lpstr>Coefficients</vt:lpstr>
      <vt:lpstr>Prediction Power</vt:lpstr>
      <vt:lpstr>Residuals</vt:lpstr>
      <vt:lpstr>Conclusions</vt:lpstr>
      <vt:lpstr>Next Steps</vt:lpstr>
      <vt:lpstr>Questions</vt:lpstr>
      <vt:lpstr>Appendix</vt:lpstr>
      <vt:lpstr>Putting it all together</vt:lpstr>
      <vt:lpstr>World Happiness Results</vt:lpstr>
      <vt:lpstr>GDP per capita</vt:lpstr>
      <vt:lpstr>OLS Regression</vt:lpstr>
      <vt:lpstr>Cross Validation and Regularization</vt:lpstr>
      <vt:lpstr>Features vs Predicted Target</vt:lpstr>
      <vt:lpstr>Coefficients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World Happiness</dc:title>
  <dc:creator>John Chillemi</dc:creator>
  <cp:lastModifiedBy>John Chillemi</cp:lastModifiedBy>
  <cp:revision>83</cp:revision>
  <dcterms:created xsi:type="dcterms:W3CDTF">2018-02-01T00:27:16Z</dcterms:created>
  <dcterms:modified xsi:type="dcterms:W3CDTF">2018-02-02T17:57:13Z</dcterms:modified>
</cp:coreProperties>
</file>