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0"/>
  </p:notesMasterIdLst>
  <p:sldIdLst>
    <p:sldId id="256" r:id="rId2"/>
    <p:sldId id="257" r:id="rId3"/>
    <p:sldId id="273" r:id="rId4"/>
    <p:sldId id="267" r:id="rId5"/>
    <p:sldId id="260" r:id="rId6"/>
    <p:sldId id="276" r:id="rId7"/>
    <p:sldId id="268" r:id="rId8"/>
    <p:sldId id="263" r:id="rId9"/>
    <p:sldId id="264" r:id="rId10"/>
    <p:sldId id="270" r:id="rId11"/>
    <p:sldId id="272" r:id="rId12"/>
    <p:sldId id="258" r:id="rId13"/>
    <p:sldId id="269" r:id="rId14"/>
    <p:sldId id="259" r:id="rId15"/>
    <p:sldId id="271" r:id="rId16"/>
    <p:sldId id="26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hillemi" initials="JC" lastIdx="1" clrIdx="0">
    <p:extLst>
      <p:ext uri="{19B8F6BF-5375-455C-9EA6-DF929625EA0E}">
        <p15:presenceInfo xmlns:p15="http://schemas.microsoft.com/office/powerpoint/2012/main" userId="fc2453b2dd0f75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1C4"/>
    <a:srgbClr val="FE676E"/>
    <a:srgbClr val="EA84CF"/>
    <a:srgbClr val="A985EA"/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0"/>
    <p:restoredTop sz="87109"/>
  </p:normalViewPr>
  <p:slideViewPr>
    <p:cSldViewPr snapToGrid="0" snapToObjects="1">
      <p:cViewPr>
        <p:scale>
          <a:sx n="100" d="100"/>
          <a:sy n="100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505B-B4A2-8040-B453-65C2C3E92FD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BEF67-F1AF-2349-9201-7886C5DA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my project, I’m trying to predict the first destinations for new Airbnb users using their demographics and browsing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EF67-F1AF-2349-9201-7886C5DAE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01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EF67-F1AF-2349-9201-7886C5DAE7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sessions and demographics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EF67-F1AF-2349-9201-7886C5DAE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  <a:p>
            <a:r>
              <a:rPr lang="en-US" dirty="0" err="1"/>
              <a:t>upsampling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EF67-F1AF-2349-9201-7886C5DAE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Upsampling</a:t>
            </a:r>
            <a:r>
              <a:rPr lang="en-US" dirty="0"/>
              <a:t>. Cross validation. Grid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EF67-F1AF-2349-9201-7886C5DAE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has a slight bias for predicting internationally when users are actually traveling domestically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 : of all the users who booked internationally, my model found 71% of them</a:t>
            </a:r>
          </a:p>
          <a:p>
            <a:r>
              <a:rPr lang="en-US" dirty="0"/>
              <a:t>Precision: of all the users that my model predicted to book internationally, 67% of them actually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EF67-F1AF-2349-9201-7886C5DAE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longer time on site before booking =&gt; domestic</a:t>
            </a:r>
          </a:p>
          <a:p>
            <a:r>
              <a:rPr lang="en-US" dirty="0"/>
              <a:t>Older =&gt; international</a:t>
            </a:r>
          </a:p>
          <a:p>
            <a:r>
              <a:rPr lang="en-US" dirty="0"/>
              <a:t>Mac =&gt; domestic</a:t>
            </a:r>
          </a:p>
          <a:p>
            <a:r>
              <a:rPr lang="en-US" dirty="0"/>
              <a:t>Windows =&gt;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EF67-F1AF-2349-9201-7886C5DAE7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9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EF67-F1AF-2349-9201-7886C5DAE7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83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EF67-F1AF-2349-9201-7886C5DAE7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1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Upsampling</a:t>
            </a:r>
            <a:r>
              <a:rPr lang="en-US" dirty="0"/>
              <a:t>. Cross validation. Grid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EF67-F1AF-2349-9201-7886C5DAE7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5B0-AB79-C344-B6CA-2A25DCA2772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5B0-AB79-C344-B6CA-2A25DCA2772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7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5B0-AB79-C344-B6CA-2A25DCA2772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1DB7-F6AF-FA4E-8DBF-197DE92F0C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5B0-AB79-C344-B6CA-2A25DCA2772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3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5B0-AB79-C344-B6CA-2A25DCA2772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5B0-AB79-C344-B6CA-2A25DCA2772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3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5B0-AB79-C344-B6CA-2A25DCA2772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5B0-AB79-C344-B6CA-2A25DCA2772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5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5B0-AB79-C344-B6CA-2A25DCA2772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5B0-AB79-C344-B6CA-2A25DCA2772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B5B0-AB79-C344-B6CA-2A25DCA2772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1A0C-863C-BF49-8837-6BF6A973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CE8219-20C8-7D4C-BED7-20CBEB0EF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Airbnb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 Destinations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D52A-171D-D64C-BE70-6FACBB423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Emily Geller</a:t>
            </a:r>
          </a:p>
        </p:txBody>
      </p:sp>
    </p:spTree>
    <p:extLst>
      <p:ext uri="{BB962C8B-B14F-4D97-AF65-F5344CB8AC3E}">
        <p14:creationId xmlns:p14="http://schemas.microsoft.com/office/powerpoint/2010/main" val="174312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A2B15E-E6E4-B642-98BA-54187365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7906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706747-E79D-6B41-B6CB-B4848961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9119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7ED4-3EAE-084E-8450-5C79C595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Data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B063D9E-4E8A-814D-85C5-E4F230056716}"/>
              </a:ext>
            </a:extLst>
          </p:cNvPr>
          <p:cNvSpPr/>
          <p:nvPr/>
        </p:nvSpPr>
        <p:spPr>
          <a:xfrm rot="10800000">
            <a:off x="4688663" y="2050838"/>
            <a:ext cx="727788" cy="43513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ECCD0-8CEC-2646-9F1D-4B7CAFB12AD1}"/>
              </a:ext>
            </a:extLst>
          </p:cNvPr>
          <p:cNvSpPr txBox="1"/>
          <p:nvPr/>
        </p:nvSpPr>
        <p:spPr>
          <a:xfrm>
            <a:off x="5486400" y="2483782"/>
            <a:ext cx="32239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Sessions per User</a:t>
            </a:r>
          </a:p>
          <a:p>
            <a:endParaRPr lang="en-US" dirty="0"/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select </a:t>
            </a:r>
            <a:r>
              <a:rPr lang="en-US" sz="1400" dirty="0" err="1">
                <a:latin typeface="Lucida Console" panose="020B0609040504020204" pitchFamily="49" charset="0"/>
              </a:rPr>
              <a:t>user_id</a:t>
            </a:r>
            <a:r>
              <a:rPr lang="en-US" sz="1400" dirty="0">
                <a:latin typeface="Lucida Console" panose="020B0609040504020204" pitchFamily="49" charset="0"/>
              </a:rPr>
              <a:t>, count(1)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from sessions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group by </a:t>
            </a:r>
            <a:r>
              <a:rPr lang="en-US" sz="1400" dirty="0" err="1">
                <a:latin typeface="Lucida Console" panose="020B0609040504020204" pitchFamily="49" charset="0"/>
              </a:rPr>
              <a:t>user_id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FE8F3-1E7B-5841-A814-2D00BF53747E}"/>
              </a:ext>
            </a:extLst>
          </p:cNvPr>
          <p:cNvSpPr txBox="1"/>
          <p:nvPr/>
        </p:nvSpPr>
        <p:spPr>
          <a:xfrm>
            <a:off x="5486400" y="1825625"/>
            <a:ext cx="4558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Engineered Sessions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A5426-3592-5E4C-850A-DC490E45F702}"/>
              </a:ext>
            </a:extLst>
          </p:cNvPr>
          <p:cNvSpPr txBox="1"/>
          <p:nvPr/>
        </p:nvSpPr>
        <p:spPr>
          <a:xfrm>
            <a:off x="5486399" y="4241051"/>
            <a:ext cx="56941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Sessions per User per Device</a:t>
            </a:r>
          </a:p>
          <a:p>
            <a:endParaRPr lang="en-US" dirty="0"/>
          </a:p>
          <a:p>
            <a:r>
              <a:rPr lang="en-US" dirty="0"/>
              <a:t>Mac example:</a:t>
            </a:r>
          </a:p>
          <a:p>
            <a:endParaRPr lang="en-US" dirty="0"/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select </a:t>
            </a:r>
            <a:r>
              <a:rPr lang="en-US" sz="1400" dirty="0" err="1">
                <a:latin typeface="Lucida Console" panose="020B0609040504020204" pitchFamily="49" charset="0"/>
              </a:rPr>
              <a:t>user_id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device_type</a:t>
            </a:r>
            <a:r>
              <a:rPr lang="en-US" sz="1400" dirty="0">
                <a:latin typeface="Lucida Console" panose="020B0609040504020204" pitchFamily="49" charset="0"/>
              </a:rPr>
              <a:t>, count(1) total    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from sessions    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where </a:t>
            </a:r>
            <a:r>
              <a:rPr lang="en-US" sz="1400" dirty="0" err="1">
                <a:latin typeface="Lucida Console" panose="020B0609040504020204" pitchFamily="49" charset="0"/>
              </a:rPr>
              <a:t>device_type</a:t>
            </a:r>
            <a:r>
              <a:rPr lang="en-US" sz="1400" dirty="0">
                <a:latin typeface="Lucida Console" panose="020B0609040504020204" pitchFamily="49" charset="0"/>
              </a:rPr>
              <a:t> = 'Mac Desktop'    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group by </a:t>
            </a:r>
            <a:r>
              <a:rPr lang="en-US" sz="1400" dirty="0" err="1">
                <a:latin typeface="Lucida Console" panose="020B0609040504020204" pitchFamily="49" charset="0"/>
              </a:rPr>
              <a:t>user_id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device_type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C7DC41-E20E-0640-A6D9-5BDC41FB389E}"/>
              </a:ext>
            </a:extLst>
          </p:cNvPr>
          <p:cNvSpPr txBox="1">
            <a:spLocks/>
          </p:cNvSpPr>
          <p:nvPr/>
        </p:nvSpPr>
        <p:spPr>
          <a:xfrm>
            <a:off x="938981" y="2050838"/>
            <a:ext cx="2831592" cy="435133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Sessions</a:t>
            </a:r>
          </a:p>
          <a:p>
            <a:pPr marL="0" indent="0">
              <a:buNone/>
            </a:pPr>
            <a:r>
              <a:rPr lang="en-US" sz="1800" dirty="0"/>
              <a:t>User Id</a:t>
            </a:r>
          </a:p>
          <a:p>
            <a:pPr marL="0" indent="0">
              <a:buNone/>
            </a:pPr>
            <a:r>
              <a:rPr lang="en-US" sz="1800" dirty="0"/>
              <a:t>Action</a:t>
            </a:r>
          </a:p>
          <a:p>
            <a:pPr marL="0" indent="0">
              <a:buNone/>
            </a:pPr>
            <a:r>
              <a:rPr lang="en-US" sz="1800" dirty="0"/>
              <a:t>Action Type</a:t>
            </a:r>
          </a:p>
          <a:p>
            <a:pPr marL="0" indent="0">
              <a:buNone/>
            </a:pPr>
            <a:r>
              <a:rPr lang="en-US" sz="1800" dirty="0"/>
              <a:t>Action Detail</a:t>
            </a:r>
          </a:p>
          <a:p>
            <a:pPr marL="0" indent="0">
              <a:buNone/>
            </a:pPr>
            <a:r>
              <a:rPr lang="en-US" sz="1800" dirty="0"/>
              <a:t>Device Type</a:t>
            </a:r>
          </a:p>
          <a:p>
            <a:pPr marL="0" indent="0">
              <a:buNone/>
            </a:pPr>
            <a:r>
              <a:rPr lang="en-US" sz="1800" dirty="0"/>
              <a:t>Seconds Elapsed</a:t>
            </a:r>
          </a:p>
        </p:txBody>
      </p:sp>
    </p:spTree>
    <p:extLst>
      <p:ext uri="{BB962C8B-B14F-4D97-AF65-F5344CB8AC3E}">
        <p14:creationId xmlns:p14="http://schemas.microsoft.com/office/powerpoint/2010/main" val="174211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BC6A0-CCF4-D84C-90D9-D41E7355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59A3DD1-D906-2F41-B9A6-A572F1055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630418"/>
            <a:ext cx="7320440" cy="3597164"/>
          </a:xfrm>
        </p:spPr>
      </p:pic>
    </p:spTree>
    <p:extLst>
      <p:ext uri="{BB962C8B-B14F-4D97-AF65-F5344CB8AC3E}">
        <p14:creationId xmlns:p14="http://schemas.microsoft.com/office/powerpoint/2010/main" val="373025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35920-499C-C144-9CBB-FADA0FD2F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02" y="1028244"/>
            <a:ext cx="6819195" cy="4798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BC6A0-CCF4-D84C-90D9-D41E7355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53833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DC2B-1A16-D64B-AE94-ABF8D46B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D3CAA-656F-6F4C-A133-1D95F65E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6" y="1484537"/>
            <a:ext cx="5168153" cy="5168153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CE2824-C47B-AF44-A829-BB0F188593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3911" y="2102653"/>
          <a:ext cx="6449813" cy="3931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96960">
                  <a:extLst>
                    <a:ext uri="{9D8B030D-6E8A-4147-A177-3AD203B41FA5}">
                      <a16:colId xmlns:a16="http://schemas.microsoft.com/office/drawing/2014/main" val="570648671"/>
                    </a:ext>
                  </a:extLst>
                </a:gridCol>
                <a:gridCol w="1991936">
                  <a:extLst>
                    <a:ext uri="{9D8B030D-6E8A-4147-A177-3AD203B41FA5}">
                      <a16:colId xmlns:a16="http://schemas.microsoft.com/office/drawing/2014/main" val="1016802914"/>
                    </a:ext>
                  </a:extLst>
                </a:gridCol>
                <a:gridCol w="750049">
                  <a:extLst>
                    <a:ext uri="{9D8B030D-6E8A-4147-A177-3AD203B41FA5}">
                      <a16:colId xmlns:a16="http://schemas.microsoft.com/office/drawing/2014/main" val="1502216222"/>
                    </a:ext>
                  </a:extLst>
                </a:gridCol>
                <a:gridCol w="602500">
                  <a:extLst>
                    <a:ext uri="{9D8B030D-6E8A-4147-A177-3AD203B41FA5}">
                      <a16:colId xmlns:a16="http://schemas.microsoft.com/office/drawing/2014/main" val="2646202709"/>
                    </a:ext>
                  </a:extLst>
                </a:gridCol>
                <a:gridCol w="897601">
                  <a:extLst>
                    <a:ext uri="{9D8B030D-6E8A-4147-A177-3AD203B41FA5}">
                      <a16:colId xmlns:a16="http://schemas.microsoft.com/office/drawing/2014/main" val="2238260035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1744366710"/>
                    </a:ext>
                  </a:extLst>
                </a:gridCol>
                <a:gridCol w="873013">
                  <a:extLst>
                    <a:ext uri="{9D8B030D-6E8A-4147-A177-3AD203B41FA5}">
                      <a16:colId xmlns:a16="http://schemas.microsoft.com/office/drawing/2014/main" val="3343913516"/>
                    </a:ext>
                  </a:extLst>
                </a:gridCol>
              </a:tblGrid>
              <a:tr h="375556">
                <a:tc>
                  <a:txBody>
                    <a:bodyPr/>
                    <a:lstStyle/>
                    <a:p>
                      <a:r>
                        <a:rPr lang="en-US" sz="14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53817"/>
                  </a:ext>
                </a:extLst>
              </a:tr>
              <a:tr h="37555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  <a:p>
                      <a:r>
                        <a:rPr lang="en-US" sz="1400" dirty="0"/>
                        <a:t>n = 75, 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 =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8255"/>
                  </a:ext>
                </a:extLst>
              </a:tr>
              <a:tr h="37555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  <a:p>
                      <a:r>
                        <a:rPr lang="en-US" sz="1400" dirty="0"/>
                        <a:t>n = 40, 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 =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0390"/>
                  </a:ext>
                </a:extLst>
              </a:tr>
              <a:tr h="37555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  <a:p>
                      <a:r>
                        <a:rPr lang="en-US" sz="1400" dirty="0"/>
                        <a:t>k =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72566"/>
                  </a:ext>
                </a:extLst>
              </a:tr>
              <a:tr h="37555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  <a:p>
                      <a:r>
                        <a:rPr lang="en-US" sz="1400" dirty="0"/>
                        <a:t>k =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90261"/>
                  </a:ext>
                </a:extLst>
              </a:tr>
              <a:tr h="375556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Naïve Bayes</a:t>
                      </a:r>
                    </a:p>
                    <a:p>
                      <a:r>
                        <a:rPr lang="en-US" sz="1400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2152"/>
                  </a:ext>
                </a:extLst>
              </a:tr>
              <a:tr h="375556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Naïve Bayes</a:t>
                      </a:r>
                    </a:p>
                    <a:p>
                      <a:r>
                        <a:rPr lang="en-US" sz="1400" dirty="0"/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57229"/>
                  </a:ext>
                </a:extLst>
              </a:tr>
              <a:tr h="29864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9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36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0F65D-2D7F-D04F-821A-D7CBD2D7F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2" y="1739040"/>
            <a:ext cx="4862907" cy="475919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FB30B-D9FD-664E-A5FA-6CADEE7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20556-E1AA-844A-956C-640959151804}"/>
              </a:ext>
            </a:extLst>
          </p:cNvPr>
          <p:cNvSpPr txBox="1"/>
          <p:nvPr/>
        </p:nvSpPr>
        <p:spPr>
          <a:xfrm>
            <a:off x="6883400" y="272269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 AUC: 	0.631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A2A6CF-7D62-CA4D-951C-FC0F764BA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3528087"/>
            <a:ext cx="44704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2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0F65D-2D7F-D04F-821A-D7CBD2D7F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44" y="1027906"/>
            <a:ext cx="4862907" cy="48559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CF1CAC-A213-A243-847C-C11A991A1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1" y="1217731"/>
            <a:ext cx="4476249" cy="447624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6CBE27-6299-B94C-8DAB-781713515B7B}"/>
              </a:ext>
            </a:extLst>
          </p:cNvPr>
          <p:cNvGraphicFramePr>
            <a:graphicFrameLocks noGrp="1"/>
          </p:cNvGraphicFramePr>
          <p:nvPr/>
        </p:nvGraphicFramePr>
        <p:xfrm>
          <a:off x="537279" y="5723160"/>
          <a:ext cx="6449813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96960">
                  <a:extLst>
                    <a:ext uri="{9D8B030D-6E8A-4147-A177-3AD203B41FA5}">
                      <a16:colId xmlns:a16="http://schemas.microsoft.com/office/drawing/2014/main" val="3681922538"/>
                    </a:ext>
                  </a:extLst>
                </a:gridCol>
                <a:gridCol w="1991936">
                  <a:extLst>
                    <a:ext uri="{9D8B030D-6E8A-4147-A177-3AD203B41FA5}">
                      <a16:colId xmlns:a16="http://schemas.microsoft.com/office/drawing/2014/main" val="3935830049"/>
                    </a:ext>
                  </a:extLst>
                </a:gridCol>
                <a:gridCol w="750049">
                  <a:extLst>
                    <a:ext uri="{9D8B030D-6E8A-4147-A177-3AD203B41FA5}">
                      <a16:colId xmlns:a16="http://schemas.microsoft.com/office/drawing/2014/main" val="2462415768"/>
                    </a:ext>
                  </a:extLst>
                </a:gridCol>
                <a:gridCol w="602500">
                  <a:extLst>
                    <a:ext uri="{9D8B030D-6E8A-4147-A177-3AD203B41FA5}">
                      <a16:colId xmlns:a16="http://schemas.microsoft.com/office/drawing/2014/main" val="2645288419"/>
                    </a:ext>
                  </a:extLst>
                </a:gridCol>
                <a:gridCol w="897601">
                  <a:extLst>
                    <a:ext uri="{9D8B030D-6E8A-4147-A177-3AD203B41FA5}">
                      <a16:colId xmlns:a16="http://schemas.microsoft.com/office/drawing/2014/main" val="786747061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271193907"/>
                    </a:ext>
                  </a:extLst>
                </a:gridCol>
                <a:gridCol w="873013">
                  <a:extLst>
                    <a:ext uri="{9D8B030D-6E8A-4147-A177-3AD203B41FA5}">
                      <a16:colId xmlns:a16="http://schemas.microsoft.com/office/drawing/2014/main" val="3240450827"/>
                    </a:ext>
                  </a:extLst>
                </a:gridCol>
              </a:tblGrid>
              <a:tr h="375556">
                <a:tc>
                  <a:txBody>
                    <a:bodyPr/>
                    <a:lstStyle/>
                    <a:p>
                      <a:r>
                        <a:rPr lang="en-US" sz="14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87916"/>
                  </a:ext>
                </a:extLst>
              </a:tr>
              <a:tr h="37555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  <a:p>
                      <a:r>
                        <a:rPr lang="en-US" sz="1400" dirty="0"/>
                        <a:t>n = 75, 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 =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5443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5FB30B-D9FD-664E-A5FA-6CADEE7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53030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42D2-C210-7541-B3D9-A0E4F44B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model say?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610ACC-BBDB-5749-A26F-6E118CE3A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2569122"/>
            <a:ext cx="11884948" cy="1253070"/>
          </a:xfrm>
        </p:spPr>
      </p:pic>
    </p:spTree>
    <p:extLst>
      <p:ext uri="{BB962C8B-B14F-4D97-AF65-F5344CB8AC3E}">
        <p14:creationId xmlns:p14="http://schemas.microsoft.com/office/powerpoint/2010/main" val="56022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2AC6D7F-F068-4E11-BB06-F601D89BB9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6">
            <a:extLst>
              <a:ext uri="{FF2B5EF4-FFF2-40B4-BE49-F238E27FC236}">
                <a16:creationId xmlns:a16="http://schemas.microsoft.com/office/drawing/2014/main" id="{A2E5E532-D6AF-43DC-9927-935518E8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FB136-444B-4544-9DB0-C43EB1CD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Airbnb </a:t>
            </a:r>
            <a:br>
              <a:rPr lang="en-US" dirty="0"/>
            </a:br>
            <a:r>
              <a:rPr lang="en-US" dirty="0"/>
              <a:t>First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8A43-85C2-1E48-A251-8B959AA5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New users from USA</a:t>
            </a:r>
          </a:p>
          <a:p>
            <a:r>
              <a:rPr lang="en-US" sz="1800" dirty="0"/>
              <a:t>Domestic vs International destinations</a:t>
            </a:r>
          </a:p>
          <a:p>
            <a:endParaRPr lang="en-US" sz="1800" dirty="0"/>
          </a:p>
          <a:p>
            <a:r>
              <a:rPr lang="en-US" sz="1800" dirty="0"/>
              <a:t>Build personas</a:t>
            </a:r>
          </a:p>
          <a:p>
            <a:r>
              <a:rPr lang="en-US" sz="1800" dirty="0"/>
              <a:t>Recommend properties</a:t>
            </a:r>
          </a:p>
          <a:p>
            <a:r>
              <a:rPr lang="en-US" sz="1800" dirty="0"/>
              <a:t>Market destinations</a:t>
            </a:r>
          </a:p>
          <a:p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563F0A-7DD0-7B4E-AAC3-BE6D4C6DB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18" y="5270191"/>
            <a:ext cx="2832258" cy="8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7ED4-3EAE-084E-8450-5C79C595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FB2E8B-51D6-6349-A186-01643C5674CB}"/>
              </a:ext>
            </a:extLst>
          </p:cNvPr>
          <p:cNvSpPr txBox="1">
            <a:spLocks/>
          </p:cNvSpPr>
          <p:nvPr/>
        </p:nvSpPr>
        <p:spPr>
          <a:xfrm>
            <a:off x="4230084" y="2050838"/>
            <a:ext cx="3269478" cy="435133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numCol="1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500" b="1" dirty="0"/>
              <a:t>Demographics</a:t>
            </a:r>
          </a:p>
          <a:p>
            <a:pPr marL="0" indent="0">
              <a:buNone/>
            </a:pPr>
            <a:r>
              <a:rPr lang="en-US" dirty="0"/>
              <a:t>User Id</a:t>
            </a:r>
          </a:p>
          <a:p>
            <a:pPr marL="0" indent="0">
              <a:buNone/>
            </a:pPr>
            <a:r>
              <a:rPr lang="en-US" dirty="0"/>
              <a:t>Date Account Created</a:t>
            </a:r>
          </a:p>
          <a:p>
            <a:pPr marL="0" indent="0">
              <a:buNone/>
            </a:pPr>
            <a:r>
              <a:rPr lang="en-US" dirty="0"/>
              <a:t>Timestamp First Active</a:t>
            </a:r>
          </a:p>
          <a:p>
            <a:pPr marL="0" indent="0">
              <a:buNone/>
            </a:pPr>
            <a:r>
              <a:rPr lang="en-US" dirty="0"/>
              <a:t>Date of First Booking</a:t>
            </a:r>
          </a:p>
          <a:p>
            <a:pPr marL="0" indent="0">
              <a:buNone/>
            </a:pPr>
            <a:r>
              <a:rPr lang="en-US" dirty="0"/>
              <a:t>Gender</a:t>
            </a:r>
          </a:p>
          <a:p>
            <a:pPr marL="0" indent="0">
              <a:buNone/>
            </a:pPr>
            <a:r>
              <a:rPr lang="en-US" dirty="0"/>
              <a:t>Age</a:t>
            </a:r>
          </a:p>
          <a:p>
            <a:pPr marL="0" indent="0">
              <a:buNone/>
            </a:pPr>
            <a:r>
              <a:rPr lang="en-US" dirty="0"/>
              <a:t>Signup Method</a:t>
            </a:r>
          </a:p>
          <a:p>
            <a:pPr marL="0" indent="0">
              <a:buNone/>
            </a:pPr>
            <a:r>
              <a:rPr lang="en-US" dirty="0"/>
              <a:t>Language</a:t>
            </a:r>
          </a:p>
          <a:p>
            <a:pPr marL="0" indent="0">
              <a:buNone/>
            </a:pPr>
            <a:r>
              <a:rPr lang="en-US" dirty="0"/>
              <a:t>Affiliate Channel/Provider</a:t>
            </a:r>
          </a:p>
          <a:p>
            <a:pPr marL="0" indent="0">
              <a:buNone/>
            </a:pPr>
            <a:r>
              <a:rPr lang="en-US" dirty="0"/>
              <a:t>Signup App</a:t>
            </a:r>
          </a:p>
          <a:p>
            <a:pPr marL="0" indent="0">
              <a:buNone/>
            </a:pPr>
            <a:r>
              <a:rPr lang="en-US" dirty="0"/>
              <a:t>First Device Type</a:t>
            </a:r>
          </a:p>
          <a:p>
            <a:pPr marL="0" indent="0">
              <a:buNone/>
            </a:pPr>
            <a:r>
              <a:rPr lang="en-US" dirty="0"/>
              <a:t>First Browser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0C0162C-F791-B143-A51F-5B89E02BFA14}"/>
              </a:ext>
            </a:extLst>
          </p:cNvPr>
          <p:cNvSpPr/>
          <p:nvPr/>
        </p:nvSpPr>
        <p:spPr>
          <a:xfrm rot="16200000">
            <a:off x="4168139" y="-1380340"/>
            <a:ext cx="123890" cy="659498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6A102-D1F5-8745-BF17-1FFD41C52655}"/>
              </a:ext>
            </a:extLst>
          </p:cNvPr>
          <p:cNvSpPr txBox="1"/>
          <p:nvPr/>
        </p:nvSpPr>
        <p:spPr>
          <a:xfrm>
            <a:off x="3592466" y="1516986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78E717-992C-3840-B535-31F02653895B}"/>
              </a:ext>
            </a:extLst>
          </p:cNvPr>
          <p:cNvSpPr txBox="1">
            <a:spLocks/>
          </p:cNvSpPr>
          <p:nvPr/>
        </p:nvSpPr>
        <p:spPr>
          <a:xfrm>
            <a:off x="8522208" y="2050844"/>
            <a:ext cx="3269478" cy="1760435"/>
          </a:xfrm>
          <a:prstGeom prst="rect">
            <a:avLst/>
          </a:prstGeom>
          <a:ln w="28575">
            <a:solidFill>
              <a:srgbClr val="FE676E"/>
            </a:solidFill>
          </a:ln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200" b="1" dirty="0"/>
              <a:t>Destination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Domestic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International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06BA6-0EEF-2343-B821-D2F6635E0050}"/>
              </a:ext>
            </a:extLst>
          </p:cNvPr>
          <p:cNvSpPr txBox="1"/>
          <p:nvPr/>
        </p:nvSpPr>
        <p:spPr>
          <a:xfrm>
            <a:off x="9774598" y="1516986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D7A61-C83B-2E42-8D0E-2131934DE734}"/>
              </a:ext>
            </a:extLst>
          </p:cNvPr>
          <p:cNvSpPr txBox="1"/>
          <p:nvPr/>
        </p:nvSpPr>
        <p:spPr>
          <a:xfrm>
            <a:off x="8522208" y="5480222"/>
            <a:ext cx="3269478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Users:</a:t>
            </a:r>
          </a:p>
          <a:p>
            <a:r>
              <a:rPr lang="en-US" dirty="0"/>
              <a:t>62376 Domestic</a:t>
            </a:r>
          </a:p>
          <a:p>
            <a:r>
              <a:rPr lang="en-US" dirty="0"/>
              <a:t>26532 International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D315DE-A3B2-9E44-831B-DF8DBC47BC31}"/>
              </a:ext>
            </a:extLst>
          </p:cNvPr>
          <p:cNvSpPr txBox="1">
            <a:spLocks/>
          </p:cNvSpPr>
          <p:nvPr/>
        </p:nvSpPr>
        <p:spPr>
          <a:xfrm>
            <a:off x="932590" y="2056976"/>
            <a:ext cx="2831592" cy="435133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Sessions</a:t>
            </a:r>
          </a:p>
          <a:p>
            <a:pPr marL="0" indent="0">
              <a:buNone/>
            </a:pPr>
            <a:r>
              <a:rPr lang="en-US" sz="1800" dirty="0"/>
              <a:t>User Id</a:t>
            </a:r>
          </a:p>
          <a:p>
            <a:pPr marL="0" indent="0">
              <a:buNone/>
            </a:pPr>
            <a:r>
              <a:rPr lang="en-US" sz="1800" dirty="0"/>
              <a:t>Action</a:t>
            </a:r>
          </a:p>
          <a:p>
            <a:pPr marL="0" indent="0">
              <a:buNone/>
            </a:pPr>
            <a:r>
              <a:rPr lang="en-US" sz="1800" dirty="0"/>
              <a:t>Action Type</a:t>
            </a:r>
          </a:p>
          <a:p>
            <a:pPr marL="0" indent="0">
              <a:buNone/>
            </a:pPr>
            <a:r>
              <a:rPr lang="en-US" sz="1800" dirty="0"/>
              <a:t>Action Detail</a:t>
            </a:r>
          </a:p>
          <a:p>
            <a:pPr marL="0" indent="0">
              <a:buNone/>
            </a:pPr>
            <a:r>
              <a:rPr lang="en-US" sz="1800" dirty="0"/>
              <a:t>Device Type</a:t>
            </a:r>
          </a:p>
          <a:p>
            <a:pPr marL="0" indent="0">
              <a:buNone/>
            </a:pPr>
            <a:r>
              <a:rPr lang="en-US" sz="1800" dirty="0"/>
              <a:t>Seconds Elapsed</a:t>
            </a:r>
          </a:p>
        </p:txBody>
      </p:sp>
    </p:spTree>
    <p:extLst>
      <p:ext uri="{BB962C8B-B14F-4D97-AF65-F5344CB8AC3E}">
        <p14:creationId xmlns:p14="http://schemas.microsoft.com/office/powerpoint/2010/main" val="348041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7ED4-3EAE-084E-8450-5C79C595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6D30-8469-CC42-B475-2E49CE78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1" y="2050838"/>
            <a:ext cx="2831592" cy="4351338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Sessions</a:t>
            </a:r>
          </a:p>
          <a:p>
            <a:pPr marL="0" indent="0">
              <a:buNone/>
            </a:pPr>
            <a:r>
              <a:rPr lang="en-US" sz="1800" dirty="0"/>
              <a:t>User Id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Engineered Features:</a:t>
            </a:r>
          </a:p>
          <a:p>
            <a:pPr marL="0" indent="0">
              <a:buNone/>
            </a:pPr>
            <a:r>
              <a:rPr lang="en-US" sz="1800" dirty="0"/>
              <a:t>Total Sessions per User</a:t>
            </a:r>
          </a:p>
          <a:p>
            <a:pPr marL="0" indent="0">
              <a:buNone/>
            </a:pPr>
            <a:r>
              <a:rPr lang="en-US" sz="1800" dirty="0"/>
              <a:t>Total Sessions per User on: </a:t>
            </a:r>
          </a:p>
          <a:p>
            <a:pPr lvl="1"/>
            <a:r>
              <a:rPr lang="en-US" sz="1600" dirty="0"/>
              <a:t>Mac</a:t>
            </a:r>
          </a:p>
          <a:p>
            <a:pPr lvl="1"/>
            <a:r>
              <a:rPr lang="en-US" sz="1600" dirty="0"/>
              <a:t>Windows</a:t>
            </a:r>
          </a:p>
          <a:p>
            <a:pPr lvl="1"/>
            <a:r>
              <a:rPr lang="en-US" sz="1600" dirty="0"/>
              <a:t>iPhone</a:t>
            </a:r>
          </a:p>
          <a:p>
            <a:pPr lvl="1"/>
            <a:r>
              <a:rPr lang="en-US" sz="1600" dirty="0"/>
              <a:t>Android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FB2E8B-51D6-6349-A186-01643C5674CB}"/>
              </a:ext>
            </a:extLst>
          </p:cNvPr>
          <p:cNvSpPr txBox="1">
            <a:spLocks/>
          </p:cNvSpPr>
          <p:nvPr/>
        </p:nvSpPr>
        <p:spPr>
          <a:xfrm>
            <a:off x="4230084" y="2050838"/>
            <a:ext cx="3269478" cy="435133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numCol="1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500" b="1" dirty="0"/>
              <a:t>Demographics</a:t>
            </a:r>
          </a:p>
          <a:p>
            <a:pPr marL="0" indent="0">
              <a:buNone/>
            </a:pPr>
            <a:r>
              <a:rPr lang="en-US" dirty="0"/>
              <a:t>User Id</a:t>
            </a:r>
          </a:p>
          <a:p>
            <a:pPr marL="0" indent="0">
              <a:buNone/>
            </a:pPr>
            <a:r>
              <a:rPr lang="en-US" dirty="0"/>
              <a:t>Date Account Created</a:t>
            </a:r>
          </a:p>
          <a:p>
            <a:pPr marL="0" indent="0">
              <a:buNone/>
            </a:pPr>
            <a:r>
              <a:rPr lang="en-US" dirty="0"/>
              <a:t>Timestamp First Active</a:t>
            </a:r>
          </a:p>
          <a:p>
            <a:pPr marL="0" indent="0">
              <a:buNone/>
            </a:pPr>
            <a:r>
              <a:rPr lang="en-US" dirty="0"/>
              <a:t>Date of First Booking</a:t>
            </a:r>
          </a:p>
          <a:p>
            <a:pPr marL="0" indent="0">
              <a:buNone/>
            </a:pPr>
            <a:r>
              <a:rPr lang="en-US" dirty="0"/>
              <a:t>Gender</a:t>
            </a:r>
          </a:p>
          <a:p>
            <a:pPr marL="0" indent="0">
              <a:buNone/>
            </a:pPr>
            <a:r>
              <a:rPr lang="en-US" dirty="0"/>
              <a:t>Age</a:t>
            </a:r>
          </a:p>
          <a:p>
            <a:pPr marL="0" indent="0">
              <a:buNone/>
            </a:pPr>
            <a:r>
              <a:rPr lang="en-US" dirty="0"/>
              <a:t>Signup Method</a:t>
            </a:r>
          </a:p>
          <a:p>
            <a:pPr marL="0" indent="0">
              <a:buNone/>
            </a:pPr>
            <a:r>
              <a:rPr lang="en-US" dirty="0"/>
              <a:t>Language</a:t>
            </a:r>
          </a:p>
          <a:p>
            <a:pPr marL="0" indent="0">
              <a:buNone/>
            </a:pPr>
            <a:r>
              <a:rPr lang="en-US" dirty="0"/>
              <a:t>Affiliate Channel/Provider</a:t>
            </a:r>
          </a:p>
          <a:p>
            <a:pPr marL="0" indent="0">
              <a:buNone/>
            </a:pPr>
            <a:r>
              <a:rPr lang="en-US" dirty="0"/>
              <a:t>Signup App</a:t>
            </a:r>
          </a:p>
          <a:p>
            <a:pPr marL="0" indent="0">
              <a:buNone/>
            </a:pPr>
            <a:r>
              <a:rPr lang="en-US" dirty="0"/>
              <a:t>First Device Type</a:t>
            </a:r>
          </a:p>
          <a:p>
            <a:pPr marL="0" indent="0">
              <a:buNone/>
            </a:pPr>
            <a:r>
              <a:rPr lang="en-US" dirty="0"/>
              <a:t>First Browser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0C0162C-F791-B143-A51F-5B89E02BFA14}"/>
              </a:ext>
            </a:extLst>
          </p:cNvPr>
          <p:cNvSpPr/>
          <p:nvPr/>
        </p:nvSpPr>
        <p:spPr>
          <a:xfrm rot="16200000">
            <a:off x="4168139" y="-1380340"/>
            <a:ext cx="123890" cy="659498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6A102-D1F5-8745-BF17-1FFD41C52655}"/>
              </a:ext>
            </a:extLst>
          </p:cNvPr>
          <p:cNvSpPr txBox="1"/>
          <p:nvPr/>
        </p:nvSpPr>
        <p:spPr>
          <a:xfrm>
            <a:off x="3592466" y="1516986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78E717-992C-3840-B535-31F02653895B}"/>
              </a:ext>
            </a:extLst>
          </p:cNvPr>
          <p:cNvSpPr txBox="1">
            <a:spLocks/>
          </p:cNvSpPr>
          <p:nvPr/>
        </p:nvSpPr>
        <p:spPr>
          <a:xfrm>
            <a:off x="8522208" y="2050844"/>
            <a:ext cx="3269478" cy="1760435"/>
          </a:xfrm>
          <a:prstGeom prst="rect">
            <a:avLst/>
          </a:prstGeom>
          <a:ln w="28575">
            <a:solidFill>
              <a:srgbClr val="FE676E"/>
            </a:solidFill>
          </a:ln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200" b="1" dirty="0"/>
              <a:t>Destination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Domestic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International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06BA6-0EEF-2343-B821-D2F6635E0050}"/>
              </a:ext>
            </a:extLst>
          </p:cNvPr>
          <p:cNvSpPr txBox="1"/>
          <p:nvPr/>
        </p:nvSpPr>
        <p:spPr>
          <a:xfrm>
            <a:off x="9774598" y="1516986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D7A61-C83B-2E42-8D0E-2131934DE734}"/>
              </a:ext>
            </a:extLst>
          </p:cNvPr>
          <p:cNvSpPr txBox="1"/>
          <p:nvPr/>
        </p:nvSpPr>
        <p:spPr>
          <a:xfrm>
            <a:off x="8522208" y="5480222"/>
            <a:ext cx="3269478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Users:</a:t>
            </a:r>
          </a:p>
          <a:p>
            <a:r>
              <a:rPr lang="en-US" dirty="0"/>
              <a:t>62376 Domestic</a:t>
            </a:r>
          </a:p>
          <a:p>
            <a:r>
              <a:rPr lang="en-US" dirty="0"/>
              <a:t>26532 International</a:t>
            </a:r>
          </a:p>
        </p:txBody>
      </p:sp>
    </p:spTree>
    <p:extLst>
      <p:ext uri="{BB962C8B-B14F-4D97-AF65-F5344CB8AC3E}">
        <p14:creationId xmlns:p14="http://schemas.microsoft.com/office/powerpoint/2010/main" val="737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DC2B-1A16-D64B-AE94-ABF8D46B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D3CAA-656F-6F4C-A133-1D95F65E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31" y="365125"/>
            <a:ext cx="6375114" cy="637511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B8A8C5-8BD4-7A4D-9808-698C51346B70}"/>
              </a:ext>
            </a:extLst>
          </p:cNvPr>
          <p:cNvSpPr txBox="1"/>
          <p:nvPr/>
        </p:nvSpPr>
        <p:spPr>
          <a:xfrm>
            <a:off x="993531" y="2074985"/>
            <a:ext cx="2434128" cy="3276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Random Forests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Naïve Bayes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Bernoulli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Gaussian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755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0F65D-2D7F-D04F-821A-D7CBD2D7F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2" y="1739040"/>
            <a:ext cx="4862907" cy="475919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FB30B-D9FD-664E-A5FA-6CADEE7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Random Forests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5DCCDC-4A46-4F4F-9B00-FB2C9AD160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3"/>
          <a:stretch/>
        </p:blipFill>
        <p:spPr>
          <a:xfrm>
            <a:off x="6911731" y="3535307"/>
            <a:ext cx="4442069" cy="1485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920556-E1AA-844A-956C-640959151804}"/>
              </a:ext>
            </a:extLst>
          </p:cNvPr>
          <p:cNvSpPr txBox="1"/>
          <p:nvPr/>
        </p:nvSpPr>
        <p:spPr>
          <a:xfrm>
            <a:off x="6911731" y="1690688"/>
            <a:ext cx="26148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 Trees</a:t>
            </a:r>
          </a:p>
          <a:p>
            <a:r>
              <a:rPr lang="en-US" sz="2000" dirty="0"/>
              <a:t>Max Depth: 20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ROC AUC: 	0.759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34765B-8CE0-CA44-B7FF-0C8CBBDC282E}"/>
              </a:ext>
            </a:extLst>
          </p:cNvPr>
          <p:cNvSpPr/>
          <p:nvPr/>
        </p:nvSpPr>
        <p:spPr>
          <a:xfrm>
            <a:off x="3567254" y="4062149"/>
            <a:ext cx="1625024" cy="1621295"/>
          </a:xfrm>
          <a:prstGeom prst="rect">
            <a:avLst/>
          </a:prstGeom>
          <a:solidFill>
            <a:srgbClr val="448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4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42D2-C210-7541-B3D9-A0E4F44B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model say?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EF1EB-8E1E-7647-9B3E-62785D5C3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97" y="1455017"/>
            <a:ext cx="8034205" cy="48282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5F9D8F-6B17-8647-918F-BAB092378A08}"/>
              </a:ext>
            </a:extLst>
          </p:cNvPr>
          <p:cNvSpPr/>
          <p:nvPr/>
        </p:nvSpPr>
        <p:spPr>
          <a:xfrm>
            <a:off x="2078897" y="1866900"/>
            <a:ext cx="183270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18A74-1DEE-5C49-9D49-D7A934B24F7D}"/>
              </a:ext>
            </a:extLst>
          </p:cNvPr>
          <p:cNvSpPr txBox="1"/>
          <p:nvPr/>
        </p:nvSpPr>
        <p:spPr>
          <a:xfrm>
            <a:off x="1524000" y="1871821"/>
            <a:ext cx="248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err="1">
                <a:latin typeface="Arial Rounded MT Bold" panose="020F0704030504030204" pitchFamily="34" charset="77"/>
              </a:rPr>
              <a:t>age_of_account</a:t>
            </a:r>
            <a:endParaRPr lang="en-US" sz="1000" b="1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9214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1780E7-C586-1844-A021-F1605995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178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5777A3-7C26-0E41-A08C-A4253365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8857-AA8D-0947-9FB8-507BC1B2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Cost Benefit Analysis</a:t>
            </a:r>
          </a:p>
          <a:p>
            <a:r>
              <a:rPr lang="en-US" sz="2400" dirty="0"/>
              <a:t>Predict region or country</a:t>
            </a:r>
          </a:p>
          <a:p>
            <a:r>
              <a:rPr lang="en-US" sz="2400" dirty="0"/>
              <a:t>Sessions features</a:t>
            </a:r>
          </a:p>
        </p:txBody>
      </p:sp>
    </p:spTree>
    <p:extLst>
      <p:ext uri="{BB962C8B-B14F-4D97-AF65-F5344CB8AC3E}">
        <p14:creationId xmlns:p14="http://schemas.microsoft.com/office/powerpoint/2010/main" val="109584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2859</TotalTime>
  <Words>526</Words>
  <Application>Microsoft Macintosh PowerPoint</Application>
  <PresentationFormat>Widescreen</PresentationFormat>
  <Paragraphs>225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Lucida Console</vt:lpstr>
      <vt:lpstr>Office Theme</vt:lpstr>
      <vt:lpstr>Airbnb  First Destinations</vt:lpstr>
      <vt:lpstr>Airbnb  First Destinations</vt:lpstr>
      <vt:lpstr>Data Summary</vt:lpstr>
      <vt:lpstr>Data Summary</vt:lpstr>
      <vt:lpstr>Model Comparison</vt:lpstr>
      <vt:lpstr>Final Model – Random Forests</vt:lpstr>
      <vt:lpstr>What does the model say?</vt:lpstr>
      <vt:lpstr>Demo</vt:lpstr>
      <vt:lpstr>Next Steps</vt:lpstr>
      <vt:lpstr>Questions?</vt:lpstr>
      <vt:lpstr>Appendix</vt:lpstr>
      <vt:lpstr>Sessions Data</vt:lpstr>
      <vt:lpstr>EDA</vt:lpstr>
      <vt:lpstr>EDA</vt:lpstr>
      <vt:lpstr>Model Comparison</vt:lpstr>
      <vt:lpstr>K Nearest Neighbors</vt:lpstr>
      <vt:lpstr>Final Model – Random Forests</vt:lpstr>
      <vt:lpstr>What does the model say?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First Destinations</dc:title>
  <dc:creator>John Chillemi</dc:creator>
  <cp:lastModifiedBy>John Chillemi</cp:lastModifiedBy>
  <cp:revision>59</cp:revision>
  <dcterms:created xsi:type="dcterms:W3CDTF">2018-02-19T04:12:43Z</dcterms:created>
  <dcterms:modified xsi:type="dcterms:W3CDTF">2018-02-21T17:24:07Z</dcterms:modified>
</cp:coreProperties>
</file>