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Further iron out any outliers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Investigate March spike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Investigate different filter values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Analyze data for specific temporal trends: seasonal, weekday/weekend, time of day, etc to optimize street team success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Demographic “scorecard” for each station, weighting each key feature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Tasked with optimizing WTWY street team placement for raising awareness of upcoming gala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Utilized NYC MTA and demographic data to perform analysis on areas with high traffic and favorable demographics</a:t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two part analysis:  MTA Turnstile, and then demographic,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.gl/maps/pSYJLerh1vQ2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muonneutrino/mapping-new-york-city-census-data/data" TargetMode="External"/><Relationship Id="rId4" Type="http://schemas.openxmlformats.org/officeDocument/2006/relationships/hyperlink" Target="https://factfinder.census.gov/faces/nav/jsf/pages/index.xhtml" TargetMode="External"/><Relationship Id="rId5" Type="http://schemas.openxmlformats.org/officeDocument/2006/relationships/hyperlink" Target="https://www.kaggle.com/muonneutrino/mapping-new-york-city-census-data/noteboo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431350" y="1499850"/>
            <a:ext cx="4281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WTWY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Team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Analysis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Geller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McMahon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50" y="27100"/>
            <a:ext cx="7556550" cy="50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413825" y="2365650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#8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Fulton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60.8%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68" name="Shape 168"/>
          <p:cNvCxnSpPr/>
          <p:nvPr/>
        </p:nvCxnSpPr>
        <p:spPr>
          <a:xfrm flipH="1" rot="10800000">
            <a:off x="2263725" y="2385800"/>
            <a:ext cx="1515000" cy="16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1654450" y="1743625"/>
            <a:ext cx="849900" cy="475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#2 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23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48.4%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2504350" y="1942875"/>
            <a:ext cx="1434900" cy="27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1732575" y="848425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 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Penn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41.1%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2326100" y="1390325"/>
            <a:ext cx="1628100" cy="71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2673575" y="592575"/>
            <a:ext cx="801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#3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Herald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36.5%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3288625" y="1087300"/>
            <a:ext cx="757500" cy="106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3565975" y="495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#7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42 St Port Auth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44.4%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3870275" y="1004775"/>
            <a:ext cx="113400" cy="91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6283150" y="4362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125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80.2%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78" name="Shape 178"/>
          <p:cNvCxnSpPr/>
          <p:nvPr/>
        </p:nvCxnSpPr>
        <p:spPr>
          <a:xfrm flipH="1">
            <a:off x="4725850" y="642325"/>
            <a:ext cx="1557300" cy="70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6300975" y="11931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#6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86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7A7A7"/>
                </a:solidFill>
              </a:rPr>
              <a:t>70.2%</a:t>
            </a:r>
            <a:endParaRPr b="1" sz="800">
              <a:solidFill>
                <a:srgbClr val="A7A7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80" name="Shape 180"/>
          <p:cNvCxnSpPr/>
          <p:nvPr/>
        </p:nvCxnSpPr>
        <p:spPr>
          <a:xfrm flipH="1">
            <a:off x="4377375" y="1399225"/>
            <a:ext cx="1923600" cy="34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6300975" y="296217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#4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Grand Central-42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37.2%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4242325" y="2049875"/>
            <a:ext cx="2156700" cy="90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4055025" y="1951750"/>
            <a:ext cx="2077200" cy="208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5628525" y="4033450"/>
            <a:ext cx="1007400" cy="475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#5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Times Sq-42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44.4%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420775" y="4033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#9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14 St-Union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7A7A7"/>
                </a:solidFill>
              </a:rPr>
              <a:t>48.4%</a:t>
            </a:r>
            <a:endParaRPr b="1" sz="800">
              <a:solidFill>
                <a:srgbClr val="A7A7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3823525" y="2326025"/>
            <a:ext cx="44400" cy="168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 rot="-5399556">
            <a:off x="7403800" y="1694825"/>
            <a:ext cx="2323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Percentage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654450" y="0"/>
            <a:ext cx="5128200" cy="2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Percentage of Population taking Public Transport to Work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Hubs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75" y="998200"/>
            <a:ext cx="6139848" cy="35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36225" y="4691475"/>
            <a:ext cx="86442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Map from: http://startupguide.nyc/</a:t>
            </a:r>
            <a:endParaRPr sz="1100"/>
          </a:p>
        </p:txBody>
      </p:sp>
      <p:sp>
        <p:nvSpPr>
          <p:cNvPr id="196" name="Shape 196"/>
          <p:cNvSpPr txBox="1"/>
          <p:nvPr/>
        </p:nvSpPr>
        <p:spPr>
          <a:xfrm>
            <a:off x="611725" y="2365650"/>
            <a:ext cx="849900" cy="412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#8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Fulton St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97" name="Shape 197"/>
          <p:cNvCxnSpPr>
            <a:stCxn id="196" idx="2"/>
          </p:cNvCxnSpPr>
          <p:nvPr/>
        </p:nvCxnSpPr>
        <p:spPr>
          <a:xfrm>
            <a:off x="1036675" y="2777850"/>
            <a:ext cx="2537100" cy="95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611725" y="1707975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#2 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23 St</a:t>
            </a:r>
            <a:endParaRPr sz="800"/>
          </a:p>
        </p:txBody>
      </p:sp>
      <p:cxnSp>
        <p:nvCxnSpPr>
          <p:cNvPr id="199" name="Shape 199"/>
          <p:cNvCxnSpPr/>
          <p:nvPr/>
        </p:nvCxnSpPr>
        <p:spPr>
          <a:xfrm>
            <a:off x="993000" y="2021200"/>
            <a:ext cx="2964000" cy="8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652175" y="1221500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#1 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34 Penn St</a:t>
            </a:r>
            <a:endParaRPr sz="800"/>
          </a:p>
        </p:txBody>
      </p:sp>
      <p:cxnSp>
        <p:nvCxnSpPr>
          <p:cNvPr id="201" name="Shape 201"/>
          <p:cNvCxnSpPr>
            <a:stCxn id="200" idx="2"/>
          </p:cNvCxnSpPr>
          <p:nvPr/>
        </p:nvCxnSpPr>
        <p:spPr>
          <a:xfrm>
            <a:off x="1077125" y="1633700"/>
            <a:ext cx="2915700" cy="66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2673575" y="592575"/>
            <a:ext cx="801300" cy="412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#3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34 Herald Sq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03" name="Shape 203"/>
          <p:cNvCxnSpPr>
            <a:stCxn id="202" idx="2"/>
          </p:cNvCxnSpPr>
          <p:nvPr/>
        </p:nvCxnSpPr>
        <p:spPr>
          <a:xfrm>
            <a:off x="3074225" y="1004775"/>
            <a:ext cx="1176900" cy="140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3565975" y="495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#7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42 St Port Auth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05" name="Shape 205"/>
          <p:cNvCxnSpPr/>
          <p:nvPr/>
        </p:nvCxnSpPr>
        <p:spPr>
          <a:xfrm>
            <a:off x="3787725" y="891225"/>
            <a:ext cx="285300" cy="105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5088925" y="59257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#6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86 St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07" name="Shape 207"/>
          <p:cNvCxnSpPr/>
          <p:nvPr/>
        </p:nvCxnSpPr>
        <p:spPr>
          <a:xfrm flipH="1">
            <a:off x="5106675" y="1007100"/>
            <a:ext cx="249600" cy="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7766775" y="3279725"/>
            <a:ext cx="1194300" cy="412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#4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Grand Central-42 St</a:t>
            </a:r>
            <a:endParaRPr sz="800"/>
          </a:p>
        </p:txBody>
      </p:sp>
      <p:cxnSp>
        <p:nvCxnSpPr>
          <p:cNvPr id="209" name="Shape 209"/>
          <p:cNvCxnSpPr>
            <a:stCxn id="208" idx="1"/>
          </p:cNvCxnSpPr>
          <p:nvPr/>
        </p:nvCxnSpPr>
        <p:spPr>
          <a:xfrm rot="10800000">
            <a:off x="4384875" y="2121125"/>
            <a:ext cx="3381900" cy="136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7705075" y="4193875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#5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Times Sq-42 St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 rot="10800000">
            <a:off x="4171075" y="2067775"/>
            <a:ext cx="3534000" cy="23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5880575" y="4459725"/>
            <a:ext cx="1007400" cy="412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#9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14 St-Union Sq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13" name="Shape 213"/>
          <p:cNvCxnSpPr>
            <a:stCxn id="212" idx="1"/>
          </p:cNvCxnSpPr>
          <p:nvPr/>
        </p:nvCxnSpPr>
        <p:spPr>
          <a:xfrm rot="10800000">
            <a:off x="4144175" y="3021225"/>
            <a:ext cx="1736400" cy="164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Analysis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59300" y="1225225"/>
            <a:ext cx="889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Traffic Stations		Demographic Highlights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34th Penn St Station			High median household income ($159821)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23rd St Station				High female population (60.7%), income ($135750)  </a:t>
            </a:r>
            <a:endParaRPr/>
          </a:p>
          <a:p>
            <a:pPr indent="457200" lvl="0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 transit percentage (48.4%)</a:t>
            </a:r>
            <a:endParaRPr/>
          </a:p>
          <a:p>
            <a:pPr indent="457200" lvl="0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34th  Herald Sq				Near tech hubs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Times Sq 42nd St Station		High transit percentage (37.2%)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Grand Central 42nd St 		Near tech hubs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Favorable trends for WTWY in Manhattan: easy to access traffic hubs also exhibit favorable demographics: high income, tech/business savvy and &gt;50% female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street team efforts on the key central hubs of Times Square and Penn Station: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Penn Station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Herald Square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 Square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Grand Central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23rd Street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iron out any outliers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data for specific temporal trends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Demographic “scorecard” for each station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- Full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Tasked with optimizing WTWY street team placement for raising awareness of upcoming gala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Utilized NYC MTA and demographic data to perform analysis on areas with high traffic and favorable demographics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Findings identified major traffic hubs where placement of street teams would be optimal based on surrounding population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Recommended stations for mobilizing street teams include: Penn Station, Herald Square, Grand Central, Times Square and 23rd Street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Full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Street teams = can only commit modest headcount; must be efficient with placement of people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we want to find key hubs with extensive traffic and favorable demographics to send our street teams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Approach: Analyse MTA subway data to identify the heaviest foot traffic, and then verify that the identified locations consist of sufficient amounts of favorable demographics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Gala in June 2017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WTWY is looking to explore collaboration opportunities with our group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are holding annual gala beginning of summer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Tasked with optimizing street team effectiveness by analyzing key areas of potential gala attendees and tech/brand ambassadors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Street teams collect email addresses; those who sign up sent free tickets to gala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Demographics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income household (~&gt; $150,000)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 savvy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female population (~&gt; 51%)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% use the NYC subway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and Assumptions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 WTWY street team placement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Street teams - modest headcount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Gala in early Summer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Station Demographics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female population:	 		</a:t>
            </a:r>
            <a:r>
              <a:rPr b="1" lang="en"/>
              <a:t>34 St - Herald Sq</a:t>
            </a:r>
            <a:r>
              <a:rPr lang="en"/>
              <a:t> and </a:t>
            </a:r>
            <a:r>
              <a:rPr b="1" lang="en"/>
              <a:t>23 St Station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median household income: 	</a:t>
            </a:r>
            <a:r>
              <a:rPr b="1" lang="en"/>
              <a:t>34 - Penn St Station</a:t>
            </a:r>
            <a:r>
              <a:rPr lang="en"/>
              <a:t> and </a:t>
            </a:r>
            <a:r>
              <a:rPr b="1" lang="en"/>
              <a:t>23 St Station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population using subways:  	</a:t>
            </a:r>
            <a:r>
              <a:rPr b="1" lang="en"/>
              <a:t>23 St Station</a:t>
            </a:r>
            <a:r>
              <a:rPr lang="en"/>
              <a:t> and </a:t>
            </a:r>
            <a:r>
              <a:rPr b="1" lang="en"/>
              <a:t>Times Sq 42 St Station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 Hubs near:					</a:t>
            </a:r>
            <a:r>
              <a:rPr b="1" lang="en"/>
              <a:t>34 St - Herald Sq</a:t>
            </a:r>
            <a:r>
              <a:rPr lang="en"/>
              <a:t> and </a:t>
            </a:r>
            <a:r>
              <a:rPr b="1" lang="en"/>
              <a:t>Grand Central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		Fulton St</a:t>
            </a:r>
            <a:r>
              <a:rPr lang="en"/>
              <a:t> and </a:t>
            </a:r>
            <a:r>
              <a:rPr b="1" lang="en"/>
              <a:t>14 St - Union Sq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Stations on Map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4753425"/>
            <a:ext cx="85206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https://goo.gl/maps/pSYJLerh1vQ2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188" y="1079325"/>
            <a:ext cx="5723624" cy="36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MTA Turnstile Data Analysis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 data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turnstile data for daily increments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outliers (ie &gt; 99% quantile)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 by traffic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 time series of busiest stations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Findings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338" y="980400"/>
            <a:ext cx="5815675" cy="34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159300" y="1225225"/>
            <a:ext cx="3163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Heaviest traffic in central hubs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Will further vet outliers in subsequent analysis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989700" y="4190125"/>
            <a:ext cx="5023200" cy="3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Traffic (10 millions)</a:t>
            </a:r>
            <a:endParaRPr sz="1200"/>
          </a:p>
        </p:txBody>
      </p:sp>
      <p:sp>
        <p:nvSpPr>
          <p:cNvPr id="84" name="Shape 84"/>
          <p:cNvSpPr txBox="1"/>
          <p:nvPr/>
        </p:nvSpPr>
        <p:spPr>
          <a:xfrm rot="-5400000">
            <a:off x="1782900" y="2566300"/>
            <a:ext cx="2971500" cy="3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Station</a:t>
            </a:r>
            <a:endParaRPr sz="1200"/>
          </a:p>
        </p:txBody>
      </p:sp>
      <p:sp>
        <p:nvSpPr>
          <p:cNvPr id="85" name="Shape 85"/>
          <p:cNvSpPr txBox="1"/>
          <p:nvPr/>
        </p:nvSpPr>
        <p:spPr>
          <a:xfrm>
            <a:off x="4120800" y="836125"/>
            <a:ext cx="5023200" cy="3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NYC Subway Stations by Traffic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Findings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225" y="1147225"/>
            <a:ext cx="2599550" cy="17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225" y="2999151"/>
            <a:ext cx="2599558" cy="17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625" y="1147230"/>
            <a:ext cx="2599550" cy="177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625" y="2999155"/>
            <a:ext cx="2599550" cy="17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244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consistent by week and station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Weekend dip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investigate March spike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Demographic Data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American Community Survey</a:t>
            </a:r>
            <a:r>
              <a:rPr lang="en"/>
              <a:t>, analyzed demographics of busiest stations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Combined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census location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Zoomed in on highest traffic stations and close proximity to analyze average demographics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mapping functionality found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here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map demographics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Target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female population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% use the NYC Subway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/ tech hubs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5" y="76200"/>
            <a:ext cx="7635182" cy="499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2540000" y="1372500"/>
            <a:ext cx="1413900" cy="7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3288625" y="1087300"/>
            <a:ext cx="739800" cy="105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>
            <a:off x="1732575" y="848425"/>
            <a:ext cx="849900" cy="50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 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Penn St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$159821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673575" y="592575"/>
            <a:ext cx="801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#3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Herald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$103264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17" name="Shape 117"/>
          <p:cNvCxnSpPr>
            <a:stCxn id="118" idx="0"/>
          </p:cNvCxnSpPr>
          <p:nvPr/>
        </p:nvCxnSpPr>
        <p:spPr>
          <a:xfrm rot="10800000">
            <a:off x="4046025" y="1951750"/>
            <a:ext cx="2086200" cy="208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5628525" y="4033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#5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Times Sq-42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$82361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4215625" y="2023175"/>
            <a:ext cx="2183400" cy="93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6300975" y="296217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#4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Grand Central-42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$122379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2504350" y="1942875"/>
            <a:ext cx="1434900" cy="27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1654450" y="1743625"/>
            <a:ext cx="849900" cy="50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#2 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23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$135750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23" name="Shape 123"/>
          <p:cNvCxnSpPr>
            <a:stCxn id="124" idx="1"/>
          </p:cNvCxnSpPr>
          <p:nvPr/>
        </p:nvCxnSpPr>
        <p:spPr>
          <a:xfrm flipH="1">
            <a:off x="4377375" y="1399225"/>
            <a:ext cx="1923600" cy="34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6300975" y="11931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#6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86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$97632</a:t>
            </a:r>
            <a:endParaRPr sz="800">
              <a:solidFill>
                <a:srgbClr val="A7A7A7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565975" y="495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#7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42 St Port Auth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$82361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3870275" y="1004775"/>
            <a:ext cx="113400" cy="91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flipH="1" rot="10800000">
            <a:off x="2263725" y="2385800"/>
            <a:ext cx="1515000" cy="16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1413825" y="2365650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#8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Fulton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7A7A7"/>
                </a:solidFill>
              </a:rPr>
              <a:t>$133209</a:t>
            </a:r>
            <a:endParaRPr b="1" sz="800">
              <a:solidFill>
                <a:srgbClr val="A7A7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3823525" y="2326025"/>
            <a:ext cx="44400" cy="168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3420775" y="4033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#9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14 St-Union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$168375</a:t>
            </a:r>
            <a:endParaRPr sz="800">
              <a:solidFill>
                <a:srgbClr val="A7A7A7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283150" y="4362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#10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125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$19045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32" name="Shape 132"/>
          <p:cNvCxnSpPr>
            <a:stCxn id="131" idx="1"/>
          </p:cNvCxnSpPr>
          <p:nvPr/>
        </p:nvCxnSpPr>
        <p:spPr>
          <a:xfrm flipH="1">
            <a:off x="4725850" y="642325"/>
            <a:ext cx="1557300" cy="70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 rot="-5399278">
            <a:off x="8065025" y="1860325"/>
            <a:ext cx="1429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119925" y="0"/>
            <a:ext cx="2508600" cy="2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Median Household Income ($)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5" y="37400"/>
            <a:ext cx="7378826" cy="49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413825" y="2365650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#8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Fulton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7A7A7"/>
                </a:solidFill>
              </a:rPr>
              <a:t>50.3%</a:t>
            </a:r>
            <a:endParaRPr b="1" sz="800">
              <a:solidFill>
                <a:srgbClr val="A7A7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41" name="Shape 141"/>
          <p:cNvCxnSpPr/>
          <p:nvPr/>
        </p:nvCxnSpPr>
        <p:spPr>
          <a:xfrm flipH="1" rot="10800000">
            <a:off x="2263725" y="2385800"/>
            <a:ext cx="1515000" cy="16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1654450" y="1743625"/>
            <a:ext cx="849900" cy="494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#2 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23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60.8%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2504350" y="1942875"/>
            <a:ext cx="1434900" cy="27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1732575" y="848425"/>
            <a:ext cx="849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 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Penn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39.8%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2138950" y="1434875"/>
            <a:ext cx="1728900" cy="65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2673575" y="592575"/>
            <a:ext cx="801300" cy="494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#3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34 Herald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55.9%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3288625" y="1087300"/>
            <a:ext cx="666900" cy="101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3565975" y="495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#7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42 St Port Auth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23.8%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3870275" y="1004775"/>
            <a:ext cx="113400" cy="91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6283150" y="4362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#10</a:t>
            </a:r>
            <a:endParaRPr b="1" sz="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125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7A7A7"/>
                </a:solidFill>
              </a:rPr>
              <a:t>51.3%</a:t>
            </a:r>
            <a:endParaRPr b="1" sz="800">
              <a:solidFill>
                <a:srgbClr val="A7A7A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51" name="Shape 151"/>
          <p:cNvCxnSpPr/>
          <p:nvPr/>
        </p:nvCxnSpPr>
        <p:spPr>
          <a:xfrm flipH="1">
            <a:off x="4725850" y="642325"/>
            <a:ext cx="1557300" cy="70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6300975" y="119312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#6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86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57.6%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53" name="Shape 153"/>
          <p:cNvCxnSpPr/>
          <p:nvPr/>
        </p:nvCxnSpPr>
        <p:spPr>
          <a:xfrm flipH="1">
            <a:off x="4377375" y="1399225"/>
            <a:ext cx="1923600" cy="34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6300975" y="2962175"/>
            <a:ext cx="1194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#4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Grand Central-42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52.1%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55" name="Shape 155"/>
          <p:cNvCxnSpPr/>
          <p:nvPr/>
        </p:nvCxnSpPr>
        <p:spPr>
          <a:xfrm rot="10800000">
            <a:off x="4197625" y="2023175"/>
            <a:ext cx="2201400" cy="93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4064025" y="1987450"/>
            <a:ext cx="2068200" cy="204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5628525" y="4033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#5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Times Sq-42 St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7A7A7"/>
                </a:solidFill>
              </a:rPr>
              <a:t>23.8%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420775" y="4033450"/>
            <a:ext cx="1007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#9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14 St-Union Sq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7A7A7"/>
                </a:solidFill>
              </a:rPr>
              <a:t>51.0%</a:t>
            </a:r>
            <a:endParaRPr sz="800">
              <a:solidFill>
                <a:srgbClr val="A7A7A7"/>
              </a:solidFill>
            </a:endParaRP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3823525" y="2326025"/>
            <a:ext cx="44400" cy="168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 rot="-5399504">
            <a:off x="7739625" y="1828050"/>
            <a:ext cx="2079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Population %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964375" y="0"/>
            <a:ext cx="2664300" cy="2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Female Percentage of Population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