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21674138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427" userDrawn="1">
          <p15:clr>
            <a:srgbClr val="A4A3A4"/>
          </p15:clr>
        </p15:guide>
        <p15:guide id="6" orient="horz" pos="256" userDrawn="1">
          <p15:clr>
            <a:srgbClr val="A4A3A4"/>
          </p15:clr>
        </p15:guide>
        <p15:guide id="7" orient="horz" pos="7296" userDrawn="1">
          <p15:clr>
            <a:srgbClr val="A4A3A4"/>
          </p15:clr>
        </p15:guide>
        <p15:guide id="8" pos="13226" userDrawn="1">
          <p15:clr>
            <a:srgbClr val="A4A3A4"/>
          </p15:clr>
        </p15:guide>
        <p15:guide id="13" orient="horz" pos="2688" userDrawn="1">
          <p15:clr>
            <a:srgbClr val="A4A3A4"/>
          </p15:clr>
        </p15:guide>
        <p15:guide id="17" orient="horz" pos="4224" userDrawn="1">
          <p15:clr>
            <a:srgbClr val="A4A3A4"/>
          </p15:clr>
        </p15:guide>
        <p15:guide id="18" pos="8577" userDrawn="1">
          <p15:clr>
            <a:srgbClr val="A4A3A4"/>
          </p15:clr>
        </p15:guide>
        <p15:guide id="20" pos="3584" userDrawn="1">
          <p15:clr>
            <a:srgbClr val="A4A3A4"/>
          </p15:clr>
        </p15:guide>
        <p15:guide id="21" orient="horz" pos="2987" userDrawn="1">
          <p15:clr>
            <a:srgbClr val="A4A3A4"/>
          </p15:clr>
        </p15:guide>
        <p15:guide id="22" orient="horz" pos="1792" userDrawn="1">
          <p15:clr>
            <a:srgbClr val="A4A3A4"/>
          </p15:clr>
        </p15:guide>
        <p15:guide id="23" pos="727" userDrawn="1">
          <p15:clr>
            <a:srgbClr val="A4A3A4"/>
          </p15:clr>
        </p15:guide>
        <p15:guide id="24" orient="horz" pos="1408" userDrawn="1">
          <p15:clr>
            <a:srgbClr val="A4A3A4"/>
          </p15:clr>
        </p15:guide>
        <p15:guide id="25" orient="horz" pos="4907" userDrawn="1">
          <p15:clr>
            <a:srgbClr val="A4A3A4"/>
          </p15:clr>
        </p15:guide>
        <p15:guide id="26" orient="horz" pos="5376" userDrawn="1">
          <p15:clr>
            <a:srgbClr val="A4A3A4"/>
          </p15:clr>
        </p15:guide>
        <p15:guide id="27" pos="6827" userDrawn="1">
          <p15:clr>
            <a:srgbClr val="A4A3A4"/>
          </p15:clr>
        </p15:guide>
        <p15:guide id="28" orient="horz" pos="40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10F"/>
    <a:srgbClr val="CD210F"/>
    <a:srgbClr val="86ACEC"/>
    <a:srgbClr val="2F609F"/>
    <a:srgbClr val="30353F"/>
    <a:srgbClr val="43CDD9"/>
    <a:srgbClr val="667181"/>
    <a:srgbClr val="BABABA"/>
    <a:srgbClr val="DBDBDB"/>
    <a:srgbClr val="85E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2F895-7A9B-4B23-95FC-D05B24407016}" v="380" dt="2025-06-11T02:56:42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9" autoAdjust="0"/>
    <p:restoredTop sz="95535" autoAdjust="0"/>
  </p:normalViewPr>
  <p:slideViewPr>
    <p:cSldViewPr snapToGrid="0" showGuides="1">
      <p:cViewPr>
        <p:scale>
          <a:sx n="50" d="100"/>
          <a:sy n="50" d="100"/>
        </p:scale>
        <p:origin x="178" y="48"/>
      </p:cViewPr>
      <p:guideLst>
        <p:guide pos="427"/>
        <p:guide orient="horz" pos="256"/>
        <p:guide orient="horz" pos="7296"/>
        <p:guide pos="13226"/>
        <p:guide orient="horz" pos="2688"/>
        <p:guide orient="horz" pos="4224"/>
        <p:guide pos="8577"/>
        <p:guide pos="3584"/>
        <p:guide orient="horz" pos="2987"/>
        <p:guide orient="horz" pos="1792"/>
        <p:guide pos="727"/>
        <p:guide orient="horz" pos="1408"/>
        <p:guide orient="horz" pos="4907"/>
        <p:guide orient="horz" pos="5376"/>
        <p:guide pos="6827"/>
        <p:guide orient="horz" pos="40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10/06/2025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 Recommendation: Focus on the successful factors regarding your customers that seek a small number of passengers, shorter purchase leads, and most importantly </a:t>
            </a:r>
            <a:r>
              <a:rPr lang="en-US" dirty="0" err="1"/>
              <a:t>RoundTrips</a:t>
            </a:r>
            <a:r>
              <a:rPr lang="en-US" dirty="0"/>
              <a:t> and bookings from Southeast Asia. These offer a sales conversion rate at up to 6x the global average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34AC2-3728-4A8B-B58F-6888FAEC3D20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240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89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4"/>
            <a:ext cx="16255604" cy="2943577"/>
          </a:xfrm>
        </p:spPr>
        <p:txBody>
          <a:bodyPr/>
          <a:lstStyle>
            <a:lvl1pPr marL="0" indent="0" algn="ctr">
              <a:buNone/>
              <a:defRPr sz="7585"/>
            </a:lvl1pPr>
            <a:lvl2pPr marL="1444935" indent="0" algn="ctr">
              <a:buNone/>
              <a:defRPr sz="6321"/>
            </a:lvl2pPr>
            <a:lvl3pPr marL="2889870" indent="0" algn="ctr">
              <a:buNone/>
              <a:defRPr sz="5689"/>
            </a:lvl3pPr>
            <a:lvl4pPr marL="4334805" indent="0" algn="ctr">
              <a:buNone/>
              <a:defRPr sz="5057"/>
            </a:lvl4pPr>
            <a:lvl5pPr marL="5779740" indent="0" algn="ctr">
              <a:buNone/>
              <a:defRPr sz="5057"/>
            </a:lvl5pPr>
            <a:lvl6pPr marL="7224674" indent="0" algn="ctr">
              <a:buNone/>
              <a:defRPr sz="5057"/>
            </a:lvl6pPr>
            <a:lvl7pPr marL="8669609" indent="0" algn="ctr">
              <a:buNone/>
              <a:defRPr sz="5057"/>
            </a:lvl7pPr>
            <a:lvl8pPr marL="10114544" indent="0" algn="ctr">
              <a:buNone/>
              <a:defRPr sz="5057"/>
            </a:lvl8pPr>
            <a:lvl9pPr marL="11559479" indent="0" algn="ctr">
              <a:buNone/>
              <a:defRPr sz="50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2" cy="2844800"/>
          </a:xfrm>
        </p:spPr>
        <p:txBody>
          <a:bodyPr anchor="b"/>
          <a:lstStyle>
            <a:lvl1pPr>
              <a:defRPr sz="101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4" cy="8664222"/>
          </a:xfrm>
        </p:spPr>
        <p:txBody>
          <a:bodyPr anchor="t"/>
          <a:lstStyle>
            <a:lvl1pPr marL="0" indent="0">
              <a:buNone/>
              <a:defRPr sz="10113"/>
            </a:lvl1pPr>
            <a:lvl2pPr marL="1444935" indent="0">
              <a:buNone/>
              <a:defRPr sz="8849"/>
            </a:lvl2pPr>
            <a:lvl3pPr marL="2889870" indent="0">
              <a:buNone/>
              <a:defRPr sz="7585"/>
            </a:lvl3pPr>
            <a:lvl4pPr marL="4334805" indent="0">
              <a:buNone/>
              <a:defRPr sz="6321"/>
            </a:lvl4pPr>
            <a:lvl5pPr marL="5779740" indent="0">
              <a:buNone/>
              <a:defRPr sz="6321"/>
            </a:lvl5pPr>
            <a:lvl6pPr marL="7224674" indent="0">
              <a:buNone/>
              <a:defRPr sz="6321"/>
            </a:lvl6pPr>
            <a:lvl7pPr marL="8669609" indent="0">
              <a:buNone/>
              <a:defRPr sz="6321"/>
            </a:lvl7pPr>
            <a:lvl8pPr marL="10114544" indent="0">
              <a:buNone/>
              <a:defRPr sz="6321"/>
            </a:lvl8pPr>
            <a:lvl9pPr marL="11559479" indent="0">
              <a:buNone/>
              <a:defRPr sz="632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2" cy="6776156"/>
          </a:xfrm>
        </p:spPr>
        <p:txBody>
          <a:bodyPr/>
          <a:lstStyle>
            <a:lvl1pPr marL="0" indent="0">
              <a:buNone/>
              <a:defRPr sz="5057"/>
            </a:lvl1pPr>
            <a:lvl2pPr marL="1444935" indent="0">
              <a:buNone/>
              <a:defRPr sz="4425"/>
            </a:lvl2pPr>
            <a:lvl3pPr marL="2889870" indent="0">
              <a:buNone/>
              <a:defRPr sz="3792"/>
            </a:lvl3pPr>
            <a:lvl4pPr marL="4334805" indent="0">
              <a:buNone/>
              <a:defRPr sz="3160"/>
            </a:lvl4pPr>
            <a:lvl5pPr marL="5779740" indent="0">
              <a:buNone/>
              <a:defRPr sz="3160"/>
            </a:lvl5pPr>
            <a:lvl6pPr marL="7224674" indent="0">
              <a:buNone/>
              <a:defRPr sz="3160"/>
            </a:lvl6pPr>
            <a:lvl7pPr marL="8669609" indent="0">
              <a:buNone/>
              <a:defRPr sz="3160"/>
            </a:lvl7pPr>
            <a:lvl8pPr marL="10114544" indent="0">
              <a:buNone/>
              <a:defRPr sz="3160"/>
            </a:lvl8pPr>
            <a:lvl9pPr marL="11559479" indent="0">
              <a:buNone/>
              <a:defRPr sz="3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4" y="649111"/>
            <a:ext cx="467348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5" y="649111"/>
            <a:ext cx="13749532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1" y="3039535"/>
            <a:ext cx="18693944" cy="5071532"/>
          </a:xfrm>
        </p:spPr>
        <p:txBody>
          <a:bodyPr anchor="b"/>
          <a:lstStyle>
            <a:lvl1pPr>
              <a:defRPr sz="189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1" y="8159047"/>
            <a:ext cx="18693944" cy="2666999"/>
          </a:xfrm>
        </p:spPr>
        <p:txBody>
          <a:bodyPr/>
          <a:lstStyle>
            <a:lvl1pPr marL="0" indent="0">
              <a:buNone/>
              <a:defRPr sz="7585">
                <a:solidFill>
                  <a:schemeClr val="tx1">
                    <a:tint val="75000"/>
                  </a:schemeClr>
                </a:solidFill>
              </a:defRPr>
            </a:lvl1pPr>
            <a:lvl2pPr marL="1444935" indent="0">
              <a:buNone/>
              <a:defRPr sz="6321">
                <a:solidFill>
                  <a:schemeClr val="tx1">
                    <a:tint val="75000"/>
                  </a:schemeClr>
                </a:solidFill>
              </a:defRPr>
            </a:lvl2pPr>
            <a:lvl3pPr marL="2889870" indent="0">
              <a:buNone/>
              <a:defRPr sz="5689">
                <a:solidFill>
                  <a:schemeClr val="tx1">
                    <a:tint val="75000"/>
                  </a:schemeClr>
                </a:solidFill>
              </a:defRPr>
            </a:lvl3pPr>
            <a:lvl4pPr marL="4334805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4pPr>
            <a:lvl5pPr marL="5779740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5pPr>
            <a:lvl6pPr marL="7224674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6pPr>
            <a:lvl7pPr marL="8669609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7pPr>
            <a:lvl8pPr marL="10114544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8pPr>
            <a:lvl9pPr marL="11559479" indent="0">
              <a:buNone/>
              <a:defRPr sz="50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8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4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2988734"/>
            <a:ext cx="9169175" cy="1464732"/>
          </a:xfrm>
        </p:spPr>
        <p:txBody>
          <a:bodyPr anchor="b"/>
          <a:lstStyle>
            <a:lvl1pPr marL="0" indent="0">
              <a:buNone/>
              <a:defRPr sz="7585" b="1"/>
            </a:lvl1pPr>
            <a:lvl2pPr marL="1444935" indent="0">
              <a:buNone/>
              <a:defRPr sz="6321" b="1"/>
            </a:lvl2pPr>
            <a:lvl3pPr marL="2889870" indent="0">
              <a:buNone/>
              <a:defRPr sz="5689" b="1"/>
            </a:lvl3pPr>
            <a:lvl4pPr marL="4334805" indent="0">
              <a:buNone/>
              <a:defRPr sz="5057" b="1"/>
            </a:lvl4pPr>
            <a:lvl5pPr marL="5779740" indent="0">
              <a:buNone/>
              <a:defRPr sz="5057" b="1"/>
            </a:lvl5pPr>
            <a:lvl6pPr marL="7224674" indent="0">
              <a:buNone/>
              <a:defRPr sz="5057" b="1"/>
            </a:lvl6pPr>
            <a:lvl7pPr marL="8669609" indent="0">
              <a:buNone/>
              <a:defRPr sz="5057" b="1"/>
            </a:lvl7pPr>
            <a:lvl8pPr marL="10114544" indent="0">
              <a:buNone/>
              <a:defRPr sz="5057" b="1"/>
            </a:lvl8pPr>
            <a:lvl9pPr marL="11559479" indent="0">
              <a:buNone/>
              <a:defRPr sz="50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4453468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5" y="2988734"/>
            <a:ext cx="9214331" cy="1464732"/>
          </a:xfrm>
        </p:spPr>
        <p:txBody>
          <a:bodyPr anchor="b"/>
          <a:lstStyle>
            <a:lvl1pPr marL="0" indent="0">
              <a:buNone/>
              <a:defRPr sz="7585" b="1"/>
            </a:lvl1pPr>
            <a:lvl2pPr marL="1444935" indent="0">
              <a:buNone/>
              <a:defRPr sz="6321" b="1"/>
            </a:lvl2pPr>
            <a:lvl3pPr marL="2889870" indent="0">
              <a:buNone/>
              <a:defRPr sz="5689" b="1"/>
            </a:lvl3pPr>
            <a:lvl4pPr marL="4334805" indent="0">
              <a:buNone/>
              <a:defRPr sz="5057" b="1"/>
            </a:lvl4pPr>
            <a:lvl5pPr marL="5779740" indent="0">
              <a:buNone/>
              <a:defRPr sz="5057" b="1"/>
            </a:lvl5pPr>
            <a:lvl6pPr marL="7224674" indent="0">
              <a:buNone/>
              <a:defRPr sz="5057" b="1"/>
            </a:lvl6pPr>
            <a:lvl7pPr marL="8669609" indent="0">
              <a:buNone/>
              <a:defRPr sz="5057" b="1"/>
            </a:lvl7pPr>
            <a:lvl8pPr marL="10114544" indent="0">
              <a:buNone/>
              <a:defRPr sz="5057" b="1"/>
            </a:lvl8pPr>
            <a:lvl9pPr marL="11559479" indent="0">
              <a:buNone/>
              <a:defRPr sz="50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5" y="4453468"/>
            <a:ext cx="921433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36045" y="4428929"/>
            <a:ext cx="4990165" cy="4986005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01521" y="4428929"/>
            <a:ext cx="4990165" cy="4986005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70569" y="4428929"/>
            <a:ext cx="4990165" cy="4986005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2" y="812800"/>
            <a:ext cx="6990472" cy="2844800"/>
          </a:xfrm>
        </p:spPr>
        <p:txBody>
          <a:bodyPr anchor="b"/>
          <a:lstStyle>
            <a:lvl1pPr>
              <a:defRPr sz="101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4" cy="8664222"/>
          </a:xfrm>
        </p:spPr>
        <p:txBody>
          <a:bodyPr/>
          <a:lstStyle>
            <a:lvl1pPr>
              <a:defRPr sz="10113"/>
            </a:lvl1pPr>
            <a:lvl2pPr>
              <a:defRPr sz="8849"/>
            </a:lvl2pPr>
            <a:lvl3pPr>
              <a:defRPr sz="7585"/>
            </a:lvl3pPr>
            <a:lvl4pPr>
              <a:defRPr sz="6321"/>
            </a:lvl4pPr>
            <a:lvl5pPr>
              <a:defRPr sz="6321"/>
            </a:lvl5pPr>
            <a:lvl6pPr>
              <a:defRPr sz="6321"/>
            </a:lvl6pPr>
            <a:lvl7pPr>
              <a:defRPr sz="6321"/>
            </a:lvl7pPr>
            <a:lvl8pPr>
              <a:defRPr sz="6321"/>
            </a:lvl8pPr>
            <a:lvl9pPr>
              <a:defRPr sz="632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2" y="3657600"/>
            <a:ext cx="6990472" cy="6776156"/>
          </a:xfrm>
        </p:spPr>
        <p:txBody>
          <a:bodyPr/>
          <a:lstStyle>
            <a:lvl1pPr marL="0" indent="0">
              <a:buNone/>
              <a:defRPr sz="5057"/>
            </a:lvl1pPr>
            <a:lvl2pPr marL="1444935" indent="0">
              <a:buNone/>
              <a:defRPr sz="4425"/>
            </a:lvl2pPr>
            <a:lvl3pPr marL="2889870" indent="0">
              <a:buNone/>
              <a:defRPr sz="3792"/>
            </a:lvl3pPr>
            <a:lvl4pPr marL="4334805" indent="0">
              <a:buNone/>
              <a:defRPr sz="3160"/>
            </a:lvl4pPr>
            <a:lvl5pPr marL="5779740" indent="0">
              <a:buNone/>
              <a:defRPr sz="3160"/>
            </a:lvl5pPr>
            <a:lvl6pPr marL="7224674" indent="0">
              <a:buNone/>
              <a:defRPr sz="3160"/>
            </a:lvl6pPr>
            <a:lvl7pPr marL="8669609" indent="0">
              <a:buNone/>
              <a:defRPr sz="3160"/>
            </a:lvl7pPr>
            <a:lvl8pPr marL="10114544" indent="0">
              <a:buNone/>
              <a:defRPr sz="3160"/>
            </a:lvl8pPr>
            <a:lvl9pPr marL="11559479" indent="0">
              <a:buNone/>
              <a:defRPr sz="31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100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100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9" y="11300180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61" y="11300180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2" y="11300180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2889870" rtl="0" eaLnBrk="1" latinLnBrk="0" hangingPunct="1">
        <a:lnSpc>
          <a:spcPct val="90000"/>
        </a:lnSpc>
        <a:spcBef>
          <a:spcPct val="0"/>
        </a:spcBef>
        <a:buNone/>
        <a:defRPr sz="139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467" indent="-722467" algn="l" defTabSz="2889870" rtl="0" eaLnBrk="1" latinLnBrk="0" hangingPunct="1">
        <a:lnSpc>
          <a:spcPct val="90000"/>
        </a:lnSpc>
        <a:spcBef>
          <a:spcPts val="3160"/>
        </a:spcBef>
        <a:buFont typeface="Arial" panose="020B0604020202020204" pitchFamily="34" charset="0"/>
        <a:buChar char="•"/>
        <a:defRPr sz="8849" kern="1200">
          <a:solidFill>
            <a:schemeClr val="tx1"/>
          </a:solidFill>
          <a:latin typeface="+mn-lt"/>
          <a:ea typeface="+mn-ea"/>
          <a:cs typeface="+mn-cs"/>
        </a:defRPr>
      </a:lvl1pPr>
      <a:lvl2pPr marL="2167402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7585" kern="1200">
          <a:solidFill>
            <a:schemeClr val="tx1"/>
          </a:solidFill>
          <a:latin typeface="+mn-lt"/>
          <a:ea typeface="+mn-ea"/>
          <a:cs typeface="+mn-cs"/>
        </a:defRPr>
      </a:lvl2pPr>
      <a:lvl3pPr marL="3612337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6321" kern="1200">
          <a:solidFill>
            <a:schemeClr val="tx1"/>
          </a:solidFill>
          <a:latin typeface="+mn-lt"/>
          <a:ea typeface="+mn-ea"/>
          <a:cs typeface="+mn-cs"/>
        </a:defRPr>
      </a:lvl3pPr>
      <a:lvl4pPr marL="5057272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4pPr>
      <a:lvl5pPr marL="6502207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5pPr>
      <a:lvl6pPr marL="7947142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6pPr>
      <a:lvl7pPr marL="9392077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7pPr>
      <a:lvl8pPr marL="10837012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8pPr>
      <a:lvl9pPr marL="12281946" indent="-722467" algn="l" defTabSz="2889870" rtl="0" eaLnBrk="1" latinLnBrk="0" hangingPunct="1">
        <a:lnSpc>
          <a:spcPct val="90000"/>
        </a:lnSpc>
        <a:spcBef>
          <a:spcPts val="1580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1pPr>
      <a:lvl2pPr marL="1444935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889870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3pPr>
      <a:lvl4pPr marL="4334805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4pPr>
      <a:lvl5pPr marL="5779740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5pPr>
      <a:lvl6pPr marL="7224674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6pPr>
      <a:lvl7pPr marL="8669609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7pPr>
      <a:lvl8pPr marL="10114544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8pPr>
      <a:lvl9pPr marL="11559479" algn="l" defTabSz="2889870" rtl="0" eaLnBrk="1" latinLnBrk="0" hangingPunct="1">
        <a:defRPr sz="56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svg"/><Relationship Id="rId3" Type="http://schemas.openxmlformats.org/officeDocument/2006/relationships/hyperlink" Target="https://github.com/JzesatiD/british_airlines_dataproj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svg"/><Relationship Id="rId10" Type="http://schemas.openxmlformats.org/officeDocument/2006/relationships/image" Target="../media/image7.sv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>
          <a:xfrm>
            <a:off x="18851880" y="11615000"/>
            <a:ext cx="37214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sz="2400" dirty="0">
                <a:solidFill>
                  <a:srgbClr val="2F609F"/>
                </a:solidFill>
              </a:rPr>
              <a:t>GitHub: </a:t>
            </a:r>
            <a:r>
              <a:rPr lang="en-US" sz="2400" dirty="0">
                <a:solidFill>
                  <a:srgbClr val="2F609F"/>
                </a:solidFill>
                <a:hlinkClick r:id="rId3"/>
              </a:rPr>
              <a:t>Johnny Diaz</a:t>
            </a:r>
            <a:endParaRPr lang="en-US" sz="2400" dirty="0">
              <a:solidFill>
                <a:srgbClr val="2F609F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237412" y="206724"/>
            <a:ext cx="12230912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1098754" algn="l"/>
              </a:tabLst>
            </a:pPr>
            <a:r>
              <a:rPr lang="en-US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ira Sans Extra Condensed" panose="020F0502020204030204" pitchFamily="34" charset="0"/>
              </a:rPr>
              <a:t>Booking Completion Machine Learning</a:t>
            </a:r>
            <a:endParaRPr lang="en-US" sz="6600" b="1" dirty="0">
              <a:solidFill>
                <a:srgbClr val="30353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ira Sans Extra Condensed" panose="020F0502020204030204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  <p:pic>
        <p:nvPicPr>
          <p:cNvPr id="1028" name="Picture 4" descr="Download British Airways (BA) Logo in SVG Vector or PNG File Format -  Logo.wine">
            <a:extLst>
              <a:ext uri="{FF2B5EF4-FFF2-40B4-BE49-F238E27FC236}">
                <a16:creationId xmlns:a16="http://schemas.microsoft.com/office/drawing/2014/main" id="{AD6709B6-8C74-CBC4-A615-08500F013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8" t="35772" r="9530" b="36423"/>
          <a:stretch>
            <a:fillRect/>
          </a:stretch>
        </p:blipFill>
        <p:spPr bwMode="auto">
          <a:xfrm>
            <a:off x="15319747" y="192062"/>
            <a:ext cx="6217265" cy="143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914C1E-4BB6-8128-A028-35C22F7D54F9}"/>
              </a:ext>
            </a:extLst>
          </p:cNvPr>
          <p:cNvCxnSpPr>
            <a:cxnSpLocks/>
          </p:cNvCxnSpPr>
          <p:nvPr/>
        </p:nvCxnSpPr>
        <p:spPr>
          <a:xfrm>
            <a:off x="0" y="2023110"/>
            <a:ext cx="216741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88E1AB-E4B6-7474-8D6E-1072639E99BB}"/>
              </a:ext>
            </a:extLst>
          </p:cNvPr>
          <p:cNvSpPr txBox="1"/>
          <p:nvPr/>
        </p:nvSpPr>
        <p:spPr>
          <a:xfrm>
            <a:off x="397096" y="1144170"/>
            <a:ext cx="880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influences customer buying behavior?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429980B-9AAF-43A0-1969-1CCDC43CD476}"/>
              </a:ext>
            </a:extLst>
          </p:cNvPr>
          <p:cNvSpPr/>
          <p:nvPr/>
        </p:nvSpPr>
        <p:spPr>
          <a:xfrm>
            <a:off x="1352431" y="7154384"/>
            <a:ext cx="2945347" cy="101391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3000">
                <a:srgbClr val="AFBB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89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57A2521-6967-2CD1-42E5-263C0E629576}"/>
              </a:ext>
            </a:extLst>
          </p:cNvPr>
          <p:cNvSpPr/>
          <p:nvPr/>
        </p:nvSpPr>
        <p:spPr>
          <a:xfrm>
            <a:off x="756723" y="7122987"/>
            <a:ext cx="1040087" cy="1123434"/>
          </a:xfrm>
          <a:prstGeom prst="ellipse">
            <a:avLst/>
          </a:prstGeom>
          <a:solidFill>
            <a:srgbClr val="8FA0A3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89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E71ABB0-BA8D-E62C-30DD-2020E4AEBA0E}"/>
              </a:ext>
            </a:extLst>
          </p:cNvPr>
          <p:cNvSpPr/>
          <p:nvPr/>
        </p:nvSpPr>
        <p:spPr>
          <a:xfrm>
            <a:off x="1382267" y="5565751"/>
            <a:ext cx="2945347" cy="1013911"/>
          </a:xfrm>
          <a:prstGeom prst="rect">
            <a:avLst/>
          </a:prstGeom>
          <a:gradFill flip="none" rotWithShape="1">
            <a:gsLst>
              <a:gs pos="84000">
                <a:srgbClr val="A8ADB5"/>
              </a:gs>
              <a:gs pos="100000">
                <a:schemeClr val="bg1"/>
              </a:gs>
              <a:gs pos="4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23A8CDD-BE78-AB6C-8F3E-53DDB77A3CCD}"/>
              </a:ext>
            </a:extLst>
          </p:cNvPr>
          <p:cNvSpPr/>
          <p:nvPr/>
        </p:nvSpPr>
        <p:spPr>
          <a:xfrm>
            <a:off x="760207" y="5532324"/>
            <a:ext cx="989289" cy="1068563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89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D471A32-9B35-AD30-5988-341E56B65036}"/>
              </a:ext>
            </a:extLst>
          </p:cNvPr>
          <p:cNvSpPr/>
          <p:nvPr/>
        </p:nvSpPr>
        <p:spPr>
          <a:xfrm>
            <a:off x="1376230" y="10320091"/>
            <a:ext cx="2945347" cy="929092"/>
          </a:xfrm>
          <a:prstGeom prst="rect">
            <a:avLst/>
          </a:prstGeom>
          <a:gradFill flip="none" rotWithShape="1">
            <a:gsLst>
              <a:gs pos="15370">
                <a:srgbClr val="CE210F"/>
              </a:gs>
              <a:gs pos="96000">
                <a:schemeClr val="bg1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89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102AAB-B520-E1B5-7A35-9425CE364386}"/>
              </a:ext>
            </a:extLst>
          </p:cNvPr>
          <p:cNvSpPr/>
          <p:nvPr/>
        </p:nvSpPr>
        <p:spPr>
          <a:xfrm>
            <a:off x="731215" y="10266123"/>
            <a:ext cx="921095" cy="1094396"/>
          </a:xfrm>
          <a:prstGeom prst="ellipse">
            <a:avLst/>
          </a:prstGeom>
          <a:solidFill>
            <a:srgbClr val="CD210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89" dirty="0"/>
          </a:p>
        </p:txBody>
      </p:sp>
      <p:sp>
        <p:nvSpPr>
          <p:cNvPr id="89" name="Freeform 34">
            <a:extLst>
              <a:ext uri="{FF2B5EF4-FFF2-40B4-BE49-F238E27FC236}">
                <a16:creationId xmlns:a16="http://schemas.microsoft.com/office/drawing/2014/main" id="{8C0ED41A-5C79-84C4-2812-686AC0E7A5F5}"/>
              </a:ext>
            </a:extLst>
          </p:cNvPr>
          <p:cNvSpPr>
            <a:spLocks noEditPoints="1"/>
          </p:cNvSpPr>
          <p:nvPr/>
        </p:nvSpPr>
        <p:spPr bwMode="auto">
          <a:xfrm>
            <a:off x="12712654" y="11405834"/>
            <a:ext cx="595987" cy="646183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88989" tIns="144494" rIns="288989" bIns="144494" numCol="1" anchor="t" anchorCtr="0" compatLnSpc="1">
            <a:prstTxWarp prst="textNoShape">
              <a:avLst/>
            </a:prstTxWarp>
          </a:bodyPr>
          <a:lstStyle/>
          <a:p>
            <a:endParaRPr lang="en-US" sz="5689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CDE632F-09EC-C770-09AA-CB8AFFFB0560}"/>
              </a:ext>
            </a:extLst>
          </p:cNvPr>
          <p:cNvSpPr/>
          <p:nvPr/>
        </p:nvSpPr>
        <p:spPr>
          <a:xfrm>
            <a:off x="1376230" y="8688393"/>
            <a:ext cx="2921548" cy="101391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75000"/>
                </a:schemeClr>
              </a:gs>
              <a:gs pos="68000">
                <a:schemeClr val="accent1">
                  <a:tint val="44500"/>
                  <a:satMod val="160000"/>
                </a:schemeClr>
              </a:gs>
              <a:gs pos="10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89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ACA4249-38A4-C0A6-91EA-F47514413B97}"/>
              </a:ext>
            </a:extLst>
          </p:cNvPr>
          <p:cNvSpPr/>
          <p:nvPr/>
        </p:nvSpPr>
        <p:spPr>
          <a:xfrm>
            <a:off x="745514" y="8655207"/>
            <a:ext cx="1013209" cy="1094396"/>
          </a:xfrm>
          <a:prstGeom prst="ellipse">
            <a:avLst/>
          </a:prstGeom>
          <a:solidFill>
            <a:srgbClr val="86ACEC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689" dirty="0"/>
          </a:p>
        </p:txBody>
      </p:sp>
      <p:sp>
        <p:nvSpPr>
          <p:cNvPr id="96" name="Freeform 30">
            <a:extLst>
              <a:ext uri="{FF2B5EF4-FFF2-40B4-BE49-F238E27FC236}">
                <a16:creationId xmlns:a16="http://schemas.microsoft.com/office/drawing/2014/main" id="{AC5513A5-B5FA-CC14-AE95-4EE68A62C791}"/>
              </a:ext>
            </a:extLst>
          </p:cNvPr>
          <p:cNvSpPr>
            <a:spLocks noEditPoints="1"/>
          </p:cNvSpPr>
          <p:nvPr/>
        </p:nvSpPr>
        <p:spPr bwMode="auto">
          <a:xfrm>
            <a:off x="12599131" y="9038129"/>
            <a:ext cx="501130" cy="541286"/>
          </a:xfrm>
          <a:custGeom>
            <a:avLst/>
            <a:gdLst>
              <a:gd name="T0" fmla="*/ 1808 w 2048"/>
              <a:gd name="T1" fmla="*/ 240 h 2048"/>
              <a:gd name="T2" fmla="*/ 1628 w 2048"/>
              <a:gd name="T3" fmla="*/ 0 h 2048"/>
              <a:gd name="T4" fmla="*/ 1448 w 2048"/>
              <a:gd name="T5" fmla="*/ 240 h 2048"/>
              <a:gd name="T6" fmla="*/ 1208 w 2048"/>
              <a:gd name="T7" fmla="*/ 180 h 2048"/>
              <a:gd name="T8" fmla="*/ 848 w 2048"/>
              <a:gd name="T9" fmla="*/ 180 h 2048"/>
              <a:gd name="T10" fmla="*/ 600 w 2048"/>
              <a:gd name="T11" fmla="*/ 240 h 2048"/>
              <a:gd name="T12" fmla="*/ 420 w 2048"/>
              <a:gd name="T13" fmla="*/ 0 h 2048"/>
              <a:gd name="T14" fmla="*/ 240 w 2048"/>
              <a:gd name="T15" fmla="*/ 240 h 2048"/>
              <a:gd name="T16" fmla="*/ 0 w 2048"/>
              <a:gd name="T17" fmla="*/ 420 h 2048"/>
              <a:gd name="T18" fmla="*/ 180 w 2048"/>
              <a:gd name="T19" fmla="*/ 1928 h 2048"/>
              <a:gd name="T20" fmla="*/ 1508 w 2048"/>
              <a:gd name="T21" fmla="*/ 2048 h 2048"/>
              <a:gd name="T22" fmla="*/ 2048 w 2048"/>
              <a:gd name="T23" fmla="*/ 420 h 2048"/>
              <a:gd name="T24" fmla="*/ 1568 w 2048"/>
              <a:gd name="T25" fmla="*/ 180 h 2048"/>
              <a:gd name="T26" fmla="*/ 1688 w 2048"/>
              <a:gd name="T27" fmla="*/ 180 h 2048"/>
              <a:gd name="T28" fmla="*/ 1628 w 2048"/>
              <a:gd name="T29" fmla="*/ 480 h 2048"/>
              <a:gd name="T30" fmla="*/ 1568 w 2048"/>
              <a:gd name="T31" fmla="*/ 180 h 2048"/>
              <a:gd name="T32" fmla="*/ 968 w 2048"/>
              <a:gd name="T33" fmla="*/ 300 h 2048"/>
              <a:gd name="T34" fmla="*/ 968 w 2048"/>
              <a:gd name="T35" fmla="*/ 180 h 2048"/>
              <a:gd name="T36" fmla="*/ 1088 w 2048"/>
              <a:gd name="T37" fmla="*/ 180 h 2048"/>
              <a:gd name="T38" fmla="*/ 1028 w 2048"/>
              <a:gd name="T39" fmla="*/ 480 h 2048"/>
              <a:gd name="T40" fmla="*/ 968 w 2048"/>
              <a:gd name="T41" fmla="*/ 300 h 2048"/>
              <a:gd name="T42" fmla="*/ 420 w 2048"/>
              <a:gd name="T43" fmla="*/ 120 h 2048"/>
              <a:gd name="T44" fmla="*/ 480 w 2048"/>
              <a:gd name="T45" fmla="*/ 420 h 2048"/>
              <a:gd name="T46" fmla="*/ 360 w 2048"/>
              <a:gd name="T47" fmla="*/ 420 h 2048"/>
              <a:gd name="T48" fmla="*/ 1508 w 2048"/>
              <a:gd name="T49" fmla="*/ 1928 h 2048"/>
              <a:gd name="T50" fmla="*/ 1508 w 2048"/>
              <a:gd name="T51" fmla="*/ 1088 h 2048"/>
              <a:gd name="T52" fmla="*/ 1508 w 2048"/>
              <a:gd name="T53" fmla="*/ 1928 h 2048"/>
              <a:gd name="T54" fmla="*/ 1508 w 2048"/>
              <a:gd name="T55" fmla="*/ 968 h 2048"/>
              <a:gd name="T56" fmla="*/ 1148 w 2048"/>
              <a:gd name="T57" fmla="*/ 1088 h 2048"/>
              <a:gd name="T58" fmla="*/ 848 w 2048"/>
              <a:gd name="T59" fmla="*/ 1148 h 2048"/>
              <a:gd name="T60" fmla="*/ 1059 w 2048"/>
              <a:gd name="T61" fmla="*/ 1208 h 2048"/>
              <a:gd name="T62" fmla="*/ 908 w 2048"/>
              <a:gd name="T63" fmla="*/ 1448 h 2048"/>
              <a:gd name="T64" fmla="*/ 908 w 2048"/>
              <a:gd name="T65" fmla="*/ 1568 h 2048"/>
              <a:gd name="T66" fmla="*/ 1059 w 2048"/>
              <a:gd name="T67" fmla="*/ 1808 h 2048"/>
              <a:gd name="T68" fmla="*/ 120 w 2048"/>
              <a:gd name="T69" fmla="*/ 1748 h 2048"/>
              <a:gd name="T70" fmla="*/ 1928 w 2048"/>
              <a:gd name="T71" fmla="*/ 848 h 2048"/>
              <a:gd name="T72" fmla="*/ 1928 w 2048"/>
              <a:gd name="T73" fmla="*/ 728 h 2048"/>
              <a:gd name="T74" fmla="*/ 120 w 2048"/>
              <a:gd name="T75" fmla="*/ 420 h 2048"/>
              <a:gd name="T76" fmla="*/ 240 w 2048"/>
              <a:gd name="T77" fmla="*/ 360 h 2048"/>
              <a:gd name="T78" fmla="*/ 420 w 2048"/>
              <a:gd name="T79" fmla="*/ 600 h 2048"/>
              <a:gd name="T80" fmla="*/ 600 w 2048"/>
              <a:gd name="T81" fmla="*/ 360 h 2048"/>
              <a:gd name="T82" fmla="*/ 848 w 2048"/>
              <a:gd name="T83" fmla="*/ 420 h 2048"/>
              <a:gd name="T84" fmla="*/ 1208 w 2048"/>
              <a:gd name="T85" fmla="*/ 420 h 2048"/>
              <a:gd name="T86" fmla="*/ 1448 w 2048"/>
              <a:gd name="T87" fmla="*/ 360 h 2048"/>
              <a:gd name="T88" fmla="*/ 1628 w 2048"/>
              <a:gd name="T89" fmla="*/ 600 h 2048"/>
              <a:gd name="T90" fmla="*/ 1808 w 2048"/>
              <a:gd name="T91" fmla="*/ 360 h 2048"/>
              <a:gd name="T92" fmla="*/ 1928 w 2048"/>
              <a:gd name="T93" fmla="*/ 42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48" h="2048">
                <a:moveTo>
                  <a:pt x="1868" y="240"/>
                </a:moveTo>
                <a:cubicBezTo>
                  <a:pt x="1808" y="240"/>
                  <a:pt x="1808" y="240"/>
                  <a:pt x="1808" y="240"/>
                </a:cubicBezTo>
                <a:cubicBezTo>
                  <a:pt x="1808" y="180"/>
                  <a:pt x="1808" y="180"/>
                  <a:pt x="1808" y="180"/>
                </a:cubicBezTo>
                <a:cubicBezTo>
                  <a:pt x="1808" y="81"/>
                  <a:pt x="1727" y="0"/>
                  <a:pt x="1628" y="0"/>
                </a:cubicBezTo>
                <a:cubicBezTo>
                  <a:pt x="1529" y="0"/>
                  <a:pt x="1448" y="81"/>
                  <a:pt x="1448" y="180"/>
                </a:cubicBezTo>
                <a:cubicBezTo>
                  <a:pt x="1448" y="240"/>
                  <a:pt x="1448" y="240"/>
                  <a:pt x="1448" y="240"/>
                </a:cubicBezTo>
                <a:cubicBezTo>
                  <a:pt x="1208" y="240"/>
                  <a:pt x="1208" y="240"/>
                  <a:pt x="1208" y="240"/>
                </a:cubicBezTo>
                <a:cubicBezTo>
                  <a:pt x="1208" y="180"/>
                  <a:pt x="1208" y="180"/>
                  <a:pt x="1208" y="180"/>
                </a:cubicBezTo>
                <a:cubicBezTo>
                  <a:pt x="1208" y="81"/>
                  <a:pt x="1127" y="0"/>
                  <a:pt x="1028" y="0"/>
                </a:cubicBezTo>
                <a:cubicBezTo>
                  <a:pt x="929" y="0"/>
                  <a:pt x="848" y="81"/>
                  <a:pt x="848" y="180"/>
                </a:cubicBezTo>
                <a:cubicBezTo>
                  <a:pt x="848" y="240"/>
                  <a:pt x="848" y="240"/>
                  <a:pt x="848" y="240"/>
                </a:cubicBezTo>
                <a:cubicBezTo>
                  <a:pt x="600" y="240"/>
                  <a:pt x="600" y="240"/>
                  <a:pt x="600" y="240"/>
                </a:cubicBezTo>
                <a:cubicBezTo>
                  <a:pt x="600" y="180"/>
                  <a:pt x="600" y="180"/>
                  <a:pt x="600" y="180"/>
                </a:cubicBezTo>
                <a:cubicBezTo>
                  <a:pt x="600" y="81"/>
                  <a:pt x="519" y="0"/>
                  <a:pt x="420" y="0"/>
                </a:cubicBezTo>
                <a:cubicBezTo>
                  <a:pt x="321" y="0"/>
                  <a:pt x="240" y="81"/>
                  <a:pt x="240" y="180"/>
                </a:cubicBezTo>
                <a:cubicBezTo>
                  <a:pt x="240" y="240"/>
                  <a:pt x="240" y="240"/>
                  <a:pt x="240" y="240"/>
                </a:cubicBezTo>
                <a:cubicBezTo>
                  <a:pt x="180" y="240"/>
                  <a:pt x="180" y="240"/>
                  <a:pt x="180" y="240"/>
                </a:cubicBezTo>
                <a:cubicBezTo>
                  <a:pt x="81" y="240"/>
                  <a:pt x="0" y="321"/>
                  <a:pt x="0" y="420"/>
                </a:cubicBezTo>
                <a:cubicBezTo>
                  <a:pt x="0" y="1748"/>
                  <a:pt x="0" y="1748"/>
                  <a:pt x="0" y="1748"/>
                </a:cubicBezTo>
                <a:cubicBezTo>
                  <a:pt x="0" y="1847"/>
                  <a:pt x="81" y="1928"/>
                  <a:pt x="180" y="1928"/>
                </a:cubicBezTo>
                <a:cubicBezTo>
                  <a:pt x="1169" y="1928"/>
                  <a:pt x="1169" y="1928"/>
                  <a:pt x="1169" y="1928"/>
                </a:cubicBezTo>
                <a:cubicBezTo>
                  <a:pt x="1262" y="2003"/>
                  <a:pt x="1380" y="2048"/>
                  <a:pt x="1508" y="2048"/>
                </a:cubicBezTo>
                <a:cubicBezTo>
                  <a:pt x="1806" y="2048"/>
                  <a:pt x="2048" y="1806"/>
                  <a:pt x="2048" y="1508"/>
                </a:cubicBezTo>
                <a:cubicBezTo>
                  <a:pt x="2048" y="420"/>
                  <a:pt x="2048" y="420"/>
                  <a:pt x="2048" y="420"/>
                </a:cubicBezTo>
                <a:cubicBezTo>
                  <a:pt x="2048" y="321"/>
                  <a:pt x="1967" y="240"/>
                  <a:pt x="1868" y="240"/>
                </a:cubicBezTo>
                <a:close/>
                <a:moveTo>
                  <a:pt x="1568" y="180"/>
                </a:moveTo>
                <a:cubicBezTo>
                  <a:pt x="1568" y="147"/>
                  <a:pt x="1595" y="120"/>
                  <a:pt x="1628" y="120"/>
                </a:cubicBezTo>
                <a:cubicBezTo>
                  <a:pt x="1661" y="120"/>
                  <a:pt x="1688" y="147"/>
                  <a:pt x="1688" y="180"/>
                </a:cubicBezTo>
                <a:cubicBezTo>
                  <a:pt x="1688" y="420"/>
                  <a:pt x="1688" y="420"/>
                  <a:pt x="1688" y="420"/>
                </a:cubicBezTo>
                <a:cubicBezTo>
                  <a:pt x="1688" y="453"/>
                  <a:pt x="1661" y="480"/>
                  <a:pt x="1628" y="480"/>
                </a:cubicBezTo>
                <a:cubicBezTo>
                  <a:pt x="1595" y="480"/>
                  <a:pt x="1568" y="453"/>
                  <a:pt x="1568" y="420"/>
                </a:cubicBezTo>
                <a:lnTo>
                  <a:pt x="1568" y="180"/>
                </a:lnTo>
                <a:close/>
                <a:moveTo>
                  <a:pt x="968" y="300"/>
                </a:moveTo>
                <a:cubicBezTo>
                  <a:pt x="968" y="300"/>
                  <a:pt x="968" y="300"/>
                  <a:pt x="968" y="300"/>
                </a:cubicBezTo>
                <a:cubicBezTo>
                  <a:pt x="968" y="300"/>
                  <a:pt x="968" y="300"/>
                  <a:pt x="968" y="300"/>
                </a:cubicBezTo>
                <a:cubicBezTo>
                  <a:pt x="968" y="180"/>
                  <a:pt x="968" y="180"/>
                  <a:pt x="968" y="180"/>
                </a:cubicBezTo>
                <a:cubicBezTo>
                  <a:pt x="968" y="147"/>
                  <a:pt x="995" y="120"/>
                  <a:pt x="1028" y="120"/>
                </a:cubicBezTo>
                <a:cubicBezTo>
                  <a:pt x="1061" y="120"/>
                  <a:pt x="1088" y="147"/>
                  <a:pt x="1088" y="180"/>
                </a:cubicBezTo>
                <a:cubicBezTo>
                  <a:pt x="1088" y="420"/>
                  <a:pt x="1088" y="420"/>
                  <a:pt x="1088" y="420"/>
                </a:cubicBezTo>
                <a:cubicBezTo>
                  <a:pt x="1088" y="453"/>
                  <a:pt x="1061" y="480"/>
                  <a:pt x="1028" y="480"/>
                </a:cubicBezTo>
                <a:cubicBezTo>
                  <a:pt x="995" y="480"/>
                  <a:pt x="968" y="453"/>
                  <a:pt x="968" y="420"/>
                </a:cubicBezTo>
                <a:lnTo>
                  <a:pt x="968" y="300"/>
                </a:lnTo>
                <a:close/>
                <a:moveTo>
                  <a:pt x="360" y="180"/>
                </a:moveTo>
                <a:cubicBezTo>
                  <a:pt x="360" y="147"/>
                  <a:pt x="387" y="120"/>
                  <a:pt x="420" y="120"/>
                </a:cubicBezTo>
                <a:cubicBezTo>
                  <a:pt x="453" y="120"/>
                  <a:pt x="480" y="147"/>
                  <a:pt x="480" y="180"/>
                </a:cubicBezTo>
                <a:cubicBezTo>
                  <a:pt x="480" y="420"/>
                  <a:pt x="480" y="420"/>
                  <a:pt x="480" y="420"/>
                </a:cubicBezTo>
                <a:cubicBezTo>
                  <a:pt x="480" y="453"/>
                  <a:pt x="453" y="480"/>
                  <a:pt x="420" y="480"/>
                </a:cubicBezTo>
                <a:cubicBezTo>
                  <a:pt x="387" y="480"/>
                  <a:pt x="360" y="453"/>
                  <a:pt x="360" y="420"/>
                </a:cubicBezTo>
                <a:lnTo>
                  <a:pt x="360" y="180"/>
                </a:lnTo>
                <a:close/>
                <a:moveTo>
                  <a:pt x="1508" y="1928"/>
                </a:moveTo>
                <a:cubicBezTo>
                  <a:pt x="1276" y="1928"/>
                  <a:pt x="1088" y="1740"/>
                  <a:pt x="1088" y="1508"/>
                </a:cubicBezTo>
                <a:cubicBezTo>
                  <a:pt x="1088" y="1276"/>
                  <a:pt x="1276" y="1088"/>
                  <a:pt x="1508" y="1088"/>
                </a:cubicBezTo>
                <a:cubicBezTo>
                  <a:pt x="1740" y="1088"/>
                  <a:pt x="1928" y="1276"/>
                  <a:pt x="1928" y="1508"/>
                </a:cubicBezTo>
                <a:cubicBezTo>
                  <a:pt x="1928" y="1740"/>
                  <a:pt x="1740" y="1928"/>
                  <a:pt x="1508" y="1928"/>
                </a:cubicBezTo>
                <a:close/>
                <a:moveTo>
                  <a:pt x="1928" y="1169"/>
                </a:moveTo>
                <a:cubicBezTo>
                  <a:pt x="1829" y="1046"/>
                  <a:pt x="1677" y="968"/>
                  <a:pt x="1508" y="968"/>
                </a:cubicBezTo>
                <a:cubicBezTo>
                  <a:pt x="1378" y="968"/>
                  <a:pt x="1259" y="1014"/>
                  <a:pt x="1166" y="1091"/>
                </a:cubicBezTo>
                <a:cubicBezTo>
                  <a:pt x="1160" y="1089"/>
                  <a:pt x="1154" y="1088"/>
                  <a:pt x="1148" y="1088"/>
                </a:cubicBezTo>
                <a:cubicBezTo>
                  <a:pt x="908" y="1088"/>
                  <a:pt x="908" y="1088"/>
                  <a:pt x="908" y="1088"/>
                </a:cubicBezTo>
                <a:cubicBezTo>
                  <a:pt x="875" y="1088"/>
                  <a:pt x="848" y="1115"/>
                  <a:pt x="848" y="1148"/>
                </a:cubicBezTo>
                <a:cubicBezTo>
                  <a:pt x="848" y="1181"/>
                  <a:pt x="875" y="1208"/>
                  <a:pt x="908" y="1208"/>
                </a:cubicBezTo>
                <a:cubicBezTo>
                  <a:pt x="1059" y="1208"/>
                  <a:pt x="1059" y="1208"/>
                  <a:pt x="1059" y="1208"/>
                </a:cubicBezTo>
                <a:cubicBezTo>
                  <a:pt x="1012" y="1278"/>
                  <a:pt x="981" y="1360"/>
                  <a:pt x="971" y="1448"/>
                </a:cubicBezTo>
                <a:cubicBezTo>
                  <a:pt x="908" y="1448"/>
                  <a:pt x="908" y="1448"/>
                  <a:pt x="908" y="1448"/>
                </a:cubicBezTo>
                <a:cubicBezTo>
                  <a:pt x="875" y="1448"/>
                  <a:pt x="848" y="1475"/>
                  <a:pt x="848" y="1508"/>
                </a:cubicBezTo>
                <a:cubicBezTo>
                  <a:pt x="848" y="1541"/>
                  <a:pt x="875" y="1568"/>
                  <a:pt x="908" y="1568"/>
                </a:cubicBezTo>
                <a:cubicBezTo>
                  <a:pt x="971" y="1568"/>
                  <a:pt x="971" y="1568"/>
                  <a:pt x="971" y="1568"/>
                </a:cubicBezTo>
                <a:cubicBezTo>
                  <a:pt x="981" y="1656"/>
                  <a:pt x="1012" y="1738"/>
                  <a:pt x="1059" y="1808"/>
                </a:cubicBezTo>
                <a:cubicBezTo>
                  <a:pt x="180" y="1808"/>
                  <a:pt x="180" y="1808"/>
                  <a:pt x="180" y="1808"/>
                </a:cubicBezTo>
                <a:cubicBezTo>
                  <a:pt x="147" y="1808"/>
                  <a:pt x="120" y="1781"/>
                  <a:pt x="120" y="1748"/>
                </a:cubicBezTo>
                <a:cubicBezTo>
                  <a:pt x="120" y="848"/>
                  <a:pt x="120" y="848"/>
                  <a:pt x="120" y="848"/>
                </a:cubicBezTo>
                <a:cubicBezTo>
                  <a:pt x="1928" y="848"/>
                  <a:pt x="1928" y="848"/>
                  <a:pt x="1928" y="848"/>
                </a:cubicBezTo>
                <a:lnTo>
                  <a:pt x="1928" y="1169"/>
                </a:lnTo>
                <a:close/>
                <a:moveTo>
                  <a:pt x="1928" y="728"/>
                </a:moveTo>
                <a:cubicBezTo>
                  <a:pt x="120" y="728"/>
                  <a:pt x="120" y="728"/>
                  <a:pt x="120" y="728"/>
                </a:cubicBezTo>
                <a:cubicBezTo>
                  <a:pt x="120" y="420"/>
                  <a:pt x="120" y="420"/>
                  <a:pt x="120" y="420"/>
                </a:cubicBezTo>
                <a:cubicBezTo>
                  <a:pt x="120" y="387"/>
                  <a:pt x="147" y="360"/>
                  <a:pt x="180" y="360"/>
                </a:cubicBezTo>
                <a:cubicBezTo>
                  <a:pt x="240" y="360"/>
                  <a:pt x="240" y="360"/>
                  <a:pt x="240" y="360"/>
                </a:cubicBezTo>
                <a:cubicBezTo>
                  <a:pt x="240" y="420"/>
                  <a:pt x="240" y="420"/>
                  <a:pt x="240" y="420"/>
                </a:cubicBezTo>
                <a:cubicBezTo>
                  <a:pt x="240" y="519"/>
                  <a:pt x="321" y="600"/>
                  <a:pt x="420" y="600"/>
                </a:cubicBezTo>
                <a:cubicBezTo>
                  <a:pt x="519" y="600"/>
                  <a:pt x="600" y="519"/>
                  <a:pt x="600" y="420"/>
                </a:cubicBezTo>
                <a:cubicBezTo>
                  <a:pt x="600" y="360"/>
                  <a:pt x="600" y="360"/>
                  <a:pt x="600" y="360"/>
                </a:cubicBezTo>
                <a:cubicBezTo>
                  <a:pt x="848" y="360"/>
                  <a:pt x="848" y="360"/>
                  <a:pt x="848" y="360"/>
                </a:cubicBezTo>
                <a:cubicBezTo>
                  <a:pt x="848" y="420"/>
                  <a:pt x="848" y="420"/>
                  <a:pt x="848" y="420"/>
                </a:cubicBezTo>
                <a:cubicBezTo>
                  <a:pt x="848" y="519"/>
                  <a:pt x="929" y="600"/>
                  <a:pt x="1028" y="600"/>
                </a:cubicBezTo>
                <a:cubicBezTo>
                  <a:pt x="1127" y="600"/>
                  <a:pt x="1208" y="519"/>
                  <a:pt x="1208" y="420"/>
                </a:cubicBezTo>
                <a:cubicBezTo>
                  <a:pt x="1208" y="360"/>
                  <a:pt x="1208" y="360"/>
                  <a:pt x="1208" y="360"/>
                </a:cubicBezTo>
                <a:cubicBezTo>
                  <a:pt x="1448" y="360"/>
                  <a:pt x="1448" y="360"/>
                  <a:pt x="1448" y="360"/>
                </a:cubicBezTo>
                <a:cubicBezTo>
                  <a:pt x="1448" y="420"/>
                  <a:pt x="1448" y="420"/>
                  <a:pt x="1448" y="420"/>
                </a:cubicBezTo>
                <a:cubicBezTo>
                  <a:pt x="1448" y="519"/>
                  <a:pt x="1529" y="600"/>
                  <a:pt x="1628" y="600"/>
                </a:cubicBezTo>
                <a:cubicBezTo>
                  <a:pt x="1727" y="600"/>
                  <a:pt x="1808" y="519"/>
                  <a:pt x="1808" y="420"/>
                </a:cubicBezTo>
                <a:cubicBezTo>
                  <a:pt x="1808" y="360"/>
                  <a:pt x="1808" y="360"/>
                  <a:pt x="1808" y="360"/>
                </a:cubicBezTo>
                <a:cubicBezTo>
                  <a:pt x="1868" y="360"/>
                  <a:pt x="1868" y="360"/>
                  <a:pt x="1868" y="360"/>
                </a:cubicBezTo>
                <a:cubicBezTo>
                  <a:pt x="1901" y="360"/>
                  <a:pt x="1928" y="387"/>
                  <a:pt x="1928" y="420"/>
                </a:cubicBezTo>
                <a:lnTo>
                  <a:pt x="1928" y="72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288989" tIns="144494" rIns="288989" bIns="144494" numCol="1" anchor="t" anchorCtr="0" compatLnSpc="1">
            <a:prstTxWarp prst="textNoShape">
              <a:avLst/>
            </a:prstTxWarp>
          </a:bodyPr>
          <a:lstStyle/>
          <a:p>
            <a:endParaRPr lang="en-US" sz="5689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E7EF862-0615-0582-A108-CBF5DF4865E0}"/>
              </a:ext>
            </a:extLst>
          </p:cNvPr>
          <p:cNvGrpSpPr/>
          <p:nvPr/>
        </p:nvGrpSpPr>
        <p:grpSpPr>
          <a:xfrm flipH="1">
            <a:off x="926100" y="7508279"/>
            <a:ext cx="669081" cy="380107"/>
            <a:chOff x="3340648" y="3269106"/>
            <a:chExt cx="479215" cy="272245"/>
          </a:xfrm>
        </p:grpSpPr>
        <p:sp>
          <p:nvSpPr>
            <p:cNvPr id="120" name="Freeform 11">
              <a:extLst>
                <a:ext uri="{FF2B5EF4-FFF2-40B4-BE49-F238E27FC236}">
                  <a16:creationId xmlns:a16="http://schemas.microsoft.com/office/drawing/2014/main" id="{7D7EBD02-3DF2-1826-B30E-E25BA31DAF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40648" y="3269106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88989" tIns="144494" rIns="288989" bIns="144494" numCol="1" anchor="t" anchorCtr="0" compatLnSpc="1">
              <a:prstTxWarp prst="textNoShape">
                <a:avLst/>
              </a:prstTxWarp>
            </a:bodyPr>
            <a:lstStyle/>
            <a:p>
              <a:endParaRPr lang="en-US" sz="5689" dirty="0"/>
            </a:p>
          </p:txBody>
        </p:sp>
        <p:sp>
          <p:nvSpPr>
            <p:cNvPr id="121" name="Freeform 12">
              <a:extLst>
                <a:ext uri="{FF2B5EF4-FFF2-40B4-BE49-F238E27FC236}">
                  <a16:creationId xmlns:a16="http://schemas.microsoft.com/office/drawing/2014/main" id="{1EE34499-7A88-CAC1-A963-707E10B97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88989" tIns="144494" rIns="288989" bIns="144494" numCol="1" anchor="t" anchorCtr="0" compatLnSpc="1">
              <a:prstTxWarp prst="textNoShape">
                <a:avLst/>
              </a:prstTxWarp>
            </a:bodyPr>
            <a:lstStyle/>
            <a:p>
              <a:endParaRPr lang="en-US" sz="5689" dirty="0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D375A46B-4232-6279-B8DE-A5FC8C7FA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88989" tIns="144494" rIns="288989" bIns="144494" numCol="1" anchor="t" anchorCtr="0" compatLnSpc="1">
              <a:prstTxWarp prst="textNoShape">
                <a:avLst/>
              </a:prstTxWarp>
            </a:bodyPr>
            <a:lstStyle/>
            <a:p>
              <a:endParaRPr lang="en-US" sz="5689" dirty="0"/>
            </a:p>
          </p:txBody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04A6D451-A6F8-58EC-CEDE-63A29150FA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18960" y="3368966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288989" tIns="144494" rIns="288989" bIns="144494" numCol="1" anchor="t" anchorCtr="0" compatLnSpc="1">
              <a:prstTxWarp prst="textNoShape">
                <a:avLst/>
              </a:prstTxWarp>
            </a:bodyPr>
            <a:lstStyle/>
            <a:p>
              <a:endParaRPr lang="en-US" sz="5689" dirty="0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A5F73F08-43EE-5D8F-4A4D-1900E0F572AD}"/>
              </a:ext>
            </a:extLst>
          </p:cNvPr>
          <p:cNvSpPr txBox="1"/>
          <p:nvPr/>
        </p:nvSpPr>
        <p:spPr>
          <a:xfrm>
            <a:off x="2995107" y="5701547"/>
            <a:ext cx="90730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</a:rPr>
              <a:t>3X </a:t>
            </a:r>
            <a:br>
              <a:rPr lang="en-US" sz="2400" b="1" dirty="0">
                <a:solidFill>
                  <a:schemeClr val="bg1"/>
                </a:solidFill>
                <a:latin typeface="+mj-lt"/>
              </a:rPr>
            </a:br>
            <a:r>
              <a:rPr lang="en-US" b="1" dirty="0">
                <a:solidFill>
                  <a:schemeClr val="bg1"/>
                </a:solidFill>
                <a:latin typeface="+mj-lt"/>
              </a:rPr>
              <a:t>Highest</a:t>
            </a:r>
            <a:r>
              <a:rPr lang="en-US" sz="2400" b="1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CCEC980-F2E0-3146-7859-46720F42AFFE}"/>
              </a:ext>
            </a:extLst>
          </p:cNvPr>
          <p:cNvSpPr txBox="1"/>
          <p:nvPr/>
        </p:nvSpPr>
        <p:spPr>
          <a:xfrm>
            <a:off x="1849446" y="5729527"/>
            <a:ext cx="13139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Round Trips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F23BA1D-CB78-2E61-0DB3-EE1AAE14F518}"/>
              </a:ext>
            </a:extLst>
          </p:cNvPr>
          <p:cNvSpPr txBox="1"/>
          <p:nvPr/>
        </p:nvSpPr>
        <p:spPr>
          <a:xfrm>
            <a:off x="301919" y="4604824"/>
            <a:ext cx="6506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Fira Sans Condensed" panose="020B0503050000020004" pitchFamily="34" charset="0"/>
              </a:rPr>
              <a:t>Top Sale Conversion Rates Per Group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A89CF94-251C-7085-4664-398C2F059EDA}"/>
              </a:ext>
            </a:extLst>
          </p:cNvPr>
          <p:cNvSpPr txBox="1"/>
          <p:nvPr/>
        </p:nvSpPr>
        <p:spPr>
          <a:xfrm>
            <a:off x="3013963" y="7440648"/>
            <a:ext cx="7101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15%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B3616D0-23F4-64D1-DAE4-DF21B67C7E44}"/>
              </a:ext>
            </a:extLst>
          </p:cNvPr>
          <p:cNvSpPr txBox="1"/>
          <p:nvPr/>
        </p:nvSpPr>
        <p:spPr>
          <a:xfrm>
            <a:off x="1828509" y="7315372"/>
            <a:ext cx="13139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Internet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Sales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82203CB-992A-6770-348F-16A2B4AD6A77}"/>
              </a:ext>
            </a:extLst>
          </p:cNvPr>
          <p:cNvSpPr txBox="1"/>
          <p:nvPr/>
        </p:nvSpPr>
        <p:spPr>
          <a:xfrm>
            <a:off x="3041556" y="8986961"/>
            <a:ext cx="7101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34%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796284D-45A7-4C65-D221-8BC9C6A0E9AA}"/>
              </a:ext>
            </a:extLst>
          </p:cNvPr>
          <p:cNvSpPr txBox="1"/>
          <p:nvPr/>
        </p:nvSpPr>
        <p:spPr>
          <a:xfrm>
            <a:off x="1758064" y="8822559"/>
            <a:ext cx="13139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Malaysia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Origin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AA1516A-1696-052A-7370-A36179F38F42}"/>
              </a:ext>
            </a:extLst>
          </p:cNvPr>
          <p:cNvSpPr txBox="1"/>
          <p:nvPr/>
        </p:nvSpPr>
        <p:spPr>
          <a:xfrm>
            <a:off x="3011864" y="10569193"/>
            <a:ext cx="71013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43%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F14C01D-DA68-C017-64F1-70188B33600A}"/>
              </a:ext>
            </a:extLst>
          </p:cNvPr>
          <p:cNvSpPr txBox="1"/>
          <p:nvPr/>
        </p:nvSpPr>
        <p:spPr>
          <a:xfrm>
            <a:off x="1730499" y="10429784"/>
            <a:ext cx="13139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PENTPE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Route</a:t>
            </a:r>
          </a:p>
        </p:txBody>
      </p:sp>
      <p:pic>
        <p:nvPicPr>
          <p:cNvPr id="9" name="Graphic 8" descr="Airplane outline">
            <a:extLst>
              <a:ext uri="{FF2B5EF4-FFF2-40B4-BE49-F238E27FC236}">
                <a16:creationId xmlns:a16="http://schemas.microsoft.com/office/drawing/2014/main" id="{D5B2D46F-089B-5468-FB7B-7E27EEB7F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324891">
            <a:off x="885462" y="5696160"/>
            <a:ext cx="753091" cy="753091"/>
          </a:xfrm>
          <a:prstGeom prst="rect">
            <a:avLst/>
          </a:prstGeom>
        </p:spPr>
      </p:pic>
      <p:pic>
        <p:nvPicPr>
          <p:cNvPr id="11" name="Graphic 10" descr="Travel outline">
            <a:extLst>
              <a:ext uri="{FF2B5EF4-FFF2-40B4-BE49-F238E27FC236}">
                <a16:creationId xmlns:a16="http://schemas.microsoft.com/office/drawing/2014/main" id="{4F0084D2-515E-CAFB-4E0D-4752F0D7D5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0007" y="10428906"/>
            <a:ext cx="793174" cy="793174"/>
          </a:xfrm>
          <a:prstGeom prst="rect">
            <a:avLst/>
          </a:prstGeom>
        </p:spPr>
      </p:pic>
      <p:pic>
        <p:nvPicPr>
          <p:cNvPr id="13" name="Graphic 12" descr="Earth Globe - Asia with solid fill">
            <a:extLst>
              <a:ext uri="{FF2B5EF4-FFF2-40B4-BE49-F238E27FC236}">
                <a16:creationId xmlns:a16="http://schemas.microsoft.com/office/drawing/2014/main" id="{11E11D7E-A799-0F60-56C8-7E0892D2AB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3238" y="8835143"/>
            <a:ext cx="787733" cy="7877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12AAE8-3AF2-5145-AD40-834F4B12263E}"/>
              </a:ext>
            </a:extLst>
          </p:cNvPr>
          <p:cNvSpPr txBox="1"/>
          <p:nvPr/>
        </p:nvSpPr>
        <p:spPr>
          <a:xfrm>
            <a:off x="7304181" y="4630384"/>
            <a:ext cx="6237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Fira Sans Condensed" panose="020B0503050000020004" pitchFamily="34" charset="0"/>
              </a:rPr>
              <a:t>Top Predictive Contributing Factors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EF8912-43A6-8FDB-145B-00E116B97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t="5770" r="1497"/>
          <a:stretch>
            <a:fillRect/>
          </a:stretch>
        </p:blipFill>
        <p:spPr bwMode="auto">
          <a:xfrm>
            <a:off x="5033501" y="5310545"/>
            <a:ext cx="8712366" cy="627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Upward trend with solid fill">
            <a:extLst>
              <a:ext uri="{FF2B5EF4-FFF2-40B4-BE49-F238E27FC236}">
                <a16:creationId xmlns:a16="http://schemas.microsoft.com/office/drawing/2014/main" id="{1DAF1741-A6D9-6AAE-E924-549E1FC830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0170" y="2386794"/>
            <a:ext cx="1283118" cy="1283118"/>
          </a:xfrm>
          <a:prstGeom prst="rect">
            <a:avLst/>
          </a:prstGeom>
        </p:spPr>
      </p:pic>
      <p:pic>
        <p:nvPicPr>
          <p:cNvPr id="24" name="Graphic 23" descr="Downward trend graph with solid fill">
            <a:extLst>
              <a:ext uri="{FF2B5EF4-FFF2-40B4-BE49-F238E27FC236}">
                <a16:creationId xmlns:a16="http://schemas.microsoft.com/office/drawing/2014/main" id="{2A892F16-0286-9A13-256D-35530BED1E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7412" y="2389873"/>
            <a:ext cx="1283118" cy="12831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6270BD9-6680-23B2-45B9-3EB7DB9F4B2E}"/>
              </a:ext>
            </a:extLst>
          </p:cNvPr>
          <p:cNvSpPr txBox="1"/>
          <p:nvPr/>
        </p:nvSpPr>
        <p:spPr>
          <a:xfrm>
            <a:off x="1457805" y="2711740"/>
            <a:ext cx="2380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 Condensed" panose="020F0502020204030204" pitchFamily="34" charset="0"/>
              </a:rPr>
              <a:t>85% Incomplete Holidays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22D74C-4927-18D7-FE0B-63FEEA438237}"/>
              </a:ext>
            </a:extLst>
          </p:cNvPr>
          <p:cNvSpPr txBox="1"/>
          <p:nvPr/>
        </p:nvSpPr>
        <p:spPr>
          <a:xfrm>
            <a:off x="4847146" y="2743605"/>
            <a:ext cx="2721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 Condensed" panose="020F0502020204030204" pitchFamily="34" charset="0"/>
              </a:rPr>
              <a:t>15% Complete Holidays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068A65C-CE33-EA69-E498-F8583D0A5E0F}"/>
              </a:ext>
            </a:extLst>
          </p:cNvPr>
          <p:cNvSpPr/>
          <p:nvPr/>
        </p:nvSpPr>
        <p:spPr>
          <a:xfrm>
            <a:off x="7641757" y="2777077"/>
            <a:ext cx="1283117" cy="575356"/>
          </a:xfrm>
          <a:prstGeom prst="rightArrow">
            <a:avLst/>
          </a:prstGeom>
          <a:solidFill>
            <a:srgbClr val="CE210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E4DEF4-EE37-5CE4-6CAF-A42DA3273DC3}"/>
              </a:ext>
            </a:extLst>
          </p:cNvPr>
          <p:cNvSpPr txBox="1"/>
          <p:nvPr/>
        </p:nvSpPr>
        <p:spPr>
          <a:xfrm>
            <a:off x="9419186" y="2342408"/>
            <a:ext cx="12071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Analyzed 50,000 customer records to identify the patterns contributing to the 15% successful holiday booking conversions. With a goal of training a predictive model, our data was prepared for the development and evaluation of a machine learning that can provide a predictive utility to the team. 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545FD9CB-B5D7-CA5A-5404-00D4730A5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91428"/>
              </p:ext>
            </p:extLst>
          </p:nvPr>
        </p:nvGraphicFramePr>
        <p:xfrm>
          <a:off x="14523853" y="4729263"/>
          <a:ext cx="6787644" cy="627081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787644">
                  <a:extLst>
                    <a:ext uri="{9D8B030D-6E8A-4147-A177-3AD203B41FA5}">
                      <a16:colId xmlns:a16="http://schemas.microsoft.com/office/drawing/2014/main" val="3375691363"/>
                    </a:ext>
                  </a:extLst>
                </a:gridCol>
              </a:tblGrid>
              <a:tr h="1109385">
                <a:tc>
                  <a:txBody>
                    <a:bodyPr/>
                    <a:lstStyle/>
                    <a:p>
                      <a:pPr marL="0" marR="0" lvl="0" indent="0" algn="ctr" defTabSz="28898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sng" dirty="0">
                          <a:solidFill>
                            <a:schemeClr val="tx1"/>
                          </a:solidFill>
                          <a:latin typeface="Fira Sans Condensed" panose="020B0503050000020004" pitchFamily="34" charset="0"/>
                        </a:rPr>
                        <a:t>Model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813653"/>
                  </a:ext>
                </a:extLst>
              </a:tr>
              <a:tr h="1046302">
                <a:tc>
                  <a:txBody>
                    <a:bodyPr/>
                    <a:lstStyle/>
                    <a:p>
                      <a:r>
                        <a:rPr lang="en-US" sz="2800" b="1" dirty="0"/>
                        <a:t>89% </a:t>
                      </a:r>
                      <a:r>
                        <a:rPr lang="en-US" sz="2800" dirty="0"/>
                        <a:t>Accuracy Predicting No Sale Conversion </a:t>
                      </a:r>
                      <a:r>
                        <a:rPr lang="en-US" sz="2400" dirty="0"/>
                        <a:t>(Precision &amp; Recall)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8113370"/>
                  </a:ext>
                </a:extLst>
              </a:tr>
              <a:tr h="994903">
                <a:tc>
                  <a:txBody>
                    <a:bodyPr/>
                    <a:lstStyle/>
                    <a:p>
                      <a:r>
                        <a:rPr lang="en-US" sz="2800" b="1" dirty="0"/>
                        <a:t>38% </a:t>
                      </a:r>
                      <a:r>
                        <a:rPr lang="en-US" sz="2800" dirty="0"/>
                        <a:t>Accuracy Predicting Sale Conversion </a:t>
                      </a:r>
                      <a:r>
                        <a:rPr lang="en-US" sz="2400" dirty="0"/>
                        <a:t>(Precision &amp; Recall)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926262"/>
                  </a:ext>
                </a:extLst>
              </a:tr>
              <a:tr h="1029247">
                <a:tc>
                  <a:txBody>
                    <a:bodyPr/>
                    <a:lstStyle/>
                    <a:p>
                      <a:pPr marL="342900" indent="-342900" algn="ctr">
                        <a:buFont typeface="Wingdings" panose="05000000000000000000" pitchFamily="2" charset="2"/>
                        <a:buChar char="Ø"/>
                      </a:pPr>
                      <a:r>
                        <a:rPr lang="en-US" sz="2800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2800" b="1" dirty="0"/>
                        <a:t>225% </a:t>
                      </a:r>
                      <a:r>
                        <a:rPr lang="en-US" sz="2800" dirty="0"/>
                        <a:t>Prediction Improvement </a:t>
                      </a:r>
                      <a:r>
                        <a:rPr lang="en-US" sz="2400" dirty="0"/>
                        <a:t>(Sale Recall)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2853060"/>
                  </a:ext>
                </a:extLst>
              </a:tr>
              <a:tr h="1045491">
                <a:tc>
                  <a:txBody>
                    <a:bodyPr/>
                    <a:lstStyle/>
                    <a:p>
                      <a:r>
                        <a:rPr lang="en-US" sz="2800" dirty="0"/>
                        <a:t>Reasonable performance given low conversion rate </a:t>
                      </a:r>
                      <a:r>
                        <a:rPr lang="en-US" sz="2400" dirty="0"/>
                        <a:t>(Sale F1-Score: 0.37)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707172"/>
                  </a:ext>
                </a:extLst>
              </a:tr>
              <a:tr h="1045491">
                <a:tc>
                  <a:txBody>
                    <a:bodyPr/>
                    <a:lstStyle/>
                    <a:p>
                      <a:r>
                        <a:rPr lang="en-US" sz="2800" b="1" dirty="0"/>
                        <a:t>75% </a:t>
                      </a:r>
                      <a:r>
                        <a:rPr lang="en-US" sz="2800" dirty="0"/>
                        <a:t>Successful identification of a favorable client </a:t>
                      </a:r>
                      <a:r>
                        <a:rPr lang="en-US" sz="2400" dirty="0"/>
                        <a:t>(ROC AUC)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973097"/>
                  </a:ext>
                </a:extLst>
              </a:tr>
            </a:tbl>
          </a:graphicData>
        </a:graphic>
      </p:graphicFrame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994B2B8-4995-AD10-E00C-B6633CDA221B}"/>
              </a:ext>
            </a:extLst>
          </p:cNvPr>
          <p:cNvCxnSpPr>
            <a:cxnSpLocks/>
          </p:cNvCxnSpPr>
          <p:nvPr/>
        </p:nvCxnSpPr>
        <p:spPr>
          <a:xfrm>
            <a:off x="0" y="4126230"/>
            <a:ext cx="2167413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4BE644-3A36-7CE5-DD78-BC7E4E8F0236}"/>
              </a:ext>
            </a:extLst>
          </p:cNvPr>
          <p:cNvSpPr txBox="1"/>
          <p:nvPr/>
        </p:nvSpPr>
        <p:spPr>
          <a:xfrm>
            <a:off x="0" y="11809028"/>
            <a:ext cx="4049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See Notes for final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338</TotalTime>
  <Words>211</Words>
  <Application>Microsoft Office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Century Gothic</vt:lpstr>
      <vt:lpstr>Fira Sans Condensed</vt:lpstr>
      <vt:lpstr>Fira Sans Extra Condensed</vt:lpstr>
      <vt:lpstr>Segoe UI Light</vt:lpstr>
      <vt:lpstr>Wingdings</vt:lpstr>
      <vt:lpstr>Office Theme</vt:lpstr>
      <vt:lpstr>Slide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Diaz</dc:creator>
  <cp:lastModifiedBy>Jonathan Diaz</cp:lastModifiedBy>
  <cp:revision>2</cp:revision>
  <dcterms:created xsi:type="dcterms:W3CDTF">2025-06-09T21:03:43Z</dcterms:created>
  <dcterms:modified xsi:type="dcterms:W3CDTF">2025-06-11T03:00:31Z</dcterms:modified>
</cp:coreProperties>
</file>