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50bb94b5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0bb94b5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When we think about how to break this down further, we can think of the ‘things’ as variables and the tasks as ‘functions’.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rPr lang="en"/>
              <a:t>That covers the best case scenario, where everything works and goes as planned. That’s the *should*. Note that there are many other possibilities. What happens if the oven is broken? If the eggs are spoiled? If there is not enough sugar? And so on. When programming, you also have to cover these situations or your program likely will not work in practice.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50bb94b5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0bb94b5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About thinking through the steps need to do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250bb94b5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0bb94b5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More you code the more your pseudo code will resemble code syntax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50bb94b5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0bb94b5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250bb94b5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0bb94b5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50bb94b54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0bb94b54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f882a3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f882a3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ff882a3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ff882a3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ff882a3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ff882a3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ff882a3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ff882a3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250bb94b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0bb94b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50bb94b54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0bb94b54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250bb94b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0bb94b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250bb94b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0bb94b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50bb94b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0bb94b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250bb94b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0bb94b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Processing is not a joke. With it, you can make things like this! Neat! But we’re not there yet.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50bb94b5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0bb94b5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50bb94b5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0bb94b5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50bb94b5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0bb94b5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Recipes are often used as an example of code for humans: preheat an oven then mix specific quantities of sugar, flour, water, and eggs in a bowl then put that mixture in a container in the oven for 30 minutes and you might ought to wind up with cookies.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rPr lang="en"/>
              <a:t>See how it took the process of ‘making a cookie’ and identified all the things and the actions we ought to take on those things?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RsQjC5zVnt8"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56279"/>
            <a:ext cx="8520600" cy="20526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b="1" lang="en">
                <a:latin typeface="Roboto Mono"/>
                <a:ea typeface="Roboto Mono"/>
                <a:cs typeface="Roboto Mono"/>
                <a:sym typeface="Roboto Mono"/>
              </a:rPr>
              <a:t>week 1</a:t>
            </a:r>
            <a:r>
              <a:rPr lang="en">
                <a:latin typeface="Roboto Mono"/>
                <a:ea typeface="Roboto Mono"/>
                <a:cs typeface="Roboto Mono"/>
                <a:sym typeface="Roboto Mono"/>
              </a:rPr>
              <a:t>{</a:t>
            </a:r>
            <a:endParaRPr>
              <a:latin typeface="Roboto Mono"/>
              <a:ea typeface="Roboto Mono"/>
              <a:cs typeface="Roboto Mono"/>
              <a:sym typeface="Roboto Mono"/>
            </a:endParaRPr>
          </a:p>
          <a:p>
            <a:pPr indent="457200" lvl="0" marL="0" algn="l">
              <a:spcBef>
                <a:spcPts val="0"/>
              </a:spcBef>
              <a:spcAft>
                <a:spcPts val="0"/>
              </a:spcAft>
              <a:buNone/>
            </a:pPr>
            <a:r>
              <a:rPr lang="en">
                <a:latin typeface="Roboto Mono"/>
                <a:ea typeface="Roboto Mono"/>
                <a:cs typeface="Roboto Mono"/>
                <a:sym typeface="Roboto Mono"/>
              </a:rPr>
              <a:t>welcome();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algn="l">
              <a:spcBef>
                <a:spcPts val="0"/>
              </a:spcBef>
              <a:spcAft>
                <a:spcPts val="0"/>
              </a:spcAft>
              <a:buNone/>
            </a:pPr>
            <a:r>
              <a:rPr lang="en" sz="3000">
                <a:latin typeface="Roboto Mono"/>
                <a:ea typeface="Roboto Mono"/>
                <a:cs typeface="Roboto Mono"/>
                <a:sym typeface="Roboto Mono"/>
              </a:rPr>
              <a:t>code1Fall_2018</a:t>
            </a:r>
            <a:endParaRPr sz="300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Recipe Breakdown</a:t>
            </a:r>
            <a:endParaRPr>
              <a:latin typeface="Roboto Mono"/>
              <a:ea typeface="Roboto Mono"/>
              <a:cs typeface="Roboto Mono"/>
              <a:sym typeface="Roboto Mono"/>
            </a:endParaRPr>
          </a:p>
        </p:txBody>
      </p:sp>
      <p:sp>
        <p:nvSpPr>
          <p:cNvPr id="101" name="Google Shape;10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latin typeface="Roboto Mono"/>
                <a:ea typeface="Roboto Mono"/>
                <a:cs typeface="Roboto Mono"/>
                <a:sym typeface="Roboto Mono"/>
              </a:rPr>
              <a:t>Variables:</a:t>
            </a:r>
            <a:br>
              <a:rPr lang="en">
                <a:latin typeface="Roboto Mono"/>
                <a:ea typeface="Roboto Mono"/>
                <a:cs typeface="Roboto Mono"/>
                <a:sym typeface="Roboto Mono"/>
              </a:rPr>
            </a:br>
            <a:r>
              <a:rPr lang="en">
                <a:latin typeface="Roboto Mono"/>
                <a:ea typeface="Roboto Mono"/>
                <a:cs typeface="Roboto Mono"/>
                <a:sym typeface="Roboto Mono"/>
              </a:rPr>
              <a:t>breadSlice1</a:t>
            </a:r>
            <a:br>
              <a:rPr lang="en">
                <a:latin typeface="Roboto Mono"/>
                <a:ea typeface="Roboto Mono"/>
                <a:cs typeface="Roboto Mono"/>
                <a:sym typeface="Roboto Mono"/>
              </a:rPr>
            </a:br>
            <a:r>
              <a:rPr lang="en">
                <a:latin typeface="Roboto Mono"/>
                <a:ea typeface="Roboto Mono"/>
                <a:cs typeface="Roboto Mono"/>
                <a:sym typeface="Roboto Mono"/>
              </a:rPr>
              <a:t>breadSlice2</a:t>
            </a:r>
            <a:br>
              <a:rPr lang="en">
                <a:latin typeface="Roboto Mono"/>
                <a:ea typeface="Roboto Mono"/>
                <a:cs typeface="Roboto Mono"/>
                <a:sym typeface="Roboto Mono"/>
              </a:rPr>
            </a:br>
            <a:r>
              <a:rPr lang="en">
                <a:latin typeface="Roboto Mono"/>
                <a:ea typeface="Roboto Mono"/>
                <a:cs typeface="Roboto Mono"/>
                <a:sym typeface="Roboto Mono"/>
              </a:rPr>
              <a:t>peanutButter</a:t>
            </a:r>
            <a:br>
              <a:rPr lang="en">
                <a:latin typeface="Roboto Mono"/>
                <a:ea typeface="Roboto Mono"/>
                <a:cs typeface="Roboto Mono"/>
                <a:sym typeface="Roboto Mono"/>
              </a:rPr>
            </a:br>
            <a:r>
              <a:rPr lang="en">
                <a:latin typeface="Roboto Mono"/>
                <a:ea typeface="Roboto Mono"/>
                <a:cs typeface="Roboto Mono"/>
                <a:sym typeface="Roboto Mono"/>
              </a:rPr>
              <a:t>jelly</a:t>
            </a:r>
            <a:endParaRPr>
              <a:latin typeface="Roboto Mono"/>
              <a:ea typeface="Roboto Mono"/>
              <a:cs typeface="Roboto Mono"/>
              <a:sym typeface="Roboto Mono"/>
            </a:endParaRPr>
          </a:p>
          <a:p>
            <a:pPr indent="0" lvl="0" marL="0" rtl="0">
              <a:spcBef>
                <a:spcPts val="1600"/>
              </a:spcBef>
              <a:spcAft>
                <a:spcPts val="1600"/>
              </a:spcAft>
              <a:buNone/>
            </a:pPr>
            <a:r>
              <a:rPr i="1" lang="en">
                <a:latin typeface="Roboto Mono"/>
                <a:ea typeface="Roboto Mono"/>
                <a:cs typeface="Roboto Mono"/>
                <a:sym typeface="Roboto Mono"/>
              </a:rPr>
              <a:t>Functions:</a:t>
            </a:r>
            <a:br>
              <a:rPr lang="en">
                <a:latin typeface="Roboto Mono"/>
                <a:ea typeface="Roboto Mono"/>
                <a:cs typeface="Roboto Mono"/>
                <a:sym typeface="Roboto Mono"/>
              </a:rPr>
            </a:br>
            <a:r>
              <a:rPr lang="en">
                <a:latin typeface="Roboto Mono"/>
                <a:ea typeface="Roboto Mono"/>
                <a:cs typeface="Roboto Mono"/>
                <a:sym typeface="Roboto Mono"/>
              </a:rPr>
              <a:t>spreadOnBread()</a:t>
            </a:r>
            <a:br>
              <a:rPr lang="en">
                <a:latin typeface="Roboto Mono"/>
                <a:ea typeface="Roboto Mono"/>
                <a:cs typeface="Roboto Mono"/>
                <a:sym typeface="Roboto Mono"/>
              </a:rPr>
            </a:br>
            <a:r>
              <a:rPr lang="en">
                <a:latin typeface="Roboto Mono"/>
                <a:ea typeface="Roboto Mono"/>
                <a:cs typeface="Roboto Mono"/>
                <a:sym typeface="Roboto Mono"/>
              </a:rPr>
              <a:t>putBreadTogether()</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Pseudocode 1</a:t>
            </a:r>
            <a:endParaRPr>
              <a:latin typeface="Roboto Mono"/>
              <a:ea typeface="Roboto Mono"/>
              <a:cs typeface="Roboto Mono"/>
              <a:sym typeface="Roboto Mono"/>
            </a:endParaRPr>
          </a:p>
        </p:txBody>
      </p:sp>
      <p:sp>
        <p:nvSpPr>
          <p:cNvPr id="107" name="Google Shape;10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spread peanutButter on breadSlice1</a:t>
            </a:r>
            <a:endParaRPr sz="14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spread jelly on breadSlice2</a:t>
            </a:r>
            <a:endParaRPr sz="14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put bread slices together</a:t>
            </a:r>
            <a:endParaRPr sz="14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t/>
            </a:r>
            <a:endParaRPr sz="1400">
              <a:solidFill>
                <a:schemeClr val="dk1"/>
              </a:solidFill>
              <a:latin typeface="Courier New"/>
              <a:ea typeface="Courier New"/>
              <a:cs typeface="Courier New"/>
              <a:sym typeface="Courier New"/>
            </a:endParaRPr>
          </a:p>
          <a:p>
            <a:pPr indent="0" lvl="0" marL="0" rt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PseudoCode example 2</a:t>
            </a:r>
            <a:endParaRPr>
              <a:latin typeface="Roboto Mono"/>
              <a:ea typeface="Roboto Mono"/>
              <a:cs typeface="Roboto Mono"/>
              <a:sym typeface="Roboto Mono"/>
            </a:endParaRPr>
          </a:p>
        </p:txBody>
      </p:sp>
      <p:sp>
        <p:nvSpPr>
          <p:cNvPr id="113" name="Google Shape;11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main() {</a:t>
            </a:r>
            <a:br>
              <a:rPr lang="en" sz="1400">
                <a:solidFill>
                  <a:schemeClr val="dk1"/>
                </a:solidFill>
                <a:latin typeface="Courier New"/>
                <a:ea typeface="Courier New"/>
                <a:cs typeface="Courier New"/>
                <a:sym typeface="Courier New"/>
              </a:rPr>
            </a:br>
            <a:r>
              <a:rPr lang="en" sz="1400">
                <a:solidFill>
                  <a:schemeClr val="dk1"/>
                </a:solidFill>
                <a:latin typeface="Courier New"/>
                <a:ea typeface="Courier New"/>
                <a:cs typeface="Courier New"/>
                <a:sym typeface="Courier New"/>
              </a:rPr>
              <a:t>  spreadOnBread(peanutButter, breadSlice1)</a:t>
            </a:r>
            <a:endParaRPr sz="14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spreadOnBread(jelly, breadSlice2)</a:t>
            </a:r>
            <a:endParaRPr sz="14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putBreadTogether()</a:t>
            </a:r>
            <a:endParaRPr sz="14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Roboto Mono"/>
                <a:ea typeface="Roboto Mono"/>
                <a:cs typeface="Roboto Mono"/>
                <a:sym typeface="Roboto Mono"/>
              </a:rPr>
              <a:t>void yourPseudocode(){</a:t>
            </a:r>
            <a:endParaRPr sz="2400">
              <a:latin typeface="Roboto Mono"/>
              <a:ea typeface="Roboto Mono"/>
              <a:cs typeface="Roboto Mono"/>
              <a:sym typeface="Roboto Mono"/>
            </a:endParaRPr>
          </a:p>
          <a:p>
            <a:pPr indent="0" lvl="0" marL="457200" rtl="0" algn="l">
              <a:spcBef>
                <a:spcPts val="0"/>
              </a:spcBef>
              <a:spcAft>
                <a:spcPts val="0"/>
              </a:spcAft>
              <a:buNone/>
            </a:pPr>
            <a:r>
              <a:rPr lang="en" sz="2400">
                <a:latin typeface="Roboto Mono"/>
                <a:ea typeface="Roboto Mono"/>
                <a:cs typeface="Roboto Mono"/>
                <a:sym typeface="Roboto Mono"/>
              </a:rPr>
              <a:t>//partner up and write your own pseudocode</a:t>
            </a:r>
            <a:endParaRPr sz="2400">
              <a:latin typeface="Roboto Mono"/>
              <a:ea typeface="Roboto Mono"/>
              <a:cs typeface="Roboto Mono"/>
              <a:sym typeface="Roboto Mono"/>
            </a:endParaRPr>
          </a:p>
          <a:p>
            <a:pPr indent="0" lvl="0" marL="457200" rtl="0" algn="l">
              <a:spcBef>
                <a:spcPts val="0"/>
              </a:spcBef>
              <a:spcAft>
                <a:spcPts val="0"/>
              </a:spcAft>
              <a:buNone/>
            </a:pPr>
            <a:r>
              <a:t/>
            </a:r>
            <a:endParaRPr sz="2400">
              <a:latin typeface="Roboto Mono"/>
              <a:ea typeface="Roboto Mono"/>
              <a:cs typeface="Roboto Mono"/>
              <a:sym typeface="Roboto Mono"/>
            </a:endParaRPr>
          </a:p>
          <a:p>
            <a:pPr indent="0" lvl="0" marL="457200" rtl="0" algn="l">
              <a:spcBef>
                <a:spcPts val="0"/>
              </a:spcBef>
              <a:spcAft>
                <a:spcPts val="0"/>
              </a:spcAft>
              <a:buNone/>
            </a:pPr>
            <a:r>
              <a:rPr lang="en" sz="2400">
                <a:latin typeface="Roboto Mono"/>
                <a:ea typeface="Roboto Mono"/>
                <a:cs typeface="Roboto Mono"/>
                <a:sym typeface="Roboto Mono"/>
              </a:rPr>
              <a:t>//briefly present to the class</a:t>
            </a:r>
            <a:endParaRPr sz="2400">
              <a:latin typeface="Roboto Mono"/>
              <a:ea typeface="Roboto Mono"/>
              <a:cs typeface="Roboto Mono"/>
              <a:sym typeface="Roboto Mono"/>
            </a:endParaRPr>
          </a:p>
          <a:p>
            <a:pPr indent="0" lvl="0" marL="0" rtl="0" algn="l">
              <a:spcBef>
                <a:spcPts val="0"/>
              </a:spcBef>
              <a:spcAft>
                <a:spcPts val="0"/>
              </a:spcAft>
              <a:buNone/>
            </a:pPr>
            <a:r>
              <a:rPr lang="en" sz="2400">
                <a:latin typeface="Roboto Mono"/>
                <a:ea typeface="Roboto Mono"/>
                <a:cs typeface="Roboto Mono"/>
                <a:sym typeface="Roboto Mono"/>
              </a:rPr>
              <a:t>} </a:t>
            </a:r>
            <a:endParaRPr sz="24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6"/>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Roboto Mono"/>
                <a:ea typeface="Roboto Mono"/>
                <a:cs typeface="Roboto Mono"/>
                <a:sym typeface="Roboto Mono"/>
              </a:rPr>
              <a:t>void theProcessingIDE(){</a:t>
            </a:r>
            <a:endParaRPr sz="2400">
              <a:latin typeface="Roboto Mono"/>
              <a:ea typeface="Roboto Mono"/>
              <a:cs typeface="Roboto Mono"/>
              <a:sym typeface="Roboto Mono"/>
            </a:endParaRPr>
          </a:p>
          <a:p>
            <a:pPr indent="0" lvl="0" marL="457200" rtl="0" algn="l">
              <a:spcBef>
                <a:spcPts val="0"/>
              </a:spcBef>
              <a:spcAft>
                <a:spcPts val="0"/>
              </a:spcAft>
              <a:buNone/>
            </a:pPr>
            <a:r>
              <a:rPr lang="en" sz="2400">
                <a:latin typeface="Roboto Mono"/>
                <a:ea typeface="Roboto Mono"/>
                <a:cs typeface="Roboto Mono"/>
                <a:sym typeface="Roboto Mono"/>
              </a:rPr>
              <a:t>//finally we can open processing </a:t>
            </a:r>
            <a:endParaRPr sz="2400">
              <a:latin typeface="Roboto Mono"/>
              <a:ea typeface="Roboto Mono"/>
              <a:cs typeface="Roboto Mono"/>
              <a:sym typeface="Roboto Mono"/>
            </a:endParaRPr>
          </a:p>
          <a:p>
            <a:pPr indent="0" lvl="0" marL="0" rtl="0" algn="l">
              <a:spcBef>
                <a:spcPts val="0"/>
              </a:spcBef>
              <a:spcAft>
                <a:spcPts val="0"/>
              </a:spcAft>
              <a:buNone/>
            </a:pPr>
            <a:r>
              <a:rPr lang="en" sz="2400">
                <a:latin typeface="Roboto Mono"/>
                <a:ea typeface="Roboto Mono"/>
                <a:cs typeface="Roboto Mono"/>
                <a:sym typeface="Roboto Mono"/>
              </a:rPr>
              <a:t>} </a:t>
            </a:r>
            <a:endParaRPr sz="24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Your Homework: </a:t>
            </a:r>
            <a:endParaRPr>
              <a:latin typeface="Roboto Mono"/>
              <a:ea typeface="Roboto Mono"/>
              <a:cs typeface="Roboto Mono"/>
              <a:sym typeface="Roboto Mono"/>
            </a:endParaRPr>
          </a:p>
        </p:txBody>
      </p:sp>
      <p:sp>
        <p:nvSpPr>
          <p:cNvPr id="129" name="Google Shape;12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Roboto Mono"/>
              <a:buChar char="●"/>
            </a:pPr>
            <a:r>
              <a:rPr lang="en">
                <a:latin typeface="Roboto Mono"/>
                <a:ea typeface="Roboto Mono"/>
                <a:cs typeface="Roboto Mono"/>
                <a:sym typeface="Roboto Mono"/>
              </a:rPr>
              <a:t>Create your own github account </a:t>
            </a:r>
            <a:endParaRPr>
              <a:latin typeface="Roboto Mono"/>
              <a:ea typeface="Roboto Mono"/>
              <a:cs typeface="Roboto Mono"/>
              <a:sym typeface="Roboto Mono"/>
            </a:endParaRPr>
          </a:p>
          <a:p>
            <a:pPr indent="-342900" lvl="0" marL="457200" rtl="0">
              <a:spcBef>
                <a:spcPts val="0"/>
              </a:spcBef>
              <a:spcAft>
                <a:spcPts val="0"/>
              </a:spcAft>
              <a:buSzPts val="1800"/>
              <a:buFont typeface="Roboto Mono"/>
              <a:buChar char="●"/>
            </a:pPr>
            <a:r>
              <a:rPr lang="en">
                <a:latin typeface="Roboto Mono"/>
                <a:ea typeface="Roboto Mono"/>
                <a:cs typeface="Roboto Mono"/>
                <a:sym typeface="Roboto Mono"/>
              </a:rPr>
              <a:t>Homework assignment is on our class github</a:t>
            </a:r>
            <a:endParaRPr>
              <a:latin typeface="Roboto Mono"/>
              <a:ea typeface="Roboto Mono"/>
              <a:cs typeface="Roboto Mono"/>
              <a:sym typeface="Roboto Mono"/>
            </a:endParaRPr>
          </a:p>
          <a:p>
            <a:pPr indent="-342900" lvl="0" marL="457200" rtl="0">
              <a:spcBef>
                <a:spcPts val="0"/>
              </a:spcBef>
              <a:spcAft>
                <a:spcPts val="0"/>
              </a:spcAft>
              <a:buSzPts val="1800"/>
              <a:buFont typeface="Roboto Mono"/>
              <a:buChar char="●"/>
            </a:pPr>
            <a:r>
              <a:rPr lang="en">
                <a:latin typeface="Roboto Mono"/>
                <a:ea typeface="Roboto Mono"/>
                <a:cs typeface="Roboto Mono"/>
                <a:sym typeface="Roboto Mono"/>
              </a:rPr>
              <a:t>Paste a gist link to you homework to our class github page </a:t>
            </a:r>
            <a:endParaRPr>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8"/>
          <p:cNvSpPr txBox="1"/>
          <p:nvPr>
            <p:ph type="title"/>
          </p:nvPr>
        </p:nvSpPr>
        <p:spPr>
          <a:xfrm>
            <a:off x="311700" y="289675"/>
            <a:ext cx="8520600" cy="1011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Go to gist.gihub.com and add your processing file; </a:t>
            </a:r>
            <a:endParaRPr>
              <a:latin typeface="Roboto Mono"/>
              <a:ea typeface="Roboto Mono"/>
              <a:cs typeface="Roboto Mono"/>
              <a:sym typeface="Roboto Mono"/>
            </a:endParaRPr>
          </a:p>
        </p:txBody>
      </p:sp>
      <p:sp>
        <p:nvSpPr>
          <p:cNvPr id="135" name="Google Shape;135;p28"/>
          <p:cNvSpPr/>
          <p:nvPr/>
        </p:nvSpPr>
        <p:spPr>
          <a:xfrm>
            <a:off x="4398225" y="1566775"/>
            <a:ext cx="640200" cy="43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6" name="Google Shape;136;p28"/>
          <p:cNvPicPr preferRelativeResize="0"/>
          <p:nvPr/>
        </p:nvPicPr>
        <p:blipFill>
          <a:blip r:embed="rId3">
            <a:alphaModFix/>
          </a:blip>
          <a:stretch>
            <a:fillRect/>
          </a:stretch>
        </p:blipFill>
        <p:spPr>
          <a:xfrm>
            <a:off x="1133676" y="1366900"/>
            <a:ext cx="6605327" cy="3490926"/>
          </a:xfrm>
          <a:prstGeom prst="rect">
            <a:avLst/>
          </a:prstGeom>
          <a:noFill/>
          <a:ln>
            <a:noFill/>
          </a:ln>
        </p:spPr>
      </p:pic>
      <p:sp>
        <p:nvSpPr>
          <p:cNvPr id="137" name="Google Shape;137;p28"/>
          <p:cNvSpPr/>
          <p:nvPr/>
        </p:nvSpPr>
        <p:spPr>
          <a:xfrm>
            <a:off x="2020825" y="4479825"/>
            <a:ext cx="640200" cy="378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28"/>
          <p:cNvSpPr/>
          <p:nvPr/>
        </p:nvSpPr>
        <p:spPr>
          <a:xfrm>
            <a:off x="6015125" y="4479825"/>
            <a:ext cx="986400" cy="378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39" name="Google Shape;139;p28"/>
          <p:cNvCxnSpPr/>
          <p:nvPr/>
        </p:nvCxnSpPr>
        <p:spPr>
          <a:xfrm flipH="1">
            <a:off x="7106325" y="3694925"/>
            <a:ext cx="336000" cy="671700"/>
          </a:xfrm>
          <a:prstGeom prst="straightConnector1">
            <a:avLst/>
          </a:prstGeom>
          <a:noFill/>
          <a:ln cap="flat" cmpd="sng" w="28575">
            <a:solidFill>
              <a:srgbClr val="FF0000"/>
            </a:solidFill>
            <a:prstDash val="solid"/>
            <a:round/>
            <a:headEnd len="med" w="med" type="none"/>
            <a:tailEnd len="med" w="med" type="triangle"/>
          </a:ln>
        </p:spPr>
      </p:cxnSp>
      <p:sp>
        <p:nvSpPr>
          <p:cNvPr id="140" name="Google Shape;140;p28"/>
          <p:cNvSpPr txBox="1"/>
          <p:nvPr>
            <p:ph type="title"/>
          </p:nvPr>
        </p:nvSpPr>
        <p:spPr>
          <a:xfrm>
            <a:off x="6612300" y="3118320"/>
            <a:ext cx="2220000" cy="57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300">
                <a:latin typeface="Roboto Mono"/>
                <a:ea typeface="Roboto Mono"/>
                <a:cs typeface="Roboto Mono"/>
                <a:sym typeface="Roboto Mono"/>
              </a:rPr>
              <a:t>Make sure to select public gist! </a:t>
            </a:r>
            <a:endParaRPr sz="13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2896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Click on the Wiki tab of our class github</a:t>
            </a:r>
            <a:endParaRPr>
              <a:latin typeface="Roboto Mono"/>
              <a:ea typeface="Roboto Mono"/>
              <a:cs typeface="Roboto Mono"/>
              <a:sym typeface="Roboto Mono"/>
            </a:endParaRPr>
          </a:p>
        </p:txBody>
      </p:sp>
      <p:pic>
        <p:nvPicPr>
          <p:cNvPr id="146" name="Google Shape;146;p29"/>
          <p:cNvPicPr preferRelativeResize="0"/>
          <p:nvPr/>
        </p:nvPicPr>
        <p:blipFill>
          <a:blip r:embed="rId3">
            <a:alphaModFix/>
          </a:blip>
          <a:stretch>
            <a:fillRect/>
          </a:stretch>
        </p:blipFill>
        <p:spPr>
          <a:xfrm>
            <a:off x="483312" y="1298200"/>
            <a:ext cx="8177378" cy="3555626"/>
          </a:xfrm>
          <a:prstGeom prst="rect">
            <a:avLst/>
          </a:prstGeom>
          <a:noFill/>
          <a:ln>
            <a:noFill/>
          </a:ln>
        </p:spPr>
      </p:pic>
      <p:sp>
        <p:nvSpPr>
          <p:cNvPr id="147" name="Google Shape;147;p29"/>
          <p:cNvSpPr/>
          <p:nvPr/>
        </p:nvSpPr>
        <p:spPr>
          <a:xfrm>
            <a:off x="4398225" y="1566775"/>
            <a:ext cx="640200" cy="43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2896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Click Edit</a:t>
            </a:r>
            <a:endParaRPr>
              <a:latin typeface="Roboto Mono"/>
              <a:ea typeface="Roboto Mono"/>
              <a:cs typeface="Roboto Mono"/>
              <a:sym typeface="Roboto Mono"/>
            </a:endParaRPr>
          </a:p>
        </p:txBody>
      </p:sp>
      <p:pic>
        <p:nvPicPr>
          <p:cNvPr id="153" name="Google Shape;153;p30"/>
          <p:cNvPicPr preferRelativeResize="0"/>
          <p:nvPr/>
        </p:nvPicPr>
        <p:blipFill>
          <a:blip r:embed="rId3">
            <a:alphaModFix/>
          </a:blip>
          <a:stretch>
            <a:fillRect/>
          </a:stretch>
        </p:blipFill>
        <p:spPr>
          <a:xfrm>
            <a:off x="483312" y="1298200"/>
            <a:ext cx="8177378" cy="3555626"/>
          </a:xfrm>
          <a:prstGeom prst="rect">
            <a:avLst/>
          </a:prstGeom>
          <a:noFill/>
          <a:ln>
            <a:noFill/>
          </a:ln>
        </p:spPr>
      </p:pic>
      <p:sp>
        <p:nvSpPr>
          <p:cNvPr id="154" name="Google Shape;154;p30"/>
          <p:cNvSpPr/>
          <p:nvPr/>
        </p:nvSpPr>
        <p:spPr>
          <a:xfrm>
            <a:off x="6571075" y="1973425"/>
            <a:ext cx="399000" cy="23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152400" y="797775"/>
            <a:ext cx="8839203" cy="4356606"/>
          </a:xfrm>
          <a:prstGeom prst="rect">
            <a:avLst/>
          </a:prstGeom>
          <a:noFill/>
          <a:ln>
            <a:noFill/>
          </a:ln>
        </p:spPr>
      </p:pic>
      <p:sp>
        <p:nvSpPr>
          <p:cNvPr id="160" name="Google Shape;160;p31"/>
          <p:cNvSpPr txBox="1"/>
          <p:nvPr>
            <p:ph type="title"/>
          </p:nvPr>
        </p:nvSpPr>
        <p:spPr>
          <a:xfrm>
            <a:off x="311700" y="2896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Paste a link to your gist under week1</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Mono"/>
                <a:ea typeface="Roboto Mono"/>
                <a:cs typeface="Roboto Mono"/>
                <a:sym typeface="Roboto Mono"/>
              </a:rPr>
              <a:t>void </a:t>
            </a:r>
            <a:r>
              <a:rPr b="1" lang="en" sz="3000">
                <a:latin typeface="Roboto Mono"/>
                <a:ea typeface="Roboto Mono"/>
                <a:cs typeface="Roboto Mono"/>
                <a:sym typeface="Roboto Mono"/>
              </a:rPr>
              <a:t>agenda</a:t>
            </a:r>
            <a:r>
              <a:rPr lang="en" sz="3000">
                <a:latin typeface="Roboto Mono"/>
                <a:ea typeface="Roboto Mono"/>
                <a:cs typeface="Roboto Mono"/>
                <a:sym typeface="Roboto Mono"/>
              </a:rPr>
              <a:t>{</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sayHello();</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syllabusReview(); </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whyWeCode();</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variables(); </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pseudocode(); </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theProcessingIDE(); </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h</a:t>
            </a:r>
            <a:r>
              <a:rPr lang="en" sz="3000">
                <a:latin typeface="Roboto Mono"/>
                <a:ea typeface="Roboto Mono"/>
                <a:cs typeface="Roboto Mono"/>
                <a:sym typeface="Roboto Mono"/>
              </a:rPr>
              <a:t>omeworkAndClassGithub(); </a:t>
            </a:r>
            <a:endParaRPr sz="3000">
              <a:latin typeface="Roboto Mono"/>
              <a:ea typeface="Roboto Mono"/>
              <a:cs typeface="Roboto Mono"/>
              <a:sym typeface="Roboto Mono"/>
            </a:endParaRPr>
          </a:p>
          <a:p>
            <a:pPr indent="0" lvl="0" marL="0" rtl="0" algn="l">
              <a:spcBef>
                <a:spcPts val="0"/>
              </a:spcBef>
              <a:spcAft>
                <a:spcPts val="0"/>
              </a:spcAft>
              <a:buNone/>
            </a:pPr>
            <a:r>
              <a:rPr lang="en" sz="3000">
                <a:latin typeface="Roboto Mono"/>
                <a:ea typeface="Roboto Mono"/>
                <a:cs typeface="Roboto Mono"/>
                <a:sym typeface="Roboto Mono"/>
              </a:rPr>
              <a:t>}</a:t>
            </a:r>
            <a:endParaRPr sz="3000">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32"/>
          <p:cNvPicPr preferRelativeResize="0"/>
          <p:nvPr/>
        </p:nvPicPr>
        <p:blipFill>
          <a:blip r:embed="rId3">
            <a:alphaModFix/>
          </a:blip>
          <a:stretch>
            <a:fillRect/>
          </a:stretch>
        </p:blipFill>
        <p:spPr>
          <a:xfrm>
            <a:off x="636000" y="-49163"/>
            <a:ext cx="7872001" cy="524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Mono"/>
                <a:ea typeface="Roboto Mono"/>
                <a:cs typeface="Roboto Mono"/>
                <a:sym typeface="Roboto Mono"/>
              </a:rPr>
              <a:t>void sayHello(){</a:t>
            </a:r>
            <a:endParaRPr sz="3000">
              <a:latin typeface="Roboto Mono"/>
              <a:ea typeface="Roboto Mono"/>
              <a:cs typeface="Roboto Mono"/>
              <a:sym typeface="Roboto Mono"/>
            </a:endParaRPr>
          </a:p>
          <a:p>
            <a:pPr indent="457200" lvl="0" marL="0" rtl="0" algn="l">
              <a:spcBef>
                <a:spcPts val="0"/>
              </a:spcBef>
              <a:spcAft>
                <a:spcPts val="0"/>
              </a:spcAft>
              <a:buNone/>
            </a:pPr>
            <a:r>
              <a:rPr lang="en" sz="3000">
                <a:latin typeface="Roboto Mono"/>
                <a:ea typeface="Roboto Mono"/>
                <a:cs typeface="Roboto Mono"/>
                <a:sym typeface="Roboto Mono"/>
              </a:rPr>
              <a:t>println(“HELLO!”); </a:t>
            </a:r>
            <a:endParaRPr sz="3000">
              <a:latin typeface="Roboto Mono"/>
              <a:ea typeface="Roboto Mono"/>
              <a:cs typeface="Roboto Mono"/>
              <a:sym typeface="Roboto Mono"/>
            </a:endParaRPr>
          </a:p>
          <a:p>
            <a:pPr indent="0" lvl="0" marL="0" rtl="0" algn="l">
              <a:spcBef>
                <a:spcPts val="0"/>
              </a:spcBef>
              <a:spcAft>
                <a:spcPts val="0"/>
              </a:spcAft>
              <a:buNone/>
            </a:pPr>
            <a:r>
              <a:rPr lang="en" sz="3000">
                <a:latin typeface="Roboto Mono"/>
                <a:ea typeface="Roboto Mono"/>
                <a:cs typeface="Roboto Mono"/>
                <a:sym typeface="Roboto Mono"/>
              </a:rPr>
              <a:t>}</a:t>
            </a:r>
            <a:endParaRPr sz="3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Mono"/>
                <a:ea typeface="Roboto Mono"/>
                <a:cs typeface="Roboto Mono"/>
                <a:sym typeface="Roboto Mono"/>
              </a:rPr>
              <a:t>void syllabusReview(){</a:t>
            </a:r>
            <a:endParaRPr sz="3000">
              <a:latin typeface="Roboto Mono"/>
              <a:ea typeface="Roboto Mono"/>
              <a:cs typeface="Roboto Mono"/>
              <a:sym typeface="Roboto Mono"/>
            </a:endParaRPr>
          </a:p>
          <a:p>
            <a:pPr indent="0" lvl="0" marL="0" rtl="0" algn="l">
              <a:spcBef>
                <a:spcPts val="0"/>
              </a:spcBef>
              <a:spcAft>
                <a:spcPts val="0"/>
              </a:spcAft>
              <a:buNone/>
            </a:pPr>
            <a:r>
              <a:rPr lang="en" sz="3000">
                <a:latin typeface="Roboto Mono"/>
                <a:ea typeface="Roboto Mono"/>
                <a:cs typeface="Roboto Mono"/>
                <a:sym typeface="Roboto Mono"/>
              </a:rPr>
              <a:t>	read(syllabus); </a:t>
            </a:r>
            <a:endParaRPr sz="3000">
              <a:latin typeface="Roboto Mono"/>
              <a:ea typeface="Roboto Mono"/>
              <a:cs typeface="Roboto Mono"/>
              <a:sym typeface="Roboto Mono"/>
            </a:endParaRPr>
          </a:p>
          <a:p>
            <a:pPr indent="0" lvl="0" marL="0" rtl="0" algn="l">
              <a:spcBef>
                <a:spcPts val="0"/>
              </a:spcBef>
              <a:spcAft>
                <a:spcPts val="0"/>
              </a:spcAft>
              <a:buNone/>
            </a:pPr>
            <a:r>
              <a:rPr lang="en" sz="3000">
                <a:latin typeface="Roboto Mono"/>
                <a:ea typeface="Roboto Mono"/>
                <a:cs typeface="Roboto Mono"/>
                <a:sym typeface="Roboto Mono"/>
              </a:rPr>
              <a:t>}</a:t>
            </a:r>
            <a:r>
              <a:rPr lang="en" sz="3000">
                <a:latin typeface="Roboto Mono"/>
                <a:ea typeface="Roboto Mono"/>
                <a:cs typeface="Roboto Mono"/>
                <a:sym typeface="Roboto Mono"/>
              </a:rPr>
              <a:t> </a:t>
            </a:r>
            <a:endParaRPr sz="3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Roboto Mono"/>
                <a:ea typeface="Roboto Mono"/>
                <a:cs typeface="Roboto Mono"/>
                <a:sym typeface="Roboto Mono"/>
              </a:rPr>
              <a:t>void whyWeCode(){</a:t>
            </a:r>
            <a:endParaRPr sz="3000">
              <a:latin typeface="Roboto Mono"/>
              <a:ea typeface="Roboto Mono"/>
              <a:cs typeface="Roboto Mono"/>
              <a:sym typeface="Roboto Mono"/>
            </a:endParaRPr>
          </a:p>
          <a:p>
            <a:pPr indent="0" lvl="0" marL="0" rtl="0" algn="l">
              <a:spcBef>
                <a:spcPts val="0"/>
              </a:spcBef>
              <a:spcAft>
                <a:spcPts val="0"/>
              </a:spcAft>
              <a:buNone/>
            </a:pPr>
            <a:r>
              <a:rPr lang="en" sz="3000">
                <a:latin typeface="Roboto Mono"/>
                <a:ea typeface="Roboto Mono"/>
                <a:cs typeface="Roboto Mono"/>
                <a:sym typeface="Roboto Mono"/>
              </a:rPr>
              <a:t> </a:t>
            </a:r>
            <a:endParaRPr sz="3000">
              <a:latin typeface="Roboto Mono"/>
              <a:ea typeface="Roboto Mono"/>
              <a:cs typeface="Roboto Mono"/>
              <a:sym typeface="Roboto Mono"/>
            </a:endParaRPr>
          </a:p>
          <a:p>
            <a:pPr indent="0" lvl="0" marL="0" rtl="0" algn="l">
              <a:spcBef>
                <a:spcPts val="0"/>
              </a:spcBef>
              <a:spcAft>
                <a:spcPts val="0"/>
              </a:spcAft>
              <a:buNone/>
            </a:pPr>
            <a:r>
              <a:rPr lang="en" sz="3000">
                <a:latin typeface="Roboto Mono"/>
                <a:ea typeface="Roboto Mono"/>
                <a:cs typeface="Roboto Mono"/>
                <a:sym typeface="Roboto Mono"/>
              </a:rPr>
              <a:t>} </a:t>
            </a:r>
            <a:endParaRPr sz="3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8" name="Shape 78"/>
        <p:cNvGrpSpPr/>
        <p:nvPr/>
      </p:nvGrpSpPr>
      <p:grpSpPr>
        <a:xfrm>
          <a:off x="0" y="0"/>
          <a:ext cx="0" cy="0"/>
          <a:chOff x="0" y="0"/>
          <a:chExt cx="0" cy="0"/>
        </a:xfrm>
      </p:grpSpPr>
      <p:pic>
        <p:nvPicPr>
          <p:cNvPr descr="Download this song http://smarturl.it/PhantogramVoicesiT Taken from the new album VOICES.&#10;Order Phantogram's new album Voices through their official store: http://myplay.me/17pr&#10;&#10;Director: Timothy Saccenti&#10;Producer Brooke McDaniel&#10;Co-Direction: Joshua Davis&#10;Art Direction: Sub Rosa&#10;Editorial:  Rex Lowry&#10;VFX:  Matt Posey&#10;Cinematography: Ivan Abel&#10;&#10;Music video by Phantogram performing Fall In Love. © 2014: Republic Records, a division of UMG Recordings, Inc." id="79" name="Google Shape;79;p18" title="Phantogram - Fall In Love">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9"/>
          <p:cNvSpPr txBox="1"/>
          <p:nvPr>
            <p:ph idx="1" type="body"/>
          </p:nvPr>
        </p:nvSpPr>
        <p:spPr>
          <a:xfrm>
            <a:off x="0" y="109050"/>
            <a:ext cx="7689300" cy="4925400"/>
          </a:xfrm>
          <a:prstGeom prst="rect">
            <a:avLst/>
          </a:prstGeom>
        </p:spPr>
        <p:txBody>
          <a:bodyPr anchorCtr="0" anchor="ctr" bIns="91425" lIns="91425" spcFirstLastPara="1" rIns="91425" wrap="square" tIns="91425">
            <a:noAutofit/>
          </a:bodyPr>
          <a:lstStyle/>
          <a:p>
            <a:pPr indent="0" lvl="0" marL="457200" rtl="0">
              <a:lnSpc>
                <a:spcPct val="100000"/>
              </a:lnSpc>
              <a:spcBef>
                <a:spcPts val="0"/>
              </a:spcBef>
              <a:spcAft>
                <a:spcPts val="0"/>
              </a:spcAft>
              <a:buNone/>
            </a:pPr>
            <a:r>
              <a:rPr lang="en" sz="2400">
                <a:solidFill>
                  <a:srgbClr val="000000"/>
                </a:solidFill>
                <a:latin typeface="Roboto Mono"/>
                <a:ea typeface="Roboto Mono"/>
                <a:cs typeface="Roboto Mono"/>
                <a:sym typeface="Roboto Mono"/>
              </a:rPr>
              <a:t>void variables(){</a:t>
            </a:r>
            <a:endParaRPr sz="2400">
              <a:solidFill>
                <a:srgbClr val="000000"/>
              </a:solidFill>
              <a:latin typeface="Roboto Mono"/>
              <a:ea typeface="Roboto Mono"/>
              <a:cs typeface="Roboto Mono"/>
              <a:sym typeface="Roboto Mono"/>
            </a:endParaRPr>
          </a:p>
          <a:p>
            <a:pPr indent="0" lvl="0" marL="914400" rtl="0">
              <a:lnSpc>
                <a:spcPct val="100000"/>
              </a:lnSpc>
              <a:spcBef>
                <a:spcPts val="1600"/>
              </a:spcBef>
              <a:spcAft>
                <a:spcPts val="0"/>
              </a:spcAft>
              <a:buNone/>
            </a:pPr>
            <a:r>
              <a:rPr lang="en">
                <a:solidFill>
                  <a:srgbClr val="000000"/>
                </a:solidFill>
                <a:latin typeface="Roboto Mono"/>
                <a:ea typeface="Roboto Mono"/>
                <a:cs typeface="Roboto Mono"/>
                <a:sym typeface="Roboto Mono"/>
              </a:rPr>
              <a:t>i</a:t>
            </a:r>
            <a:r>
              <a:rPr lang="en">
                <a:solidFill>
                  <a:srgbClr val="000000"/>
                </a:solidFill>
                <a:latin typeface="Roboto Mono"/>
                <a:ea typeface="Roboto Mono"/>
                <a:cs typeface="Roboto Mono"/>
                <a:sym typeface="Roboto Mono"/>
              </a:rPr>
              <a:t>nt myInt; </a:t>
            </a:r>
            <a:br>
              <a:rPr lang="en">
                <a:solidFill>
                  <a:srgbClr val="000000"/>
                </a:solidFill>
                <a:latin typeface="Roboto Mono"/>
                <a:ea typeface="Roboto Mono"/>
                <a:cs typeface="Roboto Mono"/>
                <a:sym typeface="Roboto Mono"/>
              </a:rPr>
            </a:br>
            <a:r>
              <a:rPr lang="en">
                <a:solidFill>
                  <a:srgbClr val="000000"/>
                </a:solidFill>
                <a:latin typeface="Roboto Mono"/>
                <a:ea typeface="Roboto Mono"/>
                <a:cs typeface="Roboto Mono"/>
                <a:sym typeface="Roboto Mono"/>
              </a:rPr>
              <a:t>// stores an integer (eg. 1)</a:t>
            </a:r>
            <a:endParaRPr>
              <a:solidFill>
                <a:srgbClr val="000000"/>
              </a:solidFill>
              <a:latin typeface="Roboto Mono"/>
              <a:ea typeface="Roboto Mono"/>
              <a:cs typeface="Roboto Mono"/>
              <a:sym typeface="Roboto Mono"/>
            </a:endParaRPr>
          </a:p>
          <a:p>
            <a:pPr indent="0" lvl="0" marL="914400" rtl="0">
              <a:lnSpc>
                <a:spcPct val="100000"/>
              </a:lnSpc>
              <a:spcBef>
                <a:spcPts val="1600"/>
              </a:spcBef>
              <a:spcAft>
                <a:spcPts val="0"/>
              </a:spcAft>
              <a:buNone/>
            </a:pPr>
            <a:r>
              <a:rPr lang="en">
                <a:solidFill>
                  <a:srgbClr val="000000"/>
                </a:solidFill>
                <a:latin typeface="Roboto Mono"/>
                <a:ea typeface="Roboto Mono"/>
                <a:cs typeface="Roboto Mono"/>
                <a:sym typeface="Roboto Mono"/>
              </a:rPr>
              <a:t>float myFloat; </a:t>
            </a:r>
            <a:br>
              <a:rPr lang="en">
                <a:solidFill>
                  <a:srgbClr val="000000"/>
                </a:solidFill>
                <a:latin typeface="Roboto Mono"/>
                <a:ea typeface="Roboto Mono"/>
                <a:cs typeface="Roboto Mono"/>
                <a:sym typeface="Roboto Mono"/>
              </a:rPr>
            </a:br>
            <a:r>
              <a:rPr lang="en">
                <a:solidFill>
                  <a:srgbClr val="000000"/>
                </a:solidFill>
                <a:latin typeface="Roboto Mono"/>
                <a:ea typeface="Roboto Mono"/>
                <a:cs typeface="Roboto Mono"/>
                <a:sym typeface="Roboto Mono"/>
              </a:rPr>
              <a:t>// stores a number with a decimal point (eg. 9.31)</a:t>
            </a:r>
            <a:endParaRPr>
              <a:solidFill>
                <a:srgbClr val="000000"/>
              </a:solidFill>
              <a:latin typeface="Roboto Mono"/>
              <a:ea typeface="Roboto Mono"/>
              <a:cs typeface="Roboto Mono"/>
              <a:sym typeface="Roboto Mono"/>
            </a:endParaRPr>
          </a:p>
          <a:p>
            <a:pPr indent="0" lvl="0" marL="914400" rtl="0">
              <a:lnSpc>
                <a:spcPct val="100000"/>
              </a:lnSpc>
              <a:spcBef>
                <a:spcPts val="1600"/>
              </a:spcBef>
              <a:spcAft>
                <a:spcPts val="0"/>
              </a:spcAft>
              <a:buNone/>
            </a:pPr>
            <a:r>
              <a:rPr lang="en">
                <a:solidFill>
                  <a:srgbClr val="000000"/>
                </a:solidFill>
                <a:latin typeface="Roboto Mono"/>
                <a:ea typeface="Roboto Mono"/>
                <a:cs typeface="Roboto Mono"/>
                <a:sym typeface="Roboto Mono"/>
              </a:rPr>
              <a:t>string myString; </a:t>
            </a:r>
            <a:br>
              <a:rPr lang="en">
                <a:solidFill>
                  <a:srgbClr val="000000"/>
                </a:solidFill>
                <a:latin typeface="Roboto Mono"/>
                <a:ea typeface="Roboto Mono"/>
                <a:cs typeface="Roboto Mono"/>
                <a:sym typeface="Roboto Mono"/>
              </a:rPr>
            </a:br>
            <a:r>
              <a:rPr lang="en">
                <a:solidFill>
                  <a:srgbClr val="000000"/>
                </a:solidFill>
                <a:latin typeface="Roboto Mono"/>
                <a:ea typeface="Roboto Mono"/>
                <a:cs typeface="Roboto Mono"/>
                <a:sym typeface="Roboto Mono"/>
              </a:rPr>
              <a:t>// stores text (eg. “Code 1 2017”)</a:t>
            </a:r>
            <a:endParaRPr>
              <a:solidFill>
                <a:srgbClr val="000000"/>
              </a:solidFill>
              <a:latin typeface="Roboto Mono"/>
              <a:ea typeface="Roboto Mono"/>
              <a:cs typeface="Roboto Mono"/>
              <a:sym typeface="Roboto Mono"/>
            </a:endParaRPr>
          </a:p>
          <a:p>
            <a:pPr indent="0" lvl="0" marL="914400" rtl="0">
              <a:lnSpc>
                <a:spcPct val="100000"/>
              </a:lnSpc>
              <a:spcBef>
                <a:spcPts val="1600"/>
              </a:spcBef>
              <a:spcAft>
                <a:spcPts val="0"/>
              </a:spcAft>
              <a:buNone/>
            </a:pPr>
            <a:r>
              <a:rPr lang="en">
                <a:solidFill>
                  <a:srgbClr val="000000"/>
                </a:solidFill>
                <a:latin typeface="Roboto Mono"/>
                <a:ea typeface="Roboto Mono"/>
                <a:cs typeface="Roboto Mono"/>
                <a:sym typeface="Roboto Mono"/>
              </a:rPr>
              <a:t>boolean myBoolean; </a:t>
            </a:r>
            <a:br>
              <a:rPr lang="en">
                <a:solidFill>
                  <a:srgbClr val="000000"/>
                </a:solidFill>
                <a:latin typeface="Roboto Mono"/>
                <a:ea typeface="Roboto Mono"/>
                <a:cs typeface="Roboto Mono"/>
                <a:sym typeface="Roboto Mono"/>
              </a:rPr>
            </a:br>
            <a:r>
              <a:rPr lang="en">
                <a:solidFill>
                  <a:srgbClr val="000000"/>
                </a:solidFill>
                <a:latin typeface="Roboto Mono"/>
                <a:ea typeface="Roboto Mono"/>
                <a:cs typeface="Roboto Mono"/>
                <a:sym typeface="Roboto Mono"/>
              </a:rPr>
              <a:t>// true/false (don’t worry you’ll understand this later) </a:t>
            </a:r>
            <a:endParaRPr>
              <a:solidFill>
                <a:srgbClr val="000000"/>
              </a:solidFill>
              <a:latin typeface="Roboto Mono"/>
              <a:ea typeface="Roboto Mono"/>
              <a:cs typeface="Roboto Mono"/>
              <a:sym typeface="Roboto Mono"/>
            </a:endParaRPr>
          </a:p>
          <a:p>
            <a:pPr indent="457200" lvl="0" marL="0" rtl="0">
              <a:lnSpc>
                <a:spcPct val="100000"/>
              </a:lnSpc>
              <a:spcBef>
                <a:spcPts val="1600"/>
              </a:spcBef>
              <a:spcAft>
                <a:spcPts val="1600"/>
              </a:spcAft>
              <a:buNone/>
            </a:pPr>
            <a:r>
              <a:rPr lang="en">
                <a:solidFill>
                  <a:srgbClr val="000000"/>
                </a:solidFill>
                <a:latin typeface="Roboto Mono"/>
                <a:ea typeface="Roboto Mono"/>
                <a:cs typeface="Roboto Mono"/>
                <a:sym typeface="Roboto Mono"/>
              </a:rPr>
              <a: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0"/>
          <p:cNvSpPr txBox="1"/>
          <p:nvPr>
            <p:ph type="ctrTitle"/>
          </p:nvPr>
        </p:nvSpPr>
        <p:spPr>
          <a:xfrm>
            <a:off x="311700" y="574650"/>
            <a:ext cx="8520600" cy="39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Roboto Mono"/>
                <a:ea typeface="Roboto Mono"/>
                <a:cs typeface="Roboto Mono"/>
                <a:sym typeface="Roboto Mono"/>
              </a:rPr>
              <a:t>void pseudocode(){</a:t>
            </a:r>
            <a:endParaRPr sz="2400">
              <a:latin typeface="Roboto Mono"/>
              <a:ea typeface="Roboto Mono"/>
              <a:cs typeface="Roboto Mono"/>
              <a:sym typeface="Roboto Mono"/>
            </a:endParaRPr>
          </a:p>
          <a:p>
            <a:pPr indent="0" lvl="0" marL="457200" rtl="0" algn="l">
              <a:spcBef>
                <a:spcPts val="0"/>
              </a:spcBef>
              <a:spcAft>
                <a:spcPts val="0"/>
              </a:spcAft>
              <a:buNone/>
            </a:pPr>
            <a:r>
              <a:rPr lang="en" sz="2400">
                <a:latin typeface="Roboto Mono"/>
                <a:ea typeface="Roboto Mono"/>
                <a:cs typeface="Roboto Mono"/>
                <a:sym typeface="Roboto Mono"/>
              </a:rPr>
              <a:t>//pseudocoding is a tool we use to map out  //what components we need in our code </a:t>
            </a:r>
            <a:endParaRPr sz="2400">
              <a:latin typeface="Roboto Mono"/>
              <a:ea typeface="Roboto Mono"/>
              <a:cs typeface="Roboto Mono"/>
              <a:sym typeface="Roboto Mono"/>
            </a:endParaRPr>
          </a:p>
          <a:p>
            <a:pPr indent="0" lvl="0" marL="457200" rtl="0" algn="l">
              <a:spcBef>
                <a:spcPts val="0"/>
              </a:spcBef>
              <a:spcAft>
                <a:spcPts val="0"/>
              </a:spcAft>
              <a:buNone/>
            </a:pPr>
            <a:r>
              <a:rPr lang="en" sz="2400">
                <a:latin typeface="Roboto Mono"/>
                <a:ea typeface="Roboto Mono"/>
                <a:cs typeface="Roboto Mono"/>
                <a:sym typeface="Roboto Mono"/>
              </a:rPr>
              <a:t>// before we build them</a:t>
            </a:r>
            <a:endParaRPr sz="2400">
              <a:latin typeface="Roboto Mono"/>
              <a:ea typeface="Roboto Mono"/>
              <a:cs typeface="Roboto Mono"/>
              <a:sym typeface="Roboto Mono"/>
            </a:endParaRPr>
          </a:p>
          <a:p>
            <a:pPr indent="0" lvl="0" marL="457200" rtl="0" algn="l">
              <a:spcBef>
                <a:spcPts val="0"/>
              </a:spcBef>
              <a:spcAft>
                <a:spcPts val="0"/>
              </a:spcAft>
              <a:buNone/>
            </a:pPr>
            <a:r>
              <a:t/>
            </a:r>
            <a:endParaRPr sz="2400">
              <a:latin typeface="Roboto Mono"/>
              <a:ea typeface="Roboto Mono"/>
              <a:cs typeface="Roboto Mono"/>
              <a:sym typeface="Roboto Mono"/>
            </a:endParaRPr>
          </a:p>
          <a:p>
            <a:pPr indent="0" lvl="0" marL="457200" rtl="0" algn="l">
              <a:spcBef>
                <a:spcPts val="0"/>
              </a:spcBef>
              <a:spcAft>
                <a:spcPts val="0"/>
              </a:spcAft>
              <a:buNone/>
            </a:pPr>
            <a:r>
              <a:rPr lang="en" sz="2400">
                <a:latin typeface="Roboto Mono"/>
                <a:ea typeface="Roboto Mono"/>
                <a:cs typeface="Roboto Mono"/>
                <a:sym typeface="Roboto Mono"/>
              </a:rPr>
              <a:t>//think of it like making an outline before //writing your paper</a:t>
            </a:r>
            <a:endParaRPr sz="2400">
              <a:latin typeface="Roboto Mono"/>
              <a:ea typeface="Roboto Mono"/>
              <a:cs typeface="Roboto Mono"/>
              <a:sym typeface="Roboto Mono"/>
            </a:endParaRPr>
          </a:p>
          <a:p>
            <a:pPr indent="0" lvl="0" marL="0" rtl="0" algn="l">
              <a:spcBef>
                <a:spcPts val="0"/>
              </a:spcBef>
              <a:spcAft>
                <a:spcPts val="0"/>
              </a:spcAft>
              <a:buNone/>
            </a:pPr>
            <a:r>
              <a:rPr lang="en" sz="2400">
                <a:latin typeface="Roboto Mono"/>
                <a:ea typeface="Roboto Mono"/>
                <a:cs typeface="Roboto Mono"/>
                <a:sym typeface="Roboto Mono"/>
              </a:rPr>
              <a:t>} </a:t>
            </a:r>
            <a:endParaRPr sz="24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Peanut Butter &amp; Jelly Sandwich</a:t>
            </a:r>
            <a:endParaRPr>
              <a:latin typeface="Roboto Mono"/>
              <a:ea typeface="Roboto Mono"/>
              <a:cs typeface="Roboto Mono"/>
              <a:sym typeface="Roboto Mono"/>
            </a:endParaRPr>
          </a:p>
        </p:txBody>
      </p:sp>
      <p:sp>
        <p:nvSpPr>
          <p:cNvPr id="95" name="Google Shape;9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Mono"/>
                <a:ea typeface="Roboto Mono"/>
                <a:cs typeface="Roboto Mono"/>
                <a:sym typeface="Roboto Mono"/>
              </a:rPr>
              <a:t>2 slices of bread</a:t>
            </a:r>
            <a:br>
              <a:rPr lang="en">
                <a:latin typeface="Roboto Mono"/>
                <a:ea typeface="Roboto Mono"/>
                <a:cs typeface="Roboto Mono"/>
                <a:sym typeface="Roboto Mono"/>
              </a:rPr>
            </a:br>
            <a:r>
              <a:rPr lang="en">
                <a:latin typeface="Roboto Mono"/>
                <a:ea typeface="Roboto Mono"/>
                <a:cs typeface="Roboto Mono"/>
                <a:sym typeface="Roboto Mono"/>
              </a:rPr>
              <a:t>Peanut Butter</a:t>
            </a:r>
            <a:br>
              <a:rPr lang="en">
                <a:latin typeface="Roboto Mono"/>
                <a:ea typeface="Roboto Mono"/>
                <a:cs typeface="Roboto Mono"/>
                <a:sym typeface="Roboto Mono"/>
              </a:rPr>
            </a:br>
            <a:r>
              <a:rPr lang="en">
                <a:latin typeface="Roboto Mono"/>
                <a:ea typeface="Roboto Mono"/>
                <a:cs typeface="Roboto Mono"/>
                <a:sym typeface="Roboto Mono"/>
              </a:rPr>
              <a:t>Jelly</a:t>
            </a:r>
            <a:endParaRPr>
              <a:latin typeface="Roboto Mono"/>
              <a:ea typeface="Roboto Mono"/>
              <a:cs typeface="Roboto Mono"/>
              <a:sym typeface="Roboto Mono"/>
            </a:endParaRPr>
          </a:p>
          <a:p>
            <a:pPr indent="-342900" lvl="0" marL="457200" rtl="0">
              <a:spcBef>
                <a:spcPts val="1600"/>
              </a:spcBef>
              <a:spcAft>
                <a:spcPts val="0"/>
              </a:spcAft>
              <a:buSzPts val="1800"/>
              <a:buFont typeface="Roboto Mono"/>
              <a:buAutoNum type="arabicParenR"/>
            </a:pPr>
            <a:r>
              <a:rPr lang="en">
                <a:latin typeface="Roboto Mono"/>
                <a:ea typeface="Roboto Mono"/>
                <a:cs typeface="Roboto Mono"/>
                <a:sym typeface="Roboto Mono"/>
              </a:rPr>
              <a:t>Spread peanut butter on one slice of bread</a:t>
            </a:r>
            <a:endParaRPr>
              <a:latin typeface="Roboto Mono"/>
              <a:ea typeface="Roboto Mono"/>
              <a:cs typeface="Roboto Mono"/>
              <a:sym typeface="Roboto Mono"/>
            </a:endParaRPr>
          </a:p>
          <a:p>
            <a:pPr indent="-342900" lvl="0" marL="457200" rtl="0">
              <a:spcBef>
                <a:spcPts val="0"/>
              </a:spcBef>
              <a:spcAft>
                <a:spcPts val="0"/>
              </a:spcAft>
              <a:buSzPts val="1800"/>
              <a:buFont typeface="Roboto Mono"/>
              <a:buAutoNum type="arabicParenR"/>
            </a:pPr>
            <a:r>
              <a:rPr lang="en">
                <a:latin typeface="Roboto Mono"/>
                <a:ea typeface="Roboto Mono"/>
                <a:cs typeface="Roboto Mono"/>
                <a:sym typeface="Roboto Mono"/>
              </a:rPr>
              <a:t>Spread jelly on the other slice of bread</a:t>
            </a:r>
            <a:endParaRPr>
              <a:latin typeface="Roboto Mono"/>
              <a:ea typeface="Roboto Mono"/>
              <a:cs typeface="Roboto Mono"/>
              <a:sym typeface="Roboto Mono"/>
            </a:endParaRPr>
          </a:p>
          <a:p>
            <a:pPr indent="-342900" lvl="0" marL="457200" rtl="0">
              <a:spcBef>
                <a:spcPts val="0"/>
              </a:spcBef>
              <a:spcAft>
                <a:spcPts val="0"/>
              </a:spcAft>
              <a:buSzPts val="1800"/>
              <a:buFont typeface="Roboto Mono"/>
              <a:buAutoNum type="arabicParenR"/>
            </a:pPr>
            <a:r>
              <a:rPr lang="en">
                <a:latin typeface="Roboto Mono"/>
                <a:ea typeface="Roboto Mono"/>
                <a:cs typeface="Roboto Mono"/>
                <a:sym typeface="Roboto Mono"/>
              </a:rPr>
              <a:t>Put the pieces of bread together</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