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51206400" cy="32918400"/>
  <p:notesSz cx="6858000" cy="9144000"/>
  <p:defaultTextStyle>
    <a:defPPr>
      <a:defRPr lang="en-US"/>
    </a:defPPr>
    <a:lvl1pPr marL="0" algn="l" defTabSz="4806973" rtl="0" eaLnBrk="1" latinLnBrk="0" hangingPunct="1">
      <a:defRPr sz="9500" kern="1200">
        <a:solidFill>
          <a:schemeClr val="tx1"/>
        </a:solidFill>
        <a:latin typeface="+mn-lt"/>
        <a:ea typeface="+mn-ea"/>
        <a:cs typeface="+mn-cs"/>
      </a:defRPr>
    </a:lvl1pPr>
    <a:lvl2pPr marL="2403487" algn="l" defTabSz="4806973" rtl="0" eaLnBrk="1" latinLnBrk="0" hangingPunct="1">
      <a:defRPr sz="9500" kern="1200">
        <a:solidFill>
          <a:schemeClr val="tx1"/>
        </a:solidFill>
        <a:latin typeface="+mn-lt"/>
        <a:ea typeface="+mn-ea"/>
        <a:cs typeface="+mn-cs"/>
      </a:defRPr>
    </a:lvl2pPr>
    <a:lvl3pPr marL="4806973" algn="l" defTabSz="4806973" rtl="0" eaLnBrk="1" latinLnBrk="0" hangingPunct="1">
      <a:defRPr sz="9500" kern="1200">
        <a:solidFill>
          <a:schemeClr val="tx1"/>
        </a:solidFill>
        <a:latin typeface="+mn-lt"/>
        <a:ea typeface="+mn-ea"/>
        <a:cs typeface="+mn-cs"/>
      </a:defRPr>
    </a:lvl3pPr>
    <a:lvl4pPr marL="7210460" algn="l" defTabSz="4806973" rtl="0" eaLnBrk="1" latinLnBrk="0" hangingPunct="1">
      <a:defRPr sz="9500" kern="1200">
        <a:solidFill>
          <a:schemeClr val="tx1"/>
        </a:solidFill>
        <a:latin typeface="+mn-lt"/>
        <a:ea typeface="+mn-ea"/>
        <a:cs typeface="+mn-cs"/>
      </a:defRPr>
    </a:lvl4pPr>
    <a:lvl5pPr marL="9613947" algn="l" defTabSz="4806973" rtl="0" eaLnBrk="1" latinLnBrk="0" hangingPunct="1">
      <a:defRPr sz="9500" kern="1200">
        <a:solidFill>
          <a:schemeClr val="tx1"/>
        </a:solidFill>
        <a:latin typeface="+mn-lt"/>
        <a:ea typeface="+mn-ea"/>
        <a:cs typeface="+mn-cs"/>
      </a:defRPr>
    </a:lvl5pPr>
    <a:lvl6pPr marL="12017434" algn="l" defTabSz="4806973" rtl="0" eaLnBrk="1" latinLnBrk="0" hangingPunct="1">
      <a:defRPr sz="9500" kern="1200">
        <a:solidFill>
          <a:schemeClr val="tx1"/>
        </a:solidFill>
        <a:latin typeface="+mn-lt"/>
        <a:ea typeface="+mn-ea"/>
        <a:cs typeface="+mn-cs"/>
      </a:defRPr>
    </a:lvl6pPr>
    <a:lvl7pPr marL="14420921" algn="l" defTabSz="4806973" rtl="0" eaLnBrk="1" latinLnBrk="0" hangingPunct="1">
      <a:defRPr sz="9500" kern="1200">
        <a:solidFill>
          <a:schemeClr val="tx1"/>
        </a:solidFill>
        <a:latin typeface="+mn-lt"/>
        <a:ea typeface="+mn-ea"/>
        <a:cs typeface="+mn-cs"/>
      </a:defRPr>
    </a:lvl7pPr>
    <a:lvl8pPr marL="16824407" algn="l" defTabSz="4806973" rtl="0" eaLnBrk="1" latinLnBrk="0" hangingPunct="1">
      <a:defRPr sz="9500" kern="1200">
        <a:solidFill>
          <a:schemeClr val="tx1"/>
        </a:solidFill>
        <a:latin typeface="+mn-lt"/>
        <a:ea typeface="+mn-ea"/>
        <a:cs typeface="+mn-cs"/>
      </a:defRPr>
    </a:lvl8pPr>
    <a:lvl9pPr marL="19227894" algn="l" defTabSz="4806973"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0">
          <p15:clr>
            <a:srgbClr val="A4A3A4"/>
          </p15:clr>
        </p15:guide>
        <p15:guide id="2" pos="15840">
          <p15:clr>
            <a:srgbClr val="A4A3A4"/>
          </p15:clr>
        </p15:guide>
        <p15:guide id="3" orient="horz" pos="10368">
          <p15:clr>
            <a:srgbClr val="A4A3A4"/>
          </p15:clr>
        </p15:guide>
        <p15:guide id="4"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7"/>
    <p:restoredTop sz="95662" autoAdjust="0"/>
  </p:normalViewPr>
  <p:slideViewPr>
    <p:cSldViewPr>
      <p:cViewPr>
        <p:scale>
          <a:sx n="30" d="100"/>
          <a:sy n="30" d="100"/>
        </p:scale>
        <p:origin x="-2514" y="-1278"/>
      </p:cViewPr>
      <p:guideLst>
        <p:guide orient="horz" pos="10080"/>
        <p:guide pos="15840"/>
        <p:guide orient="horz" pos="10368"/>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3"/>
            <a:ext cx="43525440" cy="7056120"/>
          </a:xfrm>
        </p:spPr>
        <p:txBody>
          <a:bodyPr/>
          <a:lstStyle/>
          <a:p>
            <a:r>
              <a:rPr lang="en-US"/>
              <a:t>Click to edit Master title style</a:t>
            </a:r>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487" indent="0" algn="ctr">
              <a:buNone/>
              <a:defRPr>
                <a:solidFill>
                  <a:schemeClr val="tx1">
                    <a:tint val="75000"/>
                  </a:schemeClr>
                </a:solidFill>
              </a:defRPr>
            </a:lvl2pPr>
            <a:lvl3pPr marL="4806973" indent="0" algn="ctr">
              <a:buNone/>
              <a:defRPr>
                <a:solidFill>
                  <a:schemeClr val="tx1">
                    <a:tint val="75000"/>
                  </a:schemeClr>
                </a:solidFill>
              </a:defRPr>
            </a:lvl3pPr>
            <a:lvl4pPr marL="7210460" indent="0" algn="ctr">
              <a:buNone/>
              <a:defRPr>
                <a:solidFill>
                  <a:schemeClr val="tx1">
                    <a:tint val="75000"/>
                  </a:schemeClr>
                </a:solidFill>
              </a:defRPr>
            </a:lvl4pPr>
            <a:lvl5pPr marL="9613947" indent="0" algn="ctr">
              <a:buNone/>
              <a:defRPr>
                <a:solidFill>
                  <a:schemeClr val="tx1">
                    <a:tint val="75000"/>
                  </a:schemeClr>
                </a:solidFill>
              </a:defRPr>
            </a:lvl5pPr>
            <a:lvl6pPr marL="12017434" indent="0" algn="ctr">
              <a:buNone/>
              <a:defRPr>
                <a:solidFill>
                  <a:schemeClr val="tx1">
                    <a:tint val="75000"/>
                  </a:schemeClr>
                </a:solidFill>
              </a:defRPr>
            </a:lvl6pPr>
            <a:lvl7pPr marL="14420921" indent="0" algn="ctr">
              <a:buNone/>
              <a:defRPr>
                <a:solidFill>
                  <a:schemeClr val="tx1">
                    <a:tint val="75000"/>
                  </a:schemeClr>
                </a:solidFill>
              </a:defRPr>
            </a:lvl7pPr>
            <a:lvl8pPr marL="16824407" indent="0" algn="ctr">
              <a:buNone/>
              <a:defRPr>
                <a:solidFill>
                  <a:schemeClr val="tx1">
                    <a:tint val="75000"/>
                  </a:schemeClr>
                </a:solidFill>
              </a:defRPr>
            </a:lvl8pPr>
            <a:lvl9pPr marL="1922789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0A1753-3C6B-4416-B894-B17E44933855}"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D887A-CAC2-4928-B5D5-28750D117178}" type="slidenum">
              <a:rPr lang="en-US" smtClean="0"/>
              <a:t>‹#›</a:t>
            </a:fld>
            <a:endParaRPr lang="en-US"/>
          </a:p>
        </p:txBody>
      </p:sp>
    </p:spTree>
    <p:extLst>
      <p:ext uri="{BB962C8B-B14F-4D97-AF65-F5344CB8AC3E}">
        <p14:creationId xmlns:p14="http://schemas.microsoft.com/office/powerpoint/2010/main" val="557333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0A1753-3C6B-4416-B894-B17E44933855}"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D887A-CAC2-4928-B5D5-28750D117178}" type="slidenum">
              <a:rPr lang="en-US" smtClean="0"/>
              <a:t>‹#›</a:t>
            </a:fld>
            <a:endParaRPr lang="en-US"/>
          </a:p>
        </p:txBody>
      </p:sp>
    </p:spTree>
    <p:extLst>
      <p:ext uri="{BB962C8B-B14F-4D97-AF65-F5344CB8AC3E}">
        <p14:creationId xmlns:p14="http://schemas.microsoft.com/office/powerpoint/2010/main" val="131168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4185520" y="6149345"/>
            <a:ext cx="63367920" cy="13107924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081760" y="6149345"/>
            <a:ext cx="189250320" cy="1310792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0A1753-3C6B-4416-B894-B17E44933855}"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D887A-CAC2-4928-B5D5-28750D117178}" type="slidenum">
              <a:rPr lang="en-US" smtClean="0"/>
              <a:t>‹#›</a:t>
            </a:fld>
            <a:endParaRPr lang="en-US"/>
          </a:p>
        </p:txBody>
      </p:sp>
    </p:spTree>
    <p:extLst>
      <p:ext uri="{BB962C8B-B14F-4D97-AF65-F5344CB8AC3E}">
        <p14:creationId xmlns:p14="http://schemas.microsoft.com/office/powerpoint/2010/main" val="229704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0A1753-3C6B-4416-B894-B17E44933855}"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D887A-CAC2-4928-B5D5-28750D117178}" type="slidenum">
              <a:rPr lang="en-US" smtClean="0"/>
              <a:t>‹#›</a:t>
            </a:fld>
            <a:endParaRPr lang="en-US"/>
          </a:p>
        </p:txBody>
      </p:sp>
    </p:spTree>
    <p:extLst>
      <p:ext uri="{BB962C8B-B14F-4D97-AF65-F5344CB8AC3E}">
        <p14:creationId xmlns:p14="http://schemas.microsoft.com/office/powerpoint/2010/main" val="13906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3"/>
            <a:ext cx="43525440" cy="6537960"/>
          </a:xfrm>
        </p:spPr>
        <p:txBody>
          <a:bodyPr anchor="t"/>
          <a:lstStyle>
            <a:lvl1pPr algn="l">
              <a:defRPr sz="21100" b="1" cap="all"/>
            </a:lvl1pPr>
          </a:lstStyle>
          <a:p>
            <a:r>
              <a:rPr lang="en-US"/>
              <a:t>Click to edit Master title style</a:t>
            </a:r>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10500">
                <a:solidFill>
                  <a:schemeClr val="tx1">
                    <a:tint val="75000"/>
                  </a:schemeClr>
                </a:solidFill>
              </a:defRPr>
            </a:lvl1pPr>
            <a:lvl2pPr marL="2403487" indent="0">
              <a:buNone/>
              <a:defRPr sz="9500">
                <a:solidFill>
                  <a:schemeClr val="tx1">
                    <a:tint val="75000"/>
                  </a:schemeClr>
                </a:solidFill>
              </a:defRPr>
            </a:lvl2pPr>
            <a:lvl3pPr marL="4806973" indent="0">
              <a:buNone/>
              <a:defRPr sz="8400">
                <a:solidFill>
                  <a:schemeClr val="tx1">
                    <a:tint val="75000"/>
                  </a:schemeClr>
                </a:solidFill>
              </a:defRPr>
            </a:lvl3pPr>
            <a:lvl4pPr marL="7210460" indent="0">
              <a:buNone/>
              <a:defRPr sz="7400">
                <a:solidFill>
                  <a:schemeClr val="tx1">
                    <a:tint val="75000"/>
                  </a:schemeClr>
                </a:solidFill>
              </a:defRPr>
            </a:lvl4pPr>
            <a:lvl5pPr marL="9613947" indent="0">
              <a:buNone/>
              <a:defRPr sz="7400">
                <a:solidFill>
                  <a:schemeClr val="tx1">
                    <a:tint val="75000"/>
                  </a:schemeClr>
                </a:solidFill>
              </a:defRPr>
            </a:lvl5pPr>
            <a:lvl6pPr marL="12017434" indent="0">
              <a:buNone/>
              <a:defRPr sz="7400">
                <a:solidFill>
                  <a:schemeClr val="tx1">
                    <a:tint val="75000"/>
                  </a:schemeClr>
                </a:solidFill>
              </a:defRPr>
            </a:lvl6pPr>
            <a:lvl7pPr marL="14420921" indent="0">
              <a:buNone/>
              <a:defRPr sz="7400">
                <a:solidFill>
                  <a:schemeClr val="tx1">
                    <a:tint val="75000"/>
                  </a:schemeClr>
                </a:solidFill>
              </a:defRPr>
            </a:lvl7pPr>
            <a:lvl8pPr marL="16824407" indent="0">
              <a:buNone/>
              <a:defRPr sz="7400">
                <a:solidFill>
                  <a:schemeClr val="tx1">
                    <a:tint val="75000"/>
                  </a:schemeClr>
                </a:solidFill>
              </a:defRPr>
            </a:lvl8pPr>
            <a:lvl9pPr marL="19227894" indent="0">
              <a:buNone/>
              <a:defRPr sz="7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0A1753-3C6B-4416-B894-B17E44933855}"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D887A-CAC2-4928-B5D5-28750D117178}" type="slidenum">
              <a:rPr lang="en-US" smtClean="0"/>
              <a:t>‹#›</a:t>
            </a:fld>
            <a:endParaRPr lang="en-US"/>
          </a:p>
        </p:txBody>
      </p:sp>
    </p:spTree>
    <p:extLst>
      <p:ext uri="{BB962C8B-B14F-4D97-AF65-F5344CB8AC3E}">
        <p14:creationId xmlns:p14="http://schemas.microsoft.com/office/powerpoint/2010/main" val="341920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081760" y="35844481"/>
            <a:ext cx="126309120" cy="1013841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1244320" y="35844481"/>
            <a:ext cx="126309120" cy="1013841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0A1753-3C6B-4416-B894-B17E44933855}"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D887A-CAC2-4928-B5D5-28750D117178}" type="slidenum">
              <a:rPr lang="en-US" smtClean="0"/>
              <a:t>‹#›</a:t>
            </a:fld>
            <a:endParaRPr lang="en-US"/>
          </a:p>
        </p:txBody>
      </p:sp>
    </p:spTree>
    <p:extLst>
      <p:ext uri="{BB962C8B-B14F-4D97-AF65-F5344CB8AC3E}">
        <p14:creationId xmlns:p14="http://schemas.microsoft.com/office/powerpoint/2010/main" val="523545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7368543"/>
            <a:ext cx="22625053" cy="3070858"/>
          </a:xfrm>
        </p:spPr>
        <p:txBody>
          <a:bodyPr anchor="b"/>
          <a:lstStyle>
            <a:lvl1pPr marL="0" indent="0">
              <a:buNone/>
              <a:defRPr sz="12600" b="1"/>
            </a:lvl1pPr>
            <a:lvl2pPr marL="2403487" indent="0">
              <a:buNone/>
              <a:defRPr sz="10500" b="1"/>
            </a:lvl2pPr>
            <a:lvl3pPr marL="4806973" indent="0">
              <a:buNone/>
              <a:defRPr sz="9500" b="1"/>
            </a:lvl3pPr>
            <a:lvl4pPr marL="7210460" indent="0">
              <a:buNone/>
              <a:defRPr sz="8400" b="1"/>
            </a:lvl4pPr>
            <a:lvl5pPr marL="9613947" indent="0">
              <a:buNone/>
              <a:defRPr sz="8400" b="1"/>
            </a:lvl5pPr>
            <a:lvl6pPr marL="12017434" indent="0">
              <a:buNone/>
              <a:defRPr sz="8400" b="1"/>
            </a:lvl6pPr>
            <a:lvl7pPr marL="14420921" indent="0">
              <a:buNone/>
              <a:defRPr sz="8400" b="1"/>
            </a:lvl7pPr>
            <a:lvl8pPr marL="16824407" indent="0">
              <a:buNone/>
              <a:defRPr sz="8400" b="1"/>
            </a:lvl8pPr>
            <a:lvl9pPr marL="19227894" indent="0">
              <a:buNone/>
              <a:defRPr sz="8400" b="1"/>
            </a:lvl9pPr>
          </a:lstStyle>
          <a:p>
            <a:pPr lvl="0"/>
            <a:r>
              <a:rPr lang="en-US"/>
              <a:t>Click to edit Master text styles</a:t>
            </a:r>
          </a:p>
        </p:txBody>
      </p:sp>
      <p:sp>
        <p:nvSpPr>
          <p:cNvPr id="4" name="Content Placeholder 3"/>
          <p:cNvSpPr>
            <a:spLocks noGrp="1"/>
          </p:cNvSpPr>
          <p:nvPr>
            <p:ph sz="half" idx="2"/>
          </p:nvPr>
        </p:nvSpPr>
        <p:spPr>
          <a:xfrm>
            <a:off x="2560320" y="10439401"/>
            <a:ext cx="22625053"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7368543"/>
            <a:ext cx="22633941" cy="3070858"/>
          </a:xfrm>
        </p:spPr>
        <p:txBody>
          <a:bodyPr anchor="b"/>
          <a:lstStyle>
            <a:lvl1pPr marL="0" indent="0">
              <a:buNone/>
              <a:defRPr sz="12600" b="1"/>
            </a:lvl1pPr>
            <a:lvl2pPr marL="2403487" indent="0">
              <a:buNone/>
              <a:defRPr sz="10500" b="1"/>
            </a:lvl2pPr>
            <a:lvl3pPr marL="4806973" indent="0">
              <a:buNone/>
              <a:defRPr sz="9500" b="1"/>
            </a:lvl3pPr>
            <a:lvl4pPr marL="7210460" indent="0">
              <a:buNone/>
              <a:defRPr sz="8400" b="1"/>
            </a:lvl4pPr>
            <a:lvl5pPr marL="9613947" indent="0">
              <a:buNone/>
              <a:defRPr sz="8400" b="1"/>
            </a:lvl5pPr>
            <a:lvl6pPr marL="12017434" indent="0">
              <a:buNone/>
              <a:defRPr sz="8400" b="1"/>
            </a:lvl6pPr>
            <a:lvl7pPr marL="14420921" indent="0">
              <a:buNone/>
              <a:defRPr sz="8400" b="1"/>
            </a:lvl7pPr>
            <a:lvl8pPr marL="16824407" indent="0">
              <a:buNone/>
              <a:defRPr sz="8400" b="1"/>
            </a:lvl8pPr>
            <a:lvl9pPr marL="19227894" indent="0">
              <a:buNone/>
              <a:defRPr sz="8400" b="1"/>
            </a:lvl9pPr>
          </a:lstStyle>
          <a:p>
            <a:pPr lvl="0"/>
            <a:r>
              <a:rPr lang="en-US"/>
              <a:t>Click to edit Master text styles</a:t>
            </a:r>
          </a:p>
        </p:txBody>
      </p:sp>
      <p:sp>
        <p:nvSpPr>
          <p:cNvPr id="6" name="Content Placeholder 5"/>
          <p:cNvSpPr>
            <a:spLocks noGrp="1"/>
          </p:cNvSpPr>
          <p:nvPr>
            <p:ph sz="quarter" idx="4"/>
          </p:nvPr>
        </p:nvSpPr>
        <p:spPr>
          <a:xfrm>
            <a:off x="26012143" y="10439401"/>
            <a:ext cx="22633941"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0A1753-3C6B-4416-B894-B17E44933855}"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2D887A-CAC2-4928-B5D5-28750D117178}" type="slidenum">
              <a:rPr lang="en-US" smtClean="0"/>
              <a:t>‹#›</a:t>
            </a:fld>
            <a:endParaRPr lang="en-US"/>
          </a:p>
        </p:txBody>
      </p:sp>
    </p:spTree>
    <p:extLst>
      <p:ext uri="{BB962C8B-B14F-4D97-AF65-F5344CB8AC3E}">
        <p14:creationId xmlns:p14="http://schemas.microsoft.com/office/powerpoint/2010/main" val="239932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0A1753-3C6B-4416-B894-B17E44933855}"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2D887A-CAC2-4928-B5D5-28750D117178}" type="slidenum">
              <a:rPr lang="en-US" smtClean="0"/>
              <a:t>‹#›</a:t>
            </a:fld>
            <a:endParaRPr lang="en-US"/>
          </a:p>
        </p:txBody>
      </p:sp>
    </p:spTree>
    <p:extLst>
      <p:ext uri="{BB962C8B-B14F-4D97-AF65-F5344CB8AC3E}">
        <p14:creationId xmlns:p14="http://schemas.microsoft.com/office/powerpoint/2010/main" val="67285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A1753-3C6B-4416-B894-B17E44933855}"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2D887A-CAC2-4928-B5D5-28750D117178}" type="slidenum">
              <a:rPr lang="en-US" smtClean="0"/>
              <a:t>‹#›</a:t>
            </a:fld>
            <a:endParaRPr lang="en-US"/>
          </a:p>
        </p:txBody>
      </p:sp>
    </p:spTree>
    <p:extLst>
      <p:ext uri="{BB962C8B-B14F-4D97-AF65-F5344CB8AC3E}">
        <p14:creationId xmlns:p14="http://schemas.microsoft.com/office/powerpoint/2010/main" val="1173678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310640"/>
            <a:ext cx="16846553" cy="557784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1" y="1310643"/>
            <a:ext cx="28625800" cy="28094942"/>
          </a:xfrm>
        </p:spPr>
        <p:txBody>
          <a:bodyPr/>
          <a:lstStyle>
            <a:lvl1pPr>
              <a:defRPr sz="169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3" y="6888483"/>
            <a:ext cx="16846553" cy="22517102"/>
          </a:xfrm>
        </p:spPr>
        <p:txBody>
          <a:bodyPr/>
          <a:lstStyle>
            <a:lvl1pPr marL="0" indent="0">
              <a:buNone/>
              <a:defRPr sz="7400"/>
            </a:lvl1pPr>
            <a:lvl2pPr marL="2403487" indent="0">
              <a:buNone/>
              <a:defRPr sz="6300"/>
            </a:lvl2pPr>
            <a:lvl3pPr marL="4806973" indent="0">
              <a:buNone/>
              <a:defRPr sz="5200"/>
            </a:lvl3pPr>
            <a:lvl4pPr marL="7210460" indent="0">
              <a:buNone/>
              <a:defRPr sz="4700"/>
            </a:lvl4pPr>
            <a:lvl5pPr marL="9613947" indent="0">
              <a:buNone/>
              <a:defRPr sz="4700"/>
            </a:lvl5pPr>
            <a:lvl6pPr marL="12017434" indent="0">
              <a:buNone/>
              <a:defRPr sz="4700"/>
            </a:lvl6pPr>
            <a:lvl7pPr marL="14420921" indent="0">
              <a:buNone/>
              <a:defRPr sz="4700"/>
            </a:lvl7pPr>
            <a:lvl8pPr marL="16824407" indent="0">
              <a:buNone/>
              <a:defRPr sz="4700"/>
            </a:lvl8pPr>
            <a:lvl9pPr marL="19227894"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8E0A1753-3C6B-4416-B894-B17E44933855}"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D887A-CAC2-4928-B5D5-28750D117178}" type="slidenum">
              <a:rPr lang="en-US" smtClean="0"/>
              <a:t>‹#›</a:t>
            </a:fld>
            <a:endParaRPr lang="en-US"/>
          </a:p>
        </p:txBody>
      </p:sp>
    </p:spTree>
    <p:extLst>
      <p:ext uri="{BB962C8B-B14F-4D97-AF65-F5344CB8AC3E}">
        <p14:creationId xmlns:p14="http://schemas.microsoft.com/office/powerpoint/2010/main" val="104817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1"/>
            <a:ext cx="30723840" cy="272034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900"/>
            </a:lvl1pPr>
            <a:lvl2pPr marL="2403487" indent="0">
              <a:buNone/>
              <a:defRPr sz="14700"/>
            </a:lvl2pPr>
            <a:lvl3pPr marL="4806973" indent="0">
              <a:buNone/>
              <a:defRPr sz="12600"/>
            </a:lvl3pPr>
            <a:lvl4pPr marL="7210460" indent="0">
              <a:buNone/>
              <a:defRPr sz="10500"/>
            </a:lvl4pPr>
            <a:lvl5pPr marL="9613947" indent="0">
              <a:buNone/>
              <a:defRPr sz="10500"/>
            </a:lvl5pPr>
            <a:lvl6pPr marL="12017434" indent="0">
              <a:buNone/>
              <a:defRPr sz="10500"/>
            </a:lvl6pPr>
            <a:lvl7pPr marL="14420921" indent="0">
              <a:buNone/>
              <a:defRPr sz="10500"/>
            </a:lvl7pPr>
            <a:lvl8pPr marL="16824407" indent="0">
              <a:buNone/>
              <a:defRPr sz="10500"/>
            </a:lvl8pPr>
            <a:lvl9pPr marL="19227894" indent="0">
              <a:buNone/>
              <a:defRPr sz="10500"/>
            </a:lvl9pPr>
          </a:lstStyle>
          <a:p>
            <a:endParaRPr lang="en-US"/>
          </a:p>
        </p:txBody>
      </p:sp>
      <p:sp>
        <p:nvSpPr>
          <p:cNvPr id="4" name="Text Placeholder 3"/>
          <p:cNvSpPr>
            <a:spLocks noGrp="1"/>
          </p:cNvSpPr>
          <p:nvPr>
            <p:ph type="body" sz="half" idx="2"/>
          </p:nvPr>
        </p:nvSpPr>
        <p:spPr>
          <a:xfrm>
            <a:off x="10036813" y="25763223"/>
            <a:ext cx="30723840" cy="3863338"/>
          </a:xfrm>
        </p:spPr>
        <p:txBody>
          <a:bodyPr/>
          <a:lstStyle>
            <a:lvl1pPr marL="0" indent="0">
              <a:buNone/>
              <a:defRPr sz="7400"/>
            </a:lvl1pPr>
            <a:lvl2pPr marL="2403487" indent="0">
              <a:buNone/>
              <a:defRPr sz="6300"/>
            </a:lvl2pPr>
            <a:lvl3pPr marL="4806973" indent="0">
              <a:buNone/>
              <a:defRPr sz="5200"/>
            </a:lvl3pPr>
            <a:lvl4pPr marL="7210460" indent="0">
              <a:buNone/>
              <a:defRPr sz="4700"/>
            </a:lvl4pPr>
            <a:lvl5pPr marL="9613947" indent="0">
              <a:buNone/>
              <a:defRPr sz="4700"/>
            </a:lvl5pPr>
            <a:lvl6pPr marL="12017434" indent="0">
              <a:buNone/>
              <a:defRPr sz="4700"/>
            </a:lvl6pPr>
            <a:lvl7pPr marL="14420921" indent="0">
              <a:buNone/>
              <a:defRPr sz="4700"/>
            </a:lvl7pPr>
            <a:lvl8pPr marL="16824407" indent="0">
              <a:buNone/>
              <a:defRPr sz="4700"/>
            </a:lvl8pPr>
            <a:lvl9pPr marL="19227894"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8E0A1753-3C6B-4416-B894-B17E44933855}"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D887A-CAC2-4928-B5D5-28750D117178}" type="slidenum">
              <a:rPr lang="en-US" smtClean="0"/>
              <a:t>‹#›</a:t>
            </a:fld>
            <a:endParaRPr lang="en-US"/>
          </a:p>
        </p:txBody>
      </p:sp>
    </p:spTree>
    <p:extLst>
      <p:ext uri="{BB962C8B-B14F-4D97-AF65-F5344CB8AC3E}">
        <p14:creationId xmlns:p14="http://schemas.microsoft.com/office/powerpoint/2010/main" val="387896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480698" tIns="240349" rIns="480698" bIns="240349" rtlCol="0" anchor="ctr">
            <a:normAutofit/>
          </a:bodyPr>
          <a:lstStyle/>
          <a:p>
            <a:r>
              <a:rPr lang="en-US"/>
              <a:t>Click to edit Master title style</a:t>
            </a:r>
          </a:p>
        </p:txBody>
      </p:sp>
      <p:sp>
        <p:nvSpPr>
          <p:cNvPr id="3" name="Text Placeholder 2"/>
          <p:cNvSpPr>
            <a:spLocks noGrp="1"/>
          </p:cNvSpPr>
          <p:nvPr>
            <p:ph type="body" idx="1"/>
          </p:nvPr>
        </p:nvSpPr>
        <p:spPr>
          <a:xfrm>
            <a:off x="2560320" y="7680962"/>
            <a:ext cx="46085760" cy="21724623"/>
          </a:xfrm>
          <a:prstGeom prst="rect">
            <a:avLst/>
          </a:prstGeom>
        </p:spPr>
        <p:txBody>
          <a:bodyPr vert="horz" lIns="480698" tIns="240349" rIns="480698" bIns="2403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0510483"/>
            <a:ext cx="11948160" cy="1752600"/>
          </a:xfrm>
          <a:prstGeom prst="rect">
            <a:avLst/>
          </a:prstGeom>
        </p:spPr>
        <p:txBody>
          <a:bodyPr vert="horz" lIns="480698" tIns="240349" rIns="480698" bIns="240349" rtlCol="0" anchor="ctr"/>
          <a:lstStyle>
            <a:lvl1pPr algn="l">
              <a:defRPr sz="6300">
                <a:solidFill>
                  <a:schemeClr val="tx1">
                    <a:tint val="75000"/>
                  </a:schemeClr>
                </a:solidFill>
              </a:defRPr>
            </a:lvl1pPr>
          </a:lstStyle>
          <a:p>
            <a:fld id="{8E0A1753-3C6B-4416-B894-B17E44933855}" type="datetimeFigureOut">
              <a:rPr lang="en-US" smtClean="0"/>
              <a:t>4/15/2021</a:t>
            </a:fld>
            <a:endParaRPr lang="en-US"/>
          </a:p>
        </p:txBody>
      </p:sp>
      <p:sp>
        <p:nvSpPr>
          <p:cNvPr id="5" name="Footer Placeholder 4"/>
          <p:cNvSpPr>
            <a:spLocks noGrp="1"/>
          </p:cNvSpPr>
          <p:nvPr>
            <p:ph type="ftr" sz="quarter" idx="3"/>
          </p:nvPr>
        </p:nvSpPr>
        <p:spPr>
          <a:xfrm>
            <a:off x="17495520" y="30510483"/>
            <a:ext cx="16215360" cy="1752600"/>
          </a:xfrm>
          <a:prstGeom prst="rect">
            <a:avLst/>
          </a:prstGeom>
        </p:spPr>
        <p:txBody>
          <a:bodyPr vert="horz" lIns="480698" tIns="240349" rIns="480698" bIns="240349"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3"/>
            <a:ext cx="11948160" cy="1752600"/>
          </a:xfrm>
          <a:prstGeom prst="rect">
            <a:avLst/>
          </a:prstGeom>
        </p:spPr>
        <p:txBody>
          <a:bodyPr vert="horz" lIns="480698" tIns="240349" rIns="480698" bIns="240349" rtlCol="0" anchor="ctr"/>
          <a:lstStyle>
            <a:lvl1pPr algn="r">
              <a:defRPr sz="6300">
                <a:solidFill>
                  <a:schemeClr val="tx1">
                    <a:tint val="75000"/>
                  </a:schemeClr>
                </a:solidFill>
              </a:defRPr>
            </a:lvl1pPr>
          </a:lstStyle>
          <a:p>
            <a:fld id="{FC2D887A-CAC2-4928-B5D5-28750D117178}" type="slidenum">
              <a:rPr lang="en-US" smtClean="0"/>
              <a:t>‹#›</a:t>
            </a:fld>
            <a:endParaRPr lang="en-US"/>
          </a:p>
        </p:txBody>
      </p:sp>
    </p:spTree>
    <p:extLst>
      <p:ext uri="{BB962C8B-B14F-4D97-AF65-F5344CB8AC3E}">
        <p14:creationId xmlns:p14="http://schemas.microsoft.com/office/powerpoint/2010/main" val="1625360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73" rtl="0" eaLnBrk="1" latinLnBrk="0" hangingPunct="1">
        <a:spcBef>
          <a:spcPct val="0"/>
        </a:spcBef>
        <a:buNone/>
        <a:defRPr sz="23100" kern="1200">
          <a:solidFill>
            <a:schemeClr val="tx1"/>
          </a:solidFill>
          <a:latin typeface="+mj-lt"/>
          <a:ea typeface="+mj-ea"/>
          <a:cs typeface="+mj-cs"/>
        </a:defRPr>
      </a:lvl1pPr>
    </p:titleStyle>
    <p:bodyStyle>
      <a:lvl1pPr marL="1802615" indent="-1802615" algn="l" defTabSz="4806973" rtl="0" eaLnBrk="1" latinLnBrk="0" hangingPunct="1">
        <a:spcBef>
          <a:spcPct val="20000"/>
        </a:spcBef>
        <a:buFont typeface="Arial" panose="020B0604020202020204" pitchFamily="34" charset="0"/>
        <a:buChar char="•"/>
        <a:defRPr sz="16900" kern="1200">
          <a:solidFill>
            <a:schemeClr val="tx1"/>
          </a:solidFill>
          <a:latin typeface="+mn-lt"/>
          <a:ea typeface="+mn-ea"/>
          <a:cs typeface="+mn-cs"/>
        </a:defRPr>
      </a:lvl1pPr>
      <a:lvl2pPr marL="3905666" indent="-1502179" algn="l" defTabSz="4806973" rtl="0" eaLnBrk="1" latinLnBrk="0" hangingPunct="1">
        <a:spcBef>
          <a:spcPct val="20000"/>
        </a:spcBef>
        <a:buFont typeface="Arial" panose="020B0604020202020204" pitchFamily="34" charset="0"/>
        <a:buChar char="–"/>
        <a:defRPr sz="14700" kern="1200">
          <a:solidFill>
            <a:schemeClr val="tx1"/>
          </a:solidFill>
          <a:latin typeface="+mn-lt"/>
          <a:ea typeface="+mn-ea"/>
          <a:cs typeface="+mn-cs"/>
        </a:defRPr>
      </a:lvl2pPr>
      <a:lvl3pPr marL="6008716" indent="-1201743" algn="l" defTabSz="4806973" rtl="0" eaLnBrk="1" latinLnBrk="0" hangingPunct="1">
        <a:spcBef>
          <a:spcPct val="20000"/>
        </a:spcBef>
        <a:buFont typeface="Arial" panose="020B0604020202020204" pitchFamily="34" charset="0"/>
        <a:buChar char="•"/>
        <a:defRPr sz="12600" kern="1200">
          <a:solidFill>
            <a:schemeClr val="tx1"/>
          </a:solidFill>
          <a:latin typeface="+mn-lt"/>
          <a:ea typeface="+mn-ea"/>
          <a:cs typeface="+mn-cs"/>
        </a:defRPr>
      </a:lvl3pPr>
      <a:lvl4pPr marL="8412204" indent="-1201743" algn="l" defTabSz="4806973"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4pPr>
      <a:lvl5pPr marL="10815691" indent="-1201743" algn="l" defTabSz="4806973"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5pPr>
      <a:lvl6pPr marL="13219177" indent="-1201743" algn="l" defTabSz="4806973"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6pPr>
      <a:lvl7pPr marL="15622664" indent="-1201743" algn="l" defTabSz="4806973"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7pPr>
      <a:lvl8pPr marL="18026150" indent="-1201743" algn="l" defTabSz="4806973"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8pPr>
      <a:lvl9pPr marL="20429637" indent="-1201743" algn="l" defTabSz="4806973"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9pPr>
    </p:bodyStyle>
    <p:otherStyle>
      <a:defPPr>
        <a:defRPr lang="en-US"/>
      </a:defPPr>
      <a:lvl1pPr marL="0" algn="l" defTabSz="4806973" rtl="0" eaLnBrk="1" latinLnBrk="0" hangingPunct="1">
        <a:defRPr sz="9500" kern="1200">
          <a:solidFill>
            <a:schemeClr val="tx1"/>
          </a:solidFill>
          <a:latin typeface="+mn-lt"/>
          <a:ea typeface="+mn-ea"/>
          <a:cs typeface="+mn-cs"/>
        </a:defRPr>
      </a:lvl1pPr>
      <a:lvl2pPr marL="2403487" algn="l" defTabSz="4806973" rtl="0" eaLnBrk="1" latinLnBrk="0" hangingPunct="1">
        <a:defRPr sz="9500" kern="1200">
          <a:solidFill>
            <a:schemeClr val="tx1"/>
          </a:solidFill>
          <a:latin typeface="+mn-lt"/>
          <a:ea typeface="+mn-ea"/>
          <a:cs typeface="+mn-cs"/>
        </a:defRPr>
      </a:lvl2pPr>
      <a:lvl3pPr marL="4806973" algn="l" defTabSz="4806973" rtl="0" eaLnBrk="1" latinLnBrk="0" hangingPunct="1">
        <a:defRPr sz="9500" kern="1200">
          <a:solidFill>
            <a:schemeClr val="tx1"/>
          </a:solidFill>
          <a:latin typeface="+mn-lt"/>
          <a:ea typeface="+mn-ea"/>
          <a:cs typeface="+mn-cs"/>
        </a:defRPr>
      </a:lvl3pPr>
      <a:lvl4pPr marL="7210460" algn="l" defTabSz="4806973" rtl="0" eaLnBrk="1" latinLnBrk="0" hangingPunct="1">
        <a:defRPr sz="9500" kern="1200">
          <a:solidFill>
            <a:schemeClr val="tx1"/>
          </a:solidFill>
          <a:latin typeface="+mn-lt"/>
          <a:ea typeface="+mn-ea"/>
          <a:cs typeface="+mn-cs"/>
        </a:defRPr>
      </a:lvl4pPr>
      <a:lvl5pPr marL="9613947" algn="l" defTabSz="4806973" rtl="0" eaLnBrk="1" latinLnBrk="0" hangingPunct="1">
        <a:defRPr sz="9500" kern="1200">
          <a:solidFill>
            <a:schemeClr val="tx1"/>
          </a:solidFill>
          <a:latin typeface="+mn-lt"/>
          <a:ea typeface="+mn-ea"/>
          <a:cs typeface="+mn-cs"/>
        </a:defRPr>
      </a:lvl5pPr>
      <a:lvl6pPr marL="12017434" algn="l" defTabSz="4806973" rtl="0" eaLnBrk="1" latinLnBrk="0" hangingPunct="1">
        <a:defRPr sz="9500" kern="1200">
          <a:solidFill>
            <a:schemeClr val="tx1"/>
          </a:solidFill>
          <a:latin typeface="+mn-lt"/>
          <a:ea typeface="+mn-ea"/>
          <a:cs typeface="+mn-cs"/>
        </a:defRPr>
      </a:lvl6pPr>
      <a:lvl7pPr marL="14420921" algn="l" defTabSz="4806973" rtl="0" eaLnBrk="1" latinLnBrk="0" hangingPunct="1">
        <a:defRPr sz="9500" kern="1200">
          <a:solidFill>
            <a:schemeClr val="tx1"/>
          </a:solidFill>
          <a:latin typeface="+mn-lt"/>
          <a:ea typeface="+mn-ea"/>
          <a:cs typeface="+mn-cs"/>
        </a:defRPr>
      </a:lvl7pPr>
      <a:lvl8pPr marL="16824407" algn="l" defTabSz="4806973" rtl="0" eaLnBrk="1" latinLnBrk="0" hangingPunct="1">
        <a:defRPr sz="9500" kern="1200">
          <a:solidFill>
            <a:schemeClr val="tx1"/>
          </a:solidFill>
          <a:latin typeface="+mn-lt"/>
          <a:ea typeface="+mn-ea"/>
          <a:cs typeface="+mn-cs"/>
        </a:defRPr>
      </a:lvl8pPr>
      <a:lvl9pPr marL="19227894" algn="l" defTabSz="4806973"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6" name="Rectangle 105"/>
          <p:cNvSpPr>
            <a:spLocks noChangeAspect="1"/>
          </p:cNvSpPr>
          <p:nvPr/>
        </p:nvSpPr>
        <p:spPr>
          <a:xfrm>
            <a:off x="34335693" y="23305695"/>
            <a:ext cx="16327609" cy="91555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3470" tIns="46735" rIns="93470" bIns="46735" rtlCol="0" anchor="ctr"/>
          <a:lstStyle/>
          <a:p>
            <a:pPr algn="ctr"/>
            <a:endParaRPr lang="en-US"/>
          </a:p>
        </p:txBody>
      </p:sp>
      <p:sp>
        <p:nvSpPr>
          <p:cNvPr id="133" name="Rectangle 132"/>
          <p:cNvSpPr>
            <a:spLocks noChangeAspect="1"/>
          </p:cNvSpPr>
          <p:nvPr/>
        </p:nvSpPr>
        <p:spPr>
          <a:xfrm>
            <a:off x="34335693" y="18440400"/>
            <a:ext cx="16337307" cy="45968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3470" tIns="46735" rIns="93470" bIns="46735" rtlCol="0" anchor="ctr"/>
          <a:lstStyle/>
          <a:p>
            <a:pPr algn="ctr"/>
            <a:endParaRPr lang="en-US"/>
          </a:p>
        </p:txBody>
      </p:sp>
      <p:sp>
        <p:nvSpPr>
          <p:cNvPr id="38" name="TextBox 37"/>
          <p:cNvSpPr txBox="1"/>
          <p:nvPr/>
        </p:nvSpPr>
        <p:spPr>
          <a:xfrm>
            <a:off x="35356800" y="23547870"/>
            <a:ext cx="14935199" cy="8465905"/>
          </a:xfrm>
          <a:prstGeom prst="rect">
            <a:avLst/>
          </a:prstGeom>
          <a:solidFill>
            <a:schemeClr val="bg1"/>
          </a:solidFill>
          <a:ln>
            <a:noFill/>
          </a:ln>
        </p:spPr>
        <p:txBody>
          <a:bodyPr wrap="square" lIns="93470" tIns="46735" rIns="93470" bIns="46735" rtlCol="0">
            <a:spAutoFit/>
          </a:bodyPr>
          <a:lstStyle/>
          <a:p>
            <a:r>
              <a:rPr lang="en-US" sz="3200" b="1" dirty="0">
                <a:latin typeface="Arial"/>
                <a:ea typeface="Arial" charset="0"/>
                <a:cs typeface="Arial"/>
              </a:rPr>
              <a:t>References</a:t>
            </a:r>
          </a:p>
          <a:p>
            <a:pPr marL="457200" indent="-457200">
              <a:buFont typeface="Arial" panose="020B0604020202020204" pitchFamily="34" charset="0"/>
              <a:buChar char="•"/>
            </a:pPr>
            <a:r>
              <a:rPr lang="en-US" sz="3200" dirty="0" err="1">
                <a:latin typeface="Arial"/>
                <a:ea typeface="Arial" charset="0"/>
                <a:cs typeface="Arial"/>
              </a:rPr>
              <a:t>Çiçek</a:t>
            </a:r>
            <a:r>
              <a:rPr lang="en-US" sz="3200" dirty="0">
                <a:latin typeface="Arial"/>
                <a:ea typeface="Arial" charset="0"/>
                <a:cs typeface="Arial"/>
              </a:rPr>
              <a:t>, Ö., Abdulkadir, A., </a:t>
            </a:r>
            <a:r>
              <a:rPr lang="en-US" sz="3200" dirty="0" err="1">
                <a:latin typeface="Arial"/>
                <a:ea typeface="Arial" charset="0"/>
                <a:cs typeface="Arial"/>
              </a:rPr>
              <a:t>Lienkamp</a:t>
            </a:r>
            <a:r>
              <a:rPr lang="en-US" sz="3200" dirty="0">
                <a:latin typeface="Arial"/>
                <a:ea typeface="Arial" charset="0"/>
                <a:cs typeface="Arial"/>
              </a:rPr>
              <a:t>, S.S., </a:t>
            </a:r>
            <a:r>
              <a:rPr lang="en-US" sz="3200" dirty="0" err="1">
                <a:latin typeface="Arial"/>
                <a:ea typeface="Arial" charset="0"/>
                <a:cs typeface="Arial"/>
              </a:rPr>
              <a:t>Brox</a:t>
            </a:r>
            <a:r>
              <a:rPr lang="en-US" sz="3200" dirty="0">
                <a:latin typeface="Arial"/>
                <a:ea typeface="Arial" charset="0"/>
                <a:cs typeface="Arial"/>
              </a:rPr>
              <a:t>, T., and </a:t>
            </a:r>
            <a:r>
              <a:rPr lang="en-US" sz="3200" dirty="0" err="1">
                <a:latin typeface="Arial"/>
                <a:ea typeface="Arial" charset="0"/>
                <a:cs typeface="Arial"/>
              </a:rPr>
              <a:t>Ronneberger</a:t>
            </a:r>
            <a:r>
              <a:rPr lang="en-US" sz="3200" dirty="0">
                <a:latin typeface="Arial"/>
                <a:ea typeface="Arial" charset="0"/>
                <a:cs typeface="Arial"/>
              </a:rPr>
              <a:t>, O. (2016). 3D U-Net: Learning Dense Volumetric Segmentation from Sparse Annotation. In Medical Image Computing and Computer-Assisted Intervention – MICCAI 2016, S. </a:t>
            </a:r>
            <a:r>
              <a:rPr lang="en-US" sz="3200" dirty="0" err="1">
                <a:latin typeface="Arial"/>
                <a:ea typeface="Arial" charset="0"/>
                <a:cs typeface="Arial"/>
              </a:rPr>
              <a:t>Ourselin</a:t>
            </a:r>
            <a:r>
              <a:rPr lang="en-US" sz="3200" dirty="0">
                <a:latin typeface="Arial"/>
                <a:ea typeface="Arial" charset="0"/>
                <a:cs typeface="Arial"/>
              </a:rPr>
              <a:t>, L. </a:t>
            </a:r>
            <a:r>
              <a:rPr lang="en-US" sz="3200" dirty="0" err="1">
                <a:latin typeface="Arial"/>
                <a:ea typeface="Arial" charset="0"/>
                <a:cs typeface="Arial"/>
              </a:rPr>
              <a:t>Joskowicz</a:t>
            </a:r>
            <a:r>
              <a:rPr lang="en-US" sz="3200" dirty="0">
                <a:latin typeface="Arial"/>
                <a:ea typeface="Arial" charset="0"/>
                <a:cs typeface="Arial"/>
              </a:rPr>
              <a:t>, M.R. </a:t>
            </a:r>
            <a:r>
              <a:rPr lang="en-US" sz="3200" dirty="0" err="1">
                <a:latin typeface="Arial"/>
                <a:ea typeface="Arial" charset="0"/>
                <a:cs typeface="Arial"/>
              </a:rPr>
              <a:t>Sabuncu</a:t>
            </a:r>
            <a:r>
              <a:rPr lang="en-US" sz="3200" dirty="0">
                <a:latin typeface="Arial"/>
                <a:ea typeface="Arial" charset="0"/>
                <a:cs typeface="Arial"/>
              </a:rPr>
              <a:t>, G. </a:t>
            </a:r>
            <a:r>
              <a:rPr lang="en-US" sz="3200" dirty="0" err="1">
                <a:latin typeface="Arial"/>
                <a:ea typeface="Arial" charset="0"/>
                <a:cs typeface="Arial"/>
              </a:rPr>
              <a:t>Unal</a:t>
            </a:r>
            <a:r>
              <a:rPr lang="en-US" sz="3200" dirty="0">
                <a:latin typeface="Arial"/>
                <a:ea typeface="Arial" charset="0"/>
                <a:cs typeface="Arial"/>
              </a:rPr>
              <a:t>, and W. Wells, eds. (Cham: Springer International Publishing), pp. 424–432.</a:t>
            </a:r>
          </a:p>
          <a:p>
            <a:pPr marL="457200" indent="-457200">
              <a:buFont typeface="Arial" panose="020B0604020202020204" pitchFamily="34" charset="0"/>
              <a:buChar char="•"/>
            </a:pPr>
            <a:r>
              <a:rPr lang="en-SG" sz="3200" dirty="0">
                <a:latin typeface="Arial"/>
                <a:ea typeface="Arial" charset="0"/>
                <a:cs typeface="Arial"/>
              </a:rPr>
              <a:t>Nicholson, C., and </a:t>
            </a:r>
            <a:r>
              <a:rPr lang="en-SG" sz="3200" dirty="0" err="1">
                <a:latin typeface="Arial"/>
                <a:ea typeface="Arial" charset="0"/>
                <a:cs typeface="Arial"/>
              </a:rPr>
              <a:t>Hrabětová</a:t>
            </a:r>
            <a:r>
              <a:rPr lang="en-SG" sz="3200" dirty="0">
                <a:latin typeface="Arial"/>
                <a:ea typeface="Arial" charset="0"/>
                <a:cs typeface="Arial"/>
              </a:rPr>
              <a:t>, S. (2017). Brain Extracellular Space: The Final Frontier of Neuroscience. </a:t>
            </a:r>
            <a:r>
              <a:rPr lang="en-SG" sz="3200" dirty="0" err="1">
                <a:latin typeface="Arial"/>
                <a:ea typeface="Arial" charset="0"/>
                <a:cs typeface="Arial"/>
              </a:rPr>
              <a:t>Biophys</a:t>
            </a:r>
            <a:r>
              <a:rPr lang="en-SG" sz="3200" dirty="0">
                <a:latin typeface="Arial"/>
                <a:ea typeface="Arial" charset="0"/>
                <a:cs typeface="Arial"/>
              </a:rPr>
              <a:t>. J. 113, 2133–2142</a:t>
            </a:r>
          </a:p>
          <a:p>
            <a:pPr marL="457200" indent="-457200">
              <a:buFont typeface="Arial" panose="020B0604020202020204" pitchFamily="34" charset="0"/>
              <a:buChar char="•"/>
            </a:pPr>
            <a:r>
              <a:rPr lang="en-SG" sz="3200" dirty="0">
                <a:latin typeface="Arial"/>
                <a:ea typeface="Arial" charset="0"/>
                <a:cs typeface="Arial"/>
              </a:rPr>
              <a:t>Xu, C.S., Hayworth, K.J., Lu, Z., </a:t>
            </a:r>
            <a:r>
              <a:rPr lang="en-SG" sz="3200" dirty="0" err="1">
                <a:latin typeface="Arial"/>
                <a:ea typeface="Arial" charset="0"/>
                <a:cs typeface="Arial"/>
              </a:rPr>
              <a:t>Grob</a:t>
            </a:r>
            <a:r>
              <a:rPr lang="en-SG" sz="3200" dirty="0">
                <a:latin typeface="Arial"/>
                <a:ea typeface="Arial" charset="0"/>
                <a:cs typeface="Arial"/>
              </a:rPr>
              <a:t>, P., Hassan, A.M., García-</a:t>
            </a:r>
            <a:r>
              <a:rPr lang="en-SG" sz="3200" dirty="0" err="1">
                <a:latin typeface="Arial"/>
                <a:ea typeface="Arial" charset="0"/>
                <a:cs typeface="Arial"/>
              </a:rPr>
              <a:t>Cerdán</a:t>
            </a:r>
            <a:r>
              <a:rPr lang="en-SG" sz="3200" dirty="0">
                <a:latin typeface="Arial"/>
                <a:ea typeface="Arial" charset="0"/>
                <a:cs typeface="Arial"/>
              </a:rPr>
              <a:t>, J.G., Niyogi, K.K., Nogales, E., Weinberg, R.J., and Hess, H.F. (2017). Enhanced FIB-SEM systems for large-volume 3D imaging. </a:t>
            </a:r>
            <a:r>
              <a:rPr lang="en-SG" sz="3200" dirty="0" err="1">
                <a:latin typeface="Arial"/>
                <a:ea typeface="Arial" charset="0"/>
                <a:cs typeface="Arial"/>
              </a:rPr>
              <a:t>ELife</a:t>
            </a:r>
            <a:r>
              <a:rPr lang="en-SG" sz="3200" dirty="0">
                <a:latin typeface="Arial"/>
                <a:ea typeface="Arial" charset="0"/>
                <a:cs typeface="Arial"/>
              </a:rPr>
              <a:t> 6, e25916.</a:t>
            </a:r>
          </a:p>
          <a:p>
            <a:pPr marL="457200" indent="-457200">
              <a:buFont typeface="Arial" panose="020B0604020202020204" pitchFamily="34" charset="0"/>
              <a:buChar char="•"/>
            </a:pPr>
            <a:r>
              <a:rPr lang="en-SG" sz="3200" dirty="0" err="1">
                <a:latin typeface="Arial"/>
                <a:ea typeface="Arial" charset="0"/>
                <a:cs typeface="Arial"/>
              </a:rPr>
              <a:t>Ronneberger</a:t>
            </a:r>
            <a:r>
              <a:rPr lang="en-SG" sz="3200" dirty="0">
                <a:latin typeface="Arial"/>
                <a:ea typeface="Arial" charset="0"/>
                <a:cs typeface="Arial"/>
              </a:rPr>
              <a:t>, O., Fischer, P., and </a:t>
            </a:r>
            <a:r>
              <a:rPr lang="en-SG" sz="3200" dirty="0" err="1">
                <a:latin typeface="Arial"/>
                <a:ea typeface="Arial" charset="0"/>
                <a:cs typeface="Arial"/>
              </a:rPr>
              <a:t>Brox</a:t>
            </a:r>
            <a:r>
              <a:rPr lang="en-SG" sz="3200" dirty="0">
                <a:latin typeface="Arial"/>
                <a:ea typeface="Arial" charset="0"/>
                <a:cs typeface="Arial"/>
              </a:rPr>
              <a:t>, T. (2015). U-Net: Convolutional Networks for Biomedical Image Segmentation. In Medical Image Computing and Computer-Assisted Intervention – MICCAI 2015, N. </a:t>
            </a:r>
            <a:r>
              <a:rPr lang="en-SG" sz="3200" dirty="0" err="1">
                <a:latin typeface="Arial"/>
                <a:ea typeface="Arial" charset="0"/>
                <a:cs typeface="Arial"/>
              </a:rPr>
              <a:t>Navab</a:t>
            </a:r>
            <a:r>
              <a:rPr lang="en-SG" sz="3200" dirty="0">
                <a:latin typeface="Arial"/>
                <a:ea typeface="Arial" charset="0"/>
                <a:cs typeface="Arial"/>
              </a:rPr>
              <a:t>, J. </a:t>
            </a:r>
            <a:r>
              <a:rPr lang="en-SG" sz="3200" dirty="0" err="1">
                <a:latin typeface="Arial"/>
                <a:ea typeface="Arial" charset="0"/>
                <a:cs typeface="Arial"/>
              </a:rPr>
              <a:t>Hornegger</a:t>
            </a:r>
            <a:r>
              <a:rPr lang="en-SG" sz="3200" dirty="0">
                <a:latin typeface="Arial"/>
                <a:ea typeface="Arial" charset="0"/>
                <a:cs typeface="Arial"/>
              </a:rPr>
              <a:t>, W.M. Wells, and A.F. </a:t>
            </a:r>
            <a:r>
              <a:rPr lang="en-SG" sz="3200" dirty="0" err="1">
                <a:latin typeface="Arial"/>
                <a:ea typeface="Arial" charset="0"/>
                <a:cs typeface="Arial"/>
              </a:rPr>
              <a:t>Frangi</a:t>
            </a:r>
            <a:r>
              <a:rPr lang="en-SG" sz="3200" dirty="0">
                <a:latin typeface="Arial"/>
                <a:ea typeface="Arial" charset="0"/>
                <a:cs typeface="Arial"/>
              </a:rPr>
              <a:t>, eds. (Cham: Springer International Publishing), pp. 234–241.</a:t>
            </a:r>
            <a:endParaRPr lang="en-US" sz="3200" dirty="0">
              <a:latin typeface="Arial"/>
              <a:ea typeface="Arial" charset="0"/>
              <a:cs typeface="Arial"/>
            </a:endParaRPr>
          </a:p>
          <a:p>
            <a:endParaRPr lang="en-US" sz="3200" dirty="0">
              <a:latin typeface="Arial"/>
              <a:ea typeface="Arial" charset="0"/>
              <a:cs typeface="Arial"/>
            </a:endParaRPr>
          </a:p>
        </p:txBody>
      </p:sp>
      <p:sp>
        <p:nvSpPr>
          <p:cNvPr id="54" name="Rectangle 53"/>
          <p:cNvSpPr/>
          <p:nvPr/>
        </p:nvSpPr>
        <p:spPr>
          <a:xfrm>
            <a:off x="543098" y="940526"/>
            <a:ext cx="17301556" cy="51728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3470" tIns="46735" rIns="93470" bIns="46735" spcCol="0" rtlCol="0" anchor="ctr"/>
          <a:lstStyle/>
          <a:p>
            <a:pPr algn="ctr"/>
            <a:endParaRPr lang="en-US"/>
          </a:p>
        </p:txBody>
      </p:sp>
      <p:sp>
        <p:nvSpPr>
          <p:cNvPr id="14" name="Rectangle 13"/>
          <p:cNvSpPr/>
          <p:nvPr/>
        </p:nvSpPr>
        <p:spPr>
          <a:xfrm>
            <a:off x="543098" y="16302446"/>
            <a:ext cx="17301556" cy="16170923"/>
          </a:xfrm>
          <a:prstGeom prst="rect">
            <a:avLst/>
          </a:prstGeom>
          <a:solidFill>
            <a:schemeClr val="bg1"/>
          </a:solidFill>
          <a:ln w="28575">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lIns="93470" tIns="46735" rIns="93470" bIns="46735" spcCol="0" rtlCol="0" anchor="ctr"/>
          <a:lstStyle/>
          <a:p>
            <a:pPr algn="ctr"/>
            <a:endParaRPr lang="en-US" dirty="0"/>
          </a:p>
        </p:txBody>
      </p:sp>
      <p:sp>
        <p:nvSpPr>
          <p:cNvPr id="42" name="Rectangle 41"/>
          <p:cNvSpPr>
            <a:spLocks noChangeAspect="1"/>
          </p:cNvSpPr>
          <p:nvPr/>
        </p:nvSpPr>
        <p:spPr>
          <a:xfrm>
            <a:off x="543098" y="6499560"/>
            <a:ext cx="17301556" cy="94824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3470" tIns="46735" rIns="93470" bIns="46735" rtlCol="0" anchor="ctr"/>
          <a:lstStyle/>
          <a:p>
            <a:pPr algn="ctr"/>
            <a:endParaRPr lang="en-US"/>
          </a:p>
        </p:txBody>
      </p:sp>
      <p:sp>
        <p:nvSpPr>
          <p:cNvPr id="41" name="Rectangle 40"/>
          <p:cNvSpPr>
            <a:spLocks noChangeAspect="1"/>
          </p:cNvSpPr>
          <p:nvPr/>
        </p:nvSpPr>
        <p:spPr>
          <a:xfrm>
            <a:off x="18077412" y="6505303"/>
            <a:ext cx="15982604" cy="10032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3470" tIns="46735" rIns="93470" bIns="46735" rtlCol="0" anchor="ctr"/>
          <a:lstStyle/>
          <a:p>
            <a:pPr algn="ctr"/>
            <a:endParaRPr lang="en-US" sz="3700" dirty="0">
              <a:latin typeface="Arial"/>
              <a:cs typeface="Arial"/>
            </a:endParaRPr>
          </a:p>
        </p:txBody>
      </p:sp>
      <p:sp>
        <p:nvSpPr>
          <p:cNvPr id="39" name="Rectangle 38"/>
          <p:cNvSpPr>
            <a:spLocks noChangeAspect="1"/>
          </p:cNvSpPr>
          <p:nvPr/>
        </p:nvSpPr>
        <p:spPr>
          <a:xfrm>
            <a:off x="18077411" y="16851086"/>
            <a:ext cx="15982604" cy="15622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3470" tIns="46735" rIns="93470" bIns="46735" rtlCol="0" anchor="ctr"/>
          <a:lstStyle/>
          <a:p>
            <a:pPr algn="ctr"/>
            <a:endParaRPr lang="en-US"/>
          </a:p>
        </p:txBody>
      </p:sp>
      <p:sp>
        <p:nvSpPr>
          <p:cNvPr id="9" name="Rectangle 8"/>
          <p:cNvSpPr/>
          <p:nvPr/>
        </p:nvSpPr>
        <p:spPr>
          <a:xfrm>
            <a:off x="18077411" y="907381"/>
            <a:ext cx="32585891" cy="52060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3470" tIns="46735" rIns="93470" bIns="46735" rtlCol="0" anchor="ctr"/>
          <a:lstStyle/>
          <a:p>
            <a:pPr algn="ctr"/>
            <a:endParaRPr lang="en-US"/>
          </a:p>
        </p:txBody>
      </p:sp>
      <p:sp>
        <p:nvSpPr>
          <p:cNvPr id="2" name="Title 1"/>
          <p:cNvSpPr>
            <a:spLocks noGrp="1"/>
          </p:cNvSpPr>
          <p:nvPr>
            <p:ph type="ctrTitle"/>
          </p:nvPr>
        </p:nvSpPr>
        <p:spPr>
          <a:xfrm>
            <a:off x="18232582" y="907381"/>
            <a:ext cx="32197964" cy="1670286"/>
          </a:xfrm>
        </p:spPr>
        <p:txBody>
          <a:bodyPr>
            <a:noAutofit/>
          </a:bodyPr>
          <a:lstStyle/>
          <a:p>
            <a:r>
              <a:rPr lang="en-US" sz="7200" b="1" dirty="0">
                <a:latin typeface="Arial"/>
                <a:cs typeface="Arial"/>
              </a:rPr>
              <a:t>Semantic Segmentation for Biological Specimen under FIB-SEM</a:t>
            </a:r>
          </a:p>
        </p:txBody>
      </p:sp>
      <p:sp>
        <p:nvSpPr>
          <p:cNvPr id="4" name="TextBox 3"/>
          <p:cNvSpPr txBox="1"/>
          <p:nvPr/>
        </p:nvSpPr>
        <p:spPr>
          <a:xfrm>
            <a:off x="23585979" y="2508069"/>
            <a:ext cx="18698095" cy="949711"/>
          </a:xfrm>
          <a:prstGeom prst="rect">
            <a:avLst/>
          </a:prstGeom>
          <a:noFill/>
        </p:spPr>
        <p:txBody>
          <a:bodyPr wrap="square" lIns="93470" tIns="46735" rIns="93470" bIns="46735" rtlCol="0">
            <a:spAutoFit/>
          </a:bodyPr>
          <a:lstStyle/>
          <a:p>
            <a:pPr algn="ctr"/>
            <a:r>
              <a:rPr lang="en-US" sz="5500" dirty="0">
                <a:latin typeface="Arial" charset="0"/>
                <a:ea typeface="Arial" charset="0"/>
                <a:cs typeface="Arial" charset="0"/>
              </a:rPr>
              <a:t>Jun Zhong</a:t>
            </a:r>
            <a:r>
              <a:rPr lang="en-US" sz="5500" baseline="30000" dirty="0">
                <a:latin typeface="Arial" charset="0"/>
                <a:ea typeface="Arial" charset="0"/>
                <a:cs typeface="Arial" charset="0"/>
              </a:rPr>
              <a:t>1,2</a:t>
            </a:r>
            <a:endParaRPr lang="en-US" sz="5500" dirty="0">
              <a:latin typeface="Arial" charset="0"/>
              <a:ea typeface="Arial" charset="0"/>
              <a:cs typeface="Arial" charset="0"/>
            </a:endParaRPr>
          </a:p>
        </p:txBody>
      </p:sp>
      <p:sp>
        <p:nvSpPr>
          <p:cNvPr id="5" name="TextBox 4"/>
          <p:cNvSpPr txBox="1"/>
          <p:nvPr/>
        </p:nvSpPr>
        <p:spPr>
          <a:xfrm>
            <a:off x="18232582" y="3605349"/>
            <a:ext cx="32206222" cy="1110045"/>
          </a:xfrm>
          <a:prstGeom prst="rect">
            <a:avLst/>
          </a:prstGeom>
          <a:noFill/>
        </p:spPr>
        <p:txBody>
          <a:bodyPr wrap="square" lIns="93470" tIns="46735" rIns="93470" bIns="46735" rtlCol="0">
            <a:spAutoFit/>
          </a:bodyPr>
          <a:lstStyle/>
          <a:p>
            <a:pPr algn="ctr"/>
            <a:r>
              <a:rPr lang="en-US" sz="3300" baseline="30000" dirty="0">
                <a:latin typeface="Arial" charset="0"/>
                <a:ea typeface="Arial" charset="0"/>
                <a:cs typeface="Arial" charset="0"/>
              </a:rPr>
              <a:t>1</a:t>
            </a:r>
            <a:r>
              <a:rPr lang="en-US" sz="3300" dirty="0">
                <a:latin typeface="Arial" charset="0"/>
                <a:ea typeface="Arial" charset="0"/>
                <a:cs typeface="Arial" charset="0"/>
              </a:rPr>
              <a:t>MechanoBiology Institute, Singapore, National University of Singapore</a:t>
            </a:r>
          </a:p>
          <a:p>
            <a:pPr algn="ctr"/>
            <a:r>
              <a:rPr lang="en-US" sz="3300" baseline="30000" dirty="0">
                <a:latin typeface="Arial" charset="0"/>
                <a:ea typeface="Arial" charset="0"/>
                <a:cs typeface="Arial" charset="0"/>
              </a:rPr>
              <a:t>2</a:t>
            </a:r>
            <a:r>
              <a:rPr lang="en-US" sz="3300" dirty="0">
                <a:latin typeface="Arial" charset="0"/>
                <a:ea typeface="Arial" charset="0"/>
                <a:cs typeface="Arial" charset="0"/>
              </a:rPr>
              <a:t>Center for </a:t>
            </a:r>
            <a:r>
              <a:rPr lang="en-US" sz="3300" dirty="0" err="1">
                <a:latin typeface="Arial" charset="0"/>
                <a:ea typeface="Arial" charset="0"/>
                <a:cs typeface="Arial" charset="0"/>
              </a:rPr>
              <a:t>BioImaging</a:t>
            </a:r>
            <a:r>
              <a:rPr lang="en-US" sz="3300" dirty="0">
                <a:latin typeface="Arial" charset="0"/>
                <a:ea typeface="Arial" charset="0"/>
                <a:cs typeface="Arial" charset="0"/>
              </a:rPr>
              <a:t> Sciences, Dept. of Biological Sciences, National University of Singapore</a:t>
            </a:r>
          </a:p>
        </p:txBody>
      </p:sp>
      <p:sp>
        <p:nvSpPr>
          <p:cNvPr id="7" name="TextBox 6"/>
          <p:cNvSpPr txBox="1"/>
          <p:nvPr/>
        </p:nvSpPr>
        <p:spPr>
          <a:xfrm>
            <a:off x="1620921" y="1175658"/>
            <a:ext cx="15835806" cy="4526365"/>
          </a:xfrm>
          <a:prstGeom prst="rect">
            <a:avLst/>
          </a:prstGeom>
          <a:noFill/>
          <a:ln>
            <a:noFill/>
          </a:ln>
        </p:spPr>
        <p:txBody>
          <a:bodyPr wrap="square" lIns="93470" tIns="46735" rIns="93470" bIns="46735" rtlCol="0">
            <a:spAutoFit/>
          </a:bodyPr>
          <a:lstStyle/>
          <a:p>
            <a:r>
              <a:rPr lang="en-US" sz="3200" b="1" dirty="0">
                <a:latin typeface="Arial"/>
                <a:cs typeface="Arial"/>
              </a:rPr>
              <a:t>Abstract</a:t>
            </a:r>
          </a:p>
          <a:p>
            <a:r>
              <a:rPr lang="en-US" sz="3200" dirty="0">
                <a:latin typeface="Arial"/>
                <a:ea typeface="Tahoma" panose="020B0604030504040204" pitchFamily="34" charset="0"/>
                <a:cs typeface="Arial"/>
              </a:rPr>
              <a:t>In the context of embryo developmental biology, growing interests have been addressed on the extracellular space (ECS) activities, which often include molecular diffusion and transportation. </a:t>
            </a:r>
            <a:r>
              <a:rPr lang="en-SG" sz="3200" dirty="0">
                <a:latin typeface="Arial"/>
                <a:ea typeface="Tahoma" panose="020B0604030504040204" pitchFamily="34" charset="0"/>
                <a:cs typeface="Arial"/>
              </a:rPr>
              <a:t>Hence, a high-resolution 3D spatial map reflecting the ESC and cell organizations is required. Embedding-free focused-ion beam scanning electron microscopy (FIB-SEM) is believed to be the best imaging tools to achieve such goal, but the data analysis part is challenging in that the image quality is compromised for imaging speed. Here I proposed a working pipeline that combines with the deep learning algorithms for semantic segmentation of the FIB-SEM data.</a:t>
            </a:r>
            <a:endParaRPr lang="en-US" sz="3200" dirty="0">
              <a:latin typeface="Arial"/>
              <a:ea typeface="Tahoma" panose="020B0604030504040204" pitchFamily="34" charset="0"/>
              <a:cs typeface="Arial"/>
            </a:endParaRPr>
          </a:p>
        </p:txBody>
      </p:sp>
      <p:sp>
        <p:nvSpPr>
          <p:cNvPr id="11" name="TextBox 10"/>
          <p:cNvSpPr txBox="1"/>
          <p:nvPr/>
        </p:nvSpPr>
        <p:spPr>
          <a:xfrm>
            <a:off x="1676400" y="6705600"/>
            <a:ext cx="15697201" cy="7973463"/>
          </a:xfrm>
          <a:prstGeom prst="rect">
            <a:avLst/>
          </a:prstGeom>
          <a:solidFill>
            <a:schemeClr val="bg1"/>
          </a:solidFill>
        </p:spPr>
        <p:txBody>
          <a:bodyPr wrap="square" lIns="93470" tIns="46735" rIns="93470" bIns="46735" rtlCol="0">
            <a:spAutoFit/>
          </a:bodyPr>
          <a:lstStyle/>
          <a:p>
            <a:r>
              <a:rPr lang="en-US" sz="3200" b="1" dirty="0">
                <a:latin typeface="Arial"/>
                <a:cs typeface="Arial"/>
              </a:rPr>
              <a:t>Introduction</a:t>
            </a:r>
          </a:p>
          <a:p>
            <a:r>
              <a:rPr lang="en-SG" sz="3200" dirty="0">
                <a:latin typeface="Arial"/>
                <a:cs typeface="Arial"/>
              </a:rPr>
              <a:t>Focused-ion beam scanning electron microscopy (FIB-SEM) has demonstrated its capability in imaging 3D volume of biological tissues. In such case, it often comes with resin-embedding during sample preparation to protect the sample from high energy beam, and also enhance contrast by blocking signals from deep layers other than the surface, thereby generating high quality image data. However, the sample preparation procedure is still time-consuming which often takes about 100 hours (Bushby et al., 2011; Xu et al., 2017), and is the rate-limiting step in many studies. To further improve the application of FIB-SEM, we propose an embedding-free protocol, which could save up to 60% of the sample preparation time. However, the data quality was compromised in both image contrast and background noise, and the conventional imaging analysis approach failed for this type of data. </a:t>
            </a:r>
          </a:p>
          <a:p>
            <a:r>
              <a:rPr lang="en-SG" sz="3200" dirty="0">
                <a:latin typeface="Arial"/>
                <a:cs typeface="Arial"/>
              </a:rPr>
              <a:t>Over the past decades, deep learning neural networks have demonstrated the capability in processing complex task in image classification and semantic segmentation in biomedical data. Therefore, it has the potential to address the challenge in our case.  </a:t>
            </a:r>
            <a:endParaRPr lang="en-US" sz="3200" dirty="0">
              <a:latin typeface="Arial"/>
              <a:cs typeface="Arial"/>
            </a:endParaRPr>
          </a:p>
        </p:txBody>
      </p:sp>
      <p:sp>
        <p:nvSpPr>
          <p:cNvPr id="30" name="TextBox 29"/>
          <p:cNvSpPr txBox="1"/>
          <p:nvPr/>
        </p:nvSpPr>
        <p:spPr>
          <a:xfrm>
            <a:off x="1793470" y="30382392"/>
            <a:ext cx="15849600" cy="1571710"/>
          </a:xfrm>
          <a:prstGeom prst="rect">
            <a:avLst/>
          </a:prstGeom>
          <a:solidFill>
            <a:schemeClr val="bg1"/>
          </a:solidFill>
        </p:spPr>
        <p:txBody>
          <a:bodyPr wrap="square" lIns="93470" tIns="46735" rIns="93470" bIns="46735" rtlCol="0">
            <a:spAutoFit/>
          </a:bodyPr>
          <a:lstStyle/>
          <a:p>
            <a:r>
              <a:rPr lang="en-US" sz="3200" dirty="0">
                <a:latin typeface="Arial"/>
                <a:ea typeface="Arial" charset="0"/>
                <a:cs typeface="Arial"/>
              </a:rPr>
              <a:t>Figure 3. A) Learning curve and prediction of 2D U-net, clear over-fitting pattern. B) Learning curve of 3D U-net, consistent behavior for both training and validation set. C) Prediction of 3D U-net at different layers</a:t>
            </a:r>
          </a:p>
        </p:txBody>
      </p:sp>
      <p:sp>
        <p:nvSpPr>
          <p:cNvPr id="10" name="Rectangle 9"/>
          <p:cNvSpPr>
            <a:spLocks noChangeAspect="1"/>
          </p:cNvSpPr>
          <p:nvPr/>
        </p:nvSpPr>
        <p:spPr>
          <a:xfrm>
            <a:off x="34335693" y="6505303"/>
            <a:ext cx="16314413" cy="116781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3470" tIns="46735" rIns="93470" bIns="46735" rtlCol="0" anchor="ctr"/>
          <a:lstStyle/>
          <a:p>
            <a:pPr algn="ctr"/>
            <a:r>
              <a:rPr lang="en-SG" sz="9600">
                <a:latin typeface="Arial" charset="0"/>
                <a:ea typeface="Arial" charset="0"/>
                <a:cs typeface="Arial" charset="0"/>
              </a:rPr>
              <a:t>Strategy 2</a:t>
            </a:r>
            <a:endParaRPr lang="en-US" dirty="0">
              <a:latin typeface="Arial"/>
              <a:cs typeface="Arial"/>
            </a:endParaRPr>
          </a:p>
        </p:txBody>
      </p:sp>
      <p:sp>
        <p:nvSpPr>
          <p:cNvPr id="35" name="TextBox 34"/>
          <p:cNvSpPr txBox="1"/>
          <p:nvPr/>
        </p:nvSpPr>
        <p:spPr>
          <a:xfrm>
            <a:off x="42822377" y="7988604"/>
            <a:ext cx="7288360" cy="6496135"/>
          </a:xfrm>
          <a:prstGeom prst="rect">
            <a:avLst/>
          </a:prstGeom>
          <a:solidFill>
            <a:schemeClr val="bg1"/>
          </a:solidFill>
        </p:spPr>
        <p:txBody>
          <a:bodyPr wrap="square" lIns="93470" tIns="46735" rIns="93470" bIns="46735" rtlCol="0">
            <a:spAutoFit/>
          </a:bodyPr>
          <a:lstStyle/>
          <a:p>
            <a:pPr marL="467350" indent="-467350">
              <a:buFont typeface="Arial"/>
              <a:buChar char="•"/>
            </a:pPr>
            <a:r>
              <a:rPr lang="en-SG" sz="3200" dirty="0">
                <a:latin typeface="Arial" charset="0"/>
                <a:ea typeface="Arial" charset="0"/>
                <a:cs typeface="Arial" charset="0"/>
              </a:rPr>
              <a:t>Limited annotations: manual annotation of 80 slices out of 650. (</a:t>
            </a:r>
            <a:r>
              <a:rPr lang="en-US" sz="3200" dirty="0">
                <a:latin typeface="Arial" panose="020B0604020202020204" pitchFamily="34" charset="0"/>
                <a:cs typeface="Arial" panose="020B0604020202020204" pitchFamily="34" charset="0"/>
              </a:rPr>
              <a:t>1536×1024×650</a:t>
            </a:r>
            <a:r>
              <a:rPr lang="en-SG" sz="3200" dirty="0">
                <a:latin typeface="Arial" charset="0"/>
                <a:ea typeface="Arial" charset="0"/>
                <a:cs typeface="Arial" charset="0"/>
              </a:rPr>
              <a:t>)</a:t>
            </a:r>
            <a:endParaRPr lang="en-US" sz="3200" dirty="0">
              <a:latin typeface="Arial" charset="0"/>
              <a:ea typeface="Arial" charset="0"/>
              <a:cs typeface="Arial" charset="0"/>
            </a:endParaRPr>
          </a:p>
          <a:p>
            <a:pPr marL="467350" indent="-467350">
              <a:buFont typeface="Arial"/>
              <a:buChar char="•"/>
            </a:pPr>
            <a:r>
              <a:rPr lang="en-US" sz="3200" dirty="0">
                <a:latin typeface="Arial" charset="0"/>
                <a:ea typeface="Arial" charset="0"/>
                <a:cs typeface="Arial" charset="0"/>
              </a:rPr>
              <a:t>Strategy 1: training a 2D U-net with the 60 resized training and label images. (Input size = </a:t>
            </a:r>
            <a:r>
              <a:rPr lang="en-US" sz="3200" dirty="0">
                <a:latin typeface="Arial" panose="020B0604020202020204" pitchFamily="34" charset="0"/>
                <a:cs typeface="Arial" panose="020B0604020202020204" pitchFamily="34" charset="0"/>
              </a:rPr>
              <a:t>128×128</a:t>
            </a:r>
            <a:r>
              <a:rPr lang="en-US" sz="3200" dirty="0">
                <a:latin typeface="Arial" charset="0"/>
                <a:ea typeface="Arial" charset="0"/>
                <a:cs typeface="Arial" charset="0"/>
              </a:rPr>
              <a:t>)</a:t>
            </a:r>
          </a:p>
          <a:p>
            <a:pPr marL="467350" indent="-467350">
              <a:buFont typeface="Arial"/>
              <a:buChar char="•"/>
            </a:pPr>
            <a:r>
              <a:rPr lang="en-SG" sz="3200" dirty="0">
                <a:latin typeface="Arial" charset="0"/>
                <a:ea typeface="Arial" charset="0"/>
                <a:cs typeface="Arial" charset="0"/>
              </a:rPr>
              <a:t>Strategy 2: training a 3D U-net with only 1 resized annotated volume.</a:t>
            </a:r>
            <a:r>
              <a:rPr lang="en-US" sz="3200" dirty="0">
                <a:latin typeface="Arial" charset="0"/>
                <a:ea typeface="Arial" charset="0"/>
                <a:cs typeface="Arial" charset="0"/>
              </a:rPr>
              <a:t> (Input size = </a:t>
            </a:r>
            <a:r>
              <a:rPr lang="en-US" sz="3200" dirty="0">
                <a:latin typeface="Arial" panose="020B0604020202020204" pitchFamily="34" charset="0"/>
                <a:cs typeface="Arial" panose="020B0604020202020204" pitchFamily="34" charset="0"/>
              </a:rPr>
              <a:t>128×128×64</a:t>
            </a:r>
            <a:r>
              <a:rPr lang="en-US" sz="3200" dirty="0">
                <a:latin typeface="Arial" charset="0"/>
                <a:ea typeface="Arial" charset="0"/>
                <a:cs typeface="Arial" charset="0"/>
              </a:rPr>
              <a:t>)</a:t>
            </a:r>
          </a:p>
          <a:p>
            <a:pPr marL="467350" indent="-467350">
              <a:buFont typeface="Arial"/>
              <a:buChar char="•"/>
            </a:pPr>
            <a:r>
              <a:rPr lang="en-US" sz="3200" dirty="0">
                <a:latin typeface="Arial" charset="0"/>
                <a:ea typeface="Arial" charset="0"/>
                <a:cs typeface="Arial" charset="0"/>
              </a:rPr>
              <a:t>Strategy 3: training a 3D U-net with subvolumes of annotated images. (Input size = </a:t>
            </a:r>
            <a:r>
              <a:rPr lang="en-US" sz="3200" dirty="0">
                <a:latin typeface="Arial" panose="020B0604020202020204" pitchFamily="34" charset="0"/>
                <a:cs typeface="Arial" panose="020B0604020202020204" pitchFamily="34" charset="0"/>
              </a:rPr>
              <a:t>128×128×64</a:t>
            </a:r>
            <a:r>
              <a:rPr lang="en-US" sz="3200" dirty="0">
                <a:latin typeface="Arial" charset="0"/>
                <a:ea typeface="Arial" charset="0"/>
                <a:cs typeface="Arial" charset="0"/>
              </a:rPr>
              <a:t>)</a:t>
            </a:r>
          </a:p>
          <a:p>
            <a:pPr marL="467350" indent="-467350">
              <a:buFont typeface="Arial"/>
              <a:buChar char="•"/>
            </a:pPr>
            <a:endParaRPr lang="en-US" sz="3200" dirty="0">
              <a:latin typeface="Arial" charset="0"/>
              <a:ea typeface="Arial" charset="0"/>
              <a:cs typeface="Arial" charset="0"/>
            </a:endParaRPr>
          </a:p>
        </p:txBody>
      </p:sp>
      <p:sp>
        <p:nvSpPr>
          <p:cNvPr id="12" name="Rectangle 11"/>
          <p:cNvSpPr>
            <a:spLocks noChangeArrowheads="1"/>
          </p:cNvSpPr>
          <p:nvPr/>
        </p:nvSpPr>
        <p:spPr bwMode="auto">
          <a:xfrm>
            <a:off x="36178626" y="6679415"/>
            <a:ext cx="12433088" cy="808887"/>
          </a:xfrm>
          <a:prstGeom prst="rect">
            <a:avLst/>
          </a:prstGeom>
          <a:no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998" tIns="62227" rIns="91998" bIns="45999"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a:lstStyle>
          <a:p>
            <a:pPr algn="ctr"/>
            <a:r>
              <a:rPr lang="en-US" altLang="en-US">
                <a:latin typeface="Arial"/>
                <a:cs typeface="Arial"/>
              </a:rPr>
              <a:t> </a:t>
            </a:r>
          </a:p>
        </p:txBody>
      </p:sp>
      <p:sp>
        <p:nvSpPr>
          <p:cNvPr id="36" name="TextBox 35"/>
          <p:cNvSpPr txBox="1"/>
          <p:nvPr/>
        </p:nvSpPr>
        <p:spPr>
          <a:xfrm>
            <a:off x="35356800" y="18745200"/>
            <a:ext cx="14275724" cy="3541480"/>
          </a:xfrm>
          <a:prstGeom prst="rect">
            <a:avLst/>
          </a:prstGeom>
          <a:solidFill>
            <a:schemeClr val="bg1"/>
          </a:solidFill>
          <a:ln>
            <a:noFill/>
          </a:ln>
        </p:spPr>
        <p:txBody>
          <a:bodyPr wrap="square" lIns="93470" tIns="46735" rIns="93470" bIns="46735" rtlCol="0">
            <a:spAutoFit/>
          </a:bodyPr>
          <a:lstStyle/>
          <a:p>
            <a:pPr marL="533883" indent="-457613" defTabSz="4819545">
              <a:tabLst>
                <a:tab pos="13746252" algn="l"/>
              </a:tabLst>
            </a:pPr>
            <a:r>
              <a:rPr lang="en-US" sz="3200" b="1" dirty="0">
                <a:latin typeface="Arial"/>
                <a:cs typeface="Arial"/>
              </a:rPr>
              <a:t>Summary</a:t>
            </a:r>
          </a:p>
          <a:p>
            <a:pPr marL="533883" indent="-457613" defTabSz="4819545">
              <a:tabLst>
                <a:tab pos="13746252" algn="l"/>
              </a:tabLst>
            </a:pPr>
            <a:endParaRPr lang="en-US" sz="3200" dirty="0">
              <a:latin typeface="Arial"/>
              <a:cs typeface="Arial"/>
            </a:endParaRPr>
          </a:p>
          <a:p>
            <a:pPr marL="533883" indent="-457613" algn="just" defTabSz="4819545">
              <a:buFont typeface="+mj-lt"/>
              <a:buAutoNum type="arabicPeriod"/>
              <a:tabLst>
                <a:tab pos="13746252" algn="l"/>
              </a:tabLst>
            </a:pPr>
            <a:r>
              <a:rPr lang="en-US" sz="3200" dirty="0">
                <a:latin typeface="Arial"/>
                <a:cs typeface="Arial"/>
              </a:rPr>
              <a:t>Embedding-free FIB-SEM provides an efficient data acquisition approach of EM images of 3D biological specimen.</a:t>
            </a:r>
          </a:p>
          <a:p>
            <a:pPr marL="533883" indent="-457613" algn="just" defTabSz="4819545">
              <a:buFont typeface="+mj-lt"/>
              <a:buAutoNum type="arabicPeriod"/>
              <a:tabLst>
                <a:tab pos="13746252" algn="l"/>
              </a:tabLst>
            </a:pPr>
            <a:r>
              <a:rPr lang="en-US" sz="3200" dirty="0">
                <a:latin typeface="Arial"/>
                <a:cs typeface="Arial"/>
              </a:rPr>
              <a:t>Deep learning neural network helps process the FIB-SEM data for quantitative analysis.</a:t>
            </a:r>
          </a:p>
          <a:p>
            <a:pPr marL="533883" indent="-457613" algn="just" defTabSz="4819545">
              <a:buFont typeface="+mj-lt"/>
              <a:buAutoNum type="arabicPeriod"/>
              <a:tabLst>
                <a:tab pos="13746252" algn="l"/>
              </a:tabLst>
            </a:pPr>
            <a:r>
              <a:rPr lang="en-US" sz="3200" dirty="0">
                <a:latin typeface="Arial"/>
                <a:cs typeface="Arial"/>
              </a:rPr>
              <a:t>3D U-net performs well in limited training sample and annotations.</a:t>
            </a:r>
          </a:p>
        </p:txBody>
      </p:sp>
      <p:sp>
        <p:nvSpPr>
          <p:cNvPr id="44" name="TextBox 43"/>
          <p:cNvSpPr txBox="1"/>
          <p:nvPr/>
        </p:nvSpPr>
        <p:spPr>
          <a:xfrm>
            <a:off x="19435155" y="6818811"/>
            <a:ext cx="13189527" cy="601484"/>
          </a:xfrm>
          <a:prstGeom prst="rect">
            <a:avLst/>
          </a:prstGeom>
          <a:solidFill>
            <a:schemeClr val="bg1"/>
          </a:solidFill>
        </p:spPr>
        <p:txBody>
          <a:bodyPr wrap="square" lIns="93470" tIns="46735" rIns="93470" bIns="46735" rtlCol="0">
            <a:spAutoFit/>
          </a:bodyPr>
          <a:lstStyle/>
          <a:p>
            <a:pPr algn="ctr"/>
            <a:r>
              <a:rPr lang="en-US" sz="3200" b="1" dirty="0">
                <a:latin typeface="Arial"/>
                <a:cs typeface="Arial"/>
              </a:rPr>
              <a:t>Fig. 1. FIB-SEM scheme and raw data</a:t>
            </a:r>
          </a:p>
        </p:txBody>
      </p:sp>
      <p:sp>
        <p:nvSpPr>
          <p:cNvPr id="46" name="TextBox 45"/>
          <p:cNvSpPr txBox="1"/>
          <p:nvPr/>
        </p:nvSpPr>
        <p:spPr>
          <a:xfrm>
            <a:off x="18742437" y="17500480"/>
            <a:ext cx="14353308" cy="601484"/>
          </a:xfrm>
          <a:prstGeom prst="rect">
            <a:avLst/>
          </a:prstGeom>
          <a:solidFill>
            <a:schemeClr val="bg1"/>
          </a:solidFill>
        </p:spPr>
        <p:txBody>
          <a:bodyPr wrap="square" lIns="93470" tIns="46735" rIns="93470" bIns="46735" rtlCol="0">
            <a:spAutoFit/>
          </a:bodyPr>
          <a:lstStyle/>
          <a:p>
            <a:pPr algn="ctr"/>
            <a:r>
              <a:rPr lang="en-US" sz="3200" b="1" dirty="0">
                <a:latin typeface="Arial"/>
                <a:cs typeface="Arial"/>
              </a:rPr>
              <a:t>Fig. 4. Reconstruction from subvolumes provide more details</a:t>
            </a:r>
          </a:p>
        </p:txBody>
      </p:sp>
      <p:sp>
        <p:nvSpPr>
          <p:cNvPr id="13" name="Rectangle 12"/>
          <p:cNvSpPr/>
          <p:nvPr/>
        </p:nvSpPr>
        <p:spPr>
          <a:xfrm>
            <a:off x="2114896" y="16615954"/>
            <a:ext cx="15206749" cy="586825"/>
          </a:xfrm>
          <a:prstGeom prst="rect">
            <a:avLst/>
          </a:prstGeom>
        </p:spPr>
        <p:txBody>
          <a:bodyPr wrap="square" lIns="93470" tIns="46735" rIns="93470" bIns="46735">
            <a:spAutoFit/>
          </a:bodyPr>
          <a:lstStyle/>
          <a:p>
            <a:pPr algn="ctr"/>
            <a:r>
              <a:rPr lang="en-US" sz="3200" b="1" dirty="0">
                <a:latin typeface="Arial" charset="0"/>
                <a:ea typeface="Arial" charset="0"/>
                <a:cs typeface="Arial" charset="0"/>
              </a:rPr>
              <a:t>Fig. 3. 3D U-net performs better in FIB-SEM 3D volume</a:t>
            </a:r>
            <a:endParaRPr lang="en-US" sz="3200" b="1" dirty="0">
              <a:latin typeface="Arial"/>
              <a:cs typeface="Arial"/>
            </a:endParaRPr>
          </a:p>
        </p:txBody>
      </p:sp>
      <p:sp>
        <p:nvSpPr>
          <p:cNvPr id="50" name="TextBox 49"/>
          <p:cNvSpPr txBox="1"/>
          <p:nvPr/>
        </p:nvSpPr>
        <p:spPr>
          <a:xfrm>
            <a:off x="19573907" y="13445345"/>
            <a:ext cx="13504616" cy="2064153"/>
          </a:xfrm>
          <a:prstGeom prst="rect">
            <a:avLst/>
          </a:prstGeom>
          <a:solidFill>
            <a:schemeClr val="bg1"/>
          </a:solidFill>
        </p:spPr>
        <p:txBody>
          <a:bodyPr wrap="square" lIns="93470" tIns="46735" rIns="93470" bIns="46735" rtlCol="0">
            <a:spAutoFit/>
          </a:bodyPr>
          <a:lstStyle/>
          <a:p>
            <a:r>
              <a:rPr lang="en-US" sz="3200" dirty="0">
                <a:latin typeface="Arial"/>
                <a:ea typeface="Arial" charset="0"/>
                <a:cs typeface="Arial"/>
              </a:rPr>
              <a:t>Figure 1. A) Working scheme of FIB-SEM, electron beam is for collecting signal, and ion beam is to mill and slice the sample surface. B) Zebrafish embryos being imaged at different depth. Total number of image slices is ~ 650 per data set.</a:t>
            </a:r>
          </a:p>
        </p:txBody>
      </p:sp>
      <p:sp>
        <p:nvSpPr>
          <p:cNvPr id="51" name="TextBox 50"/>
          <p:cNvSpPr txBox="1"/>
          <p:nvPr/>
        </p:nvSpPr>
        <p:spPr>
          <a:xfrm>
            <a:off x="19277715" y="25163782"/>
            <a:ext cx="14097000" cy="2556595"/>
          </a:xfrm>
          <a:prstGeom prst="rect">
            <a:avLst/>
          </a:prstGeom>
          <a:solidFill>
            <a:schemeClr val="bg1"/>
          </a:solidFill>
        </p:spPr>
        <p:txBody>
          <a:bodyPr wrap="square" lIns="93470" tIns="46735" rIns="93470" bIns="46735" rtlCol="0">
            <a:spAutoFit/>
          </a:bodyPr>
          <a:lstStyle/>
          <a:p>
            <a:pPr marL="467350" indent="-467350">
              <a:buFont typeface="Arial"/>
              <a:buChar char="•"/>
            </a:pPr>
            <a:r>
              <a:rPr lang="en-US" sz="3200" dirty="0">
                <a:latin typeface="Arial" charset="0"/>
                <a:ea typeface="Arial" charset="0"/>
                <a:cs typeface="Arial" charset="0"/>
              </a:rPr>
              <a:t>Training from subvolumes by 3D U-net has equivalent performance</a:t>
            </a:r>
          </a:p>
          <a:p>
            <a:pPr marL="467350" indent="-467350">
              <a:buFont typeface="Arial"/>
              <a:buChar char="•"/>
            </a:pPr>
            <a:endParaRPr lang="en-US" sz="3200" dirty="0">
              <a:latin typeface="Arial" charset="0"/>
              <a:ea typeface="Arial" charset="0"/>
              <a:cs typeface="Arial" charset="0"/>
            </a:endParaRPr>
          </a:p>
          <a:p>
            <a:pPr marL="467350" indent="-467350">
              <a:buFont typeface="Arial"/>
              <a:buChar char="•"/>
            </a:pPr>
            <a:r>
              <a:rPr lang="en-US" sz="3200" dirty="0">
                <a:latin typeface="Arial" charset="0"/>
                <a:ea typeface="Arial" charset="0"/>
                <a:cs typeface="Arial" charset="0"/>
              </a:rPr>
              <a:t>Subvolumes provide more details such as small particles, etc.</a:t>
            </a:r>
          </a:p>
          <a:p>
            <a:pPr marL="467350" indent="-467350">
              <a:buFont typeface="Arial"/>
              <a:buChar char="•"/>
            </a:pPr>
            <a:endParaRPr lang="en-US" sz="3200" dirty="0">
              <a:latin typeface="Arial" charset="0"/>
              <a:ea typeface="Arial" charset="0"/>
              <a:cs typeface="Arial" charset="0"/>
            </a:endParaRPr>
          </a:p>
          <a:p>
            <a:pPr marL="467350" indent="-467350">
              <a:buFont typeface="Arial"/>
              <a:buChar char="•"/>
            </a:pPr>
            <a:r>
              <a:rPr lang="en-US" sz="3200" dirty="0">
                <a:latin typeface="Arial" charset="0"/>
                <a:ea typeface="Arial" charset="0"/>
                <a:cs typeface="Arial" charset="0"/>
              </a:rPr>
              <a:t>Artifacts can be removed from Fourier space</a:t>
            </a:r>
          </a:p>
        </p:txBody>
      </p:sp>
      <p:sp>
        <p:nvSpPr>
          <p:cNvPr id="59" name="TextBox 58"/>
          <p:cNvSpPr txBox="1"/>
          <p:nvPr/>
        </p:nvSpPr>
        <p:spPr>
          <a:xfrm>
            <a:off x="35029833" y="6818811"/>
            <a:ext cx="15051578" cy="601484"/>
          </a:xfrm>
          <a:prstGeom prst="rect">
            <a:avLst/>
          </a:prstGeom>
          <a:solidFill>
            <a:schemeClr val="bg1"/>
          </a:solidFill>
        </p:spPr>
        <p:txBody>
          <a:bodyPr wrap="square" lIns="93470" tIns="46735" rIns="93470" bIns="46735" rtlCol="0">
            <a:spAutoFit/>
          </a:bodyPr>
          <a:lstStyle/>
          <a:p>
            <a:pPr algn="ctr"/>
            <a:r>
              <a:rPr lang="en-US" sz="3200" b="1" dirty="0">
                <a:latin typeface="Arial"/>
                <a:cs typeface="Arial"/>
              </a:rPr>
              <a:t>Fig. 2. U-Net Scheme and training strategies</a:t>
            </a:r>
          </a:p>
        </p:txBody>
      </p:sp>
      <p:sp>
        <p:nvSpPr>
          <p:cNvPr id="24" name="Rectangle 23"/>
          <p:cNvSpPr/>
          <p:nvPr/>
        </p:nvSpPr>
        <p:spPr>
          <a:xfrm>
            <a:off x="41938631" y="7924800"/>
            <a:ext cx="232757" cy="3341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130">
            <a:extLst>
              <a:ext uri="{FF2B5EF4-FFF2-40B4-BE49-F238E27FC236}">
                <a16:creationId xmlns:a16="http://schemas.microsoft.com/office/drawing/2014/main" id="{E15935F7-BFFD-4608-955D-8C01F283E59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4566872" y="7885289"/>
            <a:ext cx="9052826" cy="5246547"/>
          </a:xfrm>
          <a:prstGeom prst="rect">
            <a:avLst/>
          </a:prstGeom>
        </p:spPr>
      </p:pic>
      <p:pic>
        <p:nvPicPr>
          <p:cNvPr id="132" name="Picture 19">
            <a:extLst>
              <a:ext uri="{FF2B5EF4-FFF2-40B4-BE49-F238E27FC236}">
                <a16:creationId xmlns:a16="http://schemas.microsoft.com/office/drawing/2014/main" id="{0A585593-3EE1-4B24-A29E-89EED041EA0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8746448" y="7885289"/>
            <a:ext cx="5863558" cy="5246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DDC10818-BE9A-4FC9-973D-B145D574B856}"/>
              </a:ext>
            </a:extLst>
          </p:cNvPr>
          <p:cNvSpPr txBox="1"/>
          <p:nvPr/>
        </p:nvSpPr>
        <p:spPr>
          <a:xfrm>
            <a:off x="18897600" y="7966533"/>
            <a:ext cx="795819" cy="601514"/>
          </a:xfrm>
          <a:prstGeom prst="rect">
            <a:avLst/>
          </a:prstGeom>
          <a:noFill/>
        </p:spPr>
        <p:txBody>
          <a:bodyPr wrap="square" rtlCol="0">
            <a:spAutoFit/>
          </a:bodyPr>
          <a:lstStyle/>
          <a:p>
            <a:pPr algn="ctr"/>
            <a:r>
              <a:rPr lang="en-SG" sz="3200" b="1" dirty="0">
                <a:solidFill>
                  <a:schemeClr val="bg1"/>
                </a:solidFill>
                <a:latin typeface="Arial" panose="020B0604020202020204" pitchFamily="34" charset="0"/>
                <a:cs typeface="Arial" panose="020B0604020202020204" pitchFamily="34" charset="0"/>
              </a:rPr>
              <a:t>A</a:t>
            </a:r>
          </a:p>
        </p:txBody>
      </p:sp>
      <p:sp>
        <p:nvSpPr>
          <p:cNvPr id="135" name="TextBox 134">
            <a:extLst>
              <a:ext uri="{FF2B5EF4-FFF2-40B4-BE49-F238E27FC236}">
                <a16:creationId xmlns:a16="http://schemas.microsoft.com/office/drawing/2014/main" id="{90862952-6012-4271-8866-DAE347F6F4C4}"/>
              </a:ext>
            </a:extLst>
          </p:cNvPr>
          <p:cNvSpPr txBox="1"/>
          <p:nvPr/>
        </p:nvSpPr>
        <p:spPr>
          <a:xfrm>
            <a:off x="24612591" y="7993081"/>
            <a:ext cx="767277" cy="584775"/>
          </a:xfrm>
          <a:prstGeom prst="rect">
            <a:avLst/>
          </a:prstGeom>
          <a:noFill/>
        </p:spPr>
        <p:txBody>
          <a:bodyPr wrap="square" rtlCol="0">
            <a:spAutoFit/>
          </a:bodyPr>
          <a:lstStyle/>
          <a:p>
            <a:pPr algn="ctr"/>
            <a:r>
              <a:rPr lang="en-SG" sz="3200" b="1" dirty="0">
                <a:solidFill>
                  <a:schemeClr val="bg1"/>
                </a:solidFill>
                <a:latin typeface="Arial" panose="020B0604020202020204" pitchFamily="34" charset="0"/>
                <a:cs typeface="Arial" panose="020B0604020202020204" pitchFamily="34" charset="0"/>
              </a:rPr>
              <a:t>B</a:t>
            </a:r>
          </a:p>
        </p:txBody>
      </p:sp>
      <p:pic>
        <p:nvPicPr>
          <p:cNvPr id="136" name="Picture 135">
            <a:extLst>
              <a:ext uri="{FF2B5EF4-FFF2-40B4-BE49-F238E27FC236}">
                <a16:creationId xmlns:a16="http://schemas.microsoft.com/office/drawing/2014/main" id="{A9C3036F-2A17-4AB8-8C0F-7737AEB4A668}"/>
              </a:ext>
            </a:extLst>
          </p:cNvPr>
          <p:cNvPicPr>
            <a:picLocks noChangeAspect="1"/>
          </p:cNvPicPr>
          <p:nvPr/>
        </p:nvPicPr>
        <p:blipFill>
          <a:blip r:embed="rId4"/>
          <a:stretch>
            <a:fillRect/>
          </a:stretch>
        </p:blipFill>
        <p:spPr>
          <a:xfrm>
            <a:off x="34850989" y="7924800"/>
            <a:ext cx="7971388" cy="5410580"/>
          </a:xfrm>
          <a:prstGeom prst="rect">
            <a:avLst/>
          </a:prstGeom>
        </p:spPr>
      </p:pic>
      <p:sp>
        <p:nvSpPr>
          <p:cNvPr id="137" name="Cube 136">
            <a:extLst>
              <a:ext uri="{FF2B5EF4-FFF2-40B4-BE49-F238E27FC236}">
                <a16:creationId xmlns:a16="http://schemas.microsoft.com/office/drawing/2014/main" id="{7EBC1927-39E5-4AE4-A759-2EC648CA0FC0}"/>
              </a:ext>
            </a:extLst>
          </p:cNvPr>
          <p:cNvSpPr/>
          <p:nvPr/>
        </p:nvSpPr>
        <p:spPr>
          <a:xfrm>
            <a:off x="36499800" y="14782800"/>
            <a:ext cx="2486674" cy="2486674"/>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SG" dirty="0"/>
              <a:t>…</a:t>
            </a:r>
          </a:p>
        </p:txBody>
      </p:sp>
      <p:sp>
        <p:nvSpPr>
          <p:cNvPr id="138" name="Cube 137">
            <a:extLst>
              <a:ext uri="{FF2B5EF4-FFF2-40B4-BE49-F238E27FC236}">
                <a16:creationId xmlns:a16="http://schemas.microsoft.com/office/drawing/2014/main" id="{593E15EC-9712-4582-9F29-8555F91676E1}"/>
              </a:ext>
            </a:extLst>
          </p:cNvPr>
          <p:cNvSpPr/>
          <p:nvPr/>
        </p:nvSpPr>
        <p:spPr>
          <a:xfrm>
            <a:off x="36499800" y="15212669"/>
            <a:ext cx="713131" cy="713131"/>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SG"/>
          </a:p>
        </p:txBody>
      </p:sp>
      <p:sp>
        <p:nvSpPr>
          <p:cNvPr id="139" name="Cube 138">
            <a:extLst>
              <a:ext uri="{FF2B5EF4-FFF2-40B4-BE49-F238E27FC236}">
                <a16:creationId xmlns:a16="http://schemas.microsoft.com/office/drawing/2014/main" id="{66CEE812-EDD0-464F-95D6-3ABA44737F1F}"/>
              </a:ext>
            </a:extLst>
          </p:cNvPr>
          <p:cNvSpPr/>
          <p:nvPr/>
        </p:nvSpPr>
        <p:spPr>
          <a:xfrm>
            <a:off x="37082069" y="15212669"/>
            <a:ext cx="713131" cy="713131"/>
          </a:xfrm>
          <a:prstGeom prst="cub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SG"/>
          </a:p>
        </p:txBody>
      </p:sp>
      <p:sp>
        <p:nvSpPr>
          <p:cNvPr id="140" name="Cube 139">
            <a:extLst>
              <a:ext uri="{FF2B5EF4-FFF2-40B4-BE49-F238E27FC236}">
                <a16:creationId xmlns:a16="http://schemas.microsoft.com/office/drawing/2014/main" id="{2070CA0D-BD32-4C53-B1C6-6E361BFCB117}"/>
              </a:ext>
            </a:extLst>
          </p:cNvPr>
          <p:cNvSpPr/>
          <p:nvPr/>
        </p:nvSpPr>
        <p:spPr>
          <a:xfrm>
            <a:off x="37615469" y="15212669"/>
            <a:ext cx="713131" cy="713131"/>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G"/>
          </a:p>
        </p:txBody>
      </p:sp>
      <p:sp>
        <p:nvSpPr>
          <p:cNvPr id="141" name="Arrow: Right 140">
            <a:extLst>
              <a:ext uri="{FF2B5EF4-FFF2-40B4-BE49-F238E27FC236}">
                <a16:creationId xmlns:a16="http://schemas.microsoft.com/office/drawing/2014/main" id="{0D0A7E6E-6644-43E8-8CFE-60CC551610A7}"/>
              </a:ext>
            </a:extLst>
          </p:cNvPr>
          <p:cNvSpPr/>
          <p:nvPr/>
        </p:nvSpPr>
        <p:spPr>
          <a:xfrm>
            <a:off x="39108844" y="15898091"/>
            <a:ext cx="1277156"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2" name="Cube 141">
            <a:extLst>
              <a:ext uri="{FF2B5EF4-FFF2-40B4-BE49-F238E27FC236}">
                <a16:creationId xmlns:a16="http://schemas.microsoft.com/office/drawing/2014/main" id="{0059F28A-4A16-4F4C-B332-2CA5BA2B6D29}"/>
              </a:ext>
            </a:extLst>
          </p:cNvPr>
          <p:cNvSpPr/>
          <p:nvPr/>
        </p:nvSpPr>
        <p:spPr>
          <a:xfrm>
            <a:off x="40434868" y="14767360"/>
            <a:ext cx="713131" cy="713131"/>
          </a:xfrm>
          <a:prstGeom prst="cub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G"/>
          </a:p>
        </p:txBody>
      </p:sp>
      <p:sp>
        <p:nvSpPr>
          <p:cNvPr id="143" name="Cube 142">
            <a:extLst>
              <a:ext uri="{FF2B5EF4-FFF2-40B4-BE49-F238E27FC236}">
                <a16:creationId xmlns:a16="http://schemas.microsoft.com/office/drawing/2014/main" id="{09C98A4C-08B6-4F4D-A296-B16C6D4B9CD1}"/>
              </a:ext>
            </a:extLst>
          </p:cNvPr>
          <p:cNvSpPr/>
          <p:nvPr/>
        </p:nvSpPr>
        <p:spPr>
          <a:xfrm>
            <a:off x="40434869" y="15566410"/>
            <a:ext cx="713131" cy="713131"/>
          </a:xfrm>
          <a:prstGeom prst="cub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SG"/>
          </a:p>
        </p:txBody>
      </p:sp>
      <p:sp>
        <p:nvSpPr>
          <p:cNvPr id="144" name="Cube 143">
            <a:extLst>
              <a:ext uri="{FF2B5EF4-FFF2-40B4-BE49-F238E27FC236}">
                <a16:creationId xmlns:a16="http://schemas.microsoft.com/office/drawing/2014/main" id="{F1325800-0230-4A31-924F-4A1D12076040}"/>
              </a:ext>
            </a:extLst>
          </p:cNvPr>
          <p:cNvSpPr/>
          <p:nvPr/>
        </p:nvSpPr>
        <p:spPr>
          <a:xfrm>
            <a:off x="40418078" y="16383000"/>
            <a:ext cx="713131" cy="713131"/>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SG"/>
          </a:p>
        </p:txBody>
      </p:sp>
      <p:sp>
        <p:nvSpPr>
          <p:cNvPr id="147" name="Arrow: Right 146">
            <a:extLst>
              <a:ext uri="{FF2B5EF4-FFF2-40B4-BE49-F238E27FC236}">
                <a16:creationId xmlns:a16="http://schemas.microsoft.com/office/drawing/2014/main" id="{9A3B9D54-4A04-4340-BD89-61E00AE25182}"/>
              </a:ext>
            </a:extLst>
          </p:cNvPr>
          <p:cNvSpPr/>
          <p:nvPr/>
        </p:nvSpPr>
        <p:spPr>
          <a:xfrm rot="16200000">
            <a:off x="37436722" y="13878942"/>
            <a:ext cx="1109936" cy="392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8" name="Arrow: Right 147">
            <a:extLst>
              <a:ext uri="{FF2B5EF4-FFF2-40B4-BE49-F238E27FC236}">
                <a16:creationId xmlns:a16="http://schemas.microsoft.com/office/drawing/2014/main" id="{EA19A883-85DB-44FC-8038-7485B5F2AD8B}"/>
              </a:ext>
            </a:extLst>
          </p:cNvPr>
          <p:cNvSpPr/>
          <p:nvPr/>
        </p:nvSpPr>
        <p:spPr>
          <a:xfrm rot="16200000">
            <a:off x="40258057" y="13892857"/>
            <a:ext cx="1084221" cy="390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D9754718-BA6F-4EDD-AF4C-17D21F7735F8}"/>
              </a:ext>
            </a:extLst>
          </p:cNvPr>
          <p:cNvSpPr txBox="1"/>
          <p:nvPr/>
        </p:nvSpPr>
        <p:spPr>
          <a:xfrm rot="16200000">
            <a:off x="36202256" y="13797156"/>
            <a:ext cx="2085091" cy="584775"/>
          </a:xfrm>
          <a:prstGeom prst="rect">
            <a:avLst/>
          </a:prstGeom>
          <a:noFill/>
        </p:spPr>
        <p:txBody>
          <a:bodyPr wrap="square" rtlCol="0">
            <a:spAutoFit/>
          </a:bodyPr>
          <a:lstStyle/>
          <a:p>
            <a:r>
              <a:rPr lang="en-SG" sz="3200" dirty="0">
                <a:latin typeface="Arial" panose="020B0604020202020204" pitchFamily="34" charset="0"/>
                <a:cs typeface="Arial" panose="020B0604020202020204" pitchFamily="34" charset="0"/>
              </a:rPr>
              <a:t>Strategy 2</a:t>
            </a:r>
          </a:p>
        </p:txBody>
      </p:sp>
      <p:sp>
        <p:nvSpPr>
          <p:cNvPr id="149" name="TextBox 148">
            <a:extLst>
              <a:ext uri="{FF2B5EF4-FFF2-40B4-BE49-F238E27FC236}">
                <a16:creationId xmlns:a16="http://schemas.microsoft.com/office/drawing/2014/main" id="{20ED4508-11AC-48C3-9C27-1F051F9B960C}"/>
              </a:ext>
            </a:extLst>
          </p:cNvPr>
          <p:cNvSpPr txBox="1"/>
          <p:nvPr/>
        </p:nvSpPr>
        <p:spPr>
          <a:xfrm rot="16200000">
            <a:off x="39097130" y="13848660"/>
            <a:ext cx="2085091" cy="584775"/>
          </a:xfrm>
          <a:prstGeom prst="rect">
            <a:avLst/>
          </a:prstGeom>
          <a:noFill/>
        </p:spPr>
        <p:txBody>
          <a:bodyPr wrap="square" rtlCol="0">
            <a:spAutoFit/>
          </a:bodyPr>
          <a:lstStyle/>
          <a:p>
            <a:r>
              <a:rPr lang="en-SG" sz="3200" dirty="0">
                <a:latin typeface="Arial" panose="020B0604020202020204" pitchFamily="34" charset="0"/>
                <a:cs typeface="Arial" panose="020B0604020202020204" pitchFamily="34" charset="0"/>
              </a:rPr>
              <a:t>Strategy 3</a:t>
            </a:r>
          </a:p>
        </p:txBody>
      </p:sp>
      <p:sp>
        <p:nvSpPr>
          <p:cNvPr id="150" name="TextBox 149">
            <a:extLst>
              <a:ext uri="{FF2B5EF4-FFF2-40B4-BE49-F238E27FC236}">
                <a16:creationId xmlns:a16="http://schemas.microsoft.com/office/drawing/2014/main" id="{45DED32C-B003-4691-875B-888A8439B795}"/>
              </a:ext>
            </a:extLst>
          </p:cNvPr>
          <p:cNvSpPr txBox="1"/>
          <p:nvPr/>
        </p:nvSpPr>
        <p:spPr>
          <a:xfrm rot="16200000">
            <a:off x="33659715" y="8850416"/>
            <a:ext cx="2085091" cy="584775"/>
          </a:xfrm>
          <a:prstGeom prst="rect">
            <a:avLst/>
          </a:prstGeom>
          <a:noFill/>
        </p:spPr>
        <p:txBody>
          <a:bodyPr wrap="square" rtlCol="0">
            <a:spAutoFit/>
          </a:bodyPr>
          <a:lstStyle/>
          <a:p>
            <a:r>
              <a:rPr lang="en-SG" sz="3200" dirty="0">
                <a:latin typeface="Arial" panose="020B0604020202020204" pitchFamily="34" charset="0"/>
                <a:cs typeface="Arial" panose="020B0604020202020204" pitchFamily="34" charset="0"/>
              </a:rPr>
              <a:t>Strategy 1</a:t>
            </a:r>
          </a:p>
        </p:txBody>
      </p:sp>
      <p:pic>
        <p:nvPicPr>
          <p:cNvPr id="151" name="Picture 150">
            <a:extLst>
              <a:ext uri="{FF2B5EF4-FFF2-40B4-BE49-F238E27FC236}">
                <a16:creationId xmlns:a16="http://schemas.microsoft.com/office/drawing/2014/main" id="{47F3BDB5-82F0-4E79-8511-03B0C0DF21D6}"/>
              </a:ext>
            </a:extLst>
          </p:cNvPr>
          <p:cNvPicPr>
            <a:picLocks noChangeAspect="1"/>
          </p:cNvPicPr>
          <p:nvPr/>
        </p:nvPicPr>
        <p:blipFill rotWithShape="1">
          <a:blip r:embed="rId5">
            <a:extLst>
              <a:ext uri="{28A0092B-C50C-407E-A947-70E740481C1C}">
                <a14:useLocalDpi xmlns:a14="http://schemas.microsoft.com/office/drawing/2010/main" val="0"/>
              </a:ext>
            </a:extLst>
          </a:blip>
          <a:srcRect l="5208" t="24306" r="8854" b="20139"/>
          <a:stretch/>
        </p:blipFill>
        <p:spPr>
          <a:xfrm>
            <a:off x="7997529" y="18161451"/>
            <a:ext cx="7697066" cy="3731911"/>
          </a:xfrm>
          <a:prstGeom prst="rect">
            <a:avLst/>
          </a:prstGeom>
        </p:spPr>
      </p:pic>
      <p:pic>
        <p:nvPicPr>
          <p:cNvPr id="152" name="Picture 151">
            <a:extLst>
              <a:ext uri="{FF2B5EF4-FFF2-40B4-BE49-F238E27FC236}">
                <a16:creationId xmlns:a16="http://schemas.microsoft.com/office/drawing/2014/main" id="{F86477B7-3032-43D7-8A02-7EFB3FC00905}"/>
              </a:ext>
            </a:extLst>
          </p:cNvPr>
          <p:cNvPicPr>
            <a:picLocks noChangeAspect="1"/>
          </p:cNvPicPr>
          <p:nvPr/>
        </p:nvPicPr>
        <p:blipFill rotWithShape="1">
          <a:blip r:embed="rId6">
            <a:extLst>
              <a:ext uri="{28A0092B-C50C-407E-A947-70E740481C1C}">
                <a14:useLocalDpi xmlns:a14="http://schemas.microsoft.com/office/drawing/2010/main" val="0"/>
              </a:ext>
            </a:extLst>
          </a:blip>
          <a:srcRect l="8551" r="51032"/>
          <a:stretch/>
        </p:blipFill>
        <p:spPr>
          <a:xfrm>
            <a:off x="2341351" y="17907000"/>
            <a:ext cx="5656178" cy="3498667"/>
          </a:xfrm>
          <a:prstGeom prst="rect">
            <a:avLst/>
          </a:prstGeom>
        </p:spPr>
      </p:pic>
      <p:sp>
        <p:nvSpPr>
          <p:cNvPr id="153" name="TextBox 152">
            <a:extLst>
              <a:ext uri="{FF2B5EF4-FFF2-40B4-BE49-F238E27FC236}">
                <a16:creationId xmlns:a16="http://schemas.microsoft.com/office/drawing/2014/main" id="{BED6CAEF-163E-420E-8F1E-3D62DB5BF501}"/>
              </a:ext>
            </a:extLst>
          </p:cNvPr>
          <p:cNvSpPr txBox="1"/>
          <p:nvPr/>
        </p:nvSpPr>
        <p:spPr>
          <a:xfrm>
            <a:off x="4064857" y="17598722"/>
            <a:ext cx="3263527" cy="584775"/>
          </a:xfrm>
          <a:prstGeom prst="rect">
            <a:avLst/>
          </a:prstGeom>
          <a:noFill/>
        </p:spPr>
        <p:txBody>
          <a:bodyPr wrap="square" rtlCol="0">
            <a:spAutoFit/>
          </a:bodyPr>
          <a:lstStyle/>
          <a:p>
            <a:r>
              <a:rPr lang="en-SG" sz="3200" dirty="0">
                <a:latin typeface="Arial" panose="020B0604020202020204" pitchFamily="34" charset="0"/>
                <a:cs typeface="Arial" panose="020B0604020202020204" pitchFamily="34" charset="0"/>
              </a:rPr>
              <a:t>Learning curve</a:t>
            </a:r>
          </a:p>
        </p:txBody>
      </p:sp>
      <p:sp>
        <p:nvSpPr>
          <p:cNvPr id="154" name="TextBox 153">
            <a:extLst>
              <a:ext uri="{FF2B5EF4-FFF2-40B4-BE49-F238E27FC236}">
                <a16:creationId xmlns:a16="http://schemas.microsoft.com/office/drawing/2014/main" id="{03E0AE08-9127-4934-98A0-04EC0DE415B6}"/>
              </a:ext>
            </a:extLst>
          </p:cNvPr>
          <p:cNvSpPr txBox="1"/>
          <p:nvPr/>
        </p:nvSpPr>
        <p:spPr>
          <a:xfrm>
            <a:off x="9193876" y="17613812"/>
            <a:ext cx="2215825" cy="584775"/>
          </a:xfrm>
          <a:prstGeom prst="rect">
            <a:avLst/>
          </a:prstGeom>
          <a:noFill/>
        </p:spPr>
        <p:txBody>
          <a:bodyPr wrap="square" rtlCol="0">
            <a:spAutoFit/>
          </a:bodyPr>
          <a:lstStyle/>
          <a:p>
            <a:pPr algn="ctr"/>
            <a:r>
              <a:rPr lang="en-SG" sz="3200" dirty="0">
                <a:latin typeface="Arial" panose="020B0604020202020204" pitchFamily="34" charset="0"/>
                <a:cs typeface="Arial" panose="020B0604020202020204" pitchFamily="34" charset="0"/>
              </a:rPr>
              <a:t>Prediction</a:t>
            </a:r>
          </a:p>
        </p:txBody>
      </p:sp>
      <p:sp>
        <p:nvSpPr>
          <p:cNvPr id="155" name="TextBox 154">
            <a:extLst>
              <a:ext uri="{FF2B5EF4-FFF2-40B4-BE49-F238E27FC236}">
                <a16:creationId xmlns:a16="http://schemas.microsoft.com/office/drawing/2014/main" id="{1067EBB7-DEF4-449A-AC60-8BB2C67E2BD4}"/>
              </a:ext>
            </a:extLst>
          </p:cNvPr>
          <p:cNvSpPr txBox="1"/>
          <p:nvPr/>
        </p:nvSpPr>
        <p:spPr>
          <a:xfrm>
            <a:off x="12460248" y="17579114"/>
            <a:ext cx="3113655" cy="584775"/>
          </a:xfrm>
          <a:prstGeom prst="rect">
            <a:avLst/>
          </a:prstGeom>
          <a:noFill/>
        </p:spPr>
        <p:txBody>
          <a:bodyPr wrap="square" rtlCol="0">
            <a:spAutoFit/>
          </a:bodyPr>
          <a:lstStyle/>
          <a:p>
            <a:pPr algn="ctr"/>
            <a:r>
              <a:rPr lang="en-SG" sz="3200" dirty="0">
                <a:latin typeface="Arial" panose="020B0604020202020204" pitchFamily="34" charset="0"/>
                <a:cs typeface="Arial" panose="020B0604020202020204" pitchFamily="34" charset="0"/>
              </a:rPr>
              <a:t>Ground Truth</a:t>
            </a:r>
          </a:p>
        </p:txBody>
      </p:sp>
      <p:pic>
        <p:nvPicPr>
          <p:cNvPr id="156" name="Picture 155">
            <a:extLst>
              <a:ext uri="{FF2B5EF4-FFF2-40B4-BE49-F238E27FC236}">
                <a16:creationId xmlns:a16="http://schemas.microsoft.com/office/drawing/2014/main" id="{7080390D-E268-4393-9C10-2AEA7046BEF6}"/>
              </a:ext>
            </a:extLst>
          </p:cNvPr>
          <p:cNvPicPr>
            <a:picLocks noChangeAspect="1"/>
          </p:cNvPicPr>
          <p:nvPr/>
        </p:nvPicPr>
        <p:blipFill rotWithShape="1">
          <a:blip r:embed="rId7">
            <a:extLst>
              <a:ext uri="{28A0092B-C50C-407E-A947-70E740481C1C}">
                <a14:useLocalDpi xmlns:a14="http://schemas.microsoft.com/office/drawing/2010/main" val="0"/>
              </a:ext>
            </a:extLst>
          </a:blip>
          <a:srcRect l="6902" r="7825"/>
          <a:stretch/>
        </p:blipFill>
        <p:spPr>
          <a:xfrm>
            <a:off x="2114896" y="21793200"/>
            <a:ext cx="12005657" cy="3519780"/>
          </a:xfrm>
          <a:prstGeom prst="rect">
            <a:avLst/>
          </a:prstGeom>
        </p:spPr>
      </p:pic>
      <p:pic>
        <p:nvPicPr>
          <p:cNvPr id="21" name="Picture 20">
            <a:extLst>
              <a:ext uri="{FF2B5EF4-FFF2-40B4-BE49-F238E27FC236}">
                <a16:creationId xmlns:a16="http://schemas.microsoft.com/office/drawing/2014/main" id="{BB0D954F-612E-4E39-9431-A165856555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75682" y="27653837"/>
            <a:ext cx="1985247" cy="1985247"/>
          </a:xfrm>
          <a:prstGeom prst="rect">
            <a:avLst/>
          </a:prstGeom>
        </p:spPr>
      </p:pic>
      <p:pic>
        <p:nvPicPr>
          <p:cNvPr id="23" name="Picture 22">
            <a:extLst>
              <a:ext uri="{FF2B5EF4-FFF2-40B4-BE49-F238E27FC236}">
                <a16:creationId xmlns:a16="http://schemas.microsoft.com/office/drawing/2014/main" id="{E1200BBB-263F-4FC1-993C-EC1AF734743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75682" y="25657293"/>
            <a:ext cx="1985247" cy="1985247"/>
          </a:xfrm>
          <a:prstGeom prst="rect">
            <a:avLst/>
          </a:prstGeom>
        </p:spPr>
      </p:pic>
      <p:pic>
        <p:nvPicPr>
          <p:cNvPr id="28" name="Picture 27">
            <a:extLst>
              <a:ext uri="{FF2B5EF4-FFF2-40B4-BE49-F238E27FC236}">
                <a16:creationId xmlns:a16="http://schemas.microsoft.com/office/drawing/2014/main" id="{9F96DED6-7CDE-4076-B00F-EFCC271656E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837379" y="25641949"/>
            <a:ext cx="1996544" cy="1996544"/>
          </a:xfrm>
          <a:prstGeom prst="rect">
            <a:avLst/>
          </a:prstGeom>
        </p:spPr>
      </p:pic>
      <p:pic>
        <p:nvPicPr>
          <p:cNvPr id="33" name="Picture 32">
            <a:extLst>
              <a:ext uri="{FF2B5EF4-FFF2-40B4-BE49-F238E27FC236}">
                <a16:creationId xmlns:a16="http://schemas.microsoft.com/office/drawing/2014/main" id="{CE6ACF84-ADBA-47AA-B582-71158F0A6EC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32660" y="27648188"/>
            <a:ext cx="1996544" cy="1996544"/>
          </a:xfrm>
          <a:prstGeom prst="rect">
            <a:avLst/>
          </a:prstGeom>
        </p:spPr>
      </p:pic>
      <p:pic>
        <p:nvPicPr>
          <p:cNvPr id="45" name="Picture 44">
            <a:extLst>
              <a:ext uri="{FF2B5EF4-FFF2-40B4-BE49-F238E27FC236}">
                <a16:creationId xmlns:a16="http://schemas.microsoft.com/office/drawing/2014/main" id="{8A3859EC-1C38-48A4-8508-DE8319D819F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81800" y="27638493"/>
            <a:ext cx="1996544" cy="1996544"/>
          </a:xfrm>
          <a:prstGeom prst="rect">
            <a:avLst/>
          </a:prstGeom>
        </p:spPr>
      </p:pic>
      <p:pic>
        <p:nvPicPr>
          <p:cNvPr id="55" name="Picture 54">
            <a:extLst>
              <a:ext uri="{FF2B5EF4-FFF2-40B4-BE49-F238E27FC236}">
                <a16:creationId xmlns:a16="http://schemas.microsoft.com/office/drawing/2014/main" id="{A8BAFD7C-6859-4FE0-B53B-992A7877138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86519" y="25641948"/>
            <a:ext cx="1996545" cy="1996545"/>
          </a:xfrm>
          <a:prstGeom prst="rect">
            <a:avLst/>
          </a:prstGeom>
        </p:spPr>
      </p:pic>
      <p:sp>
        <p:nvSpPr>
          <p:cNvPr id="157" name="TextBox 156">
            <a:extLst>
              <a:ext uri="{FF2B5EF4-FFF2-40B4-BE49-F238E27FC236}">
                <a16:creationId xmlns:a16="http://schemas.microsoft.com/office/drawing/2014/main" id="{6487A59F-80E6-4A35-A853-39B617210927}"/>
              </a:ext>
            </a:extLst>
          </p:cNvPr>
          <p:cNvSpPr txBox="1"/>
          <p:nvPr/>
        </p:nvSpPr>
        <p:spPr>
          <a:xfrm rot="16200000">
            <a:off x="1337543" y="28499090"/>
            <a:ext cx="2215825" cy="584775"/>
          </a:xfrm>
          <a:prstGeom prst="rect">
            <a:avLst/>
          </a:prstGeom>
          <a:noFill/>
        </p:spPr>
        <p:txBody>
          <a:bodyPr wrap="square" rtlCol="0">
            <a:spAutoFit/>
          </a:bodyPr>
          <a:lstStyle/>
          <a:p>
            <a:pPr algn="ctr"/>
            <a:r>
              <a:rPr lang="en-SG" sz="3200" dirty="0">
                <a:latin typeface="Arial" panose="020B0604020202020204" pitchFamily="34" charset="0"/>
                <a:cs typeface="Arial" panose="020B0604020202020204" pitchFamily="34" charset="0"/>
              </a:rPr>
              <a:t>Prediction</a:t>
            </a:r>
          </a:p>
        </p:txBody>
      </p:sp>
      <p:sp>
        <p:nvSpPr>
          <p:cNvPr id="158" name="TextBox 157">
            <a:extLst>
              <a:ext uri="{FF2B5EF4-FFF2-40B4-BE49-F238E27FC236}">
                <a16:creationId xmlns:a16="http://schemas.microsoft.com/office/drawing/2014/main" id="{05EDB0FB-2401-4F55-A2CC-BB32C51FEFD4}"/>
              </a:ext>
            </a:extLst>
          </p:cNvPr>
          <p:cNvSpPr txBox="1"/>
          <p:nvPr/>
        </p:nvSpPr>
        <p:spPr>
          <a:xfrm rot="16200000">
            <a:off x="1357912" y="26435365"/>
            <a:ext cx="1985248" cy="584775"/>
          </a:xfrm>
          <a:prstGeom prst="rect">
            <a:avLst/>
          </a:prstGeom>
          <a:noFill/>
        </p:spPr>
        <p:txBody>
          <a:bodyPr wrap="square" rtlCol="0">
            <a:spAutoFit/>
          </a:bodyPr>
          <a:lstStyle/>
          <a:p>
            <a:pPr algn="ctr"/>
            <a:r>
              <a:rPr lang="en-SG" sz="3200" dirty="0">
                <a:latin typeface="Arial" panose="020B0604020202020204" pitchFamily="34" charset="0"/>
                <a:cs typeface="Arial" panose="020B0604020202020204" pitchFamily="34" charset="0"/>
              </a:rPr>
              <a:t>Original</a:t>
            </a:r>
          </a:p>
        </p:txBody>
      </p:sp>
      <p:sp>
        <p:nvSpPr>
          <p:cNvPr id="159" name="TextBox 158">
            <a:extLst>
              <a:ext uri="{FF2B5EF4-FFF2-40B4-BE49-F238E27FC236}">
                <a16:creationId xmlns:a16="http://schemas.microsoft.com/office/drawing/2014/main" id="{E8FC4C3F-E007-4360-910C-EBAD9E611189}"/>
              </a:ext>
            </a:extLst>
          </p:cNvPr>
          <p:cNvSpPr txBox="1"/>
          <p:nvPr/>
        </p:nvSpPr>
        <p:spPr>
          <a:xfrm>
            <a:off x="965685" y="17598721"/>
            <a:ext cx="706521" cy="584775"/>
          </a:xfrm>
          <a:prstGeom prst="rect">
            <a:avLst/>
          </a:prstGeom>
          <a:noFill/>
        </p:spPr>
        <p:txBody>
          <a:bodyPr wrap="square" rtlCol="0">
            <a:spAutoFit/>
          </a:bodyPr>
          <a:lstStyle/>
          <a:p>
            <a:pPr algn="ctr"/>
            <a:r>
              <a:rPr lang="en-SG" sz="3200" b="1" dirty="0">
                <a:latin typeface="Arial" panose="020B0604020202020204" pitchFamily="34" charset="0"/>
                <a:cs typeface="Arial" panose="020B0604020202020204" pitchFamily="34" charset="0"/>
              </a:rPr>
              <a:t>A</a:t>
            </a:r>
          </a:p>
        </p:txBody>
      </p:sp>
      <p:sp>
        <p:nvSpPr>
          <p:cNvPr id="160" name="TextBox 159">
            <a:extLst>
              <a:ext uri="{FF2B5EF4-FFF2-40B4-BE49-F238E27FC236}">
                <a16:creationId xmlns:a16="http://schemas.microsoft.com/office/drawing/2014/main" id="{99F81F04-7F1E-4FCB-A961-2155C4A201F3}"/>
              </a:ext>
            </a:extLst>
          </p:cNvPr>
          <p:cNvSpPr txBox="1"/>
          <p:nvPr/>
        </p:nvSpPr>
        <p:spPr>
          <a:xfrm>
            <a:off x="914400" y="21888669"/>
            <a:ext cx="706521" cy="584775"/>
          </a:xfrm>
          <a:prstGeom prst="rect">
            <a:avLst/>
          </a:prstGeom>
          <a:noFill/>
        </p:spPr>
        <p:txBody>
          <a:bodyPr wrap="square" rtlCol="0">
            <a:spAutoFit/>
          </a:bodyPr>
          <a:lstStyle/>
          <a:p>
            <a:pPr algn="ctr"/>
            <a:r>
              <a:rPr lang="en-SG" sz="3200" b="1" dirty="0">
                <a:latin typeface="Arial" panose="020B0604020202020204" pitchFamily="34" charset="0"/>
                <a:cs typeface="Arial" panose="020B0604020202020204" pitchFamily="34" charset="0"/>
              </a:rPr>
              <a:t>B</a:t>
            </a:r>
          </a:p>
        </p:txBody>
      </p:sp>
      <p:sp>
        <p:nvSpPr>
          <p:cNvPr id="161" name="TextBox 160">
            <a:extLst>
              <a:ext uri="{FF2B5EF4-FFF2-40B4-BE49-F238E27FC236}">
                <a16:creationId xmlns:a16="http://schemas.microsoft.com/office/drawing/2014/main" id="{C410886A-2649-49DA-A923-7B048BB69A86}"/>
              </a:ext>
            </a:extLst>
          </p:cNvPr>
          <p:cNvSpPr txBox="1"/>
          <p:nvPr/>
        </p:nvSpPr>
        <p:spPr>
          <a:xfrm>
            <a:off x="1002869" y="25363732"/>
            <a:ext cx="706521" cy="584775"/>
          </a:xfrm>
          <a:prstGeom prst="rect">
            <a:avLst/>
          </a:prstGeom>
          <a:noFill/>
        </p:spPr>
        <p:txBody>
          <a:bodyPr wrap="square" rtlCol="0">
            <a:spAutoFit/>
          </a:bodyPr>
          <a:lstStyle/>
          <a:p>
            <a:pPr algn="ctr"/>
            <a:r>
              <a:rPr lang="en-SG" sz="3200" b="1" dirty="0">
                <a:latin typeface="Arial" panose="020B0604020202020204" pitchFamily="34" charset="0"/>
                <a:cs typeface="Arial" panose="020B0604020202020204" pitchFamily="34" charset="0"/>
              </a:rPr>
              <a:t>C</a:t>
            </a:r>
          </a:p>
        </p:txBody>
      </p:sp>
      <p:sp>
        <p:nvSpPr>
          <p:cNvPr id="162" name="TextBox 161">
            <a:extLst>
              <a:ext uri="{FF2B5EF4-FFF2-40B4-BE49-F238E27FC236}">
                <a16:creationId xmlns:a16="http://schemas.microsoft.com/office/drawing/2014/main" id="{BF3E5DD1-43E7-4DFB-878E-044ABB9DBB96}"/>
              </a:ext>
            </a:extLst>
          </p:cNvPr>
          <p:cNvSpPr txBox="1"/>
          <p:nvPr/>
        </p:nvSpPr>
        <p:spPr>
          <a:xfrm rot="16200000">
            <a:off x="971970" y="19321798"/>
            <a:ext cx="1985248" cy="584775"/>
          </a:xfrm>
          <a:prstGeom prst="rect">
            <a:avLst/>
          </a:prstGeom>
          <a:noFill/>
        </p:spPr>
        <p:txBody>
          <a:bodyPr wrap="square" rtlCol="0">
            <a:spAutoFit/>
          </a:bodyPr>
          <a:lstStyle/>
          <a:p>
            <a:pPr algn="ctr"/>
            <a:r>
              <a:rPr lang="en-SG" sz="3200" dirty="0">
                <a:latin typeface="Arial" panose="020B0604020202020204" pitchFamily="34" charset="0"/>
                <a:cs typeface="Arial" panose="020B0604020202020204" pitchFamily="34" charset="0"/>
              </a:rPr>
              <a:t>2D U-net</a:t>
            </a:r>
          </a:p>
        </p:txBody>
      </p:sp>
      <p:sp>
        <p:nvSpPr>
          <p:cNvPr id="163" name="TextBox 162">
            <a:extLst>
              <a:ext uri="{FF2B5EF4-FFF2-40B4-BE49-F238E27FC236}">
                <a16:creationId xmlns:a16="http://schemas.microsoft.com/office/drawing/2014/main" id="{BEEE3277-10FD-4CC8-8EE5-31EDCDF9E351}"/>
              </a:ext>
            </a:extLst>
          </p:cNvPr>
          <p:cNvSpPr txBox="1"/>
          <p:nvPr/>
        </p:nvSpPr>
        <p:spPr>
          <a:xfrm rot="16200000">
            <a:off x="971971" y="23255483"/>
            <a:ext cx="1985248" cy="584775"/>
          </a:xfrm>
          <a:prstGeom prst="rect">
            <a:avLst/>
          </a:prstGeom>
          <a:noFill/>
        </p:spPr>
        <p:txBody>
          <a:bodyPr wrap="square" rtlCol="0">
            <a:spAutoFit/>
          </a:bodyPr>
          <a:lstStyle/>
          <a:p>
            <a:pPr algn="ctr"/>
            <a:r>
              <a:rPr lang="en-SG" sz="3200" dirty="0">
                <a:latin typeface="Arial" panose="020B0604020202020204" pitchFamily="34" charset="0"/>
                <a:cs typeface="Arial" panose="020B0604020202020204" pitchFamily="34" charset="0"/>
              </a:rPr>
              <a:t>3D U-net</a:t>
            </a:r>
          </a:p>
        </p:txBody>
      </p:sp>
      <p:pic>
        <p:nvPicPr>
          <p:cNvPr id="164" name="Picture 163">
            <a:extLst>
              <a:ext uri="{FF2B5EF4-FFF2-40B4-BE49-F238E27FC236}">
                <a16:creationId xmlns:a16="http://schemas.microsoft.com/office/drawing/2014/main" id="{091085C0-FE14-4FFE-BF39-23FDFDA108A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428484" y="19359497"/>
            <a:ext cx="4914097" cy="4914097"/>
          </a:xfrm>
          <a:prstGeom prst="rect">
            <a:avLst/>
          </a:prstGeom>
        </p:spPr>
      </p:pic>
      <p:pic>
        <p:nvPicPr>
          <p:cNvPr id="165" name="Picture 164">
            <a:extLst>
              <a:ext uri="{FF2B5EF4-FFF2-40B4-BE49-F238E27FC236}">
                <a16:creationId xmlns:a16="http://schemas.microsoft.com/office/drawing/2014/main" id="{0159F60C-D9D9-4BF5-B900-958E65C8DA0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7520069" y="19359497"/>
            <a:ext cx="4914097" cy="4914097"/>
          </a:xfrm>
          <a:prstGeom prst="rect">
            <a:avLst/>
          </a:prstGeom>
        </p:spPr>
      </p:pic>
      <p:sp>
        <p:nvSpPr>
          <p:cNvPr id="166" name="Right Arrow 5">
            <a:extLst>
              <a:ext uri="{FF2B5EF4-FFF2-40B4-BE49-F238E27FC236}">
                <a16:creationId xmlns:a16="http://schemas.microsoft.com/office/drawing/2014/main" id="{E7474130-C818-4143-978E-895DFEB9ED83}"/>
              </a:ext>
            </a:extLst>
          </p:cNvPr>
          <p:cNvSpPr/>
          <p:nvPr/>
        </p:nvSpPr>
        <p:spPr>
          <a:xfrm>
            <a:off x="24809968" y="21460152"/>
            <a:ext cx="2143789"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TextBox 59">
            <a:extLst>
              <a:ext uri="{FF2B5EF4-FFF2-40B4-BE49-F238E27FC236}">
                <a16:creationId xmlns:a16="http://schemas.microsoft.com/office/drawing/2014/main" id="{8AB7AEB5-962F-46AD-AC4D-79BA1323D060}"/>
              </a:ext>
            </a:extLst>
          </p:cNvPr>
          <p:cNvSpPr txBox="1"/>
          <p:nvPr/>
        </p:nvSpPr>
        <p:spPr>
          <a:xfrm>
            <a:off x="24449314" y="20814617"/>
            <a:ext cx="2865095" cy="461665"/>
          </a:xfrm>
          <a:prstGeom prst="rect">
            <a:avLst/>
          </a:prstGeom>
          <a:noFill/>
        </p:spPr>
        <p:txBody>
          <a:bodyPr wrap="square" rtlCol="0">
            <a:spAutoFit/>
          </a:bodyPr>
          <a:lstStyle/>
          <a:p>
            <a:pPr algn="ctr"/>
            <a:r>
              <a:rPr lang="en-SG" sz="2400" dirty="0">
                <a:latin typeface="Arial" panose="020B0604020202020204" pitchFamily="34" charset="0"/>
                <a:cs typeface="Arial" panose="020B0604020202020204" pitchFamily="34" charset="0"/>
              </a:rPr>
              <a:t>Fourier Space Filter</a:t>
            </a:r>
          </a:p>
        </p:txBody>
      </p:sp>
    </p:spTree>
    <p:extLst>
      <p:ext uri="{BB962C8B-B14F-4D97-AF65-F5344CB8AC3E}">
        <p14:creationId xmlns:p14="http://schemas.microsoft.com/office/powerpoint/2010/main" val="3947821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2802</TotalTime>
  <Words>900</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Semantic Segmentation for Biological Specimen under FIB-SEM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Zhong Jun</dc:creator>
  <cp:lastModifiedBy>Zhong Jun</cp:lastModifiedBy>
  <cp:revision>133</cp:revision>
  <dcterms:created xsi:type="dcterms:W3CDTF">2016-11-07T07:12:43Z</dcterms:created>
  <dcterms:modified xsi:type="dcterms:W3CDTF">2021-04-15T10:35:51Z</dcterms:modified>
</cp:coreProperties>
</file>