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556fcff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556fcff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556fcff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556fcff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556fcfff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556fcfff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2e29bac3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2e29bac3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e29bac3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e29bac3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2e29bac3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2e29bac3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e29bac3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2e29bac3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e29bac3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e29bac3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2e29bac3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2e29bac3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343541"/>
                </a:highlight>
                <a:latin typeface="Roboto"/>
                <a:ea typeface="Roboto"/>
                <a:cs typeface="Roboto"/>
                <a:sym typeface="Roboto"/>
              </a:rPr>
              <a:t>The basic idea behind the BOW model is to represent a document as an unordered set of words, disregarding grammar and word order but maintaining the frequency of each word.</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rPr lang="en" sz="1200">
                <a:solidFill>
                  <a:srgbClr val="D1D5DB"/>
                </a:solidFill>
                <a:highlight>
                  <a:srgbClr val="343541"/>
                </a:highlight>
                <a:latin typeface="Roboto"/>
                <a:ea typeface="Roboto"/>
                <a:cs typeface="Roboto"/>
                <a:sym typeface="Roboto"/>
              </a:rPr>
              <a:t>The first step is to break down the text into individual words, which is calCreate a vocabulary that consists of all unique words present in the entire corpus (collection of documents). Each unique word in the vocabulary is assigned a unique index.led tokenization. This process involves removing any punctuation or special characters and splitting the text into words.</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For each document in the corpus, create a feature vector representing the frequency of each word in the vocabulary.</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The length of the feature vector is equal to the size of the vocabulary, and each element in the vector corresponds to the frequency of the respective word in the document.</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The result is a high-dimensional sparse vector, where most elements are zero</a:t>
            </a:r>
            <a:endParaRPr>
              <a:solidFill>
                <a:schemeClr val="dk1"/>
              </a:solidFill>
            </a:endParaRPr>
          </a:p>
          <a:p>
            <a:pPr indent="0" lvl="0" marL="0" rtl="0" algn="l">
              <a:lnSpc>
                <a:spcPct val="115000"/>
              </a:lnSpc>
              <a:spcBef>
                <a:spcPts val="1200"/>
              </a:spcBef>
              <a:spcAft>
                <a:spcPts val="0"/>
              </a:spcAft>
              <a:buNone/>
            </a:pPr>
            <a:r>
              <a:rPr lang="en" sz="1200">
                <a:solidFill>
                  <a:schemeClr val="dk1"/>
                </a:solidFill>
              </a:rPr>
              <a:t>It has one hidden layer with 128 neurons followed by the ReLU activation function. To ensure that outputs fall into a range from 0 to 5 (here 0 represents -1 score), the model applies the sigmoid function on the output and multiplies it by 5. We use MSELoss as the criterion and Adam as the optimizer. We train the model with 512 batch size for 20 epochs to obtain a good result. </a:t>
            </a:r>
            <a:endParaRPr sz="1200">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e29bac3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2e29bac3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We use BertForSequenceClassification’s pretrained model bert-base-uncased from transformers library to train our data. This model is pretrained with masked language modeling and next sentence prediction. To train the model, we have to add attention masks and segments to the data. We use BertTokenizer tokenizer of bert-base-uncased model from transformers with 64 max sequence length to generate attention masks and segments. The criterion is CrossEntropyLoss and the optimizer is AdamW. We train the model with 128 batch size and 10 epochs to obtain a good result.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64072b6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64072b6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We use BertForSequenceClassification’s pretrained model bert-base-uncased from transformers library to train our data. This model is pretrained with masked language modeling and next sentence prediction. To train the model, we have to add attention masks and segments to the data. We use BertTokenizer tokenizer of bert-base-uncased model from transformers with 64 max sequence length to generate attention masks and segments. The criterion is CrossEntropyLoss and the optimizer is AdamW. We train the model with 128 batch size and 10 epochs to obtain a good result.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2e29bac3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2e29bac3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CS6120 Project </a:t>
            </a:r>
            <a:endParaRPr/>
          </a:p>
          <a:p>
            <a:pPr indent="0" lvl="0" marL="0" rtl="0" algn="l">
              <a:spcBef>
                <a:spcPts val="0"/>
              </a:spcBef>
              <a:spcAft>
                <a:spcPts val="0"/>
              </a:spcAft>
              <a:buNone/>
            </a:pPr>
            <a:r>
              <a:rPr lang="en"/>
              <a:t>Amazon Product Review Score Prediction</a:t>
            </a:r>
            <a:endParaRPr/>
          </a:p>
        </p:txBody>
      </p:sp>
      <p:sp>
        <p:nvSpPr>
          <p:cNvPr id="87" name="Google Shape;87;p13"/>
          <p:cNvSpPr txBox="1"/>
          <p:nvPr>
            <p:ph idx="1" type="subTitle"/>
          </p:nvPr>
        </p:nvSpPr>
        <p:spPr>
          <a:xfrm>
            <a:off x="729450" y="3828625"/>
            <a:ext cx="7688100" cy="7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9: </a:t>
            </a:r>
            <a:endParaRPr/>
          </a:p>
          <a:p>
            <a:pPr indent="457200" lvl="0" marL="0" rtl="0" algn="l">
              <a:spcBef>
                <a:spcPts val="0"/>
              </a:spcBef>
              <a:spcAft>
                <a:spcPts val="0"/>
              </a:spcAft>
              <a:buNone/>
            </a:pPr>
            <a:r>
              <a:rPr lang="en"/>
              <a:t>Minjie Shen, Jiamu Li, Jing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a:t>
            </a:r>
            <a:endParaRPr/>
          </a:p>
        </p:txBody>
      </p:sp>
      <p:sp>
        <p:nvSpPr>
          <p:cNvPr id="166" name="Google Shape;16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2"/>
          <p:cNvPicPr preferRelativeResize="0"/>
          <p:nvPr/>
        </p:nvPicPr>
        <p:blipFill>
          <a:blip r:embed="rId3">
            <a:alphaModFix/>
          </a:blip>
          <a:stretch>
            <a:fillRect/>
          </a:stretch>
        </p:blipFill>
        <p:spPr>
          <a:xfrm>
            <a:off x="790474" y="1814612"/>
            <a:ext cx="3066449" cy="2336350"/>
          </a:xfrm>
          <a:prstGeom prst="rect">
            <a:avLst/>
          </a:prstGeom>
          <a:noFill/>
          <a:ln>
            <a:noFill/>
          </a:ln>
        </p:spPr>
      </p:pic>
      <p:pic>
        <p:nvPicPr>
          <p:cNvPr id="168" name="Google Shape;168;p22"/>
          <p:cNvPicPr preferRelativeResize="0"/>
          <p:nvPr/>
        </p:nvPicPr>
        <p:blipFill>
          <a:blip r:embed="rId4">
            <a:alphaModFix/>
          </a:blip>
          <a:stretch>
            <a:fillRect/>
          </a:stretch>
        </p:blipFill>
        <p:spPr>
          <a:xfrm>
            <a:off x="4972300" y="1853850"/>
            <a:ext cx="3066449" cy="2336349"/>
          </a:xfrm>
          <a:prstGeom prst="rect">
            <a:avLst/>
          </a:prstGeom>
          <a:noFill/>
          <a:ln>
            <a:noFill/>
          </a:ln>
        </p:spPr>
      </p:pic>
      <p:sp>
        <p:nvSpPr>
          <p:cNvPr id="169" name="Google Shape;169;p22"/>
          <p:cNvSpPr txBox="1"/>
          <p:nvPr/>
        </p:nvSpPr>
        <p:spPr>
          <a:xfrm>
            <a:off x="372025" y="4432900"/>
            <a:ext cx="14733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BOW</a:t>
            </a:r>
            <a:endParaRPr sz="1300">
              <a:solidFill>
                <a:schemeClr val="accent1"/>
              </a:solidFill>
              <a:latin typeface="Lato"/>
              <a:ea typeface="Lato"/>
              <a:cs typeface="Lato"/>
              <a:sym typeface="Lato"/>
            </a:endParaRPr>
          </a:p>
        </p:txBody>
      </p:sp>
      <p:sp>
        <p:nvSpPr>
          <p:cNvPr id="170" name="Google Shape;170;p22"/>
          <p:cNvSpPr txBox="1"/>
          <p:nvPr/>
        </p:nvSpPr>
        <p:spPr>
          <a:xfrm>
            <a:off x="4797925" y="4450300"/>
            <a:ext cx="9591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BERT</a:t>
            </a:r>
            <a:endParaRPr sz="1300">
              <a:solidFill>
                <a:schemeClr val="accent1"/>
              </a:solidFill>
              <a:latin typeface="Lato"/>
              <a:ea typeface="Lato"/>
              <a:cs typeface="Lato"/>
              <a:sym typeface="Lato"/>
            </a:endParaRPr>
          </a:p>
        </p:txBody>
      </p:sp>
      <p:pic>
        <p:nvPicPr>
          <p:cNvPr id="171" name="Google Shape;171;p22"/>
          <p:cNvPicPr preferRelativeResize="0"/>
          <p:nvPr/>
        </p:nvPicPr>
        <p:blipFill>
          <a:blip r:embed="rId5">
            <a:alphaModFix/>
          </a:blip>
          <a:stretch>
            <a:fillRect/>
          </a:stretch>
        </p:blipFill>
        <p:spPr>
          <a:xfrm>
            <a:off x="984750" y="4450300"/>
            <a:ext cx="3735423" cy="432949"/>
          </a:xfrm>
          <a:prstGeom prst="rect">
            <a:avLst/>
          </a:prstGeom>
          <a:noFill/>
          <a:ln>
            <a:noFill/>
          </a:ln>
        </p:spPr>
      </p:pic>
      <p:pic>
        <p:nvPicPr>
          <p:cNvPr id="172" name="Google Shape;172;p22"/>
          <p:cNvPicPr preferRelativeResize="0"/>
          <p:nvPr/>
        </p:nvPicPr>
        <p:blipFill>
          <a:blip r:embed="rId6">
            <a:alphaModFix/>
          </a:blip>
          <a:stretch>
            <a:fillRect/>
          </a:stretch>
        </p:blipFill>
        <p:spPr>
          <a:xfrm>
            <a:off x="5432500" y="4450300"/>
            <a:ext cx="3563292" cy="43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Precision, Recall. F1-Score</a:t>
            </a:r>
            <a:endParaRPr/>
          </a:p>
        </p:txBody>
      </p:sp>
      <p:sp>
        <p:nvSpPr>
          <p:cNvPr id="178" name="Google Shape;17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3"/>
          <p:cNvPicPr preferRelativeResize="0"/>
          <p:nvPr/>
        </p:nvPicPr>
        <p:blipFill>
          <a:blip r:embed="rId3">
            <a:alphaModFix/>
          </a:blip>
          <a:stretch>
            <a:fillRect/>
          </a:stretch>
        </p:blipFill>
        <p:spPr>
          <a:xfrm>
            <a:off x="608600" y="1903625"/>
            <a:ext cx="3136576" cy="2611600"/>
          </a:xfrm>
          <a:prstGeom prst="rect">
            <a:avLst/>
          </a:prstGeom>
          <a:noFill/>
          <a:ln>
            <a:noFill/>
          </a:ln>
        </p:spPr>
      </p:pic>
      <p:pic>
        <p:nvPicPr>
          <p:cNvPr id="180" name="Google Shape;180;p23"/>
          <p:cNvPicPr preferRelativeResize="0"/>
          <p:nvPr/>
        </p:nvPicPr>
        <p:blipFill>
          <a:blip r:embed="rId4">
            <a:alphaModFix/>
          </a:blip>
          <a:stretch>
            <a:fillRect/>
          </a:stretch>
        </p:blipFill>
        <p:spPr>
          <a:xfrm>
            <a:off x="5324138" y="1878736"/>
            <a:ext cx="3136576" cy="2611605"/>
          </a:xfrm>
          <a:prstGeom prst="rect">
            <a:avLst/>
          </a:prstGeom>
          <a:noFill/>
          <a:ln>
            <a:noFill/>
          </a:ln>
        </p:spPr>
      </p:pic>
      <p:sp>
        <p:nvSpPr>
          <p:cNvPr id="181" name="Google Shape;181;p23"/>
          <p:cNvSpPr txBox="1"/>
          <p:nvPr/>
        </p:nvSpPr>
        <p:spPr>
          <a:xfrm>
            <a:off x="489200" y="4617300"/>
            <a:ext cx="10461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BOW</a:t>
            </a:r>
            <a:endParaRPr sz="1300">
              <a:solidFill>
                <a:schemeClr val="accent1"/>
              </a:solidFill>
              <a:latin typeface="Lato"/>
              <a:ea typeface="Lato"/>
              <a:cs typeface="Lato"/>
              <a:sym typeface="Lato"/>
            </a:endParaRPr>
          </a:p>
        </p:txBody>
      </p:sp>
      <p:sp>
        <p:nvSpPr>
          <p:cNvPr id="182" name="Google Shape;182;p23"/>
          <p:cNvSpPr txBox="1"/>
          <p:nvPr/>
        </p:nvSpPr>
        <p:spPr>
          <a:xfrm>
            <a:off x="5324150" y="4617300"/>
            <a:ext cx="8457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BERT</a:t>
            </a:r>
            <a:endParaRPr sz="1300">
              <a:solidFill>
                <a:schemeClr val="accent1"/>
              </a:solidFill>
              <a:latin typeface="Lato"/>
              <a:ea typeface="Lato"/>
              <a:cs typeface="Lato"/>
              <a:sym typeface="Lato"/>
            </a:endParaRPr>
          </a:p>
        </p:txBody>
      </p:sp>
      <p:sp>
        <p:nvSpPr>
          <p:cNvPr id="183" name="Google Shape;183;p23"/>
          <p:cNvSpPr txBox="1"/>
          <p:nvPr/>
        </p:nvSpPr>
        <p:spPr>
          <a:xfrm>
            <a:off x="1063575" y="43850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6688CC"/>
                </a:solidFill>
                <a:latin typeface="Courier New"/>
                <a:ea typeface="Courier New"/>
                <a:cs typeface="Courier New"/>
                <a:sym typeface="Courier New"/>
              </a:rPr>
              <a:t>Accuracy: 0.827148226552037</a:t>
            </a:r>
            <a:endParaRPr sz="1050">
              <a:solidFill>
                <a:srgbClr val="6688CC"/>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688CC"/>
                </a:solidFill>
                <a:latin typeface="Courier New"/>
                <a:ea typeface="Courier New"/>
                <a:cs typeface="Courier New"/>
                <a:sym typeface="Courier New"/>
              </a:rPr>
              <a:t>Precision: 0.8280949958785652</a:t>
            </a:r>
            <a:endParaRPr sz="1050">
              <a:solidFill>
                <a:srgbClr val="6688CC"/>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688CC"/>
                </a:solidFill>
                <a:latin typeface="Courier New"/>
                <a:ea typeface="Courier New"/>
                <a:cs typeface="Courier New"/>
                <a:sym typeface="Courier New"/>
              </a:rPr>
              <a:t>Recall: 0.8269970288736789</a:t>
            </a:r>
            <a:endParaRPr sz="1050">
              <a:solidFill>
                <a:srgbClr val="6688CC"/>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688CC"/>
                </a:solidFill>
                <a:latin typeface="Courier New"/>
                <a:ea typeface="Courier New"/>
                <a:cs typeface="Courier New"/>
                <a:sym typeface="Courier New"/>
              </a:rPr>
              <a:t>F1 Score: 0.8254189944358238</a:t>
            </a:r>
            <a:endParaRPr/>
          </a:p>
        </p:txBody>
      </p:sp>
      <p:sp>
        <p:nvSpPr>
          <p:cNvPr id="184" name="Google Shape;184;p23"/>
          <p:cNvSpPr txBox="1"/>
          <p:nvPr/>
        </p:nvSpPr>
        <p:spPr>
          <a:xfrm>
            <a:off x="5893225" y="43850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6688CC"/>
                </a:solidFill>
                <a:latin typeface="Courier New"/>
                <a:ea typeface="Courier New"/>
                <a:cs typeface="Courier New"/>
                <a:sym typeface="Courier New"/>
              </a:rPr>
              <a:t>Accuracy: 0.9416771071845164</a:t>
            </a:r>
            <a:endParaRPr sz="1050">
              <a:solidFill>
                <a:srgbClr val="6688CC"/>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688CC"/>
                </a:solidFill>
                <a:latin typeface="Courier New"/>
                <a:ea typeface="Courier New"/>
                <a:cs typeface="Courier New"/>
                <a:sym typeface="Courier New"/>
              </a:rPr>
              <a:t>Precision: 0.9421314161743138</a:t>
            </a:r>
            <a:endParaRPr sz="1050">
              <a:solidFill>
                <a:srgbClr val="6688CC"/>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688CC"/>
                </a:solidFill>
                <a:latin typeface="Courier New"/>
                <a:ea typeface="Courier New"/>
                <a:cs typeface="Courier New"/>
                <a:sym typeface="Courier New"/>
              </a:rPr>
              <a:t>Recall: 0.9441547223989453</a:t>
            </a:r>
            <a:endParaRPr sz="1050">
              <a:solidFill>
                <a:srgbClr val="6688CC"/>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688CC"/>
                </a:solidFill>
                <a:latin typeface="Courier New"/>
                <a:ea typeface="Courier New"/>
                <a:cs typeface="Courier New"/>
                <a:sym typeface="Courier New"/>
              </a:rPr>
              <a:t>F1 Score: 0.9418438017259069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 new reviews</a:t>
            </a:r>
            <a:endParaRPr/>
          </a:p>
        </p:txBody>
      </p:sp>
      <p:sp>
        <p:nvSpPr>
          <p:cNvPr id="190" name="Google Shape;19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item is perfect</a:t>
            </a:r>
            <a:endParaRPr/>
          </a:p>
          <a:p>
            <a:pPr indent="0" lvl="0" marL="0" rtl="0" algn="l">
              <a:spcBef>
                <a:spcPts val="1200"/>
              </a:spcBef>
              <a:spcAft>
                <a:spcPts val="0"/>
              </a:spcAft>
              <a:buNone/>
            </a:pPr>
            <a:r>
              <a:rPr lang="en"/>
              <a:t>BOW: 4</a:t>
            </a:r>
            <a:endParaRPr/>
          </a:p>
          <a:p>
            <a:pPr indent="0" lvl="0" marL="0" rtl="0" algn="l">
              <a:spcBef>
                <a:spcPts val="1200"/>
              </a:spcBef>
              <a:spcAft>
                <a:spcPts val="0"/>
              </a:spcAft>
              <a:buNone/>
            </a:pPr>
            <a:r>
              <a:rPr lang="en"/>
              <a:t>BERT: 5</a:t>
            </a:r>
            <a:endParaRPr/>
          </a:p>
          <a:p>
            <a:pPr indent="0" lvl="0" marL="0" rtl="0" algn="l">
              <a:spcBef>
                <a:spcPts val="1200"/>
              </a:spcBef>
              <a:spcAft>
                <a:spcPts val="0"/>
              </a:spcAft>
              <a:buNone/>
            </a:pPr>
            <a:r>
              <a:rPr lang="en"/>
              <a:t>This item is awful</a:t>
            </a:r>
            <a:endParaRPr/>
          </a:p>
          <a:p>
            <a:pPr indent="0" lvl="0" marL="0" rtl="0" algn="l">
              <a:spcBef>
                <a:spcPts val="1200"/>
              </a:spcBef>
              <a:spcAft>
                <a:spcPts val="1200"/>
              </a:spcAft>
              <a:buNone/>
            </a:pPr>
            <a:r>
              <a:rPr lang="en"/>
              <a:t>BOW &amp; BERT: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6" name="Google Shape;196;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 performs better than BOW on naive neural network.</a:t>
            </a:r>
            <a:endParaRPr/>
          </a:p>
          <a:p>
            <a:pPr indent="0" lvl="0" marL="0" rtl="0" algn="l">
              <a:spcBef>
                <a:spcPts val="1200"/>
              </a:spcBef>
              <a:spcAft>
                <a:spcPts val="0"/>
              </a:spcAft>
              <a:buNone/>
            </a:pPr>
            <a:r>
              <a:rPr lang="en"/>
              <a:t>BOW might have a better performance by </a:t>
            </a:r>
            <a:r>
              <a:rPr lang="en"/>
              <a:t>adjusting</a:t>
            </a:r>
            <a:r>
              <a:rPr lang="en"/>
              <a:t> the structure or fine-tuning parameters.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701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916"/>
              <a:t>The goal of our project is to develop a model that can accurately predict the product review score associated with a review based on the review text from customers.</a:t>
            </a:r>
            <a:endParaRPr sz="1916"/>
          </a:p>
          <a:p>
            <a:pPr indent="0" lvl="0" marL="0" rtl="0" algn="l">
              <a:spcBef>
                <a:spcPts val="1200"/>
              </a:spcBef>
              <a:spcAft>
                <a:spcPts val="0"/>
              </a:spcAft>
              <a:buNone/>
            </a:pPr>
            <a:r>
              <a:rPr lang="en" sz="1916"/>
              <a:t>This project has significant practical application for e-commerce platforms, manufacture companies and rating website and agencies, since it can help them automate the rating process and quantify the rating reviews from customers accurately and provide insights into customer satisfaction.</a:t>
            </a:r>
            <a:endParaRPr sz="191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594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AutoNum type="arabicPeriod"/>
            </a:pPr>
            <a:r>
              <a:rPr lang="en" sz="1600"/>
              <a:t>Dataset: </a:t>
            </a:r>
            <a:endParaRPr sz="1600"/>
          </a:p>
          <a:p>
            <a:pPr indent="-322580" lvl="1" marL="914400" rtl="0" algn="l">
              <a:spcBef>
                <a:spcPts val="0"/>
              </a:spcBef>
              <a:spcAft>
                <a:spcPts val="0"/>
              </a:spcAft>
              <a:buSzPct val="100000"/>
              <a:buChar char="○"/>
            </a:pPr>
            <a:r>
              <a:rPr lang="en" sz="1600"/>
              <a:t>Amazon Review Data - Data of amazon reviews on products (Games and Musical Instruments).</a:t>
            </a:r>
            <a:endParaRPr sz="1600"/>
          </a:p>
          <a:p>
            <a:pPr indent="-322580" lvl="0" marL="457200" rtl="0" algn="l">
              <a:spcBef>
                <a:spcPts val="0"/>
              </a:spcBef>
              <a:spcAft>
                <a:spcPts val="0"/>
              </a:spcAft>
              <a:buSzPct val="100000"/>
              <a:buAutoNum type="arabicPeriod"/>
            </a:pPr>
            <a:r>
              <a:rPr lang="en" sz="1600"/>
              <a:t>BOW </a:t>
            </a:r>
            <a:endParaRPr sz="1600"/>
          </a:p>
          <a:p>
            <a:pPr indent="-322580" lvl="1" marL="914400" rtl="0" algn="l">
              <a:spcBef>
                <a:spcPts val="0"/>
              </a:spcBef>
              <a:spcAft>
                <a:spcPts val="0"/>
              </a:spcAft>
              <a:buSzPct val="100000"/>
              <a:buChar char="○"/>
            </a:pPr>
            <a:r>
              <a:rPr lang="en" sz="1600"/>
              <a:t>Converts a sentence into a numerical vector representation</a:t>
            </a:r>
            <a:endParaRPr sz="1600"/>
          </a:p>
          <a:p>
            <a:pPr indent="-322580" lvl="1" marL="914400" rtl="0" algn="l">
              <a:spcBef>
                <a:spcPts val="0"/>
              </a:spcBef>
              <a:spcAft>
                <a:spcPts val="0"/>
              </a:spcAft>
              <a:buSzPct val="100000"/>
              <a:buChar char="○"/>
            </a:pPr>
            <a:r>
              <a:rPr lang="en" sz="1600"/>
              <a:t>Frequency of each word</a:t>
            </a:r>
            <a:endParaRPr sz="1600"/>
          </a:p>
          <a:p>
            <a:pPr indent="-322580" lvl="0" marL="457200" rtl="0" algn="l">
              <a:spcBef>
                <a:spcPts val="0"/>
              </a:spcBef>
              <a:spcAft>
                <a:spcPts val="0"/>
              </a:spcAft>
              <a:buSzPct val="100000"/>
              <a:buAutoNum type="arabicPeriod"/>
            </a:pPr>
            <a:r>
              <a:rPr lang="en" sz="1600"/>
              <a:t>BERT</a:t>
            </a:r>
            <a:endParaRPr sz="1600"/>
          </a:p>
          <a:p>
            <a:pPr indent="-322580" lvl="1" marL="914400" rtl="0" algn="l">
              <a:spcBef>
                <a:spcPts val="0"/>
              </a:spcBef>
              <a:spcAft>
                <a:spcPts val="0"/>
              </a:spcAft>
              <a:buSzPct val="100000"/>
              <a:buChar char="○"/>
            </a:pPr>
            <a:r>
              <a:rPr lang="en" sz="1600"/>
              <a:t>Contextual word embeddings</a:t>
            </a:r>
            <a:endParaRPr sz="1600"/>
          </a:p>
          <a:p>
            <a:pPr indent="-322580" lvl="1" marL="914400" rtl="0" algn="l">
              <a:spcBef>
                <a:spcPts val="0"/>
              </a:spcBef>
              <a:spcAft>
                <a:spcPts val="0"/>
              </a:spcAft>
              <a:buSzPct val="100000"/>
              <a:buChar char="○"/>
            </a:pPr>
            <a:r>
              <a:rPr lang="en" sz="1600"/>
              <a:t>The word presentation changes based on the sentence it appears</a:t>
            </a:r>
            <a:endParaRPr sz="16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105" name="Google Shape;105;p16"/>
          <p:cNvSpPr/>
          <p:nvPr/>
        </p:nvSpPr>
        <p:spPr>
          <a:xfrm>
            <a:off x="989500" y="2396275"/>
            <a:ext cx="930000" cy="93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Step 1</a:t>
            </a:r>
            <a:endParaRPr sz="1300">
              <a:latin typeface="Lato"/>
              <a:ea typeface="Lato"/>
              <a:cs typeface="Lato"/>
              <a:sym typeface="Lato"/>
            </a:endParaRPr>
          </a:p>
        </p:txBody>
      </p:sp>
      <p:sp>
        <p:nvSpPr>
          <p:cNvPr id="106" name="Google Shape;106;p16"/>
          <p:cNvSpPr/>
          <p:nvPr/>
        </p:nvSpPr>
        <p:spPr>
          <a:xfrm>
            <a:off x="2751325" y="2396275"/>
            <a:ext cx="930000" cy="93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Step 2</a:t>
            </a:r>
            <a:endParaRPr sz="1300">
              <a:latin typeface="Lato"/>
              <a:ea typeface="Lato"/>
              <a:cs typeface="Lato"/>
              <a:sym typeface="Lato"/>
            </a:endParaRPr>
          </a:p>
        </p:txBody>
      </p:sp>
      <p:sp>
        <p:nvSpPr>
          <p:cNvPr id="107" name="Google Shape;107;p16"/>
          <p:cNvSpPr/>
          <p:nvPr/>
        </p:nvSpPr>
        <p:spPr>
          <a:xfrm>
            <a:off x="4417800" y="2396275"/>
            <a:ext cx="930000" cy="93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Step 3</a:t>
            </a:r>
            <a:endParaRPr sz="1300">
              <a:latin typeface="Lato"/>
              <a:ea typeface="Lato"/>
              <a:cs typeface="Lato"/>
              <a:sym typeface="Lato"/>
            </a:endParaRPr>
          </a:p>
        </p:txBody>
      </p:sp>
      <p:sp>
        <p:nvSpPr>
          <p:cNvPr id="108" name="Google Shape;108;p16"/>
          <p:cNvSpPr/>
          <p:nvPr/>
        </p:nvSpPr>
        <p:spPr>
          <a:xfrm>
            <a:off x="6167700" y="2396275"/>
            <a:ext cx="930000" cy="93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Step 4</a:t>
            </a:r>
            <a:endParaRPr sz="1300">
              <a:latin typeface="Lato"/>
              <a:ea typeface="Lato"/>
              <a:cs typeface="Lato"/>
              <a:sym typeface="Lato"/>
            </a:endParaRPr>
          </a:p>
        </p:txBody>
      </p:sp>
      <p:sp>
        <p:nvSpPr>
          <p:cNvPr id="109" name="Google Shape;109;p16"/>
          <p:cNvSpPr/>
          <p:nvPr/>
        </p:nvSpPr>
        <p:spPr>
          <a:xfrm>
            <a:off x="7846100" y="2396275"/>
            <a:ext cx="930000" cy="93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Step 5</a:t>
            </a:r>
            <a:endParaRPr sz="1300">
              <a:latin typeface="Lato"/>
              <a:ea typeface="Lato"/>
              <a:cs typeface="Lato"/>
              <a:sym typeface="Lato"/>
            </a:endParaRPr>
          </a:p>
        </p:txBody>
      </p:sp>
      <p:sp>
        <p:nvSpPr>
          <p:cNvPr id="110" name="Google Shape;110;p16"/>
          <p:cNvSpPr txBox="1"/>
          <p:nvPr/>
        </p:nvSpPr>
        <p:spPr>
          <a:xfrm>
            <a:off x="798850" y="3731500"/>
            <a:ext cx="131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Pre-processing(</a:t>
            </a:r>
            <a:r>
              <a:rPr lang="en" sz="1300">
                <a:solidFill>
                  <a:schemeClr val="accent1"/>
                </a:solidFill>
                <a:latin typeface="Lato"/>
                <a:ea typeface="Lato"/>
                <a:cs typeface="Lato"/>
                <a:sym typeface="Lato"/>
              </a:rPr>
              <a:t>Clean Data</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
        <p:nvSpPr>
          <p:cNvPr id="111" name="Google Shape;111;p16"/>
          <p:cNvSpPr txBox="1"/>
          <p:nvPr/>
        </p:nvSpPr>
        <p:spPr>
          <a:xfrm>
            <a:off x="2560675" y="3731500"/>
            <a:ext cx="131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Upsampling the minority</a:t>
            </a:r>
            <a:endParaRPr sz="1300">
              <a:solidFill>
                <a:schemeClr val="accent1"/>
              </a:solidFill>
              <a:latin typeface="Lato"/>
              <a:ea typeface="Lato"/>
              <a:cs typeface="Lato"/>
              <a:sym typeface="Lato"/>
            </a:endParaRPr>
          </a:p>
        </p:txBody>
      </p:sp>
      <p:sp>
        <p:nvSpPr>
          <p:cNvPr id="112" name="Google Shape;112;p16"/>
          <p:cNvSpPr txBox="1"/>
          <p:nvPr/>
        </p:nvSpPr>
        <p:spPr>
          <a:xfrm>
            <a:off x="4322500" y="3731500"/>
            <a:ext cx="1447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Create BOW and BERT models respectively</a:t>
            </a:r>
            <a:endParaRPr sz="1300">
              <a:solidFill>
                <a:schemeClr val="accent1"/>
              </a:solidFill>
              <a:latin typeface="Lato"/>
              <a:ea typeface="Lato"/>
              <a:cs typeface="Lato"/>
              <a:sym typeface="Lato"/>
            </a:endParaRPr>
          </a:p>
        </p:txBody>
      </p:sp>
      <p:sp>
        <p:nvSpPr>
          <p:cNvPr id="113" name="Google Shape;113;p16"/>
          <p:cNvSpPr txBox="1"/>
          <p:nvPr/>
        </p:nvSpPr>
        <p:spPr>
          <a:xfrm>
            <a:off x="6289625" y="3731500"/>
            <a:ext cx="93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Training</a:t>
            </a:r>
            <a:r>
              <a:rPr lang="en" sz="1300">
                <a:solidFill>
                  <a:schemeClr val="accent1"/>
                </a:solidFill>
                <a:latin typeface="Lato"/>
                <a:ea typeface="Lato"/>
                <a:cs typeface="Lato"/>
                <a:sym typeface="Lato"/>
              </a:rPr>
              <a:t>  models</a:t>
            </a:r>
            <a:endParaRPr sz="1300">
              <a:solidFill>
                <a:schemeClr val="accent1"/>
              </a:solidFill>
              <a:latin typeface="Lato"/>
              <a:ea typeface="Lato"/>
              <a:cs typeface="Lato"/>
              <a:sym typeface="Lato"/>
            </a:endParaRPr>
          </a:p>
        </p:txBody>
      </p:sp>
      <p:sp>
        <p:nvSpPr>
          <p:cNvPr id="114" name="Google Shape;114;p16"/>
          <p:cNvSpPr txBox="1"/>
          <p:nvPr/>
        </p:nvSpPr>
        <p:spPr>
          <a:xfrm>
            <a:off x="7791650" y="3731500"/>
            <a:ext cx="1311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Use models to predict score for a input text</a:t>
            </a:r>
            <a:endParaRPr sz="1300">
              <a:solidFill>
                <a:schemeClr val="accent1"/>
              </a:solidFill>
              <a:latin typeface="Lato"/>
              <a:ea typeface="Lato"/>
              <a:cs typeface="Lato"/>
              <a:sym typeface="Lato"/>
            </a:endParaRPr>
          </a:p>
        </p:txBody>
      </p:sp>
      <p:cxnSp>
        <p:nvCxnSpPr>
          <p:cNvPr id="115" name="Google Shape;115;p16"/>
          <p:cNvCxnSpPr>
            <a:stCxn id="105" idx="6"/>
            <a:endCxn id="106" idx="2"/>
          </p:cNvCxnSpPr>
          <p:nvPr/>
        </p:nvCxnSpPr>
        <p:spPr>
          <a:xfrm>
            <a:off x="1919500" y="2861275"/>
            <a:ext cx="831900" cy="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a:stCxn id="106" idx="6"/>
            <a:endCxn id="107" idx="2"/>
          </p:cNvCxnSpPr>
          <p:nvPr/>
        </p:nvCxnSpPr>
        <p:spPr>
          <a:xfrm>
            <a:off x="3681325" y="2861275"/>
            <a:ext cx="736500" cy="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6"/>
          <p:cNvCxnSpPr>
            <a:stCxn id="107" idx="6"/>
            <a:endCxn id="108" idx="2"/>
          </p:cNvCxnSpPr>
          <p:nvPr/>
        </p:nvCxnSpPr>
        <p:spPr>
          <a:xfrm>
            <a:off x="5347800" y="2861275"/>
            <a:ext cx="819900" cy="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6"/>
          <p:cNvCxnSpPr>
            <a:stCxn id="108" idx="6"/>
            <a:endCxn id="109" idx="2"/>
          </p:cNvCxnSpPr>
          <p:nvPr/>
        </p:nvCxnSpPr>
        <p:spPr>
          <a:xfrm>
            <a:off x="7097700" y="2861275"/>
            <a:ext cx="748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 &amp; Upsampling the minority</a:t>
            </a:r>
            <a:endParaRPr/>
          </a:p>
        </p:txBody>
      </p:sp>
      <p:sp>
        <p:nvSpPr>
          <p:cNvPr id="124" name="Google Shape;124;p17"/>
          <p:cNvSpPr txBox="1"/>
          <p:nvPr>
            <p:ph idx="1" type="body"/>
          </p:nvPr>
        </p:nvSpPr>
        <p:spPr>
          <a:xfrm>
            <a:off x="467150" y="1780825"/>
            <a:ext cx="2871000" cy="3142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Clean: </a:t>
            </a:r>
            <a:endParaRPr/>
          </a:p>
          <a:p>
            <a:pPr indent="-311150" lvl="0" marL="457200" rtl="0" algn="l">
              <a:spcBef>
                <a:spcPts val="1200"/>
              </a:spcBef>
              <a:spcAft>
                <a:spcPts val="0"/>
              </a:spcAft>
              <a:buSzPts val="1300"/>
              <a:buChar char="●"/>
            </a:pPr>
            <a:r>
              <a:rPr lang="en"/>
              <a:t>Converting to Lowercase</a:t>
            </a:r>
            <a:endParaRPr/>
          </a:p>
          <a:p>
            <a:pPr indent="-311150" lvl="0" marL="457200" rtl="0" algn="l">
              <a:spcBef>
                <a:spcPts val="0"/>
              </a:spcBef>
              <a:spcAft>
                <a:spcPts val="0"/>
              </a:spcAft>
              <a:buSzPts val="1300"/>
              <a:buChar char="●"/>
            </a:pPr>
            <a:r>
              <a:rPr lang="en"/>
              <a:t>Removing Non-Alphanumeric Characters, </a:t>
            </a:r>
            <a:r>
              <a:rPr lang="en"/>
              <a:t>Punctuation, Links, Stop Words</a:t>
            </a:r>
            <a:endParaRPr/>
          </a:p>
          <a:p>
            <a:pPr indent="-311150" lvl="0" marL="457200" rtl="0" algn="l">
              <a:spcBef>
                <a:spcPts val="0"/>
              </a:spcBef>
              <a:spcAft>
                <a:spcPts val="0"/>
              </a:spcAft>
              <a:buSzPts val="1300"/>
              <a:buChar char="●"/>
            </a:pPr>
            <a:r>
              <a:rPr lang="en"/>
              <a:t>Tokenization</a:t>
            </a:r>
            <a:endParaRPr/>
          </a:p>
          <a:p>
            <a:pPr indent="-311150" lvl="0" marL="457200" rtl="0" algn="l">
              <a:spcBef>
                <a:spcPts val="0"/>
              </a:spcBef>
              <a:spcAft>
                <a:spcPts val="0"/>
              </a:spcAft>
              <a:buSzPts val="1300"/>
              <a:buChar char="●"/>
            </a:pPr>
            <a:r>
              <a:rPr lang="en"/>
              <a:t>Lemmatization</a:t>
            </a:r>
            <a:endParaRPr/>
          </a:p>
          <a:p>
            <a:pPr indent="0" lvl="0" marL="0" rtl="0" algn="l">
              <a:lnSpc>
                <a:spcPct val="100000"/>
              </a:lnSpc>
              <a:spcBef>
                <a:spcPts val="1200"/>
              </a:spcBef>
              <a:spcAft>
                <a:spcPts val="0"/>
              </a:spcAft>
              <a:buNone/>
            </a:pPr>
            <a:r>
              <a:rPr lang="en"/>
              <a:t>Df_upsampled:</a:t>
            </a:r>
            <a:endParaRPr/>
          </a:p>
          <a:p>
            <a:pPr indent="0" lvl="0" marL="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review_id(unique identifier for each review)</a:t>
            </a:r>
            <a:endParaRPr/>
          </a:p>
          <a:p>
            <a:pPr indent="-311150" lvl="0" marL="457200" rtl="0" algn="l">
              <a:lnSpc>
                <a:spcPct val="100000"/>
              </a:lnSpc>
              <a:spcBef>
                <a:spcPts val="0"/>
              </a:spcBef>
              <a:spcAft>
                <a:spcPts val="0"/>
              </a:spcAft>
              <a:buSzPts val="1300"/>
              <a:buChar char="●"/>
            </a:pPr>
            <a:r>
              <a:rPr lang="en"/>
              <a:t>text(review content)</a:t>
            </a:r>
            <a:endParaRPr/>
          </a:p>
          <a:p>
            <a:pPr indent="-311150" lvl="0" marL="457200" rtl="0" algn="l">
              <a:lnSpc>
                <a:spcPct val="100000"/>
              </a:lnSpc>
              <a:spcBef>
                <a:spcPts val="0"/>
              </a:spcBef>
              <a:spcAft>
                <a:spcPts val="0"/>
              </a:spcAft>
              <a:buSzPts val="1300"/>
              <a:buChar char="●"/>
            </a:pPr>
            <a:r>
              <a:rPr lang="en"/>
              <a:t>review_score(a numerical rating or sentiment score associated with each review)</a:t>
            </a:r>
            <a:endParaRPr/>
          </a:p>
        </p:txBody>
      </p:sp>
      <p:pic>
        <p:nvPicPr>
          <p:cNvPr id="125" name="Google Shape;125;p17"/>
          <p:cNvPicPr preferRelativeResize="0"/>
          <p:nvPr/>
        </p:nvPicPr>
        <p:blipFill>
          <a:blip r:embed="rId3">
            <a:alphaModFix/>
          </a:blip>
          <a:stretch>
            <a:fillRect/>
          </a:stretch>
        </p:blipFill>
        <p:spPr>
          <a:xfrm>
            <a:off x="3483775" y="1919450"/>
            <a:ext cx="5444975" cy="269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BOW model</a:t>
            </a:r>
            <a:endParaRPr/>
          </a:p>
        </p:txBody>
      </p:sp>
      <p:sp>
        <p:nvSpPr>
          <p:cNvPr id="131" name="Google Shape;131;p18"/>
          <p:cNvSpPr txBox="1"/>
          <p:nvPr>
            <p:ph idx="1" type="body"/>
          </p:nvPr>
        </p:nvSpPr>
        <p:spPr>
          <a:xfrm>
            <a:off x="3270875" y="671450"/>
            <a:ext cx="5307300" cy="36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25"/>
              <a:t>Input: vectorized text ------&gt; Output: predicted score</a:t>
            </a:r>
            <a:endParaRPr sz="1425"/>
          </a:p>
          <a:p>
            <a:pPr indent="0" lvl="0" marL="0" rtl="0" algn="l">
              <a:lnSpc>
                <a:spcPct val="95000"/>
              </a:lnSpc>
              <a:spcBef>
                <a:spcPts val="1200"/>
              </a:spcBef>
              <a:spcAft>
                <a:spcPts val="1200"/>
              </a:spcAft>
              <a:buSzPts val="275"/>
              <a:buNone/>
            </a:pPr>
            <a:r>
              <a:t/>
            </a:r>
            <a:endParaRPr sz="325"/>
          </a:p>
        </p:txBody>
      </p:sp>
      <p:pic>
        <p:nvPicPr>
          <p:cNvPr id="132" name="Google Shape;132;p18"/>
          <p:cNvPicPr preferRelativeResize="0"/>
          <p:nvPr/>
        </p:nvPicPr>
        <p:blipFill>
          <a:blip r:embed="rId3">
            <a:alphaModFix/>
          </a:blip>
          <a:stretch>
            <a:fillRect/>
          </a:stretch>
        </p:blipFill>
        <p:spPr>
          <a:xfrm>
            <a:off x="729445" y="2414320"/>
            <a:ext cx="2114500" cy="1780975"/>
          </a:xfrm>
          <a:prstGeom prst="rect">
            <a:avLst/>
          </a:prstGeom>
          <a:noFill/>
          <a:ln>
            <a:noFill/>
          </a:ln>
        </p:spPr>
      </p:pic>
      <p:sp>
        <p:nvSpPr>
          <p:cNvPr id="133" name="Google Shape;133;p18"/>
          <p:cNvSpPr/>
          <p:nvPr/>
        </p:nvSpPr>
        <p:spPr>
          <a:xfrm>
            <a:off x="3230250" y="1240850"/>
            <a:ext cx="930000" cy="93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Step 1</a:t>
            </a:r>
            <a:endParaRPr sz="1300">
              <a:latin typeface="Lato"/>
              <a:ea typeface="Lato"/>
              <a:cs typeface="Lato"/>
              <a:sym typeface="Lato"/>
            </a:endParaRPr>
          </a:p>
        </p:txBody>
      </p:sp>
      <p:cxnSp>
        <p:nvCxnSpPr>
          <p:cNvPr id="134" name="Google Shape;134;p18"/>
          <p:cNvCxnSpPr/>
          <p:nvPr/>
        </p:nvCxnSpPr>
        <p:spPr>
          <a:xfrm>
            <a:off x="4160250" y="1705850"/>
            <a:ext cx="831900" cy="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18"/>
          <p:cNvSpPr/>
          <p:nvPr/>
        </p:nvSpPr>
        <p:spPr>
          <a:xfrm>
            <a:off x="4992150" y="1240850"/>
            <a:ext cx="930000" cy="93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Step 2</a:t>
            </a:r>
            <a:endParaRPr sz="1300">
              <a:latin typeface="Lato"/>
              <a:ea typeface="Lato"/>
              <a:cs typeface="Lato"/>
              <a:sym typeface="Lato"/>
            </a:endParaRPr>
          </a:p>
        </p:txBody>
      </p:sp>
      <p:sp>
        <p:nvSpPr>
          <p:cNvPr id="136" name="Google Shape;136;p18"/>
          <p:cNvSpPr txBox="1"/>
          <p:nvPr/>
        </p:nvSpPr>
        <p:spPr>
          <a:xfrm>
            <a:off x="3039600" y="2476750"/>
            <a:ext cx="1311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Tokenization</a:t>
            </a:r>
            <a:endParaRPr sz="1300">
              <a:solidFill>
                <a:schemeClr val="accent1"/>
              </a:solidFill>
              <a:latin typeface="Lato"/>
              <a:ea typeface="Lato"/>
              <a:cs typeface="Lato"/>
              <a:sym typeface="Lato"/>
            </a:endParaRPr>
          </a:p>
        </p:txBody>
      </p:sp>
      <p:sp>
        <p:nvSpPr>
          <p:cNvPr id="137" name="Google Shape;137;p18"/>
          <p:cNvSpPr txBox="1"/>
          <p:nvPr/>
        </p:nvSpPr>
        <p:spPr>
          <a:xfrm>
            <a:off x="4801500" y="2476750"/>
            <a:ext cx="1311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Vocabulary Creation</a:t>
            </a:r>
            <a:endParaRPr sz="1300">
              <a:solidFill>
                <a:schemeClr val="accent1"/>
              </a:solidFill>
              <a:latin typeface="Lato"/>
              <a:ea typeface="Lato"/>
              <a:cs typeface="Lato"/>
              <a:sym typeface="Lato"/>
            </a:endParaRPr>
          </a:p>
        </p:txBody>
      </p:sp>
      <p:sp>
        <p:nvSpPr>
          <p:cNvPr id="138" name="Google Shape;138;p18"/>
          <p:cNvSpPr/>
          <p:nvPr/>
        </p:nvSpPr>
        <p:spPr>
          <a:xfrm>
            <a:off x="6754050" y="1240850"/>
            <a:ext cx="930000" cy="93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Step 3</a:t>
            </a:r>
            <a:endParaRPr sz="1300">
              <a:latin typeface="Lato"/>
              <a:ea typeface="Lato"/>
              <a:cs typeface="Lato"/>
              <a:sym typeface="Lato"/>
            </a:endParaRPr>
          </a:p>
        </p:txBody>
      </p:sp>
      <p:cxnSp>
        <p:nvCxnSpPr>
          <p:cNvPr id="139" name="Google Shape;139;p18"/>
          <p:cNvCxnSpPr/>
          <p:nvPr/>
        </p:nvCxnSpPr>
        <p:spPr>
          <a:xfrm>
            <a:off x="5922150" y="1705850"/>
            <a:ext cx="831900" cy="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18"/>
          <p:cNvSpPr txBox="1"/>
          <p:nvPr/>
        </p:nvSpPr>
        <p:spPr>
          <a:xfrm>
            <a:off x="6634650" y="2576800"/>
            <a:ext cx="1311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300">
                <a:solidFill>
                  <a:schemeClr val="accent1"/>
                </a:solidFill>
                <a:latin typeface="Lato"/>
                <a:ea typeface="Lato"/>
                <a:cs typeface="Lato"/>
                <a:sym typeface="Lato"/>
              </a:rPr>
              <a:t>Vectorization</a:t>
            </a:r>
            <a:endParaRPr sz="1300">
              <a:solidFill>
                <a:schemeClr val="accent1"/>
              </a:solidFill>
              <a:latin typeface="Lato"/>
              <a:ea typeface="Lato"/>
              <a:cs typeface="Lato"/>
              <a:sym typeface="Lato"/>
            </a:endParaRPr>
          </a:p>
        </p:txBody>
      </p:sp>
      <p:sp>
        <p:nvSpPr>
          <p:cNvPr id="141" name="Google Shape;141;p18"/>
          <p:cNvSpPr txBox="1"/>
          <p:nvPr>
            <p:ph idx="1" type="body"/>
          </p:nvPr>
        </p:nvSpPr>
        <p:spPr>
          <a:xfrm>
            <a:off x="3039600" y="3302450"/>
            <a:ext cx="5307300" cy="362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It has one hidden layer with 128 neurons followed by the ReLU activation function. To ensure that outputs fall into a range from 0 to 5 (here 0 represents -1 score), the model applies the sigmoid function on the output and multiplies it by 5. We use MSELoss as the criterion and Adam as the optimizer. We train the model with 512 batch size for 20 epochs to obtain a good result. </a:t>
            </a:r>
            <a:endParaRPr sz="1425"/>
          </a:p>
          <a:p>
            <a:pPr indent="0" lvl="0" marL="0" rtl="0" algn="l">
              <a:lnSpc>
                <a:spcPct val="95000"/>
              </a:lnSpc>
              <a:spcBef>
                <a:spcPts val="1200"/>
              </a:spcBef>
              <a:spcAft>
                <a:spcPts val="1200"/>
              </a:spcAft>
              <a:buSzPts val="275"/>
              <a:buNone/>
            </a:pPr>
            <a:r>
              <a:t/>
            </a:r>
            <a:endParaRPr sz="3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a:t>
            </a:r>
            <a:r>
              <a:rPr lang="en"/>
              <a:t> </a:t>
            </a:r>
            <a:r>
              <a:rPr lang="en"/>
              <a:t>model</a:t>
            </a:r>
            <a:endParaRPr/>
          </a:p>
        </p:txBody>
      </p:sp>
      <p:pic>
        <p:nvPicPr>
          <p:cNvPr id="147" name="Google Shape;147;p19"/>
          <p:cNvPicPr preferRelativeResize="0"/>
          <p:nvPr/>
        </p:nvPicPr>
        <p:blipFill>
          <a:blip r:embed="rId3">
            <a:alphaModFix/>
          </a:blip>
          <a:stretch>
            <a:fillRect/>
          </a:stretch>
        </p:blipFill>
        <p:spPr>
          <a:xfrm>
            <a:off x="849388" y="1931700"/>
            <a:ext cx="7448822"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model</a:t>
            </a:r>
            <a:endParaRPr/>
          </a:p>
        </p:txBody>
      </p:sp>
      <p:sp>
        <p:nvSpPr>
          <p:cNvPr id="153" name="Google Shape;153;p20"/>
          <p:cNvSpPr txBox="1"/>
          <p:nvPr/>
        </p:nvSpPr>
        <p:spPr>
          <a:xfrm>
            <a:off x="4187850" y="1164725"/>
            <a:ext cx="42303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t>We use BertForSequenceClassification’s pretrained model bert-base-uncased from transformers library to train our data. This model is pretrained with masked language modeling and next sentence prediction. </a:t>
            </a:r>
            <a:endParaRPr sz="1200"/>
          </a:p>
          <a:p>
            <a:pPr indent="0" lvl="0" marL="0" rtl="0" algn="l">
              <a:lnSpc>
                <a:spcPct val="150000"/>
              </a:lnSpc>
              <a:spcBef>
                <a:spcPts val="0"/>
              </a:spcBef>
              <a:spcAft>
                <a:spcPts val="0"/>
              </a:spcAft>
              <a:buNone/>
            </a:pPr>
            <a:r>
              <a:rPr lang="en" sz="1200"/>
              <a:t>To train the model, we have to add attention masks and segments to the data. We use BertTokenizer tokenizer of bert-base-uncased model from transformers with 64 max sequence length to generate attention masks and segments. </a:t>
            </a:r>
            <a:endParaRPr sz="1200"/>
          </a:p>
          <a:p>
            <a:pPr indent="0" lvl="0" marL="0" rtl="0" algn="l">
              <a:lnSpc>
                <a:spcPct val="150000"/>
              </a:lnSpc>
              <a:spcBef>
                <a:spcPts val="0"/>
              </a:spcBef>
              <a:spcAft>
                <a:spcPts val="0"/>
              </a:spcAft>
              <a:buNone/>
            </a:pPr>
            <a:r>
              <a:rPr lang="en" sz="1200"/>
              <a:t>The criterion is CrossEntropyLoss and the optimizer is AdamW. </a:t>
            </a:r>
            <a:endParaRPr sz="1200"/>
          </a:p>
          <a:p>
            <a:pPr indent="0" lvl="0" marL="0" rtl="0" algn="l">
              <a:lnSpc>
                <a:spcPct val="150000"/>
              </a:lnSpc>
              <a:spcBef>
                <a:spcPts val="0"/>
              </a:spcBef>
              <a:spcAft>
                <a:spcPts val="0"/>
              </a:spcAft>
              <a:buNone/>
            </a:pPr>
            <a:r>
              <a:rPr lang="en" sz="1200"/>
              <a:t>We train the model with 128 batch size and 10 epochs to obtain a good result. </a:t>
            </a:r>
            <a:endParaRPr/>
          </a:p>
        </p:txBody>
      </p:sp>
      <p:pic>
        <p:nvPicPr>
          <p:cNvPr id="154" name="Google Shape;154;p20"/>
          <p:cNvPicPr preferRelativeResize="0"/>
          <p:nvPr/>
        </p:nvPicPr>
        <p:blipFill>
          <a:blip r:embed="rId3">
            <a:alphaModFix/>
          </a:blip>
          <a:stretch>
            <a:fillRect/>
          </a:stretch>
        </p:blipFill>
        <p:spPr>
          <a:xfrm>
            <a:off x="729450" y="1931725"/>
            <a:ext cx="2235321"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 score &amp; Evaluation (Result)</a:t>
            </a:r>
            <a:endParaRPr/>
          </a:p>
        </p:txBody>
      </p:sp>
      <p:sp>
        <p:nvSpPr>
          <p:cNvPr id="160" name="Google Shape;16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loss, accuracy, precision, recall and f1 score to evaluate the performance. </a:t>
            </a:r>
            <a:endParaRPr/>
          </a:p>
          <a:p>
            <a:pPr indent="0" lvl="0" marL="0" rtl="0" algn="l">
              <a:spcBef>
                <a:spcPts val="1200"/>
              </a:spcBef>
              <a:spcAft>
                <a:spcPts val="1200"/>
              </a:spcAft>
              <a:buNone/>
            </a:pPr>
            <a:r>
              <a:rPr lang="en"/>
              <a:t>We also used two models to predict new reviews to compare </a:t>
            </a:r>
            <a:r>
              <a:rPr lang="en"/>
              <a:t>which</a:t>
            </a:r>
            <a:r>
              <a:rPr lang="en"/>
              <a:t> one performs better.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