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61"/>
  </p:notesMasterIdLst>
  <p:handoutMasterIdLst>
    <p:handoutMasterId r:id="rId62"/>
  </p:handoutMasterIdLst>
  <p:sldIdLst>
    <p:sldId id="1435" r:id="rId10"/>
    <p:sldId id="374" r:id="rId11"/>
    <p:sldId id="1331" r:id="rId12"/>
    <p:sldId id="1115" r:id="rId13"/>
    <p:sldId id="1403" r:id="rId14"/>
    <p:sldId id="1363" r:id="rId15"/>
    <p:sldId id="1364" r:id="rId16"/>
    <p:sldId id="1404" r:id="rId17"/>
    <p:sldId id="1405" r:id="rId18"/>
    <p:sldId id="1406" r:id="rId19"/>
    <p:sldId id="1414" r:id="rId20"/>
    <p:sldId id="1410" r:id="rId21"/>
    <p:sldId id="1408" r:id="rId22"/>
    <p:sldId id="1409" r:id="rId23"/>
    <p:sldId id="1411" r:id="rId24"/>
    <p:sldId id="1412" r:id="rId25"/>
    <p:sldId id="1413" r:id="rId26"/>
    <p:sldId id="1415" r:id="rId27"/>
    <p:sldId id="1417" r:id="rId28"/>
    <p:sldId id="1418" r:id="rId29"/>
    <p:sldId id="1419" r:id="rId30"/>
    <p:sldId id="1443" r:id="rId31"/>
    <p:sldId id="1436" r:id="rId32"/>
    <p:sldId id="1440" r:id="rId33"/>
    <p:sldId id="1441" r:id="rId34"/>
    <p:sldId id="1422" r:id="rId35"/>
    <p:sldId id="1444" r:id="rId36"/>
    <p:sldId id="1445" r:id="rId37"/>
    <p:sldId id="1423" r:id="rId38"/>
    <p:sldId id="1382" r:id="rId39"/>
    <p:sldId id="1383" r:id="rId40"/>
    <p:sldId id="1384" r:id="rId41"/>
    <p:sldId id="1385" r:id="rId42"/>
    <p:sldId id="1424" r:id="rId43"/>
    <p:sldId id="1425" r:id="rId44"/>
    <p:sldId id="1388" r:id="rId45"/>
    <p:sldId id="1420" r:id="rId46"/>
    <p:sldId id="1426" r:id="rId47"/>
    <p:sldId id="1447" r:id="rId48"/>
    <p:sldId id="1446" r:id="rId49"/>
    <p:sldId id="1427" r:id="rId50"/>
    <p:sldId id="1448" r:id="rId51"/>
    <p:sldId id="1449" r:id="rId52"/>
    <p:sldId id="1428" r:id="rId53"/>
    <p:sldId id="1429" r:id="rId54"/>
    <p:sldId id="1430" r:id="rId55"/>
    <p:sldId id="1431" r:id="rId56"/>
    <p:sldId id="1433" r:id="rId57"/>
    <p:sldId id="1432" r:id="rId58"/>
    <p:sldId id="1434" r:id="rId59"/>
    <p:sldId id="140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A4"/>
    <a:srgbClr val="FFCCFF"/>
    <a:srgbClr val="66FF99"/>
    <a:srgbClr val="B8E08C"/>
    <a:srgbClr val="AE122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80" autoAdjust="0"/>
    <p:restoredTop sz="91620" autoAdjust="0"/>
  </p:normalViewPr>
  <p:slideViewPr>
    <p:cSldViewPr>
      <p:cViewPr>
        <p:scale>
          <a:sx n="60" d="100"/>
          <a:sy n="60" d="100"/>
        </p:scale>
        <p:origin x="-1792" y="-840"/>
      </p:cViewPr>
      <p:guideLst>
        <p:guide orient="horz" pos="2160"/>
        <p:guide pos="2880"/>
      </p:guideLst>
    </p:cSldViewPr>
  </p:slideViewPr>
  <p:outlineViewPr>
    <p:cViewPr>
      <p:scale>
        <a:sx n="33" d="100"/>
        <a:sy n="33" d="100"/>
      </p:scale>
      <p:origin x="0" y="25542"/>
    </p:cViewPr>
  </p:outlineViewPr>
  <p:notesTextViewPr>
    <p:cViewPr>
      <p:scale>
        <a:sx n="1" d="1"/>
        <a:sy n="1" d="1"/>
      </p:scale>
      <p:origin x="0" y="0"/>
    </p:cViewPr>
  </p:notesTextViewPr>
  <p:sorterViewPr>
    <p:cViewPr>
      <p:scale>
        <a:sx n="80" d="100"/>
        <a:sy n="80" d="100"/>
      </p:scale>
      <p:origin x="0" y="0"/>
    </p:cViewPr>
  </p:sorterViewPr>
  <p:notesViewPr>
    <p:cSldViewPr>
      <p:cViewPr>
        <p:scale>
          <a:sx n="60" d="100"/>
          <a:sy n="60" d="100"/>
        </p:scale>
        <p:origin x="-2748"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60" Type="http://schemas.openxmlformats.org/officeDocument/2006/relationships/slide" Target="slides/slide51.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x</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174175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x</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1741755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174175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1741755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1741755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of the four components is defined and discussed in detail on the following slides.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900316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543941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1224209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891660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240600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D55C9106-9F7E-41E6-9AE7-2B4FC4DFCCC8}" type="slidenum">
              <a:rPr lang="en-US" altLang="en-US" smtClean="0"/>
              <a:pPr algn="r" eaLnBrk="1" hangingPunct="1">
                <a:spcBef>
                  <a:spcPct val="0"/>
                </a:spcBef>
              </a:pPr>
              <a:t>3</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Source </a:t>
            </a:r>
            <a:r>
              <a:rPr lang="en-US" dirty="0" smtClean="0"/>
              <a:t>for data on GDP &amp; components:  https://fred.stlouisfed.org/series/PCECA: Table 1.1.5</a:t>
            </a:r>
          </a:p>
          <a:p>
            <a:pPr eaLnBrk="1" hangingPunct="1"/>
            <a:r>
              <a:rPr lang="en-US" dirty="0" smtClean="0"/>
              <a:t>Source for population data (used to calculate the per capita figures): http://research.stlouisfed.org/fred2/series/POPTHM?cid=104 (</a:t>
            </a:r>
          </a:p>
          <a:p>
            <a:pPr eaLnBrk="1" hangingPunct="1"/>
            <a:r>
              <a:rPr lang="en-US" dirty="0" smtClean="0"/>
              <a:t>Original source: U.S. Department of Commerce: Census Bureau, www.census.gov</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1608137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Regarding part C:  </a:t>
            </a:r>
          </a:p>
          <a:p>
            <a:pPr eaLnBrk="1" hangingPunct="1"/>
            <a:r>
              <a:rPr lang="en-US" sz="1200" dirty="0" smtClean="0"/>
              <a:t>Jane’s purchase causes investment (for her own business) to increase by $800.  However, the computer is sold out of inventory, so inventory investment falls by $800.  The two transactions cancel each other, leaving aggregate investment and GDP unchanged. </a:t>
            </a:r>
          </a:p>
          <a:p>
            <a:pPr eaLnBrk="1" hangingPunct="1"/>
            <a:endParaRPr lang="en-US" sz="1200" dirty="0" smtClean="0"/>
          </a:p>
          <a:p>
            <a:pPr eaLnBrk="1" hangingPunct="1"/>
            <a:r>
              <a:rPr lang="en-US" sz="1200" dirty="0" smtClean="0"/>
              <a:t>Regarding part D:</a:t>
            </a:r>
          </a:p>
          <a:p>
            <a:pPr eaLnBrk="1" hangingPunct="1"/>
            <a:r>
              <a:rPr lang="en-US" sz="1200" dirty="0" smtClean="0"/>
              <a:t>This problem illustrates why expenditure always equals output, even when firms don’t sell everything they produce due to lackluster demand.  The point here is that unsold output is counted in inventory investment, even when that “investment” was unintentional.</a:t>
            </a:r>
          </a:p>
          <a:p>
            <a:endParaRPr lang="en-US" sz="1200" b="0" i="0"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Regarding part C:  </a:t>
            </a:r>
          </a:p>
          <a:p>
            <a:pPr eaLnBrk="1" hangingPunct="1"/>
            <a:r>
              <a:rPr lang="en-US" sz="1200" dirty="0" smtClean="0"/>
              <a:t>Jane’s purchase causes investment (for her own business) to increase by $800.  However, the computer is sold out of inventory, so inventory investment falls by $800.  The two transactions cancel each other, leaving aggregate investment and GDP unchanged. </a:t>
            </a:r>
          </a:p>
          <a:p>
            <a:pPr eaLnBrk="1" hangingPunct="1"/>
            <a:endParaRPr lang="en-US" sz="1200" dirty="0" smtClean="0"/>
          </a:p>
          <a:p>
            <a:pPr eaLnBrk="1" hangingPunct="1"/>
            <a:r>
              <a:rPr lang="en-US" sz="1200" dirty="0" smtClean="0"/>
              <a:t>Regarding part D:</a:t>
            </a:r>
          </a:p>
          <a:p>
            <a:pPr eaLnBrk="1" hangingPunct="1"/>
            <a:r>
              <a:rPr lang="en-US" sz="1200" dirty="0" smtClean="0"/>
              <a:t>This problem illustrates why expenditure always equals output, even when firms don’t sell everything they produce due to lackluster demand.  The point here is that unsold output is counted in inventory investment, even when that “investment” was unintentional.</a:t>
            </a:r>
          </a:p>
          <a:p>
            <a:endParaRPr lang="en-US" sz="1200" b="0" i="0"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269266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7FEAE00-0275-420D-86AA-627A26C47865}" type="slidenum">
              <a:rPr lang="en-US" smtClean="0"/>
              <a:pPr/>
              <a:t>30</a:t>
            </a:fld>
            <a:endParaRPr lang="en-US" smtClean="0"/>
          </a:p>
        </p:txBody>
      </p:sp>
      <p:sp>
        <p:nvSpPr>
          <p:cNvPr id="7782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84E68EA-73B5-44B9-B045-6F716BE75D5D}" type="slidenum">
              <a:rPr lang="en-US" sz="1200">
                <a:cs typeface="Arial" charset="0"/>
              </a:rPr>
              <a:pPr algn="r"/>
              <a:t>30</a:t>
            </a:fld>
            <a:endParaRPr lang="en-US" sz="1200">
              <a:cs typeface="Arial" charset="0"/>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3911369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BEB5C56-A1B9-45B5-8BFE-5E761CF8709B}" type="slidenum">
              <a:rPr lang="en-US" smtClean="0"/>
              <a:pPr/>
              <a:t>31</a:t>
            </a:fld>
            <a:endParaRPr lang="en-US" smtClean="0"/>
          </a:p>
        </p:txBody>
      </p:sp>
      <p:sp>
        <p:nvSpPr>
          <p:cNvPr id="7885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BE7C9B6-8A36-47A0-9D90-B24641455ACE}" type="slidenum">
              <a:rPr lang="en-US" sz="1200">
                <a:cs typeface="Arial" charset="0"/>
              </a:rPr>
              <a:pPr algn="r"/>
              <a:t>31</a:t>
            </a:fld>
            <a:endParaRPr lang="en-US" sz="1200">
              <a:cs typeface="Arial" charset="0"/>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B34B249-C959-4F98-B3F8-D212301DFE87}" type="slidenum">
              <a:rPr lang="en-US" smtClean="0"/>
              <a:pPr/>
              <a:t>32</a:t>
            </a:fld>
            <a:endParaRPr lang="en-US" smtClean="0"/>
          </a:p>
        </p:txBody>
      </p:sp>
      <p:sp>
        <p:nvSpPr>
          <p:cNvPr id="798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A8B718D-EDD5-4F35-8177-CA25E7014CB8}" type="slidenum">
              <a:rPr lang="en-US" sz="1200">
                <a:cs typeface="Arial" charset="0"/>
              </a:rPr>
              <a:pPr algn="r"/>
              <a:t>32</a:t>
            </a:fld>
            <a:endParaRPr lang="en-US" sz="1200">
              <a:cs typeface="Arial" charset="0"/>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D925E22-1CDF-4218-B44C-B42D6947119A}" type="slidenum">
              <a:rPr lang="en-US" smtClean="0"/>
              <a:pPr/>
              <a:t>33</a:t>
            </a:fld>
            <a:endParaRPr lang="en-US" smtClean="0"/>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43666A3-9518-4D6A-8D53-11EF7FAC1443}" type="slidenum">
              <a:rPr lang="en-US" sz="1200">
                <a:cs typeface="Arial" charset="0"/>
              </a:rPr>
              <a:pPr algn="r"/>
              <a:t>33</a:t>
            </a:fld>
            <a:endParaRPr lang="en-US" sz="1200">
              <a:cs typeface="Arial" charset="0"/>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0" y="4191000"/>
            <a:ext cx="6400800" cy="4648200"/>
          </a:xfrm>
        </p:spPr>
        <p:txBody>
          <a:bodyPr/>
          <a:lstStyle/>
          <a:p>
            <a:pPr marL="0" marR="0" lvl="0" indent="0" algn="l" defTabSz="914400" rtl="0" eaLnBrk="1" fontAlgn="auto" latinLnBrk="0" hangingPunct="1">
              <a:lnSpc>
                <a:spcPct val="105000"/>
              </a:lnSpc>
              <a:spcBef>
                <a:spcPts val="0"/>
              </a:spcBef>
              <a:spcAft>
                <a:spcPts val="0"/>
              </a:spcAft>
              <a:buClrTx/>
              <a:buSzTx/>
              <a:buFontTx/>
              <a:buNone/>
              <a:tabLst/>
              <a:defRPr/>
            </a:pPr>
            <a:r>
              <a:rPr lang="en-US" sz="1100" b="0" i="0" u="none" strike="noStrike" dirty="0" smtClean="0">
                <a:solidFill>
                  <a:srgbClr val="000000"/>
                </a:solidFill>
              </a:rPr>
              <a:t>Source</a:t>
            </a:r>
            <a:r>
              <a:rPr lang="en-US" sz="1100" b="0" i="0" u="none" strike="noStrike" dirty="0" smtClean="0">
                <a:solidFill>
                  <a:srgbClr val="000000"/>
                </a:solidFill>
              </a:rPr>
              <a:t>: US. Bureau of Economic Analysis, retrieved from FRED, Federal Reserve Bank of St. Louis</a:t>
            </a:r>
          </a:p>
          <a:p>
            <a:pPr marL="0" marR="0" lvl="0" indent="0" algn="l" defTabSz="914400" rtl="0" eaLnBrk="1" fontAlgn="auto" latinLnBrk="0" hangingPunct="1">
              <a:lnSpc>
                <a:spcPct val="105000"/>
              </a:lnSpc>
              <a:spcBef>
                <a:spcPts val="0"/>
              </a:spcBef>
              <a:spcAft>
                <a:spcPts val="0"/>
              </a:spcAft>
              <a:buClrTx/>
              <a:buSzTx/>
              <a:buFontTx/>
              <a:buNone/>
              <a:tabLst/>
              <a:defRPr/>
            </a:pPr>
            <a:r>
              <a:rPr lang="en-US" sz="1100" b="0" i="0" u="none" strike="noStrike" dirty="0" smtClean="0">
                <a:solidFill>
                  <a:srgbClr val="000000"/>
                </a:solidFill>
              </a:rPr>
              <a:t>Real Gross Domestic Product [GDPC1]; https://fred.stlouisfed.org/series/GDPC1, July 7, 2016.
Gross Domestic Product [GDP], https://fred.stlouisfed.org/series/GDP, July 7, 2016.
</a:t>
            </a:r>
          </a:p>
          <a:p>
            <a:pPr eaLnBrk="1" hangingPunct="1">
              <a:lnSpc>
                <a:spcPct val="105000"/>
              </a:lnSpc>
            </a:pPr>
            <a:endParaRPr lang="en-US" sz="1100" dirty="0" smtClean="0"/>
          </a:p>
          <a:p>
            <a:endParaRPr lang="en-US" sz="1100"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840385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dirty="0" smtClean="0"/>
              <a:t>the base year, the GDP deflator is 100.</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77916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D90A172-DAE1-4D93-801A-EA193FEA2493}" type="slidenum">
              <a:rPr lang="en-US" smtClean="0"/>
              <a:pPr/>
              <a:t>36</a:t>
            </a:fld>
            <a:endParaRPr lang="en-US" smtClean="0"/>
          </a:p>
        </p:txBody>
      </p:sp>
      <p:sp>
        <p:nvSpPr>
          <p:cNvPr id="839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EF0672B-757F-4DAC-84B5-B574D497B986}" type="slidenum">
              <a:rPr lang="en-US" sz="1200">
                <a:cs typeface="Arial" charset="0"/>
              </a:rPr>
              <a:pPr algn="r"/>
              <a:t>36</a:t>
            </a:fld>
            <a:endParaRPr lang="en-US" sz="1200">
              <a:cs typeface="Arial"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23779610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2206496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scathing words, indeed!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26564257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Much of what Robert Kennedy said about GDP is correct.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336761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Then why do we care about GDP?  </a:t>
            </a:r>
          </a:p>
          <a:p>
            <a:pPr eaLnBrk="1" hangingPunct="1"/>
            <a:endParaRPr lang="en-US" dirty="0" smtClean="0"/>
          </a:p>
          <a:p>
            <a:pPr eaLnBrk="1" hangingPunct="1"/>
            <a:r>
              <a:rPr lang="en-US" dirty="0" smtClean="0"/>
              <a:t>Because a large GDP does in fact help us to lead a good life.  GDP does not measure the health of our children, but nations with larger GDP can afford better health care for their children.  GDP does not measure the beauty of our poetry, but nations with larger GDP can afford to teach more of their citizens to read and enjoy poetry.  GDP does not take account of our intelligence, integrity, courage, wisdom, or devotion to country, but all of these laudable attributes are easier to foster when people are less concerned about being able to afford the material necessities of life.  </a:t>
            </a:r>
          </a:p>
          <a:p>
            <a:pPr eaLnBrk="1" hangingPunct="1"/>
            <a:endParaRPr lang="en-US" dirty="0" smtClean="0"/>
          </a:p>
          <a:p>
            <a:pPr eaLnBrk="1" hangingPunct="1"/>
            <a:r>
              <a:rPr lang="en-US" dirty="0" smtClean="0"/>
              <a:t>In short, GDP does not directly measure those things that make life worthwhile, but it does measure our ability to obtain the inputs into a worthwhile life.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1627813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figure and the two that follow are from the data in Table 3 of the textbook.  </a:t>
            </a:r>
          </a:p>
          <a:p>
            <a:pPr eaLnBrk="1" hangingPunct="1"/>
            <a:endParaRPr lang="en-US" dirty="0" smtClean="0"/>
          </a:p>
          <a:p>
            <a:pPr eaLnBrk="1" hangingPunct="1"/>
            <a:r>
              <a:rPr lang="en-US" dirty="0" smtClean="0"/>
              <a:t>Real GDP per capita figures are expressed in U.S. dollars. </a:t>
            </a:r>
          </a:p>
          <a:p>
            <a:pPr eaLnBrk="1" hangingPunct="1"/>
            <a:endParaRPr lang="en-US" dirty="0" smtClean="0"/>
          </a:p>
          <a:p>
            <a:pPr eaLnBrk="1" hangingPunct="1"/>
            <a:r>
              <a:rPr lang="en-US" dirty="0" smtClean="0"/>
              <a:t>Source: Human Development Report 2015, United Nations. </a:t>
            </a:r>
          </a:p>
          <a:p>
            <a:pPr eaLnBrk="1" hangingPunct="1"/>
            <a:r>
              <a:rPr lang="en-US" dirty="0" smtClean="0"/>
              <a:t>Real GDP is for 2014, expressed in 2011 dollars.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545449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Source:</a:t>
            </a:r>
            <a:r>
              <a:rPr lang="en-US" baseline="0" dirty="0" smtClean="0"/>
              <a:t> </a:t>
            </a:r>
            <a:r>
              <a:rPr lang="en-US" dirty="0" smtClean="0"/>
              <a:t>Human Development Report 2015, United Nations.</a:t>
            </a:r>
          </a:p>
          <a:p>
            <a:pPr eaLnBrk="1" hangingPunct="1"/>
            <a:endParaRPr lang="en-US" dirty="0" smtClean="0"/>
          </a:p>
          <a:p>
            <a:pPr eaLnBrk="1" hangingPunct="1"/>
            <a:r>
              <a:rPr lang="en-US" dirty="0" smtClean="0"/>
              <a:t>Average years of schooling is among adults 25</a:t>
            </a:r>
            <a:r>
              <a:rPr lang="en-US" baseline="0" dirty="0" smtClean="0"/>
              <a:t> and older.  </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49</a:t>
            </a:fld>
            <a:endParaRPr lang="en-US"/>
          </a:p>
        </p:txBody>
      </p:sp>
    </p:spTree>
    <p:extLst>
      <p:ext uri="{BB962C8B-B14F-4D97-AF65-F5344CB8AC3E}">
        <p14:creationId xmlns:p14="http://schemas.microsoft.com/office/powerpoint/2010/main" val="12330124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Source:</a:t>
            </a:r>
            <a:r>
              <a:rPr lang="en-US" baseline="0" dirty="0" smtClean="0"/>
              <a:t> </a:t>
            </a:r>
            <a:r>
              <a:rPr lang="en-US" dirty="0" smtClean="0"/>
              <a:t>Human Development Report 2015, United Nations.</a:t>
            </a:r>
          </a:p>
          <a:p>
            <a:r>
              <a:rPr lang="en-US" dirty="0" smtClean="0"/>
              <a:t>Overall life satisfaction on a 0 to 10 scale.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123301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A8F0CCE-A067-4076-BF81-757A8EE4F6E9}" type="slidenum">
              <a:rPr lang="en-US" smtClean="0"/>
              <a:pPr/>
              <a:t>6</a:t>
            </a:fld>
            <a:endParaRPr lang="en-US" smtClean="0"/>
          </a:p>
        </p:txBody>
      </p:sp>
      <p:sp>
        <p:nvSpPr>
          <p:cNvPr id="583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DA97F65-4549-409B-A33B-C7E642DB2F3B}" type="slidenum">
              <a:rPr lang="en-US" sz="1200">
                <a:cs typeface="Arial" charset="0"/>
              </a:rPr>
              <a:pPr algn="r"/>
              <a:t>6</a:t>
            </a:fld>
            <a:endParaRPr lang="en-US" sz="1200">
              <a:cs typeface="Arial" charset="0"/>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p:spPr>
        <p:txBody>
          <a:bodyPr/>
          <a:lstStyle/>
          <a:p>
            <a:pPr eaLnBrk="1" hangingPunct="1"/>
            <a:r>
              <a:rPr lang="en-US" smtClean="0"/>
              <a:t>This and the following slide build the Circular-Flow Diagram piece by piece.  </a:t>
            </a:r>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51</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7BC23D-29D5-47C7-BBC1-CAA8101A1259}" type="slidenum">
              <a:rPr lang="en-US" smtClean="0"/>
              <a:pPr/>
              <a:t>7</a:t>
            </a:fld>
            <a:endParaRPr lang="en-US" smtClean="0"/>
          </a:p>
        </p:txBody>
      </p:sp>
      <p:sp>
        <p:nvSpPr>
          <p:cNvPr id="593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4F015C0-1648-455D-8509-BF623B48A4BF}" type="slidenum">
              <a:rPr lang="en-US" sz="1200">
                <a:cs typeface="Arial" charset="0"/>
              </a:rPr>
              <a:pPr algn="r"/>
              <a:t>7</a:t>
            </a:fld>
            <a:endParaRPr lang="en-US" sz="1200">
              <a:cs typeface="Arial"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p:spPr>
        <p:txBody>
          <a:bodyPr/>
          <a:lstStyle/>
          <a:p>
            <a:pPr eaLnBrk="1" hangingPunct="1"/>
            <a:r>
              <a:rPr lang="en-US" dirty="0" smtClean="0"/>
              <a:t>In this diagram, the green arrows represent flows of income/payments.  The red arrows represent flows of goods &amp; services (G&amp;S) (including services of the factors of production in the lower half of the diagram).  </a:t>
            </a:r>
          </a:p>
          <a:p>
            <a:pPr eaLnBrk="1" hangingPunct="1"/>
            <a:endParaRPr lang="en-US" dirty="0" smtClean="0"/>
          </a:p>
          <a:p>
            <a:pPr eaLnBrk="1" hangingPunct="1"/>
            <a:r>
              <a:rPr lang="en-US" dirty="0" smtClean="0"/>
              <a:t>To keep the graph simple, we have omitted the government, financial system, and foreign sector, as discussed on the next slide. </a:t>
            </a:r>
          </a:p>
          <a:p>
            <a:pPr eaLnBrk="1" hangingPunct="1"/>
            <a:endParaRPr lang="en-US" dirty="0" smtClean="0"/>
          </a:p>
          <a:p>
            <a:pPr eaLnBrk="1" hangingPunct="1"/>
            <a:r>
              <a:rPr lang="en-US" b="1" i="1" dirty="0" smtClean="0"/>
              <a:t>Changing the animation on this slide:</a:t>
            </a:r>
          </a:p>
          <a:p>
            <a:pPr eaLnBrk="1" hangingPunct="1"/>
            <a:r>
              <a:rPr lang="en-US" dirty="0" smtClean="0"/>
              <a:t>If you wish, you can easily change the order in which the markets and arrows appear.  From the “Slide Show” drop-down menu, choose “Custom Animation…”  Then, a box will appear (maybe along the right-hand-side of your PowerPoint window) that allows you to modify the order in which things appear (as well as other aspects of the animation).  For further information, open PowerPoint help and search on “change the sequence of animations.”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785816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1741755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x</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1741755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1793875"/>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2895600"/>
            <a:ext cx="8686800" cy="3276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834704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theme" Target="../theme/theme3.xml"/><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6.xml"/><Relationship Id="rId3"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9.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0.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1.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380695" cy="1022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2" r:id="rId3"/>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hyperlink" Target="https://fred.stlouisfed.org/graph/?g=5gfL" TargetMode="External"/><Relationship Id="rId4" Type="http://schemas.openxmlformats.org/officeDocument/2006/relationships/image" Target="../media/image26.png"/><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 </a:t>
            </a:r>
            <a:r>
              <a:rPr lang="en-US" dirty="0" smtClean="0"/>
              <a:t>23	</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chemeClr val="tx1"/>
                </a:solidFill>
              </a:rPr>
              <a:t>Measuring a Nation’s Income</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a:t>
            </a:fld>
            <a:endParaRPr lang="en-US"/>
          </a:p>
        </p:txBody>
      </p:sp>
    </p:spTree>
    <p:extLst>
      <p:ext uri="{BB962C8B-B14F-4D97-AF65-F5344CB8AC3E}">
        <p14:creationId xmlns:p14="http://schemas.microsoft.com/office/powerpoint/2010/main" val="15659362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4800600" y="1066800"/>
            <a:ext cx="685800" cy="596900"/>
          </a:xfrm>
          <a:prstGeom prst="rect">
            <a:avLst/>
          </a:prstGeom>
          <a:solidFill>
            <a:srgbClr val="FFCCFF"/>
          </a:solidFill>
          <a:ln w="9525">
            <a:noFill/>
            <a:miter lim="800000"/>
            <a:headEnd/>
            <a:tailEnd/>
          </a:ln>
        </p:spPr>
        <p:txBody>
          <a:bodyPr wrap="none" anchor="ctr"/>
          <a:lstStyle/>
          <a:p>
            <a:endParaRPr lang="en-US">
              <a:cs typeface="Arial" charset="0"/>
            </a:endParaRPr>
          </a:p>
        </p:txBody>
      </p:sp>
      <p:sp>
        <p:nvSpPr>
          <p:cNvPr id="6" name="Content Placeholder 5"/>
          <p:cNvSpPr>
            <a:spLocks noGrp="1"/>
          </p:cNvSpPr>
          <p:nvPr>
            <p:ph idx="1"/>
          </p:nvPr>
        </p:nvSpPr>
        <p:spPr>
          <a:xfrm>
            <a:off x="277813" y="990600"/>
            <a:ext cx="8588375" cy="1793875"/>
          </a:xfrm>
        </p:spPr>
        <p:txBody>
          <a:bodyPr/>
          <a:lstStyle/>
          <a:p>
            <a:r>
              <a:rPr lang="en-US" dirty="0"/>
              <a:t>…the market value of all final goods &amp; services produced within a country </a:t>
            </a:r>
            <a:br>
              <a:rPr lang="en-US" dirty="0"/>
            </a:br>
            <a:r>
              <a:rPr lang="en-US" dirty="0"/>
              <a:t>in a given period of time</a:t>
            </a:r>
            <a:r>
              <a:rPr lang="en-US" dirty="0" smtClean="0"/>
              <a:t>.</a:t>
            </a:r>
            <a:endParaRPr lang="en-US" dirty="0"/>
          </a:p>
        </p:txBody>
      </p:sp>
      <p:sp>
        <p:nvSpPr>
          <p:cNvPr id="2" name="Title 1"/>
          <p:cNvSpPr>
            <a:spLocks noGrp="1"/>
          </p:cNvSpPr>
          <p:nvPr>
            <p:ph type="title"/>
          </p:nvPr>
        </p:nvSpPr>
        <p:spPr/>
        <p:txBody>
          <a:bodyPr/>
          <a:lstStyle/>
          <a:p>
            <a:r>
              <a:rPr lang="en-US" sz="3600" dirty="0"/>
              <a:t>Gross Domestic Product (GDP) Is…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p:txBody>
          <a:bodyPr/>
          <a:lstStyle/>
          <a:p>
            <a:pPr lvl="1"/>
            <a:r>
              <a:rPr lang="en-US" sz="3000" dirty="0"/>
              <a:t>GDP </a:t>
            </a:r>
            <a:r>
              <a:rPr lang="en-US" sz="3000" dirty="0" smtClean="0"/>
              <a:t>includes </a:t>
            </a:r>
            <a:r>
              <a:rPr lang="en-US" sz="3000" dirty="0"/>
              <a:t>all items produced in the economy </a:t>
            </a:r>
            <a:r>
              <a:rPr lang="en-US" sz="3000" dirty="0" smtClean="0"/>
              <a:t>and sold </a:t>
            </a:r>
            <a:r>
              <a:rPr lang="en-US" sz="3000" dirty="0"/>
              <a:t>legally in </a:t>
            </a:r>
            <a:r>
              <a:rPr lang="en-US" sz="3000" dirty="0" smtClean="0"/>
              <a:t>markets</a:t>
            </a:r>
          </a:p>
          <a:p>
            <a:pPr lvl="1"/>
            <a:r>
              <a:rPr lang="en-US" sz="3000" dirty="0"/>
              <a:t>GDP excludes most items produced and sold </a:t>
            </a:r>
            <a:r>
              <a:rPr lang="en-US" sz="3000" dirty="0" smtClean="0"/>
              <a:t>illicitly. </a:t>
            </a:r>
            <a:r>
              <a:rPr lang="en-US" sz="3000" dirty="0"/>
              <a:t>It also excludes most items that are produced and consumed at </a:t>
            </a:r>
            <a:r>
              <a:rPr lang="en-US" sz="3000" dirty="0" smtClean="0"/>
              <a:t>home.</a:t>
            </a:r>
            <a:endParaRPr lang="en-US" sz="3000" dirty="0"/>
          </a:p>
        </p:txBody>
      </p:sp>
    </p:spTree>
    <p:extLst>
      <p:ext uri="{BB962C8B-B14F-4D97-AF65-F5344CB8AC3E}">
        <p14:creationId xmlns:p14="http://schemas.microsoft.com/office/powerpoint/2010/main" val="27119897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left)">
                                      <p:cBhvr>
                                        <p:cTn id="14"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5410200" y="1066800"/>
            <a:ext cx="1066800" cy="596900"/>
          </a:xfrm>
          <a:prstGeom prst="rect">
            <a:avLst/>
          </a:prstGeom>
          <a:solidFill>
            <a:srgbClr val="FFCCFF"/>
          </a:solidFill>
          <a:ln w="9525">
            <a:noFill/>
            <a:miter lim="800000"/>
            <a:headEnd/>
            <a:tailEnd/>
          </a:ln>
        </p:spPr>
        <p:txBody>
          <a:bodyPr wrap="none" anchor="ctr"/>
          <a:lstStyle/>
          <a:p>
            <a:endParaRPr lang="en-US">
              <a:cs typeface="Arial" charset="0"/>
            </a:endParaRPr>
          </a:p>
        </p:txBody>
      </p:sp>
      <p:sp>
        <p:nvSpPr>
          <p:cNvPr id="6" name="Content Placeholder 5"/>
          <p:cNvSpPr>
            <a:spLocks noGrp="1"/>
          </p:cNvSpPr>
          <p:nvPr>
            <p:ph idx="1"/>
          </p:nvPr>
        </p:nvSpPr>
        <p:spPr>
          <a:xfrm>
            <a:off x="277813" y="990600"/>
            <a:ext cx="8588375" cy="1793875"/>
          </a:xfrm>
        </p:spPr>
        <p:txBody>
          <a:bodyPr/>
          <a:lstStyle/>
          <a:p>
            <a:r>
              <a:rPr lang="en-US" dirty="0"/>
              <a:t>…the market value of all final goods &amp; services produced within a country </a:t>
            </a:r>
            <a:br>
              <a:rPr lang="en-US" dirty="0"/>
            </a:br>
            <a:r>
              <a:rPr lang="en-US" dirty="0"/>
              <a:t>in a given period of time</a:t>
            </a:r>
            <a:r>
              <a:rPr lang="en-US" dirty="0" smtClean="0"/>
              <a:t>.</a:t>
            </a:r>
            <a:endParaRPr lang="en-US" dirty="0"/>
          </a:p>
        </p:txBody>
      </p:sp>
      <p:sp>
        <p:nvSpPr>
          <p:cNvPr id="2" name="Title 1"/>
          <p:cNvSpPr>
            <a:spLocks noGrp="1"/>
          </p:cNvSpPr>
          <p:nvPr>
            <p:ph type="title"/>
          </p:nvPr>
        </p:nvSpPr>
        <p:spPr/>
        <p:txBody>
          <a:bodyPr/>
          <a:lstStyle/>
          <a:p>
            <a:r>
              <a:rPr lang="en-US" sz="3600" dirty="0"/>
              <a:t>Gross Domestic Product (GDP) Is…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p:txBody>
          <a:bodyPr/>
          <a:lstStyle/>
          <a:p>
            <a:pPr lvl="1"/>
            <a:r>
              <a:rPr lang="en-US" sz="3000" u="sng" dirty="0"/>
              <a:t>Final goods</a:t>
            </a:r>
            <a:r>
              <a:rPr lang="en-US" sz="3000" dirty="0"/>
              <a:t>: intended for the end user </a:t>
            </a:r>
            <a:endParaRPr lang="en-US" sz="3000" dirty="0" smtClean="0"/>
          </a:p>
          <a:p>
            <a:pPr lvl="1"/>
            <a:r>
              <a:rPr lang="en-US" sz="3000" u="sng" dirty="0"/>
              <a:t>Intermediate goods</a:t>
            </a:r>
            <a:r>
              <a:rPr lang="en-US" sz="3000" dirty="0"/>
              <a:t>: used as components </a:t>
            </a:r>
            <a:br>
              <a:rPr lang="en-US" sz="3000" dirty="0"/>
            </a:br>
            <a:r>
              <a:rPr lang="en-US" sz="3000" dirty="0"/>
              <a:t>or ingredients in the production of other goods  </a:t>
            </a:r>
          </a:p>
          <a:p>
            <a:pPr lvl="1"/>
            <a:r>
              <a:rPr lang="en-US" sz="3000" dirty="0"/>
              <a:t>GDP only includes final goods—they already embody the value of the intermediate goods </a:t>
            </a:r>
            <a:br>
              <a:rPr lang="en-US" sz="3000" dirty="0"/>
            </a:br>
            <a:r>
              <a:rPr lang="en-US" sz="3000" dirty="0"/>
              <a:t>used in their production</a:t>
            </a:r>
            <a:r>
              <a:rPr lang="en-US" sz="3000" dirty="0" smtClean="0"/>
              <a:t>.</a:t>
            </a:r>
            <a:endParaRPr lang="en-US" sz="3000" dirty="0"/>
          </a:p>
        </p:txBody>
      </p:sp>
    </p:spTree>
    <p:extLst>
      <p:ext uri="{BB962C8B-B14F-4D97-AF65-F5344CB8AC3E}">
        <p14:creationId xmlns:p14="http://schemas.microsoft.com/office/powerpoint/2010/main" val="4818853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left)">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1066800"/>
            <a:ext cx="7854950" cy="1114972"/>
            <a:chOff x="381000" y="1066800"/>
            <a:chExt cx="7854950" cy="1114972"/>
          </a:xfrm>
        </p:grpSpPr>
        <p:sp>
          <p:nvSpPr>
            <p:cNvPr id="9" name="Rectangle 2"/>
            <p:cNvSpPr>
              <a:spLocks noChangeArrowheads="1"/>
            </p:cNvSpPr>
            <p:nvPr/>
          </p:nvSpPr>
          <p:spPr bwMode="auto">
            <a:xfrm>
              <a:off x="6324600" y="1066800"/>
              <a:ext cx="1911350" cy="596900"/>
            </a:xfrm>
            <a:prstGeom prst="rect">
              <a:avLst/>
            </a:prstGeom>
            <a:solidFill>
              <a:srgbClr val="FFCCFF"/>
            </a:solidFill>
            <a:ln w="9525">
              <a:noFill/>
              <a:miter lim="800000"/>
              <a:headEnd/>
              <a:tailEnd/>
            </a:ln>
          </p:spPr>
          <p:txBody>
            <a:bodyPr wrap="none" anchor="ctr"/>
            <a:lstStyle/>
            <a:p>
              <a:endParaRPr lang="en-US">
                <a:cs typeface="Arial" charset="0"/>
              </a:endParaRPr>
            </a:p>
          </p:txBody>
        </p:sp>
        <p:sp>
          <p:nvSpPr>
            <p:cNvPr id="10" name="Rectangle 2"/>
            <p:cNvSpPr>
              <a:spLocks noChangeArrowheads="1"/>
            </p:cNvSpPr>
            <p:nvPr/>
          </p:nvSpPr>
          <p:spPr bwMode="auto">
            <a:xfrm>
              <a:off x="381000" y="1584872"/>
              <a:ext cx="1987550" cy="596900"/>
            </a:xfrm>
            <a:prstGeom prst="rect">
              <a:avLst/>
            </a:prstGeom>
            <a:solidFill>
              <a:srgbClr val="FFCCFF"/>
            </a:solidFill>
            <a:ln w="9525">
              <a:noFill/>
              <a:miter lim="800000"/>
              <a:headEnd/>
              <a:tailEnd/>
            </a:ln>
          </p:spPr>
          <p:txBody>
            <a:bodyPr wrap="none" anchor="ctr"/>
            <a:lstStyle/>
            <a:p>
              <a:endParaRPr lang="en-US">
                <a:cs typeface="Arial" charset="0"/>
              </a:endParaRPr>
            </a:p>
          </p:txBody>
        </p:sp>
      </p:grpSp>
      <p:sp>
        <p:nvSpPr>
          <p:cNvPr id="6" name="Content Placeholder 5"/>
          <p:cNvSpPr>
            <a:spLocks noGrp="1"/>
          </p:cNvSpPr>
          <p:nvPr>
            <p:ph idx="1"/>
          </p:nvPr>
        </p:nvSpPr>
        <p:spPr>
          <a:xfrm>
            <a:off x="277813" y="990600"/>
            <a:ext cx="8588375" cy="1793875"/>
          </a:xfrm>
        </p:spPr>
        <p:txBody>
          <a:bodyPr/>
          <a:lstStyle/>
          <a:p>
            <a:r>
              <a:rPr lang="en-US" dirty="0"/>
              <a:t>…the market value of all final goods &amp; services produced within a country </a:t>
            </a:r>
            <a:br>
              <a:rPr lang="en-US" dirty="0"/>
            </a:br>
            <a:r>
              <a:rPr lang="en-US" dirty="0"/>
              <a:t>in a given period of time</a:t>
            </a:r>
            <a:r>
              <a:rPr lang="en-US" dirty="0" smtClean="0"/>
              <a:t>.</a:t>
            </a:r>
            <a:endParaRPr lang="en-US" dirty="0"/>
          </a:p>
        </p:txBody>
      </p:sp>
      <p:sp>
        <p:nvSpPr>
          <p:cNvPr id="2" name="Title 1"/>
          <p:cNvSpPr>
            <a:spLocks noGrp="1"/>
          </p:cNvSpPr>
          <p:nvPr>
            <p:ph type="title"/>
          </p:nvPr>
        </p:nvSpPr>
        <p:spPr/>
        <p:txBody>
          <a:bodyPr/>
          <a:lstStyle/>
          <a:p>
            <a:r>
              <a:rPr lang="en-US" sz="3600" dirty="0"/>
              <a:t>Gross Domestic Product (GDP) Is…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p:txBody>
          <a:bodyPr/>
          <a:lstStyle/>
          <a:p>
            <a:pPr lvl="1"/>
            <a:r>
              <a:rPr lang="en-US" dirty="0"/>
              <a:t>GDP includes tangible goods </a:t>
            </a:r>
            <a:br>
              <a:rPr lang="en-US" dirty="0"/>
            </a:br>
            <a:r>
              <a:rPr lang="en-US" dirty="0"/>
              <a:t>(like DVDs, mountain bikes, beer)</a:t>
            </a:r>
          </a:p>
          <a:p>
            <a:pPr lvl="1"/>
            <a:r>
              <a:rPr lang="en-US" dirty="0"/>
              <a:t>and intangible services </a:t>
            </a:r>
            <a:br>
              <a:rPr lang="en-US" dirty="0"/>
            </a:br>
            <a:r>
              <a:rPr lang="en-US" dirty="0"/>
              <a:t>(dry cleaning, concerts, cell phone service).</a:t>
            </a:r>
          </a:p>
        </p:txBody>
      </p:sp>
    </p:spTree>
    <p:extLst>
      <p:ext uri="{BB962C8B-B14F-4D97-AF65-F5344CB8AC3E}">
        <p14:creationId xmlns:p14="http://schemas.microsoft.com/office/powerpoint/2010/main" val="27433934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2286000" y="1676400"/>
            <a:ext cx="1981200" cy="596900"/>
          </a:xfrm>
          <a:prstGeom prst="rect">
            <a:avLst/>
          </a:prstGeom>
          <a:solidFill>
            <a:srgbClr val="FFCCFF"/>
          </a:solidFill>
          <a:ln w="9525">
            <a:noFill/>
            <a:miter lim="800000"/>
            <a:headEnd/>
            <a:tailEnd/>
          </a:ln>
        </p:spPr>
        <p:txBody>
          <a:bodyPr wrap="none" anchor="ctr"/>
          <a:lstStyle/>
          <a:p>
            <a:endParaRPr lang="en-US">
              <a:cs typeface="Arial" charset="0"/>
            </a:endParaRPr>
          </a:p>
        </p:txBody>
      </p:sp>
      <p:sp>
        <p:nvSpPr>
          <p:cNvPr id="6" name="Content Placeholder 5"/>
          <p:cNvSpPr>
            <a:spLocks noGrp="1"/>
          </p:cNvSpPr>
          <p:nvPr>
            <p:ph idx="1"/>
          </p:nvPr>
        </p:nvSpPr>
        <p:spPr>
          <a:xfrm>
            <a:off x="277813" y="1066800"/>
            <a:ext cx="8588375" cy="1793875"/>
          </a:xfrm>
        </p:spPr>
        <p:txBody>
          <a:bodyPr/>
          <a:lstStyle/>
          <a:p>
            <a:r>
              <a:rPr lang="en-US" dirty="0"/>
              <a:t>…the market value of all final goods &amp; services produced within a country </a:t>
            </a:r>
            <a:br>
              <a:rPr lang="en-US" dirty="0"/>
            </a:br>
            <a:r>
              <a:rPr lang="en-US" dirty="0"/>
              <a:t>in a given period of time</a:t>
            </a:r>
            <a:r>
              <a:rPr lang="en-US" dirty="0" smtClean="0"/>
              <a:t>.</a:t>
            </a:r>
            <a:endParaRPr lang="en-US" dirty="0"/>
          </a:p>
        </p:txBody>
      </p:sp>
      <p:sp>
        <p:nvSpPr>
          <p:cNvPr id="2" name="Title 1"/>
          <p:cNvSpPr>
            <a:spLocks noGrp="1"/>
          </p:cNvSpPr>
          <p:nvPr>
            <p:ph type="title"/>
          </p:nvPr>
        </p:nvSpPr>
        <p:spPr/>
        <p:txBody>
          <a:bodyPr/>
          <a:lstStyle/>
          <a:p>
            <a:r>
              <a:rPr lang="en-US" sz="3600" dirty="0"/>
              <a:t>Gross Domestic Product (GDP) Is…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p:txBody>
          <a:bodyPr/>
          <a:lstStyle/>
          <a:p>
            <a:pPr lvl="1"/>
            <a:r>
              <a:rPr lang="en-US" dirty="0"/>
              <a:t>GDP includes currently produced goods, </a:t>
            </a:r>
            <a:br>
              <a:rPr lang="en-US" dirty="0"/>
            </a:br>
            <a:r>
              <a:rPr lang="en-US" dirty="0"/>
              <a:t>not goods produced in the past.</a:t>
            </a:r>
          </a:p>
          <a:p>
            <a:endParaRPr lang="en-US" sz="3600" dirty="0"/>
          </a:p>
        </p:txBody>
      </p:sp>
    </p:spTree>
    <p:extLst>
      <p:ext uri="{BB962C8B-B14F-4D97-AF65-F5344CB8AC3E}">
        <p14:creationId xmlns:p14="http://schemas.microsoft.com/office/powerpoint/2010/main" val="27970753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67200" y="1676400"/>
            <a:ext cx="3200400" cy="596900"/>
          </a:xfrm>
          <a:prstGeom prst="rect">
            <a:avLst/>
          </a:prstGeom>
          <a:solidFill>
            <a:srgbClr val="FFCCFF"/>
          </a:solidFill>
          <a:ln w="9525">
            <a:noFill/>
            <a:miter lim="800000"/>
            <a:headEnd/>
            <a:tailEnd/>
          </a:ln>
        </p:spPr>
        <p:txBody>
          <a:bodyPr wrap="none" anchor="ctr"/>
          <a:lstStyle/>
          <a:p>
            <a:endParaRPr lang="en-US">
              <a:cs typeface="Arial" charset="0"/>
            </a:endParaRPr>
          </a:p>
        </p:txBody>
      </p:sp>
      <p:sp>
        <p:nvSpPr>
          <p:cNvPr id="2" name="Title 1"/>
          <p:cNvSpPr>
            <a:spLocks noGrp="1"/>
          </p:cNvSpPr>
          <p:nvPr>
            <p:ph type="title"/>
          </p:nvPr>
        </p:nvSpPr>
        <p:spPr/>
        <p:txBody>
          <a:bodyPr/>
          <a:lstStyle/>
          <a:p>
            <a:r>
              <a:rPr lang="en-US" sz="3600" dirty="0"/>
              <a:t>Gross Domestic Product (GDP) Is…</a:t>
            </a:r>
          </a:p>
        </p:txBody>
      </p:sp>
      <p:sp>
        <p:nvSpPr>
          <p:cNvPr id="6" name="Content Placeholder 5"/>
          <p:cNvSpPr>
            <a:spLocks noGrp="1"/>
          </p:cNvSpPr>
          <p:nvPr>
            <p:ph idx="1"/>
          </p:nvPr>
        </p:nvSpPr>
        <p:spPr>
          <a:xfrm>
            <a:off x="277813" y="1066800"/>
            <a:ext cx="8588375" cy="1793875"/>
          </a:xfrm>
        </p:spPr>
        <p:txBody>
          <a:bodyPr/>
          <a:lstStyle/>
          <a:p>
            <a:r>
              <a:rPr lang="en-US" dirty="0"/>
              <a:t>…the market value of all final goods &amp; services produced within a country </a:t>
            </a:r>
            <a:br>
              <a:rPr lang="en-US" dirty="0"/>
            </a:br>
            <a:r>
              <a:rPr lang="en-US" dirty="0"/>
              <a:t>in a given period of time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p:txBody>
          <a:bodyPr/>
          <a:lstStyle/>
          <a:p>
            <a:pPr lvl="1"/>
            <a:r>
              <a:rPr lang="en-US" sz="3000" dirty="0"/>
              <a:t>GDP measures the value of production that occurs within a country’s borders, whether done by its own citizens or by foreigners located there. </a:t>
            </a:r>
            <a:endParaRPr lang="en-US" dirty="0"/>
          </a:p>
        </p:txBody>
      </p:sp>
    </p:spTree>
    <p:extLst>
      <p:ext uri="{BB962C8B-B14F-4D97-AF65-F5344CB8AC3E}">
        <p14:creationId xmlns:p14="http://schemas.microsoft.com/office/powerpoint/2010/main" val="27970753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609600" y="2073603"/>
            <a:ext cx="4648200" cy="596900"/>
          </a:xfrm>
          <a:prstGeom prst="rect">
            <a:avLst/>
          </a:prstGeom>
          <a:solidFill>
            <a:srgbClr val="FFCCFF"/>
          </a:solidFill>
          <a:ln w="9525">
            <a:noFill/>
            <a:miter lim="800000"/>
            <a:headEnd/>
            <a:tailEnd/>
          </a:ln>
        </p:spPr>
        <p:txBody>
          <a:bodyPr wrap="none" anchor="ctr"/>
          <a:lstStyle/>
          <a:p>
            <a:endParaRPr lang="en-US">
              <a:cs typeface="Arial" charset="0"/>
            </a:endParaRPr>
          </a:p>
        </p:txBody>
      </p:sp>
      <p:sp>
        <p:nvSpPr>
          <p:cNvPr id="2" name="Title 1"/>
          <p:cNvSpPr>
            <a:spLocks noGrp="1"/>
          </p:cNvSpPr>
          <p:nvPr>
            <p:ph type="title"/>
          </p:nvPr>
        </p:nvSpPr>
        <p:spPr/>
        <p:txBody>
          <a:bodyPr/>
          <a:lstStyle/>
          <a:p>
            <a:r>
              <a:rPr lang="en-US" sz="3600" dirty="0"/>
              <a:t>Gross Domestic Product (GDP) Is…</a:t>
            </a:r>
          </a:p>
        </p:txBody>
      </p:sp>
      <p:sp>
        <p:nvSpPr>
          <p:cNvPr id="6" name="Content Placeholder 5"/>
          <p:cNvSpPr>
            <a:spLocks noGrp="1"/>
          </p:cNvSpPr>
          <p:nvPr>
            <p:ph idx="1"/>
          </p:nvPr>
        </p:nvSpPr>
        <p:spPr>
          <a:xfrm>
            <a:off x="277813" y="1066800"/>
            <a:ext cx="8588375" cy="1793875"/>
          </a:xfrm>
        </p:spPr>
        <p:txBody>
          <a:bodyPr/>
          <a:lstStyle/>
          <a:p>
            <a:r>
              <a:rPr lang="en-US" dirty="0"/>
              <a:t>…the market value of all final goods &amp; services produced within a country </a:t>
            </a:r>
            <a:br>
              <a:rPr lang="en-US" dirty="0"/>
            </a:br>
            <a:r>
              <a:rPr lang="en-US" dirty="0"/>
              <a:t>in a given period of time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p:txBody>
          <a:bodyPr/>
          <a:lstStyle/>
          <a:p>
            <a:pPr lvl="1"/>
            <a:r>
              <a:rPr lang="en-US" sz="3000" dirty="0"/>
              <a:t>Usually a year or a quarter (3 months) </a:t>
            </a:r>
          </a:p>
          <a:p>
            <a:endParaRPr lang="en-US" dirty="0"/>
          </a:p>
        </p:txBody>
      </p:sp>
    </p:spTree>
    <p:extLst>
      <p:ext uri="{BB962C8B-B14F-4D97-AF65-F5344CB8AC3E}">
        <p14:creationId xmlns:p14="http://schemas.microsoft.com/office/powerpoint/2010/main" val="42315668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Components of GDP</a:t>
            </a:r>
          </a:p>
        </p:txBody>
      </p:sp>
      <p:sp>
        <p:nvSpPr>
          <p:cNvPr id="3" name="Content Placeholder 2"/>
          <p:cNvSpPr>
            <a:spLocks noGrp="1"/>
          </p:cNvSpPr>
          <p:nvPr>
            <p:ph idx="1"/>
          </p:nvPr>
        </p:nvSpPr>
        <p:spPr/>
        <p:txBody>
          <a:bodyPr/>
          <a:lstStyle/>
          <a:p>
            <a:r>
              <a:rPr lang="en-US" dirty="0"/>
              <a:t>Recall:  GDP is total spending. </a:t>
            </a:r>
          </a:p>
          <a:p>
            <a:r>
              <a:rPr lang="en-US" dirty="0"/>
              <a:t>Four components:</a:t>
            </a:r>
          </a:p>
          <a:p>
            <a:pPr lvl="1"/>
            <a:r>
              <a:rPr lang="en-US" dirty="0"/>
              <a:t>Consumption (C)</a:t>
            </a:r>
          </a:p>
          <a:p>
            <a:pPr lvl="1"/>
            <a:r>
              <a:rPr lang="en-US" dirty="0"/>
              <a:t>Investment (I)</a:t>
            </a:r>
          </a:p>
          <a:p>
            <a:pPr lvl="1"/>
            <a:r>
              <a:rPr lang="en-US" dirty="0"/>
              <a:t>Government Purchases (G)</a:t>
            </a:r>
          </a:p>
          <a:p>
            <a:pPr lvl="1"/>
            <a:r>
              <a:rPr lang="en-US" dirty="0"/>
              <a:t>Net Exports (NX)</a:t>
            </a:r>
          </a:p>
          <a:p>
            <a:r>
              <a:rPr lang="en-US" dirty="0"/>
              <a:t>These components add up to GDP (denoted Y</a:t>
            </a:r>
            <a:r>
              <a:rPr lang="en-US" dirty="0" smtClean="0"/>
              <a:t>): </a:t>
            </a:r>
            <a:r>
              <a:rPr lang="en-US" dirty="0" smtClean="0">
                <a:solidFill>
                  <a:srgbClr val="C00000"/>
                </a:solidFill>
              </a:rPr>
              <a:t>Y = C + I + G + NX</a:t>
            </a:r>
            <a:endParaRPr lang="en-US" dirty="0">
              <a:solidFill>
                <a:srgbClr val="C00000"/>
              </a:solidFill>
            </a:endParaRP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863646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Consumption (C)</a:t>
            </a:r>
          </a:p>
        </p:txBody>
      </p:sp>
      <p:sp>
        <p:nvSpPr>
          <p:cNvPr id="3" name="Content Placeholder 2"/>
          <p:cNvSpPr>
            <a:spLocks noGrp="1"/>
          </p:cNvSpPr>
          <p:nvPr>
            <p:ph idx="1"/>
          </p:nvPr>
        </p:nvSpPr>
        <p:spPr/>
        <p:txBody>
          <a:bodyPr/>
          <a:lstStyle/>
          <a:p>
            <a:r>
              <a:rPr lang="en-US" dirty="0" smtClean="0"/>
              <a:t>Consumption, C</a:t>
            </a:r>
          </a:p>
          <a:p>
            <a:pPr lvl="1"/>
            <a:r>
              <a:rPr lang="en-US" dirty="0" smtClean="0"/>
              <a:t>Total </a:t>
            </a:r>
            <a:r>
              <a:rPr lang="en-US" dirty="0"/>
              <a:t>spending by households on </a:t>
            </a:r>
            <a:r>
              <a:rPr lang="en-US" dirty="0" smtClean="0"/>
              <a:t>goods and services  </a:t>
            </a:r>
            <a:endParaRPr lang="en-US" dirty="0"/>
          </a:p>
          <a:p>
            <a:r>
              <a:rPr lang="en-US" dirty="0"/>
              <a:t>Note on housing costs:  </a:t>
            </a:r>
          </a:p>
          <a:p>
            <a:pPr lvl="2"/>
            <a:r>
              <a:rPr lang="en-US" dirty="0"/>
              <a:t>For renters, </a:t>
            </a:r>
            <a:r>
              <a:rPr lang="en-US" dirty="0" smtClean="0"/>
              <a:t>C </a:t>
            </a:r>
            <a:r>
              <a:rPr lang="en-US" dirty="0"/>
              <a:t>includes rent payments. </a:t>
            </a:r>
          </a:p>
          <a:p>
            <a:pPr lvl="2"/>
            <a:r>
              <a:rPr lang="en-US" dirty="0"/>
              <a:t>For homeowners, </a:t>
            </a:r>
            <a:r>
              <a:rPr lang="en-US" dirty="0" smtClean="0"/>
              <a:t>C </a:t>
            </a:r>
            <a:r>
              <a:rPr lang="en-US" dirty="0"/>
              <a:t>includes the imputed rental value of the house, but not the purchase price or mortgage </a:t>
            </a:r>
            <a:r>
              <a:rPr lang="en-US" dirty="0" smtClean="0"/>
              <a:t>payments</a:t>
            </a:r>
            <a:endParaRPr lang="en-US" dirty="0"/>
          </a:p>
          <a:p>
            <a:pPr lvl="1"/>
            <a:r>
              <a:rPr lang="en-US" dirty="0" smtClean="0"/>
              <a:t>Not included in C: purchases </a:t>
            </a:r>
            <a:r>
              <a:rPr lang="en-US" dirty="0"/>
              <a:t>of new housing</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4306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(I)</a:t>
            </a:r>
          </a:p>
        </p:txBody>
      </p:sp>
      <p:sp>
        <p:nvSpPr>
          <p:cNvPr id="3" name="Content Placeholder 2"/>
          <p:cNvSpPr>
            <a:spLocks noGrp="1"/>
          </p:cNvSpPr>
          <p:nvPr>
            <p:ph idx="1"/>
          </p:nvPr>
        </p:nvSpPr>
        <p:spPr/>
        <p:txBody>
          <a:bodyPr/>
          <a:lstStyle/>
          <a:p>
            <a:r>
              <a:rPr lang="en-US" sz="3200" dirty="0" smtClean="0"/>
              <a:t>Investment, I</a:t>
            </a:r>
          </a:p>
          <a:p>
            <a:pPr lvl="1"/>
            <a:r>
              <a:rPr lang="en-US" sz="2800" dirty="0" smtClean="0"/>
              <a:t>Total </a:t>
            </a:r>
            <a:r>
              <a:rPr lang="en-US" sz="2800" dirty="0"/>
              <a:t>spending on goods that will be used in the future to produce more </a:t>
            </a:r>
            <a:r>
              <a:rPr lang="en-US" sz="2800" dirty="0" smtClean="0"/>
              <a:t>goods  </a:t>
            </a:r>
            <a:endParaRPr lang="en-US" sz="2800" dirty="0"/>
          </a:p>
          <a:p>
            <a:pPr lvl="2"/>
            <a:r>
              <a:rPr lang="en-US" dirty="0"/>
              <a:t>Business capital: business structures, equipment, and intellectual property products </a:t>
            </a:r>
          </a:p>
          <a:p>
            <a:pPr lvl="2"/>
            <a:r>
              <a:rPr lang="en-US" dirty="0"/>
              <a:t>Residential capital: landlord’s apartment building; a homeowner’s personal residence</a:t>
            </a:r>
          </a:p>
          <a:p>
            <a:pPr lvl="2"/>
            <a:r>
              <a:rPr lang="en-US" dirty="0" smtClean="0"/>
              <a:t>Inventory accumulations: goods </a:t>
            </a:r>
            <a:r>
              <a:rPr lang="en-US" dirty="0"/>
              <a:t>produced but not yet </a:t>
            </a:r>
            <a:r>
              <a:rPr lang="en-US" dirty="0" smtClean="0"/>
              <a:t>sold</a:t>
            </a:r>
            <a:endParaRPr lang="en-US" dirty="0"/>
          </a:p>
          <a:p>
            <a:pPr marL="0" indent="0">
              <a:buNone/>
            </a:pPr>
            <a:r>
              <a:rPr lang="en-US" sz="3200" dirty="0" smtClean="0">
                <a:solidFill>
                  <a:srgbClr val="C00000"/>
                </a:solidFill>
              </a:rPr>
              <a:t>“</a:t>
            </a:r>
            <a:r>
              <a:rPr lang="en-US" sz="3200" dirty="0">
                <a:solidFill>
                  <a:srgbClr val="C00000"/>
                </a:solidFill>
              </a:rPr>
              <a:t>Investment” does not mean the purchase of financial assets like stocks and bonds.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653480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Government Purchases (G)</a:t>
            </a:r>
          </a:p>
        </p:txBody>
      </p:sp>
      <p:sp>
        <p:nvSpPr>
          <p:cNvPr id="3" name="Content Placeholder 2"/>
          <p:cNvSpPr>
            <a:spLocks noGrp="1"/>
          </p:cNvSpPr>
          <p:nvPr>
            <p:ph idx="1"/>
          </p:nvPr>
        </p:nvSpPr>
        <p:spPr/>
        <p:txBody>
          <a:bodyPr/>
          <a:lstStyle/>
          <a:p>
            <a:r>
              <a:rPr lang="en-US" dirty="0"/>
              <a:t>Government </a:t>
            </a:r>
            <a:r>
              <a:rPr lang="en-US" dirty="0" smtClean="0"/>
              <a:t>purchases </a:t>
            </a:r>
            <a:r>
              <a:rPr lang="en-US" dirty="0"/>
              <a:t>(G</a:t>
            </a:r>
            <a:r>
              <a:rPr lang="en-US" dirty="0" smtClean="0"/>
              <a:t>)</a:t>
            </a:r>
          </a:p>
          <a:p>
            <a:pPr lvl="1"/>
            <a:r>
              <a:rPr lang="en-US" dirty="0" smtClean="0"/>
              <a:t>All </a:t>
            </a:r>
            <a:r>
              <a:rPr lang="en-US" dirty="0"/>
              <a:t>spending on the </a:t>
            </a:r>
            <a:r>
              <a:rPr lang="en-US" dirty="0" smtClean="0"/>
              <a:t>goods and services </a:t>
            </a:r>
            <a:r>
              <a:rPr lang="en-US" dirty="0"/>
              <a:t>purchased by </a:t>
            </a:r>
            <a:r>
              <a:rPr lang="en-US" dirty="0" smtClean="0"/>
              <a:t>the government</a:t>
            </a:r>
          </a:p>
          <a:p>
            <a:pPr lvl="2"/>
            <a:r>
              <a:rPr lang="en-US" dirty="0" smtClean="0"/>
              <a:t>At </a:t>
            </a:r>
            <a:r>
              <a:rPr lang="en-US" dirty="0"/>
              <a:t>the federal, state, and local levels.</a:t>
            </a:r>
          </a:p>
          <a:p>
            <a:pPr lvl="1"/>
            <a:r>
              <a:rPr lang="en-US" dirty="0" smtClean="0"/>
              <a:t>Excludes </a:t>
            </a:r>
            <a:r>
              <a:rPr lang="en-US" dirty="0"/>
              <a:t>transfer </a:t>
            </a:r>
            <a:r>
              <a:rPr lang="en-US" dirty="0" smtClean="0"/>
              <a:t>payments</a:t>
            </a:r>
          </a:p>
          <a:p>
            <a:pPr lvl="2"/>
            <a:r>
              <a:rPr lang="en-US" dirty="0" smtClean="0"/>
              <a:t>Such </a:t>
            </a:r>
            <a:r>
              <a:rPr lang="en-US" dirty="0"/>
              <a:t>as </a:t>
            </a:r>
            <a:r>
              <a:rPr lang="en-US" dirty="0" smtClean="0"/>
              <a:t>Social </a:t>
            </a:r>
            <a:r>
              <a:rPr lang="en-US" dirty="0"/>
              <a:t>Security or unemployment insurance benefits. </a:t>
            </a:r>
            <a:endParaRPr lang="en-US" dirty="0" smtClean="0"/>
          </a:p>
          <a:p>
            <a:pPr lvl="2"/>
            <a:r>
              <a:rPr lang="en-US" dirty="0" smtClean="0"/>
              <a:t>They </a:t>
            </a:r>
            <a:r>
              <a:rPr lang="en-US" dirty="0"/>
              <a:t>are not purchases of </a:t>
            </a:r>
            <a:r>
              <a:rPr lang="en-US" dirty="0" smtClean="0"/>
              <a:t>goods and services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4463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803931" cy="860961"/>
          </a:xfrm>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What is Gross Domestic Product (GDP)? </a:t>
            </a:r>
          </a:p>
          <a:p>
            <a:r>
              <a:rPr lang="en-US" sz="3200" dirty="0"/>
              <a:t>How is GDP related to a nation’s total income and spending? </a:t>
            </a:r>
          </a:p>
          <a:p>
            <a:r>
              <a:rPr lang="en-US" sz="3200" dirty="0"/>
              <a:t>What are the components of GDP?  </a:t>
            </a:r>
          </a:p>
          <a:p>
            <a:r>
              <a:rPr lang="en-US" sz="3200" dirty="0"/>
              <a:t>How is GDP corrected for inflation?</a:t>
            </a:r>
          </a:p>
          <a:p>
            <a:r>
              <a:rPr lang="en-US" sz="3200" dirty="0"/>
              <a:t>Does GDP measure society’s well-being?</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a:t>
            </a:r>
            <a:r>
              <a:rPr lang="en-US" dirty="0" smtClean="0">
                <a:solidFill>
                  <a:srgbClr val="000000"/>
                </a:solidFill>
              </a:rPr>
              <a:t>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Exports (NX)</a:t>
            </a:r>
          </a:p>
        </p:txBody>
      </p:sp>
      <p:sp>
        <p:nvSpPr>
          <p:cNvPr id="3" name="Content Placeholder 2"/>
          <p:cNvSpPr>
            <a:spLocks noGrp="1"/>
          </p:cNvSpPr>
          <p:nvPr>
            <p:ph idx="1"/>
          </p:nvPr>
        </p:nvSpPr>
        <p:spPr/>
        <p:txBody>
          <a:bodyPr/>
          <a:lstStyle/>
          <a:p>
            <a:r>
              <a:rPr lang="en-US" dirty="0" smtClean="0"/>
              <a:t>Net exports, NX </a:t>
            </a:r>
            <a:r>
              <a:rPr lang="en-US" dirty="0"/>
              <a:t>= exports – imports</a:t>
            </a:r>
          </a:p>
          <a:p>
            <a:pPr lvl="1"/>
            <a:r>
              <a:rPr lang="en-US" dirty="0" smtClean="0"/>
              <a:t>Exports: foreign </a:t>
            </a:r>
            <a:r>
              <a:rPr lang="en-US" dirty="0"/>
              <a:t>spending on the economy’s </a:t>
            </a:r>
            <a:r>
              <a:rPr lang="en-US" dirty="0" smtClean="0"/>
              <a:t>goods and services  </a:t>
            </a:r>
            <a:endParaRPr lang="en-US" dirty="0"/>
          </a:p>
          <a:p>
            <a:pPr lvl="1"/>
            <a:r>
              <a:rPr lang="en-US" dirty="0" smtClean="0"/>
              <a:t>Imports: are </a:t>
            </a:r>
            <a:r>
              <a:rPr lang="en-US" dirty="0"/>
              <a:t>the portions of C, I, and G </a:t>
            </a:r>
            <a:br>
              <a:rPr lang="en-US" dirty="0"/>
            </a:br>
            <a:r>
              <a:rPr lang="en-US" dirty="0"/>
              <a:t>that are spent on </a:t>
            </a:r>
            <a:r>
              <a:rPr lang="en-US" dirty="0" smtClean="0"/>
              <a:t>goods and services </a:t>
            </a:r>
            <a:r>
              <a:rPr lang="en-US" dirty="0"/>
              <a:t>produced </a:t>
            </a:r>
            <a:r>
              <a:rPr lang="en-US" dirty="0" smtClean="0"/>
              <a:t>abroad</a:t>
            </a:r>
            <a:endParaRPr lang="en-US" dirty="0"/>
          </a:p>
          <a:p>
            <a:r>
              <a:rPr lang="en-US" dirty="0"/>
              <a:t>Adding up all the components of GDP gives</a:t>
            </a:r>
            <a:r>
              <a:rPr lang="en-US" dirty="0" smtClean="0"/>
              <a:t>:</a:t>
            </a:r>
          </a:p>
          <a:p>
            <a:pPr marL="0" indent="0" algn="ctr">
              <a:buNone/>
            </a:pPr>
            <a:r>
              <a:rPr lang="en-US" dirty="0" smtClean="0">
                <a:solidFill>
                  <a:srgbClr val="C00000"/>
                </a:solidFill>
              </a:rPr>
              <a:t>Y = C + I + G + NX</a:t>
            </a:r>
            <a:endParaRPr lang="en-US" dirty="0">
              <a:solidFill>
                <a:srgbClr val="C00000"/>
              </a:solidFill>
            </a:endParaRP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150930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GDP and Its Components, 2015</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21</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37401053"/>
              </p:ext>
            </p:extLst>
          </p:nvPr>
        </p:nvGraphicFramePr>
        <p:xfrm>
          <a:off x="609600" y="1143000"/>
          <a:ext cx="7666991" cy="4937760"/>
        </p:xfrm>
        <a:graphic>
          <a:graphicData uri="http://schemas.openxmlformats.org/drawingml/2006/table">
            <a:tbl>
              <a:tblPr firstRow="1" bandRow="1">
                <a:tableStyleId>{5C22544A-7EE6-4342-B048-85BDC9FD1C3A}</a:tableStyleId>
              </a:tblPr>
              <a:tblGrid>
                <a:gridCol w="1524000"/>
                <a:gridCol w="1760855"/>
                <a:gridCol w="2146618"/>
                <a:gridCol w="2235518"/>
              </a:tblGrid>
              <a:tr h="370840">
                <a:tc>
                  <a:txBody>
                    <a:bodyPr/>
                    <a:lstStyle/>
                    <a:p>
                      <a:pPr>
                        <a:lnSpc>
                          <a:spcPct val="150000"/>
                        </a:lnSpc>
                      </a:pPr>
                      <a:endParaRPr lang="en-US" sz="3200" i="1"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nSpc>
                          <a:spcPct val="150000"/>
                        </a:lnSpc>
                      </a:pPr>
                      <a:r>
                        <a:rPr lang="en-US" sz="3200" i="1" dirty="0" smtClean="0">
                          <a:solidFill>
                            <a:srgbClr val="002060"/>
                          </a:solidFill>
                        </a:rPr>
                        <a:t>Billions</a:t>
                      </a:r>
                      <a:endParaRPr lang="en-US" sz="3200" i="1" dirty="0">
                        <a:solidFill>
                          <a:srgbClr val="002060"/>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nSpc>
                          <a:spcPct val="150000"/>
                        </a:lnSpc>
                      </a:pPr>
                      <a:r>
                        <a:rPr lang="en-US" sz="3200" i="1" dirty="0" smtClean="0">
                          <a:solidFill>
                            <a:srgbClr val="002060"/>
                          </a:solidFill>
                        </a:rPr>
                        <a:t>% of GDP</a:t>
                      </a:r>
                      <a:endParaRPr lang="en-US" sz="3200" i="1" dirty="0">
                        <a:solidFill>
                          <a:srgbClr val="002060"/>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nSpc>
                          <a:spcPct val="150000"/>
                        </a:lnSpc>
                      </a:pPr>
                      <a:r>
                        <a:rPr lang="en-US" sz="3200" i="1" dirty="0" smtClean="0">
                          <a:solidFill>
                            <a:srgbClr val="002060"/>
                          </a:solidFill>
                        </a:rPr>
                        <a:t>Per capita</a:t>
                      </a:r>
                      <a:endParaRPr lang="en-US" sz="3200" i="1" dirty="0">
                        <a:solidFill>
                          <a:srgbClr val="002060"/>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r>
              <a:tr h="370840">
                <a:tc>
                  <a:txBody>
                    <a:bodyPr/>
                    <a:lstStyle/>
                    <a:p>
                      <a:pPr algn="ctr">
                        <a:lnSpc>
                          <a:spcPct val="150000"/>
                        </a:lnSpc>
                      </a:pPr>
                      <a:r>
                        <a:rPr lang="en-US" sz="3200" b="1" dirty="0" smtClean="0">
                          <a:solidFill>
                            <a:srgbClr val="002060"/>
                          </a:solidFill>
                        </a:rPr>
                        <a:t>Y</a:t>
                      </a:r>
                      <a:endParaRPr lang="en-US" sz="3200" b="1" dirty="0">
                        <a:solidFill>
                          <a:srgbClr val="002060"/>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accent6">
                              <a:lumMod val="50000"/>
                            </a:schemeClr>
                          </a:solidFill>
                        </a:rPr>
                        <a:t>$17,947</a:t>
                      </a:r>
                      <a:endParaRPr lang="en-US" sz="3200" dirty="0">
                        <a:solidFill>
                          <a:schemeClr val="accent6">
                            <a:lumMod val="50000"/>
                          </a:schemeClr>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accent6">
                              <a:lumMod val="50000"/>
                            </a:schemeClr>
                          </a:solidFill>
                        </a:rPr>
                        <a:t>100.0</a:t>
                      </a:r>
                      <a:endParaRPr lang="en-US" sz="3200" dirty="0">
                        <a:solidFill>
                          <a:schemeClr val="accent6">
                            <a:lumMod val="50000"/>
                          </a:schemeClr>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accent6">
                              <a:lumMod val="50000"/>
                            </a:schemeClr>
                          </a:solidFill>
                        </a:rPr>
                        <a:t>$55,426</a:t>
                      </a:r>
                      <a:endParaRPr lang="en-US" sz="3200" dirty="0">
                        <a:solidFill>
                          <a:schemeClr val="accent6">
                            <a:lumMod val="50000"/>
                          </a:schemeClr>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r>
              <a:tr h="370840">
                <a:tc>
                  <a:txBody>
                    <a:bodyPr/>
                    <a:lstStyle/>
                    <a:p>
                      <a:pPr algn="ctr">
                        <a:lnSpc>
                          <a:spcPct val="150000"/>
                        </a:lnSpc>
                      </a:pPr>
                      <a:r>
                        <a:rPr lang="en-US" sz="3200" b="1" dirty="0" smtClean="0">
                          <a:solidFill>
                            <a:schemeClr val="tx1"/>
                          </a:solidFill>
                        </a:rPr>
                        <a:t>C</a:t>
                      </a:r>
                      <a:endParaRPr lang="en-US" sz="3200" b="1"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12,272</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68.4</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37,899</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r>
              <a:tr h="370840">
                <a:tc>
                  <a:txBody>
                    <a:bodyPr/>
                    <a:lstStyle/>
                    <a:p>
                      <a:pPr algn="ctr">
                        <a:lnSpc>
                          <a:spcPct val="150000"/>
                        </a:lnSpc>
                      </a:pPr>
                      <a:r>
                        <a:rPr lang="en-US" sz="3200" b="1" dirty="0" smtClean="0">
                          <a:solidFill>
                            <a:schemeClr val="tx1"/>
                          </a:solidFill>
                        </a:rPr>
                        <a:t>I</a:t>
                      </a:r>
                      <a:endParaRPr lang="en-US" sz="3200" b="1"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3,021</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16.8</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9,330</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r>
              <a:tr h="370840">
                <a:tc>
                  <a:txBody>
                    <a:bodyPr/>
                    <a:lstStyle/>
                    <a:p>
                      <a:pPr algn="ctr">
                        <a:lnSpc>
                          <a:spcPct val="150000"/>
                        </a:lnSpc>
                      </a:pPr>
                      <a:r>
                        <a:rPr lang="en-US" sz="3200" b="1" dirty="0" smtClean="0">
                          <a:solidFill>
                            <a:schemeClr val="tx1"/>
                          </a:solidFill>
                        </a:rPr>
                        <a:t>G</a:t>
                      </a:r>
                      <a:endParaRPr lang="en-US" sz="3200" b="1"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3,183</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17.7</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9,830</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r>
              <a:tr h="370840">
                <a:tc>
                  <a:txBody>
                    <a:bodyPr/>
                    <a:lstStyle/>
                    <a:p>
                      <a:pPr algn="ctr">
                        <a:lnSpc>
                          <a:spcPct val="150000"/>
                        </a:lnSpc>
                      </a:pPr>
                      <a:r>
                        <a:rPr lang="en-US" sz="3200" b="1" dirty="0" smtClean="0">
                          <a:solidFill>
                            <a:schemeClr val="tx1"/>
                          </a:solidFill>
                        </a:rPr>
                        <a:t>NX</a:t>
                      </a:r>
                      <a:endParaRPr lang="en-US" sz="3200" b="1"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-529</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-2.9</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algn="r">
                        <a:lnSpc>
                          <a:spcPct val="150000"/>
                        </a:lnSpc>
                      </a:pPr>
                      <a:r>
                        <a:rPr lang="en-US" sz="3200" dirty="0" smtClean="0">
                          <a:solidFill>
                            <a:schemeClr val="tx1"/>
                          </a:solidFill>
                        </a:rPr>
                        <a:t>-1,634</a:t>
                      </a:r>
                      <a:endParaRPr lang="en-US" sz="3200" dirty="0">
                        <a:solidFill>
                          <a:schemeClr val="tx1"/>
                        </a:solidFill>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175337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a:solidFill>
                  <a:srgbClr val="AE1221"/>
                </a:solidFill>
              </a:rPr>
              <a:t>GDP and its components</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sz="2800" dirty="0">
                <a:solidFill>
                  <a:schemeClr val="accent6">
                    <a:lumMod val="50000"/>
                  </a:schemeClr>
                </a:solidFill>
              </a:rPr>
              <a:t>In each of the following cases, determine how much </a:t>
            </a:r>
            <a:r>
              <a:rPr lang="en-US" sz="2800" dirty="0" smtClean="0">
                <a:solidFill>
                  <a:schemeClr val="accent6">
                    <a:lumMod val="50000"/>
                  </a:schemeClr>
                </a:solidFill>
              </a:rPr>
              <a:t>GDP </a:t>
            </a:r>
            <a:r>
              <a:rPr lang="en-US" sz="2800" dirty="0">
                <a:solidFill>
                  <a:schemeClr val="accent6">
                    <a:lumMod val="50000"/>
                  </a:schemeClr>
                </a:solidFill>
              </a:rPr>
              <a:t>and each of its components is affected (if at all).</a:t>
            </a:r>
          </a:p>
          <a:p>
            <a:pPr marL="514350" indent="-514350">
              <a:buClr>
                <a:srgbClr val="C00000"/>
              </a:buClr>
              <a:buFont typeface="+mj-lt"/>
              <a:buAutoNum type="alphaUcPeriod"/>
            </a:pPr>
            <a:r>
              <a:rPr lang="en-US" sz="2800" dirty="0" smtClean="0">
                <a:solidFill>
                  <a:schemeClr val="tx1"/>
                </a:solidFill>
              </a:rPr>
              <a:t>Debbie </a:t>
            </a:r>
            <a:r>
              <a:rPr lang="en-US" sz="2800" dirty="0">
                <a:solidFill>
                  <a:schemeClr val="tx1"/>
                </a:solidFill>
              </a:rPr>
              <a:t>spends $300 to buy her husband dinner </a:t>
            </a:r>
            <a:r>
              <a:rPr lang="en-US" sz="2800" dirty="0" smtClean="0">
                <a:solidFill>
                  <a:schemeClr val="tx1"/>
                </a:solidFill>
              </a:rPr>
              <a:t>at </a:t>
            </a:r>
            <a:r>
              <a:rPr lang="en-US" sz="2800" dirty="0">
                <a:solidFill>
                  <a:schemeClr val="tx1"/>
                </a:solidFill>
              </a:rPr>
              <a:t>the finest restaurant in Boston.</a:t>
            </a:r>
          </a:p>
          <a:p>
            <a:pPr marL="514350" indent="-514350">
              <a:buClr>
                <a:srgbClr val="C00000"/>
              </a:buClr>
              <a:buFont typeface="+mj-lt"/>
              <a:buAutoNum type="alphaUcPeriod"/>
            </a:pPr>
            <a:r>
              <a:rPr lang="en-US" sz="2800" dirty="0" smtClean="0">
                <a:solidFill>
                  <a:schemeClr val="tx1"/>
                </a:solidFill>
              </a:rPr>
              <a:t>Sarah </a:t>
            </a:r>
            <a:r>
              <a:rPr lang="en-US" sz="2800" dirty="0">
                <a:solidFill>
                  <a:schemeClr val="tx1"/>
                </a:solidFill>
              </a:rPr>
              <a:t>spends $1200 on a new laptop to use in her publishing business. </a:t>
            </a:r>
            <a:r>
              <a:rPr lang="en-US" sz="2800" dirty="0" smtClean="0">
                <a:solidFill>
                  <a:schemeClr val="tx1"/>
                </a:solidFill>
              </a:rPr>
              <a:t>The </a:t>
            </a:r>
            <a:r>
              <a:rPr lang="en-US" sz="2800" dirty="0">
                <a:solidFill>
                  <a:schemeClr val="tx1"/>
                </a:solidFill>
              </a:rPr>
              <a:t>laptop was built in China.  </a:t>
            </a:r>
          </a:p>
          <a:p>
            <a:pPr marL="514350" indent="-514350">
              <a:buClr>
                <a:srgbClr val="C00000"/>
              </a:buClr>
              <a:buFont typeface="+mj-lt"/>
              <a:buAutoNum type="alphaUcPeriod"/>
            </a:pPr>
            <a:r>
              <a:rPr lang="en-US" sz="2800" dirty="0" smtClean="0">
                <a:solidFill>
                  <a:schemeClr val="tx1"/>
                </a:solidFill>
              </a:rPr>
              <a:t>Jane </a:t>
            </a:r>
            <a:r>
              <a:rPr lang="en-US" sz="2800" dirty="0">
                <a:solidFill>
                  <a:schemeClr val="tx1"/>
                </a:solidFill>
              </a:rPr>
              <a:t>spends $800 on a computer to use in her editing business.  She got last year’s model on sale for a great price from a local </a:t>
            </a:r>
            <a:r>
              <a:rPr lang="en-US" sz="2800" dirty="0" smtClean="0">
                <a:solidFill>
                  <a:schemeClr val="tx1"/>
                </a:solidFill>
              </a:rPr>
              <a:t>manufacturer</a:t>
            </a:r>
            <a:r>
              <a:rPr lang="en-US" sz="2800" dirty="0">
                <a:solidFill>
                  <a:schemeClr val="tx1"/>
                </a:solidFill>
              </a:rPr>
              <a:t>.  </a:t>
            </a:r>
          </a:p>
          <a:p>
            <a:pPr marL="514350" indent="-514350">
              <a:buClr>
                <a:srgbClr val="C00000"/>
              </a:buClr>
              <a:buFont typeface="+mj-lt"/>
              <a:buAutoNum type="alphaUcPeriod"/>
            </a:pPr>
            <a:r>
              <a:rPr lang="en-US" sz="2800" dirty="0" smtClean="0">
                <a:solidFill>
                  <a:schemeClr val="tx1"/>
                </a:solidFill>
              </a:rPr>
              <a:t>General </a:t>
            </a:r>
            <a:r>
              <a:rPr lang="en-US" sz="2800" dirty="0">
                <a:solidFill>
                  <a:schemeClr val="tx1"/>
                </a:solidFill>
              </a:rPr>
              <a:t>Motors builds $500 million worth of cars, </a:t>
            </a:r>
            <a:r>
              <a:rPr lang="en-US" sz="2800" dirty="0" smtClean="0">
                <a:solidFill>
                  <a:schemeClr val="tx1"/>
                </a:solidFill>
              </a:rPr>
              <a:t>but </a:t>
            </a:r>
            <a:r>
              <a:rPr lang="en-US" sz="2800" dirty="0">
                <a:solidFill>
                  <a:schemeClr val="tx1"/>
                </a:solidFill>
              </a:rPr>
              <a:t>consumers only buy $470 million worth of them</a:t>
            </a:r>
            <a:r>
              <a:rPr lang="en-US" sz="2800" dirty="0">
                <a:solidFill>
                  <a:schemeClr val="accent6">
                    <a:lumMod val="50000"/>
                  </a:schemeClr>
                </a:solidFill>
              </a:rPr>
              <a: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933833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514350" indent="-514350">
              <a:buClr>
                <a:srgbClr val="C00000"/>
              </a:buClr>
              <a:buFont typeface="+mj-lt"/>
              <a:buAutoNum type="alphaUcPeriod"/>
            </a:pPr>
            <a:r>
              <a:rPr lang="en-US" sz="3000" dirty="0" smtClean="0">
                <a:solidFill>
                  <a:schemeClr val="tx1"/>
                </a:solidFill>
              </a:rPr>
              <a:t>Debbie </a:t>
            </a:r>
            <a:r>
              <a:rPr lang="en-US" sz="3000" dirty="0">
                <a:solidFill>
                  <a:schemeClr val="tx1"/>
                </a:solidFill>
              </a:rPr>
              <a:t>spends $300 to buy her husband dinner </a:t>
            </a:r>
            <a:r>
              <a:rPr lang="en-US" sz="3000" dirty="0" smtClean="0">
                <a:solidFill>
                  <a:schemeClr val="tx1"/>
                </a:solidFill>
              </a:rPr>
              <a:t>at </a:t>
            </a:r>
            <a:r>
              <a:rPr lang="en-US" sz="3000" dirty="0">
                <a:solidFill>
                  <a:schemeClr val="tx1"/>
                </a:solidFill>
              </a:rPr>
              <a:t>the finest restaurant in </a:t>
            </a:r>
            <a:r>
              <a:rPr lang="en-US" sz="3000" dirty="0" smtClean="0">
                <a:solidFill>
                  <a:schemeClr val="tx1"/>
                </a:solidFill>
              </a:rPr>
              <a:t>Boston</a:t>
            </a:r>
            <a:r>
              <a:rPr lang="en-US" sz="3000" dirty="0" smtClean="0">
                <a:solidFill>
                  <a:schemeClr val="tx1"/>
                </a:solidFill>
              </a:rPr>
              <a:t>.</a:t>
            </a:r>
          </a:p>
          <a:p>
            <a:pPr marL="514350" indent="-514350">
              <a:buClr>
                <a:srgbClr val="C00000"/>
              </a:buClr>
              <a:buFont typeface="+mj-lt"/>
              <a:buAutoNum type="alphaUcPeriod"/>
            </a:pPr>
            <a:endParaRPr lang="en-US" sz="3000" dirty="0" smtClean="0">
              <a:solidFill>
                <a:schemeClr val="tx1"/>
              </a:solidFill>
            </a:endParaRPr>
          </a:p>
          <a:p>
            <a:pPr marL="514350" indent="-514350">
              <a:buClr>
                <a:srgbClr val="C00000"/>
              </a:buClr>
              <a:buFont typeface="+mj-lt"/>
              <a:buAutoNum type="alphaUcPeriod"/>
            </a:pPr>
            <a:r>
              <a:rPr lang="en-US" sz="3000" dirty="0" smtClean="0">
                <a:solidFill>
                  <a:schemeClr val="tx1"/>
                </a:solidFill>
              </a:rPr>
              <a:t>Sarah </a:t>
            </a:r>
            <a:r>
              <a:rPr lang="en-US" sz="3000" dirty="0">
                <a:solidFill>
                  <a:schemeClr val="tx1"/>
                </a:solidFill>
              </a:rPr>
              <a:t>spends $1200 on a new laptop to use in her publishing business.  The laptop was built in China.  </a:t>
            </a:r>
            <a:endParaRPr lang="en-US" sz="3000" dirty="0" smtClean="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65850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514350" indent="-514350">
              <a:buClr>
                <a:srgbClr val="C00000"/>
              </a:buClr>
              <a:buFont typeface="+mj-lt"/>
              <a:buAutoNum type="alphaUcPeriod"/>
            </a:pPr>
            <a:r>
              <a:rPr lang="en-US" sz="3000" dirty="0" smtClean="0">
                <a:solidFill>
                  <a:schemeClr val="tx1"/>
                </a:solidFill>
              </a:rPr>
              <a:t>Debbie </a:t>
            </a:r>
            <a:r>
              <a:rPr lang="en-US" sz="3000" dirty="0">
                <a:solidFill>
                  <a:schemeClr val="tx1"/>
                </a:solidFill>
              </a:rPr>
              <a:t>spends $300 to buy her husband dinner </a:t>
            </a:r>
            <a:r>
              <a:rPr lang="en-US" sz="3000" dirty="0" smtClean="0">
                <a:solidFill>
                  <a:schemeClr val="tx1"/>
                </a:solidFill>
              </a:rPr>
              <a:t>at </a:t>
            </a:r>
            <a:r>
              <a:rPr lang="en-US" sz="3000" dirty="0">
                <a:solidFill>
                  <a:schemeClr val="tx1"/>
                </a:solidFill>
              </a:rPr>
              <a:t>the finest restaurant in </a:t>
            </a:r>
            <a:r>
              <a:rPr lang="en-US" sz="3000" dirty="0" smtClean="0">
                <a:solidFill>
                  <a:schemeClr val="tx1"/>
                </a:solidFill>
              </a:rPr>
              <a:t>Boston.</a:t>
            </a:r>
          </a:p>
          <a:p>
            <a:pPr marL="400050" lvl="1" indent="0" algn="ctr">
              <a:buClr>
                <a:srgbClr val="C00000"/>
              </a:buClr>
              <a:buNone/>
            </a:pPr>
            <a:r>
              <a:rPr lang="en-US" sz="3000" dirty="0" smtClean="0">
                <a:solidFill>
                  <a:schemeClr val="accent6">
                    <a:lumMod val="50000"/>
                  </a:schemeClr>
                </a:solidFill>
              </a:rPr>
              <a:t>Consumption </a:t>
            </a:r>
            <a:r>
              <a:rPr lang="en-US" sz="3000" dirty="0">
                <a:solidFill>
                  <a:schemeClr val="accent6">
                    <a:lumMod val="50000"/>
                  </a:schemeClr>
                </a:solidFill>
              </a:rPr>
              <a:t>and GDP rise by $300.  </a:t>
            </a:r>
          </a:p>
          <a:p>
            <a:pPr marL="514350" indent="-514350">
              <a:buClr>
                <a:srgbClr val="C00000"/>
              </a:buClr>
              <a:buFont typeface="+mj-lt"/>
              <a:buAutoNum type="alphaUcPeriod"/>
            </a:pPr>
            <a:r>
              <a:rPr lang="en-US" sz="3000" dirty="0" smtClean="0">
                <a:solidFill>
                  <a:schemeClr val="tx1"/>
                </a:solidFill>
              </a:rPr>
              <a:t>Sarah </a:t>
            </a:r>
            <a:r>
              <a:rPr lang="en-US" sz="3000" dirty="0">
                <a:solidFill>
                  <a:schemeClr val="tx1"/>
                </a:solidFill>
              </a:rPr>
              <a:t>spends $1200 on a new laptop to use in her publishing business.  The laptop was built in China.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722609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514350" indent="-514350">
              <a:buClr>
                <a:srgbClr val="C00000"/>
              </a:buClr>
              <a:buFont typeface="+mj-lt"/>
              <a:buAutoNum type="alphaUcPeriod"/>
            </a:pPr>
            <a:r>
              <a:rPr lang="en-US" sz="3000" dirty="0" smtClean="0">
                <a:solidFill>
                  <a:schemeClr val="tx1"/>
                </a:solidFill>
              </a:rPr>
              <a:t>Debbie </a:t>
            </a:r>
            <a:r>
              <a:rPr lang="en-US" sz="3000" dirty="0">
                <a:solidFill>
                  <a:schemeClr val="tx1"/>
                </a:solidFill>
              </a:rPr>
              <a:t>spends $300 to buy her husband dinner </a:t>
            </a:r>
            <a:r>
              <a:rPr lang="en-US" sz="3000" dirty="0" smtClean="0">
                <a:solidFill>
                  <a:schemeClr val="tx1"/>
                </a:solidFill>
              </a:rPr>
              <a:t>at </a:t>
            </a:r>
            <a:r>
              <a:rPr lang="en-US" sz="3000" dirty="0">
                <a:solidFill>
                  <a:schemeClr val="tx1"/>
                </a:solidFill>
              </a:rPr>
              <a:t>the finest restaurant in </a:t>
            </a:r>
            <a:r>
              <a:rPr lang="en-US" sz="3000" dirty="0" smtClean="0">
                <a:solidFill>
                  <a:schemeClr val="tx1"/>
                </a:solidFill>
              </a:rPr>
              <a:t>Boston.</a:t>
            </a:r>
          </a:p>
          <a:p>
            <a:pPr marL="400050" lvl="1" indent="0" algn="ctr">
              <a:buClr>
                <a:srgbClr val="C00000"/>
              </a:buClr>
              <a:buNone/>
            </a:pPr>
            <a:r>
              <a:rPr lang="en-US" sz="3000" dirty="0" smtClean="0">
                <a:solidFill>
                  <a:schemeClr val="accent6">
                    <a:lumMod val="50000"/>
                  </a:schemeClr>
                </a:solidFill>
              </a:rPr>
              <a:t>Consumption </a:t>
            </a:r>
            <a:r>
              <a:rPr lang="en-US" sz="3000" dirty="0">
                <a:solidFill>
                  <a:schemeClr val="accent6">
                    <a:lumMod val="50000"/>
                  </a:schemeClr>
                </a:solidFill>
              </a:rPr>
              <a:t>and GDP rise by $300.  </a:t>
            </a:r>
          </a:p>
          <a:p>
            <a:pPr marL="514350" indent="-514350">
              <a:buClr>
                <a:srgbClr val="C00000"/>
              </a:buClr>
              <a:buFont typeface="+mj-lt"/>
              <a:buAutoNum type="alphaUcPeriod"/>
            </a:pPr>
            <a:r>
              <a:rPr lang="en-US" sz="3000" dirty="0" smtClean="0">
                <a:solidFill>
                  <a:schemeClr val="tx1"/>
                </a:solidFill>
              </a:rPr>
              <a:t>Sarah </a:t>
            </a:r>
            <a:r>
              <a:rPr lang="en-US" sz="3000" dirty="0">
                <a:solidFill>
                  <a:schemeClr val="tx1"/>
                </a:solidFill>
              </a:rPr>
              <a:t>spends $1200 on a new laptop to use in her publishing business.  The laptop was built in China.  </a:t>
            </a:r>
          </a:p>
          <a:p>
            <a:pPr marL="0" indent="0" algn="ctr">
              <a:buClr>
                <a:srgbClr val="C00000"/>
              </a:buClr>
              <a:buNone/>
            </a:pPr>
            <a:r>
              <a:rPr lang="en-US" sz="3000" smtClean="0">
                <a:solidFill>
                  <a:schemeClr val="accent6">
                    <a:lumMod val="50000"/>
                  </a:schemeClr>
                </a:solidFill>
              </a:rPr>
              <a:t>Investment rises by $1200, net exports fall by $1200, GDP is unchanged.</a:t>
            </a:r>
            <a:endParaRPr lang="en-US" sz="3000"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722609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endParaRPr lang="en-US" dirty="0"/>
          </a:p>
        </p:txBody>
      </p:sp>
      <p:sp>
        <p:nvSpPr>
          <p:cNvPr id="3" name="Content Placeholder 2"/>
          <p:cNvSpPr>
            <a:spLocks noGrp="1"/>
          </p:cNvSpPr>
          <p:nvPr>
            <p:ph idx="1"/>
          </p:nvPr>
        </p:nvSpPr>
        <p:spPr>
          <a:xfrm>
            <a:off x="228600" y="762000"/>
            <a:ext cx="8763000" cy="5686425"/>
          </a:xfrm>
        </p:spPr>
        <p:txBody>
          <a:bodyPr>
            <a:noAutofit/>
          </a:bodyPr>
          <a:lstStyle/>
          <a:p>
            <a:pPr marL="514350" indent="-514350">
              <a:buClr>
                <a:srgbClr val="C00000"/>
              </a:buClr>
              <a:buFont typeface="+mj-lt"/>
              <a:buAutoNum type="alphaUcPeriod" startAt="3"/>
            </a:pPr>
            <a:r>
              <a:rPr lang="en-US" sz="3000" dirty="0" smtClean="0">
                <a:solidFill>
                  <a:schemeClr val="tx1"/>
                </a:solidFill>
              </a:rPr>
              <a:t>Jane </a:t>
            </a:r>
            <a:r>
              <a:rPr lang="en-US" sz="3000" dirty="0">
                <a:solidFill>
                  <a:schemeClr val="tx1"/>
                </a:solidFill>
              </a:rPr>
              <a:t>spends $800 on a computer to use in her editing business.  She got last year’s model on sale for a great price from a local </a:t>
            </a:r>
            <a:r>
              <a:rPr lang="en-US" sz="3000" dirty="0" smtClean="0">
                <a:solidFill>
                  <a:schemeClr val="tx1"/>
                </a:solidFill>
              </a:rPr>
              <a:t>manufacturer</a:t>
            </a:r>
            <a:r>
              <a:rPr lang="en-US" sz="3000" dirty="0">
                <a:solidFill>
                  <a:schemeClr val="tx1"/>
                </a:solidFill>
              </a:rPr>
              <a:t>. </a:t>
            </a:r>
          </a:p>
          <a:p>
            <a:pPr marL="0" indent="0" algn="ctr">
              <a:buNone/>
            </a:pPr>
            <a:r>
              <a:rPr lang="en-US" sz="3000" dirty="0">
                <a:solidFill>
                  <a:schemeClr val="accent6">
                    <a:lumMod val="50000"/>
                  </a:schemeClr>
                </a:solidFill>
              </a:rPr>
              <a:t>	</a:t>
            </a:r>
            <a:endParaRPr lang="en-US" sz="3000" dirty="0" smtClean="0">
              <a:solidFill>
                <a:schemeClr val="accent6">
                  <a:lumMod val="50000"/>
                </a:schemeClr>
              </a:solidFill>
            </a:endParaRPr>
          </a:p>
          <a:p>
            <a:pPr marL="514350" indent="-514350">
              <a:buClr>
                <a:srgbClr val="C00000"/>
              </a:buClr>
              <a:buFont typeface="+mj-lt"/>
              <a:buAutoNum type="alphaUcPeriod" startAt="4"/>
            </a:pPr>
            <a:r>
              <a:rPr lang="en-US" sz="3000" dirty="0" smtClean="0">
                <a:solidFill>
                  <a:schemeClr val="tx1"/>
                </a:solidFill>
              </a:rPr>
              <a:t>General Motors builds $500 million worth of cars, but consumers only buy $470 million of them.</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943126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endParaRPr lang="en-US" dirty="0"/>
          </a:p>
        </p:txBody>
      </p:sp>
      <p:sp>
        <p:nvSpPr>
          <p:cNvPr id="3" name="Content Placeholder 2"/>
          <p:cNvSpPr>
            <a:spLocks noGrp="1"/>
          </p:cNvSpPr>
          <p:nvPr>
            <p:ph idx="1"/>
          </p:nvPr>
        </p:nvSpPr>
        <p:spPr>
          <a:xfrm>
            <a:off x="228600" y="762000"/>
            <a:ext cx="8763000" cy="5686425"/>
          </a:xfrm>
        </p:spPr>
        <p:txBody>
          <a:bodyPr>
            <a:noAutofit/>
          </a:bodyPr>
          <a:lstStyle/>
          <a:p>
            <a:pPr marL="514350" indent="-514350">
              <a:buClr>
                <a:srgbClr val="C00000"/>
              </a:buClr>
              <a:buFont typeface="+mj-lt"/>
              <a:buAutoNum type="alphaUcPeriod" startAt="3"/>
            </a:pPr>
            <a:r>
              <a:rPr lang="en-US" sz="3000" dirty="0" smtClean="0">
                <a:solidFill>
                  <a:schemeClr val="tx1"/>
                </a:solidFill>
              </a:rPr>
              <a:t>Jane </a:t>
            </a:r>
            <a:r>
              <a:rPr lang="en-US" sz="3000" dirty="0">
                <a:solidFill>
                  <a:schemeClr val="tx1"/>
                </a:solidFill>
              </a:rPr>
              <a:t>spends $800 on a computer to use in her editing business.  She got last year’s model on sale for a great price from a local </a:t>
            </a:r>
            <a:r>
              <a:rPr lang="en-US" sz="3000" dirty="0" smtClean="0">
                <a:solidFill>
                  <a:schemeClr val="tx1"/>
                </a:solidFill>
              </a:rPr>
              <a:t>manufacturer</a:t>
            </a:r>
            <a:r>
              <a:rPr lang="en-US" sz="3000" dirty="0">
                <a:solidFill>
                  <a:schemeClr val="tx1"/>
                </a:solidFill>
              </a:rPr>
              <a:t>. </a:t>
            </a:r>
          </a:p>
          <a:p>
            <a:pPr marL="0" indent="0" algn="ctr">
              <a:buNone/>
            </a:pPr>
            <a:r>
              <a:rPr lang="en-US" sz="3000" dirty="0">
                <a:solidFill>
                  <a:schemeClr val="accent6">
                    <a:lumMod val="50000"/>
                  </a:schemeClr>
                </a:solidFill>
              </a:rPr>
              <a:t>	Current GDP and investment do not change, </a:t>
            </a:r>
            <a:r>
              <a:rPr lang="en-US" sz="3000" dirty="0" smtClean="0">
                <a:solidFill>
                  <a:schemeClr val="accent6">
                    <a:lumMod val="50000"/>
                  </a:schemeClr>
                </a:solidFill>
              </a:rPr>
              <a:t>because </a:t>
            </a:r>
            <a:r>
              <a:rPr lang="en-US" sz="3000" dirty="0">
                <a:solidFill>
                  <a:schemeClr val="accent6">
                    <a:lumMod val="50000"/>
                  </a:schemeClr>
                </a:solidFill>
              </a:rPr>
              <a:t>the computer was built last year</a:t>
            </a:r>
            <a:r>
              <a:rPr lang="en-US" sz="3000" dirty="0" smtClean="0">
                <a:solidFill>
                  <a:schemeClr val="accent6">
                    <a:lumMod val="50000"/>
                  </a:schemeClr>
                </a:solidFill>
              </a:rPr>
              <a:t>.</a:t>
            </a:r>
          </a:p>
          <a:p>
            <a:pPr marL="0" indent="0" algn="ctr">
              <a:buNone/>
            </a:pPr>
            <a:endParaRPr lang="en-US" sz="3000" dirty="0">
              <a:solidFill>
                <a:schemeClr val="accent6">
                  <a:lumMod val="50000"/>
                </a:schemeClr>
              </a:solidFill>
            </a:endParaRPr>
          </a:p>
          <a:p>
            <a:pPr marL="514350" indent="-514350">
              <a:buClr>
                <a:srgbClr val="C00000"/>
              </a:buClr>
              <a:buFont typeface="+mj-lt"/>
              <a:buAutoNum type="alphaUcPeriod" startAt="4"/>
            </a:pPr>
            <a:r>
              <a:rPr lang="en-US" sz="3000" dirty="0" smtClean="0">
                <a:solidFill>
                  <a:schemeClr val="tx1"/>
                </a:solidFill>
              </a:rPr>
              <a:t>General </a:t>
            </a:r>
            <a:r>
              <a:rPr lang="en-US" sz="3000" dirty="0">
                <a:solidFill>
                  <a:schemeClr val="tx1"/>
                </a:solidFill>
              </a:rPr>
              <a:t>Motors builds $500 million worth of cars, but consumers only buy $470 million of them</a:t>
            </a:r>
            <a:r>
              <a:rPr lang="en-US" sz="3000" dirty="0" smtClean="0">
                <a:solidFill>
                  <a:schemeClr val="tx1"/>
                </a:solidFill>
              </a:rPr>
              <a:t>.</a:t>
            </a:r>
            <a:endParaRPr lang="en-US" sz="30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88351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endParaRPr lang="en-US" dirty="0"/>
          </a:p>
        </p:txBody>
      </p:sp>
      <p:sp>
        <p:nvSpPr>
          <p:cNvPr id="3" name="Content Placeholder 2"/>
          <p:cNvSpPr>
            <a:spLocks noGrp="1"/>
          </p:cNvSpPr>
          <p:nvPr>
            <p:ph idx="1"/>
          </p:nvPr>
        </p:nvSpPr>
        <p:spPr>
          <a:xfrm>
            <a:off x="228600" y="762000"/>
            <a:ext cx="8763000" cy="5686425"/>
          </a:xfrm>
        </p:spPr>
        <p:txBody>
          <a:bodyPr>
            <a:noAutofit/>
          </a:bodyPr>
          <a:lstStyle/>
          <a:p>
            <a:pPr marL="514350" indent="-514350">
              <a:buClr>
                <a:srgbClr val="C00000"/>
              </a:buClr>
              <a:buFont typeface="+mj-lt"/>
              <a:buAutoNum type="alphaUcPeriod" startAt="3"/>
            </a:pPr>
            <a:r>
              <a:rPr lang="en-US" sz="3000" dirty="0" smtClean="0">
                <a:solidFill>
                  <a:schemeClr val="tx1"/>
                </a:solidFill>
              </a:rPr>
              <a:t>Jane </a:t>
            </a:r>
            <a:r>
              <a:rPr lang="en-US" sz="3000" dirty="0">
                <a:solidFill>
                  <a:schemeClr val="tx1"/>
                </a:solidFill>
              </a:rPr>
              <a:t>spends $800 on a computer to use in her editing business.  She got last year’s model on sale for a great price from a local </a:t>
            </a:r>
            <a:r>
              <a:rPr lang="en-US" sz="3000" dirty="0" smtClean="0">
                <a:solidFill>
                  <a:schemeClr val="tx1"/>
                </a:solidFill>
              </a:rPr>
              <a:t>manufacturer</a:t>
            </a:r>
            <a:r>
              <a:rPr lang="en-US" sz="3000" dirty="0">
                <a:solidFill>
                  <a:schemeClr val="tx1"/>
                </a:solidFill>
              </a:rPr>
              <a:t>. </a:t>
            </a:r>
          </a:p>
          <a:p>
            <a:pPr marL="0" indent="0" algn="ctr">
              <a:buNone/>
            </a:pPr>
            <a:r>
              <a:rPr lang="en-US" sz="3000" dirty="0">
                <a:solidFill>
                  <a:schemeClr val="accent6">
                    <a:lumMod val="50000"/>
                  </a:schemeClr>
                </a:solidFill>
              </a:rPr>
              <a:t>	Current GDP and investment do not change, </a:t>
            </a:r>
            <a:r>
              <a:rPr lang="en-US" sz="3000" dirty="0" smtClean="0">
                <a:solidFill>
                  <a:schemeClr val="accent6">
                    <a:lumMod val="50000"/>
                  </a:schemeClr>
                </a:solidFill>
              </a:rPr>
              <a:t>because </a:t>
            </a:r>
            <a:r>
              <a:rPr lang="en-US" sz="3000" dirty="0">
                <a:solidFill>
                  <a:schemeClr val="accent6">
                    <a:lumMod val="50000"/>
                  </a:schemeClr>
                </a:solidFill>
              </a:rPr>
              <a:t>the computer was built last year.</a:t>
            </a:r>
          </a:p>
          <a:p>
            <a:pPr marL="514350" indent="-514350">
              <a:buClr>
                <a:srgbClr val="C00000"/>
              </a:buClr>
              <a:buFont typeface="+mj-lt"/>
              <a:buAutoNum type="alphaUcPeriod" startAt="4"/>
            </a:pPr>
            <a:r>
              <a:rPr lang="en-US" sz="3000" dirty="0" smtClean="0">
                <a:solidFill>
                  <a:schemeClr val="tx1"/>
                </a:solidFill>
              </a:rPr>
              <a:t>General </a:t>
            </a:r>
            <a:r>
              <a:rPr lang="en-US" sz="3000" dirty="0">
                <a:solidFill>
                  <a:schemeClr val="tx1"/>
                </a:solidFill>
              </a:rPr>
              <a:t>Motors builds $500 million worth of cars, but consumers only buy $470 million of them.</a:t>
            </a:r>
          </a:p>
          <a:p>
            <a:pPr marL="0" indent="0" algn="ctr">
              <a:buNone/>
            </a:pPr>
            <a:r>
              <a:rPr lang="en-US" sz="3000" dirty="0" smtClean="0">
                <a:solidFill>
                  <a:schemeClr val="accent6">
                    <a:lumMod val="50000"/>
                  </a:schemeClr>
                </a:solidFill>
              </a:rPr>
              <a:t>Consumption </a:t>
            </a:r>
            <a:r>
              <a:rPr lang="en-US" sz="3000" dirty="0">
                <a:solidFill>
                  <a:schemeClr val="accent6">
                    <a:lumMod val="50000"/>
                  </a:schemeClr>
                </a:solidFill>
              </a:rPr>
              <a:t>rises by $470 million, </a:t>
            </a:r>
            <a:r>
              <a:rPr lang="en-US" sz="3000" dirty="0" smtClean="0">
                <a:solidFill>
                  <a:schemeClr val="accent6">
                    <a:lumMod val="50000"/>
                  </a:schemeClr>
                </a:solidFill>
              </a:rPr>
              <a:t>inventory </a:t>
            </a:r>
            <a:r>
              <a:rPr lang="en-US" sz="3000" dirty="0">
                <a:solidFill>
                  <a:schemeClr val="accent6">
                    <a:lumMod val="50000"/>
                  </a:schemeClr>
                </a:solidFill>
              </a:rPr>
              <a:t>investment rises by $30 million, </a:t>
            </a:r>
            <a:r>
              <a:rPr lang="en-US" sz="3000" dirty="0" smtClean="0">
                <a:solidFill>
                  <a:schemeClr val="accent6">
                    <a:lumMod val="50000"/>
                  </a:schemeClr>
                </a:solidFill>
              </a:rPr>
              <a:t>and </a:t>
            </a:r>
            <a:r>
              <a:rPr lang="en-US" sz="3000" dirty="0">
                <a:solidFill>
                  <a:schemeClr val="accent6">
                    <a:lumMod val="50000"/>
                  </a:schemeClr>
                </a:solidFill>
              </a:rPr>
              <a:t>GDP rises by $500 million.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88351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versus Nominal GDP</a:t>
            </a:r>
          </a:p>
        </p:txBody>
      </p:sp>
      <p:sp>
        <p:nvSpPr>
          <p:cNvPr id="3" name="Content Placeholder 2"/>
          <p:cNvSpPr>
            <a:spLocks noGrp="1"/>
          </p:cNvSpPr>
          <p:nvPr>
            <p:ph idx="1"/>
          </p:nvPr>
        </p:nvSpPr>
        <p:spPr/>
        <p:txBody>
          <a:bodyPr/>
          <a:lstStyle/>
          <a:p>
            <a:r>
              <a:rPr lang="en-US" dirty="0" smtClean="0"/>
              <a:t>Nominal </a:t>
            </a:r>
            <a:r>
              <a:rPr lang="en-US" dirty="0"/>
              <a:t>GDP </a:t>
            </a:r>
          </a:p>
          <a:p>
            <a:pPr lvl="1"/>
            <a:r>
              <a:rPr lang="en-US" dirty="0" smtClean="0"/>
              <a:t>Values output </a:t>
            </a:r>
            <a:r>
              <a:rPr lang="en-US" dirty="0"/>
              <a:t>using current prices  </a:t>
            </a:r>
          </a:p>
          <a:p>
            <a:pPr lvl="1"/>
            <a:r>
              <a:rPr lang="en-US" u="sng" dirty="0" smtClean="0"/>
              <a:t>Not</a:t>
            </a:r>
            <a:r>
              <a:rPr lang="en-US" dirty="0" smtClean="0"/>
              <a:t> corrected </a:t>
            </a:r>
            <a:r>
              <a:rPr lang="en-US" dirty="0"/>
              <a:t>for inflation</a:t>
            </a:r>
          </a:p>
          <a:p>
            <a:r>
              <a:rPr lang="en-US" dirty="0"/>
              <a:t>Real GDP </a:t>
            </a:r>
          </a:p>
          <a:p>
            <a:pPr lvl="1"/>
            <a:r>
              <a:rPr lang="en-US" dirty="0" smtClean="0"/>
              <a:t>Values output </a:t>
            </a:r>
            <a:r>
              <a:rPr lang="en-US" dirty="0"/>
              <a:t>using the prices of </a:t>
            </a:r>
            <a:r>
              <a:rPr lang="en-US" u="sng" dirty="0"/>
              <a:t>a base year</a:t>
            </a:r>
          </a:p>
          <a:p>
            <a:pPr lvl="1"/>
            <a:r>
              <a:rPr lang="en-US" u="sng" dirty="0" smtClean="0"/>
              <a:t>Is</a:t>
            </a:r>
            <a:r>
              <a:rPr lang="en-US" dirty="0" smtClean="0"/>
              <a:t> corrected </a:t>
            </a:r>
            <a:r>
              <a:rPr lang="en-US" dirty="0"/>
              <a:t>for inflation </a:t>
            </a:r>
            <a:endParaRPr lang="en-US" dirty="0" smtClean="0"/>
          </a:p>
          <a:p>
            <a:r>
              <a:rPr lang="en-US" dirty="0" smtClean="0"/>
              <a:t>For the base year</a:t>
            </a:r>
          </a:p>
          <a:p>
            <a:pPr marL="457200" lvl="1" indent="0">
              <a:buNone/>
            </a:pPr>
            <a:r>
              <a:rPr lang="en-US" dirty="0" smtClean="0"/>
              <a:t>Nominal GDP = Real GDP</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389105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Economics </a:t>
            </a:r>
          </a:p>
        </p:txBody>
      </p:sp>
      <p:sp>
        <p:nvSpPr>
          <p:cNvPr id="10243" name="Content Placeholder 2"/>
          <p:cNvSpPr>
            <a:spLocks noGrp="1"/>
          </p:cNvSpPr>
          <p:nvPr>
            <p:ph idx="1"/>
          </p:nvPr>
        </p:nvSpPr>
        <p:spPr/>
        <p:txBody>
          <a:bodyPr/>
          <a:lstStyle/>
          <a:p>
            <a:r>
              <a:rPr lang="en-US" altLang="en-US" smtClean="0"/>
              <a:t>Microeconomics</a:t>
            </a:r>
          </a:p>
          <a:p>
            <a:pPr lvl="1"/>
            <a:r>
              <a:rPr lang="en-US" altLang="en-US" smtClean="0"/>
              <a:t>Study of how households and firms</a:t>
            </a:r>
          </a:p>
          <a:p>
            <a:pPr lvl="2"/>
            <a:r>
              <a:rPr lang="en-US" altLang="en-US" smtClean="0"/>
              <a:t>Make decisions</a:t>
            </a:r>
          </a:p>
          <a:p>
            <a:pPr lvl="2"/>
            <a:r>
              <a:rPr lang="en-US" altLang="en-US" smtClean="0"/>
              <a:t>Interact in markets</a:t>
            </a:r>
          </a:p>
          <a:p>
            <a:r>
              <a:rPr lang="en-US" altLang="en-US" smtClean="0"/>
              <a:t>Macroeconomics</a:t>
            </a:r>
          </a:p>
          <a:p>
            <a:pPr lvl="1"/>
            <a:r>
              <a:rPr lang="en-US" altLang="en-US" smtClean="0"/>
              <a:t>Study of economy-wide phenomena</a:t>
            </a:r>
          </a:p>
          <a:p>
            <a:pPr lvl="2"/>
            <a:r>
              <a:rPr lang="en-US" altLang="en-US" smtClean="0"/>
              <a:t>Including inflation, unemployment, and economic growth</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05CB72F-DD80-4DF4-8BD8-139AEA535927}" type="slidenum">
              <a:rPr lang="en-US" altLang="en-US" sz="1200" smtClean="0">
                <a:solidFill>
                  <a:srgbClr val="002060"/>
                </a:solidFill>
              </a:rPr>
              <a:pPr algn="ctr" eaLnBrk="1" hangingPunct="1"/>
              <a:t>3</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a:t>
            </a:r>
            <a:r>
              <a:rPr lang="en-US" altLang="en-US" sz="1000" dirty="0" err="1" smtClean="0">
                <a:solidFill>
                  <a:schemeClr val="tx1"/>
                </a:solidFill>
                <a:cs typeface="Arial" charset="0"/>
              </a:rPr>
              <a:t>Cengage</a:t>
            </a:r>
            <a:r>
              <a:rPr lang="en-US" altLang="en-US" sz="1000" dirty="0" smtClean="0">
                <a:solidFill>
                  <a:schemeClr val="tx1"/>
                </a:solidFill>
                <a:cs typeface="Arial" charset="0"/>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ltLang="en-US" sz="1000" dirty="0" smtClean="0">
              <a:solidFill>
                <a:schemeClr val="tx1"/>
              </a:solidFill>
              <a:cs typeface="Arial" charset="0"/>
            </a:endParaRPr>
          </a:p>
        </p:txBody>
      </p:sp>
    </p:spTree>
    <p:extLst>
      <p:ext uri="{BB962C8B-B14F-4D97-AF65-F5344CB8AC3E}">
        <p14:creationId xmlns:p14="http://schemas.microsoft.com/office/powerpoint/2010/main" val="17578950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normAutofit/>
          </a:bodyPr>
          <a:lstStyle/>
          <a:p>
            <a:pPr algn="l" eaLnBrk="1" hangingPunct="1"/>
            <a:r>
              <a:rPr lang="en-US" sz="3400" smtClean="0"/>
              <a:t>EXAMPLE:</a:t>
            </a:r>
          </a:p>
        </p:txBody>
      </p:sp>
      <p:sp>
        <p:nvSpPr>
          <p:cNvPr id="111619" name="Rectangle 3"/>
          <p:cNvSpPr>
            <a:spLocks noGrp="1" noChangeArrowheads="1"/>
          </p:cNvSpPr>
          <p:nvPr>
            <p:ph idx="1"/>
          </p:nvPr>
        </p:nvSpPr>
        <p:spPr/>
        <p:txBody>
          <a:bodyPr>
            <a:normAutofit/>
          </a:bodyPr>
          <a:lstStyle/>
          <a:p>
            <a:pPr marL="0" indent="0" eaLnBrk="1" hangingPunct="1">
              <a:spcBef>
                <a:spcPct val="60000"/>
              </a:spcBef>
              <a:buFont typeface="Wingdings" pitchFamily="2" charset="2"/>
              <a:buNone/>
              <a:tabLst>
                <a:tab pos="1146175" algn="l"/>
                <a:tab pos="5195888" algn="l"/>
              </a:tabLst>
            </a:pPr>
            <a:r>
              <a:rPr lang="en-US" sz="2800" dirty="0" smtClean="0">
                <a:solidFill>
                  <a:srgbClr val="0070C0"/>
                </a:solidFill>
              </a:rPr>
              <a:t>Compute nominal GDP in each year:</a:t>
            </a:r>
          </a:p>
          <a:p>
            <a:pPr marL="0" indent="0" eaLnBrk="1" hangingPunct="1">
              <a:spcBef>
                <a:spcPct val="60000"/>
              </a:spcBef>
              <a:buFont typeface="Wingdings" pitchFamily="2" charset="2"/>
              <a:buNone/>
              <a:tabLst>
                <a:tab pos="1146175" algn="l"/>
                <a:tab pos="5195888" algn="l"/>
              </a:tabLst>
            </a:pPr>
            <a:r>
              <a:rPr lang="en-US" sz="2800" dirty="0" smtClean="0"/>
              <a:t>2014:	$10 x 400  +    $2 x 1000  	=   $6,000</a:t>
            </a:r>
          </a:p>
          <a:p>
            <a:pPr marL="0" indent="0" eaLnBrk="1" hangingPunct="1">
              <a:spcBef>
                <a:spcPct val="60000"/>
              </a:spcBef>
              <a:buFont typeface="Wingdings" pitchFamily="2" charset="2"/>
              <a:buNone/>
              <a:tabLst>
                <a:tab pos="1146175" algn="l"/>
                <a:tab pos="5195888" algn="l"/>
              </a:tabLst>
            </a:pPr>
            <a:r>
              <a:rPr lang="en-US" sz="2800" dirty="0" smtClean="0"/>
              <a:t>2015:	$11 x 500  + $2.50 x 1100 	=   $8,250</a:t>
            </a:r>
          </a:p>
          <a:p>
            <a:pPr marL="0" indent="0" eaLnBrk="1" hangingPunct="1">
              <a:spcBef>
                <a:spcPct val="60000"/>
              </a:spcBef>
              <a:buFont typeface="Wingdings" pitchFamily="2" charset="2"/>
              <a:buNone/>
              <a:tabLst>
                <a:tab pos="1146175" algn="l"/>
                <a:tab pos="5195888" algn="l"/>
              </a:tabLst>
            </a:pPr>
            <a:r>
              <a:rPr lang="en-US" sz="2800" dirty="0" smtClean="0"/>
              <a:t>2016:	$12 x 600  +    $3 x 1200 	=  $10,800</a:t>
            </a:r>
          </a:p>
        </p:txBody>
      </p:sp>
      <p:sp>
        <p:nvSpPr>
          <p:cNvPr id="5" name="Slide Number Placeholder 4"/>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4" name="Footer Placeholder 3"/>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100399" name="Group 47"/>
          <p:cNvGraphicFramePr>
            <a:graphicFrameLocks noGrp="1"/>
          </p:cNvGraphicFramePr>
          <p:nvPr>
            <p:extLst>
              <p:ext uri="{D42A27DB-BD31-4B8C-83A1-F6EECF244321}">
                <p14:modId xmlns:p14="http://schemas.microsoft.com/office/powerpoint/2010/main" val="90517513"/>
              </p:ext>
            </p:extLst>
          </p:nvPr>
        </p:nvGraphicFramePr>
        <p:xfrm>
          <a:off x="726281" y="3657600"/>
          <a:ext cx="7691438" cy="2417001"/>
        </p:xfrm>
        <a:graphic>
          <a:graphicData uri="http://schemas.openxmlformats.org/drawingml/2006/table">
            <a:tbl>
              <a:tblPr/>
              <a:tblGrid>
                <a:gridCol w="1538288"/>
                <a:gridCol w="1538287"/>
                <a:gridCol w="1538288"/>
                <a:gridCol w="1538287"/>
                <a:gridCol w="1538288"/>
              </a:tblGrid>
              <a:tr h="4540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Pizza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Latte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pSp>
        <p:nvGrpSpPr>
          <p:cNvPr id="2" name="Group 40"/>
          <p:cNvGrpSpPr>
            <a:grpSpLocks/>
          </p:cNvGrpSpPr>
          <p:nvPr/>
        </p:nvGrpSpPr>
        <p:grpSpPr bwMode="auto">
          <a:xfrm>
            <a:off x="7604125" y="1816100"/>
            <a:ext cx="1355725" cy="685800"/>
            <a:chOff x="4574" y="2877"/>
            <a:chExt cx="854" cy="426"/>
          </a:xfrm>
        </p:grpSpPr>
        <p:sp>
          <p:nvSpPr>
            <p:cNvPr id="30767" name="Text Box 41"/>
            <p:cNvSpPr txBox="1">
              <a:spLocks noChangeArrowheads="1"/>
            </p:cNvSpPr>
            <p:nvPr/>
          </p:nvSpPr>
          <p:spPr bwMode="auto">
            <a:xfrm>
              <a:off x="4756" y="2918"/>
              <a:ext cx="672" cy="304"/>
            </a:xfrm>
            <a:prstGeom prst="rect">
              <a:avLst/>
            </a:prstGeom>
            <a:solidFill>
              <a:srgbClr val="CCFFCC"/>
            </a:solidFill>
            <a:ln w="9525">
              <a:noFill/>
              <a:miter lim="800000"/>
              <a:headEnd/>
              <a:tailEnd/>
            </a:ln>
          </p:spPr>
          <p:txBody>
            <a:bodyPr lIns="45720" rIns="45720">
              <a:spAutoFit/>
            </a:bodyPr>
            <a:lstStyle/>
            <a:p>
              <a:pPr>
                <a:spcBef>
                  <a:spcPct val="50000"/>
                </a:spcBef>
              </a:pPr>
              <a:r>
                <a:rPr lang="en-US" sz="2600" dirty="0">
                  <a:latin typeface="Arial"/>
                  <a:cs typeface="Arial"/>
                </a:rPr>
                <a:t>37.5%</a:t>
              </a:r>
            </a:p>
          </p:txBody>
        </p:sp>
        <p:sp>
          <p:nvSpPr>
            <p:cNvPr id="30768" name="AutoShape 42"/>
            <p:cNvSpPr>
              <a:spLocks/>
            </p:cNvSpPr>
            <p:nvPr/>
          </p:nvSpPr>
          <p:spPr bwMode="auto">
            <a:xfrm>
              <a:off x="4574" y="2877"/>
              <a:ext cx="156" cy="426"/>
            </a:xfrm>
            <a:prstGeom prst="rightBrace">
              <a:avLst>
                <a:gd name="adj1" fmla="val 22756"/>
                <a:gd name="adj2" fmla="val 50000"/>
              </a:avLst>
            </a:prstGeom>
            <a:noFill/>
            <a:ln w="19050">
              <a:solidFill>
                <a:srgbClr val="3333CC"/>
              </a:solidFill>
              <a:round/>
              <a:headEnd/>
              <a:tailEnd/>
            </a:ln>
          </p:spPr>
          <p:txBody>
            <a:bodyPr wrap="none" anchor="ctr"/>
            <a:lstStyle/>
            <a:p>
              <a:endParaRPr lang="en-US">
                <a:latin typeface="Arial"/>
                <a:cs typeface="Arial"/>
              </a:endParaRPr>
            </a:p>
          </p:txBody>
        </p:sp>
      </p:grpSp>
      <p:sp>
        <p:nvSpPr>
          <p:cNvPr id="111659" name="Text Box 43"/>
          <p:cNvSpPr txBox="1">
            <a:spLocks noChangeArrowheads="1"/>
          </p:cNvSpPr>
          <p:nvPr/>
        </p:nvSpPr>
        <p:spPr bwMode="auto">
          <a:xfrm>
            <a:off x="7467600" y="1122363"/>
            <a:ext cx="1562100" cy="484187"/>
          </a:xfrm>
          <a:prstGeom prst="rect">
            <a:avLst/>
          </a:prstGeom>
          <a:noFill/>
          <a:ln w="9525">
            <a:noFill/>
            <a:miter lim="800000"/>
            <a:headEnd/>
            <a:tailEnd/>
          </a:ln>
        </p:spPr>
        <p:txBody>
          <a:bodyPr/>
          <a:lstStyle/>
          <a:p>
            <a:r>
              <a:rPr lang="en-US" sz="2600" i="1" u="sng" dirty="0">
                <a:solidFill>
                  <a:srgbClr val="C00000"/>
                </a:solidFill>
                <a:latin typeface="Arial"/>
                <a:cs typeface="Arial"/>
              </a:rPr>
              <a:t>Increase</a:t>
            </a:r>
            <a:r>
              <a:rPr lang="en-US" sz="2600" b="1" i="1" u="sng" dirty="0">
                <a:solidFill>
                  <a:srgbClr val="C00000"/>
                </a:solidFill>
                <a:latin typeface="Arial"/>
                <a:cs typeface="Arial"/>
              </a:rPr>
              <a:t>:</a:t>
            </a:r>
          </a:p>
        </p:txBody>
      </p:sp>
      <p:grpSp>
        <p:nvGrpSpPr>
          <p:cNvPr id="3" name="Group 44"/>
          <p:cNvGrpSpPr>
            <a:grpSpLocks/>
          </p:cNvGrpSpPr>
          <p:nvPr/>
        </p:nvGrpSpPr>
        <p:grpSpPr bwMode="auto">
          <a:xfrm>
            <a:off x="7612063" y="2495550"/>
            <a:ext cx="1336675" cy="704850"/>
            <a:chOff x="4579" y="3302"/>
            <a:chExt cx="842" cy="432"/>
          </a:xfrm>
        </p:grpSpPr>
        <p:sp>
          <p:nvSpPr>
            <p:cNvPr id="30765" name="Text Box 45"/>
            <p:cNvSpPr txBox="1">
              <a:spLocks noChangeArrowheads="1"/>
            </p:cNvSpPr>
            <p:nvPr/>
          </p:nvSpPr>
          <p:spPr bwMode="auto">
            <a:xfrm>
              <a:off x="4766" y="3367"/>
              <a:ext cx="655" cy="300"/>
            </a:xfrm>
            <a:prstGeom prst="rect">
              <a:avLst/>
            </a:prstGeom>
            <a:solidFill>
              <a:srgbClr val="CCFFCC"/>
            </a:solidFill>
            <a:ln w="9525">
              <a:noFill/>
              <a:miter lim="800000"/>
              <a:headEnd/>
              <a:tailEnd/>
            </a:ln>
          </p:spPr>
          <p:txBody>
            <a:bodyPr lIns="45720" rIns="45720">
              <a:spAutoFit/>
            </a:bodyPr>
            <a:lstStyle/>
            <a:p>
              <a:pPr>
                <a:spcBef>
                  <a:spcPct val="50000"/>
                </a:spcBef>
              </a:pPr>
              <a:r>
                <a:rPr lang="en-US" sz="2600">
                  <a:latin typeface="Arial"/>
                  <a:cs typeface="Arial"/>
                </a:rPr>
                <a:t>30.9%</a:t>
              </a:r>
            </a:p>
          </p:txBody>
        </p:sp>
        <p:sp>
          <p:nvSpPr>
            <p:cNvPr id="30766" name="AutoShape 46"/>
            <p:cNvSpPr>
              <a:spLocks/>
            </p:cNvSpPr>
            <p:nvPr/>
          </p:nvSpPr>
          <p:spPr bwMode="auto">
            <a:xfrm>
              <a:off x="4579" y="3302"/>
              <a:ext cx="156" cy="432"/>
            </a:xfrm>
            <a:prstGeom prst="rightBrace">
              <a:avLst>
                <a:gd name="adj1" fmla="val 23077"/>
                <a:gd name="adj2" fmla="val 50000"/>
              </a:avLst>
            </a:prstGeom>
            <a:noFill/>
            <a:ln w="19050">
              <a:solidFill>
                <a:srgbClr val="3333CC"/>
              </a:solidFill>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294103365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wipe(left)">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wipe(left)">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wipe(left)">
                                      <p:cBhvr>
                                        <p:cTn id="17" dur="500"/>
                                        <p:tgtEl>
                                          <p:spTgt spid="111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19">
                                            <p:txEl>
                                              <p:pRg st="3" end="3"/>
                                            </p:txEl>
                                          </p:spTgt>
                                        </p:tgtEl>
                                        <p:attrNameLst>
                                          <p:attrName>style.visibility</p:attrName>
                                        </p:attrNameLst>
                                      </p:cBhvr>
                                      <p:to>
                                        <p:strVal val="visible"/>
                                      </p:to>
                                    </p:set>
                                    <p:animEffect transition="in" filter="wipe(left)">
                                      <p:cBhvr>
                                        <p:cTn id="22" dur="500"/>
                                        <p:tgtEl>
                                          <p:spTgt spid="111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1659"/>
                                        </p:tgtEl>
                                        <p:attrNameLst>
                                          <p:attrName>style.visibility</p:attrName>
                                        </p:attrNameLst>
                                      </p:cBhvr>
                                      <p:to>
                                        <p:strVal val="visible"/>
                                      </p:to>
                                    </p:set>
                                    <p:animEffect transition="in" filter="fade">
                                      <p:cBhvr>
                                        <p:cTn id="27" dur="500"/>
                                        <p:tgtEl>
                                          <p:spTgt spid="111659"/>
                                        </p:tgtEl>
                                      </p:cBhvr>
                                    </p:animEffect>
                                  </p:childTnLst>
                                </p:cTn>
                              </p:par>
                              <p:par>
                                <p:cTn id="28" presetID="10"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5"/>
      <p:bldP spid="111659"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a:bodyPr>
          <a:lstStyle/>
          <a:p>
            <a:pPr algn="l" eaLnBrk="1" hangingPunct="1"/>
            <a:r>
              <a:rPr lang="en-US" sz="3400" smtClean="0"/>
              <a:t>EXAMPLE:</a:t>
            </a:r>
          </a:p>
        </p:txBody>
      </p:sp>
      <p:sp>
        <p:nvSpPr>
          <p:cNvPr id="31749" name="Rectangle 3"/>
          <p:cNvSpPr>
            <a:spLocks noGrp="1" noChangeArrowheads="1"/>
          </p:cNvSpPr>
          <p:nvPr>
            <p:ph idx="1"/>
          </p:nvPr>
        </p:nvSpPr>
        <p:spPr>
          <a:xfrm>
            <a:off x="347241" y="609600"/>
            <a:ext cx="8518947" cy="5838825"/>
          </a:xfrm>
        </p:spPr>
        <p:txBody>
          <a:bodyPr>
            <a:normAutofit/>
          </a:bodyPr>
          <a:lstStyle/>
          <a:p>
            <a:pPr marL="0" indent="0" eaLnBrk="1" hangingPunct="1">
              <a:spcBef>
                <a:spcPct val="50000"/>
              </a:spcBef>
              <a:buFont typeface="Wingdings" pitchFamily="2" charset="2"/>
              <a:buNone/>
              <a:tabLst>
                <a:tab pos="1146175" algn="l"/>
                <a:tab pos="4859338" algn="l"/>
              </a:tabLst>
            </a:pPr>
            <a:r>
              <a:rPr lang="en-US" sz="2800" dirty="0" smtClean="0">
                <a:solidFill>
                  <a:srgbClr val="005EA4"/>
                </a:solidFill>
              </a:rPr>
              <a:t>Compute real GDP in each year, using 2014 as the base year:</a:t>
            </a:r>
          </a:p>
          <a:p>
            <a:pPr marL="0" indent="0" eaLnBrk="1" hangingPunct="1">
              <a:spcBef>
                <a:spcPct val="50000"/>
              </a:spcBef>
              <a:buFont typeface="Wingdings" pitchFamily="2" charset="2"/>
              <a:buNone/>
              <a:tabLst>
                <a:tab pos="1146175" algn="l"/>
                <a:tab pos="4859338" algn="l"/>
              </a:tabLst>
            </a:pPr>
            <a:r>
              <a:rPr lang="en-US" sz="2800" dirty="0" smtClean="0"/>
              <a:t> </a:t>
            </a:r>
            <a:endParaRPr lang="en-US" sz="2800" dirty="0"/>
          </a:p>
          <a:p>
            <a:pPr marL="0" indent="0" eaLnBrk="1" hangingPunct="1">
              <a:spcBef>
                <a:spcPct val="50000"/>
              </a:spcBef>
              <a:buFont typeface="Wingdings" pitchFamily="2" charset="2"/>
              <a:buNone/>
              <a:tabLst>
                <a:tab pos="1146175" algn="l"/>
                <a:tab pos="4859338" algn="l"/>
              </a:tabLst>
            </a:pPr>
            <a:r>
              <a:rPr lang="en-US" sz="2800" dirty="0" smtClean="0"/>
              <a:t> </a:t>
            </a:r>
          </a:p>
          <a:p>
            <a:pPr marL="0" indent="0" eaLnBrk="1" hangingPunct="1">
              <a:spcBef>
                <a:spcPct val="50000"/>
              </a:spcBef>
              <a:buFont typeface="Wingdings" pitchFamily="2" charset="2"/>
              <a:buNone/>
              <a:tabLst>
                <a:tab pos="1146175" algn="l"/>
                <a:tab pos="4859338" algn="l"/>
              </a:tabLst>
            </a:pPr>
            <a:r>
              <a:rPr lang="en-US" sz="2800" dirty="0" smtClean="0"/>
              <a:t> </a:t>
            </a:r>
            <a:endParaRPr lang="en-US" sz="2800" dirty="0"/>
          </a:p>
          <a:p>
            <a:pPr marL="0" indent="0" eaLnBrk="1" hangingPunct="1">
              <a:spcBef>
                <a:spcPct val="50000"/>
              </a:spcBef>
              <a:buFont typeface="Wingdings" pitchFamily="2" charset="2"/>
              <a:buNone/>
              <a:tabLst>
                <a:tab pos="1146175" algn="l"/>
                <a:tab pos="4859338" algn="l"/>
              </a:tabLst>
            </a:pPr>
            <a:r>
              <a:rPr lang="en-US" sz="2800" dirty="0" smtClean="0"/>
              <a:t> </a:t>
            </a:r>
          </a:p>
          <a:p>
            <a:pPr>
              <a:lnSpc>
                <a:spcPct val="105000"/>
              </a:lnSpc>
              <a:spcBef>
                <a:spcPct val="50000"/>
              </a:spcBef>
              <a:buClr>
                <a:srgbClr val="00B85C"/>
              </a:buClr>
              <a:buSzPct val="120000"/>
              <a:buFont typeface="Wingdings" pitchFamily="2" charset="2"/>
              <a:buNone/>
              <a:tabLst>
                <a:tab pos="1146175" algn="l"/>
                <a:tab pos="4859338" algn="l"/>
              </a:tabLst>
            </a:pPr>
            <a:r>
              <a:rPr lang="en-US" sz="2800" dirty="0" smtClean="0">
                <a:cs typeface="Arial"/>
              </a:rPr>
              <a:t>2014</a:t>
            </a:r>
            <a:r>
              <a:rPr lang="en-US" sz="2800" dirty="0">
                <a:cs typeface="Arial"/>
              </a:rPr>
              <a:t>:	$10 x 400  +  $2 x 1000  	=  $6,000</a:t>
            </a:r>
          </a:p>
          <a:p>
            <a:pPr>
              <a:lnSpc>
                <a:spcPct val="105000"/>
              </a:lnSpc>
              <a:spcBef>
                <a:spcPct val="50000"/>
              </a:spcBef>
              <a:buClr>
                <a:srgbClr val="00B85C"/>
              </a:buClr>
              <a:buSzPct val="120000"/>
              <a:buFont typeface="Wingdings" pitchFamily="2" charset="2"/>
              <a:buNone/>
              <a:tabLst>
                <a:tab pos="1146175" algn="l"/>
                <a:tab pos="4859338" algn="l"/>
              </a:tabLst>
            </a:pPr>
            <a:r>
              <a:rPr lang="en-US" sz="2800" dirty="0">
                <a:cs typeface="Arial"/>
              </a:rPr>
              <a:t>2015:	$10 x 500  +  $2 x 1100 	=  $7,200</a:t>
            </a:r>
          </a:p>
          <a:p>
            <a:pPr>
              <a:lnSpc>
                <a:spcPct val="105000"/>
              </a:lnSpc>
              <a:spcBef>
                <a:spcPct val="50000"/>
              </a:spcBef>
              <a:buClr>
                <a:srgbClr val="00B85C"/>
              </a:buClr>
              <a:buSzPct val="120000"/>
              <a:buFont typeface="Wingdings" pitchFamily="2" charset="2"/>
              <a:buNone/>
              <a:tabLst>
                <a:tab pos="1146175" algn="l"/>
                <a:tab pos="4859338" algn="l"/>
              </a:tabLst>
            </a:pPr>
            <a:r>
              <a:rPr lang="en-US" sz="2800" dirty="0">
                <a:cs typeface="Arial"/>
              </a:rPr>
              <a:t>2016:	$10 x 600  +  $2 x 1200 	=  $</a:t>
            </a:r>
            <a:r>
              <a:rPr lang="en-US" sz="2800" dirty="0" smtClean="0">
                <a:cs typeface="Arial"/>
              </a:rPr>
              <a:t>8,400</a:t>
            </a:r>
            <a:endParaRPr lang="en-US" sz="2800" dirty="0">
              <a:cs typeface="Arial"/>
            </a:endParaRPr>
          </a:p>
        </p:txBody>
      </p:sp>
      <p:sp>
        <p:nvSpPr>
          <p:cNvPr id="6" name="Slide Number Placeholder 5"/>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102453" name="Group 53"/>
          <p:cNvGraphicFramePr>
            <a:graphicFrameLocks noGrp="1"/>
          </p:cNvGraphicFramePr>
          <p:nvPr>
            <p:extLst>
              <p:ext uri="{D42A27DB-BD31-4B8C-83A1-F6EECF244321}">
                <p14:modId xmlns:p14="http://schemas.microsoft.com/office/powerpoint/2010/main" val="838785926"/>
              </p:ext>
            </p:extLst>
          </p:nvPr>
        </p:nvGraphicFramePr>
        <p:xfrm>
          <a:off x="710406" y="1524000"/>
          <a:ext cx="7691438" cy="2417001"/>
        </p:xfrm>
        <a:graphic>
          <a:graphicData uri="http://schemas.openxmlformats.org/drawingml/2006/table">
            <a:tbl>
              <a:tblPr/>
              <a:tblGrid>
                <a:gridCol w="1538288"/>
                <a:gridCol w="1538287"/>
                <a:gridCol w="1538288"/>
                <a:gridCol w="1538287"/>
                <a:gridCol w="1538288"/>
              </a:tblGrid>
              <a:tr h="4540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Pizza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Latte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dirty="0" smtClean="0">
                          <a:ln>
                            <a:noFill/>
                          </a:ln>
                          <a:solidFill>
                            <a:schemeClr val="tx1"/>
                          </a:solidFill>
                          <a:effectLst/>
                          <a:latin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pSp>
        <p:nvGrpSpPr>
          <p:cNvPr id="2" name="Group 40"/>
          <p:cNvGrpSpPr>
            <a:grpSpLocks/>
          </p:cNvGrpSpPr>
          <p:nvPr/>
        </p:nvGrpSpPr>
        <p:grpSpPr bwMode="auto">
          <a:xfrm>
            <a:off x="7505700" y="4489450"/>
            <a:ext cx="1373187" cy="657225"/>
            <a:chOff x="4311" y="3003"/>
            <a:chExt cx="865" cy="414"/>
          </a:xfrm>
        </p:grpSpPr>
        <p:sp>
          <p:nvSpPr>
            <p:cNvPr id="31797" name="Text Box 41"/>
            <p:cNvSpPr txBox="1">
              <a:spLocks noChangeArrowheads="1"/>
            </p:cNvSpPr>
            <p:nvPr/>
          </p:nvSpPr>
          <p:spPr bwMode="auto">
            <a:xfrm>
              <a:off x="4504" y="3035"/>
              <a:ext cx="672" cy="308"/>
            </a:xfrm>
            <a:prstGeom prst="rect">
              <a:avLst/>
            </a:prstGeom>
            <a:solidFill>
              <a:srgbClr val="FFCCCC"/>
            </a:solidFill>
            <a:ln w="9525">
              <a:noFill/>
              <a:miter lim="800000"/>
              <a:headEnd/>
              <a:tailEnd/>
            </a:ln>
          </p:spPr>
          <p:txBody>
            <a:bodyPr lIns="45720" rIns="45720">
              <a:spAutoFit/>
            </a:bodyPr>
            <a:lstStyle/>
            <a:p>
              <a:pPr>
                <a:spcBef>
                  <a:spcPct val="50000"/>
                </a:spcBef>
              </a:pPr>
              <a:r>
                <a:rPr lang="en-US" sz="2600">
                  <a:latin typeface="Arial"/>
                  <a:cs typeface="Arial"/>
                </a:rPr>
                <a:t>20.0%</a:t>
              </a:r>
            </a:p>
          </p:txBody>
        </p:sp>
        <p:sp>
          <p:nvSpPr>
            <p:cNvPr id="31798" name="AutoShape 42"/>
            <p:cNvSpPr>
              <a:spLocks/>
            </p:cNvSpPr>
            <p:nvPr/>
          </p:nvSpPr>
          <p:spPr bwMode="auto">
            <a:xfrm>
              <a:off x="4311" y="3003"/>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en-US">
                <a:latin typeface="Arial"/>
                <a:cs typeface="Arial"/>
              </a:endParaRPr>
            </a:p>
          </p:txBody>
        </p:sp>
      </p:grpSp>
      <p:sp>
        <p:nvSpPr>
          <p:cNvPr id="113707" name="Text Box 43"/>
          <p:cNvSpPr txBox="1">
            <a:spLocks noChangeArrowheads="1"/>
          </p:cNvSpPr>
          <p:nvPr/>
        </p:nvSpPr>
        <p:spPr bwMode="auto">
          <a:xfrm>
            <a:off x="7505700" y="3859213"/>
            <a:ext cx="1562100" cy="484187"/>
          </a:xfrm>
          <a:prstGeom prst="rect">
            <a:avLst/>
          </a:prstGeom>
          <a:noFill/>
          <a:ln w="9525">
            <a:noFill/>
            <a:miter lim="800000"/>
            <a:headEnd/>
            <a:tailEnd/>
          </a:ln>
        </p:spPr>
        <p:txBody>
          <a:bodyPr/>
          <a:lstStyle/>
          <a:p>
            <a:r>
              <a:rPr lang="en-US" sz="2600" i="1" u="sng" dirty="0">
                <a:solidFill>
                  <a:srgbClr val="C00000"/>
                </a:solidFill>
                <a:latin typeface="Arial"/>
                <a:cs typeface="Arial"/>
              </a:rPr>
              <a:t>Increase</a:t>
            </a:r>
            <a:r>
              <a:rPr lang="en-US" sz="2600" b="1" i="1" u="sng" dirty="0">
                <a:solidFill>
                  <a:srgbClr val="C00000"/>
                </a:solidFill>
                <a:latin typeface="Arial"/>
                <a:cs typeface="Arial"/>
              </a:rPr>
              <a:t>:</a:t>
            </a:r>
          </a:p>
        </p:txBody>
      </p:sp>
      <p:grpSp>
        <p:nvGrpSpPr>
          <p:cNvPr id="3" name="Group 44"/>
          <p:cNvGrpSpPr>
            <a:grpSpLocks/>
          </p:cNvGrpSpPr>
          <p:nvPr/>
        </p:nvGrpSpPr>
        <p:grpSpPr bwMode="auto">
          <a:xfrm>
            <a:off x="7521575" y="5149850"/>
            <a:ext cx="1350962" cy="657225"/>
            <a:chOff x="4321" y="3419"/>
            <a:chExt cx="851" cy="414"/>
          </a:xfrm>
        </p:grpSpPr>
        <p:sp>
          <p:nvSpPr>
            <p:cNvPr id="31795" name="Text Box 45"/>
            <p:cNvSpPr txBox="1">
              <a:spLocks noChangeArrowheads="1"/>
            </p:cNvSpPr>
            <p:nvPr/>
          </p:nvSpPr>
          <p:spPr bwMode="auto">
            <a:xfrm>
              <a:off x="4517" y="3484"/>
              <a:ext cx="655" cy="308"/>
            </a:xfrm>
            <a:prstGeom prst="rect">
              <a:avLst/>
            </a:prstGeom>
            <a:solidFill>
              <a:srgbClr val="FFCCCC"/>
            </a:solidFill>
            <a:ln w="9525">
              <a:noFill/>
              <a:miter lim="800000"/>
              <a:headEnd/>
              <a:tailEnd/>
            </a:ln>
          </p:spPr>
          <p:txBody>
            <a:bodyPr lIns="45720" rIns="45720">
              <a:spAutoFit/>
            </a:bodyPr>
            <a:lstStyle/>
            <a:p>
              <a:pPr>
                <a:spcBef>
                  <a:spcPct val="50000"/>
                </a:spcBef>
              </a:pPr>
              <a:r>
                <a:rPr lang="en-US" sz="2600">
                  <a:latin typeface="Arial"/>
                  <a:cs typeface="Arial"/>
                </a:rPr>
                <a:t>16.7%</a:t>
              </a:r>
            </a:p>
          </p:txBody>
        </p:sp>
        <p:sp>
          <p:nvSpPr>
            <p:cNvPr id="31796" name="AutoShape 46"/>
            <p:cNvSpPr>
              <a:spLocks/>
            </p:cNvSpPr>
            <p:nvPr/>
          </p:nvSpPr>
          <p:spPr bwMode="auto">
            <a:xfrm>
              <a:off x="4321" y="3419"/>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en-US">
                <a:latin typeface="Arial"/>
                <a:cs typeface="Arial"/>
              </a:endParaRPr>
            </a:p>
          </p:txBody>
        </p:sp>
      </p:grpSp>
      <p:grpSp>
        <p:nvGrpSpPr>
          <p:cNvPr id="4" name="Group 47"/>
          <p:cNvGrpSpPr>
            <a:grpSpLocks/>
          </p:cNvGrpSpPr>
          <p:nvPr/>
        </p:nvGrpSpPr>
        <p:grpSpPr bwMode="auto">
          <a:xfrm>
            <a:off x="990600" y="1612900"/>
            <a:ext cx="7315201" cy="368300"/>
            <a:chOff x="-415" y="1285"/>
            <a:chExt cx="4608" cy="232"/>
          </a:xfrm>
        </p:grpSpPr>
        <p:sp>
          <p:nvSpPr>
            <p:cNvPr id="31792" name="Text Box 48"/>
            <p:cNvSpPr txBox="1">
              <a:spLocks noChangeArrowheads="1"/>
            </p:cNvSpPr>
            <p:nvPr/>
          </p:nvSpPr>
          <p:spPr bwMode="auto">
            <a:xfrm>
              <a:off x="1679" y="1285"/>
              <a:ext cx="497"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dirty="0">
                  <a:latin typeface="Arial"/>
                  <a:cs typeface="Arial"/>
                </a:rPr>
                <a:t>$10</a:t>
              </a:r>
            </a:p>
          </p:txBody>
        </p:sp>
        <p:sp>
          <p:nvSpPr>
            <p:cNvPr id="31793" name="Text Box 49"/>
            <p:cNvSpPr txBox="1">
              <a:spLocks noChangeArrowheads="1"/>
            </p:cNvSpPr>
            <p:nvPr/>
          </p:nvSpPr>
          <p:spPr bwMode="auto">
            <a:xfrm>
              <a:off x="3544" y="1288"/>
              <a:ext cx="649"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dirty="0">
                  <a:latin typeface="Arial"/>
                  <a:cs typeface="Arial"/>
                </a:rPr>
                <a:t>$2.00</a:t>
              </a:r>
            </a:p>
          </p:txBody>
        </p:sp>
        <p:sp>
          <p:nvSpPr>
            <p:cNvPr id="31794" name="Line 50"/>
            <p:cNvSpPr>
              <a:spLocks noChangeShapeType="1"/>
            </p:cNvSpPr>
            <p:nvPr/>
          </p:nvSpPr>
          <p:spPr bwMode="auto">
            <a:xfrm flipV="1">
              <a:off x="-415" y="1399"/>
              <a:ext cx="657" cy="0"/>
            </a:xfrm>
            <a:prstGeom prst="line">
              <a:avLst/>
            </a:prstGeom>
            <a:noFill/>
            <a:ln w="44450">
              <a:solidFill>
                <a:srgbClr val="FF0000"/>
              </a:solidFill>
              <a:round/>
              <a:headEnd/>
              <a:tailEnd type="triangle" w="lg" len="med"/>
            </a:ln>
          </p:spPr>
          <p:txBody>
            <a:bodyPr/>
            <a:lstStyle/>
            <a:p>
              <a:endParaRPr lang="en-US">
                <a:latin typeface="Arial"/>
                <a:cs typeface="Arial"/>
              </a:endParaRPr>
            </a:p>
          </p:txBody>
        </p:sp>
      </p:grpSp>
    </p:spTree>
    <p:extLst>
      <p:ext uri="{BB962C8B-B14F-4D97-AF65-F5344CB8AC3E}">
        <p14:creationId xmlns:p14="http://schemas.microsoft.com/office/powerpoint/2010/main" val="34646508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animEffect transition="in" filter="wipe(left)">
                                      <p:cBhvr>
                                        <p:cTn id="7" dur="500"/>
                                        <p:tgtEl>
                                          <p:spTgt spid="3174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749">
                                            <p:txEl>
                                              <p:pRg st="5" end="5"/>
                                            </p:txEl>
                                          </p:spTgt>
                                        </p:tgtEl>
                                        <p:attrNameLst>
                                          <p:attrName>style.visibility</p:attrName>
                                        </p:attrNameLst>
                                      </p:cBhvr>
                                      <p:to>
                                        <p:strVal val="visible"/>
                                      </p:to>
                                    </p:set>
                                    <p:animEffect transition="in" filter="wipe(left)">
                                      <p:cBhvr>
                                        <p:cTn id="16" dur="500"/>
                                        <p:tgtEl>
                                          <p:spTgt spid="3174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animEffect transition="in" filter="wipe(left)">
                                      <p:cBhvr>
                                        <p:cTn id="21" dur="500"/>
                                        <p:tgtEl>
                                          <p:spTgt spid="31749">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749">
                                            <p:txEl>
                                              <p:pRg st="7" end="7"/>
                                            </p:txEl>
                                          </p:spTgt>
                                        </p:tgtEl>
                                        <p:attrNameLst>
                                          <p:attrName>style.visibility</p:attrName>
                                        </p:attrNameLst>
                                      </p:cBhvr>
                                      <p:to>
                                        <p:strVal val="visible"/>
                                      </p:to>
                                    </p:set>
                                    <p:animEffect transition="in" filter="wipe(left)">
                                      <p:cBhvr>
                                        <p:cTn id="26" dur="500"/>
                                        <p:tgtEl>
                                          <p:spTgt spid="31749">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3707"/>
                                        </p:tgtEl>
                                        <p:attrNameLst>
                                          <p:attrName>style.visibility</p:attrName>
                                        </p:attrNameLst>
                                      </p:cBhvr>
                                      <p:to>
                                        <p:strVal val="visible"/>
                                      </p:to>
                                    </p:set>
                                    <p:animEffect transition="in" filter="fade">
                                      <p:cBhvr>
                                        <p:cTn id="31" dur="500"/>
                                        <p:tgtEl>
                                          <p:spTgt spid="113707"/>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uiExpand="1" build="p" bldLvl="4"/>
      <p:bldP spid="113707"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pPr algn="l" eaLnBrk="1" hangingPunct="1"/>
            <a:r>
              <a:rPr lang="en-US" sz="3400" dirty="0" smtClean="0"/>
              <a:t>EXAMPLE:</a:t>
            </a:r>
          </a:p>
        </p:txBody>
      </p:sp>
      <p:sp>
        <p:nvSpPr>
          <p:cNvPr id="32773" name="Rectangle 3"/>
          <p:cNvSpPr>
            <a:spLocks noGrp="1" noChangeArrowheads="1"/>
          </p:cNvSpPr>
          <p:nvPr>
            <p:ph idx="1"/>
          </p:nvPr>
        </p:nvSpPr>
        <p:spPr>
          <a:xfrm>
            <a:off x="347241" y="3352800"/>
            <a:ext cx="8518947" cy="3095625"/>
          </a:xfrm>
        </p:spPr>
        <p:txBody>
          <a:bodyPr>
            <a:normAutofit/>
          </a:bodyPr>
          <a:lstStyle/>
          <a:p>
            <a:pPr marL="344488" indent="-344488" eaLnBrk="1" hangingPunct="1">
              <a:spcBef>
                <a:spcPct val="30000"/>
              </a:spcBef>
              <a:buFont typeface="Wingdings" pitchFamily="2" charset="2"/>
              <a:buNone/>
              <a:tabLst>
                <a:tab pos="4859338" algn="l"/>
              </a:tabLst>
            </a:pPr>
            <a:r>
              <a:rPr lang="en-US" sz="2800" dirty="0" smtClean="0"/>
              <a:t>In each year,</a:t>
            </a:r>
          </a:p>
          <a:p>
            <a:pPr marL="344488" indent="-344488" eaLnBrk="1" hangingPunct="1">
              <a:spcBef>
                <a:spcPct val="30000"/>
              </a:spcBef>
              <a:tabLst>
                <a:tab pos="4859338" algn="l"/>
              </a:tabLst>
            </a:pPr>
            <a:r>
              <a:rPr lang="en-US" sz="2800" dirty="0" smtClean="0"/>
              <a:t>nominal GDP is measured using the (then) current prices.  </a:t>
            </a:r>
          </a:p>
          <a:p>
            <a:pPr marL="344488" indent="-344488" eaLnBrk="1" hangingPunct="1">
              <a:spcBef>
                <a:spcPct val="30000"/>
              </a:spcBef>
              <a:tabLst>
                <a:tab pos="4859338" algn="l"/>
              </a:tabLst>
            </a:pPr>
            <a:r>
              <a:rPr lang="en-US" sz="2800" dirty="0" smtClean="0"/>
              <a:t>real GDP is measured using constant prices from the base year (2014 in this example).</a:t>
            </a:r>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2" name="Footer Placeholder 1"/>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104474" name="Group 26"/>
          <p:cNvGraphicFramePr>
            <a:graphicFrameLocks noGrp="1"/>
          </p:cNvGraphicFramePr>
          <p:nvPr>
            <p:extLst>
              <p:ext uri="{D42A27DB-BD31-4B8C-83A1-F6EECF244321}">
                <p14:modId xmlns:p14="http://schemas.microsoft.com/office/powerpoint/2010/main" val="1626481039"/>
              </p:ext>
            </p:extLst>
          </p:nvPr>
        </p:nvGraphicFramePr>
        <p:xfrm>
          <a:off x="838200" y="762000"/>
          <a:ext cx="7635875" cy="2446019"/>
        </p:xfrm>
        <a:graphic>
          <a:graphicData uri="http://schemas.openxmlformats.org/drawingml/2006/table">
            <a:tbl>
              <a:tblPr/>
              <a:tblGrid>
                <a:gridCol w="1052512"/>
                <a:gridCol w="1643063"/>
                <a:gridCol w="1092200"/>
                <a:gridCol w="1289050"/>
                <a:gridCol w="2559050"/>
              </a:tblGrid>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smtClean="0">
                          <a:ln>
                            <a:noFill/>
                          </a:ln>
                          <a:solidFill>
                            <a:schemeClr val="tx1"/>
                          </a:solidFill>
                          <a:effectLst/>
                          <a:latin typeface="Arial" charset="0"/>
                        </a:rPr>
                        <a:t>year</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smtClean="0">
                          <a:ln>
                            <a:noFill/>
                          </a:ln>
                          <a:solidFill>
                            <a:schemeClr val="tx1"/>
                          </a:solidFill>
                          <a:effectLst/>
                          <a:latin typeface="Arial" charset="0"/>
                        </a:rPr>
                        <a:t>Nominal </a:t>
                      </a:r>
                      <a:br>
                        <a:rPr kumimoji="0" lang="en-US" sz="2600" b="0" i="1" u="none" strike="noStrike" cap="none" normalizeH="0" baseline="0" smtClean="0">
                          <a:ln>
                            <a:noFill/>
                          </a:ln>
                          <a:solidFill>
                            <a:schemeClr val="tx1"/>
                          </a:solidFill>
                          <a:effectLst/>
                          <a:latin typeface="Arial" charset="0"/>
                        </a:rPr>
                      </a:br>
                      <a:r>
                        <a:rPr kumimoji="0" lang="en-US" sz="26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1" u="none" strike="noStrike" cap="none" normalizeH="0" baseline="0" dirty="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smtClean="0">
                          <a:ln>
                            <a:noFill/>
                          </a:ln>
                          <a:solidFill>
                            <a:schemeClr val="tx1"/>
                          </a:solidFill>
                          <a:effectLst/>
                          <a:latin typeface="Arial" charset="0"/>
                        </a:rPr>
                        <a:t>Real </a:t>
                      </a:r>
                      <a:br>
                        <a:rPr kumimoji="0" lang="en-US" sz="2600" b="0" i="1" u="none" strike="noStrike" cap="none" normalizeH="0" baseline="0" smtClean="0">
                          <a:ln>
                            <a:noFill/>
                          </a:ln>
                          <a:solidFill>
                            <a:schemeClr val="tx1"/>
                          </a:solidFill>
                          <a:effectLst/>
                          <a:latin typeface="Arial" charset="0"/>
                        </a:rPr>
                      </a:br>
                      <a:r>
                        <a:rPr kumimoji="0" lang="en-US" sz="26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2014</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2015</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2016</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$10,800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$8400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99297912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773">
                                            <p:txEl>
                                              <p:pRg st="1" end="1"/>
                                            </p:txEl>
                                          </p:spTgt>
                                        </p:tgtEl>
                                        <p:attrNameLst>
                                          <p:attrName>style.visibility</p:attrName>
                                        </p:attrNameLst>
                                      </p:cBhvr>
                                      <p:to>
                                        <p:strVal val="visible"/>
                                      </p:to>
                                    </p:set>
                                    <p:animEffect transition="in" filter="wipe(left)">
                                      <p:cBhvr>
                                        <p:cTn id="11" dur="500"/>
                                        <p:tgtEl>
                                          <p:spTgt spid="3277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773">
                                            <p:txEl>
                                              <p:pRg st="2" end="2"/>
                                            </p:txEl>
                                          </p:spTgt>
                                        </p:tgtEl>
                                        <p:attrNameLst>
                                          <p:attrName>style.visibility</p:attrName>
                                        </p:attrNameLst>
                                      </p:cBhvr>
                                      <p:to>
                                        <p:strVal val="visible"/>
                                      </p:to>
                                    </p:set>
                                    <p:animEffect transition="in" filter="wipe(left)">
                                      <p:cBhvr>
                                        <p:cTn id="15" dur="500"/>
                                        <p:tgtEl>
                                          <p:spTgt spid="327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pPr algn="l" eaLnBrk="1" hangingPunct="1"/>
            <a:r>
              <a:rPr lang="en-US" sz="3400" dirty="0" smtClean="0"/>
              <a:t>EXAMPLE:</a:t>
            </a:r>
          </a:p>
        </p:txBody>
      </p:sp>
      <p:sp>
        <p:nvSpPr>
          <p:cNvPr id="117763" name="Rectangle 3"/>
          <p:cNvSpPr>
            <a:spLocks noGrp="1" noChangeArrowheads="1"/>
          </p:cNvSpPr>
          <p:nvPr>
            <p:ph idx="1"/>
          </p:nvPr>
        </p:nvSpPr>
        <p:spPr>
          <a:xfrm>
            <a:off x="152401" y="762000"/>
            <a:ext cx="8713788" cy="5686425"/>
          </a:xfrm>
        </p:spPr>
        <p:txBody>
          <a:bodyPr>
            <a:normAutofit lnSpcReduction="10000"/>
          </a:bodyPr>
          <a:lstStyle/>
          <a:p>
            <a:pPr marL="285750" indent="-285750" eaLnBrk="1" hangingPunct="1">
              <a:spcBef>
                <a:spcPct val="50000"/>
              </a:spcBef>
              <a:tabLst>
                <a:tab pos="4859338" algn="l"/>
              </a:tabLst>
            </a:pPr>
            <a:r>
              <a:rPr lang="en-US" dirty="0" smtClean="0">
                <a:solidFill>
                  <a:srgbClr val="005EA4"/>
                </a:solidFill>
              </a:rPr>
              <a:t>The </a:t>
            </a:r>
            <a:r>
              <a:rPr lang="en-US" u="sng" dirty="0" smtClean="0">
                <a:solidFill>
                  <a:srgbClr val="005EA4"/>
                </a:solidFill>
              </a:rPr>
              <a:t>change in nominal GDP </a:t>
            </a:r>
            <a:r>
              <a:rPr lang="en-US" dirty="0" smtClean="0">
                <a:solidFill>
                  <a:srgbClr val="005EA4"/>
                </a:solidFill>
              </a:rPr>
              <a:t>reflects both prices and quantities.  </a:t>
            </a:r>
          </a:p>
          <a:p>
            <a:pPr marL="285750" indent="-285750" eaLnBrk="1" hangingPunct="1">
              <a:spcBef>
                <a:spcPct val="50000"/>
              </a:spcBef>
              <a:tabLst>
                <a:tab pos="4859338" algn="l"/>
              </a:tabLst>
            </a:pPr>
            <a:endParaRPr lang="en-US" sz="2600" dirty="0"/>
          </a:p>
          <a:p>
            <a:pPr marL="285750" indent="-285750" eaLnBrk="1" hangingPunct="1">
              <a:spcBef>
                <a:spcPct val="50000"/>
              </a:spcBef>
              <a:tabLst>
                <a:tab pos="4859338" algn="l"/>
              </a:tabLst>
            </a:pPr>
            <a:endParaRPr lang="en-US" sz="2600" dirty="0" smtClean="0"/>
          </a:p>
          <a:p>
            <a:pPr marL="285750" indent="-285750" eaLnBrk="1" hangingPunct="1">
              <a:spcBef>
                <a:spcPct val="50000"/>
              </a:spcBef>
              <a:tabLst>
                <a:tab pos="4859338" algn="l"/>
              </a:tabLst>
            </a:pPr>
            <a:endParaRPr lang="en-US" sz="2600" dirty="0"/>
          </a:p>
          <a:p>
            <a:pPr marL="285750" indent="-285750" eaLnBrk="1" hangingPunct="1">
              <a:spcBef>
                <a:spcPct val="50000"/>
              </a:spcBef>
              <a:tabLst>
                <a:tab pos="4859338" algn="l"/>
              </a:tabLst>
            </a:pPr>
            <a:endParaRPr lang="en-US" sz="2600" dirty="0" smtClean="0"/>
          </a:p>
          <a:p>
            <a:pPr marL="285750" indent="-285750" eaLnBrk="1" hangingPunct="1">
              <a:spcBef>
                <a:spcPct val="50000"/>
              </a:spcBef>
              <a:tabLst>
                <a:tab pos="4859338" algn="l"/>
              </a:tabLst>
            </a:pPr>
            <a:r>
              <a:rPr lang="en-US" dirty="0">
                <a:solidFill>
                  <a:srgbClr val="005EA4"/>
                </a:solidFill>
                <a:cs typeface="Arial"/>
              </a:rPr>
              <a:t>The </a:t>
            </a:r>
            <a:r>
              <a:rPr lang="en-US" u="sng" dirty="0">
                <a:solidFill>
                  <a:srgbClr val="005EA4"/>
                </a:solidFill>
                <a:cs typeface="Arial"/>
              </a:rPr>
              <a:t>change in real GDP </a:t>
            </a:r>
            <a:r>
              <a:rPr lang="en-US" dirty="0">
                <a:solidFill>
                  <a:srgbClr val="005EA4"/>
                </a:solidFill>
                <a:cs typeface="Arial"/>
              </a:rPr>
              <a:t>is the amount that </a:t>
            </a:r>
            <a:br>
              <a:rPr lang="en-US" dirty="0">
                <a:solidFill>
                  <a:srgbClr val="005EA4"/>
                </a:solidFill>
                <a:cs typeface="Arial"/>
              </a:rPr>
            </a:br>
            <a:r>
              <a:rPr lang="en-US" dirty="0">
                <a:solidFill>
                  <a:srgbClr val="005EA4"/>
                </a:solidFill>
                <a:cs typeface="Arial"/>
              </a:rPr>
              <a:t>GDP would change if prices were constant </a:t>
            </a:r>
            <a:br>
              <a:rPr lang="en-US" dirty="0">
                <a:solidFill>
                  <a:srgbClr val="005EA4"/>
                </a:solidFill>
                <a:cs typeface="Arial"/>
              </a:rPr>
            </a:br>
            <a:r>
              <a:rPr lang="en-US" dirty="0">
                <a:solidFill>
                  <a:srgbClr val="005EA4"/>
                </a:solidFill>
                <a:cs typeface="Arial"/>
              </a:rPr>
              <a:t>(i.e., if zero inflation). </a:t>
            </a:r>
            <a:endParaRPr lang="en-US" dirty="0" smtClean="0">
              <a:solidFill>
                <a:srgbClr val="005EA4"/>
              </a:solidFill>
              <a:cs typeface="Arial"/>
            </a:endParaRPr>
          </a:p>
          <a:p>
            <a:pPr marL="285750" indent="-285750" eaLnBrk="1" hangingPunct="1">
              <a:spcBef>
                <a:spcPct val="50000"/>
              </a:spcBef>
              <a:tabLst>
                <a:tab pos="4859338" algn="l"/>
              </a:tabLst>
            </a:pPr>
            <a:r>
              <a:rPr lang="en-US" b="1" i="1" dirty="0">
                <a:solidFill>
                  <a:srgbClr val="CC0000"/>
                </a:solidFill>
                <a:cs typeface="Arial"/>
              </a:rPr>
              <a:t>Hence, real GDP is corrected for inflation. </a:t>
            </a:r>
            <a:endParaRPr lang="en-US" dirty="0" smtClean="0"/>
          </a:p>
        </p:txBody>
      </p:sp>
      <p:sp>
        <p:nvSpPr>
          <p:cNvPr id="9" name="Slide Number Placeholder 8"/>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8" name="Footer Placeholder 7"/>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106538" name="Group 42"/>
          <p:cNvGraphicFramePr>
            <a:graphicFrameLocks noGrp="1"/>
          </p:cNvGraphicFramePr>
          <p:nvPr>
            <p:extLst>
              <p:ext uri="{D42A27DB-BD31-4B8C-83A1-F6EECF244321}">
                <p14:modId xmlns:p14="http://schemas.microsoft.com/office/powerpoint/2010/main" val="384298662"/>
              </p:ext>
            </p:extLst>
          </p:nvPr>
        </p:nvGraphicFramePr>
        <p:xfrm>
          <a:off x="593725" y="1676400"/>
          <a:ext cx="7635875" cy="2446019"/>
        </p:xfrm>
        <a:graphic>
          <a:graphicData uri="http://schemas.openxmlformats.org/drawingml/2006/table">
            <a:tbl>
              <a:tblPr/>
              <a:tblGrid>
                <a:gridCol w="1052512"/>
                <a:gridCol w="1643063"/>
                <a:gridCol w="1092200"/>
                <a:gridCol w="1289050"/>
                <a:gridCol w="2559050"/>
              </a:tblGrid>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smtClean="0">
                          <a:ln>
                            <a:noFill/>
                          </a:ln>
                          <a:solidFill>
                            <a:schemeClr val="tx1"/>
                          </a:solidFill>
                          <a:effectLst/>
                          <a:latin typeface="Arial" charset="0"/>
                        </a:rPr>
                        <a:t>year</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smtClean="0">
                          <a:ln>
                            <a:noFill/>
                          </a:ln>
                          <a:solidFill>
                            <a:schemeClr val="tx1"/>
                          </a:solidFill>
                          <a:effectLst/>
                          <a:latin typeface="Arial" charset="0"/>
                        </a:rPr>
                        <a:t>Nominal </a:t>
                      </a:r>
                      <a:br>
                        <a:rPr kumimoji="0" lang="en-US" sz="2600" b="0" i="1" u="none" strike="noStrike" cap="none" normalizeH="0" baseline="0" smtClean="0">
                          <a:ln>
                            <a:noFill/>
                          </a:ln>
                          <a:solidFill>
                            <a:schemeClr val="tx1"/>
                          </a:solidFill>
                          <a:effectLst/>
                          <a:latin typeface="Arial" charset="0"/>
                        </a:rPr>
                      </a:br>
                      <a:r>
                        <a:rPr kumimoji="0" lang="en-US" sz="26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1" u="none" strike="noStrike" cap="none" normalizeH="0" baseline="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smtClean="0">
                          <a:ln>
                            <a:noFill/>
                          </a:ln>
                          <a:solidFill>
                            <a:schemeClr val="tx1"/>
                          </a:solidFill>
                          <a:effectLst/>
                          <a:latin typeface="Arial" charset="0"/>
                        </a:rPr>
                        <a:t>Real </a:t>
                      </a:r>
                      <a:br>
                        <a:rPr kumimoji="0" lang="en-US" sz="2600" b="0" i="1" u="none" strike="noStrike" cap="none" normalizeH="0" baseline="0" smtClean="0">
                          <a:ln>
                            <a:noFill/>
                          </a:ln>
                          <a:solidFill>
                            <a:schemeClr val="tx1"/>
                          </a:solidFill>
                          <a:effectLst/>
                          <a:latin typeface="Arial" charset="0"/>
                        </a:rPr>
                      </a:br>
                      <a:r>
                        <a:rPr kumimoji="0" lang="en-US" sz="26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2014</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2015</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2016</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$10,800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$8400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bl>
          </a:graphicData>
        </a:graphic>
      </p:graphicFrame>
      <p:grpSp>
        <p:nvGrpSpPr>
          <p:cNvPr id="2" name="Group 42"/>
          <p:cNvGrpSpPr>
            <a:grpSpLocks/>
          </p:cNvGrpSpPr>
          <p:nvPr/>
        </p:nvGrpSpPr>
        <p:grpSpPr bwMode="auto">
          <a:xfrm>
            <a:off x="5568950" y="2829941"/>
            <a:ext cx="1289050" cy="1111250"/>
            <a:chOff x="3366" y="1256"/>
            <a:chExt cx="812" cy="700"/>
          </a:xfrm>
        </p:grpSpPr>
        <p:grpSp>
          <p:nvGrpSpPr>
            <p:cNvPr id="3" name="Group 43"/>
            <p:cNvGrpSpPr>
              <a:grpSpLocks/>
            </p:cNvGrpSpPr>
            <p:nvPr/>
          </p:nvGrpSpPr>
          <p:grpSpPr bwMode="auto">
            <a:xfrm>
              <a:off x="3370" y="1256"/>
              <a:ext cx="808" cy="331"/>
              <a:chOff x="4311" y="3003"/>
              <a:chExt cx="865" cy="414"/>
            </a:xfrm>
          </p:grpSpPr>
          <p:sp>
            <p:nvSpPr>
              <p:cNvPr id="33834" name="Text Box 44"/>
              <p:cNvSpPr txBox="1">
                <a:spLocks noChangeArrowheads="1"/>
              </p:cNvSpPr>
              <p:nvPr/>
            </p:nvSpPr>
            <p:spPr bwMode="auto">
              <a:xfrm>
                <a:off x="4504" y="3036"/>
                <a:ext cx="672" cy="376"/>
              </a:xfrm>
              <a:prstGeom prst="rect">
                <a:avLst/>
              </a:prstGeom>
              <a:solidFill>
                <a:srgbClr val="FFCCCC"/>
              </a:solidFill>
              <a:ln w="9525">
                <a:noFill/>
                <a:miter lim="800000"/>
                <a:headEnd/>
                <a:tailEnd/>
              </a:ln>
            </p:spPr>
            <p:txBody>
              <a:bodyPr lIns="45720" rIns="45720">
                <a:spAutoFit/>
              </a:bodyPr>
              <a:lstStyle/>
              <a:p>
                <a:pPr>
                  <a:spcBef>
                    <a:spcPct val="50000"/>
                  </a:spcBef>
                </a:pPr>
                <a:r>
                  <a:rPr lang="en-US" sz="2500" dirty="0">
                    <a:latin typeface="Arial"/>
                    <a:cs typeface="Arial"/>
                  </a:rPr>
                  <a:t>20.0%</a:t>
                </a:r>
              </a:p>
            </p:txBody>
          </p:sp>
          <p:sp>
            <p:nvSpPr>
              <p:cNvPr id="33835" name="AutoShape 45"/>
              <p:cNvSpPr>
                <a:spLocks/>
              </p:cNvSpPr>
              <p:nvPr/>
            </p:nvSpPr>
            <p:spPr bwMode="auto">
              <a:xfrm>
                <a:off x="4311" y="3003"/>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en-US">
                  <a:latin typeface="Arial"/>
                  <a:cs typeface="Arial"/>
                </a:endParaRPr>
              </a:p>
            </p:txBody>
          </p:sp>
        </p:grpSp>
        <p:grpSp>
          <p:nvGrpSpPr>
            <p:cNvPr id="4" name="Group 46"/>
            <p:cNvGrpSpPr>
              <a:grpSpLocks/>
            </p:cNvGrpSpPr>
            <p:nvPr/>
          </p:nvGrpSpPr>
          <p:grpSpPr bwMode="auto">
            <a:xfrm>
              <a:off x="3366" y="1586"/>
              <a:ext cx="812" cy="370"/>
              <a:chOff x="4321" y="3419"/>
              <a:chExt cx="851" cy="414"/>
            </a:xfrm>
          </p:grpSpPr>
          <p:sp>
            <p:nvSpPr>
              <p:cNvPr id="33832" name="Text Box 47"/>
              <p:cNvSpPr txBox="1">
                <a:spLocks noChangeArrowheads="1"/>
              </p:cNvSpPr>
              <p:nvPr/>
            </p:nvSpPr>
            <p:spPr bwMode="auto">
              <a:xfrm>
                <a:off x="4517" y="3484"/>
                <a:ext cx="655" cy="333"/>
              </a:xfrm>
              <a:prstGeom prst="rect">
                <a:avLst/>
              </a:prstGeom>
              <a:solidFill>
                <a:srgbClr val="FFCCCC"/>
              </a:solidFill>
              <a:ln w="9525">
                <a:noFill/>
                <a:miter lim="800000"/>
                <a:headEnd/>
                <a:tailEnd/>
              </a:ln>
            </p:spPr>
            <p:txBody>
              <a:bodyPr lIns="45720" rIns="45720">
                <a:spAutoFit/>
              </a:bodyPr>
              <a:lstStyle/>
              <a:p>
                <a:pPr>
                  <a:spcBef>
                    <a:spcPct val="50000"/>
                  </a:spcBef>
                </a:pPr>
                <a:r>
                  <a:rPr lang="en-US" sz="2500">
                    <a:latin typeface="Arial"/>
                    <a:cs typeface="Arial"/>
                  </a:rPr>
                  <a:t>16.7%</a:t>
                </a:r>
              </a:p>
            </p:txBody>
          </p:sp>
          <p:sp>
            <p:nvSpPr>
              <p:cNvPr id="33833" name="AutoShape 48"/>
              <p:cNvSpPr>
                <a:spLocks/>
              </p:cNvSpPr>
              <p:nvPr/>
            </p:nvSpPr>
            <p:spPr bwMode="auto">
              <a:xfrm>
                <a:off x="4321" y="3419"/>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en-US">
                  <a:latin typeface="Arial"/>
                  <a:cs typeface="Arial"/>
                </a:endParaRPr>
              </a:p>
            </p:txBody>
          </p:sp>
        </p:grpSp>
      </p:grpSp>
      <p:grpSp>
        <p:nvGrpSpPr>
          <p:cNvPr id="5" name="Group 49"/>
          <p:cNvGrpSpPr>
            <a:grpSpLocks/>
          </p:cNvGrpSpPr>
          <p:nvPr/>
        </p:nvGrpSpPr>
        <p:grpSpPr bwMode="auto">
          <a:xfrm>
            <a:off x="3084513" y="2793429"/>
            <a:ext cx="1293812" cy="1141412"/>
            <a:chOff x="1849" y="1233"/>
            <a:chExt cx="815" cy="719"/>
          </a:xfrm>
        </p:grpSpPr>
        <p:grpSp>
          <p:nvGrpSpPr>
            <p:cNvPr id="6" name="Group 50"/>
            <p:cNvGrpSpPr>
              <a:grpSpLocks/>
            </p:cNvGrpSpPr>
            <p:nvPr/>
          </p:nvGrpSpPr>
          <p:grpSpPr bwMode="auto">
            <a:xfrm>
              <a:off x="1849" y="1233"/>
              <a:ext cx="809" cy="366"/>
              <a:chOff x="4574" y="2877"/>
              <a:chExt cx="854" cy="426"/>
            </a:xfrm>
          </p:grpSpPr>
          <p:sp>
            <p:nvSpPr>
              <p:cNvPr id="33828" name="Text Box 51"/>
              <p:cNvSpPr txBox="1">
                <a:spLocks noChangeArrowheads="1"/>
              </p:cNvSpPr>
              <p:nvPr/>
            </p:nvSpPr>
            <p:spPr bwMode="auto">
              <a:xfrm>
                <a:off x="4756" y="2918"/>
                <a:ext cx="672" cy="347"/>
              </a:xfrm>
              <a:prstGeom prst="rect">
                <a:avLst/>
              </a:prstGeom>
              <a:solidFill>
                <a:srgbClr val="CCFFCC"/>
              </a:solidFill>
              <a:ln w="9525">
                <a:noFill/>
                <a:miter lim="800000"/>
                <a:headEnd/>
                <a:tailEnd/>
              </a:ln>
            </p:spPr>
            <p:txBody>
              <a:bodyPr lIns="45720" rIns="45720">
                <a:spAutoFit/>
              </a:bodyPr>
              <a:lstStyle/>
              <a:p>
                <a:pPr>
                  <a:spcBef>
                    <a:spcPct val="50000"/>
                  </a:spcBef>
                </a:pPr>
                <a:r>
                  <a:rPr lang="en-US" sz="2500" dirty="0">
                    <a:latin typeface="Arial"/>
                    <a:cs typeface="Arial"/>
                  </a:rPr>
                  <a:t>37.5%</a:t>
                </a:r>
              </a:p>
            </p:txBody>
          </p:sp>
          <p:sp>
            <p:nvSpPr>
              <p:cNvPr id="33829" name="AutoShape 52"/>
              <p:cNvSpPr>
                <a:spLocks/>
              </p:cNvSpPr>
              <p:nvPr/>
            </p:nvSpPr>
            <p:spPr bwMode="auto">
              <a:xfrm>
                <a:off x="4574" y="2877"/>
                <a:ext cx="156" cy="426"/>
              </a:xfrm>
              <a:prstGeom prst="rightBrace">
                <a:avLst>
                  <a:gd name="adj1" fmla="val 22756"/>
                  <a:gd name="adj2" fmla="val 50000"/>
                </a:avLst>
              </a:prstGeom>
              <a:noFill/>
              <a:ln w="19050">
                <a:solidFill>
                  <a:srgbClr val="3333CC"/>
                </a:solidFill>
                <a:round/>
                <a:headEnd/>
                <a:tailEnd/>
              </a:ln>
            </p:spPr>
            <p:txBody>
              <a:bodyPr wrap="none" anchor="ctr"/>
              <a:lstStyle/>
              <a:p>
                <a:endParaRPr lang="en-US">
                  <a:latin typeface="Arial"/>
                  <a:cs typeface="Arial"/>
                </a:endParaRPr>
              </a:p>
            </p:txBody>
          </p:sp>
        </p:grpSp>
        <p:grpSp>
          <p:nvGrpSpPr>
            <p:cNvPr id="7" name="Group 53"/>
            <p:cNvGrpSpPr>
              <a:grpSpLocks/>
            </p:cNvGrpSpPr>
            <p:nvPr/>
          </p:nvGrpSpPr>
          <p:grpSpPr bwMode="auto">
            <a:xfrm>
              <a:off x="1852" y="1597"/>
              <a:ext cx="812" cy="355"/>
              <a:chOff x="4579" y="3302"/>
              <a:chExt cx="842" cy="432"/>
            </a:xfrm>
          </p:grpSpPr>
          <p:sp>
            <p:nvSpPr>
              <p:cNvPr id="33826" name="Text Box 54"/>
              <p:cNvSpPr txBox="1">
                <a:spLocks noChangeArrowheads="1"/>
              </p:cNvSpPr>
              <p:nvPr/>
            </p:nvSpPr>
            <p:spPr bwMode="auto">
              <a:xfrm>
                <a:off x="4766" y="3366"/>
                <a:ext cx="655" cy="363"/>
              </a:xfrm>
              <a:prstGeom prst="rect">
                <a:avLst/>
              </a:prstGeom>
              <a:solidFill>
                <a:srgbClr val="CCFFCC"/>
              </a:solidFill>
              <a:ln w="9525">
                <a:noFill/>
                <a:miter lim="800000"/>
                <a:headEnd/>
                <a:tailEnd/>
              </a:ln>
            </p:spPr>
            <p:txBody>
              <a:bodyPr lIns="45720" rIns="45720">
                <a:spAutoFit/>
              </a:bodyPr>
              <a:lstStyle/>
              <a:p>
                <a:pPr>
                  <a:spcBef>
                    <a:spcPct val="50000"/>
                  </a:spcBef>
                </a:pPr>
                <a:r>
                  <a:rPr lang="en-US" sz="2500">
                    <a:latin typeface="Arial"/>
                    <a:cs typeface="Arial"/>
                  </a:rPr>
                  <a:t>30.9%</a:t>
                </a:r>
              </a:p>
            </p:txBody>
          </p:sp>
          <p:sp>
            <p:nvSpPr>
              <p:cNvPr id="33827" name="AutoShape 55"/>
              <p:cNvSpPr>
                <a:spLocks/>
              </p:cNvSpPr>
              <p:nvPr/>
            </p:nvSpPr>
            <p:spPr bwMode="auto">
              <a:xfrm>
                <a:off x="4579" y="3302"/>
                <a:ext cx="156" cy="432"/>
              </a:xfrm>
              <a:prstGeom prst="rightBrace">
                <a:avLst>
                  <a:gd name="adj1" fmla="val 23077"/>
                  <a:gd name="adj2" fmla="val 50000"/>
                </a:avLst>
              </a:prstGeom>
              <a:noFill/>
              <a:ln w="19050">
                <a:solidFill>
                  <a:srgbClr val="3333CC"/>
                </a:solidFill>
                <a:round/>
                <a:headEnd/>
                <a:tailEnd/>
              </a:ln>
            </p:spPr>
            <p:txBody>
              <a:bodyPr wrap="none" anchor="ctr"/>
              <a:lstStyle/>
              <a:p>
                <a:endParaRPr lang="en-US">
                  <a:latin typeface="Arial"/>
                  <a:cs typeface="Arial"/>
                </a:endParaRPr>
              </a:p>
            </p:txBody>
          </p:sp>
        </p:grpSp>
      </p:grpSp>
    </p:spTree>
    <p:extLst>
      <p:ext uri="{BB962C8B-B14F-4D97-AF65-F5344CB8AC3E}">
        <p14:creationId xmlns:p14="http://schemas.microsoft.com/office/powerpoint/2010/main" val="12736230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7763">
                                            <p:txEl>
                                              <p:pRg st="0" end="0"/>
                                            </p:txEl>
                                          </p:spTgt>
                                        </p:tgtEl>
                                        <p:attrNameLst>
                                          <p:attrName>style.visibility</p:attrName>
                                        </p:attrNameLst>
                                      </p:cBhvr>
                                      <p:to>
                                        <p:strVal val="visible"/>
                                      </p:to>
                                    </p:set>
                                    <p:animEffect transition="in" filter="wipe(left)">
                                      <p:cBhvr>
                                        <p:cTn id="11" dur="500"/>
                                        <p:tgtEl>
                                          <p:spTgt spid="11776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7763">
                                            <p:txEl>
                                              <p:pRg st="5" end="5"/>
                                            </p:txEl>
                                          </p:spTgt>
                                        </p:tgtEl>
                                        <p:attrNameLst>
                                          <p:attrName>style.visibility</p:attrName>
                                        </p:attrNameLst>
                                      </p:cBhvr>
                                      <p:to>
                                        <p:strVal val="visible"/>
                                      </p:to>
                                    </p:set>
                                    <p:animEffect transition="in" filter="wipe(left)">
                                      <p:cBhvr>
                                        <p:cTn id="20" dur="500"/>
                                        <p:tgtEl>
                                          <p:spTgt spid="11776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7763">
                                            <p:txEl>
                                              <p:pRg st="6" end="6"/>
                                            </p:txEl>
                                          </p:spTgt>
                                        </p:tgtEl>
                                        <p:attrNameLst>
                                          <p:attrName>style.visibility</p:attrName>
                                        </p:attrNameLst>
                                      </p:cBhvr>
                                      <p:to>
                                        <p:strVal val="visible"/>
                                      </p:to>
                                    </p:set>
                                    <p:animEffect transition="in" filter="wipe(left)">
                                      <p:cBhvr>
                                        <p:cTn id="25" dur="500"/>
                                        <p:tgtEl>
                                          <p:spTgt spid="117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bldLvl="5"/>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70938" cy="444500"/>
          </a:xfrm>
        </p:spPr>
        <p:txBody>
          <a:bodyPr/>
          <a:lstStyle/>
          <a:p>
            <a:r>
              <a:rPr lang="en-US" sz="3200" dirty="0"/>
              <a:t>Nominal and Real GDP in the U.S., </a:t>
            </a:r>
            <a:r>
              <a:rPr lang="en-US" sz="3200" dirty="0" smtClean="0"/>
              <a:t>1965–2015</a:t>
            </a:r>
            <a:endParaRPr lang="en-US" sz="32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34</a:t>
            </a:fld>
            <a:endParaRPr lang="en-US" dirty="0"/>
          </a:p>
        </p:txBody>
      </p:sp>
      <p:sp>
        <p:nvSpPr>
          <p:cNvPr id="5" name="Footer Placeholder 4"/>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3" name="Group 12"/>
          <p:cNvGrpSpPr/>
          <p:nvPr/>
        </p:nvGrpSpPr>
        <p:grpSpPr>
          <a:xfrm>
            <a:off x="476250" y="762000"/>
            <a:ext cx="8058150" cy="5409406"/>
            <a:chOff x="476250" y="762000"/>
            <a:chExt cx="8058150" cy="5409406"/>
          </a:xfrm>
        </p:grpSpPr>
        <p:pic>
          <p:nvPicPr>
            <p:cNvPr id="6" name="FRED Graph Chart" descr="FRED Graph">
              <a:hlinkClick r:id="rId3" tooltip="View this chart in your browser. "/>
            </p:cNvPr>
            <p:cNvPicPr>
              <a:picLocks noChangeAspect="1"/>
            </p:cNvPicPr>
            <p:nvPr/>
          </p:nvPicPr>
          <p:blipFill>
            <a:blip r:embed="rId4"/>
            <a:stretch>
              <a:fillRect/>
            </a:stretch>
          </p:blipFill>
          <p:spPr>
            <a:xfrm>
              <a:off x="476250" y="762000"/>
              <a:ext cx="8058150" cy="5409406"/>
            </a:xfrm>
            <a:prstGeom prst="rect">
              <a:avLst/>
            </a:prstGeom>
          </p:spPr>
        </p:pic>
        <p:grpSp>
          <p:nvGrpSpPr>
            <p:cNvPr id="7" name="Group 6"/>
            <p:cNvGrpSpPr/>
            <p:nvPr/>
          </p:nvGrpSpPr>
          <p:grpSpPr>
            <a:xfrm>
              <a:off x="2487558" y="2396359"/>
              <a:ext cx="2848170" cy="1219200"/>
              <a:chOff x="2969462" y="2641344"/>
              <a:chExt cx="2848170" cy="1219200"/>
            </a:xfrm>
          </p:grpSpPr>
          <p:sp>
            <p:nvSpPr>
              <p:cNvPr id="8" name="Text Box 5"/>
              <p:cNvSpPr txBox="1">
                <a:spLocks noChangeArrowheads="1"/>
              </p:cNvSpPr>
              <p:nvPr/>
            </p:nvSpPr>
            <p:spPr bwMode="auto">
              <a:xfrm>
                <a:off x="2969462" y="2641344"/>
                <a:ext cx="1884362" cy="1219200"/>
              </a:xfrm>
              <a:prstGeom prst="rect">
                <a:avLst/>
              </a:prstGeom>
              <a:noFill/>
              <a:ln w="9525">
                <a:noFill/>
                <a:miter lim="800000"/>
                <a:headEnd/>
                <a:tailEnd/>
              </a:ln>
            </p:spPr>
            <p:txBody>
              <a:bodyPr>
                <a:spAutoFit/>
              </a:bodyPr>
              <a:lstStyle/>
              <a:p>
                <a:pPr algn="ctr">
                  <a:spcBef>
                    <a:spcPct val="50000"/>
                  </a:spcBef>
                </a:pPr>
                <a:r>
                  <a:rPr lang="en-US" sz="2600" dirty="0">
                    <a:solidFill>
                      <a:srgbClr val="000000"/>
                    </a:solidFill>
                    <a:latin typeface="Arial"/>
                    <a:cs typeface="Arial"/>
                  </a:rPr>
                  <a:t>Real GDP </a:t>
                </a:r>
                <a:r>
                  <a:rPr lang="en-US" sz="2400" dirty="0">
                    <a:solidFill>
                      <a:srgbClr val="000000"/>
                    </a:solidFill>
                    <a:latin typeface="Arial"/>
                    <a:cs typeface="Arial"/>
                  </a:rPr>
                  <a:t>(base year </a:t>
                </a:r>
                <a:r>
                  <a:rPr lang="en-US" sz="2400" dirty="0" smtClean="0">
                    <a:solidFill>
                      <a:srgbClr val="000000"/>
                    </a:solidFill>
                    <a:latin typeface="Arial"/>
                    <a:cs typeface="Arial"/>
                  </a:rPr>
                  <a:t>2009)</a:t>
                </a:r>
                <a:endParaRPr lang="en-US" sz="2400" dirty="0">
                  <a:solidFill>
                    <a:srgbClr val="000000"/>
                  </a:solidFill>
                  <a:latin typeface="Arial"/>
                  <a:cs typeface="Arial"/>
                </a:endParaRPr>
              </a:p>
            </p:txBody>
          </p:sp>
          <p:sp>
            <p:nvSpPr>
              <p:cNvPr id="9" name="Line 8"/>
              <p:cNvSpPr>
                <a:spLocks noChangeShapeType="1"/>
              </p:cNvSpPr>
              <p:nvPr/>
            </p:nvSpPr>
            <p:spPr bwMode="auto">
              <a:xfrm>
                <a:off x="4720669" y="2940050"/>
                <a:ext cx="1096963" cy="641350"/>
              </a:xfrm>
              <a:prstGeom prst="line">
                <a:avLst/>
              </a:prstGeom>
              <a:noFill/>
              <a:ln w="9525">
                <a:solidFill>
                  <a:schemeClr val="tx1"/>
                </a:solidFill>
                <a:round/>
                <a:headEnd/>
                <a:tailEnd/>
              </a:ln>
            </p:spPr>
            <p:txBody>
              <a:bodyPr/>
              <a:lstStyle/>
              <a:p>
                <a:endParaRPr lang="en-US">
                  <a:solidFill>
                    <a:prstClr val="black"/>
                  </a:solidFill>
                  <a:latin typeface="Arial"/>
                  <a:cs typeface="Arial"/>
                </a:endParaRPr>
              </a:p>
            </p:txBody>
          </p:sp>
        </p:grpSp>
        <p:grpSp>
          <p:nvGrpSpPr>
            <p:cNvPr id="10" name="Group 9"/>
            <p:cNvGrpSpPr/>
            <p:nvPr/>
          </p:nvGrpSpPr>
          <p:grpSpPr>
            <a:xfrm>
              <a:off x="5957977" y="3753717"/>
              <a:ext cx="2151063" cy="885825"/>
              <a:chOff x="5957977" y="4508628"/>
              <a:chExt cx="2151063" cy="885825"/>
            </a:xfrm>
          </p:grpSpPr>
          <p:sp>
            <p:nvSpPr>
              <p:cNvPr id="11" name="Text Box 6"/>
              <p:cNvSpPr txBox="1">
                <a:spLocks noChangeArrowheads="1"/>
              </p:cNvSpPr>
              <p:nvPr/>
            </p:nvSpPr>
            <p:spPr bwMode="auto">
              <a:xfrm>
                <a:off x="6491377" y="4508628"/>
                <a:ext cx="1617663" cy="885825"/>
              </a:xfrm>
              <a:prstGeom prst="rect">
                <a:avLst/>
              </a:prstGeom>
              <a:noFill/>
              <a:ln w="9525">
                <a:noFill/>
                <a:miter lim="800000"/>
                <a:headEnd/>
                <a:tailEnd/>
              </a:ln>
            </p:spPr>
            <p:txBody>
              <a:bodyPr>
                <a:spAutoFit/>
              </a:bodyPr>
              <a:lstStyle/>
              <a:p>
                <a:pPr algn="ctr">
                  <a:spcBef>
                    <a:spcPct val="50000"/>
                  </a:spcBef>
                </a:pPr>
                <a:r>
                  <a:rPr lang="en-US" sz="2600" dirty="0">
                    <a:solidFill>
                      <a:srgbClr val="000000"/>
                    </a:solidFill>
                    <a:latin typeface="Arial"/>
                    <a:cs typeface="Arial"/>
                  </a:rPr>
                  <a:t>Nominal GDP</a:t>
                </a:r>
                <a:endParaRPr lang="en-US" sz="2400" dirty="0">
                  <a:solidFill>
                    <a:srgbClr val="000000"/>
                  </a:solidFill>
                  <a:latin typeface="Arial"/>
                  <a:cs typeface="Arial"/>
                </a:endParaRPr>
              </a:p>
            </p:txBody>
          </p:sp>
          <p:sp>
            <p:nvSpPr>
              <p:cNvPr id="12" name="Line 7"/>
              <p:cNvSpPr>
                <a:spLocks noChangeShapeType="1"/>
              </p:cNvSpPr>
              <p:nvPr/>
            </p:nvSpPr>
            <p:spPr bwMode="auto">
              <a:xfrm flipH="1" flipV="1">
                <a:off x="5957977" y="4508628"/>
                <a:ext cx="647700" cy="246063"/>
              </a:xfrm>
              <a:prstGeom prst="line">
                <a:avLst/>
              </a:prstGeom>
              <a:noFill/>
              <a:ln w="9525">
                <a:solidFill>
                  <a:schemeClr val="tx1"/>
                </a:solidFill>
                <a:round/>
                <a:headEnd/>
                <a:tailEnd/>
              </a:ln>
            </p:spPr>
            <p:txBody>
              <a:bodyPr/>
              <a:lstStyle/>
              <a:p>
                <a:endParaRPr lang="en-US">
                  <a:solidFill>
                    <a:prstClr val="black"/>
                  </a:solidFill>
                  <a:latin typeface="Arial"/>
                  <a:cs typeface="Arial"/>
                </a:endParaRPr>
              </a:p>
            </p:txBody>
          </p:sp>
        </p:grpSp>
      </p:grpSp>
    </p:spTree>
    <p:extLst>
      <p:ext uri="{BB962C8B-B14F-4D97-AF65-F5344CB8AC3E}">
        <p14:creationId xmlns:p14="http://schemas.microsoft.com/office/powerpoint/2010/main" val="1461736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GDP Deflator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7813" y="1025525"/>
                <a:ext cx="8866187" cy="5422900"/>
              </a:xfrm>
            </p:spPr>
            <p:txBody>
              <a:bodyPr/>
              <a:lstStyle/>
              <a:p>
                <a:r>
                  <a:rPr lang="en-US" dirty="0" smtClean="0"/>
                  <a:t>GDP </a:t>
                </a:r>
                <a:r>
                  <a:rPr lang="en-US" dirty="0"/>
                  <a:t>deflator </a:t>
                </a:r>
                <a:endParaRPr lang="en-US" dirty="0" smtClean="0"/>
              </a:p>
              <a:p>
                <a:pPr lvl="1"/>
                <a:r>
                  <a:rPr lang="en-US" dirty="0" smtClean="0"/>
                  <a:t>A </a:t>
                </a:r>
                <a:r>
                  <a:rPr lang="en-US" dirty="0"/>
                  <a:t>measure of the overall level of prices.  </a:t>
                </a:r>
              </a:p>
              <a:p>
                <a:pPr marL="457200" lvl="1" indent="0">
                  <a:buNone/>
                </a:pPr>
                <a14:m>
                  <m:oMath xmlns:m="http://schemas.openxmlformats.org/officeDocument/2006/math" xmlns="">
                    <m:r>
                      <a:rPr lang="en-US" b="0" i="1" smtClean="0">
                        <a:solidFill>
                          <a:srgbClr val="C00000"/>
                        </a:solidFill>
                        <a:latin typeface="Cambria Math"/>
                      </a:rPr>
                      <m:t>=100</m:t>
                    </m:r>
                    <m:r>
                      <a:rPr lang="en-US" b="0" i="1" smtClean="0">
                        <a:solidFill>
                          <a:srgbClr val="C00000"/>
                        </a:solidFill>
                        <a:latin typeface="Cambria Math"/>
                        <a:ea typeface="Cambria Math"/>
                      </a:rPr>
                      <m:t>×</m:t>
                    </m:r>
                    <m:f>
                      <m:fPr>
                        <m:ctrlPr>
                          <a:rPr lang="en-US" b="0" i="1" smtClean="0">
                            <a:solidFill>
                              <a:srgbClr val="C00000"/>
                            </a:solidFill>
                            <a:latin typeface="Cambria Math"/>
                            <a:ea typeface="Cambria Math"/>
                          </a:rPr>
                        </m:ctrlPr>
                      </m:fPr>
                      <m:num>
                        <m:r>
                          <a:rPr lang="en-US" b="0" i="1" smtClean="0">
                            <a:solidFill>
                              <a:srgbClr val="C00000"/>
                            </a:solidFill>
                            <a:latin typeface="Cambria Math"/>
                            <a:ea typeface="Cambria Math"/>
                          </a:rPr>
                          <m:t>𝑛𝑜𝑚𝑖𝑛𝑎𝑙</m:t>
                        </m:r>
                        <m:r>
                          <a:rPr lang="en-US" b="0" i="1" smtClean="0">
                            <a:solidFill>
                              <a:srgbClr val="C00000"/>
                            </a:solidFill>
                            <a:latin typeface="Cambria Math"/>
                            <a:ea typeface="Cambria Math"/>
                          </a:rPr>
                          <m:t> </m:t>
                        </m:r>
                        <m:r>
                          <a:rPr lang="en-US" b="0" i="1" smtClean="0">
                            <a:solidFill>
                              <a:srgbClr val="C00000"/>
                            </a:solidFill>
                            <a:latin typeface="Cambria Math"/>
                            <a:ea typeface="Cambria Math"/>
                          </a:rPr>
                          <m:t>𝐺𝐷𝑃</m:t>
                        </m:r>
                      </m:num>
                      <m:den>
                        <m:r>
                          <a:rPr lang="en-US" b="0" i="1" smtClean="0">
                            <a:solidFill>
                              <a:srgbClr val="C00000"/>
                            </a:solidFill>
                            <a:latin typeface="Cambria Math"/>
                            <a:ea typeface="Cambria Math"/>
                          </a:rPr>
                          <m:t>𝑟𝑒𝑎𝑙</m:t>
                        </m:r>
                        <m:r>
                          <a:rPr lang="en-US" b="0" i="1" smtClean="0">
                            <a:solidFill>
                              <a:srgbClr val="C00000"/>
                            </a:solidFill>
                            <a:latin typeface="Cambria Math"/>
                            <a:ea typeface="Cambria Math"/>
                          </a:rPr>
                          <m:t> </m:t>
                        </m:r>
                        <m:r>
                          <a:rPr lang="en-US" b="0" i="1" smtClean="0">
                            <a:solidFill>
                              <a:srgbClr val="C00000"/>
                            </a:solidFill>
                            <a:latin typeface="Cambria Math"/>
                            <a:ea typeface="Cambria Math"/>
                          </a:rPr>
                          <m:t>𝐺𝐷𝑃</m:t>
                        </m:r>
                      </m:den>
                    </m:f>
                  </m:oMath>
                </a14:m>
                <a:r>
                  <a:rPr lang="en-US" dirty="0" smtClean="0"/>
                  <a:t> </a:t>
                </a:r>
              </a:p>
              <a:p>
                <a:pPr lvl="1"/>
                <a:r>
                  <a:rPr lang="en-US" dirty="0"/>
                  <a:t>Measures the current level of prices relative to the level of prices in the base year</a:t>
                </a:r>
              </a:p>
              <a:p>
                <a:r>
                  <a:rPr lang="en-US" dirty="0" smtClean="0"/>
                  <a:t>Economy’s </a:t>
                </a:r>
                <a:r>
                  <a:rPr lang="en-US" dirty="0"/>
                  <a:t>inflation rate </a:t>
                </a:r>
                <a:endParaRPr lang="en-US" dirty="0" smtClean="0"/>
              </a:p>
              <a:p>
                <a:pPr lvl="1"/>
                <a:r>
                  <a:rPr lang="en-US" dirty="0" smtClean="0"/>
                  <a:t>Compute </a:t>
                </a:r>
                <a:r>
                  <a:rPr lang="en-US" dirty="0"/>
                  <a:t>the percentage increase in the GDP deflator from one year to the </a:t>
                </a:r>
                <a:r>
                  <a:rPr lang="en-US" dirty="0" smtClean="0"/>
                  <a:t>next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7813" y="1025525"/>
                <a:ext cx="8866187" cy="5422900"/>
              </a:xfrm>
              <a:blipFill rotWithShape="1">
                <a:blip r:embed="rId3"/>
                <a:stretch>
                  <a:fillRect l="-1719" t="-1573" r="-199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984921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normAutofit/>
          </a:bodyPr>
          <a:lstStyle/>
          <a:p>
            <a:pPr algn="l" eaLnBrk="1" hangingPunct="1"/>
            <a:r>
              <a:rPr lang="en-US" sz="3400" dirty="0" smtClean="0"/>
              <a:t>EXAMPLE:</a:t>
            </a:r>
          </a:p>
        </p:txBody>
      </p:sp>
      <p:sp>
        <p:nvSpPr>
          <p:cNvPr id="36869" name="Rectangle 3"/>
          <p:cNvSpPr>
            <a:spLocks noGrp="1" noChangeArrowheads="1"/>
          </p:cNvSpPr>
          <p:nvPr>
            <p:ph idx="1"/>
          </p:nvPr>
        </p:nvSpPr>
        <p:spPr>
          <a:xfrm>
            <a:off x="347241" y="685800"/>
            <a:ext cx="8518947" cy="5762625"/>
          </a:xfrm>
        </p:spPr>
        <p:txBody>
          <a:bodyPr>
            <a:normAutofit/>
          </a:bodyPr>
          <a:lstStyle/>
          <a:p>
            <a:pPr eaLnBrk="1" hangingPunct="1">
              <a:spcBef>
                <a:spcPct val="50000"/>
              </a:spcBef>
              <a:tabLst>
                <a:tab pos="4859338" algn="l"/>
              </a:tabLst>
            </a:pPr>
            <a:r>
              <a:rPr lang="en-US" dirty="0" smtClean="0">
                <a:solidFill>
                  <a:srgbClr val="005EA4"/>
                </a:solidFill>
              </a:rPr>
              <a:t>Compute the GDP deflator in each year:</a:t>
            </a:r>
          </a:p>
          <a:p>
            <a:pPr eaLnBrk="1" hangingPunct="1">
              <a:spcBef>
                <a:spcPct val="50000"/>
              </a:spcBef>
              <a:tabLst>
                <a:tab pos="4859338" algn="l"/>
              </a:tabLst>
            </a:pPr>
            <a:endParaRPr lang="en-US" dirty="0">
              <a:solidFill>
                <a:srgbClr val="005EA4"/>
              </a:solidFill>
            </a:endParaRPr>
          </a:p>
          <a:p>
            <a:pPr eaLnBrk="1" hangingPunct="1">
              <a:spcBef>
                <a:spcPct val="50000"/>
              </a:spcBef>
              <a:tabLst>
                <a:tab pos="4859338" algn="l"/>
              </a:tabLst>
            </a:pPr>
            <a:endParaRPr lang="en-US" dirty="0" smtClean="0">
              <a:solidFill>
                <a:srgbClr val="005EA4"/>
              </a:solidFill>
            </a:endParaRPr>
          </a:p>
          <a:p>
            <a:pPr eaLnBrk="1" hangingPunct="1">
              <a:spcBef>
                <a:spcPct val="50000"/>
              </a:spcBef>
              <a:tabLst>
                <a:tab pos="4859338" algn="l"/>
              </a:tabLst>
            </a:pPr>
            <a:endParaRPr lang="en-US" dirty="0">
              <a:solidFill>
                <a:srgbClr val="005EA4"/>
              </a:solidFill>
            </a:endParaRPr>
          </a:p>
          <a:p>
            <a:pPr marL="457200" lvl="1" indent="0" eaLnBrk="1" hangingPunct="1">
              <a:spcBef>
                <a:spcPct val="50000"/>
              </a:spcBef>
              <a:buNone/>
              <a:tabLst>
                <a:tab pos="4859338" algn="l"/>
              </a:tabLst>
            </a:pPr>
            <a:endParaRPr lang="en-US" dirty="0" smtClean="0">
              <a:solidFill>
                <a:schemeClr val="tx1"/>
              </a:solidFill>
            </a:endParaRPr>
          </a:p>
          <a:p>
            <a:pPr marL="457200" lvl="1" indent="0" eaLnBrk="1" hangingPunct="1">
              <a:spcBef>
                <a:spcPct val="50000"/>
              </a:spcBef>
              <a:buNone/>
              <a:tabLst>
                <a:tab pos="4859338" algn="l"/>
              </a:tabLst>
            </a:pPr>
            <a:r>
              <a:rPr lang="en-US" dirty="0" smtClean="0">
                <a:solidFill>
                  <a:schemeClr val="tx1"/>
                </a:solidFill>
              </a:rPr>
              <a:t>2014: 100 </a:t>
            </a:r>
            <a:r>
              <a:rPr lang="en-US" dirty="0" smtClean="0">
                <a:solidFill>
                  <a:schemeClr val="tx1"/>
                </a:solidFill>
                <a:cs typeface="Arial"/>
              </a:rPr>
              <a:t>x (6000/6000) = 100</a:t>
            </a:r>
          </a:p>
          <a:p>
            <a:pPr marL="457200" lvl="1" indent="0" eaLnBrk="1" hangingPunct="1">
              <a:spcBef>
                <a:spcPct val="50000"/>
              </a:spcBef>
              <a:buNone/>
              <a:tabLst>
                <a:tab pos="4859338" algn="l"/>
              </a:tabLst>
            </a:pPr>
            <a:r>
              <a:rPr lang="en-US" dirty="0" smtClean="0">
                <a:solidFill>
                  <a:schemeClr val="tx1"/>
                </a:solidFill>
                <a:cs typeface="Arial"/>
              </a:rPr>
              <a:t>2015: 100 x (8250/7200) = 114.6</a:t>
            </a:r>
          </a:p>
          <a:p>
            <a:pPr marL="457200" lvl="1" indent="0" eaLnBrk="1" hangingPunct="1">
              <a:spcBef>
                <a:spcPct val="50000"/>
              </a:spcBef>
              <a:buNone/>
              <a:tabLst>
                <a:tab pos="4859338" algn="l"/>
              </a:tabLst>
            </a:pPr>
            <a:r>
              <a:rPr lang="en-US" dirty="0" smtClean="0">
                <a:solidFill>
                  <a:schemeClr val="tx1"/>
                </a:solidFill>
                <a:cs typeface="Arial"/>
              </a:rPr>
              <a:t>2016: 100</a:t>
            </a:r>
            <a:r>
              <a:rPr lang="en-US" dirty="0">
                <a:solidFill>
                  <a:schemeClr val="tx1"/>
                </a:solidFill>
                <a:cs typeface="Arial"/>
              </a:rPr>
              <a:t> </a:t>
            </a:r>
            <a:r>
              <a:rPr lang="en-US" dirty="0" smtClean="0">
                <a:solidFill>
                  <a:schemeClr val="tx1"/>
                </a:solidFill>
                <a:cs typeface="Arial"/>
              </a:rPr>
              <a:t>x (10,800/8400) = 128.6</a:t>
            </a:r>
            <a:endParaRPr lang="en-US" dirty="0" smtClean="0">
              <a:solidFill>
                <a:schemeClr val="tx1"/>
              </a:solidFill>
            </a:endParaRPr>
          </a:p>
        </p:txBody>
      </p:sp>
      <p:sp>
        <p:nvSpPr>
          <p:cNvPr id="8" name="Slide Number Placeholder 7"/>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7" name="Footer Placeholder 6"/>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122884" name="Group 4"/>
          <p:cNvGraphicFramePr>
            <a:graphicFrameLocks noGrp="1"/>
          </p:cNvGraphicFramePr>
          <p:nvPr>
            <p:extLst>
              <p:ext uri="{D42A27DB-BD31-4B8C-83A1-F6EECF244321}">
                <p14:modId xmlns:p14="http://schemas.microsoft.com/office/powerpoint/2010/main" val="1858591929"/>
              </p:ext>
            </p:extLst>
          </p:nvPr>
        </p:nvGraphicFramePr>
        <p:xfrm>
          <a:off x="550863" y="1368996"/>
          <a:ext cx="7789862" cy="2315274"/>
        </p:xfrm>
        <a:graphic>
          <a:graphicData uri="http://schemas.openxmlformats.org/drawingml/2006/table">
            <a:tbl>
              <a:tblPr/>
              <a:tblGrid>
                <a:gridCol w="1103312"/>
                <a:gridCol w="1793875"/>
                <a:gridCol w="1685925"/>
                <a:gridCol w="1436688"/>
                <a:gridCol w="1770062"/>
              </a:tblGrid>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dirty="0" smtClean="0">
                          <a:ln>
                            <a:noFill/>
                          </a:ln>
                          <a:solidFill>
                            <a:schemeClr val="tx1"/>
                          </a:solidFill>
                          <a:effectLst/>
                          <a:latin typeface="Arial" charset="0"/>
                        </a:rPr>
                        <a:t>year</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Nominal </a:t>
                      </a:r>
                      <a:br>
                        <a:rPr kumimoji="0" lang="en-US" sz="2400" b="0" i="1" u="none" strike="noStrike" cap="none" normalizeH="0" baseline="0" smtClean="0">
                          <a:ln>
                            <a:noFill/>
                          </a:ln>
                          <a:solidFill>
                            <a:schemeClr val="tx1"/>
                          </a:solidFill>
                          <a:effectLst/>
                          <a:latin typeface="Arial" charset="0"/>
                        </a:rPr>
                      </a:br>
                      <a:r>
                        <a:rPr kumimoji="0" lang="en-US" sz="24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Real </a:t>
                      </a:r>
                      <a:br>
                        <a:rPr kumimoji="0" lang="en-US" sz="2400" b="0" i="1" u="none" strike="noStrike" cap="none" normalizeH="0" baseline="0" smtClean="0">
                          <a:ln>
                            <a:noFill/>
                          </a:ln>
                          <a:solidFill>
                            <a:schemeClr val="tx1"/>
                          </a:solidFill>
                          <a:effectLst/>
                          <a:latin typeface="Arial" charset="0"/>
                        </a:rPr>
                      </a:br>
                      <a:r>
                        <a:rPr kumimoji="0" lang="en-US" sz="24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GDP </a:t>
                      </a:r>
                      <a:br>
                        <a:rPr kumimoji="0" lang="en-US" sz="2400" b="0" i="1" u="none" strike="noStrike" cap="none" normalizeH="0" baseline="0" smtClean="0">
                          <a:ln>
                            <a:noFill/>
                          </a:ln>
                          <a:solidFill>
                            <a:schemeClr val="tx1"/>
                          </a:solidFill>
                          <a:effectLst/>
                          <a:latin typeface="Arial" charset="0"/>
                        </a:rPr>
                      </a:br>
                      <a:r>
                        <a:rPr kumimoji="0" lang="en-US" sz="2400" b="0" i="1" u="none" strike="noStrike" cap="none" normalizeH="0" baseline="0" smtClean="0">
                          <a:ln>
                            <a:noFill/>
                          </a:ln>
                          <a:solidFill>
                            <a:schemeClr val="tx1"/>
                          </a:solidFill>
                          <a:effectLst/>
                          <a:latin typeface="Arial" charset="0"/>
                        </a:rPr>
                        <a:t>Deflator</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1" u="none" strike="noStrike" cap="none" normalizeH="0" baseline="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2014</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2015</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2016</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$10,800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$8400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bl>
          </a:graphicData>
        </a:graphic>
      </p:graphicFrame>
      <p:sp>
        <p:nvSpPr>
          <p:cNvPr id="36906" name="Rectangle 44"/>
          <p:cNvSpPr>
            <a:spLocks noChangeArrowheads="1"/>
          </p:cNvSpPr>
          <p:nvPr/>
        </p:nvSpPr>
        <p:spPr bwMode="auto">
          <a:xfrm>
            <a:off x="5303838" y="2325693"/>
            <a:ext cx="1117600" cy="436563"/>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dirty="0">
                <a:solidFill>
                  <a:srgbClr val="FF0000"/>
                </a:solidFill>
                <a:latin typeface="Arial"/>
                <a:cs typeface="Arial"/>
              </a:rPr>
              <a:t>100.0</a:t>
            </a:r>
          </a:p>
        </p:txBody>
      </p:sp>
      <p:sp>
        <p:nvSpPr>
          <p:cNvPr id="36904" name="Rectangle 47"/>
          <p:cNvSpPr>
            <a:spLocks noChangeArrowheads="1"/>
          </p:cNvSpPr>
          <p:nvPr/>
        </p:nvSpPr>
        <p:spPr bwMode="auto">
          <a:xfrm>
            <a:off x="5300662" y="2822581"/>
            <a:ext cx="1117600" cy="436563"/>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dirty="0">
                <a:solidFill>
                  <a:srgbClr val="FF0000"/>
                </a:solidFill>
                <a:latin typeface="Arial"/>
                <a:cs typeface="Arial"/>
              </a:rPr>
              <a:t>114.6</a:t>
            </a:r>
          </a:p>
        </p:txBody>
      </p:sp>
      <p:sp>
        <p:nvSpPr>
          <p:cNvPr id="36902" name="Rectangle 50"/>
          <p:cNvSpPr>
            <a:spLocks noChangeArrowheads="1"/>
          </p:cNvSpPr>
          <p:nvPr/>
        </p:nvSpPr>
        <p:spPr bwMode="auto">
          <a:xfrm>
            <a:off x="5297487" y="3297238"/>
            <a:ext cx="1117600" cy="436562"/>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dirty="0">
                <a:solidFill>
                  <a:srgbClr val="FF0000"/>
                </a:solidFill>
                <a:latin typeface="Arial"/>
                <a:cs typeface="Arial"/>
              </a:rPr>
              <a:t>128.6</a:t>
            </a:r>
          </a:p>
        </p:txBody>
      </p:sp>
      <p:grpSp>
        <p:nvGrpSpPr>
          <p:cNvPr id="5" name="Group 51"/>
          <p:cNvGrpSpPr>
            <a:grpSpLocks/>
          </p:cNvGrpSpPr>
          <p:nvPr/>
        </p:nvGrpSpPr>
        <p:grpSpPr bwMode="auto">
          <a:xfrm>
            <a:off x="6338888" y="2505078"/>
            <a:ext cx="1282700" cy="525463"/>
            <a:chOff x="4028" y="1270"/>
            <a:chExt cx="808" cy="331"/>
          </a:xfrm>
        </p:grpSpPr>
        <p:sp>
          <p:nvSpPr>
            <p:cNvPr id="36899" name="Text Box 52"/>
            <p:cNvSpPr txBox="1">
              <a:spLocks noChangeArrowheads="1"/>
            </p:cNvSpPr>
            <p:nvPr/>
          </p:nvSpPr>
          <p:spPr bwMode="auto">
            <a:xfrm>
              <a:off x="4208" y="1282"/>
              <a:ext cx="628" cy="298"/>
            </a:xfrm>
            <a:prstGeom prst="rect">
              <a:avLst/>
            </a:prstGeom>
            <a:solidFill>
              <a:srgbClr val="FFCC99"/>
            </a:solidFill>
            <a:ln w="9525">
              <a:noFill/>
              <a:miter lim="800000"/>
              <a:headEnd/>
              <a:tailEnd/>
            </a:ln>
          </p:spPr>
          <p:txBody>
            <a:bodyPr lIns="45720" rIns="45720">
              <a:spAutoFit/>
            </a:bodyPr>
            <a:lstStyle/>
            <a:p>
              <a:pPr>
                <a:spcBef>
                  <a:spcPct val="50000"/>
                </a:spcBef>
              </a:pPr>
              <a:r>
                <a:rPr lang="en-US" sz="2500" dirty="0">
                  <a:latin typeface="Arial"/>
                  <a:cs typeface="Arial"/>
                </a:rPr>
                <a:t>14.6%</a:t>
              </a:r>
            </a:p>
          </p:txBody>
        </p:sp>
        <p:sp>
          <p:nvSpPr>
            <p:cNvPr id="36900" name="AutoShape 53"/>
            <p:cNvSpPr>
              <a:spLocks/>
            </p:cNvSpPr>
            <p:nvPr/>
          </p:nvSpPr>
          <p:spPr bwMode="auto">
            <a:xfrm>
              <a:off x="4028" y="1270"/>
              <a:ext cx="146" cy="331"/>
            </a:xfrm>
            <a:prstGeom prst="rightBrace">
              <a:avLst>
                <a:gd name="adj1" fmla="val 18893"/>
                <a:gd name="adj2" fmla="val 50000"/>
              </a:avLst>
            </a:prstGeom>
            <a:noFill/>
            <a:ln w="19050">
              <a:solidFill>
                <a:srgbClr val="660066"/>
              </a:solidFill>
              <a:round/>
              <a:headEnd/>
              <a:tailEnd/>
            </a:ln>
          </p:spPr>
          <p:txBody>
            <a:bodyPr wrap="none" anchor="ctr"/>
            <a:lstStyle/>
            <a:p>
              <a:endParaRPr lang="en-US">
                <a:latin typeface="Arial"/>
                <a:cs typeface="Arial"/>
              </a:endParaRPr>
            </a:p>
          </p:txBody>
        </p:sp>
      </p:grpSp>
      <p:grpSp>
        <p:nvGrpSpPr>
          <p:cNvPr id="6" name="Group 54"/>
          <p:cNvGrpSpPr>
            <a:grpSpLocks/>
          </p:cNvGrpSpPr>
          <p:nvPr/>
        </p:nvGrpSpPr>
        <p:grpSpPr bwMode="auto">
          <a:xfrm>
            <a:off x="6343650" y="3028953"/>
            <a:ext cx="1289050" cy="558800"/>
            <a:chOff x="4024" y="1600"/>
            <a:chExt cx="812" cy="352"/>
          </a:xfrm>
        </p:grpSpPr>
        <p:sp>
          <p:nvSpPr>
            <p:cNvPr id="36897" name="Text Box 55"/>
            <p:cNvSpPr txBox="1">
              <a:spLocks noChangeArrowheads="1"/>
            </p:cNvSpPr>
            <p:nvPr/>
          </p:nvSpPr>
          <p:spPr bwMode="auto">
            <a:xfrm>
              <a:off x="4211" y="1654"/>
              <a:ext cx="625" cy="298"/>
            </a:xfrm>
            <a:prstGeom prst="rect">
              <a:avLst/>
            </a:prstGeom>
            <a:solidFill>
              <a:srgbClr val="FFCC99"/>
            </a:solidFill>
            <a:ln w="9525">
              <a:noFill/>
              <a:miter lim="800000"/>
              <a:headEnd/>
              <a:tailEnd/>
            </a:ln>
          </p:spPr>
          <p:txBody>
            <a:bodyPr lIns="45720" rIns="45720">
              <a:spAutoFit/>
            </a:bodyPr>
            <a:lstStyle/>
            <a:p>
              <a:pPr>
                <a:spcBef>
                  <a:spcPct val="50000"/>
                </a:spcBef>
              </a:pPr>
              <a:r>
                <a:rPr lang="en-US" sz="2500">
                  <a:latin typeface="Arial"/>
                  <a:cs typeface="Arial"/>
                </a:rPr>
                <a:t>12.2%</a:t>
              </a:r>
            </a:p>
          </p:txBody>
        </p:sp>
        <p:sp>
          <p:nvSpPr>
            <p:cNvPr id="36898" name="AutoShape 56"/>
            <p:cNvSpPr>
              <a:spLocks/>
            </p:cNvSpPr>
            <p:nvPr/>
          </p:nvSpPr>
          <p:spPr bwMode="auto">
            <a:xfrm>
              <a:off x="4024" y="1600"/>
              <a:ext cx="149" cy="341"/>
            </a:xfrm>
            <a:prstGeom prst="rightBrace">
              <a:avLst>
                <a:gd name="adj1" fmla="val 19072"/>
                <a:gd name="adj2" fmla="val 50000"/>
              </a:avLst>
            </a:prstGeom>
            <a:noFill/>
            <a:ln w="19050">
              <a:solidFill>
                <a:srgbClr val="660066"/>
              </a:solidFill>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11001119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869">
                                            <p:txEl>
                                              <p:pRg st="5" end="5"/>
                                            </p:txEl>
                                          </p:spTgt>
                                        </p:tgtEl>
                                        <p:attrNameLst>
                                          <p:attrName>style.visibility</p:attrName>
                                        </p:attrNameLst>
                                      </p:cBhvr>
                                      <p:to>
                                        <p:strVal val="visible"/>
                                      </p:to>
                                    </p:set>
                                    <p:animEffect transition="in" filter="wipe(left)">
                                      <p:cBhvr>
                                        <p:cTn id="7" dur="500"/>
                                        <p:tgtEl>
                                          <p:spTgt spid="36869">
                                            <p:txEl>
                                              <p:pRg st="5" end="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906"/>
                                        </p:tgtEl>
                                        <p:attrNameLst>
                                          <p:attrName>style.visibility</p:attrName>
                                        </p:attrNameLst>
                                      </p:cBhvr>
                                      <p:to>
                                        <p:strVal val="visible"/>
                                      </p:to>
                                    </p:set>
                                    <p:animEffect transition="in" filter="wipe(left)">
                                      <p:cBhvr>
                                        <p:cTn id="11" dur="500"/>
                                        <p:tgtEl>
                                          <p:spTgt spid="369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6869">
                                            <p:txEl>
                                              <p:pRg st="6" end="6"/>
                                            </p:txEl>
                                          </p:spTgt>
                                        </p:tgtEl>
                                        <p:attrNameLst>
                                          <p:attrName>style.visibility</p:attrName>
                                        </p:attrNameLst>
                                      </p:cBhvr>
                                      <p:to>
                                        <p:strVal val="visible"/>
                                      </p:to>
                                    </p:set>
                                    <p:animEffect transition="in" filter="wipe(left)">
                                      <p:cBhvr>
                                        <p:cTn id="16" dur="500"/>
                                        <p:tgtEl>
                                          <p:spTgt spid="36869">
                                            <p:txEl>
                                              <p:pRg st="6" end="6"/>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6904"/>
                                        </p:tgtEl>
                                        <p:attrNameLst>
                                          <p:attrName>style.visibility</p:attrName>
                                        </p:attrNameLst>
                                      </p:cBhvr>
                                      <p:to>
                                        <p:strVal val="visible"/>
                                      </p:to>
                                    </p:set>
                                    <p:animEffect transition="in" filter="wipe(left)">
                                      <p:cBhvr>
                                        <p:cTn id="20" dur="500"/>
                                        <p:tgtEl>
                                          <p:spTgt spid="369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6869">
                                            <p:txEl>
                                              <p:pRg st="7" end="7"/>
                                            </p:txEl>
                                          </p:spTgt>
                                        </p:tgtEl>
                                        <p:attrNameLst>
                                          <p:attrName>style.visibility</p:attrName>
                                        </p:attrNameLst>
                                      </p:cBhvr>
                                      <p:to>
                                        <p:strVal val="visible"/>
                                      </p:to>
                                    </p:set>
                                    <p:animEffect transition="in" filter="wipe(left)">
                                      <p:cBhvr>
                                        <p:cTn id="25" dur="500"/>
                                        <p:tgtEl>
                                          <p:spTgt spid="36869">
                                            <p:txEl>
                                              <p:pRg st="7" end="7"/>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6902"/>
                                        </p:tgtEl>
                                        <p:attrNameLst>
                                          <p:attrName>style.visibility</p:attrName>
                                        </p:attrNameLst>
                                      </p:cBhvr>
                                      <p:to>
                                        <p:strVal val="visible"/>
                                      </p:to>
                                    </p:set>
                                    <p:animEffect transition="in" filter="wipe(left)">
                                      <p:cBhvr>
                                        <p:cTn id="29" dur="500"/>
                                        <p:tgtEl>
                                          <p:spTgt spid="3690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6" grpId="0"/>
      <p:bldP spid="36904" grpId="0"/>
      <p:bldP spid="3690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a:solidFill>
                  <a:srgbClr val="AE1221"/>
                </a:solidFill>
              </a:rPr>
              <a:t>Computing GDP</a:t>
            </a:r>
            <a:endParaRPr lang="en-US" dirty="0"/>
          </a:p>
        </p:txBody>
      </p:sp>
      <p:sp>
        <p:nvSpPr>
          <p:cNvPr id="3" name="Content Placeholder 2"/>
          <p:cNvSpPr>
            <a:spLocks noGrp="1"/>
          </p:cNvSpPr>
          <p:nvPr>
            <p:ph idx="1"/>
          </p:nvPr>
        </p:nvSpPr>
        <p:spPr>
          <a:xfrm>
            <a:off x="304800" y="2895600"/>
            <a:ext cx="8686800" cy="3552825"/>
          </a:xfrm>
        </p:spPr>
        <p:txBody>
          <a:bodyPr>
            <a:noAutofit/>
          </a:bodyPr>
          <a:lstStyle/>
          <a:p>
            <a:pPr marL="0" indent="0">
              <a:buNone/>
            </a:pPr>
            <a:r>
              <a:rPr lang="en-US" dirty="0">
                <a:solidFill>
                  <a:schemeClr val="accent6">
                    <a:lumMod val="50000"/>
                  </a:schemeClr>
                </a:solidFill>
              </a:rPr>
              <a:t>Use the above data to solve these problems:</a:t>
            </a:r>
          </a:p>
          <a:p>
            <a:pPr marL="514350" indent="-514350">
              <a:buClr>
                <a:srgbClr val="C00000"/>
              </a:buClr>
              <a:buFont typeface="+mj-lt"/>
              <a:buAutoNum type="alphaUcPeriod"/>
            </a:pPr>
            <a:r>
              <a:rPr lang="en-US" dirty="0" smtClean="0">
                <a:solidFill>
                  <a:schemeClr val="tx1"/>
                </a:solidFill>
              </a:rPr>
              <a:t>Compute </a:t>
            </a:r>
            <a:r>
              <a:rPr lang="en-US" dirty="0">
                <a:solidFill>
                  <a:schemeClr val="tx1"/>
                </a:solidFill>
              </a:rPr>
              <a:t>nominal GDP in </a:t>
            </a:r>
            <a:r>
              <a:rPr lang="en-US" dirty="0" smtClean="0">
                <a:solidFill>
                  <a:schemeClr val="tx1"/>
                </a:solidFill>
              </a:rPr>
              <a:t>2014.</a:t>
            </a:r>
            <a:endParaRPr lang="en-US" dirty="0">
              <a:solidFill>
                <a:schemeClr val="tx1"/>
              </a:solidFill>
            </a:endParaRPr>
          </a:p>
          <a:p>
            <a:pPr marL="514350" indent="-514350">
              <a:buClr>
                <a:srgbClr val="C00000"/>
              </a:buClr>
              <a:buFont typeface="+mj-lt"/>
              <a:buAutoNum type="alphaUcPeriod"/>
            </a:pPr>
            <a:r>
              <a:rPr lang="en-US" dirty="0" smtClean="0">
                <a:solidFill>
                  <a:schemeClr val="tx1"/>
                </a:solidFill>
              </a:rPr>
              <a:t>Compute </a:t>
            </a:r>
            <a:r>
              <a:rPr lang="en-US" dirty="0">
                <a:solidFill>
                  <a:schemeClr val="tx1"/>
                </a:solidFill>
              </a:rPr>
              <a:t>real GDP in </a:t>
            </a:r>
            <a:r>
              <a:rPr lang="en-US" dirty="0" smtClean="0">
                <a:solidFill>
                  <a:schemeClr val="tx1"/>
                </a:solidFill>
              </a:rPr>
              <a:t>2015. </a:t>
            </a:r>
            <a:endParaRPr lang="en-US" dirty="0">
              <a:solidFill>
                <a:schemeClr val="tx1"/>
              </a:solidFill>
            </a:endParaRPr>
          </a:p>
          <a:p>
            <a:pPr marL="514350" indent="-514350">
              <a:buClr>
                <a:srgbClr val="C00000"/>
              </a:buClr>
              <a:buFont typeface="+mj-lt"/>
              <a:buAutoNum type="alphaUcPeriod"/>
            </a:pPr>
            <a:r>
              <a:rPr lang="en-US" dirty="0" smtClean="0">
                <a:solidFill>
                  <a:schemeClr val="tx1"/>
                </a:solidFill>
              </a:rPr>
              <a:t>Compute </a:t>
            </a:r>
            <a:r>
              <a:rPr lang="en-US" dirty="0">
                <a:solidFill>
                  <a:schemeClr val="tx1"/>
                </a:solidFill>
              </a:rPr>
              <a:t>the GDP deflator in </a:t>
            </a:r>
            <a:r>
              <a:rPr lang="en-US" dirty="0" smtClean="0">
                <a:solidFill>
                  <a:schemeClr val="tx1"/>
                </a:solidFill>
              </a:rPr>
              <a:t>2016. </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50"/>
          <p:cNvGraphicFramePr>
            <a:graphicFrameLocks noGrp="1"/>
          </p:cNvGraphicFramePr>
          <p:nvPr>
            <p:extLst>
              <p:ext uri="{D42A27DB-BD31-4B8C-83A1-F6EECF244321}">
                <p14:modId xmlns:p14="http://schemas.microsoft.com/office/powerpoint/2010/main" val="2665277603"/>
              </p:ext>
            </p:extLst>
          </p:nvPr>
        </p:nvGraphicFramePr>
        <p:xfrm>
          <a:off x="304800" y="762000"/>
          <a:ext cx="8611806" cy="1990343"/>
        </p:xfrm>
        <a:graphic>
          <a:graphicData uri="http://schemas.openxmlformats.org/drawingml/2006/table">
            <a:tbl>
              <a:tblPr/>
              <a:tblGrid>
                <a:gridCol w="1363662"/>
                <a:gridCol w="1304925"/>
                <a:gridCol w="1445831"/>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2014 (base year)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2015</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2016</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1000</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205</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32270075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a:solidFill>
                  <a:srgbClr val="AE1221"/>
                </a:solidFill>
              </a:rPr>
              <a:t>Computing GDP</a:t>
            </a:r>
            <a:endParaRPr lang="en-US" dirty="0"/>
          </a:p>
        </p:txBody>
      </p:sp>
      <p:sp>
        <p:nvSpPr>
          <p:cNvPr id="3" name="Content Placeholder 2"/>
          <p:cNvSpPr>
            <a:spLocks noGrp="1"/>
          </p:cNvSpPr>
          <p:nvPr>
            <p:ph idx="1"/>
          </p:nvPr>
        </p:nvSpPr>
        <p:spPr>
          <a:xfrm>
            <a:off x="304800" y="2895600"/>
            <a:ext cx="8686800" cy="3552825"/>
          </a:xfrm>
        </p:spPr>
        <p:txBody>
          <a:bodyPr>
            <a:noAutofit/>
          </a:bodyPr>
          <a:lstStyle/>
          <a:p>
            <a:pPr marL="514350" indent="-514350">
              <a:buClr>
                <a:srgbClr val="C00000"/>
              </a:buClr>
              <a:buFont typeface="+mj-lt"/>
              <a:buAutoNum type="alphaUcPeriod"/>
            </a:pPr>
            <a:r>
              <a:rPr lang="en-US" sz="3600" dirty="0" smtClean="0">
                <a:solidFill>
                  <a:schemeClr val="tx1"/>
                </a:solidFill>
              </a:rPr>
              <a:t>Compute </a:t>
            </a:r>
            <a:r>
              <a:rPr lang="en-US" sz="3600" dirty="0">
                <a:solidFill>
                  <a:schemeClr val="tx1"/>
                </a:solidFill>
              </a:rPr>
              <a:t>nominal GDP in </a:t>
            </a:r>
            <a:r>
              <a:rPr lang="en-US" sz="3600" dirty="0" smtClean="0">
                <a:solidFill>
                  <a:schemeClr val="tx1"/>
                </a:solidFill>
              </a:rPr>
              <a:t>2014</a:t>
            </a:r>
            <a:r>
              <a:rPr lang="en-US" sz="3600" dirty="0" smtClean="0">
                <a:solidFill>
                  <a:schemeClr val="tx1"/>
                </a:solidFill>
              </a:rPr>
              <a:t>.</a:t>
            </a:r>
          </a:p>
          <a:p>
            <a:pPr marL="514350" indent="-514350">
              <a:buClr>
                <a:srgbClr val="C00000"/>
              </a:buClr>
              <a:buFont typeface="+mj-lt"/>
              <a:buAutoNum type="alphaUcPeriod"/>
            </a:pPr>
            <a:endParaRPr lang="en-US" sz="3600" dirty="0" smtClean="0">
              <a:solidFill>
                <a:schemeClr val="tx1"/>
              </a:solidFill>
            </a:endParaRPr>
          </a:p>
          <a:p>
            <a:pPr marL="514350" indent="-514350">
              <a:buClr>
                <a:srgbClr val="C00000"/>
              </a:buClr>
              <a:buFont typeface="+mj-lt"/>
              <a:buAutoNum type="alphaUcPeriod"/>
            </a:pPr>
            <a:r>
              <a:rPr lang="en-US" sz="3600" dirty="0" smtClean="0">
                <a:solidFill>
                  <a:schemeClr val="tx1"/>
                </a:solidFill>
              </a:rPr>
              <a:t>Compute real GDP in 2015.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50"/>
          <p:cNvGraphicFramePr>
            <a:graphicFrameLocks noGrp="1"/>
          </p:cNvGraphicFramePr>
          <p:nvPr>
            <p:extLst>
              <p:ext uri="{D42A27DB-BD31-4B8C-83A1-F6EECF244321}">
                <p14:modId xmlns:p14="http://schemas.microsoft.com/office/powerpoint/2010/main" val="3083846852"/>
              </p:ext>
            </p:extLst>
          </p:nvPr>
        </p:nvGraphicFramePr>
        <p:xfrm>
          <a:off x="304800" y="762000"/>
          <a:ext cx="8611806" cy="1990343"/>
        </p:xfrm>
        <a:graphic>
          <a:graphicData uri="http://schemas.openxmlformats.org/drawingml/2006/table">
            <a:tbl>
              <a:tblPr/>
              <a:tblGrid>
                <a:gridCol w="1363662"/>
                <a:gridCol w="1304925"/>
                <a:gridCol w="1445831"/>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2014 (base year)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2015</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2016</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1000</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205</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6326094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a:solidFill>
                  <a:srgbClr val="AE1221"/>
                </a:solidFill>
              </a:rPr>
              <a:t>Computing GDP</a:t>
            </a:r>
            <a:endParaRPr lang="en-US" dirty="0"/>
          </a:p>
        </p:txBody>
      </p:sp>
      <p:sp>
        <p:nvSpPr>
          <p:cNvPr id="3" name="Content Placeholder 2"/>
          <p:cNvSpPr>
            <a:spLocks noGrp="1"/>
          </p:cNvSpPr>
          <p:nvPr>
            <p:ph idx="1"/>
          </p:nvPr>
        </p:nvSpPr>
        <p:spPr>
          <a:xfrm>
            <a:off x="304800" y="2895600"/>
            <a:ext cx="8686800" cy="3552825"/>
          </a:xfrm>
        </p:spPr>
        <p:txBody>
          <a:bodyPr>
            <a:noAutofit/>
          </a:bodyPr>
          <a:lstStyle/>
          <a:p>
            <a:pPr marL="514350" indent="-514350">
              <a:buClr>
                <a:srgbClr val="C00000"/>
              </a:buClr>
              <a:buFont typeface="+mj-lt"/>
              <a:buAutoNum type="alphaUcPeriod"/>
            </a:pPr>
            <a:r>
              <a:rPr lang="en-US" sz="3600" dirty="0" smtClean="0">
                <a:solidFill>
                  <a:schemeClr val="tx1"/>
                </a:solidFill>
              </a:rPr>
              <a:t>Compute </a:t>
            </a:r>
            <a:r>
              <a:rPr lang="en-US" sz="3600" dirty="0">
                <a:solidFill>
                  <a:schemeClr val="tx1"/>
                </a:solidFill>
              </a:rPr>
              <a:t>nominal GDP in </a:t>
            </a:r>
            <a:r>
              <a:rPr lang="en-US" sz="3600" dirty="0" smtClean="0">
                <a:solidFill>
                  <a:schemeClr val="tx1"/>
                </a:solidFill>
              </a:rPr>
              <a:t>2014.</a:t>
            </a:r>
          </a:p>
          <a:p>
            <a:pPr marL="400050" lvl="1" indent="0">
              <a:buClr>
                <a:srgbClr val="C00000"/>
              </a:buClr>
              <a:buNone/>
            </a:pPr>
            <a:r>
              <a:rPr lang="en-US" sz="3200" dirty="0" smtClean="0">
                <a:solidFill>
                  <a:schemeClr val="accent6">
                    <a:lumMod val="50000"/>
                  </a:schemeClr>
                </a:solidFill>
              </a:rPr>
              <a:t>$30 x 900  +  $100 x 192  =  $46,200</a:t>
            </a:r>
          </a:p>
          <a:p>
            <a:pPr marL="514350" indent="-514350">
              <a:buClr>
                <a:srgbClr val="C00000"/>
              </a:buClr>
              <a:buFont typeface="+mj-lt"/>
              <a:buAutoNum type="alphaUcPeriod"/>
            </a:pPr>
            <a:r>
              <a:rPr lang="en-US" sz="3600" dirty="0" smtClean="0">
                <a:solidFill>
                  <a:schemeClr val="tx1"/>
                </a:solidFill>
              </a:rPr>
              <a:t>Compute real GDP in 2015.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50"/>
          <p:cNvGraphicFramePr>
            <a:graphicFrameLocks noGrp="1"/>
          </p:cNvGraphicFramePr>
          <p:nvPr>
            <p:extLst>
              <p:ext uri="{D42A27DB-BD31-4B8C-83A1-F6EECF244321}">
                <p14:modId xmlns:p14="http://schemas.microsoft.com/office/powerpoint/2010/main" val="3825250270"/>
              </p:ext>
            </p:extLst>
          </p:nvPr>
        </p:nvGraphicFramePr>
        <p:xfrm>
          <a:off x="304800" y="762000"/>
          <a:ext cx="8611806" cy="1990343"/>
        </p:xfrm>
        <a:graphic>
          <a:graphicData uri="http://schemas.openxmlformats.org/drawingml/2006/table">
            <a:tbl>
              <a:tblPr/>
              <a:tblGrid>
                <a:gridCol w="1363662"/>
                <a:gridCol w="1304925"/>
                <a:gridCol w="1445831"/>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2014 (base year)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2015</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2016</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1000</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205</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36942197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and </a:t>
            </a:r>
            <a:r>
              <a:rPr lang="en-US" dirty="0" smtClean="0"/>
              <a:t>Expenditure</a:t>
            </a:r>
            <a:endParaRPr lang="en-US" dirty="0"/>
          </a:p>
        </p:txBody>
      </p:sp>
      <p:sp>
        <p:nvSpPr>
          <p:cNvPr id="3" name="Content Placeholder 2"/>
          <p:cNvSpPr>
            <a:spLocks noGrp="1"/>
          </p:cNvSpPr>
          <p:nvPr>
            <p:ph idx="1"/>
          </p:nvPr>
        </p:nvSpPr>
        <p:spPr>
          <a:xfrm>
            <a:off x="277813" y="1025525"/>
            <a:ext cx="8713787" cy="5422900"/>
          </a:xfrm>
        </p:spPr>
        <p:txBody>
          <a:bodyPr/>
          <a:lstStyle/>
          <a:p>
            <a:pPr eaLnBrk="1" hangingPunct="1"/>
            <a:r>
              <a:rPr lang="en-US" dirty="0"/>
              <a:t>Gross Domestic Product (GDP) </a:t>
            </a:r>
            <a:endParaRPr lang="en-US" dirty="0" smtClean="0"/>
          </a:p>
          <a:p>
            <a:pPr lvl="1" eaLnBrk="1" hangingPunct="1"/>
            <a:r>
              <a:rPr lang="en-US" dirty="0" smtClean="0"/>
              <a:t>Measures total </a:t>
            </a:r>
            <a:r>
              <a:rPr lang="en-US" dirty="0"/>
              <a:t>income of everyone in the economy.  </a:t>
            </a:r>
          </a:p>
          <a:p>
            <a:pPr lvl="1" eaLnBrk="1" hangingPunct="1"/>
            <a:r>
              <a:rPr lang="en-US" dirty="0" smtClean="0"/>
              <a:t>Also </a:t>
            </a:r>
            <a:r>
              <a:rPr lang="en-US" dirty="0"/>
              <a:t>measures total expenditure on the economy’s output of </a:t>
            </a:r>
            <a:r>
              <a:rPr lang="en-US" dirty="0" smtClean="0"/>
              <a:t>goods and services.</a:t>
            </a:r>
          </a:p>
          <a:p>
            <a:pPr eaLnBrk="1" hangingPunct="1"/>
            <a:r>
              <a:rPr lang="en-US" dirty="0" smtClean="0">
                <a:solidFill>
                  <a:srgbClr val="C00000"/>
                </a:solidFill>
              </a:rPr>
              <a:t>Income equals </a:t>
            </a:r>
            <a:r>
              <a:rPr lang="en-US" dirty="0">
                <a:solidFill>
                  <a:srgbClr val="C00000"/>
                </a:solidFill>
              </a:rPr>
              <a:t>expenditure </a:t>
            </a:r>
            <a:endParaRPr lang="en-US" dirty="0" smtClean="0">
              <a:solidFill>
                <a:srgbClr val="C00000"/>
              </a:solidFill>
            </a:endParaRPr>
          </a:p>
          <a:p>
            <a:pPr lvl="1" eaLnBrk="1" hangingPunct="1"/>
            <a:r>
              <a:rPr lang="en-US" dirty="0"/>
              <a:t>For the economy as a </a:t>
            </a:r>
            <a:r>
              <a:rPr lang="en-US" dirty="0" smtClean="0"/>
              <a:t>whole</a:t>
            </a:r>
          </a:p>
          <a:p>
            <a:pPr lvl="1" eaLnBrk="1" hangingPunct="1"/>
            <a:r>
              <a:rPr lang="en-US" dirty="0" smtClean="0"/>
              <a:t>Because every </a:t>
            </a:r>
            <a:r>
              <a:rPr lang="en-US" dirty="0"/>
              <a:t>dollar a buyer spends </a:t>
            </a:r>
            <a:br>
              <a:rPr lang="en-US" dirty="0"/>
            </a:br>
            <a:r>
              <a:rPr lang="en-US" dirty="0"/>
              <a:t>is a dollar of income for the seller.</a:t>
            </a:r>
          </a:p>
          <a:p>
            <a:pPr eaLnBrk="1" hangingPunct="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535665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a:solidFill>
                  <a:srgbClr val="AE1221"/>
                </a:solidFill>
              </a:rPr>
              <a:t>Computing GDP</a:t>
            </a:r>
            <a:endParaRPr lang="en-US" dirty="0"/>
          </a:p>
        </p:txBody>
      </p:sp>
      <p:sp>
        <p:nvSpPr>
          <p:cNvPr id="3" name="Content Placeholder 2"/>
          <p:cNvSpPr>
            <a:spLocks noGrp="1"/>
          </p:cNvSpPr>
          <p:nvPr>
            <p:ph idx="1"/>
          </p:nvPr>
        </p:nvSpPr>
        <p:spPr>
          <a:xfrm>
            <a:off x="304800" y="2895600"/>
            <a:ext cx="8686800" cy="3552825"/>
          </a:xfrm>
        </p:spPr>
        <p:txBody>
          <a:bodyPr>
            <a:noAutofit/>
          </a:bodyPr>
          <a:lstStyle/>
          <a:p>
            <a:pPr marL="514350" indent="-514350">
              <a:buClr>
                <a:srgbClr val="C00000"/>
              </a:buClr>
              <a:buFont typeface="+mj-lt"/>
              <a:buAutoNum type="alphaUcPeriod"/>
            </a:pPr>
            <a:r>
              <a:rPr lang="en-US" sz="3600" dirty="0" smtClean="0">
                <a:solidFill>
                  <a:schemeClr val="tx1"/>
                </a:solidFill>
              </a:rPr>
              <a:t>Compute </a:t>
            </a:r>
            <a:r>
              <a:rPr lang="en-US" sz="3600" dirty="0">
                <a:solidFill>
                  <a:schemeClr val="tx1"/>
                </a:solidFill>
              </a:rPr>
              <a:t>nominal GDP in </a:t>
            </a:r>
            <a:r>
              <a:rPr lang="en-US" sz="3600" dirty="0" smtClean="0">
                <a:solidFill>
                  <a:schemeClr val="tx1"/>
                </a:solidFill>
              </a:rPr>
              <a:t>2014.</a:t>
            </a:r>
          </a:p>
          <a:p>
            <a:pPr marL="400050" lvl="1" indent="0">
              <a:buClr>
                <a:srgbClr val="C00000"/>
              </a:buClr>
              <a:buNone/>
            </a:pPr>
            <a:r>
              <a:rPr lang="en-US" sz="3200" dirty="0" smtClean="0">
                <a:solidFill>
                  <a:schemeClr val="accent6">
                    <a:lumMod val="50000"/>
                  </a:schemeClr>
                </a:solidFill>
              </a:rPr>
              <a:t>$30 x 900  +  $100 x 192  =  $46,200</a:t>
            </a:r>
          </a:p>
          <a:p>
            <a:pPr marL="514350" indent="-514350">
              <a:buClr>
                <a:srgbClr val="C00000"/>
              </a:buClr>
              <a:buFont typeface="+mj-lt"/>
              <a:buAutoNum type="alphaUcPeriod"/>
            </a:pPr>
            <a:r>
              <a:rPr lang="en-US" sz="3600" dirty="0" smtClean="0">
                <a:solidFill>
                  <a:schemeClr val="tx1"/>
                </a:solidFill>
              </a:rPr>
              <a:t>Compute real GDP in 2015. </a:t>
            </a:r>
          </a:p>
          <a:p>
            <a:pPr marL="400050" lvl="1" indent="0">
              <a:buClr>
                <a:srgbClr val="C00000"/>
              </a:buClr>
              <a:buNone/>
            </a:pPr>
            <a:r>
              <a:rPr lang="en-US" sz="3200" dirty="0" smtClean="0">
                <a:solidFill>
                  <a:schemeClr val="accent6">
                    <a:lumMod val="50000"/>
                  </a:schemeClr>
                </a:solidFill>
              </a:rPr>
              <a:t>$</a:t>
            </a:r>
            <a:r>
              <a:rPr lang="en-US" sz="3200" dirty="0">
                <a:solidFill>
                  <a:schemeClr val="accent6">
                    <a:lumMod val="50000"/>
                  </a:schemeClr>
                </a:solidFill>
              </a:rPr>
              <a:t>30 x 1000  +  $100 x 200  =  $50,000</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50"/>
          <p:cNvGraphicFramePr>
            <a:graphicFrameLocks noGrp="1"/>
          </p:cNvGraphicFramePr>
          <p:nvPr>
            <p:extLst>
              <p:ext uri="{D42A27DB-BD31-4B8C-83A1-F6EECF244321}">
                <p14:modId xmlns:p14="http://schemas.microsoft.com/office/powerpoint/2010/main" val="3420883109"/>
              </p:ext>
            </p:extLst>
          </p:nvPr>
        </p:nvGraphicFramePr>
        <p:xfrm>
          <a:off x="304800" y="762000"/>
          <a:ext cx="8611806" cy="1990343"/>
        </p:xfrm>
        <a:graphic>
          <a:graphicData uri="http://schemas.openxmlformats.org/drawingml/2006/table">
            <a:tbl>
              <a:tblPr/>
              <a:tblGrid>
                <a:gridCol w="1363662"/>
                <a:gridCol w="1304925"/>
                <a:gridCol w="1445831"/>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2014 (base year)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2015</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2016</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1000</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205</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3139552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30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a:solidFill>
                  <a:srgbClr val="AE1221"/>
                </a:solidFill>
              </a:rPr>
              <a:t>Computing GDP</a:t>
            </a:r>
            <a:endParaRPr lang="en-US" dirty="0"/>
          </a:p>
        </p:txBody>
      </p:sp>
      <p:sp>
        <p:nvSpPr>
          <p:cNvPr id="3" name="Content Placeholder 2"/>
          <p:cNvSpPr>
            <a:spLocks noGrp="1"/>
          </p:cNvSpPr>
          <p:nvPr>
            <p:ph idx="1"/>
          </p:nvPr>
        </p:nvSpPr>
        <p:spPr>
          <a:xfrm>
            <a:off x="304800" y="2895600"/>
            <a:ext cx="8686800" cy="3552825"/>
          </a:xfrm>
        </p:spPr>
        <p:txBody>
          <a:bodyPr>
            <a:noAutofit/>
          </a:bodyPr>
          <a:lstStyle/>
          <a:p>
            <a:pPr marL="514350" indent="-514350">
              <a:buClr>
                <a:srgbClr val="C00000"/>
              </a:buClr>
              <a:buFont typeface="+mj-lt"/>
              <a:buAutoNum type="alphaUcPeriod" startAt="3"/>
            </a:pPr>
            <a:r>
              <a:rPr lang="en-US" sz="3000" dirty="0" smtClean="0">
                <a:solidFill>
                  <a:schemeClr val="tx1"/>
                </a:solidFill>
              </a:rPr>
              <a:t>Compute </a:t>
            </a:r>
            <a:r>
              <a:rPr lang="en-US" sz="3000" dirty="0">
                <a:solidFill>
                  <a:schemeClr val="tx1"/>
                </a:solidFill>
              </a:rPr>
              <a:t>the GDP deflator in 2016.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50"/>
          <p:cNvGraphicFramePr>
            <a:graphicFrameLocks noGrp="1"/>
          </p:cNvGraphicFramePr>
          <p:nvPr>
            <p:extLst>
              <p:ext uri="{D42A27DB-BD31-4B8C-83A1-F6EECF244321}">
                <p14:modId xmlns:p14="http://schemas.microsoft.com/office/powerpoint/2010/main" val="3083846852"/>
              </p:ext>
            </p:extLst>
          </p:nvPr>
        </p:nvGraphicFramePr>
        <p:xfrm>
          <a:off x="304800" y="762000"/>
          <a:ext cx="8611806" cy="1990343"/>
        </p:xfrm>
        <a:graphic>
          <a:graphicData uri="http://schemas.openxmlformats.org/drawingml/2006/table">
            <a:tbl>
              <a:tblPr/>
              <a:tblGrid>
                <a:gridCol w="1363662"/>
                <a:gridCol w="1304925"/>
                <a:gridCol w="1445831"/>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2014 (base year)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2015</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2016</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1000</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205</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6326094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a:solidFill>
                  <a:srgbClr val="AE1221"/>
                </a:solidFill>
              </a:rPr>
              <a:t>Computing GDP</a:t>
            </a:r>
            <a:endParaRPr lang="en-US" dirty="0"/>
          </a:p>
        </p:txBody>
      </p:sp>
      <p:sp>
        <p:nvSpPr>
          <p:cNvPr id="3" name="Content Placeholder 2"/>
          <p:cNvSpPr>
            <a:spLocks noGrp="1"/>
          </p:cNvSpPr>
          <p:nvPr>
            <p:ph idx="1"/>
          </p:nvPr>
        </p:nvSpPr>
        <p:spPr>
          <a:xfrm>
            <a:off x="304800" y="2895600"/>
            <a:ext cx="8686800" cy="3552825"/>
          </a:xfrm>
        </p:spPr>
        <p:txBody>
          <a:bodyPr>
            <a:noAutofit/>
          </a:bodyPr>
          <a:lstStyle/>
          <a:p>
            <a:pPr marL="514350" indent="-514350">
              <a:buClr>
                <a:srgbClr val="C00000"/>
              </a:buClr>
              <a:buFont typeface="+mj-lt"/>
              <a:buAutoNum type="alphaUcPeriod" startAt="3"/>
            </a:pPr>
            <a:r>
              <a:rPr lang="en-US" sz="3000" dirty="0" smtClean="0">
                <a:solidFill>
                  <a:schemeClr val="tx1"/>
                </a:solidFill>
              </a:rPr>
              <a:t>Compute </a:t>
            </a:r>
            <a:r>
              <a:rPr lang="en-US" sz="3000" dirty="0">
                <a:solidFill>
                  <a:schemeClr val="tx1"/>
                </a:solidFill>
              </a:rPr>
              <a:t>the GDP deflator in 2016. </a:t>
            </a:r>
          </a:p>
          <a:p>
            <a:pPr marL="0" indent="0">
              <a:buNone/>
            </a:pPr>
            <a:r>
              <a:rPr lang="en-US" sz="2800" dirty="0">
                <a:solidFill>
                  <a:schemeClr val="accent6">
                    <a:lumMod val="50000"/>
                  </a:schemeClr>
                </a:solidFill>
              </a:rPr>
              <a:t>  Nom GDP  =  $36 x 1050  +  $100 x 205  =  $58,300</a:t>
            </a:r>
          </a:p>
          <a:p>
            <a:pPr marL="0" indent="0">
              <a:buNone/>
            </a:pPr>
            <a:r>
              <a:rPr lang="en-US" sz="2800" dirty="0">
                <a:solidFill>
                  <a:schemeClr val="accent6">
                    <a:lumMod val="50000"/>
                  </a:schemeClr>
                </a:solidFill>
              </a:rPr>
              <a:t>  Real GDP  =  $30 x 1050  +  $100 x 205  =  $52,000</a:t>
            </a:r>
          </a:p>
          <a:p>
            <a:pPr marL="0" indent="0">
              <a:buNone/>
            </a:pPr>
            <a:r>
              <a:rPr lang="en-US" sz="2800" dirty="0">
                <a:solidFill>
                  <a:schemeClr val="accent6">
                    <a:lumMod val="50000"/>
                  </a:schemeClr>
                </a:solidFill>
              </a:rPr>
              <a: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50"/>
          <p:cNvGraphicFramePr>
            <a:graphicFrameLocks noGrp="1"/>
          </p:cNvGraphicFramePr>
          <p:nvPr>
            <p:extLst>
              <p:ext uri="{D42A27DB-BD31-4B8C-83A1-F6EECF244321}">
                <p14:modId xmlns:p14="http://schemas.microsoft.com/office/powerpoint/2010/main" val="605097477"/>
              </p:ext>
            </p:extLst>
          </p:nvPr>
        </p:nvGraphicFramePr>
        <p:xfrm>
          <a:off x="304800" y="762000"/>
          <a:ext cx="8611806" cy="1990343"/>
        </p:xfrm>
        <a:graphic>
          <a:graphicData uri="http://schemas.openxmlformats.org/drawingml/2006/table">
            <a:tbl>
              <a:tblPr/>
              <a:tblGrid>
                <a:gridCol w="1363662"/>
                <a:gridCol w="1304925"/>
                <a:gridCol w="1445831"/>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2014 (base year)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2015</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2016</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1000</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205</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9476461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a:solidFill>
                  <a:srgbClr val="AE1221"/>
                </a:solidFill>
              </a:rPr>
              <a:t>Computing GDP</a:t>
            </a:r>
            <a:endParaRPr lang="en-US" dirty="0"/>
          </a:p>
        </p:txBody>
      </p:sp>
      <p:sp>
        <p:nvSpPr>
          <p:cNvPr id="3" name="Content Placeholder 2"/>
          <p:cNvSpPr>
            <a:spLocks noGrp="1"/>
          </p:cNvSpPr>
          <p:nvPr>
            <p:ph idx="1"/>
          </p:nvPr>
        </p:nvSpPr>
        <p:spPr>
          <a:xfrm>
            <a:off x="304800" y="2895600"/>
            <a:ext cx="8686800" cy="3552825"/>
          </a:xfrm>
        </p:spPr>
        <p:txBody>
          <a:bodyPr>
            <a:noAutofit/>
          </a:bodyPr>
          <a:lstStyle/>
          <a:p>
            <a:pPr marL="514350" indent="-514350">
              <a:buClr>
                <a:srgbClr val="C00000"/>
              </a:buClr>
              <a:buFont typeface="+mj-lt"/>
              <a:buAutoNum type="alphaUcPeriod" startAt="3"/>
            </a:pPr>
            <a:r>
              <a:rPr lang="en-US" sz="3000" dirty="0" smtClean="0">
                <a:solidFill>
                  <a:schemeClr val="tx1"/>
                </a:solidFill>
              </a:rPr>
              <a:t>Compute </a:t>
            </a:r>
            <a:r>
              <a:rPr lang="en-US" sz="3000" dirty="0">
                <a:solidFill>
                  <a:schemeClr val="tx1"/>
                </a:solidFill>
              </a:rPr>
              <a:t>the GDP deflator in 2016. </a:t>
            </a:r>
          </a:p>
          <a:p>
            <a:pPr marL="0" indent="0">
              <a:buNone/>
            </a:pPr>
            <a:r>
              <a:rPr lang="en-US" sz="2800" dirty="0">
                <a:solidFill>
                  <a:schemeClr val="accent6">
                    <a:lumMod val="50000"/>
                  </a:schemeClr>
                </a:solidFill>
              </a:rPr>
              <a:t>  Nom GDP  =  $36 x 1050  +  $100 x 205  =  $58,300</a:t>
            </a:r>
          </a:p>
          <a:p>
            <a:pPr marL="0" indent="0">
              <a:buNone/>
            </a:pPr>
            <a:r>
              <a:rPr lang="en-US" sz="2800" dirty="0">
                <a:solidFill>
                  <a:schemeClr val="accent6">
                    <a:lumMod val="50000"/>
                  </a:schemeClr>
                </a:solidFill>
              </a:rPr>
              <a:t>  Real GDP  =  $30 x 1050  +  $100 x 205  =  $52,000</a:t>
            </a:r>
          </a:p>
          <a:p>
            <a:pPr marL="0" indent="0">
              <a:buNone/>
            </a:pPr>
            <a:r>
              <a:rPr lang="en-US" sz="2800" dirty="0">
                <a:solidFill>
                  <a:schemeClr val="accent6">
                    <a:lumMod val="50000"/>
                  </a:schemeClr>
                </a:solidFill>
              </a:rPr>
              <a:t>  </a:t>
            </a:r>
            <a:r>
              <a:rPr lang="en-US" sz="2800" b="1" dirty="0">
                <a:solidFill>
                  <a:srgbClr val="0000FF"/>
                </a:solidFill>
              </a:rPr>
              <a:t>GDP deflator = </a:t>
            </a:r>
            <a:r>
              <a:rPr lang="en-US" sz="2800" b="1" dirty="0" smtClean="0">
                <a:solidFill>
                  <a:srgbClr val="0000FF"/>
                </a:solidFill>
              </a:rPr>
              <a:t>100 </a:t>
            </a:r>
            <a:r>
              <a:rPr lang="en-US" sz="2800" b="1" dirty="0">
                <a:solidFill>
                  <a:srgbClr val="0000FF"/>
                </a:solidFill>
              </a:rPr>
              <a:t>x (Nom GDP)/(Real GDP)</a:t>
            </a:r>
          </a:p>
          <a:p>
            <a:pPr marL="0" indent="0">
              <a:buNone/>
            </a:pPr>
            <a:r>
              <a:rPr lang="en-US" sz="2800" dirty="0">
                <a:solidFill>
                  <a:schemeClr val="accent6">
                    <a:lumMod val="50000"/>
                  </a:schemeClr>
                </a:solidFill>
              </a:rPr>
              <a:t>	</a:t>
            </a:r>
            <a:r>
              <a:rPr lang="en-US" sz="2800" dirty="0" smtClean="0">
                <a:solidFill>
                  <a:schemeClr val="accent6">
                    <a:lumMod val="50000"/>
                  </a:schemeClr>
                </a:solidFill>
              </a:rPr>
              <a:t>    </a:t>
            </a:r>
            <a:r>
              <a:rPr lang="en-US" sz="2800" dirty="0">
                <a:solidFill>
                  <a:schemeClr val="accent6">
                    <a:lumMod val="50000"/>
                  </a:schemeClr>
                </a:solidFill>
              </a:rPr>
              <a:t>= 100 x ($58,300)/($52,000) =  112.1</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50"/>
          <p:cNvGraphicFramePr>
            <a:graphicFrameLocks noGrp="1"/>
          </p:cNvGraphicFramePr>
          <p:nvPr>
            <p:extLst>
              <p:ext uri="{D42A27DB-BD31-4B8C-83A1-F6EECF244321}">
                <p14:modId xmlns:p14="http://schemas.microsoft.com/office/powerpoint/2010/main" val="605097477"/>
              </p:ext>
            </p:extLst>
          </p:nvPr>
        </p:nvGraphicFramePr>
        <p:xfrm>
          <a:off x="304800" y="762000"/>
          <a:ext cx="8611806" cy="1990343"/>
        </p:xfrm>
        <a:graphic>
          <a:graphicData uri="http://schemas.openxmlformats.org/drawingml/2006/table">
            <a:tbl>
              <a:tblPr/>
              <a:tblGrid>
                <a:gridCol w="1363662"/>
                <a:gridCol w="1304925"/>
                <a:gridCol w="1445831"/>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2014 (base year)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2015</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2016</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1000</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205</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9476461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GDP and Economic Well-Being</a:t>
            </a:r>
          </a:p>
        </p:txBody>
      </p:sp>
      <p:sp>
        <p:nvSpPr>
          <p:cNvPr id="3" name="Content Placeholder 2"/>
          <p:cNvSpPr>
            <a:spLocks noGrp="1"/>
          </p:cNvSpPr>
          <p:nvPr>
            <p:ph idx="1"/>
          </p:nvPr>
        </p:nvSpPr>
        <p:spPr/>
        <p:txBody>
          <a:bodyPr/>
          <a:lstStyle/>
          <a:p>
            <a:r>
              <a:rPr lang="en-US" dirty="0"/>
              <a:t>Real GDP per capita </a:t>
            </a:r>
            <a:endParaRPr lang="en-US" dirty="0" smtClean="0"/>
          </a:p>
          <a:p>
            <a:pPr lvl="1"/>
            <a:r>
              <a:rPr lang="en-US" dirty="0" smtClean="0"/>
              <a:t>Main </a:t>
            </a:r>
            <a:r>
              <a:rPr lang="en-US" dirty="0"/>
              <a:t>indicator of the average person’s standard of </a:t>
            </a:r>
            <a:r>
              <a:rPr lang="en-US" dirty="0" smtClean="0"/>
              <a:t>living</a:t>
            </a:r>
            <a:endParaRPr lang="en-US" dirty="0"/>
          </a:p>
          <a:p>
            <a:r>
              <a:rPr lang="en-US" dirty="0"/>
              <a:t>But GDP is not a perfect measure of </a:t>
            </a:r>
            <a:br>
              <a:rPr lang="en-US" dirty="0"/>
            </a:br>
            <a:r>
              <a:rPr lang="en-US" dirty="0"/>
              <a:t>well-being.  </a:t>
            </a:r>
          </a:p>
          <a:p>
            <a:pPr lvl="1"/>
            <a:r>
              <a:rPr lang="en-US" dirty="0"/>
              <a:t>Robert Kennedy issued a very eloquent </a:t>
            </a:r>
            <a:br>
              <a:rPr lang="en-US" dirty="0"/>
            </a:br>
            <a:r>
              <a:rPr lang="en-US" dirty="0"/>
              <a:t>yet harsh criticism of GDP: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550071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i="1" dirty="0">
                <a:latin typeface="Times New Roman" pitchFamily="18" charset="0"/>
                <a:cs typeface="Arial" charset="0"/>
              </a:rPr>
              <a:t>Senator Robert Kennedy, </a:t>
            </a:r>
            <a:r>
              <a:rPr lang="en-US" sz="3600" b="1" i="1" dirty="0" smtClean="0">
                <a:latin typeface="Times New Roman" pitchFamily="18" charset="0"/>
                <a:cs typeface="Arial" charset="0"/>
              </a:rPr>
              <a:t>1968</a:t>
            </a:r>
            <a:br>
              <a:rPr lang="en-US" sz="3600" b="1" i="1" dirty="0" smtClean="0">
                <a:latin typeface="Times New Roman" pitchFamily="18" charset="0"/>
                <a:cs typeface="Arial" charset="0"/>
              </a:rPr>
            </a:br>
            <a:r>
              <a:rPr lang="en-US" sz="3600" dirty="0"/>
              <a:t>Gross Domestic Product</a:t>
            </a:r>
            <a:r>
              <a:rPr lang="en-US" sz="3600" dirty="0" smtClean="0"/>
              <a:t>…</a:t>
            </a:r>
            <a:endParaRPr lang="en-US" sz="3600" dirty="0"/>
          </a:p>
        </p:txBody>
      </p:sp>
      <p:sp>
        <p:nvSpPr>
          <p:cNvPr id="3" name="Content Placeholder 2"/>
          <p:cNvSpPr>
            <a:spLocks noGrp="1"/>
          </p:cNvSpPr>
          <p:nvPr>
            <p:ph idx="1"/>
          </p:nvPr>
        </p:nvSpPr>
        <p:spPr/>
        <p:txBody>
          <a:bodyPr/>
          <a:lstStyle/>
          <a:p>
            <a:pPr marL="57150" indent="0">
              <a:buNone/>
            </a:pPr>
            <a:r>
              <a:rPr lang="en-US" sz="2800" dirty="0" smtClean="0">
                <a:solidFill>
                  <a:schemeClr val="tx1"/>
                </a:solidFill>
              </a:rPr>
              <a:t>“… </a:t>
            </a:r>
            <a:r>
              <a:rPr lang="en-US" sz="2800" dirty="0">
                <a:solidFill>
                  <a:schemeClr val="tx1"/>
                </a:solidFill>
              </a:rPr>
              <a:t>does not allow for the health of our </a:t>
            </a:r>
            <a:r>
              <a:rPr lang="en-US" sz="2800" dirty="0" smtClean="0">
                <a:solidFill>
                  <a:schemeClr val="tx1"/>
                </a:solidFill>
              </a:rPr>
              <a:t>children</a:t>
            </a:r>
            <a:r>
              <a:rPr lang="en-US" sz="2800" dirty="0">
                <a:solidFill>
                  <a:schemeClr val="tx1"/>
                </a:solidFill>
              </a:rPr>
              <a:t>, the quality of their education, </a:t>
            </a:r>
            <a:r>
              <a:rPr lang="en-US" sz="2800" dirty="0" smtClean="0">
                <a:solidFill>
                  <a:schemeClr val="tx1"/>
                </a:solidFill>
              </a:rPr>
              <a:t>or </a:t>
            </a:r>
            <a:r>
              <a:rPr lang="en-US" sz="2800" dirty="0">
                <a:solidFill>
                  <a:schemeClr val="tx1"/>
                </a:solidFill>
              </a:rPr>
              <a:t>the joy of their play. </a:t>
            </a:r>
            <a:endParaRPr lang="en-US" sz="2800" dirty="0" smtClean="0">
              <a:solidFill>
                <a:schemeClr val="tx1"/>
              </a:solidFill>
            </a:endParaRPr>
          </a:p>
          <a:p>
            <a:pPr marL="57150" indent="0">
              <a:buNone/>
            </a:pPr>
            <a:r>
              <a:rPr lang="en-US" sz="2800" dirty="0">
                <a:solidFill>
                  <a:schemeClr val="tx1"/>
                </a:solidFill>
              </a:rPr>
              <a:t>It does not </a:t>
            </a:r>
            <a:r>
              <a:rPr lang="en-US" sz="2800" dirty="0" smtClean="0">
                <a:solidFill>
                  <a:schemeClr val="tx1"/>
                </a:solidFill>
              </a:rPr>
              <a:t>include </a:t>
            </a:r>
            <a:r>
              <a:rPr lang="en-US" sz="2800" dirty="0">
                <a:solidFill>
                  <a:schemeClr val="tx1"/>
                </a:solidFill>
              </a:rPr>
              <a:t>the beauty of our poetry or </a:t>
            </a:r>
            <a:r>
              <a:rPr lang="en-US" sz="2800" dirty="0" smtClean="0">
                <a:solidFill>
                  <a:schemeClr val="tx1"/>
                </a:solidFill>
              </a:rPr>
              <a:t>the strength </a:t>
            </a:r>
            <a:r>
              <a:rPr lang="en-US" sz="2800" dirty="0">
                <a:solidFill>
                  <a:schemeClr val="tx1"/>
                </a:solidFill>
              </a:rPr>
              <a:t>of our marriages, the </a:t>
            </a:r>
            <a:r>
              <a:rPr lang="en-US" sz="2800" dirty="0" smtClean="0">
                <a:solidFill>
                  <a:schemeClr val="tx1"/>
                </a:solidFill>
              </a:rPr>
              <a:t>intelligence </a:t>
            </a:r>
            <a:r>
              <a:rPr lang="en-US" sz="2800" dirty="0">
                <a:solidFill>
                  <a:schemeClr val="tx1"/>
                </a:solidFill>
              </a:rPr>
              <a:t>of </a:t>
            </a:r>
            <a:r>
              <a:rPr lang="en-US" sz="2800" dirty="0" smtClean="0">
                <a:solidFill>
                  <a:schemeClr val="tx1"/>
                </a:solidFill>
              </a:rPr>
              <a:t>our public </a:t>
            </a:r>
            <a:r>
              <a:rPr lang="en-US" sz="2800" dirty="0">
                <a:solidFill>
                  <a:schemeClr val="tx1"/>
                </a:solidFill>
              </a:rPr>
              <a:t>debate or </a:t>
            </a:r>
            <a:r>
              <a:rPr lang="en-US" sz="2800" dirty="0" smtClean="0">
                <a:solidFill>
                  <a:schemeClr val="tx1"/>
                </a:solidFill>
              </a:rPr>
              <a:t>the </a:t>
            </a:r>
            <a:r>
              <a:rPr lang="en-US" sz="2800" dirty="0">
                <a:solidFill>
                  <a:schemeClr val="tx1"/>
                </a:solidFill>
              </a:rPr>
              <a:t>integrity of our public officials. </a:t>
            </a:r>
            <a:endParaRPr lang="en-US" sz="2800" dirty="0" smtClean="0">
              <a:solidFill>
                <a:schemeClr val="tx1"/>
              </a:solidFill>
            </a:endParaRPr>
          </a:p>
          <a:p>
            <a:pPr marL="57150" indent="0">
              <a:buNone/>
            </a:pPr>
            <a:r>
              <a:rPr lang="en-US" sz="2800" dirty="0">
                <a:solidFill>
                  <a:schemeClr val="tx1"/>
                </a:solidFill>
              </a:rPr>
              <a:t>It measures neither our courage, nor our wisdom</a:t>
            </a:r>
            <a:r>
              <a:rPr lang="en-US" sz="2800" dirty="0" smtClean="0">
                <a:solidFill>
                  <a:schemeClr val="tx1"/>
                </a:solidFill>
              </a:rPr>
              <a:t>, nor </a:t>
            </a:r>
            <a:r>
              <a:rPr lang="en-US" sz="2800" dirty="0">
                <a:solidFill>
                  <a:schemeClr val="tx1"/>
                </a:solidFill>
              </a:rPr>
              <a:t>our devotion to our country. </a:t>
            </a:r>
          </a:p>
          <a:p>
            <a:pPr marL="57150" indent="0">
              <a:buNone/>
            </a:pPr>
            <a:r>
              <a:rPr lang="en-US" sz="2800" dirty="0">
                <a:solidFill>
                  <a:schemeClr val="tx1"/>
                </a:solidFill>
              </a:rPr>
              <a:t>It measures everything, in short, except that </a:t>
            </a:r>
            <a:r>
              <a:rPr lang="en-US" sz="2800" dirty="0" smtClean="0">
                <a:solidFill>
                  <a:schemeClr val="tx1"/>
                </a:solidFill>
              </a:rPr>
              <a:t>which makes </a:t>
            </a:r>
            <a:r>
              <a:rPr lang="en-US" sz="2800" dirty="0">
                <a:solidFill>
                  <a:schemeClr val="tx1"/>
                </a:solidFill>
              </a:rPr>
              <a:t>life worthwhile, and it can tell us </a:t>
            </a:r>
            <a:r>
              <a:rPr lang="en-US" sz="2800" dirty="0" smtClean="0">
                <a:solidFill>
                  <a:schemeClr val="tx1"/>
                </a:solidFill>
              </a:rPr>
              <a:t>everything about </a:t>
            </a:r>
            <a:r>
              <a:rPr lang="en-US" sz="2800" dirty="0">
                <a:solidFill>
                  <a:schemeClr val="tx1"/>
                </a:solidFill>
              </a:rPr>
              <a:t>America except why we are proud that we are Americans.”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123041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GDP Does Not Value:</a:t>
            </a:r>
          </a:p>
        </p:txBody>
      </p:sp>
      <p:sp>
        <p:nvSpPr>
          <p:cNvPr id="3" name="Content Placeholder 2"/>
          <p:cNvSpPr>
            <a:spLocks noGrp="1"/>
          </p:cNvSpPr>
          <p:nvPr>
            <p:ph idx="1"/>
          </p:nvPr>
        </p:nvSpPr>
        <p:spPr/>
        <p:txBody>
          <a:bodyPr/>
          <a:lstStyle/>
          <a:p>
            <a:pPr lvl="1"/>
            <a:r>
              <a:rPr lang="en-US" dirty="0" smtClean="0"/>
              <a:t>The quality of the environment</a:t>
            </a:r>
          </a:p>
          <a:p>
            <a:pPr lvl="1"/>
            <a:r>
              <a:rPr lang="en-US" dirty="0" smtClean="0"/>
              <a:t>Leisure time</a:t>
            </a:r>
          </a:p>
          <a:p>
            <a:pPr lvl="1"/>
            <a:r>
              <a:rPr lang="en-US" dirty="0" smtClean="0"/>
              <a:t>Non-market activity, such as the child care </a:t>
            </a:r>
            <a:br>
              <a:rPr lang="en-US" dirty="0" smtClean="0"/>
            </a:br>
            <a:r>
              <a:rPr lang="en-US" dirty="0" smtClean="0"/>
              <a:t>a parent provides at home</a:t>
            </a:r>
          </a:p>
          <a:p>
            <a:pPr lvl="1"/>
            <a:r>
              <a:rPr lang="en-US" dirty="0" smtClean="0"/>
              <a:t>An equitable distribution </a:t>
            </a:r>
            <a:r>
              <a:rPr lang="en-US" dirty="0"/>
              <a:t>of income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936482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Then Why Do We Care About GDP?</a:t>
            </a:r>
          </a:p>
        </p:txBody>
      </p:sp>
      <p:sp>
        <p:nvSpPr>
          <p:cNvPr id="3" name="Content Placeholder 2"/>
          <p:cNvSpPr>
            <a:spLocks noGrp="1"/>
          </p:cNvSpPr>
          <p:nvPr>
            <p:ph idx="1"/>
          </p:nvPr>
        </p:nvSpPr>
        <p:spPr/>
        <p:txBody>
          <a:bodyPr/>
          <a:lstStyle/>
          <a:p>
            <a:r>
              <a:rPr lang="en-US" dirty="0"/>
              <a:t>Having a large GDP enables a country to afford </a:t>
            </a:r>
            <a:endParaRPr lang="en-US" dirty="0" smtClean="0"/>
          </a:p>
          <a:p>
            <a:pPr lvl="1"/>
            <a:r>
              <a:rPr lang="en-US" dirty="0" smtClean="0"/>
              <a:t>Better </a:t>
            </a:r>
            <a:r>
              <a:rPr lang="en-US" dirty="0"/>
              <a:t>schools, a cleaner environment, </a:t>
            </a:r>
            <a:br>
              <a:rPr lang="en-US" dirty="0"/>
            </a:br>
            <a:r>
              <a:rPr lang="en-US" dirty="0"/>
              <a:t>health care, etc.  </a:t>
            </a:r>
          </a:p>
          <a:p>
            <a:r>
              <a:rPr lang="en-US" dirty="0"/>
              <a:t>Many indicators of the quality of life are positively correlated with GDP.  For example…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934453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GDP and Life Expectancy in 12 countries</a:t>
            </a:r>
            <a:endParaRPr lang="en-US"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48</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66738"/>
            <a:ext cx="8382000" cy="572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6876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GDP and Average Schooling in 12 countries</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49</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552450"/>
            <a:ext cx="842962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384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Circular-Flow Diagram</a:t>
            </a:r>
          </a:p>
        </p:txBody>
      </p:sp>
      <p:sp>
        <p:nvSpPr>
          <p:cNvPr id="3" name="Content Placeholder 2"/>
          <p:cNvSpPr>
            <a:spLocks noGrp="1"/>
          </p:cNvSpPr>
          <p:nvPr>
            <p:ph idx="1"/>
          </p:nvPr>
        </p:nvSpPr>
        <p:spPr/>
        <p:txBody>
          <a:bodyPr/>
          <a:lstStyle/>
          <a:p>
            <a:r>
              <a:rPr lang="en-US" dirty="0"/>
              <a:t>The Circular-Flow </a:t>
            </a:r>
            <a:r>
              <a:rPr lang="en-US" dirty="0" smtClean="0"/>
              <a:t>Diagram</a:t>
            </a:r>
          </a:p>
          <a:p>
            <a:pPr lvl="1"/>
            <a:r>
              <a:rPr lang="en-US" dirty="0" smtClean="0"/>
              <a:t>Simple </a:t>
            </a:r>
            <a:r>
              <a:rPr lang="en-US" dirty="0"/>
              <a:t>depiction of the macroeconomy</a:t>
            </a:r>
          </a:p>
          <a:p>
            <a:pPr lvl="1"/>
            <a:r>
              <a:rPr lang="en-US" dirty="0" smtClean="0"/>
              <a:t>Illustrates </a:t>
            </a:r>
            <a:r>
              <a:rPr lang="en-US" dirty="0"/>
              <a:t>GDP as spending, revenue, </a:t>
            </a:r>
            <a:br>
              <a:rPr lang="en-US" dirty="0"/>
            </a:br>
            <a:r>
              <a:rPr lang="en-US" dirty="0"/>
              <a:t>factor payments, and income</a:t>
            </a:r>
          </a:p>
          <a:p>
            <a:r>
              <a:rPr lang="en-US" dirty="0"/>
              <a:t>Preliminaries:</a:t>
            </a:r>
          </a:p>
          <a:p>
            <a:pPr lvl="1"/>
            <a:r>
              <a:rPr lang="en-US" dirty="0"/>
              <a:t>Factors of production are inputs like labor, land, capital, and natural resources.  </a:t>
            </a:r>
          </a:p>
          <a:p>
            <a:pPr lvl="1"/>
            <a:r>
              <a:rPr lang="en-US" dirty="0"/>
              <a:t>Factor payments are payments to the factors of production (e.g., wages, rent).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223752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770938" cy="990600"/>
          </a:xfrm>
        </p:spPr>
        <p:txBody>
          <a:bodyPr/>
          <a:lstStyle/>
          <a:p>
            <a:r>
              <a:rPr lang="en-US" sz="2800" dirty="0"/>
              <a:t>GDP and </a:t>
            </a:r>
            <a:r>
              <a:rPr lang="en-US" sz="2800" dirty="0" smtClean="0"/>
              <a:t>Overall Life Satisfaction (0 to 10 scale) </a:t>
            </a:r>
            <a:r>
              <a:rPr lang="en-US" sz="2800" dirty="0"/>
              <a:t>in 12 countries</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50</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9" y="880734"/>
            <a:ext cx="7948612" cy="5424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865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smtClean="0"/>
              <a:t>Gross </a:t>
            </a:r>
            <a:r>
              <a:rPr lang="en-US" sz="3000" dirty="0"/>
              <a:t>Domestic Product (GDP) measures a country’s total income and expenditure.</a:t>
            </a:r>
          </a:p>
          <a:p>
            <a:pPr>
              <a:buSzPct val="120000"/>
              <a:buFont typeface="Arial" pitchFamily="34" charset="0"/>
              <a:buChar char="•"/>
            </a:pPr>
            <a:r>
              <a:rPr lang="en-US" sz="3000" dirty="0"/>
              <a:t>The four spending components of GDP include: </a:t>
            </a:r>
            <a:r>
              <a:rPr lang="en-US" sz="3000" dirty="0" smtClean="0"/>
              <a:t>Consumption</a:t>
            </a:r>
            <a:r>
              <a:rPr lang="en-US" sz="3000" dirty="0"/>
              <a:t>, Investment, Government Purchases, and Net Exports.</a:t>
            </a:r>
          </a:p>
          <a:p>
            <a:pPr>
              <a:buSzPct val="120000"/>
              <a:buFont typeface="Arial" pitchFamily="34" charset="0"/>
              <a:buChar char="•"/>
            </a:pPr>
            <a:r>
              <a:rPr lang="en-US" sz="3000" dirty="0"/>
              <a:t>Nominal GDP is measured using current prices.  Real GDP is measured using the prices of a constant base year and is corrected for inflation.  </a:t>
            </a:r>
          </a:p>
          <a:p>
            <a:pPr>
              <a:buSzPct val="120000"/>
              <a:buFont typeface="Arial" pitchFamily="34" charset="0"/>
              <a:buChar char="•"/>
            </a:pPr>
            <a:r>
              <a:rPr lang="en-US" sz="3000" dirty="0"/>
              <a:t>GDP is the main indicator of a country’s economic well-being, even though it is not perfect.</a:t>
            </a:r>
          </a:p>
          <a:p>
            <a:pPr lvl="1">
              <a:buSzPct val="120000"/>
              <a:buFont typeface="Arial" pitchFamily="34" charset="0"/>
              <a:buChar char="•"/>
            </a:pPr>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032659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198438" y="2738437"/>
            <a:ext cx="2035175" cy="981075"/>
          </a:xfrm>
          <a:prstGeom prst="rect">
            <a:avLst/>
          </a:prstGeom>
          <a:solidFill>
            <a:srgbClr val="FF0000"/>
          </a:solidFill>
          <a:ln w="9525">
            <a:noFill/>
            <a:miter lim="800000"/>
            <a:headEnd/>
            <a:tailEnd/>
          </a:ln>
        </p:spPr>
        <p:txBody>
          <a:bodyPr wrap="none" anchor="ctr"/>
          <a:lstStyle/>
          <a:p>
            <a:endParaRPr lang="en-US">
              <a:latin typeface="Arial"/>
              <a:cs typeface="Arial"/>
            </a:endParaRPr>
          </a:p>
        </p:txBody>
      </p:sp>
      <p:sp>
        <p:nvSpPr>
          <p:cNvPr id="185346" name="Rectangle 2"/>
          <p:cNvSpPr>
            <a:spLocks noChangeArrowheads="1"/>
          </p:cNvSpPr>
          <p:nvPr/>
        </p:nvSpPr>
        <p:spPr bwMode="auto">
          <a:xfrm>
            <a:off x="6580188" y="2725737"/>
            <a:ext cx="2251075" cy="989013"/>
          </a:xfrm>
          <a:prstGeom prst="rect">
            <a:avLst/>
          </a:prstGeom>
          <a:solidFill>
            <a:srgbClr val="FF0000"/>
          </a:solidFill>
          <a:ln w="9525">
            <a:noFill/>
            <a:miter lim="800000"/>
            <a:headEnd/>
            <a:tailEnd/>
          </a:ln>
        </p:spPr>
        <p:txBody>
          <a:bodyPr wrap="none" anchor="ctr"/>
          <a:lstStyle/>
          <a:p>
            <a:endParaRPr lang="en-US">
              <a:latin typeface="Arial"/>
              <a:cs typeface="Arial"/>
            </a:endParaRPr>
          </a:p>
        </p:txBody>
      </p:sp>
      <p:sp>
        <p:nvSpPr>
          <p:cNvPr id="11270" name="Rectangle 3"/>
          <p:cNvSpPr>
            <a:spLocks noGrp="1" noChangeArrowheads="1"/>
          </p:cNvSpPr>
          <p:nvPr>
            <p:ph type="title"/>
          </p:nvPr>
        </p:nvSpPr>
        <p:spPr/>
        <p:txBody>
          <a:bodyPr/>
          <a:lstStyle/>
          <a:p>
            <a:pPr algn="l" eaLnBrk="1" hangingPunct="1"/>
            <a:r>
              <a:rPr lang="en-US" sz="2700" smtClean="0"/>
              <a:t>The Circular-Flow Diagram</a:t>
            </a:r>
          </a:p>
        </p:txBody>
      </p:sp>
      <p:sp>
        <p:nvSpPr>
          <p:cNvPr id="185348" name="Text Box 4"/>
          <p:cNvSpPr txBox="1">
            <a:spLocks noChangeArrowheads="1"/>
          </p:cNvSpPr>
          <p:nvPr/>
        </p:nvSpPr>
        <p:spPr bwMode="auto">
          <a:xfrm>
            <a:off x="2819400" y="685800"/>
            <a:ext cx="5954713" cy="1878976"/>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marL="290513" indent="-231775">
              <a:spcBef>
                <a:spcPct val="15000"/>
              </a:spcBef>
              <a:buClr>
                <a:srgbClr val="CC0000"/>
              </a:buClr>
              <a:buFont typeface="Wingdings" pitchFamily="2" charset="2"/>
              <a:buNone/>
              <a:defRPr/>
            </a:pPr>
            <a:r>
              <a:rPr lang="en-US" sz="2700" b="1" dirty="0">
                <a:latin typeface="Arial"/>
                <a:cs typeface="Arial"/>
              </a:rPr>
              <a:t>Households</a:t>
            </a:r>
            <a:r>
              <a:rPr lang="en-US" sz="2700" dirty="0">
                <a:latin typeface="Arial"/>
                <a:cs typeface="Arial"/>
              </a:rPr>
              <a:t>:</a:t>
            </a:r>
          </a:p>
          <a:p>
            <a:pPr marL="290513" indent="-231775">
              <a:spcBef>
                <a:spcPct val="15000"/>
              </a:spcBef>
              <a:buClr>
                <a:srgbClr val="CC0000"/>
              </a:buClr>
              <a:buFont typeface="Wingdings" pitchFamily="2" charset="2"/>
              <a:buChar char="§"/>
              <a:defRPr/>
            </a:pPr>
            <a:r>
              <a:rPr lang="en-US" sz="2700" dirty="0">
                <a:latin typeface="Arial"/>
                <a:cs typeface="Arial"/>
              </a:rPr>
              <a:t>own the factors of production, </a:t>
            </a:r>
            <a:br>
              <a:rPr lang="en-US" sz="2700" dirty="0">
                <a:latin typeface="Arial"/>
                <a:cs typeface="Arial"/>
              </a:rPr>
            </a:br>
            <a:r>
              <a:rPr lang="en-US" sz="2700" dirty="0">
                <a:latin typeface="Arial"/>
                <a:cs typeface="Arial"/>
              </a:rPr>
              <a:t>sell/rent them to firms for income</a:t>
            </a:r>
          </a:p>
          <a:p>
            <a:pPr marL="290513" indent="-231775">
              <a:spcBef>
                <a:spcPct val="15000"/>
              </a:spcBef>
              <a:buClr>
                <a:srgbClr val="CC0000"/>
              </a:buClr>
              <a:buFont typeface="Wingdings" pitchFamily="2" charset="2"/>
              <a:buChar char="§"/>
              <a:defRPr/>
            </a:pPr>
            <a:r>
              <a:rPr lang="en-US" sz="2700" dirty="0">
                <a:latin typeface="Arial"/>
                <a:cs typeface="Arial"/>
              </a:rPr>
              <a:t>buy and consume goods &amp; services</a:t>
            </a:r>
          </a:p>
        </p:txBody>
      </p:sp>
      <p:grpSp>
        <p:nvGrpSpPr>
          <p:cNvPr id="2" name="Group 5"/>
          <p:cNvGrpSpPr>
            <a:grpSpLocks/>
          </p:cNvGrpSpPr>
          <p:nvPr/>
        </p:nvGrpSpPr>
        <p:grpSpPr bwMode="auto">
          <a:xfrm>
            <a:off x="6624638" y="2773362"/>
            <a:ext cx="2162175" cy="893763"/>
            <a:chOff x="4173" y="1870"/>
            <a:chExt cx="1362" cy="563"/>
          </a:xfrm>
        </p:grpSpPr>
        <p:sp>
          <p:nvSpPr>
            <p:cNvPr id="11277" name="Rectangle 6"/>
            <p:cNvSpPr>
              <a:spLocks noChangeArrowheads="1"/>
            </p:cNvSpPr>
            <p:nvPr/>
          </p:nvSpPr>
          <p:spPr bwMode="auto">
            <a:xfrm>
              <a:off x="4173" y="1870"/>
              <a:ext cx="1362" cy="563"/>
            </a:xfrm>
            <a:prstGeom prst="rect">
              <a:avLst/>
            </a:prstGeom>
            <a:solidFill>
              <a:srgbClr val="99CCFF"/>
            </a:solidFill>
            <a:ln w="9525">
              <a:noFill/>
              <a:miter lim="800000"/>
              <a:headEnd/>
              <a:tailEnd/>
            </a:ln>
            <a:effectLst>
              <a:outerShdw blurRad="50800" dist="38100" dir="2700000" algn="tl" rotWithShape="0">
                <a:srgbClr val="000000">
                  <a:alpha val="40000"/>
                </a:srgbClr>
              </a:outerShdw>
            </a:effectLst>
          </p:spPr>
          <p:txBody>
            <a:bodyPr/>
            <a:lstStyle/>
            <a:p>
              <a:endParaRPr lang="en-US">
                <a:latin typeface="Arial"/>
                <a:cs typeface="Arial"/>
              </a:endParaRPr>
            </a:p>
          </p:txBody>
        </p:sp>
        <p:sp>
          <p:nvSpPr>
            <p:cNvPr id="11278" name="Text Box 7"/>
            <p:cNvSpPr txBox="1">
              <a:spLocks noChangeArrowheads="1"/>
            </p:cNvSpPr>
            <p:nvPr/>
          </p:nvSpPr>
          <p:spPr bwMode="auto">
            <a:xfrm>
              <a:off x="4202" y="1998"/>
              <a:ext cx="1309" cy="317"/>
            </a:xfrm>
            <a:prstGeom prst="rect">
              <a:avLst/>
            </a:prstGeom>
            <a:noFill/>
            <a:ln w="9525">
              <a:noFill/>
              <a:miter lim="800000"/>
              <a:headEnd/>
              <a:tailEnd/>
            </a:ln>
          </p:spPr>
          <p:txBody>
            <a:bodyPr>
              <a:spAutoFit/>
            </a:bodyPr>
            <a:lstStyle/>
            <a:p>
              <a:pPr algn="ctr">
                <a:spcBef>
                  <a:spcPct val="50000"/>
                </a:spcBef>
              </a:pPr>
              <a:r>
                <a:rPr lang="en-US" sz="2700">
                  <a:latin typeface="Arial"/>
                  <a:cs typeface="Arial"/>
                </a:rPr>
                <a:t>Households</a:t>
              </a:r>
            </a:p>
          </p:txBody>
        </p:sp>
      </p:grpSp>
      <p:grpSp>
        <p:nvGrpSpPr>
          <p:cNvPr id="3" name="Group 8"/>
          <p:cNvGrpSpPr>
            <a:grpSpLocks/>
          </p:cNvGrpSpPr>
          <p:nvPr/>
        </p:nvGrpSpPr>
        <p:grpSpPr bwMode="auto">
          <a:xfrm>
            <a:off x="241300" y="2782887"/>
            <a:ext cx="1944688" cy="893763"/>
            <a:chOff x="131" y="1876"/>
            <a:chExt cx="1225" cy="563"/>
          </a:xfrm>
          <a:effectLst/>
        </p:grpSpPr>
        <p:sp>
          <p:nvSpPr>
            <p:cNvPr id="11275" name="Rectangle 9"/>
            <p:cNvSpPr>
              <a:spLocks noChangeArrowheads="1"/>
            </p:cNvSpPr>
            <p:nvPr/>
          </p:nvSpPr>
          <p:spPr bwMode="auto">
            <a:xfrm>
              <a:off x="131" y="1876"/>
              <a:ext cx="1225" cy="563"/>
            </a:xfrm>
            <a:prstGeom prst="rect">
              <a:avLst/>
            </a:prstGeom>
            <a:solidFill>
              <a:srgbClr val="99CCFF"/>
            </a:solidFill>
            <a:ln w="9525">
              <a:noFill/>
              <a:miter lim="800000"/>
              <a:headEnd/>
              <a:tailEnd/>
            </a:ln>
            <a:effectLst>
              <a:outerShdw blurRad="50800" dist="38100" dir="2700000" algn="tl" rotWithShape="0">
                <a:srgbClr val="000000">
                  <a:alpha val="40000"/>
                </a:srgbClr>
              </a:outerShdw>
            </a:effectLst>
          </p:spPr>
          <p:txBody>
            <a:bodyPr/>
            <a:lstStyle/>
            <a:p>
              <a:endParaRPr lang="en-US">
                <a:latin typeface="Arial"/>
                <a:cs typeface="Arial"/>
              </a:endParaRPr>
            </a:p>
          </p:txBody>
        </p:sp>
        <p:sp>
          <p:nvSpPr>
            <p:cNvPr id="11276" name="Text Box 10"/>
            <p:cNvSpPr txBox="1">
              <a:spLocks noChangeArrowheads="1"/>
            </p:cNvSpPr>
            <p:nvPr/>
          </p:nvSpPr>
          <p:spPr bwMode="auto">
            <a:xfrm>
              <a:off x="246" y="1989"/>
              <a:ext cx="1021" cy="317"/>
            </a:xfrm>
            <a:prstGeom prst="rect">
              <a:avLst/>
            </a:prstGeom>
            <a:noFill/>
            <a:ln w="9525">
              <a:noFill/>
              <a:miter lim="800000"/>
              <a:headEnd/>
              <a:tailEnd/>
            </a:ln>
          </p:spPr>
          <p:txBody>
            <a:bodyPr>
              <a:spAutoFit/>
            </a:bodyPr>
            <a:lstStyle/>
            <a:p>
              <a:pPr algn="ctr">
                <a:spcBef>
                  <a:spcPct val="50000"/>
                </a:spcBef>
              </a:pPr>
              <a:r>
                <a:rPr lang="en-US" sz="2700">
                  <a:latin typeface="Arial"/>
                  <a:cs typeface="Arial"/>
                </a:rPr>
                <a:t>Firms</a:t>
              </a:r>
            </a:p>
          </p:txBody>
        </p:sp>
      </p:grpSp>
      <p:sp>
        <p:nvSpPr>
          <p:cNvPr id="187401" name="Text Box 9"/>
          <p:cNvSpPr txBox="1">
            <a:spLocks noChangeArrowheads="1"/>
          </p:cNvSpPr>
          <p:nvPr/>
        </p:nvSpPr>
        <p:spPr bwMode="auto">
          <a:xfrm>
            <a:off x="222250" y="3873500"/>
            <a:ext cx="5075238" cy="2294474"/>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marL="290513" indent="-231775">
              <a:spcBef>
                <a:spcPct val="15000"/>
              </a:spcBef>
              <a:buClr>
                <a:srgbClr val="CC0000"/>
              </a:buClr>
              <a:buFont typeface="Wingdings" pitchFamily="2" charset="2"/>
              <a:buNone/>
              <a:defRPr/>
            </a:pPr>
            <a:r>
              <a:rPr lang="en-US" sz="2700" b="1" dirty="0">
                <a:latin typeface="Arial"/>
                <a:cs typeface="Arial"/>
              </a:rPr>
              <a:t>Firms</a:t>
            </a:r>
            <a:r>
              <a:rPr lang="en-US" sz="2700" dirty="0">
                <a:latin typeface="Arial"/>
                <a:cs typeface="Arial"/>
              </a:rPr>
              <a:t>:</a:t>
            </a:r>
          </a:p>
          <a:p>
            <a:pPr marL="290513" indent="-231775">
              <a:spcBef>
                <a:spcPct val="15000"/>
              </a:spcBef>
              <a:buClr>
                <a:srgbClr val="CC0000"/>
              </a:buClr>
              <a:buFont typeface="Wingdings" pitchFamily="2" charset="2"/>
              <a:buChar char="§"/>
              <a:defRPr/>
            </a:pPr>
            <a:r>
              <a:rPr lang="en-US" sz="2700" dirty="0">
                <a:latin typeface="Arial"/>
                <a:cs typeface="Arial"/>
              </a:rPr>
              <a:t>buy/hire factors of production, </a:t>
            </a:r>
            <a:br>
              <a:rPr lang="en-US" sz="2700" dirty="0">
                <a:latin typeface="Arial"/>
                <a:cs typeface="Arial"/>
              </a:rPr>
            </a:br>
            <a:r>
              <a:rPr lang="en-US" sz="2700" dirty="0">
                <a:latin typeface="Arial"/>
                <a:cs typeface="Arial"/>
              </a:rPr>
              <a:t>use them to produce goods and services</a:t>
            </a:r>
          </a:p>
          <a:p>
            <a:pPr marL="290513" indent="-231775">
              <a:spcBef>
                <a:spcPct val="15000"/>
              </a:spcBef>
              <a:buClr>
                <a:srgbClr val="CC0000"/>
              </a:buClr>
              <a:buFont typeface="Wingdings" pitchFamily="2" charset="2"/>
              <a:buChar char="§"/>
              <a:defRPr/>
            </a:pPr>
            <a:r>
              <a:rPr lang="en-US" sz="2700" dirty="0">
                <a:latin typeface="Arial"/>
                <a:cs typeface="Arial"/>
              </a:rPr>
              <a:t>sell goods &amp; services</a:t>
            </a:r>
          </a:p>
        </p:txBody>
      </p:sp>
      <p:sp>
        <p:nvSpPr>
          <p:cNvPr id="6" name="Footer Placeholder 5"/>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6</a:t>
            </a:fld>
            <a:endParaRPr lang="en-US" dirty="0"/>
          </a:p>
        </p:txBody>
      </p:sp>
    </p:spTree>
    <p:extLst>
      <p:ext uri="{BB962C8B-B14F-4D97-AF65-F5344CB8AC3E}">
        <p14:creationId xmlns:p14="http://schemas.microsoft.com/office/powerpoint/2010/main" val="33960246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348"/>
                                        </p:tgtEl>
                                        <p:attrNameLst>
                                          <p:attrName>style.visibility</p:attrName>
                                        </p:attrNameLst>
                                      </p:cBhvr>
                                      <p:to>
                                        <p:strVal val="visible"/>
                                      </p:to>
                                    </p:set>
                                    <p:animEffect transition="in" filter="fade">
                                      <p:cBhvr>
                                        <p:cTn id="17" dur="500"/>
                                        <p:tgtEl>
                                          <p:spTgt spid="1853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5346"/>
                                        </p:tgtEl>
                                        <p:attrNameLst>
                                          <p:attrName>style.visibility</p:attrName>
                                        </p:attrNameLst>
                                      </p:cBhvr>
                                      <p:to>
                                        <p:strVal val="visible"/>
                                      </p:to>
                                    </p:set>
                                    <p:animEffect transition="in" filter="fade">
                                      <p:cBhvr>
                                        <p:cTn id="20" dur="500"/>
                                        <p:tgtEl>
                                          <p:spTgt spid="18534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7401"/>
                                        </p:tgtEl>
                                        <p:attrNameLst>
                                          <p:attrName>style.visibility</p:attrName>
                                        </p:attrNameLst>
                                      </p:cBhvr>
                                      <p:to>
                                        <p:strVal val="visible"/>
                                      </p:to>
                                    </p:set>
                                    <p:animEffect transition="in" filter="fade">
                                      <p:cBhvr>
                                        <p:cTn id="25" dur="500"/>
                                        <p:tgtEl>
                                          <p:spTgt spid="18740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7394"/>
                                        </p:tgtEl>
                                        <p:attrNameLst>
                                          <p:attrName>style.visibility</p:attrName>
                                        </p:attrNameLst>
                                      </p:cBhvr>
                                      <p:to>
                                        <p:strVal val="visible"/>
                                      </p:to>
                                    </p:set>
                                    <p:animEffect transition="in" filter="fade">
                                      <p:cBhvr>
                                        <p:cTn id="28" dur="500"/>
                                        <p:tgtEl>
                                          <p:spTgt spid="187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nimBg="1"/>
      <p:bldP spid="185346" grpId="0" animBg="1"/>
      <p:bldP spid="185348" grpId="0" animBg="1"/>
      <p:bldP spid="18740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algn="l" eaLnBrk="1" hangingPunct="1"/>
            <a:r>
              <a:rPr lang="en-US" sz="2700" smtClean="0"/>
              <a:t>The Circular-Flow Diagram</a:t>
            </a:r>
          </a:p>
        </p:txBody>
      </p:sp>
      <p:grpSp>
        <p:nvGrpSpPr>
          <p:cNvPr id="2" name="Group 3"/>
          <p:cNvGrpSpPr>
            <a:grpSpLocks/>
          </p:cNvGrpSpPr>
          <p:nvPr/>
        </p:nvGrpSpPr>
        <p:grpSpPr bwMode="auto">
          <a:xfrm>
            <a:off x="3357563" y="4435475"/>
            <a:ext cx="2422525" cy="1689100"/>
            <a:chOff x="2115" y="2794"/>
            <a:chExt cx="1526" cy="1064"/>
          </a:xfrm>
          <a:effectLst>
            <a:outerShdw blurRad="50800" dist="38100" dir="2700000" algn="tl" rotWithShape="0">
              <a:prstClr val="black">
                <a:alpha val="40000"/>
              </a:prstClr>
            </a:outerShdw>
          </a:effectLst>
        </p:grpSpPr>
        <p:sp>
          <p:nvSpPr>
            <p:cNvPr id="12343" name="Oval 4"/>
            <p:cNvSpPr>
              <a:spLocks noChangeArrowheads="1"/>
            </p:cNvSpPr>
            <p:nvPr/>
          </p:nvSpPr>
          <p:spPr bwMode="auto">
            <a:xfrm>
              <a:off x="2138" y="2794"/>
              <a:ext cx="1462" cy="1064"/>
            </a:xfrm>
            <a:prstGeom prst="ellipse">
              <a:avLst/>
            </a:prstGeom>
            <a:solidFill>
              <a:srgbClr val="FFCC99"/>
            </a:solidFill>
            <a:ln w="9525">
              <a:noFill/>
              <a:round/>
              <a:headEnd/>
              <a:tailEnd/>
            </a:ln>
            <a:effectLst>
              <a:outerShdw blurRad="50800" dist="38100" dir="2700000" algn="tl" rotWithShape="0">
                <a:srgbClr val="000000">
                  <a:alpha val="40000"/>
                </a:srgbClr>
              </a:outerShdw>
            </a:effectLst>
          </p:spPr>
          <p:txBody>
            <a:bodyPr/>
            <a:lstStyle/>
            <a:p>
              <a:pPr>
                <a:defRPr/>
              </a:pPr>
              <a:endParaRPr lang="en-US">
                <a:latin typeface="Arial"/>
                <a:cs typeface="Arial"/>
              </a:endParaRPr>
            </a:p>
          </p:txBody>
        </p:sp>
        <p:sp>
          <p:nvSpPr>
            <p:cNvPr id="12344" name="Text Box 5"/>
            <p:cNvSpPr txBox="1">
              <a:spLocks noChangeArrowheads="1"/>
            </p:cNvSpPr>
            <p:nvPr/>
          </p:nvSpPr>
          <p:spPr bwMode="auto">
            <a:xfrm>
              <a:off x="2115" y="2930"/>
              <a:ext cx="1526" cy="808"/>
            </a:xfrm>
            <a:prstGeom prst="rect">
              <a:avLst/>
            </a:prstGeom>
            <a:noFill/>
            <a:ln w="9525">
              <a:noFill/>
              <a:miter lim="800000"/>
              <a:headEnd/>
              <a:tailEnd/>
            </a:ln>
          </p:spPr>
          <p:txBody>
            <a:bodyPr>
              <a:spAutoFit/>
            </a:bodyPr>
            <a:lstStyle/>
            <a:p>
              <a:pPr algn="ctr">
                <a:spcBef>
                  <a:spcPct val="50000"/>
                </a:spcBef>
                <a:defRPr/>
              </a:pPr>
              <a:r>
                <a:rPr lang="en-US" sz="2600">
                  <a:latin typeface="Arial"/>
                  <a:cs typeface="Arial"/>
                </a:rPr>
                <a:t>Markets for Factors of Production</a:t>
              </a:r>
            </a:p>
          </p:txBody>
        </p:sp>
      </p:grpSp>
      <p:grpSp>
        <p:nvGrpSpPr>
          <p:cNvPr id="3" name="Group 6"/>
          <p:cNvGrpSpPr>
            <a:grpSpLocks/>
          </p:cNvGrpSpPr>
          <p:nvPr/>
        </p:nvGrpSpPr>
        <p:grpSpPr bwMode="auto">
          <a:xfrm>
            <a:off x="6624638" y="2968625"/>
            <a:ext cx="2162175" cy="893763"/>
            <a:chOff x="4173" y="1870"/>
            <a:chExt cx="1362" cy="563"/>
          </a:xfrm>
          <a:effectLst>
            <a:outerShdw blurRad="50800" dist="38100" dir="2700000" algn="tl" rotWithShape="0">
              <a:prstClr val="black">
                <a:alpha val="40000"/>
              </a:prstClr>
            </a:outerShdw>
          </a:effectLst>
        </p:grpSpPr>
        <p:sp>
          <p:nvSpPr>
            <p:cNvPr id="12341" name="Rectangle 7"/>
            <p:cNvSpPr>
              <a:spLocks noChangeArrowheads="1"/>
            </p:cNvSpPr>
            <p:nvPr/>
          </p:nvSpPr>
          <p:spPr bwMode="auto">
            <a:xfrm>
              <a:off x="4173" y="1870"/>
              <a:ext cx="1362" cy="563"/>
            </a:xfrm>
            <a:prstGeom prst="rect">
              <a:avLst/>
            </a:prstGeom>
            <a:solidFill>
              <a:srgbClr val="99CCFF"/>
            </a:solidFill>
            <a:ln w="9525">
              <a:noFill/>
              <a:miter lim="800000"/>
              <a:headEnd/>
              <a:tailEnd/>
            </a:ln>
            <a:effectLst>
              <a:outerShdw blurRad="50800" dist="38100" dir="2700000" algn="tl" rotWithShape="0">
                <a:srgbClr val="000000">
                  <a:alpha val="40000"/>
                </a:srgbClr>
              </a:outerShdw>
            </a:effectLst>
          </p:spPr>
          <p:txBody>
            <a:bodyPr/>
            <a:lstStyle/>
            <a:p>
              <a:pPr>
                <a:defRPr/>
              </a:pPr>
              <a:endParaRPr lang="en-US">
                <a:latin typeface="Arial"/>
                <a:cs typeface="Arial"/>
              </a:endParaRPr>
            </a:p>
          </p:txBody>
        </p:sp>
        <p:sp>
          <p:nvSpPr>
            <p:cNvPr id="12342" name="Text Box 8"/>
            <p:cNvSpPr txBox="1">
              <a:spLocks noChangeArrowheads="1"/>
            </p:cNvSpPr>
            <p:nvPr/>
          </p:nvSpPr>
          <p:spPr bwMode="auto">
            <a:xfrm>
              <a:off x="4202" y="1998"/>
              <a:ext cx="1309" cy="317"/>
            </a:xfrm>
            <a:prstGeom prst="rect">
              <a:avLst/>
            </a:prstGeom>
            <a:noFill/>
            <a:ln w="9525">
              <a:noFill/>
              <a:miter lim="800000"/>
              <a:headEnd/>
              <a:tailEnd/>
            </a:ln>
          </p:spPr>
          <p:txBody>
            <a:bodyPr>
              <a:spAutoFit/>
            </a:bodyPr>
            <a:lstStyle/>
            <a:p>
              <a:pPr algn="ctr">
                <a:spcBef>
                  <a:spcPct val="50000"/>
                </a:spcBef>
                <a:defRPr/>
              </a:pPr>
              <a:r>
                <a:rPr lang="en-US" sz="2700">
                  <a:latin typeface="Arial"/>
                  <a:cs typeface="Arial"/>
                </a:rPr>
                <a:t>Households</a:t>
              </a:r>
            </a:p>
          </p:txBody>
        </p:sp>
      </p:grpSp>
      <p:grpSp>
        <p:nvGrpSpPr>
          <p:cNvPr id="4" name="Group 9"/>
          <p:cNvGrpSpPr>
            <a:grpSpLocks/>
          </p:cNvGrpSpPr>
          <p:nvPr/>
        </p:nvGrpSpPr>
        <p:grpSpPr bwMode="auto">
          <a:xfrm>
            <a:off x="241300" y="2978150"/>
            <a:ext cx="1944688" cy="893763"/>
            <a:chOff x="131" y="1876"/>
            <a:chExt cx="1225" cy="563"/>
          </a:xfrm>
          <a:effectLst>
            <a:outerShdw blurRad="50800" dist="38100" dir="2700000" algn="tl" rotWithShape="0">
              <a:prstClr val="black">
                <a:alpha val="40000"/>
              </a:prstClr>
            </a:outerShdw>
          </a:effectLst>
        </p:grpSpPr>
        <p:sp>
          <p:nvSpPr>
            <p:cNvPr id="12339" name="Rectangle 10"/>
            <p:cNvSpPr>
              <a:spLocks noChangeArrowheads="1"/>
            </p:cNvSpPr>
            <p:nvPr/>
          </p:nvSpPr>
          <p:spPr bwMode="auto">
            <a:xfrm>
              <a:off x="131" y="1876"/>
              <a:ext cx="1225" cy="563"/>
            </a:xfrm>
            <a:prstGeom prst="rect">
              <a:avLst/>
            </a:prstGeom>
            <a:solidFill>
              <a:srgbClr val="99CCFF"/>
            </a:solidFill>
            <a:ln w="9525">
              <a:noFill/>
              <a:miter lim="800000"/>
              <a:headEnd/>
              <a:tailEnd/>
            </a:ln>
            <a:effectLst>
              <a:outerShdw blurRad="50800" dist="38100" dir="2700000" algn="tl" rotWithShape="0">
                <a:srgbClr val="000000">
                  <a:alpha val="40000"/>
                </a:srgbClr>
              </a:outerShdw>
            </a:effectLst>
          </p:spPr>
          <p:txBody>
            <a:bodyPr/>
            <a:lstStyle/>
            <a:p>
              <a:pPr>
                <a:defRPr/>
              </a:pPr>
              <a:endParaRPr lang="en-US">
                <a:latin typeface="Arial"/>
                <a:cs typeface="Arial"/>
              </a:endParaRPr>
            </a:p>
          </p:txBody>
        </p:sp>
        <p:sp>
          <p:nvSpPr>
            <p:cNvPr id="12340" name="Text Box 11"/>
            <p:cNvSpPr txBox="1">
              <a:spLocks noChangeArrowheads="1"/>
            </p:cNvSpPr>
            <p:nvPr/>
          </p:nvSpPr>
          <p:spPr bwMode="auto">
            <a:xfrm>
              <a:off x="246" y="1989"/>
              <a:ext cx="1021" cy="317"/>
            </a:xfrm>
            <a:prstGeom prst="rect">
              <a:avLst/>
            </a:prstGeom>
            <a:noFill/>
            <a:ln w="9525">
              <a:noFill/>
              <a:miter lim="800000"/>
              <a:headEnd/>
              <a:tailEnd/>
            </a:ln>
          </p:spPr>
          <p:txBody>
            <a:bodyPr>
              <a:spAutoFit/>
            </a:bodyPr>
            <a:lstStyle/>
            <a:p>
              <a:pPr algn="ctr">
                <a:spcBef>
                  <a:spcPct val="50000"/>
                </a:spcBef>
                <a:defRPr/>
              </a:pPr>
              <a:r>
                <a:rPr lang="en-US" sz="2700">
                  <a:latin typeface="Arial"/>
                  <a:cs typeface="Arial"/>
                </a:rPr>
                <a:t>Firms</a:t>
              </a:r>
            </a:p>
          </p:txBody>
        </p:sp>
      </p:grpSp>
      <p:grpSp>
        <p:nvGrpSpPr>
          <p:cNvPr id="5" name="Group 12"/>
          <p:cNvGrpSpPr>
            <a:grpSpLocks/>
          </p:cNvGrpSpPr>
          <p:nvPr/>
        </p:nvGrpSpPr>
        <p:grpSpPr bwMode="auto">
          <a:xfrm>
            <a:off x="5719763" y="3860800"/>
            <a:ext cx="2900362" cy="2098675"/>
            <a:chOff x="3603" y="2432"/>
            <a:chExt cx="1827" cy="1322"/>
          </a:xfrm>
        </p:grpSpPr>
        <p:grpSp>
          <p:nvGrpSpPr>
            <p:cNvPr id="6" name="Group 13"/>
            <p:cNvGrpSpPr>
              <a:grpSpLocks/>
            </p:cNvGrpSpPr>
            <p:nvPr/>
          </p:nvGrpSpPr>
          <p:grpSpPr bwMode="auto">
            <a:xfrm rot="5400000">
              <a:off x="3866" y="2169"/>
              <a:ext cx="1048" cy="1573"/>
              <a:chOff x="3840" y="1040"/>
              <a:chExt cx="1008" cy="752"/>
            </a:xfrm>
          </p:grpSpPr>
          <p:sp>
            <p:nvSpPr>
              <p:cNvPr id="12335" name="Line 14"/>
              <p:cNvSpPr>
                <a:spLocks noChangeShapeType="1"/>
              </p:cNvSpPr>
              <p:nvPr/>
            </p:nvSpPr>
            <p:spPr bwMode="auto">
              <a:xfrm flipH="1">
                <a:off x="3840" y="1040"/>
                <a:ext cx="1008" cy="0"/>
              </a:xfrm>
              <a:prstGeom prst="line">
                <a:avLst/>
              </a:prstGeom>
              <a:noFill/>
              <a:ln w="57150">
                <a:solidFill>
                  <a:srgbClr val="009900"/>
                </a:solidFill>
                <a:round/>
                <a:headEnd/>
                <a:tailEnd type="stealth" w="lg" len="lg"/>
              </a:ln>
            </p:spPr>
            <p:txBody>
              <a:bodyPr/>
              <a:lstStyle/>
              <a:p>
                <a:endParaRPr lang="en-US">
                  <a:latin typeface="Arial"/>
                  <a:cs typeface="Arial"/>
                </a:endParaRPr>
              </a:p>
            </p:txBody>
          </p:sp>
          <p:sp>
            <p:nvSpPr>
              <p:cNvPr id="12336" name="Line 15"/>
              <p:cNvSpPr>
                <a:spLocks noChangeShapeType="1"/>
              </p:cNvSpPr>
              <p:nvPr/>
            </p:nvSpPr>
            <p:spPr bwMode="auto">
              <a:xfrm>
                <a:off x="4830" y="1041"/>
                <a:ext cx="0" cy="751"/>
              </a:xfrm>
              <a:prstGeom prst="line">
                <a:avLst/>
              </a:prstGeom>
              <a:noFill/>
              <a:ln w="57150">
                <a:solidFill>
                  <a:srgbClr val="009900"/>
                </a:solidFill>
                <a:round/>
                <a:headEnd/>
                <a:tailEnd/>
              </a:ln>
            </p:spPr>
            <p:txBody>
              <a:bodyPr/>
              <a:lstStyle/>
              <a:p>
                <a:endParaRPr lang="en-US">
                  <a:latin typeface="Arial"/>
                  <a:cs typeface="Arial"/>
                </a:endParaRPr>
              </a:p>
            </p:txBody>
          </p:sp>
        </p:grpSp>
        <p:sp>
          <p:nvSpPr>
            <p:cNvPr id="12334" name="Text Box 16"/>
            <p:cNvSpPr txBox="1">
              <a:spLocks noChangeArrowheads="1"/>
            </p:cNvSpPr>
            <p:nvPr/>
          </p:nvSpPr>
          <p:spPr bwMode="auto">
            <a:xfrm>
              <a:off x="3821" y="3456"/>
              <a:ext cx="1609" cy="298"/>
            </a:xfrm>
            <a:prstGeom prst="rect">
              <a:avLst/>
            </a:prstGeom>
            <a:noFill/>
            <a:ln w="9525">
              <a:noFill/>
              <a:miter lim="800000"/>
              <a:headEnd/>
              <a:tailEnd/>
            </a:ln>
          </p:spPr>
          <p:txBody>
            <a:bodyPr>
              <a:spAutoFit/>
            </a:bodyPr>
            <a:lstStyle/>
            <a:p>
              <a:pPr>
                <a:spcBef>
                  <a:spcPct val="50000"/>
                </a:spcBef>
              </a:pPr>
              <a:r>
                <a:rPr lang="en-US" sz="2500">
                  <a:latin typeface="Arial"/>
                  <a:cs typeface="Arial"/>
                </a:rPr>
                <a:t>Income (=GDP)</a:t>
              </a:r>
            </a:p>
          </p:txBody>
        </p:sp>
      </p:grpSp>
      <p:grpSp>
        <p:nvGrpSpPr>
          <p:cNvPr id="7" name="Group 17"/>
          <p:cNvGrpSpPr>
            <a:grpSpLocks/>
          </p:cNvGrpSpPr>
          <p:nvPr/>
        </p:nvGrpSpPr>
        <p:grpSpPr bwMode="auto">
          <a:xfrm>
            <a:off x="484188" y="3890962"/>
            <a:ext cx="2947987" cy="2444749"/>
            <a:chOff x="305" y="2451"/>
            <a:chExt cx="1857" cy="1540"/>
          </a:xfrm>
        </p:grpSpPr>
        <p:grpSp>
          <p:nvGrpSpPr>
            <p:cNvPr id="9" name="Group 18"/>
            <p:cNvGrpSpPr>
              <a:grpSpLocks/>
            </p:cNvGrpSpPr>
            <p:nvPr/>
          </p:nvGrpSpPr>
          <p:grpSpPr bwMode="auto">
            <a:xfrm>
              <a:off x="454" y="2451"/>
              <a:ext cx="1708" cy="1029"/>
              <a:chOff x="454" y="2451"/>
              <a:chExt cx="1684" cy="1029"/>
            </a:xfrm>
          </p:grpSpPr>
          <p:sp>
            <p:nvSpPr>
              <p:cNvPr id="12331" name="Line 19"/>
              <p:cNvSpPr>
                <a:spLocks noChangeShapeType="1"/>
              </p:cNvSpPr>
              <p:nvPr/>
            </p:nvSpPr>
            <p:spPr bwMode="auto">
              <a:xfrm rot="10800000" flipH="1">
                <a:off x="454" y="3480"/>
                <a:ext cx="1684" cy="0"/>
              </a:xfrm>
              <a:prstGeom prst="line">
                <a:avLst/>
              </a:prstGeom>
              <a:noFill/>
              <a:ln w="57150">
                <a:solidFill>
                  <a:srgbClr val="009900"/>
                </a:solidFill>
                <a:round/>
                <a:headEnd/>
                <a:tailEnd type="stealth" w="lg" len="lg"/>
              </a:ln>
            </p:spPr>
            <p:txBody>
              <a:bodyPr/>
              <a:lstStyle/>
              <a:p>
                <a:endParaRPr lang="en-US">
                  <a:latin typeface="Arial"/>
                  <a:cs typeface="Arial"/>
                </a:endParaRPr>
              </a:p>
            </p:txBody>
          </p:sp>
          <p:sp>
            <p:nvSpPr>
              <p:cNvPr id="12332" name="Line 20"/>
              <p:cNvSpPr>
                <a:spLocks noChangeShapeType="1"/>
              </p:cNvSpPr>
              <p:nvPr/>
            </p:nvSpPr>
            <p:spPr bwMode="auto">
              <a:xfrm rot="10800000">
                <a:off x="472" y="2451"/>
                <a:ext cx="0" cy="1029"/>
              </a:xfrm>
              <a:prstGeom prst="line">
                <a:avLst/>
              </a:prstGeom>
              <a:noFill/>
              <a:ln w="57150">
                <a:solidFill>
                  <a:srgbClr val="009900"/>
                </a:solidFill>
                <a:round/>
                <a:headEnd/>
                <a:tailEnd/>
              </a:ln>
            </p:spPr>
            <p:txBody>
              <a:bodyPr/>
              <a:lstStyle/>
              <a:p>
                <a:endParaRPr lang="en-US">
                  <a:latin typeface="Arial"/>
                  <a:cs typeface="Arial"/>
                </a:endParaRPr>
              </a:p>
            </p:txBody>
          </p:sp>
        </p:grpSp>
        <p:sp>
          <p:nvSpPr>
            <p:cNvPr id="12330" name="Text Box 21"/>
            <p:cNvSpPr txBox="1">
              <a:spLocks noChangeArrowheads="1"/>
            </p:cNvSpPr>
            <p:nvPr/>
          </p:nvSpPr>
          <p:spPr bwMode="auto">
            <a:xfrm>
              <a:off x="305" y="3470"/>
              <a:ext cx="1408" cy="521"/>
            </a:xfrm>
            <a:prstGeom prst="rect">
              <a:avLst/>
            </a:prstGeom>
            <a:noFill/>
            <a:ln w="9525">
              <a:noFill/>
              <a:miter lim="800000"/>
              <a:headEnd/>
              <a:tailEnd/>
            </a:ln>
          </p:spPr>
          <p:txBody>
            <a:bodyPr>
              <a:spAutoFit/>
            </a:bodyPr>
            <a:lstStyle/>
            <a:p>
              <a:pPr>
                <a:lnSpc>
                  <a:spcPct val="95000"/>
                </a:lnSpc>
                <a:spcBef>
                  <a:spcPct val="50000"/>
                </a:spcBef>
              </a:pPr>
              <a:r>
                <a:rPr lang="en-US" sz="2500">
                  <a:latin typeface="Arial"/>
                  <a:cs typeface="Arial"/>
                </a:rPr>
                <a:t>Wages, rent, profit (=GDP)</a:t>
              </a:r>
            </a:p>
          </p:txBody>
        </p:sp>
      </p:grpSp>
      <p:grpSp>
        <p:nvGrpSpPr>
          <p:cNvPr id="10" name="Group 22"/>
          <p:cNvGrpSpPr>
            <a:grpSpLocks/>
          </p:cNvGrpSpPr>
          <p:nvPr/>
        </p:nvGrpSpPr>
        <p:grpSpPr bwMode="auto">
          <a:xfrm>
            <a:off x="1158875" y="3876675"/>
            <a:ext cx="2222500" cy="1285875"/>
            <a:chOff x="730" y="2442"/>
            <a:chExt cx="1400" cy="810"/>
          </a:xfrm>
        </p:grpSpPr>
        <p:grpSp>
          <p:nvGrpSpPr>
            <p:cNvPr id="11" name="Group 23"/>
            <p:cNvGrpSpPr>
              <a:grpSpLocks/>
            </p:cNvGrpSpPr>
            <p:nvPr/>
          </p:nvGrpSpPr>
          <p:grpSpPr bwMode="auto">
            <a:xfrm>
              <a:off x="730" y="2442"/>
              <a:ext cx="1400" cy="810"/>
              <a:chOff x="986" y="2478"/>
              <a:chExt cx="879" cy="774"/>
            </a:xfrm>
          </p:grpSpPr>
          <p:sp>
            <p:nvSpPr>
              <p:cNvPr id="12327" name="Line 24"/>
              <p:cNvSpPr>
                <a:spLocks noChangeShapeType="1"/>
              </p:cNvSpPr>
              <p:nvPr/>
            </p:nvSpPr>
            <p:spPr bwMode="auto">
              <a:xfrm rot="5400000" flipH="1" flipV="1">
                <a:off x="600" y="2865"/>
                <a:ext cx="774" cy="0"/>
              </a:xfrm>
              <a:prstGeom prst="line">
                <a:avLst/>
              </a:prstGeom>
              <a:noFill/>
              <a:ln w="57150">
                <a:solidFill>
                  <a:srgbClr val="CC0000"/>
                </a:solidFill>
                <a:round/>
                <a:headEnd/>
                <a:tailEnd type="stealth" w="lg" len="lg"/>
              </a:ln>
            </p:spPr>
            <p:txBody>
              <a:bodyPr/>
              <a:lstStyle/>
              <a:p>
                <a:endParaRPr lang="en-US">
                  <a:latin typeface="Arial"/>
                  <a:cs typeface="Arial"/>
                </a:endParaRPr>
              </a:p>
            </p:txBody>
          </p:sp>
          <p:sp>
            <p:nvSpPr>
              <p:cNvPr id="12328" name="Line 25"/>
              <p:cNvSpPr>
                <a:spLocks noChangeShapeType="1"/>
              </p:cNvSpPr>
              <p:nvPr/>
            </p:nvSpPr>
            <p:spPr bwMode="auto">
              <a:xfrm rot="5400000" flipV="1">
                <a:off x="1426" y="2794"/>
                <a:ext cx="0" cy="879"/>
              </a:xfrm>
              <a:prstGeom prst="line">
                <a:avLst/>
              </a:prstGeom>
              <a:noFill/>
              <a:ln w="57150">
                <a:solidFill>
                  <a:srgbClr val="CC0000"/>
                </a:solidFill>
                <a:round/>
                <a:headEnd/>
                <a:tailEnd/>
              </a:ln>
            </p:spPr>
            <p:txBody>
              <a:bodyPr/>
              <a:lstStyle/>
              <a:p>
                <a:endParaRPr lang="en-US">
                  <a:latin typeface="Arial"/>
                  <a:cs typeface="Arial"/>
                </a:endParaRPr>
              </a:p>
            </p:txBody>
          </p:sp>
        </p:grpSp>
        <p:sp>
          <p:nvSpPr>
            <p:cNvPr id="12326" name="Text Box 26"/>
            <p:cNvSpPr txBox="1">
              <a:spLocks noChangeArrowheads="1"/>
            </p:cNvSpPr>
            <p:nvPr/>
          </p:nvSpPr>
          <p:spPr bwMode="auto">
            <a:xfrm>
              <a:off x="758" y="2736"/>
              <a:ext cx="1262" cy="498"/>
            </a:xfrm>
            <a:prstGeom prst="rect">
              <a:avLst/>
            </a:prstGeom>
            <a:noFill/>
            <a:ln w="9525">
              <a:noFill/>
              <a:miter lim="800000"/>
              <a:headEnd/>
              <a:tailEnd/>
            </a:ln>
          </p:spPr>
          <p:txBody>
            <a:bodyPr>
              <a:spAutoFit/>
            </a:bodyPr>
            <a:lstStyle/>
            <a:p>
              <a:pPr>
                <a:lnSpc>
                  <a:spcPct val="90000"/>
                </a:lnSpc>
                <a:spcBef>
                  <a:spcPct val="50000"/>
                </a:spcBef>
              </a:pPr>
              <a:r>
                <a:rPr lang="en-US" sz="2500">
                  <a:latin typeface="Arial"/>
                  <a:cs typeface="Arial"/>
                </a:rPr>
                <a:t>Factors of production</a:t>
              </a:r>
            </a:p>
          </p:txBody>
        </p:sp>
      </p:grpSp>
      <p:grpSp>
        <p:nvGrpSpPr>
          <p:cNvPr id="12" name="Group 27"/>
          <p:cNvGrpSpPr>
            <a:grpSpLocks/>
          </p:cNvGrpSpPr>
          <p:nvPr/>
        </p:nvGrpSpPr>
        <p:grpSpPr bwMode="auto">
          <a:xfrm>
            <a:off x="5732463" y="3860800"/>
            <a:ext cx="2125662" cy="1301750"/>
            <a:chOff x="3611" y="2432"/>
            <a:chExt cx="1339" cy="820"/>
          </a:xfrm>
        </p:grpSpPr>
        <p:grpSp>
          <p:nvGrpSpPr>
            <p:cNvPr id="13" name="Group 28"/>
            <p:cNvGrpSpPr>
              <a:grpSpLocks/>
            </p:cNvGrpSpPr>
            <p:nvPr/>
          </p:nvGrpSpPr>
          <p:grpSpPr bwMode="auto">
            <a:xfrm>
              <a:off x="3611" y="2432"/>
              <a:ext cx="1339" cy="820"/>
              <a:chOff x="3611" y="2456"/>
              <a:chExt cx="1339" cy="796"/>
            </a:xfrm>
          </p:grpSpPr>
          <p:sp>
            <p:nvSpPr>
              <p:cNvPr id="12323" name="Line 29"/>
              <p:cNvSpPr>
                <a:spLocks noChangeShapeType="1"/>
              </p:cNvSpPr>
              <p:nvPr/>
            </p:nvSpPr>
            <p:spPr bwMode="auto">
              <a:xfrm flipH="1" flipV="1">
                <a:off x="3611" y="3248"/>
                <a:ext cx="1339" cy="0"/>
              </a:xfrm>
              <a:prstGeom prst="line">
                <a:avLst/>
              </a:prstGeom>
              <a:noFill/>
              <a:ln w="57150">
                <a:solidFill>
                  <a:srgbClr val="CC0000"/>
                </a:solidFill>
                <a:round/>
                <a:headEnd/>
                <a:tailEnd type="stealth" w="lg" len="lg"/>
              </a:ln>
            </p:spPr>
            <p:txBody>
              <a:bodyPr/>
              <a:lstStyle/>
              <a:p>
                <a:endParaRPr lang="en-US">
                  <a:latin typeface="Arial"/>
                  <a:cs typeface="Arial"/>
                </a:endParaRPr>
              </a:p>
            </p:txBody>
          </p:sp>
          <p:sp>
            <p:nvSpPr>
              <p:cNvPr id="12324" name="Line 30"/>
              <p:cNvSpPr>
                <a:spLocks noChangeShapeType="1"/>
              </p:cNvSpPr>
              <p:nvPr/>
            </p:nvSpPr>
            <p:spPr bwMode="auto">
              <a:xfrm flipV="1">
                <a:off x="4931" y="2456"/>
                <a:ext cx="0" cy="796"/>
              </a:xfrm>
              <a:prstGeom prst="line">
                <a:avLst/>
              </a:prstGeom>
              <a:noFill/>
              <a:ln w="57150">
                <a:solidFill>
                  <a:srgbClr val="CC0000"/>
                </a:solidFill>
                <a:round/>
                <a:headEnd/>
                <a:tailEnd/>
              </a:ln>
            </p:spPr>
            <p:txBody>
              <a:bodyPr/>
              <a:lstStyle/>
              <a:p>
                <a:endParaRPr lang="en-US">
                  <a:latin typeface="Arial"/>
                  <a:cs typeface="Arial"/>
                </a:endParaRPr>
              </a:p>
            </p:txBody>
          </p:sp>
        </p:grpSp>
        <p:sp>
          <p:nvSpPr>
            <p:cNvPr id="12322" name="Text Box 31"/>
            <p:cNvSpPr txBox="1">
              <a:spLocks noChangeArrowheads="1"/>
            </p:cNvSpPr>
            <p:nvPr/>
          </p:nvSpPr>
          <p:spPr bwMode="auto">
            <a:xfrm>
              <a:off x="3682" y="2749"/>
              <a:ext cx="1262" cy="498"/>
            </a:xfrm>
            <a:prstGeom prst="rect">
              <a:avLst/>
            </a:prstGeom>
            <a:noFill/>
            <a:ln w="9525">
              <a:noFill/>
              <a:miter lim="800000"/>
              <a:headEnd/>
              <a:tailEnd/>
            </a:ln>
          </p:spPr>
          <p:txBody>
            <a:bodyPr>
              <a:spAutoFit/>
            </a:bodyPr>
            <a:lstStyle/>
            <a:p>
              <a:pPr algn="r">
                <a:lnSpc>
                  <a:spcPct val="90000"/>
                </a:lnSpc>
                <a:spcBef>
                  <a:spcPct val="50000"/>
                </a:spcBef>
              </a:pPr>
              <a:r>
                <a:rPr lang="en-US" sz="2500">
                  <a:latin typeface="Arial"/>
                  <a:cs typeface="Arial"/>
                </a:rPr>
                <a:t>Labor, land, capital</a:t>
              </a:r>
            </a:p>
          </p:txBody>
        </p:sp>
      </p:grpSp>
      <p:grpSp>
        <p:nvGrpSpPr>
          <p:cNvPr id="14" name="Group 32"/>
          <p:cNvGrpSpPr>
            <a:grpSpLocks/>
          </p:cNvGrpSpPr>
          <p:nvPr/>
        </p:nvGrpSpPr>
        <p:grpSpPr bwMode="auto">
          <a:xfrm>
            <a:off x="5662613" y="893763"/>
            <a:ext cx="3167062" cy="2068512"/>
            <a:chOff x="3567" y="563"/>
            <a:chExt cx="1995" cy="1303"/>
          </a:xfrm>
        </p:grpSpPr>
        <p:grpSp>
          <p:nvGrpSpPr>
            <p:cNvPr id="15" name="Group 33"/>
            <p:cNvGrpSpPr>
              <a:grpSpLocks/>
            </p:cNvGrpSpPr>
            <p:nvPr/>
          </p:nvGrpSpPr>
          <p:grpSpPr bwMode="auto">
            <a:xfrm>
              <a:off x="3567" y="852"/>
              <a:ext cx="1621" cy="1014"/>
              <a:chOff x="3527" y="852"/>
              <a:chExt cx="1661" cy="998"/>
            </a:xfrm>
          </p:grpSpPr>
          <p:sp>
            <p:nvSpPr>
              <p:cNvPr id="12319" name="Line 34"/>
              <p:cNvSpPr>
                <a:spLocks noChangeShapeType="1"/>
              </p:cNvSpPr>
              <p:nvPr/>
            </p:nvSpPr>
            <p:spPr bwMode="auto">
              <a:xfrm flipH="1">
                <a:off x="3527" y="861"/>
                <a:ext cx="1661" cy="0"/>
              </a:xfrm>
              <a:prstGeom prst="line">
                <a:avLst/>
              </a:prstGeom>
              <a:noFill/>
              <a:ln w="57150">
                <a:solidFill>
                  <a:srgbClr val="009900"/>
                </a:solidFill>
                <a:round/>
                <a:headEnd/>
                <a:tailEnd type="stealth" w="lg" len="lg"/>
              </a:ln>
            </p:spPr>
            <p:txBody>
              <a:bodyPr/>
              <a:lstStyle/>
              <a:p>
                <a:endParaRPr lang="en-US">
                  <a:latin typeface="Arial"/>
                  <a:cs typeface="Arial"/>
                </a:endParaRPr>
              </a:p>
            </p:txBody>
          </p:sp>
          <p:sp>
            <p:nvSpPr>
              <p:cNvPr id="12320" name="Line 35"/>
              <p:cNvSpPr>
                <a:spLocks noChangeShapeType="1"/>
              </p:cNvSpPr>
              <p:nvPr/>
            </p:nvSpPr>
            <p:spPr bwMode="auto">
              <a:xfrm>
                <a:off x="5168" y="852"/>
                <a:ext cx="0" cy="998"/>
              </a:xfrm>
              <a:prstGeom prst="line">
                <a:avLst/>
              </a:prstGeom>
              <a:noFill/>
              <a:ln w="57150">
                <a:solidFill>
                  <a:srgbClr val="009900"/>
                </a:solidFill>
                <a:round/>
                <a:headEnd/>
                <a:tailEnd/>
              </a:ln>
            </p:spPr>
            <p:txBody>
              <a:bodyPr/>
              <a:lstStyle/>
              <a:p>
                <a:endParaRPr lang="en-US">
                  <a:latin typeface="Arial"/>
                  <a:cs typeface="Arial"/>
                </a:endParaRPr>
              </a:p>
            </p:txBody>
          </p:sp>
        </p:grpSp>
        <p:sp>
          <p:nvSpPr>
            <p:cNvPr id="12318" name="Text Box 36"/>
            <p:cNvSpPr txBox="1">
              <a:spLocks noChangeArrowheads="1"/>
            </p:cNvSpPr>
            <p:nvPr/>
          </p:nvSpPr>
          <p:spPr bwMode="auto">
            <a:xfrm>
              <a:off x="3743" y="563"/>
              <a:ext cx="1819" cy="298"/>
            </a:xfrm>
            <a:prstGeom prst="rect">
              <a:avLst/>
            </a:prstGeom>
            <a:noFill/>
            <a:ln w="9525">
              <a:noFill/>
              <a:miter lim="800000"/>
              <a:headEnd/>
              <a:tailEnd/>
            </a:ln>
          </p:spPr>
          <p:txBody>
            <a:bodyPr>
              <a:spAutoFit/>
            </a:bodyPr>
            <a:lstStyle/>
            <a:p>
              <a:pPr>
                <a:spcBef>
                  <a:spcPct val="50000"/>
                </a:spcBef>
              </a:pPr>
              <a:r>
                <a:rPr lang="en-US" sz="2500">
                  <a:latin typeface="Arial"/>
                  <a:cs typeface="Arial"/>
                </a:rPr>
                <a:t>Spending (=GDP)</a:t>
              </a:r>
            </a:p>
          </p:txBody>
        </p:sp>
      </p:grpSp>
      <p:grpSp>
        <p:nvGrpSpPr>
          <p:cNvPr id="16" name="Group 37"/>
          <p:cNvGrpSpPr>
            <a:grpSpLocks/>
          </p:cNvGrpSpPr>
          <p:nvPr/>
        </p:nvGrpSpPr>
        <p:grpSpPr bwMode="auto">
          <a:xfrm>
            <a:off x="5708650" y="1662113"/>
            <a:ext cx="2128838" cy="1295400"/>
            <a:chOff x="3596" y="1047"/>
            <a:chExt cx="1341" cy="816"/>
          </a:xfrm>
        </p:grpSpPr>
        <p:grpSp>
          <p:nvGrpSpPr>
            <p:cNvPr id="17" name="Group 38"/>
            <p:cNvGrpSpPr>
              <a:grpSpLocks/>
            </p:cNvGrpSpPr>
            <p:nvPr/>
          </p:nvGrpSpPr>
          <p:grpSpPr bwMode="auto">
            <a:xfrm>
              <a:off x="3596" y="1047"/>
              <a:ext cx="1341" cy="816"/>
              <a:chOff x="3596" y="1047"/>
              <a:chExt cx="1341" cy="816"/>
            </a:xfrm>
          </p:grpSpPr>
          <p:sp>
            <p:nvSpPr>
              <p:cNvPr id="12315" name="Line 39"/>
              <p:cNvSpPr>
                <a:spLocks noChangeShapeType="1"/>
              </p:cNvSpPr>
              <p:nvPr/>
            </p:nvSpPr>
            <p:spPr bwMode="auto">
              <a:xfrm rot="-5400000" flipH="1" flipV="1">
                <a:off x="4510" y="1455"/>
                <a:ext cx="816" cy="0"/>
              </a:xfrm>
              <a:prstGeom prst="line">
                <a:avLst/>
              </a:prstGeom>
              <a:noFill/>
              <a:ln w="57150">
                <a:solidFill>
                  <a:srgbClr val="CC0000"/>
                </a:solidFill>
                <a:round/>
                <a:headEnd/>
                <a:tailEnd type="stealth" w="lg" len="lg"/>
              </a:ln>
            </p:spPr>
            <p:txBody>
              <a:bodyPr/>
              <a:lstStyle/>
              <a:p>
                <a:endParaRPr lang="en-US">
                  <a:latin typeface="Arial"/>
                  <a:cs typeface="Arial"/>
                </a:endParaRPr>
              </a:p>
            </p:txBody>
          </p:sp>
          <p:sp>
            <p:nvSpPr>
              <p:cNvPr id="12316" name="Line 40"/>
              <p:cNvSpPr>
                <a:spLocks noChangeShapeType="1"/>
              </p:cNvSpPr>
              <p:nvPr/>
            </p:nvSpPr>
            <p:spPr bwMode="auto">
              <a:xfrm rot="16200000" flipV="1">
                <a:off x="4267" y="388"/>
                <a:ext cx="0" cy="1341"/>
              </a:xfrm>
              <a:prstGeom prst="line">
                <a:avLst/>
              </a:prstGeom>
              <a:noFill/>
              <a:ln w="57150">
                <a:solidFill>
                  <a:srgbClr val="CC0000"/>
                </a:solidFill>
                <a:round/>
                <a:headEnd/>
                <a:tailEnd/>
              </a:ln>
            </p:spPr>
            <p:txBody>
              <a:bodyPr/>
              <a:lstStyle/>
              <a:p>
                <a:endParaRPr lang="en-US">
                  <a:latin typeface="Arial"/>
                  <a:cs typeface="Arial"/>
                </a:endParaRPr>
              </a:p>
            </p:txBody>
          </p:sp>
        </p:grpSp>
        <p:sp>
          <p:nvSpPr>
            <p:cNvPr id="12314" name="Text Box 41"/>
            <p:cNvSpPr txBox="1">
              <a:spLocks noChangeArrowheads="1"/>
            </p:cNvSpPr>
            <p:nvPr/>
          </p:nvSpPr>
          <p:spPr bwMode="auto">
            <a:xfrm>
              <a:off x="4095" y="1064"/>
              <a:ext cx="825" cy="498"/>
            </a:xfrm>
            <a:prstGeom prst="rect">
              <a:avLst/>
            </a:prstGeom>
            <a:noFill/>
            <a:ln w="9525">
              <a:noFill/>
              <a:miter lim="800000"/>
              <a:headEnd/>
              <a:tailEnd/>
            </a:ln>
          </p:spPr>
          <p:txBody>
            <a:bodyPr>
              <a:spAutoFit/>
            </a:bodyPr>
            <a:lstStyle/>
            <a:p>
              <a:pPr algn="r">
                <a:lnSpc>
                  <a:spcPct val="90000"/>
                </a:lnSpc>
                <a:spcBef>
                  <a:spcPct val="50000"/>
                </a:spcBef>
              </a:pPr>
              <a:r>
                <a:rPr lang="en-US" sz="2500">
                  <a:latin typeface="Arial"/>
                  <a:cs typeface="Arial"/>
                </a:rPr>
                <a:t>G &amp; S bought</a:t>
              </a:r>
            </a:p>
          </p:txBody>
        </p:sp>
      </p:grpSp>
      <p:grpSp>
        <p:nvGrpSpPr>
          <p:cNvPr id="18" name="Group 42"/>
          <p:cNvGrpSpPr>
            <a:grpSpLocks/>
          </p:cNvGrpSpPr>
          <p:nvPr/>
        </p:nvGrpSpPr>
        <p:grpSpPr bwMode="auto">
          <a:xfrm>
            <a:off x="1117600" y="1606550"/>
            <a:ext cx="2259013" cy="1366838"/>
            <a:chOff x="704" y="1012"/>
            <a:chExt cx="1423" cy="861"/>
          </a:xfrm>
        </p:grpSpPr>
        <p:grpSp>
          <p:nvGrpSpPr>
            <p:cNvPr id="19" name="Group 43"/>
            <p:cNvGrpSpPr>
              <a:grpSpLocks/>
            </p:cNvGrpSpPr>
            <p:nvPr/>
          </p:nvGrpSpPr>
          <p:grpSpPr bwMode="auto">
            <a:xfrm>
              <a:off x="704" y="1012"/>
              <a:ext cx="1423" cy="861"/>
              <a:chOff x="704" y="1012"/>
              <a:chExt cx="1423" cy="885"/>
            </a:xfrm>
          </p:grpSpPr>
          <p:sp>
            <p:nvSpPr>
              <p:cNvPr id="12311" name="Line 44"/>
              <p:cNvSpPr>
                <a:spLocks noChangeShapeType="1"/>
              </p:cNvSpPr>
              <p:nvPr/>
            </p:nvSpPr>
            <p:spPr bwMode="auto">
              <a:xfrm rot="10800000" flipH="1" flipV="1">
                <a:off x="704" y="1024"/>
                <a:ext cx="1423" cy="0"/>
              </a:xfrm>
              <a:prstGeom prst="line">
                <a:avLst/>
              </a:prstGeom>
              <a:noFill/>
              <a:ln w="57150">
                <a:solidFill>
                  <a:srgbClr val="CC0000"/>
                </a:solidFill>
                <a:round/>
                <a:headEnd/>
                <a:tailEnd type="stealth" w="lg" len="lg"/>
              </a:ln>
            </p:spPr>
            <p:txBody>
              <a:bodyPr/>
              <a:lstStyle/>
              <a:p>
                <a:endParaRPr lang="en-US">
                  <a:latin typeface="Arial"/>
                  <a:cs typeface="Arial"/>
                </a:endParaRPr>
              </a:p>
            </p:txBody>
          </p:sp>
          <p:sp>
            <p:nvSpPr>
              <p:cNvPr id="12312" name="Line 45"/>
              <p:cNvSpPr>
                <a:spLocks noChangeShapeType="1"/>
              </p:cNvSpPr>
              <p:nvPr/>
            </p:nvSpPr>
            <p:spPr bwMode="auto">
              <a:xfrm rot="10800000" flipV="1">
                <a:off x="721" y="1012"/>
                <a:ext cx="0" cy="885"/>
              </a:xfrm>
              <a:prstGeom prst="line">
                <a:avLst/>
              </a:prstGeom>
              <a:noFill/>
              <a:ln w="57150">
                <a:solidFill>
                  <a:srgbClr val="CC0000"/>
                </a:solidFill>
                <a:round/>
                <a:headEnd/>
                <a:tailEnd/>
              </a:ln>
            </p:spPr>
            <p:txBody>
              <a:bodyPr/>
              <a:lstStyle/>
              <a:p>
                <a:endParaRPr lang="en-US">
                  <a:latin typeface="Arial"/>
                  <a:cs typeface="Arial"/>
                </a:endParaRPr>
              </a:p>
            </p:txBody>
          </p:sp>
        </p:grpSp>
        <p:sp>
          <p:nvSpPr>
            <p:cNvPr id="12310" name="Text Box 46"/>
            <p:cNvSpPr txBox="1">
              <a:spLocks noChangeArrowheads="1"/>
            </p:cNvSpPr>
            <p:nvPr/>
          </p:nvSpPr>
          <p:spPr bwMode="auto">
            <a:xfrm>
              <a:off x="745" y="1023"/>
              <a:ext cx="825" cy="498"/>
            </a:xfrm>
            <a:prstGeom prst="rect">
              <a:avLst/>
            </a:prstGeom>
            <a:noFill/>
            <a:ln w="9525">
              <a:noFill/>
              <a:miter lim="800000"/>
              <a:headEnd/>
              <a:tailEnd/>
            </a:ln>
          </p:spPr>
          <p:txBody>
            <a:bodyPr>
              <a:spAutoFit/>
            </a:bodyPr>
            <a:lstStyle/>
            <a:p>
              <a:pPr>
                <a:lnSpc>
                  <a:spcPct val="90000"/>
                </a:lnSpc>
                <a:spcBef>
                  <a:spcPct val="50000"/>
                </a:spcBef>
              </a:pPr>
              <a:r>
                <a:rPr lang="en-US" sz="2500">
                  <a:latin typeface="Arial"/>
                  <a:cs typeface="Arial"/>
                </a:rPr>
                <a:t>G &amp; S sold</a:t>
              </a:r>
            </a:p>
          </p:txBody>
        </p:sp>
      </p:grpSp>
      <p:grpSp>
        <p:nvGrpSpPr>
          <p:cNvPr id="20" name="Group 47"/>
          <p:cNvGrpSpPr>
            <a:grpSpLocks/>
          </p:cNvGrpSpPr>
          <p:nvPr/>
        </p:nvGrpSpPr>
        <p:grpSpPr bwMode="auto">
          <a:xfrm>
            <a:off x="593725" y="869950"/>
            <a:ext cx="2887663" cy="2097088"/>
            <a:chOff x="374" y="548"/>
            <a:chExt cx="1819" cy="1321"/>
          </a:xfrm>
        </p:grpSpPr>
        <p:grpSp>
          <p:nvGrpSpPr>
            <p:cNvPr id="21" name="Group 48"/>
            <p:cNvGrpSpPr>
              <a:grpSpLocks/>
            </p:cNvGrpSpPr>
            <p:nvPr/>
          </p:nvGrpSpPr>
          <p:grpSpPr bwMode="auto">
            <a:xfrm rot="-5400000">
              <a:off x="796" y="500"/>
              <a:ext cx="1055" cy="1683"/>
              <a:chOff x="3840" y="1040"/>
              <a:chExt cx="1008" cy="752"/>
            </a:xfrm>
          </p:grpSpPr>
          <p:sp>
            <p:nvSpPr>
              <p:cNvPr id="12307" name="Line 49"/>
              <p:cNvSpPr>
                <a:spLocks noChangeShapeType="1"/>
              </p:cNvSpPr>
              <p:nvPr/>
            </p:nvSpPr>
            <p:spPr bwMode="auto">
              <a:xfrm flipH="1">
                <a:off x="3840" y="1040"/>
                <a:ext cx="1008" cy="0"/>
              </a:xfrm>
              <a:prstGeom prst="line">
                <a:avLst/>
              </a:prstGeom>
              <a:noFill/>
              <a:ln w="57150">
                <a:solidFill>
                  <a:srgbClr val="009900"/>
                </a:solidFill>
                <a:round/>
                <a:headEnd/>
                <a:tailEnd type="stealth" w="lg" len="lg"/>
              </a:ln>
            </p:spPr>
            <p:txBody>
              <a:bodyPr/>
              <a:lstStyle/>
              <a:p>
                <a:endParaRPr lang="en-US">
                  <a:latin typeface="Arial"/>
                  <a:cs typeface="Arial"/>
                </a:endParaRPr>
              </a:p>
            </p:txBody>
          </p:sp>
          <p:sp>
            <p:nvSpPr>
              <p:cNvPr id="12308" name="Line 50"/>
              <p:cNvSpPr>
                <a:spLocks noChangeShapeType="1"/>
              </p:cNvSpPr>
              <p:nvPr/>
            </p:nvSpPr>
            <p:spPr bwMode="auto">
              <a:xfrm>
                <a:off x="4830" y="1041"/>
                <a:ext cx="0" cy="751"/>
              </a:xfrm>
              <a:prstGeom prst="line">
                <a:avLst/>
              </a:prstGeom>
              <a:noFill/>
              <a:ln w="57150">
                <a:solidFill>
                  <a:srgbClr val="009900"/>
                </a:solidFill>
                <a:round/>
                <a:headEnd/>
                <a:tailEnd/>
              </a:ln>
            </p:spPr>
            <p:txBody>
              <a:bodyPr/>
              <a:lstStyle/>
              <a:p>
                <a:endParaRPr lang="en-US">
                  <a:latin typeface="Arial"/>
                  <a:cs typeface="Arial"/>
                </a:endParaRPr>
              </a:p>
            </p:txBody>
          </p:sp>
        </p:grpSp>
        <p:sp>
          <p:nvSpPr>
            <p:cNvPr id="8" name="Text Box 51"/>
            <p:cNvSpPr txBox="1">
              <a:spLocks noChangeArrowheads="1"/>
            </p:cNvSpPr>
            <p:nvPr/>
          </p:nvSpPr>
          <p:spPr bwMode="auto">
            <a:xfrm>
              <a:off x="374" y="548"/>
              <a:ext cx="1819" cy="298"/>
            </a:xfrm>
            <a:prstGeom prst="rect">
              <a:avLst/>
            </a:prstGeom>
            <a:noFill/>
            <a:ln w="9525">
              <a:noFill/>
              <a:miter lim="800000"/>
              <a:headEnd/>
              <a:tailEnd/>
            </a:ln>
          </p:spPr>
          <p:txBody>
            <a:bodyPr>
              <a:spAutoFit/>
            </a:bodyPr>
            <a:lstStyle/>
            <a:p>
              <a:pPr>
                <a:spcBef>
                  <a:spcPct val="50000"/>
                </a:spcBef>
              </a:pPr>
              <a:r>
                <a:rPr lang="en-US" sz="2500">
                  <a:latin typeface="Arial"/>
                  <a:cs typeface="Arial"/>
                </a:rPr>
                <a:t>Revenue (=GDP)</a:t>
              </a:r>
            </a:p>
          </p:txBody>
        </p:sp>
      </p:grpSp>
      <p:grpSp>
        <p:nvGrpSpPr>
          <p:cNvPr id="22" name="Group 52"/>
          <p:cNvGrpSpPr>
            <a:grpSpLocks/>
          </p:cNvGrpSpPr>
          <p:nvPr/>
        </p:nvGrpSpPr>
        <p:grpSpPr bwMode="auto">
          <a:xfrm>
            <a:off x="3386138" y="815975"/>
            <a:ext cx="2320925" cy="1689100"/>
            <a:chOff x="2133" y="514"/>
            <a:chExt cx="1462" cy="1064"/>
          </a:xfrm>
          <a:effectLst>
            <a:outerShdw blurRad="50800" dist="38100" dir="2700000" algn="tl" rotWithShape="0">
              <a:prstClr val="black">
                <a:alpha val="40000"/>
              </a:prstClr>
            </a:outerShdw>
          </a:effectLst>
        </p:grpSpPr>
        <p:sp>
          <p:nvSpPr>
            <p:cNvPr id="12305" name="Oval 53"/>
            <p:cNvSpPr>
              <a:spLocks noChangeArrowheads="1"/>
            </p:cNvSpPr>
            <p:nvPr/>
          </p:nvSpPr>
          <p:spPr bwMode="auto">
            <a:xfrm>
              <a:off x="2133" y="514"/>
              <a:ext cx="1462" cy="1064"/>
            </a:xfrm>
            <a:prstGeom prst="ellipse">
              <a:avLst/>
            </a:prstGeom>
            <a:solidFill>
              <a:srgbClr val="FFCC99"/>
            </a:solidFill>
            <a:ln w="9525">
              <a:noFill/>
              <a:round/>
              <a:headEnd/>
              <a:tailEnd/>
            </a:ln>
            <a:effectLst>
              <a:outerShdw blurRad="50800" dist="38100" dir="2700000" algn="tl" rotWithShape="0">
                <a:srgbClr val="000000">
                  <a:alpha val="40000"/>
                </a:srgbClr>
              </a:outerShdw>
            </a:effectLst>
          </p:spPr>
          <p:txBody>
            <a:bodyPr/>
            <a:lstStyle/>
            <a:p>
              <a:pPr>
                <a:defRPr/>
              </a:pPr>
              <a:endParaRPr lang="en-US">
                <a:latin typeface="Arial"/>
                <a:cs typeface="Arial"/>
              </a:endParaRPr>
            </a:p>
          </p:txBody>
        </p:sp>
        <p:sp>
          <p:nvSpPr>
            <p:cNvPr id="12306" name="Text Box 54"/>
            <p:cNvSpPr txBox="1">
              <a:spLocks noChangeArrowheads="1"/>
            </p:cNvSpPr>
            <p:nvPr/>
          </p:nvSpPr>
          <p:spPr bwMode="auto">
            <a:xfrm>
              <a:off x="2190" y="671"/>
              <a:ext cx="1371" cy="808"/>
            </a:xfrm>
            <a:prstGeom prst="rect">
              <a:avLst/>
            </a:prstGeom>
            <a:noFill/>
            <a:ln w="9525">
              <a:noFill/>
              <a:miter lim="800000"/>
              <a:headEnd/>
              <a:tailEnd/>
            </a:ln>
          </p:spPr>
          <p:txBody>
            <a:bodyPr>
              <a:spAutoFit/>
            </a:bodyPr>
            <a:lstStyle/>
            <a:p>
              <a:pPr algn="ctr">
                <a:spcBef>
                  <a:spcPct val="50000"/>
                </a:spcBef>
                <a:defRPr/>
              </a:pPr>
              <a:r>
                <a:rPr lang="en-US" sz="2600" dirty="0">
                  <a:latin typeface="Arial"/>
                  <a:cs typeface="Arial"/>
                </a:rPr>
                <a:t>Markets for Goods &amp; Services</a:t>
              </a:r>
            </a:p>
          </p:txBody>
        </p:sp>
      </p:grpSp>
      <p:sp>
        <p:nvSpPr>
          <p:cNvPr id="25" name="Footer Placeholder 2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26" name="Slide Number Placeholder 25"/>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Tree>
    <p:extLst>
      <p:ext uri="{BB962C8B-B14F-4D97-AF65-F5344CB8AC3E}">
        <p14:creationId xmlns:p14="http://schemas.microsoft.com/office/powerpoint/2010/main" val="285930610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par>
                          <p:cTn id="13" fill="hold">
                            <p:stCondLst>
                              <p:cond delay="500"/>
                            </p:stCondLst>
                            <p:childTnLst>
                              <p:par>
                                <p:cTn id="14" presetID="18" presetClass="entr" presetSubtype="9"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childTnLst>
                          </p:cTn>
                        </p:par>
                        <p:par>
                          <p:cTn id="22" fill="hold">
                            <p:stCondLst>
                              <p:cond delay="500"/>
                            </p:stCondLst>
                            <p:childTnLst>
                              <p:par>
                                <p:cTn id="23" presetID="18" presetClass="entr" presetSubtype="3"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upRigh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trips(upLeft)">
                                      <p:cBhvr>
                                        <p:cTn id="35" dur="500"/>
                                        <p:tgtEl>
                                          <p:spTgt spid="14"/>
                                        </p:tgtEl>
                                      </p:cBhvr>
                                    </p:animEffect>
                                  </p:childTnLst>
                                </p:cTn>
                              </p:par>
                            </p:childTnLst>
                          </p:cTn>
                        </p:par>
                        <p:par>
                          <p:cTn id="36" fill="hold">
                            <p:stCondLst>
                              <p:cond delay="500"/>
                            </p:stCondLst>
                            <p:childTnLst>
                              <p:par>
                                <p:cTn id="37" presetID="18" presetClass="entr" presetSubtype="12"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strips(downLeft)">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strips(upRight)">
                                      <p:cBhvr>
                                        <p:cTn id="44" dur="500"/>
                                        <p:tgtEl>
                                          <p:spTgt spid="18"/>
                                        </p:tgtEl>
                                      </p:cBhvr>
                                    </p:animEffect>
                                  </p:childTnLst>
                                </p:cTn>
                              </p:par>
                            </p:childTnLst>
                          </p:cTn>
                        </p:par>
                        <p:par>
                          <p:cTn id="45" fill="hold">
                            <p:stCondLst>
                              <p:cond delay="500"/>
                            </p:stCondLst>
                            <p:childTnLst>
                              <p:par>
                                <p:cTn id="46" presetID="18" presetClass="entr" presetSubtype="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strips(downRight)">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This Diagram Omits</a:t>
            </a:r>
          </a:p>
        </p:txBody>
      </p:sp>
      <p:sp>
        <p:nvSpPr>
          <p:cNvPr id="3" name="Content Placeholder 2"/>
          <p:cNvSpPr>
            <a:spLocks noGrp="1"/>
          </p:cNvSpPr>
          <p:nvPr>
            <p:ph idx="1"/>
          </p:nvPr>
        </p:nvSpPr>
        <p:spPr/>
        <p:txBody>
          <a:bodyPr/>
          <a:lstStyle/>
          <a:p>
            <a:r>
              <a:rPr lang="en-US" dirty="0"/>
              <a:t>The government</a:t>
            </a:r>
          </a:p>
          <a:p>
            <a:pPr lvl="1"/>
            <a:r>
              <a:rPr lang="en-US" dirty="0" smtClean="0"/>
              <a:t>Collects </a:t>
            </a:r>
            <a:r>
              <a:rPr lang="en-US" dirty="0"/>
              <a:t>taxes, buys </a:t>
            </a:r>
            <a:r>
              <a:rPr lang="en-US" dirty="0" smtClean="0"/>
              <a:t>goods and services</a:t>
            </a:r>
            <a:endParaRPr lang="en-US" dirty="0"/>
          </a:p>
          <a:p>
            <a:r>
              <a:rPr lang="en-US" dirty="0"/>
              <a:t>The financial system</a:t>
            </a:r>
          </a:p>
          <a:p>
            <a:pPr lvl="1"/>
            <a:r>
              <a:rPr lang="en-US" dirty="0" smtClean="0"/>
              <a:t>Matches </a:t>
            </a:r>
            <a:r>
              <a:rPr lang="en-US" dirty="0"/>
              <a:t>savers’ supply of funds with </a:t>
            </a:r>
            <a:br>
              <a:rPr lang="en-US" dirty="0"/>
            </a:br>
            <a:r>
              <a:rPr lang="en-US" dirty="0"/>
              <a:t>borrowers’ demand for loans</a:t>
            </a:r>
          </a:p>
          <a:p>
            <a:r>
              <a:rPr lang="en-US" dirty="0"/>
              <a:t>The foreign sector</a:t>
            </a:r>
          </a:p>
          <a:p>
            <a:pPr lvl="1"/>
            <a:r>
              <a:rPr lang="en-US" dirty="0" smtClean="0"/>
              <a:t>Trades goods and services, </a:t>
            </a:r>
            <a:r>
              <a:rPr lang="en-US" dirty="0"/>
              <a:t>financial assets, and currencies with the country’s residents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161676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752600" y="1143000"/>
            <a:ext cx="2584450" cy="596900"/>
          </a:xfrm>
          <a:prstGeom prst="rect">
            <a:avLst/>
          </a:prstGeom>
          <a:solidFill>
            <a:srgbClr val="FFCCFF"/>
          </a:solidFill>
          <a:ln w="9525">
            <a:noFill/>
            <a:miter lim="800000"/>
            <a:headEnd/>
            <a:tailEnd/>
          </a:ln>
        </p:spPr>
        <p:txBody>
          <a:bodyPr wrap="none" anchor="ctr"/>
          <a:lstStyle/>
          <a:p>
            <a:endParaRPr lang="en-US">
              <a:cs typeface="Arial" charset="0"/>
            </a:endParaRPr>
          </a:p>
        </p:txBody>
      </p:sp>
      <p:sp>
        <p:nvSpPr>
          <p:cNvPr id="6" name="Content Placeholder 5"/>
          <p:cNvSpPr>
            <a:spLocks noGrp="1"/>
          </p:cNvSpPr>
          <p:nvPr>
            <p:ph idx="1"/>
          </p:nvPr>
        </p:nvSpPr>
        <p:spPr>
          <a:xfrm>
            <a:off x="277813" y="1066800"/>
            <a:ext cx="8588375" cy="1793875"/>
          </a:xfrm>
        </p:spPr>
        <p:txBody>
          <a:bodyPr/>
          <a:lstStyle/>
          <a:p>
            <a:r>
              <a:rPr lang="en-US" dirty="0"/>
              <a:t>…the market value of all final goods &amp; services produced within a country </a:t>
            </a:r>
            <a:br>
              <a:rPr lang="en-US" dirty="0"/>
            </a:br>
            <a:r>
              <a:rPr lang="en-US" dirty="0"/>
              <a:t>in a given period of time</a:t>
            </a:r>
            <a:r>
              <a:rPr lang="en-US" dirty="0" smtClean="0"/>
              <a:t>.</a:t>
            </a:r>
            <a:endParaRPr lang="en-US" dirty="0"/>
          </a:p>
        </p:txBody>
      </p:sp>
      <p:sp>
        <p:nvSpPr>
          <p:cNvPr id="2" name="Title 1"/>
          <p:cNvSpPr>
            <a:spLocks noGrp="1"/>
          </p:cNvSpPr>
          <p:nvPr>
            <p:ph type="title"/>
          </p:nvPr>
        </p:nvSpPr>
        <p:spPr/>
        <p:txBody>
          <a:bodyPr/>
          <a:lstStyle/>
          <a:p>
            <a:r>
              <a:rPr lang="en-US" sz="3600" dirty="0"/>
              <a:t>Gross Domestic Product (GDP) Is…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p:txBody>
          <a:bodyPr/>
          <a:lstStyle/>
          <a:p>
            <a:r>
              <a:rPr lang="en-US" sz="3200" dirty="0"/>
              <a:t>Goods are valued at their market prices, so:</a:t>
            </a:r>
          </a:p>
          <a:p>
            <a:pPr lvl="1"/>
            <a:r>
              <a:rPr lang="en-US" dirty="0"/>
              <a:t>All goods measured in the same units </a:t>
            </a:r>
            <a:br>
              <a:rPr lang="en-US" dirty="0"/>
            </a:br>
            <a:r>
              <a:rPr lang="en-US" dirty="0"/>
              <a:t>(e.g., dollars in the U.S.)</a:t>
            </a:r>
          </a:p>
          <a:p>
            <a:pPr lvl="1"/>
            <a:r>
              <a:rPr lang="en-US" dirty="0"/>
              <a:t>Things that don’t have a market value are excluded, e.g., housework you do for yourself.</a:t>
            </a:r>
          </a:p>
          <a:p>
            <a:endParaRPr lang="en-US" dirty="0"/>
          </a:p>
        </p:txBody>
      </p:sp>
    </p:spTree>
    <p:extLst>
      <p:ext uri="{BB962C8B-B14F-4D97-AF65-F5344CB8AC3E}">
        <p14:creationId xmlns:p14="http://schemas.microsoft.com/office/powerpoint/2010/main" val="40651074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left)">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build="p"/>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27192</TotalTime>
  <Words>6391</Words>
  <Application>Microsoft Macintosh PowerPoint</Application>
  <PresentationFormat>On-screen Show (4:3)</PresentationFormat>
  <Paragraphs>752</Paragraphs>
  <Slides>51</Slides>
  <Notes>50</Notes>
  <HiddenSlides>1</HiddenSlides>
  <MMClips>0</MMClips>
  <ScaleCrop>false</ScaleCrop>
  <HeadingPairs>
    <vt:vector size="4" baseType="variant">
      <vt:variant>
        <vt:lpstr>Theme</vt:lpstr>
      </vt:variant>
      <vt:variant>
        <vt:i4>9</vt:i4>
      </vt:variant>
      <vt:variant>
        <vt:lpstr>Slide Titles</vt:lpstr>
      </vt:variant>
      <vt:variant>
        <vt:i4>51</vt:i4>
      </vt:variant>
    </vt:vector>
  </HeadingPairs>
  <TitlesOfParts>
    <vt:vector size="60" baseType="lpstr">
      <vt:lpstr>Chapter title</vt:lpstr>
      <vt:lpstr>Intro / Summary</vt:lpstr>
      <vt:lpstr>Chapter content</vt:lpstr>
      <vt:lpstr>Figure</vt:lpstr>
      <vt:lpstr>Table</vt:lpstr>
      <vt:lpstr>ActiveLearning</vt:lpstr>
      <vt:lpstr>Case study</vt:lpstr>
      <vt:lpstr>Ask Experts</vt:lpstr>
      <vt:lpstr>Appendix</vt:lpstr>
      <vt:lpstr>Ch 23 </vt:lpstr>
      <vt:lpstr>Look for the answers to these questions:</vt:lpstr>
      <vt:lpstr>Economics </vt:lpstr>
      <vt:lpstr>Income and Expenditure</vt:lpstr>
      <vt:lpstr>The Circular-Flow Diagram</vt:lpstr>
      <vt:lpstr>The Circular-Flow Diagram</vt:lpstr>
      <vt:lpstr>The Circular-Flow Diagram</vt:lpstr>
      <vt:lpstr>What This Diagram Omits</vt:lpstr>
      <vt:lpstr>Gross Domestic Product (GDP) Is…</vt:lpstr>
      <vt:lpstr>Gross Domestic Product (GDP) Is…</vt:lpstr>
      <vt:lpstr>Gross Domestic Product (GDP) Is…</vt:lpstr>
      <vt:lpstr>Gross Domestic Product (GDP) Is…</vt:lpstr>
      <vt:lpstr>Gross Domestic Product (GDP) Is…</vt:lpstr>
      <vt:lpstr>Gross Domestic Product (GDP) Is…</vt:lpstr>
      <vt:lpstr>Gross Domestic Product (GDP) Is…</vt:lpstr>
      <vt:lpstr>The Components of GDP</vt:lpstr>
      <vt:lpstr>Consumption (C)</vt:lpstr>
      <vt:lpstr>Investment (I)</vt:lpstr>
      <vt:lpstr>Government Purchases (G)</vt:lpstr>
      <vt:lpstr>Net Exports (NX)</vt:lpstr>
      <vt:lpstr>U.S. GDP and Its Components, 2015</vt:lpstr>
      <vt:lpstr>Active Learning 1  GDP and its components</vt:lpstr>
      <vt:lpstr>Active Learning 1   </vt:lpstr>
      <vt:lpstr>Active Learning 1   </vt:lpstr>
      <vt:lpstr>Active Learning 1   </vt:lpstr>
      <vt:lpstr>Active Learning 1   </vt:lpstr>
      <vt:lpstr>Active Learning 1   </vt:lpstr>
      <vt:lpstr>Active Learning 1   </vt:lpstr>
      <vt:lpstr>Real versus Nominal GDP</vt:lpstr>
      <vt:lpstr>EXAMPLE:</vt:lpstr>
      <vt:lpstr>EXAMPLE:</vt:lpstr>
      <vt:lpstr>EXAMPLE:</vt:lpstr>
      <vt:lpstr>EXAMPLE:</vt:lpstr>
      <vt:lpstr>Nominal and Real GDP in the U.S., 1965–2015</vt:lpstr>
      <vt:lpstr>The GDP Deflator</vt:lpstr>
      <vt:lpstr>EXAMPLE:</vt:lpstr>
      <vt:lpstr>Active Learning 2  Computing GDP</vt:lpstr>
      <vt:lpstr>Active Learning 2  Computing GDP</vt:lpstr>
      <vt:lpstr>Active Learning 2  Computing GDP</vt:lpstr>
      <vt:lpstr>Active Learning 2  Computing GDP</vt:lpstr>
      <vt:lpstr>Active Learning 2  Computing GDP</vt:lpstr>
      <vt:lpstr>Active Learning 2  Computing GDP</vt:lpstr>
      <vt:lpstr>Active Learning 2  Computing GDP</vt:lpstr>
      <vt:lpstr>GDP and Economic Well-Being</vt:lpstr>
      <vt:lpstr>Senator Robert Kennedy, 1968 Gross Domestic Product…</vt:lpstr>
      <vt:lpstr>GDP Does Not Value:</vt:lpstr>
      <vt:lpstr>Then Why Do We Care About GDP?</vt:lpstr>
      <vt:lpstr>GDP and Life Expectancy in 12 countries</vt:lpstr>
      <vt:lpstr>GDP and Average Schooling in 12 countries</vt:lpstr>
      <vt:lpstr>GDP and Overall Life Satisfaction (0 to 10 scale) in 12 countries</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Yuki Takatsuka</cp:lastModifiedBy>
  <cp:revision>979</cp:revision>
  <dcterms:created xsi:type="dcterms:W3CDTF">2016-03-16T19:41:09Z</dcterms:created>
  <dcterms:modified xsi:type="dcterms:W3CDTF">2020-01-09T06:47:30Z</dcterms:modified>
</cp:coreProperties>
</file>