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 id="2147483682" r:id="rId10"/>
  </p:sldMasterIdLst>
  <p:notesMasterIdLst>
    <p:notesMasterId r:id="rId54"/>
  </p:notesMasterIdLst>
  <p:sldIdLst>
    <p:sldId id="482" r:id="rId11"/>
    <p:sldId id="441" r:id="rId12"/>
    <p:sldId id="442" r:id="rId13"/>
    <p:sldId id="443" r:id="rId14"/>
    <p:sldId id="444" r:id="rId15"/>
    <p:sldId id="445" r:id="rId16"/>
    <p:sldId id="446" r:id="rId17"/>
    <p:sldId id="447" r:id="rId18"/>
    <p:sldId id="448" r:id="rId19"/>
    <p:sldId id="449" r:id="rId20"/>
    <p:sldId id="450" r:id="rId21"/>
    <p:sldId id="483" r:id="rId22"/>
    <p:sldId id="451" r:id="rId23"/>
    <p:sldId id="452" r:id="rId24"/>
    <p:sldId id="453" r:id="rId25"/>
    <p:sldId id="454" r:id="rId26"/>
    <p:sldId id="484" r:id="rId27"/>
    <p:sldId id="456" r:id="rId28"/>
    <p:sldId id="457" r:id="rId29"/>
    <p:sldId id="485" r:id="rId30"/>
    <p:sldId id="486" r:id="rId31"/>
    <p:sldId id="497" r:id="rId32"/>
    <p:sldId id="498" r:id="rId33"/>
    <p:sldId id="499" r:id="rId34"/>
    <p:sldId id="488" r:id="rId35"/>
    <p:sldId id="500" r:id="rId36"/>
    <p:sldId id="490" r:id="rId37"/>
    <p:sldId id="491" r:id="rId38"/>
    <p:sldId id="501" r:id="rId39"/>
    <p:sldId id="492" r:id="rId40"/>
    <p:sldId id="463" r:id="rId41"/>
    <p:sldId id="502" r:id="rId42"/>
    <p:sldId id="493" r:id="rId43"/>
    <p:sldId id="465" r:id="rId44"/>
    <p:sldId id="494" r:id="rId45"/>
    <p:sldId id="503" r:id="rId46"/>
    <p:sldId id="469" r:id="rId47"/>
    <p:sldId id="467" r:id="rId48"/>
    <p:sldId id="470" r:id="rId49"/>
    <p:sldId id="462" r:id="rId50"/>
    <p:sldId id="505" r:id="rId51"/>
    <p:sldId id="504" r:id="rId52"/>
    <p:sldId id="50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34603" autoAdjust="0"/>
    <p:restoredTop sz="96405" autoAdjust="0"/>
  </p:normalViewPr>
  <p:slideViewPr>
    <p:cSldViewPr>
      <p:cViewPr>
        <p:scale>
          <a:sx n="88" d="100"/>
          <a:sy n="88" d="100"/>
        </p:scale>
        <p:origin x="-272" y="-256"/>
      </p:cViewPr>
      <p:guideLst>
        <p:guide orient="horz" pos="2160"/>
        <p:guide pos="2880"/>
      </p:guideLst>
    </p:cSldViewPr>
  </p:slideViewPr>
  <p:outlineViewPr>
    <p:cViewPr>
      <p:scale>
        <a:sx n="33" d="100"/>
        <a:sy n="33" d="100"/>
      </p:scale>
      <p:origin x="0" y="41152"/>
    </p:cViewPr>
  </p:outlineViewPr>
  <p:notesTextViewPr>
    <p:cViewPr>
      <p:scale>
        <a:sx n="1" d="1"/>
        <a:sy n="1" d="1"/>
      </p:scale>
      <p:origin x="0" y="0"/>
    </p:cViewPr>
  </p:notesTextViewPr>
  <p:sorterViewPr>
    <p:cViewPr>
      <p:scale>
        <a:sx n="80" d="100"/>
        <a:sy n="80" d="100"/>
      </p:scale>
      <p:origin x="0" y="5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notesMaster" Target="notesMasters/notes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exercise asks your students to apply the concepts from the preceding slides to the kind of problem they might see on an upcoming exam.</a:t>
            </a: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086204-E290-4459-AFA3-88A8A344FFEF}" type="slidenum">
              <a:rPr lang="en-US" smtClean="0"/>
              <a:pPr eaLnBrk="1" hangingPunct="1"/>
              <a:t>30</a:t>
            </a:fld>
            <a:endParaRPr lang="en-US" dirty="0" smtClean="0"/>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B6CBC61-0E15-402E-817D-7EA0A1A6B680}" type="slidenum">
              <a:rPr lang="en-US" sz="1200">
                <a:cs typeface="Arial" charset="0"/>
              </a:rPr>
              <a:pPr algn="r" eaLnBrk="1" hangingPunct="1"/>
              <a:t>30</a:t>
            </a:fld>
            <a:endParaRPr lang="en-US" sz="1200" dirty="0">
              <a:cs typeface="Arial"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There’s an implicit assumption in this analysis that overall tax revenues remain unchanged in spite of the tax incentives.  Taken literally, we would have to assume that other taxes are raised to exactly offset the loss in revenue from the saving incentives.  Without this implicit assumption, total tax revenues would fall, causing saving to fall, and shifting the supply curve leftward, which would mitigate the effects shown here.  </a:t>
            </a:r>
          </a:p>
          <a:p>
            <a:pPr eaLnBrk="1" hangingPunct="1"/>
            <a:endParaRPr lang="en-US" dirty="0" smtClean="0"/>
          </a:p>
          <a:p>
            <a:pPr eaLnBrk="1" hangingPunct="1"/>
            <a:r>
              <a:rPr lang="en-US" dirty="0" smtClean="0"/>
              <a:t>You may or may not wish to point this out to your students.  If you are especially nitpicky, or your students are particularly sharp, then it’s probably worth telling them.  (Note, however, that the assumption of constant total revenue remains implicit in the textbook’s discussion of this policy.)  </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AABE44-F062-4B3D-8024-E856BD704F0F}" type="slidenum">
              <a:rPr lang="en-US" smtClean="0"/>
              <a:pPr eaLnBrk="1" hangingPunct="1"/>
              <a:t>33</a:t>
            </a:fld>
            <a:endParaRPr lang="en-US" dirty="0" smtClean="0"/>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465A39F-A32C-4018-AE47-5007E2EBD2A6}" type="slidenum">
              <a:rPr lang="en-US" sz="1200">
                <a:cs typeface="Arial" charset="0"/>
              </a:rPr>
              <a:pPr algn="r" eaLnBrk="1" hangingPunct="1"/>
              <a:t>33</a:t>
            </a:fld>
            <a:endParaRPr lang="en-US" sz="1200" dirty="0">
              <a:cs typeface="Arial"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with Policy 1, you may wish to note that we are assuming the tax credit does not significantly reduce the overall amount of taxes.  If total taxes fell, then the supply curve would shift (in addition to the demand curve).  However, our intention here is to focus solely on the demand shift.  </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3400" y="4419600"/>
            <a:ext cx="5257800" cy="4495800"/>
          </a:xfrm>
        </p:spPr>
        <p:txBody>
          <a:bodyPr/>
          <a:lstStyle/>
          <a:p>
            <a:pPr eaLnBrk="1" hangingPunct="1"/>
            <a:r>
              <a:rPr lang="en-US" dirty="0" smtClean="0"/>
              <a:t>Now that you have shown students the analysis of Policies 1 and 2, this exercise asks them to do the analysis of Policy 3 (a budget deficit).  </a:t>
            </a:r>
          </a:p>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dirty="0"/>
          </a:p>
        </p:txBody>
      </p:sp>
    </p:spTree>
    <p:extLst>
      <p:ext uri="{BB962C8B-B14F-4D97-AF65-F5344CB8AC3E}">
        <p14:creationId xmlns:p14="http://schemas.microsoft.com/office/powerpoint/2010/main" val="3222789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343400"/>
            <a:ext cx="5410200" cy="4572000"/>
          </a:xfrm>
        </p:spPr>
        <p:txBody>
          <a:bodyPr/>
          <a:lstStyle/>
          <a:p>
            <a:pPr eaLnBrk="1" hangingPunct="1"/>
            <a:r>
              <a:rPr lang="en-US" dirty="0" smtClean="0"/>
              <a:t>Some students ask why the budget deficit shifts the S curve rather than the D curve; after all, governments finance their deficits by borrowing.  The reason is that we have defined supply of loanable funds as the flow of resources available to fund private investment.  The budget deficit reduces this supply of resources.</a:t>
            </a:r>
          </a:p>
          <a:p>
            <a:pPr eaLnBrk="1" hangingPunct="1"/>
            <a:endParaRPr lang="en-US" dirty="0" smtClean="0"/>
          </a:p>
          <a:p>
            <a:pPr eaLnBrk="1" hangingPunct="1"/>
            <a:r>
              <a:rPr lang="en-US" dirty="0" smtClean="0"/>
              <a:t>In the real world, we sometimes see increases in government budget deficits that are not accompanied by dollar-for-dollar decreases in investment, as the analysis on this slide would predict.  Keep in mind, however, that the analysis here is for the closed economy model.  In an open economy, firms can finance investment by borrowing from abroad in the face of a decrease in the domestic supply of loanable funds.  </a:t>
            </a:r>
          </a:p>
          <a:p>
            <a:pPr eaLnBrk="1" hangingPunct="1"/>
            <a:endParaRPr lang="en-US" dirty="0" smtClean="0"/>
          </a:p>
          <a:p>
            <a:pPr eaLnBrk="1" hangingPunct="1"/>
            <a:r>
              <a:rPr lang="en-US" dirty="0" smtClean="0"/>
              <a:t>This, of course, does not mean that budget deficits are “okay” in an open economy, because the extra indebtedness requires service, such as interest or dividend payments, which reduces the amount of income remaining for residents of the country.</a:t>
            </a:r>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dirty="0"/>
          </a:p>
        </p:txBody>
      </p:sp>
    </p:spTree>
    <p:extLst>
      <p:ext uri="{BB962C8B-B14F-4D97-AF65-F5344CB8AC3E}">
        <p14:creationId xmlns:p14="http://schemas.microsoft.com/office/powerpoint/2010/main" val="322278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4191000"/>
            <a:ext cx="6324600" cy="4648200"/>
          </a:xfrm>
        </p:spPr>
        <p:txBody>
          <a:bodyPr/>
          <a:lstStyle/>
          <a:p>
            <a:pPr eaLnBrk="1" hangingPunct="1"/>
            <a:r>
              <a:rPr lang="en-US" sz="1150" dirty="0" smtClean="0"/>
              <a:t>The details below come from the case study ‘The history of U.S. government debt.’</a:t>
            </a:r>
          </a:p>
          <a:p>
            <a:pPr eaLnBrk="1" hangingPunct="1"/>
            <a:r>
              <a:rPr lang="en-US" sz="1150" dirty="0" smtClean="0"/>
              <a:t>Note that in recent years, debt/GDP is higher than at any time besides WW2, including all other wars.  </a:t>
            </a:r>
          </a:p>
          <a:p>
            <a:pPr eaLnBrk="1" hangingPunct="1"/>
            <a:r>
              <a:rPr lang="en-US" sz="1150" dirty="0" smtClean="0"/>
              <a:t>	From the beginning of this long time series until about 1980, the data show a clear pattern:  the debt-GDP ratio jumps up during wartime, and comes back down during peacetime.  (Also, the Great Depression caused revenues to plummet, and led to a rise in the debt ratio during the 1930s.)  </a:t>
            </a:r>
          </a:p>
          <a:p>
            <a:pPr eaLnBrk="1" hangingPunct="1"/>
            <a:r>
              <a:rPr lang="en-US" sz="1150" dirty="0" smtClean="0"/>
              <a:t>	There are two reasons why many economists believe it is appropriate to allow the debt ratio to climb during wars.  First, it allows the government to keep tax rates smooth over time.  Wars are expensive, and financing them solely with tax increases would be disruptive to the economy and would cause a substantial reduction in economic efficiency.  Second, debt finance shifts part of the cost of the war to future generations.  This is appropriate, one could argue, because future generations benefit when the government goes to war to defend the nation against foreign aggressors.  </a:t>
            </a:r>
          </a:p>
          <a:p>
            <a:pPr eaLnBrk="1" hangingPunct="1"/>
            <a:r>
              <a:rPr lang="en-US" sz="1150" dirty="0" smtClean="0"/>
              <a:t>	The pattern visible throughout most of history breaks down around 1980, when the debt ratio started climbing despite the lack of a major war.  This was due to the Reagan tax cuts, and growth in federal entitlement outlays during the 1980s.  </a:t>
            </a:r>
          </a:p>
          <a:p>
            <a:pPr eaLnBrk="1" hangingPunct="1"/>
            <a:r>
              <a:rPr lang="en-US" sz="1150" dirty="0" smtClean="0"/>
              <a:t>	From 1992 to 2000, the longest expansion on record plus a strong stock market in 1995–2000 led to a surge in revenues, the first budget surpluses in many years, and a declining debt-GDP ratio.  </a:t>
            </a:r>
          </a:p>
          <a:p>
            <a:pPr eaLnBrk="1" hangingPunct="1"/>
            <a:r>
              <a:rPr lang="en-US" sz="1150" dirty="0" smtClean="0"/>
              <a:t>	From 2001–2005, the ratio to start climbing again due to the Bush tax cuts, the 2001 recession, and the wars (Afghanistan, Iraq, and the War on Terror).  </a:t>
            </a:r>
          </a:p>
          <a:p>
            <a:pPr eaLnBrk="1" hangingPunct="1"/>
            <a:r>
              <a:rPr lang="en-US" sz="1150" dirty="0" smtClean="0"/>
              <a:t>	The ratio shoots up dramatically in 2008–2012 due to the financial crisis and recession. (increase in the debt-to-GDP ratio from 39% in 2008 to 70% in 2012. )</a:t>
            </a:r>
          </a:p>
          <a:p>
            <a:pPr eaLnBrk="1" hangingPunct="1"/>
            <a:r>
              <a:rPr lang="en-US" sz="1150" dirty="0" smtClean="0"/>
              <a:t>	After 2012, as the economy recovered, the budget deficits shrank, and the increases in the debt-to-GDP ratio became smaller</a:t>
            </a:r>
          </a:p>
          <a:p>
            <a:pPr eaLnBrk="1" hangingPunct="1"/>
            <a:endParaRPr lang="en-US" sz="1150" dirty="0" smtClean="0"/>
          </a:p>
          <a:p>
            <a:pPr eaLnBrk="1" hangingPunct="1"/>
            <a:r>
              <a:rPr lang="en-US" sz="1150" dirty="0" smtClean="0"/>
              <a:t>Sources:  Same as text</a:t>
            </a:r>
          </a:p>
          <a:p>
            <a:endParaRPr lang="en-US" sz="1150"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78218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279726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 might be worth elaborating for a moment on “financial markets help allocate the economy’s scarce resources to their most efficient uses.”   </a:t>
            </a:r>
          </a:p>
          <a:p>
            <a:pPr eaLnBrk="1" hangingPunct="1"/>
            <a:endParaRPr lang="en-US" dirty="0" smtClean="0"/>
          </a:p>
          <a:p>
            <a:pPr eaLnBrk="1" hangingPunct="1"/>
            <a:r>
              <a:rPr lang="en-US" dirty="0" smtClean="0"/>
              <a:t>The scarce resources this statement refers to are the loanable funds.  They are scarce because there are more investment projects needing funding than funds available.  So how should the scarce funds be allocated?  I.e., which investment projects should get the available funds?  The investment projects with the highest expected returns, of course.  And the projects with the highest expected returns would have the highest willingness to pay for funds.  </a:t>
            </a:r>
          </a:p>
          <a:p>
            <a:pPr eaLnBrk="1" hangingPunct="1"/>
            <a:endParaRPr lang="en-US" dirty="0" smtClean="0"/>
          </a:p>
          <a:p>
            <a:pPr eaLnBrk="1" hangingPunct="1"/>
            <a:r>
              <a:rPr lang="en-US" dirty="0" smtClean="0"/>
              <a:t>Hence, supply and demand for funds determines the equilibrium interest rate, and all projects with returns at or above that interest rate will be funded; the projects with expected returns below the interest rate will not be funded.  In this way, the economy gets the most “bang” (future productive capacity) out of its investment “buck.”  Just another reason why capitalism is such a beautiful thing!</a:t>
            </a:r>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221747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267200"/>
            <a:ext cx="5791200" cy="4648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numbers are in trillions of dollars.</a:t>
            </a:r>
          </a:p>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16403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defense of the assumption of just one financial market:</a:t>
            </a:r>
          </a:p>
          <a:p>
            <a:pPr eaLnBrk="1" hangingPunct="1"/>
            <a:endParaRPr lang="en-US" dirty="0" smtClean="0"/>
          </a:p>
          <a:p>
            <a:pPr eaLnBrk="1" hangingPunct="1"/>
            <a:r>
              <a:rPr lang="en-US" dirty="0" smtClean="0"/>
              <a:t>We are using this model to study the aggregate financial system.  It’s fine to assume there’s only one type of asset as long as we don’t need to know how households divide their financial wealth into various types of assets.  </a:t>
            </a:r>
          </a:p>
          <a:p>
            <a:pPr eaLnBrk="1" hangingPunct="1"/>
            <a:endParaRPr lang="en-US" dirty="0" smtClean="0"/>
          </a:p>
          <a:p>
            <a:pPr eaLnBrk="1" hangingPunct="1"/>
            <a:r>
              <a:rPr lang="en-US" dirty="0" smtClean="0"/>
              <a:t>An analogy might help.  Suppose you want to know how a fall in consumer income affects the automobile market.  You could draw a supply–demand model for autos, in which the demand curve would shift leftward, causing the price and quantity to fall.  Of course, this model ignores the fact that there are lots of different types of vehicles, but that isn’t relevant to the issue at hand.  </a:t>
            </a:r>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958029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64688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14BB5D-072C-49E2-8C80-710DDA57F78F}" type="slidenum">
              <a:rPr lang="en-US" smtClean="0"/>
              <a:pPr eaLnBrk="1" hangingPunct="1"/>
              <a:t>25</a:t>
            </a:fld>
            <a:endParaRPr lang="en-US" smtClean="0"/>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816F185-72C0-4982-8EB0-081735163BCC}" type="slidenum">
              <a:rPr lang="en-US" sz="1200">
                <a:cs typeface="Arial" charset="0"/>
              </a:rPr>
              <a:pPr algn="r" eaLnBrk="1" hangingPunct="1"/>
              <a:t>25</a:t>
            </a:fld>
            <a:endParaRPr lang="en-US" sz="1200">
              <a:cs typeface="Arial"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00494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EDC895-EE7F-416D-B16D-6B6CFAB8B586}" type="slidenum">
              <a:rPr lang="en-US" smtClean="0"/>
              <a:pPr eaLnBrk="1" hangingPunct="1"/>
              <a:t>27</a:t>
            </a:fld>
            <a:endParaRPr lang="en-US" smtClean="0"/>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ABDBC6C-9076-4DBD-B49D-94A8CEFCC86B}" type="slidenum">
              <a:rPr lang="en-US" sz="1200">
                <a:cs typeface="Arial" charset="0"/>
              </a:rPr>
              <a:pPr algn="r" eaLnBrk="1" hangingPunct="1"/>
              <a:t>27</a:t>
            </a:fld>
            <a:endParaRPr lang="en-US" sz="1200">
              <a:cs typeface="Arial" charset="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28144E-55EA-4ACD-9222-61F6F701B6C4}" type="slidenum">
              <a:rPr lang="en-US" smtClean="0"/>
              <a:pPr eaLnBrk="1" hangingPunct="1"/>
              <a:t>28</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C6D66C1-A033-4ECF-B9D8-097C5D81ACF5}" type="slidenum">
              <a:rPr lang="en-US" sz="1200">
                <a:cs typeface="Arial" charset="0"/>
              </a:rPr>
              <a:pPr algn="r" eaLnBrk="1" hangingPunct="1"/>
              <a:t>28</a:t>
            </a:fld>
            <a:endParaRPr lang="en-US" sz="1200">
              <a:cs typeface="Arial"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the interest rate were lower than the equilibrium level, demand for funds would exceed supply, causing the interest rate to rise.  The rise in the rate would make borrowing more costly, and thus would reduce the demand for funds.  The rise in the interest rate would also encourage households to save more, which would increase the supply of funds.  This process would occur until equilibrium was achieved.  </a:t>
            </a:r>
          </a:p>
          <a:p>
            <a:pPr eaLnBrk="1" hangingPunct="1"/>
            <a:endParaRPr lang="en-US" dirty="0" smtClean="0"/>
          </a:p>
          <a:p>
            <a:pPr eaLnBrk="1" hangingPunct="1"/>
            <a:r>
              <a:rPr lang="en-US" dirty="0" smtClean="0"/>
              <a:t>If the interest rate were higher than equilibrium, there would be a surplus of funds.  The interest rate would fall to restore equilibrium.  </a:t>
            </a:r>
          </a:p>
          <a:p>
            <a:pPr eaLnBrk="1" hangingPunct="1"/>
            <a:endParaRPr lang="en-US" dirty="0" smtClean="0"/>
          </a:p>
          <a:p>
            <a:pPr eaLnBrk="1" hangingPunct="1"/>
            <a:r>
              <a:rPr lang="en-US" dirty="0" smtClean="0"/>
              <a:t>In the real world, the adjustment to equilibrium in financial markets is extremely rapid.  </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a:xfrm>
            <a:off x="0" y="6400800"/>
            <a:ext cx="8540750" cy="457200"/>
          </a:xfrm>
          <a:prstGeom prst="rect">
            <a:avLst/>
          </a:prstGeom>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rgbClr val="FFFFFF"/>
                </a:solidFill>
                <a:latin typeface="Sabon-Bold"/>
                <a:cs typeface="Times New Roman" panose="02020603050405020304" pitchFamily="18" charset="0"/>
              </a:rPr>
              <a:t>N. GREGORY MANKIW</a:t>
            </a:r>
            <a:r>
              <a:rPr lang="en-US"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rgbClr val="000000">
                    <a:lumMod val="50000"/>
                    <a:lumOff val="50000"/>
                  </a:srgbClr>
                </a:solidFill>
                <a:latin typeface="Times New Roman" panose="02020603050405020304" pitchFamily="18" charset="0"/>
                <a:cs typeface="Times New Roman" panose="02020603050405020304" pitchFamily="18" charset="0"/>
              </a:rPr>
              <a:t>PRINCIPLES OF</a:t>
            </a:r>
            <a:r>
              <a:rPr lang="en-US" sz="2400" dirty="0" smtClean="0">
                <a:solidFill>
                  <a:srgbClr val="000000"/>
                </a:solidFill>
                <a:latin typeface="Times New Roman" panose="02020603050405020304" pitchFamily="18" charset="0"/>
                <a:cs typeface="Times New Roman" panose="02020603050405020304" pitchFamily="18" charset="0"/>
              </a:rPr>
              <a:t/>
            </a:r>
            <a:br>
              <a:rPr lang="en-US" sz="2400" dirty="0" smtClean="0">
                <a:solidFill>
                  <a:srgbClr val="000000"/>
                </a:solidFill>
                <a:latin typeface="Times New Roman" panose="02020603050405020304" pitchFamily="18" charset="0"/>
                <a:cs typeface="Times New Roman" panose="02020603050405020304" pitchFamily="18" charset="0"/>
              </a:rPr>
            </a:br>
            <a:r>
              <a:rPr lang="en-US" sz="5400" dirty="0" smtClean="0">
                <a:solidFill>
                  <a:srgbClr val="000000"/>
                </a:solidFill>
                <a:latin typeface="Sabon-Bold"/>
              </a:rPr>
              <a:t>ECONOMICS</a:t>
            </a:r>
            <a:r>
              <a:rPr lang="en-US" dirty="0" smtClean="0">
                <a:solidFill>
                  <a:srgbClr val="000000"/>
                </a:solidFill>
              </a:rPr>
              <a:t/>
            </a:r>
            <a:br>
              <a:rPr lang="en-US" dirty="0" smtClean="0">
                <a:solidFill>
                  <a:srgbClr val="000000"/>
                </a:solidFill>
              </a:rPr>
            </a:br>
            <a:r>
              <a:rPr lang="en-US" sz="2800" i="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solidFill>
                <a:srgbClr val="000000"/>
              </a:solidFill>
            </a:endParaRPr>
          </a:p>
        </p:txBody>
      </p:sp>
    </p:spTree>
    <p:extLst>
      <p:ext uri="{BB962C8B-B14F-4D97-AF65-F5344CB8AC3E}">
        <p14:creationId xmlns:p14="http://schemas.microsoft.com/office/powerpoint/2010/main" val="18356559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6.xml"/><Relationship Id="rId3"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grpSp>
        <p:nvGrpSpPr>
          <p:cNvPr id="4" name="Group 3"/>
          <p:cNvGrpSpPr/>
          <p:nvPr userDrawn="1"/>
        </p:nvGrpSpPr>
        <p:grpSpPr>
          <a:xfrm>
            <a:off x="0" y="0"/>
            <a:ext cx="9144000" cy="6858000"/>
            <a:chOff x="0" y="0"/>
            <a:chExt cx="9144000" cy="6858000"/>
          </a:xfrm>
        </p:grpSpPr>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335238983"/>
      </p:ext>
    </p:extLst>
  </p:cSld>
  <p:clrMap bg1="lt1" tx1="dk1" bg2="lt2" tx2="dk2" accent1="accent1" accent2="accent2" accent3="accent3" accent4="accent4" accent5="accent5" accent6="accent6" hlink="hlink" folHlink="folHlink"/>
  <p:sldLayoutIdLst>
    <p:sldLayoutId id="2147483683"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26 (2)</a:t>
            </a:r>
            <a:endParaRPr lang="en-US" dirty="0"/>
          </a:p>
        </p:txBody>
      </p:sp>
      <p:sp>
        <p:nvSpPr>
          <p:cNvPr id="3" name="Content Placeholder 2"/>
          <p:cNvSpPr>
            <a:spLocks noGrp="1"/>
          </p:cNvSpPr>
          <p:nvPr>
            <p:ph idx="1"/>
          </p:nvPr>
        </p:nvSpPr>
        <p:spPr/>
        <p:txBody>
          <a:bodyPr/>
          <a:lstStyle/>
          <a:p>
            <a:pPr marL="0" indent="0" algn="ctr">
              <a:buNone/>
            </a:pPr>
            <a:r>
              <a:rPr lang="en-US" dirty="0" smtClean="0"/>
              <a:t>Saving, Investment, and the Financial System</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67322266"/>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r>
              <a:rPr lang="en-US" altLang="en-US" dirty="0" smtClean="0"/>
              <a:t>Financial Intermediaries,</a:t>
            </a:r>
            <a:r>
              <a:rPr lang="en-US" altLang="en-US" baseline="0" dirty="0" smtClean="0"/>
              <a:t> Part 2</a:t>
            </a:r>
            <a:endParaRPr lang="en-US" altLang="en-US" dirty="0" smtClean="0"/>
          </a:p>
        </p:txBody>
      </p:sp>
      <p:sp>
        <p:nvSpPr>
          <p:cNvPr id="18435" name="Content Placeholder 2"/>
          <p:cNvSpPr>
            <a:spLocks noGrp="1"/>
          </p:cNvSpPr>
          <p:nvPr>
            <p:ph idx="1"/>
          </p:nvPr>
        </p:nvSpPr>
        <p:spPr>
          <a:xfrm>
            <a:off x="277813" y="1025525"/>
            <a:ext cx="8588375" cy="4460875"/>
          </a:xfrm>
        </p:spPr>
        <p:txBody>
          <a:bodyPr/>
          <a:lstStyle/>
          <a:p>
            <a:r>
              <a:rPr lang="en-US" altLang="en-US" dirty="0" smtClean="0"/>
              <a:t>Banks</a:t>
            </a:r>
          </a:p>
          <a:p>
            <a:pPr lvl="1"/>
            <a:r>
              <a:rPr lang="en-US" altLang="en-US" dirty="0" smtClean="0"/>
              <a:t>Take in deposits from savers</a:t>
            </a:r>
          </a:p>
          <a:p>
            <a:pPr lvl="2"/>
            <a:r>
              <a:rPr lang="en-US" altLang="en-US" dirty="0" smtClean="0"/>
              <a:t>Banks pay interest</a:t>
            </a:r>
          </a:p>
          <a:p>
            <a:pPr lvl="1"/>
            <a:r>
              <a:rPr lang="en-US" altLang="en-US" dirty="0" smtClean="0"/>
              <a:t>Make loans to borrowers</a:t>
            </a:r>
          </a:p>
          <a:p>
            <a:pPr lvl="2"/>
            <a:r>
              <a:rPr lang="en-US" altLang="en-US" dirty="0" smtClean="0"/>
              <a:t>Banks charge interest</a:t>
            </a:r>
          </a:p>
          <a:p>
            <a:pPr lvl="1"/>
            <a:r>
              <a:rPr lang="en-US" altLang="en-US" dirty="0" smtClean="0"/>
              <a:t>Facilitate purchasing of goods and services</a:t>
            </a:r>
          </a:p>
          <a:p>
            <a:pPr lvl="2"/>
            <a:r>
              <a:rPr lang="en-US" altLang="en-US" dirty="0" smtClean="0"/>
              <a:t>Checks: medium of exchange</a:t>
            </a: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31BD86C-4782-4477-A420-7EFEBC4A1471}" type="slidenum">
              <a:rPr lang="en-US" altLang="en-US" sz="1200" smtClean="0">
                <a:solidFill>
                  <a:srgbClr val="002060"/>
                </a:solidFill>
              </a:rPr>
              <a:pPr algn="ctr" eaLnBrk="1" hangingPunct="1"/>
              <a:t>10</a:t>
            </a:fld>
            <a:endParaRPr lang="en-US" altLang="en-US" sz="1200" dirty="0" smtClean="0">
              <a:solidFill>
                <a:srgbClr val="002060"/>
              </a:solidFill>
            </a:endParaRPr>
          </a:p>
        </p:txBody>
      </p:sp>
    </p:spTree>
    <p:extLst>
      <p:ext uri="{BB962C8B-B14F-4D97-AF65-F5344CB8AC3E}">
        <p14:creationId xmlns:p14="http://schemas.microsoft.com/office/powerpoint/2010/main" val="20964752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wrap="square" anchor="t"/>
          <a:lstStyle/>
          <a:p>
            <a:r>
              <a:rPr lang="en-US" altLang="en-US" dirty="0" smtClean="0"/>
              <a:t>Financial Intermediaries,</a:t>
            </a:r>
            <a:r>
              <a:rPr lang="en-US" altLang="en-US" baseline="0" dirty="0" smtClean="0"/>
              <a:t> Part 3</a:t>
            </a:r>
            <a:endParaRPr lang="en-US" altLang="en-US" dirty="0" smtClean="0"/>
          </a:p>
        </p:txBody>
      </p:sp>
      <p:sp>
        <p:nvSpPr>
          <p:cNvPr id="19460" name="Content Placeholder 2"/>
          <p:cNvSpPr>
            <a:spLocks noGrp="1"/>
          </p:cNvSpPr>
          <p:nvPr>
            <p:ph idx="1"/>
          </p:nvPr>
        </p:nvSpPr>
        <p:spPr>
          <a:xfrm>
            <a:off x="277813" y="1025525"/>
            <a:ext cx="8588375" cy="3298431"/>
          </a:xfrm>
        </p:spPr>
        <p:txBody>
          <a:bodyPr/>
          <a:lstStyle/>
          <a:p>
            <a:r>
              <a:rPr lang="en-US" altLang="en-US" dirty="0" smtClean="0"/>
              <a:t>Mutual funds</a:t>
            </a:r>
          </a:p>
          <a:p>
            <a:pPr lvl="1"/>
            <a:r>
              <a:rPr lang="en-US" altLang="en-US" dirty="0" smtClean="0"/>
              <a:t>Institution that sells shares to the public</a:t>
            </a:r>
          </a:p>
          <a:p>
            <a:pPr lvl="1"/>
            <a:r>
              <a:rPr lang="en-US" altLang="en-US" dirty="0" smtClean="0"/>
              <a:t>Uses the proceeds to buy a portfolio of stocks and bonds</a:t>
            </a:r>
          </a:p>
          <a:p>
            <a:pPr lvl="1"/>
            <a:r>
              <a:rPr lang="en-US" altLang="en-US" dirty="0" smtClean="0"/>
              <a:t>Advantages: diversification; professional money managers</a:t>
            </a:r>
          </a:p>
        </p:txBody>
      </p:sp>
      <p:pic>
        <p:nvPicPr>
          <p:cNvPr id="19458" name="Picture 2" descr="A comic strip of Arlo and Janis. A man reading a newspaper says, &quot;Hey, hey! My mutual fund did great this week!&quot; A woman reading a newspaper across from him says, &quot;We don't have money in mutual funds!&quot; The man replies, &quot;I know, I just pick one and root for it!&quot; Copyright information reads: Arlo and Janis, reprinted by permission of United Features Syndicate, Incorpo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87581"/>
            <a:ext cx="5307806" cy="1757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2"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5327CEF-6484-4B8E-9921-9AC945D08C72}" type="slidenum">
              <a:rPr lang="en-US" altLang="en-US" sz="1200" smtClean="0">
                <a:solidFill>
                  <a:srgbClr val="002060"/>
                </a:solidFill>
              </a:rPr>
              <a:pPr algn="ctr" eaLnBrk="1" hangingPunct="1"/>
              <a:t>11</a:t>
            </a:fld>
            <a:endParaRPr lang="en-US" altLang="en-US" sz="1200" dirty="0" smtClean="0">
              <a:solidFill>
                <a:srgbClr val="002060"/>
              </a:solidFill>
            </a:endParaRPr>
          </a:p>
        </p:txBody>
      </p:sp>
    </p:spTree>
    <p:extLst>
      <p:ext uri="{BB962C8B-B14F-4D97-AF65-F5344CB8AC3E}">
        <p14:creationId xmlns:p14="http://schemas.microsoft.com/office/powerpoint/2010/main" val="37463293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77813" y="1025525"/>
            <a:ext cx="8637587" cy="5422900"/>
          </a:xfrm>
        </p:spPr>
        <p:txBody>
          <a:bodyPr/>
          <a:lstStyle/>
          <a:p>
            <a:r>
              <a:rPr lang="en-US" dirty="0" smtClean="0"/>
              <a:t>Financial institutions (bond market, stock market, banks, and mutual funds) have the role of </a:t>
            </a:r>
            <a:r>
              <a:rPr lang="en-US" u="sng" dirty="0" smtClean="0"/>
              <a:t>coordinating the economy’s saving and investment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476491"/>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National Income Accounts</a:t>
            </a:r>
          </a:p>
        </p:txBody>
      </p:sp>
      <p:sp>
        <p:nvSpPr>
          <p:cNvPr id="20483" name="Content Placeholder 2"/>
          <p:cNvSpPr>
            <a:spLocks noGrp="1"/>
          </p:cNvSpPr>
          <p:nvPr>
            <p:ph idx="1"/>
          </p:nvPr>
        </p:nvSpPr>
        <p:spPr>
          <a:xfrm>
            <a:off x="277813" y="1025525"/>
            <a:ext cx="8588375" cy="4537075"/>
          </a:xfrm>
        </p:spPr>
        <p:txBody>
          <a:bodyPr/>
          <a:lstStyle/>
          <a:p>
            <a:r>
              <a:rPr lang="en-US" altLang="en-US" dirty="0" smtClean="0"/>
              <a:t>Rules of national income accounting</a:t>
            </a:r>
          </a:p>
          <a:p>
            <a:pPr lvl="1"/>
            <a:r>
              <a:rPr lang="en-US" altLang="en-US" dirty="0" smtClean="0"/>
              <a:t>Important identities</a:t>
            </a:r>
          </a:p>
          <a:p>
            <a:r>
              <a:rPr lang="en-US" altLang="en-US" dirty="0" smtClean="0"/>
              <a:t>Identity</a:t>
            </a:r>
          </a:p>
          <a:p>
            <a:pPr lvl="1"/>
            <a:r>
              <a:rPr lang="en-US" altLang="en-US" dirty="0" smtClean="0"/>
              <a:t>An equation that must be true because of the way the variables in the equation are defined</a:t>
            </a:r>
          </a:p>
          <a:p>
            <a:pPr lvl="1"/>
            <a:r>
              <a:rPr lang="en-US" altLang="en-US" dirty="0" smtClean="0"/>
              <a:t>Clarify how different variables are related to one another</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2550977-366E-4A2D-8110-13FB0A83FD0D}" type="slidenum">
              <a:rPr lang="en-US" altLang="en-US" sz="1200" smtClean="0">
                <a:solidFill>
                  <a:srgbClr val="002060"/>
                </a:solidFill>
              </a:rPr>
              <a:pPr algn="ctr" eaLnBrk="1" hangingPunct="1"/>
              <a:t>13</a:t>
            </a:fld>
            <a:endParaRPr lang="en-US" altLang="en-US" sz="1200" dirty="0" smtClean="0">
              <a:solidFill>
                <a:srgbClr val="002060"/>
              </a:solidFill>
            </a:endParaRPr>
          </a:p>
        </p:txBody>
      </p:sp>
    </p:spTree>
    <p:extLst>
      <p:ext uri="{BB962C8B-B14F-4D97-AF65-F5344CB8AC3E}">
        <p14:creationId xmlns:p14="http://schemas.microsoft.com/office/powerpoint/2010/main" val="33627778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Accounting Identities,</a:t>
            </a:r>
            <a:r>
              <a:rPr lang="en-US" altLang="en-US" baseline="0" dirty="0" smtClean="0"/>
              <a:t> Part 1</a:t>
            </a:r>
            <a:endParaRPr lang="en-US" altLang="en-US" dirty="0" smtClean="0"/>
          </a:p>
        </p:txBody>
      </p:sp>
      <p:sp>
        <p:nvSpPr>
          <p:cNvPr id="21507" name="Content Placeholder 2"/>
          <p:cNvSpPr>
            <a:spLocks noGrp="1"/>
          </p:cNvSpPr>
          <p:nvPr>
            <p:ph idx="1"/>
          </p:nvPr>
        </p:nvSpPr>
        <p:spPr>
          <a:xfrm>
            <a:off x="277813" y="1025525"/>
            <a:ext cx="8588375" cy="4765675"/>
          </a:xfrm>
        </p:spPr>
        <p:txBody>
          <a:bodyPr/>
          <a:lstStyle/>
          <a:p>
            <a:r>
              <a:rPr lang="en-US" altLang="en-US" dirty="0" smtClean="0"/>
              <a:t>Gross domestic product (GDP, Y)</a:t>
            </a:r>
          </a:p>
          <a:p>
            <a:pPr lvl="1"/>
            <a:r>
              <a:rPr lang="en-US" altLang="en-US" dirty="0" smtClean="0"/>
              <a:t>Total income = Total expenditure </a:t>
            </a:r>
          </a:p>
          <a:p>
            <a:r>
              <a:rPr lang="en-US" altLang="en-US" dirty="0" smtClean="0"/>
              <a:t>Y = C + I + G + NX</a:t>
            </a:r>
          </a:p>
          <a:p>
            <a:pPr lvl="1">
              <a:buFont typeface="Arial" charset="0"/>
              <a:buChar char="•"/>
            </a:pPr>
            <a:r>
              <a:rPr lang="en-US" altLang="en-US" dirty="0" smtClean="0"/>
              <a:t>Y = gross domestic product, GDP</a:t>
            </a:r>
          </a:p>
          <a:p>
            <a:pPr lvl="1">
              <a:buFont typeface="Arial" charset="0"/>
              <a:buChar char="•"/>
            </a:pPr>
            <a:r>
              <a:rPr lang="en-US" altLang="en-US" dirty="0" smtClean="0"/>
              <a:t>C = consumption</a:t>
            </a:r>
          </a:p>
          <a:p>
            <a:pPr lvl="1">
              <a:buFont typeface="Arial" charset="0"/>
              <a:buChar char="•"/>
            </a:pPr>
            <a:r>
              <a:rPr lang="en-US" altLang="en-US" dirty="0" smtClean="0"/>
              <a:t> I = investment</a:t>
            </a:r>
          </a:p>
          <a:p>
            <a:pPr lvl="1">
              <a:buFont typeface="Arial" charset="0"/>
              <a:buChar char="•"/>
            </a:pPr>
            <a:r>
              <a:rPr lang="en-US" altLang="en-US" dirty="0" smtClean="0"/>
              <a:t>G = government purchases</a:t>
            </a:r>
          </a:p>
          <a:p>
            <a:pPr lvl="1">
              <a:buFont typeface="Arial" charset="0"/>
              <a:buChar char="•"/>
            </a:pPr>
            <a:r>
              <a:rPr lang="en-US" altLang="en-US" dirty="0" smtClean="0"/>
              <a:t>NX = net exports</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094FFBC-DFCE-4145-A77D-B3C9A3F847A2}" type="slidenum">
              <a:rPr lang="en-US" altLang="en-US" sz="1200" smtClean="0">
                <a:solidFill>
                  <a:srgbClr val="002060"/>
                </a:solidFill>
              </a:rPr>
              <a:pPr algn="ctr" eaLnBrk="1" hangingPunct="1"/>
              <a:t>14</a:t>
            </a:fld>
            <a:endParaRPr lang="en-US" altLang="en-US" sz="1200" dirty="0" smtClean="0">
              <a:solidFill>
                <a:srgbClr val="002060"/>
              </a:solidFill>
            </a:endParaRPr>
          </a:p>
        </p:txBody>
      </p:sp>
    </p:spTree>
    <p:extLst>
      <p:ext uri="{BB962C8B-B14F-4D97-AF65-F5344CB8AC3E}">
        <p14:creationId xmlns:p14="http://schemas.microsoft.com/office/powerpoint/2010/main" val="34959217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Accounting Identities,</a:t>
            </a:r>
            <a:r>
              <a:rPr lang="en-US" altLang="en-US" baseline="0" dirty="0" smtClean="0"/>
              <a:t> Part 2</a:t>
            </a:r>
            <a:endParaRPr lang="en-US" altLang="en-US" dirty="0" smtClean="0"/>
          </a:p>
        </p:txBody>
      </p:sp>
      <p:sp>
        <p:nvSpPr>
          <p:cNvPr id="22531" name="Content Placeholder 2"/>
          <p:cNvSpPr>
            <a:spLocks noGrp="1"/>
          </p:cNvSpPr>
          <p:nvPr>
            <p:ph idx="1"/>
          </p:nvPr>
        </p:nvSpPr>
        <p:spPr>
          <a:xfrm>
            <a:off x="277813" y="1025525"/>
            <a:ext cx="8588375" cy="3775075"/>
          </a:xfrm>
        </p:spPr>
        <p:txBody>
          <a:bodyPr/>
          <a:lstStyle/>
          <a:p>
            <a:r>
              <a:rPr lang="en-US" altLang="en-US" dirty="0" smtClean="0"/>
              <a:t>Closed economy</a:t>
            </a:r>
          </a:p>
          <a:p>
            <a:pPr lvl="1"/>
            <a:r>
              <a:rPr lang="en-US" altLang="en-US" dirty="0" smtClean="0"/>
              <a:t>Doesn’t interact with other economies</a:t>
            </a:r>
          </a:p>
          <a:p>
            <a:pPr lvl="1"/>
            <a:r>
              <a:rPr lang="en-US" altLang="en-US" dirty="0" smtClean="0"/>
              <a:t>NX = 0</a:t>
            </a:r>
          </a:p>
          <a:p>
            <a:r>
              <a:rPr lang="en-US" altLang="en-US" dirty="0" smtClean="0"/>
              <a:t>Open economy</a:t>
            </a:r>
          </a:p>
          <a:p>
            <a:pPr lvl="1"/>
            <a:r>
              <a:rPr lang="en-US" altLang="en-US" dirty="0" smtClean="0"/>
              <a:t>Interacts with other economies</a:t>
            </a:r>
          </a:p>
          <a:p>
            <a:pPr lvl="1"/>
            <a:r>
              <a:rPr lang="en-US" altLang="en-US" dirty="0" smtClean="0"/>
              <a:t>NX ≠ 0</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E646035-502A-4081-BFDF-41B68F97FCBA}" type="slidenum">
              <a:rPr lang="en-US" altLang="en-US" sz="1200" smtClean="0">
                <a:solidFill>
                  <a:srgbClr val="002060"/>
                </a:solidFill>
              </a:rPr>
              <a:pPr algn="ctr" eaLnBrk="1" hangingPunct="1"/>
              <a:t>15</a:t>
            </a:fld>
            <a:endParaRPr lang="en-US" altLang="en-US" sz="1200" dirty="0" smtClean="0">
              <a:solidFill>
                <a:srgbClr val="002060"/>
              </a:solidFill>
            </a:endParaRPr>
          </a:p>
        </p:txBody>
      </p:sp>
    </p:spTree>
    <p:extLst>
      <p:ext uri="{BB962C8B-B14F-4D97-AF65-F5344CB8AC3E}">
        <p14:creationId xmlns:p14="http://schemas.microsoft.com/office/powerpoint/2010/main" val="4285224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Accounting Identities,</a:t>
            </a:r>
            <a:r>
              <a:rPr lang="en-US" altLang="en-US" baseline="0" dirty="0" smtClean="0"/>
              <a:t> Part 3</a:t>
            </a:r>
            <a:endParaRPr lang="en-US" altLang="en-US" dirty="0" smtClean="0"/>
          </a:p>
        </p:txBody>
      </p:sp>
      <p:sp>
        <p:nvSpPr>
          <p:cNvPr id="23555" name="Content Placeholder 2"/>
          <p:cNvSpPr>
            <a:spLocks noGrp="1"/>
          </p:cNvSpPr>
          <p:nvPr>
            <p:ph idx="1"/>
          </p:nvPr>
        </p:nvSpPr>
        <p:spPr>
          <a:xfrm>
            <a:off x="277813" y="1025525"/>
            <a:ext cx="8588375" cy="5146675"/>
          </a:xfrm>
        </p:spPr>
        <p:txBody>
          <a:bodyPr/>
          <a:lstStyle/>
          <a:p>
            <a:r>
              <a:rPr lang="en-US" altLang="en-US" dirty="0" smtClean="0"/>
              <a:t>Assume closed economy: NX = 0</a:t>
            </a:r>
          </a:p>
          <a:p>
            <a:pPr lvl="1">
              <a:buFont typeface="Arial" charset="0"/>
              <a:buChar char="•"/>
            </a:pPr>
            <a:r>
              <a:rPr lang="en-US" altLang="en-US" dirty="0" smtClean="0"/>
              <a:t>Y = C + I + G</a:t>
            </a:r>
          </a:p>
          <a:p>
            <a:r>
              <a:rPr lang="en-US" altLang="en-US" dirty="0" smtClean="0"/>
              <a:t>National saving (saving), S</a:t>
            </a:r>
          </a:p>
          <a:p>
            <a:pPr lvl="1">
              <a:buFont typeface="Arial" charset="0"/>
              <a:buChar char="•"/>
            </a:pPr>
            <a:r>
              <a:rPr lang="en-US" altLang="en-US" dirty="0" smtClean="0"/>
              <a:t>Total income in the economy that remains after paying for consumption and  government purchases</a:t>
            </a:r>
          </a:p>
          <a:p>
            <a:pPr marL="857250" lvl="2" indent="0">
              <a:buNone/>
            </a:pPr>
            <a:r>
              <a:rPr lang="en-US" altLang="en-US" sz="3200" dirty="0" smtClean="0"/>
              <a:t>Y – C – G = I</a:t>
            </a:r>
          </a:p>
          <a:p>
            <a:pPr marL="857250" lvl="2" indent="0">
              <a:buNone/>
            </a:pPr>
            <a:r>
              <a:rPr lang="en-US" altLang="en-US" sz="3200" dirty="0" smtClean="0"/>
              <a:t>S = Y – C – G </a:t>
            </a:r>
          </a:p>
          <a:p>
            <a:pPr marL="857250" lvl="2" indent="0">
              <a:buNone/>
            </a:pPr>
            <a:r>
              <a:rPr lang="en-US" altLang="en-US" sz="3200" dirty="0" smtClean="0">
                <a:solidFill>
                  <a:srgbClr val="FF0000"/>
                </a:solidFill>
              </a:rPr>
              <a:t>S</a:t>
            </a:r>
            <a:r>
              <a:rPr lang="en-US" altLang="en-US" dirty="0" smtClean="0">
                <a:solidFill>
                  <a:srgbClr val="FF0000"/>
                </a:solidFill>
              </a:rPr>
              <a:t> = I</a:t>
            </a: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7567171-50A4-42DE-93B7-DB69765B9156}" type="slidenum">
              <a:rPr lang="en-US" altLang="en-US" sz="1200" smtClean="0">
                <a:solidFill>
                  <a:srgbClr val="002060"/>
                </a:solidFill>
              </a:rPr>
              <a:pPr algn="ctr" eaLnBrk="1" hangingPunct="1"/>
              <a:t>16</a:t>
            </a:fld>
            <a:endParaRPr lang="en-US" altLang="en-US" sz="1200" dirty="0" smtClean="0">
              <a:solidFill>
                <a:srgbClr val="002060"/>
              </a:solidFill>
            </a:endParaRPr>
          </a:p>
        </p:txBody>
      </p:sp>
    </p:spTree>
    <p:extLst>
      <p:ext uri="{BB962C8B-B14F-4D97-AF65-F5344CB8AC3E}">
        <p14:creationId xmlns:p14="http://schemas.microsoft.com/office/powerpoint/2010/main" val="33709592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Accounting Identities,</a:t>
            </a:r>
            <a:r>
              <a:rPr lang="en-US" altLang="en-US" baseline="0" dirty="0" smtClean="0"/>
              <a:t> Part 4</a:t>
            </a:r>
            <a:endParaRPr lang="en-US" altLang="en-US" dirty="0" smtClean="0"/>
          </a:p>
        </p:txBody>
      </p:sp>
      <p:sp>
        <p:nvSpPr>
          <p:cNvPr id="24579" name="Content Placeholder 2"/>
          <p:cNvSpPr>
            <a:spLocks noGrp="1"/>
          </p:cNvSpPr>
          <p:nvPr>
            <p:ph idx="1"/>
          </p:nvPr>
        </p:nvSpPr>
        <p:spPr>
          <a:xfrm>
            <a:off x="277813" y="1025525"/>
            <a:ext cx="8588375" cy="5146675"/>
          </a:xfrm>
        </p:spPr>
        <p:txBody>
          <a:bodyPr/>
          <a:lstStyle/>
          <a:p>
            <a:pPr marL="0" indent="0">
              <a:buNone/>
            </a:pPr>
            <a:r>
              <a:rPr lang="en-US" altLang="en-US" dirty="0" smtClean="0"/>
              <a:t>National Saving</a:t>
            </a:r>
          </a:p>
          <a:p>
            <a:pPr lvl="1">
              <a:buFont typeface="Arial" charset="0"/>
              <a:buChar char="•"/>
            </a:pPr>
            <a:r>
              <a:rPr lang="en-US" altLang="en-US" dirty="0"/>
              <a:t>S = Y – C – </a:t>
            </a:r>
            <a:r>
              <a:rPr lang="en-US" altLang="en-US" dirty="0" smtClean="0"/>
              <a:t>G    or</a:t>
            </a:r>
            <a:endParaRPr lang="en-US" altLang="en-US" dirty="0"/>
          </a:p>
          <a:p>
            <a:pPr lvl="1">
              <a:buFont typeface="Arial" charset="0"/>
              <a:buChar char="•"/>
            </a:pPr>
            <a:r>
              <a:rPr lang="en-US" altLang="en-US" dirty="0"/>
              <a:t>S = </a:t>
            </a:r>
            <a:r>
              <a:rPr lang="en-US" altLang="en-US" dirty="0">
                <a:solidFill>
                  <a:srgbClr val="FF6600"/>
                </a:solidFill>
              </a:rPr>
              <a:t>(Y – T – C) </a:t>
            </a:r>
            <a:r>
              <a:rPr lang="en-US" altLang="en-US" dirty="0"/>
              <a:t>+ </a:t>
            </a:r>
            <a:r>
              <a:rPr lang="en-US" altLang="en-US" dirty="0">
                <a:solidFill>
                  <a:srgbClr val="008000"/>
                </a:solidFill>
              </a:rPr>
              <a:t>(T – G</a:t>
            </a:r>
            <a:r>
              <a:rPr lang="en-US" altLang="en-US" dirty="0" smtClean="0">
                <a:solidFill>
                  <a:srgbClr val="008000"/>
                </a:solidFill>
              </a:rPr>
              <a:t>)</a:t>
            </a:r>
          </a:p>
          <a:p>
            <a:pPr lvl="1">
              <a:buFont typeface="Arial" charset="0"/>
              <a:buChar char="•"/>
            </a:pPr>
            <a:endParaRPr lang="en-US" altLang="en-US" sz="2000" dirty="0"/>
          </a:p>
          <a:p>
            <a:r>
              <a:rPr lang="en-US" altLang="en-US" sz="2400" dirty="0" smtClean="0"/>
              <a:t>T = taxes minus transfer payments</a:t>
            </a:r>
          </a:p>
          <a:p>
            <a:r>
              <a:rPr lang="en-US" altLang="en-US" sz="2400" dirty="0" smtClean="0">
                <a:solidFill>
                  <a:srgbClr val="FF6600"/>
                </a:solidFill>
              </a:rPr>
              <a:t>Private saving, Y – T – C</a:t>
            </a:r>
          </a:p>
          <a:p>
            <a:pPr lvl="1"/>
            <a:r>
              <a:rPr lang="en-US" altLang="en-US" sz="2400" dirty="0" smtClean="0"/>
              <a:t>Income that households have left after paying for taxes (</a:t>
            </a:r>
            <a:r>
              <a:rPr lang="en-US" altLang="en-US" sz="2400" u="sng" dirty="0" smtClean="0"/>
              <a:t>disposable income</a:t>
            </a:r>
            <a:r>
              <a:rPr lang="en-US" altLang="en-US" sz="2400" dirty="0" smtClean="0"/>
              <a:t>, Y-T) and consumption (C)</a:t>
            </a:r>
          </a:p>
          <a:p>
            <a:r>
              <a:rPr lang="en-US" altLang="en-US" sz="2400" dirty="0" smtClean="0">
                <a:solidFill>
                  <a:srgbClr val="008000"/>
                </a:solidFill>
              </a:rPr>
              <a:t>Public saving, T – G </a:t>
            </a:r>
          </a:p>
          <a:p>
            <a:pPr lvl="1"/>
            <a:r>
              <a:rPr lang="en-US" altLang="en-US" sz="2400" dirty="0" smtClean="0"/>
              <a:t>Tax revenue that the government (T) has left after paying for its spending (G)</a:t>
            </a: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E0FAF3B-CB20-4BE7-9275-E50E4DBDBFB2}" type="slidenum">
              <a:rPr lang="en-US" altLang="en-US" sz="1200" smtClean="0">
                <a:solidFill>
                  <a:srgbClr val="002060"/>
                </a:solidFill>
              </a:rPr>
              <a:pPr algn="ctr" eaLnBrk="1" hangingPunct="1"/>
              <a:t>17</a:t>
            </a:fld>
            <a:endParaRPr lang="en-US" altLang="en-US" sz="1200" dirty="0" smtClean="0">
              <a:solidFill>
                <a:srgbClr val="002060"/>
              </a:solidFill>
            </a:endParaRPr>
          </a:p>
        </p:txBody>
      </p:sp>
    </p:spTree>
    <p:extLst>
      <p:ext uri="{BB962C8B-B14F-4D97-AF65-F5344CB8AC3E}">
        <p14:creationId xmlns:p14="http://schemas.microsoft.com/office/powerpoint/2010/main" val="28600869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Accounting Identities,</a:t>
            </a:r>
            <a:r>
              <a:rPr lang="en-US" altLang="en-US" baseline="0" dirty="0" smtClean="0"/>
              <a:t> Part 5</a:t>
            </a:r>
            <a:endParaRPr lang="en-US" altLang="en-US" dirty="0" smtClean="0"/>
          </a:p>
        </p:txBody>
      </p:sp>
      <p:sp>
        <p:nvSpPr>
          <p:cNvPr id="25603" name="Content Placeholder 2"/>
          <p:cNvSpPr>
            <a:spLocks noGrp="1"/>
          </p:cNvSpPr>
          <p:nvPr>
            <p:ph idx="1"/>
          </p:nvPr>
        </p:nvSpPr>
        <p:spPr>
          <a:xfrm>
            <a:off x="277813" y="1025525"/>
            <a:ext cx="8588375" cy="3622675"/>
          </a:xfrm>
        </p:spPr>
        <p:txBody>
          <a:bodyPr/>
          <a:lstStyle/>
          <a:p>
            <a:r>
              <a:rPr lang="en-US" altLang="en-US" dirty="0" smtClean="0"/>
              <a:t>Budget surplus: T – G &gt; 0</a:t>
            </a:r>
          </a:p>
          <a:p>
            <a:pPr lvl="1"/>
            <a:r>
              <a:rPr lang="en-US" altLang="en-US" dirty="0" smtClean="0"/>
              <a:t>Excess of tax revenue over government spending</a:t>
            </a:r>
          </a:p>
          <a:p>
            <a:r>
              <a:rPr lang="en-US" altLang="en-US" dirty="0" smtClean="0"/>
              <a:t>Budget deficit: T – G &lt; 0</a:t>
            </a:r>
          </a:p>
          <a:p>
            <a:pPr lvl="1"/>
            <a:r>
              <a:rPr lang="en-US" altLang="en-US" dirty="0" smtClean="0"/>
              <a:t>Shortfall of tax revenue from government spending</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5888313-74CC-40F5-80C8-BBE9BE0DC816}" type="slidenum">
              <a:rPr lang="en-US" altLang="en-US" sz="1200" smtClean="0">
                <a:solidFill>
                  <a:srgbClr val="002060"/>
                </a:solidFill>
              </a:rPr>
              <a:pPr algn="ctr" eaLnBrk="1" hangingPunct="1"/>
              <a:t>18</a:t>
            </a:fld>
            <a:endParaRPr lang="en-US" altLang="en-US" sz="1200" dirty="0" smtClean="0">
              <a:solidFill>
                <a:srgbClr val="002060"/>
              </a:solidFill>
            </a:endParaRPr>
          </a:p>
        </p:txBody>
      </p:sp>
    </p:spTree>
    <p:extLst>
      <p:ext uri="{BB962C8B-B14F-4D97-AF65-F5344CB8AC3E}">
        <p14:creationId xmlns:p14="http://schemas.microsoft.com/office/powerpoint/2010/main" val="3771970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Saving and Investing</a:t>
            </a:r>
          </a:p>
        </p:txBody>
      </p:sp>
      <p:sp>
        <p:nvSpPr>
          <p:cNvPr id="26627" name="Content Placeholder 2"/>
          <p:cNvSpPr>
            <a:spLocks noGrp="1"/>
          </p:cNvSpPr>
          <p:nvPr>
            <p:ph idx="1"/>
          </p:nvPr>
        </p:nvSpPr>
        <p:spPr>
          <a:xfrm>
            <a:off x="277813" y="1025525"/>
            <a:ext cx="8588375" cy="3394075"/>
          </a:xfrm>
        </p:spPr>
        <p:txBody>
          <a:bodyPr/>
          <a:lstStyle/>
          <a:p>
            <a:r>
              <a:rPr lang="en-US" altLang="en-US" dirty="0" smtClean="0"/>
              <a:t>Accounting identity: S = I </a:t>
            </a:r>
          </a:p>
          <a:p>
            <a:r>
              <a:rPr lang="en-US" altLang="en-US" dirty="0" smtClean="0"/>
              <a:t>Saving = Investment</a:t>
            </a:r>
          </a:p>
          <a:p>
            <a:pPr lvl="1"/>
            <a:r>
              <a:rPr lang="en-US" altLang="en-US" dirty="0" smtClean="0"/>
              <a:t>For the economy as a whole</a:t>
            </a:r>
          </a:p>
          <a:p>
            <a:pPr lvl="1"/>
            <a:r>
              <a:rPr lang="en-US" altLang="en-US" dirty="0" smtClean="0"/>
              <a:t>One person’s savings can finance another person’s investment</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5F533EA-0540-4F8F-8CFE-C33D87677147}" type="slidenum">
              <a:rPr lang="en-US" altLang="en-US" sz="1200" smtClean="0">
                <a:solidFill>
                  <a:srgbClr val="002060"/>
                </a:solidFill>
              </a:rPr>
              <a:pPr algn="ctr" eaLnBrk="1" hangingPunct="1"/>
              <a:t>19</a:t>
            </a:fld>
            <a:endParaRPr lang="en-US" altLang="en-US" sz="1200" dirty="0" smtClean="0">
              <a:solidFill>
                <a:srgbClr val="002060"/>
              </a:solidFill>
            </a:endParaRPr>
          </a:p>
        </p:txBody>
      </p:sp>
    </p:spTree>
    <p:extLst>
      <p:ext uri="{BB962C8B-B14F-4D97-AF65-F5344CB8AC3E}">
        <p14:creationId xmlns:p14="http://schemas.microsoft.com/office/powerpoint/2010/main" val="3615697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smtClean="0"/>
              <a:t>Financial Institutions</a:t>
            </a:r>
          </a:p>
        </p:txBody>
      </p:sp>
      <p:sp>
        <p:nvSpPr>
          <p:cNvPr id="10243" name="Content Placeholder 2"/>
          <p:cNvSpPr>
            <a:spLocks noGrp="1"/>
          </p:cNvSpPr>
          <p:nvPr>
            <p:ph idx="1"/>
          </p:nvPr>
        </p:nvSpPr>
        <p:spPr>
          <a:xfrm>
            <a:off x="1" y="1025525"/>
            <a:ext cx="9144000" cy="5070475"/>
          </a:xfrm>
        </p:spPr>
        <p:txBody>
          <a:bodyPr/>
          <a:lstStyle/>
          <a:p>
            <a:r>
              <a:rPr lang="en-US" altLang="en-US" dirty="0" smtClean="0"/>
              <a:t>Financial system</a:t>
            </a:r>
          </a:p>
          <a:p>
            <a:pPr lvl="1"/>
            <a:r>
              <a:rPr lang="en-US" altLang="en-US" dirty="0" smtClean="0"/>
              <a:t>Group of institutions in the economy</a:t>
            </a:r>
          </a:p>
          <a:p>
            <a:pPr lvl="2"/>
            <a:r>
              <a:rPr lang="en-US" altLang="en-US" dirty="0" smtClean="0"/>
              <a:t>That help match one person’s saving  with another person’s investment</a:t>
            </a:r>
          </a:p>
          <a:p>
            <a:pPr lvl="1"/>
            <a:r>
              <a:rPr lang="en-US" altLang="en-US" dirty="0" smtClean="0"/>
              <a:t>Moves the economy’s scarce resources from savers to borrowers</a:t>
            </a:r>
          </a:p>
          <a:p>
            <a:r>
              <a:rPr lang="en-US" altLang="en-US" dirty="0" smtClean="0"/>
              <a:t>Financial institutions </a:t>
            </a:r>
          </a:p>
          <a:p>
            <a:pPr marL="457200" lvl="1" indent="0">
              <a:buNone/>
            </a:pPr>
            <a:r>
              <a:rPr lang="en-US" altLang="en-US" dirty="0" smtClean="0"/>
              <a:t>1. Financial markets (bond &amp; stock markets)</a:t>
            </a:r>
          </a:p>
          <a:p>
            <a:pPr marL="457200" lvl="1" indent="0">
              <a:buNone/>
            </a:pPr>
            <a:r>
              <a:rPr lang="en-US" altLang="en-US" dirty="0" smtClean="0"/>
              <a:t>2. Financial intermediaries(banks, mutual funds)</a:t>
            </a: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A46F2E2-CE80-4B45-8414-E9B6E69917D4}" type="slidenum">
              <a:rPr lang="en-US" altLang="en-US" sz="1200" smtClean="0">
                <a:solidFill>
                  <a:srgbClr val="002060"/>
                </a:solidFill>
              </a:rPr>
              <a:pPr algn="ctr" eaLnBrk="1" hangingPunct="1"/>
              <a:t>2</a:t>
            </a:fld>
            <a:endParaRPr lang="en-US" altLang="en-US" sz="1200" dirty="0" smtClean="0">
              <a:solidFill>
                <a:srgbClr val="002060"/>
              </a:solidFill>
            </a:endParaRPr>
          </a:p>
        </p:txBody>
      </p:sp>
    </p:spTree>
    <p:extLst>
      <p:ext uri="{BB962C8B-B14F-4D97-AF65-F5344CB8AC3E}">
        <p14:creationId xmlns:p14="http://schemas.microsoft.com/office/powerpoint/2010/main" val="3758615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3200" dirty="0">
                <a:solidFill>
                  <a:schemeClr val="accent6">
                    <a:lumMod val="50000"/>
                  </a:schemeClr>
                </a:solidFill>
              </a:rPr>
              <a:t>Active Learning </a:t>
            </a:r>
            <a:r>
              <a:rPr lang="en-US" sz="3200" dirty="0" smtClean="0">
                <a:solidFill>
                  <a:schemeClr val="accent6">
                    <a:lumMod val="50000"/>
                  </a:schemeClr>
                </a:solidFill>
              </a:rPr>
              <a:t>1</a:t>
            </a:r>
            <a:r>
              <a:rPr lang="en-US" sz="3200" dirty="0">
                <a:solidFill>
                  <a:schemeClr val="accent6">
                    <a:lumMod val="50000"/>
                  </a:schemeClr>
                </a:solidFill>
              </a:rPr>
              <a:t>	</a:t>
            </a:r>
            <a:r>
              <a:rPr lang="en-US" sz="3200" dirty="0" smtClean="0">
                <a:solidFill>
                  <a:srgbClr val="AE1221"/>
                </a:solidFill>
              </a:rPr>
              <a:t>Calculations</a:t>
            </a:r>
            <a:endParaRPr lang="en-US" sz="3200" dirty="0"/>
          </a:p>
        </p:txBody>
      </p:sp>
      <p:sp>
        <p:nvSpPr>
          <p:cNvPr id="3" name="Content Placeholder 2"/>
          <p:cNvSpPr>
            <a:spLocks noGrp="1"/>
          </p:cNvSpPr>
          <p:nvPr>
            <p:ph idx="1"/>
          </p:nvPr>
        </p:nvSpPr>
        <p:spPr>
          <a:xfrm>
            <a:off x="228600" y="1371600"/>
            <a:ext cx="8686800" cy="5686425"/>
          </a:xfrm>
        </p:spPr>
        <p:txBody>
          <a:bodyPr>
            <a:noAutofit/>
          </a:bodyPr>
          <a:lstStyle/>
          <a:p>
            <a:pPr marL="0" indent="0">
              <a:buNone/>
            </a:pPr>
            <a:r>
              <a:rPr lang="en-US" dirty="0">
                <a:solidFill>
                  <a:schemeClr val="accent6">
                    <a:lumMod val="50000"/>
                  </a:schemeClr>
                </a:solidFill>
              </a:rPr>
              <a:t>Suppose GDP equals $10 trillion, </a:t>
            </a:r>
            <a:r>
              <a:rPr lang="en-US" dirty="0" smtClean="0">
                <a:solidFill>
                  <a:schemeClr val="accent6">
                    <a:lumMod val="50000"/>
                  </a:schemeClr>
                </a:solidFill>
              </a:rPr>
              <a:t>consumption </a:t>
            </a:r>
            <a:r>
              <a:rPr lang="en-US" dirty="0">
                <a:solidFill>
                  <a:schemeClr val="accent6">
                    <a:lumMod val="50000"/>
                  </a:schemeClr>
                </a:solidFill>
              </a:rPr>
              <a:t>equals $6.5 trillion, </a:t>
            </a:r>
            <a:r>
              <a:rPr lang="en-US" dirty="0" smtClean="0">
                <a:solidFill>
                  <a:schemeClr val="accent6">
                    <a:lumMod val="50000"/>
                  </a:schemeClr>
                </a:solidFill>
              </a:rPr>
              <a:t>the </a:t>
            </a:r>
            <a:r>
              <a:rPr lang="en-US" dirty="0">
                <a:solidFill>
                  <a:schemeClr val="accent6">
                    <a:lumMod val="50000"/>
                  </a:schemeClr>
                </a:solidFill>
              </a:rPr>
              <a:t>government spends $2 trillion </a:t>
            </a:r>
            <a:r>
              <a:rPr lang="en-US" dirty="0" smtClean="0">
                <a:solidFill>
                  <a:schemeClr val="accent6">
                    <a:lumMod val="50000"/>
                  </a:schemeClr>
                </a:solidFill>
              </a:rPr>
              <a:t>and </a:t>
            </a:r>
            <a:r>
              <a:rPr lang="en-US" dirty="0">
                <a:solidFill>
                  <a:schemeClr val="accent6">
                    <a:lumMod val="50000"/>
                  </a:schemeClr>
                </a:solidFill>
              </a:rPr>
              <a:t>has a budget deficit of $300 billion.  </a:t>
            </a:r>
          </a:p>
          <a:p>
            <a:r>
              <a:rPr lang="en-US" dirty="0">
                <a:solidFill>
                  <a:schemeClr val="tx1"/>
                </a:solidFill>
              </a:rPr>
              <a:t>Find public </a:t>
            </a:r>
            <a:r>
              <a:rPr lang="en-US" dirty="0" smtClean="0">
                <a:solidFill>
                  <a:schemeClr val="tx1"/>
                </a:solidFill>
              </a:rPr>
              <a:t>saving, </a:t>
            </a:r>
            <a:r>
              <a:rPr lang="en-US" dirty="0">
                <a:solidFill>
                  <a:schemeClr val="tx1"/>
                </a:solidFill>
              </a:rPr>
              <a:t>private saving, national saving, and investment.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71026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304800" y="1371600"/>
            <a:ext cx="8686800" cy="5686425"/>
          </a:xfrm>
        </p:spPr>
        <p:txBody>
          <a:bodyPr>
            <a:noAutofit/>
          </a:bodyPr>
          <a:lstStyle/>
          <a:p>
            <a:pPr marL="0" indent="0">
              <a:buNone/>
            </a:pPr>
            <a:r>
              <a:rPr lang="en-US" sz="2800" dirty="0" smtClean="0">
                <a:solidFill>
                  <a:schemeClr val="accent6">
                    <a:lumMod val="50000"/>
                  </a:schemeClr>
                </a:solidFill>
              </a:rPr>
              <a:t>Given: 	Y </a:t>
            </a:r>
            <a:r>
              <a:rPr lang="en-US" sz="2800" dirty="0">
                <a:solidFill>
                  <a:schemeClr val="accent6">
                    <a:lumMod val="50000"/>
                  </a:schemeClr>
                </a:solidFill>
              </a:rPr>
              <a:t>= 10.0, </a:t>
            </a:r>
            <a:r>
              <a:rPr lang="en-US" sz="2800" dirty="0" smtClean="0">
                <a:solidFill>
                  <a:schemeClr val="accent6">
                    <a:lumMod val="50000"/>
                  </a:schemeClr>
                </a:solidFill>
              </a:rPr>
              <a:t>C </a:t>
            </a:r>
            <a:r>
              <a:rPr lang="en-US" sz="2800" dirty="0">
                <a:solidFill>
                  <a:schemeClr val="accent6">
                    <a:lumMod val="50000"/>
                  </a:schemeClr>
                </a:solidFill>
              </a:rPr>
              <a:t>= 6.5, </a:t>
            </a:r>
            <a:r>
              <a:rPr lang="en-US" sz="2800" dirty="0" smtClean="0">
                <a:solidFill>
                  <a:schemeClr val="accent6">
                    <a:lumMod val="50000"/>
                  </a:schemeClr>
                </a:solidFill>
              </a:rPr>
              <a:t>G </a:t>
            </a:r>
            <a:r>
              <a:rPr lang="en-US" sz="2800" dirty="0">
                <a:solidFill>
                  <a:schemeClr val="accent6">
                    <a:lumMod val="50000"/>
                  </a:schemeClr>
                </a:solidFill>
              </a:rPr>
              <a:t>= 2.0, </a:t>
            </a:r>
            <a:endParaRPr lang="en-US" sz="2800" dirty="0" smtClean="0">
              <a:solidFill>
                <a:schemeClr val="accent6">
                  <a:lumMod val="50000"/>
                </a:schemeClr>
              </a:solidFill>
            </a:endParaRPr>
          </a:p>
          <a:p>
            <a:pPr marL="0" indent="0">
              <a:buNone/>
            </a:pPr>
            <a:r>
              <a:rPr lang="en-US" sz="2800" dirty="0" smtClean="0">
                <a:solidFill>
                  <a:srgbClr val="008000"/>
                </a:solidFill>
              </a:rPr>
              <a:t>		G </a:t>
            </a:r>
            <a:r>
              <a:rPr lang="en-US" sz="2800" dirty="0">
                <a:solidFill>
                  <a:srgbClr val="008000"/>
                </a:solidFill>
              </a:rPr>
              <a:t>– T = </a:t>
            </a:r>
            <a:r>
              <a:rPr lang="en-US" sz="2800" dirty="0" smtClean="0">
                <a:solidFill>
                  <a:srgbClr val="008000"/>
                </a:solidFill>
              </a:rPr>
              <a:t>0.3 </a:t>
            </a:r>
            <a:r>
              <a:rPr lang="en-US" sz="2400" dirty="0" smtClean="0">
                <a:solidFill>
                  <a:srgbClr val="008000"/>
                </a:solidFill>
              </a:rPr>
              <a:t>(budge deficit)</a:t>
            </a:r>
          </a:p>
          <a:p>
            <a:pPr marL="0" indent="0">
              <a:buNone/>
            </a:pPr>
            <a:r>
              <a:rPr lang="en-US" sz="2800" dirty="0" smtClean="0">
                <a:solidFill>
                  <a:schemeClr val="accent6">
                    <a:lumMod val="50000"/>
                  </a:schemeClr>
                </a:solidFill>
              </a:rPr>
              <a:t>		(all in trillions)</a:t>
            </a:r>
            <a:endParaRPr lang="en-US" sz="2800" dirty="0">
              <a:solidFill>
                <a:schemeClr val="accent6">
                  <a:lumMod val="50000"/>
                </a:schemeClr>
              </a:solidFill>
            </a:endParaRPr>
          </a:p>
          <a:p>
            <a:r>
              <a:rPr lang="en-US" sz="2800" dirty="0">
                <a:solidFill>
                  <a:schemeClr val="tx1"/>
                </a:solidFill>
              </a:rPr>
              <a:t>Public saving   =   </a:t>
            </a:r>
            <a:endParaRPr lang="en-US" sz="2800" dirty="0" smtClean="0">
              <a:solidFill>
                <a:schemeClr val="tx1"/>
              </a:solidFill>
            </a:endParaRPr>
          </a:p>
          <a:p>
            <a:r>
              <a:rPr lang="en-US" sz="2800" dirty="0" smtClean="0">
                <a:solidFill>
                  <a:schemeClr val="tx1"/>
                </a:solidFill>
              </a:rPr>
              <a:t>Private </a:t>
            </a:r>
            <a:r>
              <a:rPr lang="en-US" sz="2800" dirty="0">
                <a:solidFill>
                  <a:schemeClr val="tx1"/>
                </a:solidFill>
              </a:rPr>
              <a:t>saving = </a:t>
            </a:r>
            <a:endParaRPr lang="en-US" sz="2800" dirty="0" smtClean="0">
              <a:solidFill>
                <a:schemeClr val="tx1"/>
              </a:solidFill>
            </a:endParaRPr>
          </a:p>
          <a:p>
            <a:r>
              <a:rPr lang="en-US" sz="2800" dirty="0" smtClean="0">
                <a:solidFill>
                  <a:srgbClr val="000000"/>
                </a:solidFill>
              </a:rPr>
              <a:t>	T = G - </a:t>
            </a:r>
            <a:r>
              <a:rPr lang="en-US" sz="2800" dirty="0">
                <a:solidFill>
                  <a:srgbClr val="000000"/>
                </a:solidFill>
              </a:rPr>
              <a:t>0.3</a:t>
            </a:r>
            <a:r>
              <a:rPr lang="en-US" sz="2800" dirty="0" smtClean="0">
                <a:solidFill>
                  <a:srgbClr val="000000"/>
                </a:solidFill>
              </a:rPr>
              <a:t> = 2 - 0.3 = 1.7 </a:t>
            </a:r>
            <a:endParaRPr lang="en-US" sz="2800" dirty="0">
              <a:solidFill>
                <a:srgbClr val="000000"/>
              </a:solidFill>
            </a:endParaRPr>
          </a:p>
          <a:p>
            <a:r>
              <a:rPr lang="en-US" sz="2800" dirty="0">
                <a:solidFill>
                  <a:schemeClr val="tx1"/>
                </a:solidFill>
              </a:rPr>
              <a:t>National saving </a:t>
            </a:r>
            <a:r>
              <a:rPr lang="en-US" sz="2800" dirty="0" smtClean="0">
                <a:solidFill>
                  <a:schemeClr val="tx1"/>
                </a:solidFill>
              </a:rPr>
              <a:t>S=</a:t>
            </a:r>
          </a:p>
          <a:p>
            <a:r>
              <a:rPr lang="en-US" sz="2800" dirty="0" smtClean="0">
                <a:solidFill>
                  <a:schemeClr val="tx1"/>
                </a:solidFill>
              </a:rPr>
              <a:t>Investment =</a:t>
            </a:r>
            <a:endParaRPr lang="en-US" sz="2800" dirty="0">
              <a:solidFill>
                <a:srgbClr val="C00000"/>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Box 5"/>
          <p:cNvSpPr txBox="1"/>
          <p:nvPr/>
        </p:nvSpPr>
        <p:spPr>
          <a:xfrm>
            <a:off x="3505200" y="2895600"/>
            <a:ext cx="2583159" cy="523220"/>
          </a:xfrm>
          <a:prstGeom prst="rect">
            <a:avLst/>
          </a:prstGeom>
          <a:noFill/>
        </p:spPr>
        <p:txBody>
          <a:bodyPr wrap="none" rtlCol="0">
            <a:spAutoFit/>
          </a:bodyPr>
          <a:lstStyle/>
          <a:p>
            <a:r>
              <a:rPr lang="en-US" sz="2800" dirty="0"/>
              <a:t>T – G   =  </a:t>
            </a:r>
            <a:r>
              <a:rPr lang="en-US" sz="2800" dirty="0">
                <a:solidFill>
                  <a:srgbClr val="C00000"/>
                </a:solidFill>
              </a:rPr>
              <a:t>– </a:t>
            </a:r>
            <a:r>
              <a:rPr lang="en-US" sz="2800" dirty="0" smtClean="0">
                <a:solidFill>
                  <a:srgbClr val="C00000"/>
                </a:solidFill>
              </a:rPr>
              <a:t>0.3</a:t>
            </a:r>
            <a:endParaRPr lang="en-US" sz="2800" dirty="0">
              <a:solidFill>
                <a:srgbClr val="C00000"/>
              </a:solidFill>
            </a:endParaRPr>
          </a:p>
        </p:txBody>
      </p:sp>
      <p:sp>
        <p:nvSpPr>
          <p:cNvPr id="7" name="TextBox 6"/>
          <p:cNvSpPr txBox="1"/>
          <p:nvPr/>
        </p:nvSpPr>
        <p:spPr>
          <a:xfrm>
            <a:off x="3429000" y="3429000"/>
            <a:ext cx="4828791" cy="523220"/>
          </a:xfrm>
          <a:prstGeom prst="rect">
            <a:avLst/>
          </a:prstGeom>
          <a:noFill/>
        </p:spPr>
        <p:txBody>
          <a:bodyPr wrap="none" rtlCol="0">
            <a:spAutoFit/>
          </a:bodyPr>
          <a:lstStyle/>
          <a:p>
            <a:r>
              <a:rPr lang="en-US" sz="2800" b="1" dirty="0"/>
              <a:t>Y–T</a:t>
            </a:r>
            <a:r>
              <a:rPr lang="en-US" sz="2800" dirty="0"/>
              <a:t>–C = 10 – 1.7 – 6.5 = </a:t>
            </a:r>
            <a:r>
              <a:rPr lang="en-US" sz="2800" dirty="0">
                <a:solidFill>
                  <a:srgbClr val="C00000"/>
                </a:solidFill>
              </a:rPr>
              <a:t>1.8</a:t>
            </a:r>
          </a:p>
        </p:txBody>
      </p:sp>
      <p:sp>
        <p:nvSpPr>
          <p:cNvPr id="8" name="TextBox 7"/>
          <p:cNvSpPr txBox="1"/>
          <p:nvPr/>
        </p:nvSpPr>
        <p:spPr>
          <a:xfrm>
            <a:off x="3886200" y="4419600"/>
            <a:ext cx="4576468" cy="523220"/>
          </a:xfrm>
          <a:prstGeom prst="rect">
            <a:avLst/>
          </a:prstGeom>
          <a:noFill/>
        </p:spPr>
        <p:txBody>
          <a:bodyPr wrap="none" rtlCol="0">
            <a:spAutoFit/>
          </a:bodyPr>
          <a:lstStyle/>
          <a:p>
            <a:r>
              <a:rPr lang="en-US" sz="2800" dirty="0"/>
              <a:t>Y–C–G = 10 – 6.5 – 2 = </a:t>
            </a:r>
            <a:r>
              <a:rPr lang="en-US" sz="2800" dirty="0" smtClean="0">
                <a:solidFill>
                  <a:srgbClr val="C00000"/>
                </a:solidFill>
              </a:rPr>
              <a:t>1.5</a:t>
            </a:r>
            <a:endParaRPr lang="en-US" sz="2800" dirty="0">
              <a:solidFill>
                <a:srgbClr val="C00000"/>
              </a:solidFill>
            </a:endParaRPr>
          </a:p>
        </p:txBody>
      </p:sp>
      <p:sp>
        <p:nvSpPr>
          <p:cNvPr id="9" name="TextBox 8"/>
          <p:cNvSpPr txBox="1"/>
          <p:nvPr/>
        </p:nvSpPr>
        <p:spPr>
          <a:xfrm>
            <a:off x="2895600" y="4953000"/>
            <a:ext cx="3488555" cy="523220"/>
          </a:xfrm>
          <a:prstGeom prst="rect">
            <a:avLst/>
          </a:prstGeom>
          <a:noFill/>
        </p:spPr>
        <p:txBody>
          <a:bodyPr wrap="none" rtlCol="0">
            <a:spAutoFit/>
          </a:bodyPr>
          <a:lstStyle/>
          <a:p>
            <a:r>
              <a:rPr lang="en-US" sz="2800" dirty="0"/>
              <a:t>national saving = </a:t>
            </a:r>
            <a:r>
              <a:rPr lang="en-US" sz="2800" dirty="0" smtClean="0">
                <a:solidFill>
                  <a:srgbClr val="C00000"/>
                </a:solidFill>
              </a:rPr>
              <a:t>1.5</a:t>
            </a:r>
            <a:endParaRPr lang="en-US" sz="2800" dirty="0">
              <a:solidFill>
                <a:srgbClr val="C00000"/>
              </a:solidFill>
            </a:endParaRPr>
          </a:p>
        </p:txBody>
      </p:sp>
    </p:spTree>
    <p:extLst>
      <p:ext uri="{BB962C8B-B14F-4D97-AF65-F5344CB8AC3E}">
        <p14:creationId xmlns:p14="http://schemas.microsoft.com/office/powerpoint/2010/main" val="30459385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smtClean="0"/>
              <a:t>Loanable funds market</a:t>
            </a:r>
          </a:p>
          <a:p>
            <a:pPr lvl="1"/>
            <a:r>
              <a:rPr lang="en-US" dirty="0" smtClean="0"/>
              <a:t>A </a:t>
            </a:r>
            <a:r>
              <a:rPr lang="en-US" dirty="0"/>
              <a:t>supply–demand model of the financial system</a:t>
            </a:r>
          </a:p>
          <a:p>
            <a:pPr lvl="1"/>
            <a:r>
              <a:rPr lang="en-US" dirty="0"/>
              <a:t>Helps us understand:</a:t>
            </a:r>
          </a:p>
          <a:p>
            <a:pPr lvl="2"/>
            <a:r>
              <a:rPr lang="en-US" dirty="0" smtClean="0"/>
              <a:t>How the financial system coordinates </a:t>
            </a:r>
            <a:br>
              <a:rPr lang="en-US" dirty="0" smtClean="0"/>
            </a:br>
            <a:r>
              <a:rPr lang="en-US" dirty="0" smtClean="0"/>
              <a:t>saving &amp; investment.</a:t>
            </a:r>
          </a:p>
          <a:p>
            <a:pPr lvl="2"/>
            <a:r>
              <a:rPr lang="en-US" dirty="0" smtClean="0"/>
              <a:t>How government policies </a:t>
            </a:r>
            <a:r>
              <a:rPr lang="en-US" dirty="0"/>
              <a:t>and other factors affect saving, investment, the interest rate.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81214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a:t>Assume:  only one financial market</a:t>
            </a:r>
          </a:p>
          <a:p>
            <a:pPr lvl="1"/>
            <a:r>
              <a:rPr lang="en-US" dirty="0"/>
              <a:t>All savers deposit their saving in this market.</a:t>
            </a:r>
          </a:p>
          <a:p>
            <a:pPr lvl="1"/>
            <a:r>
              <a:rPr lang="en-US" dirty="0"/>
              <a:t>All borrowers take out loans from this market.</a:t>
            </a:r>
          </a:p>
          <a:p>
            <a:pPr lvl="1"/>
            <a:r>
              <a:rPr lang="en-US" dirty="0"/>
              <a:t>There is one interest rate, which is both the return to saving and the cost of borrowing.</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206847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a:t>The supply of loanable funds comes from saving:</a:t>
            </a:r>
          </a:p>
          <a:p>
            <a:pPr lvl="1"/>
            <a:r>
              <a:rPr lang="en-US" dirty="0"/>
              <a:t>Households with extra income can loan it out and earn interest. </a:t>
            </a:r>
          </a:p>
          <a:p>
            <a:pPr lvl="1"/>
            <a:r>
              <a:rPr lang="en-US" dirty="0"/>
              <a:t>Public </a:t>
            </a:r>
            <a:r>
              <a:rPr lang="en-US" dirty="0" smtClean="0"/>
              <a:t>saving</a:t>
            </a:r>
          </a:p>
          <a:p>
            <a:pPr lvl="2"/>
            <a:r>
              <a:rPr lang="en-US" dirty="0" smtClean="0"/>
              <a:t>If </a:t>
            </a:r>
            <a:r>
              <a:rPr lang="en-US" dirty="0"/>
              <a:t>positive, adds to national saving and the supply of loanable funds.  </a:t>
            </a:r>
          </a:p>
          <a:p>
            <a:pPr lvl="2"/>
            <a:r>
              <a:rPr lang="en-US" dirty="0" smtClean="0"/>
              <a:t>If </a:t>
            </a:r>
            <a:r>
              <a:rPr lang="en-US" dirty="0"/>
              <a:t>negative, it reduces national saving and the supply of loanable funds.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945323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The Slope of the Supply Curve</a:t>
            </a:r>
          </a:p>
        </p:txBody>
      </p:sp>
      <p:sp>
        <p:nvSpPr>
          <p:cNvPr id="3" name="Text Placeholder 2"/>
          <p:cNvSpPr>
            <a:spLocks noGrp="1"/>
          </p:cNvSpPr>
          <p:nvPr>
            <p:ph type="body" sz="quarter" idx="12"/>
          </p:nvPr>
        </p:nvSpPr>
        <p:spPr>
          <a:xfrm>
            <a:off x="5435600" y="901700"/>
            <a:ext cx="3365500" cy="3297238"/>
          </a:xfrm>
          <a:solidFill>
            <a:srgbClr val="FFCCFF"/>
          </a:solidFill>
        </p:spPr>
        <p:txBody>
          <a:bodyPr/>
          <a:lstStyle/>
          <a:p>
            <a:r>
              <a:rPr lang="en-US" sz="2800" dirty="0">
                <a:cs typeface="Arial" charset="0"/>
              </a:rPr>
              <a:t>An increase in the interest rate makes saving </a:t>
            </a:r>
            <a:r>
              <a:rPr lang="en-US" sz="2800" dirty="0" smtClean="0">
                <a:cs typeface="Arial" charset="0"/>
              </a:rPr>
              <a:t>more attractive</a:t>
            </a:r>
            <a:r>
              <a:rPr lang="en-US" sz="2800" dirty="0">
                <a:cs typeface="Arial" charset="0"/>
              </a:rPr>
              <a:t>, which increases the quantity of loanable funds supplied.</a:t>
            </a:r>
          </a:p>
          <a:p>
            <a:endParaRPr lang="en-US" sz="2800" dirty="0"/>
          </a:p>
        </p:txBody>
      </p:sp>
      <p:grpSp>
        <p:nvGrpSpPr>
          <p:cNvPr id="2" name="Group 3"/>
          <p:cNvGrpSpPr>
            <a:grpSpLocks/>
          </p:cNvGrpSpPr>
          <p:nvPr/>
        </p:nvGrpSpPr>
        <p:grpSpPr bwMode="auto">
          <a:xfrm>
            <a:off x="38100" y="1573213"/>
            <a:ext cx="6235700" cy="4527550"/>
            <a:chOff x="987" y="1018"/>
            <a:chExt cx="3928" cy="2852"/>
          </a:xfrm>
        </p:grpSpPr>
        <p:grpSp>
          <p:nvGrpSpPr>
            <p:cNvPr id="24601" name="Group 4"/>
            <p:cNvGrpSpPr>
              <a:grpSpLocks/>
            </p:cNvGrpSpPr>
            <p:nvPr/>
          </p:nvGrpSpPr>
          <p:grpSpPr bwMode="auto">
            <a:xfrm>
              <a:off x="1852" y="1119"/>
              <a:ext cx="2978" cy="2280"/>
              <a:chOff x="2602" y="1083"/>
              <a:chExt cx="3055" cy="2115"/>
            </a:xfrm>
          </p:grpSpPr>
          <p:sp>
            <p:nvSpPr>
              <p:cNvPr id="24604"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2"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4603"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4" name="Group 9"/>
          <p:cNvGrpSpPr>
            <a:grpSpLocks/>
          </p:cNvGrpSpPr>
          <p:nvPr/>
        </p:nvGrpSpPr>
        <p:grpSpPr bwMode="auto">
          <a:xfrm>
            <a:off x="2244725" y="1916113"/>
            <a:ext cx="2860675" cy="3121025"/>
            <a:chOff x="1414" y="1207"/>
            <a:chExt cx="1802" cy="1966"/>
          </a:xfrm>
        </p:grpSpPr>
        <p:sp>
          <p:nvSpPr>
            <p:cNvPr id="24599" name="Line 10"/>
            <p:cNvSpPr>
              <a:spLocks noChangeShapeType="1"/>
            </p:cNvSpPr>
            <p:nvPr/>
          </p:nvSpPr>
          <p:spPr bwMode="auto">
            <a:xfrm flipV="1">
              <a:off x="1414" y="1390"/>
              <a:ext cx="1088" cy="1783"/>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11"/>
            <p:cNvSpPr txBox="1">
              <a:spLocks noChangeArrowheads="1"/>
            </p:cNvSpPr>
            <p:nvPr/>
          </p:nvSpPr>
          <p:spPr bwMode="auto">
            <a:xfrm>
              <a:off x="2485" y="1207"/>
              <a:ext cx="7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cs typeface="Arial" charset="0"/>
                </a:rPr>
                <a:t>Supply</a:t>
              </a:r>
            </a:p>
          </p:txBody>
        </p:sp>
      </p:grpSp>
      <p:grpSp>
        <p:nvGrpSpPr>
          <p:cNvPr id="5" name="Group 13"/>
          <p:cNvGrpSpPr>
            <a:grpSpLocks/>
          </p:cNvGrpSpPr>
          <p:nvPr/>
        </p:nvGrpSpPr>
        <p:grpSpPr bwMode="auto">
          <a:xfrm>
            <a:off x="788988" y="4198938"/>
            <a:ext cx="2136775" cy="1597025"/>
            <a:chOff x="497" y="2645"/>
            <a:chExt cx="1346" cy="1006"/>
          </a:xfrm>
        </p:grpSpPr>
        <p:grpSp>
          <p:nvGrpSpPr>
            <p:cNvPr id="24594" name="Group 14"/>
            <p:cNvGrpSpPr>
              <a:grpSpLocks/>
            </p:cNvGrpSpPr>
            <p:nvPr/>
          </p:nvGrpSpPr>
          <p:grpSpPr bwMode="auto">
            <a:xfrm>
              <a:off x="892" y="2780"/>
              <a:ext cx="760" cy="583"/>
              <a:chOff x="357" y="2450"/>
              <a:chExt cx="795" cy="646"/>
            </a:xfrm>
          </p:grpSpPr>
          <p:sp>
            <p:nvSpPr>
              <p:cNvPr id="24597" name="Line 1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1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5" name="Text Box 17"/>
            <p:cNvSpPr txBox="1">
              <a:spLocks noChangeArrowheads="1"/>
            </p:cNvSpPr>
            <p:nvPr/>
          </p:nvSpPr>
          <p:spPr bwMode="auto">
            <a:xfrm>
              <a:off x="145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sp>
          <p:nvSpPr>
            <p:cNvPr id="24596" name="Text Box 18"/>
            <p:cNvSpPr txBox="1">
              <a:spLocks noChangeArrowheads="1"/>
            </p:cNvSpPr>
            <p:nvPr/>
          </p:nvSpPr>
          <p:spPr bwMode="auto">
            <a:xfrm>
              <a:off x="497" y="2645"/>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3%</a:t>
              </a:r>
            </a:p>
          </p:txBody>
        </p:sp>
      </p:grpSp>
      <p:grpSp>
        <p:nvGrpSpPr>
          <p:cNvPr id="7" name="Group 19"/>
          <p:cNvGrpSpPr>
            <a:grpSpLocks/>
          </p:cNvGrpSpPr>
          <p:nvPr/>
        </p:nvGrpSpPr>
        <p:grpSpPr bwMode="auto">
          <a:xfrm>
            <a:off x="782638" y="2789238"/>
            <a:ext cx="3041650" cy="3000375"/>
            <a:chOff x="493" y="1757"/>
            <a:chExt cx="1916" cy="1890"/>
          </a:xfrm>
        </p:grpSpPr>
        <p:sp>
          <p:nvSpPr>
            <p:cNvPr id="24586" name="Line 20"/>
            <p:cNvSpPr>
              <a:spLocks noChangeShapeType="1"/>
            </p:cNvSpPr>
            <p:nvPr/>
          </p:nvSpPr>
          <p:spPr bwMode="auto">
            <a:xfrm flipV="1">
              <a:off x="964" y="1902"/>
              <a:ext cx="0" cy="869"/>
            </a:xfrm>
            <a:prstGeom prst="line">
              <a:avLst/>
            </a:prstGeom>
            <a:noFill/>
            <a:ln w="31750">
              <a:solidFill>
                <a:srgbClr val="660066"/>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87" name="Line 21"/>
            <p:cNvSpPr>
              <a:spLocks noChangeShapeType="1"/>
            </p:cNvSpPr>
            <p:nvPr/>
          </p:nvSpPr>
          <p:spPr bwMode="auto">
            <a:xfrm flipV="1">
              <a:off x="1691" y="3305"/>
              <a:ext cx="484" cy="0"/>
            </a:xfrm>
            <a:prstGeom prst="line">
              <a:avLst/>
            </a:prstGeom>
            <a:noFill/>
            <a:ln w="31750">
              <a:solidFill>
                <a:srgbClr val="660066"/>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24588" name="Group 22"/>
            <p:cNvGrpSpPr>
              <a:grpSpLocks/>
            </p:cNvGrpSpPr>
            <p:nvPr/>
          </p:nvGrpSpPr>
          <p:grpSpPr bwMode="auto">
            <a:xfrm>
              <a:off x="493" y="1757"/>
              <a:ext cx="1916" cy="1890"/>
              <a:chOff x="493" y="1757"/>
              <a:chExt cx="1916" cy="1890"/>
            </a:xfrm>
          </p:grpSpPr>
          <p:grpSp>
            <p:nvGrpSpPr>
              <p:cNvPr id="24589" name="Group 23"/>
              <p:cNvGrpSpPr>
                <a:grpSpLocks/>
              </p:cNvGrpSpPr>
              <p:nvPr/>
            </p:nvGrpSpPr>
            <p:grpSpPr bwMode="auto">
              <a:xfrm>
                <a:off x="888" y="1898"/>
                <a:ext cx="1299" cy="1461"/>
                <a:chOff x="357" y="2450"/>
                <a:chExt cx="795" cy="646"/>
              </a:xfrm>
            </p:grpSpPr>
            <p:sp>
              <p:nvSpPr>
                <p:cNvPr id="24592" name="Line 2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2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0" name="Text Box 26"/>
              <p:cNvSpPr txBox="1">
                <a:spLocks noChangeArrowheads="1"/>
              </p:cNvSpPr>
              <p:nvPr/>
            </p:nvSpPr>
            <p:spPr bwMode="auto">
              <a:xfrm>
                <a:off x="2021" y="334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80</a:t>
                </a:r>
              </a:p>
            </p:txBody>
          </p:sp>
          <p:sp>
            <p:nvSpPr>
              <p:cNvPr id="24591" name="Text Box 27"/>
              <p:cNvSpPr txBox="1">
                <a:spLocks noChangeArrowheads="1"/>
              </p:cNvSpPr>
              <p:nvPr/>
            </p:nvSpPr>
            <p:spPr bwMode="auto">
              <a:xfrm>
                <a:off x="493" y="175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grpSp>
      </p:grpSp>
      <p:sp>
        <p:nvSpPr>
          <p:cNvPr id="6" name="Footer Placeholder 5"/>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25</a:t>
            </a:fld>
            <a:endParaRPr lang="en-US" dirty="0"/>
          </a:p>
        </p:txBody>
      </p:sp>
    </p:spTree>
    <p:extLst>
      <p:ext uri="{BB962C8B-B14F-4D97-AF65-F5344CB8AC3E}">
        <p14:creationId xmlns:p14="http://schemas.microsoft.com/office/powerpoint/2010/main" val="36509727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with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500"/>
                                        <p:tgtEl>
                                          <p:spTgt spid="4"/>
                                        </p:tgtEl>
                                      </p:cBhvr>
                                    </p:animEffect>
                                  </p:childTnLst>
                                </p:cTn>
                              </p:par>
                            </p:childTnLst>
                          </p:cTn>
                        </p:par>
                        <p:par>
                          <p:cTn id="12" fill="hold" nodeType="with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left)">
                                      <p:cBhvr>
                                        <p:cTn id="20" dur="500"/>
                                        <p:tgtEl>
                                          <p:spTgt spid="3">
                                            <p:bg/>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500"/>
                            </p:stCondLst>
                            <p:childTnLst>
                              <p:par>
                                <p:cTn id="25" presetID="18" presetClass="entr" presetSubtype="3"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upRight)">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4294967295"/>
          </p:nvPr>
        </p:nvSpPr>
        <p:spPr>
          <a:xfrm>
            <a:off x="277813" y="1025525"/>
            <a:ext cx="8588375" cy="5422900"/>
          </a:xfrm>
          <a:prstGeom prst="rect">
            <a:avLst/>
          </a:prstGeom>
        </p:spPr>
        <p:txBody>
          <a:bodyPr/>
          <a:lstStyle/>
          <a:p>
            <a:r>
              <a:rPr lang="en-US" dirty="0"/>
              <a:t>The demand for loanable funds comes from investment: </a:t>
            </a:r>
          </a:p>
          <a:p>
            <a:pPr lvl="1"/>
            <a:r>
              <a:rPr lang="en-US" dirty="0"/>
              <a:t>Firms borrow the funds they need to pay for new equipment, factories, etc.   </a:t>
            </a:r>
          </a:p>
          <a:p>
            <a:pPr lvl="1"/>
            <a:r>
              <a:rPr lang="en-US" dirty="0"/>
              <a:t>Households borrow the funds they need to purchase new houses. </a:t>
            </a:r>
          </a:p>
        </p:txBody>
      </p:sp>
      <p:sp>
        <p:nvSpPr>
          <p:cNvPr id="4" name="Slide Number Placeholder 3"/>
          <p:cNvSpPr>
            <a:spLocks noGrp="1"/>
          </p:cNvSpPr>
          <p:nvPr>
            <p:ph type="sldNum" sz="quarter" idx="4294967295"/>
          </p:nvPr>
        </p:nvSpPr>
        <p:spPr>
          <a:xfrm>
            <a:off x="8618538" y="6423025"/>
            <a:ext cx="520700" cy="379413"/>
          </a:xfrm>
          <a:prstGeom prst="rect">
            <a:avLst/>
          </a:prstGeom>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4294967295"/>
          </p:nvPr>
        </p:nvSpPr>
        <p:spPr>
          <a:xfrm>
            <a:off x="0" y="6359857"/>
            <a:ext cx="8605838" cy="498143"/>
          </a:xfrm>
          <a:prstGeom prst="rect">
            <a:avLst/>
          </a:prstGeom>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371756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The Slope of the Demand Curve</a:t>
            </a:r>
          </a:p>
        </p:txBody>
      </p:sp>
      <p:sp>
        <p:nvSpPr>
          <p:cNvPr id="2" name="Text Placeholder 1"/>
          <p:cNvSpPr>
            <a:spLocks noGrp="1"/>
          </p:cNvSpPr>
          <p:nvPr>
            <p:ph type="body" sz="quarter" idx="12"/>
          </p:nvPr>
        </p:nvSpPr>
        <p:spPr>
          <a:xfrm>
            <a:off x="5107782" y="901700"/>
            <a:ext cx="3693318" cy="2641601"/>
          </a:xfrm>
          <a:solidFill>
            <a:srgbClr val="FFCCFF"/>
          </a:solidFill>
        </p:spPr>
        <p:txBody>
          <a:bodyPr/>
          <a:lstStyle/>
          <a:p>
            <a:r>
              <a:rPr lang="en-US" sz="2800" dirty="0">
                <a:cs typeface="Arial" charset="0"/>
              </a:rPr>
              <a:t>A fall in the interest rate reduces the cost of borrowing, which increases the quantity of loanable funds demanded.</a:t>
            </a:r>
          </a:p>
          <a:p>
            <a:endParaRPr lang="en-US" sz="2800" dirty="0"/>
          </a:p>
        </p:txBody>
      </p:sp>
      <p:grpSp>
        <p:nvGrpSpPr>
          <p:cNvPr id="26629" name="Group 3"/>
          <p:cNvGrpSpPr>
            <a:grpSpLocks/>
          </p:cNvGrpSpPr>
          <p:nvPr/>
        </p:nvGrpSpPr>
        <p:grpSpPr bwMode="auto">
          <a:xfrm>
            <a:off x="38100" y="1573213"/>
            <a:ext cx="6235700" cy="4527550"/>
            <a:chOff x="987" y="1018"/>
            <a:chExt cx="3928" cy="2852"/>
          </a:xfrm>
        </p:grpSpPr>
        <p:grpSp>
          <p:nvGrpSpPr>
            <p:cNvPr id="26648" name="Group 4"/>
            <p:cNvGrpSpPr>
              <a:grpSpLocks/>
            </p:cNvGrpSpPr>
            <p:nvPr/>
          </p:nvGrpSpPr>
          <p:grpSpPr bwMode="auto">
            <a:xfrm>
              <a:off x="1852" y="1119"/>
              <a:ext cx="2978" cy="2280"/>
              <a:chOff x="2602" y="1083"/>
              <a:chExt cx="3055" cy="2115"/>
            </a:xfrm>
          </p:grpSpPr>
          <p:sp>
            <p:nvSpPr>
              <p:cNvPr id="26651"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9"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6650"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4" name="Group 9"/>
          <p:cNvGrpSpPr>
            <a:grpSpLocks/>
          </p:cNvGrpSpPr>
          <p:nvPr/>
        </p:nvGrpSpPr>
        <p:grpSpPr bwMode="auto">
          <a:xfrm>
            <a:off x="1808163" y="2192338"/>
            <a:ext cx="3981450" cy="2765425"/>
            <a:chOff x="1139" y="1381"/>
            <a:chExt cx="2508" cy="1742"/>
          </a:xfrm>
        </p:grpSpPr>
        <p:sp>
          <p:nvSpPr>
            <p:cNvPr id="26646" name="Line 10"/>
            <p:cNvSpPr>
              <a:spLocks noChangeShapeType="1"/>
            </p:cNvSpPr>
            <p:nvPr/>
          </p:nvSpPr>
          <p:spPr bwMode="auto">
            <a:xfrm>
              <a:off x="1139" y="1381"/>
              <a:ext cx="1701" cy="1545"/>
            </a:xfrm>
            <a:prstGeom prst="line">
              <a:avLst/>
            </a:prstGeom>
            <a:noFill/>
            <a:ln w="38100">
              <a:solidFill>
                <a:srgbClr val="005EA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Text Box 11"/>
            <p:cNvSpPr txBox="1">
              <a:spLocks noChangeArrowheads="1"/>
            </p:cNvSpPr>
            <p:nvPr/>
          </p:nvSpPr>
          <p:spPr bwMode="auto">
            <a:xfrm>
              <a:off x="2788" y="2854"/>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Demand</a:t>
              </a:r>
            </a:p>
          </p:txBody>
        </p:sp>
      </p:grpSp>
      <p:sp>
        <p:nvSpPr>
          <p:cNvPr id="97292" name="Line 12"/>
          <p:cNvSpPr>
            <a:spLocks noChangeShapeType="1"/>
          </p:cNvSpPr>
          <p:nvPr/>
        </p:nvSpPr>
        <p:spPr bwMode="auto">
          <a:xfrm flipV="1">
            <a:off x="1509713" y="2709863"/>
            <a:ext cx="15875" cy="1162050"/>
          </a:xfrm>
          <a:prstGeom prst="line">
            <a:avLst/>
          </a:prstGeom>
          <a:noFill/>
          <a:ln w="31750">
            <a:solidFill>
              <a:srgbClr val="005EA4"/>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97293" name="Line 13"/>
          <p:cNvSpPr>
            <a:spLocks noChangeShapeType="1"/>
          </p:cNvSpPr>
          <p:nvPr/>
        </p:nvSpPr>
        <p:spPr bwMode="auto">
          <a:xfrm flipV="1">
            <a:off x="2409825" y="5232400"/>
            <a:ext cx="1260475" cy="0"/>
          </a:xfrm>
          <a:prstGeom prst="line">
            <a:avLst/>
          </a:prstGeom>
          <a:noFill/>
          <a:ln w="31750">
            <a:solidFill>
              <a:srgbClr val="005EA4"/>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 name="Group 15"/>
          <p:cNvGrpSpPr>
            <a:grpSpLocks/>
          </p:cNvGrpSpPr>
          <p:nvPr/>
        </p:nvGrpSpPr>
        <p:grpSpPr bwMode="auto">
          <a:xfrm>
            <a:off x="782638" y="2487613"/>
            <a:ext cx="1952625" cy="3308350"/>
            <a:chOff x="493" y="1567"/>
            <a:chExt cx="1230" cy="2084"/>
          </a:xfrm>
        </p:grpSpPr>
        <p:grpSp>
          <p:nvGrpSpPr>
            <p:cNvPr id="26641" name="Group 16"/>
            <p:cNvGrpSpPr>
              <a:grpSpLocks/>
            </p:cNvGrpSpPr>
            <p:nvPr/>
          </p:nvGrpSpPr>
          <p:grpSpPr bwMode="auto">
            <a:xfrm>
              <a:off x="888" y="1706"/>
              <a:ext cx="613" cy="1653"/>
              <a:chOff x="357" y="2450"/>
              <a:chExt cx="795" cy="646"/>
            </a:xfrm>
          </p:grpSpPr>
          <p:sp>
            <p:nvSpPr>
              <p:cNvPr id="26644"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2" name="Text Box 19"/>
            <p:cNvSpPr txBox="1">
              <a:spLocks noChangeArrowheads="1"/>
            </p:cNvSpPr>
            <p:nvPr/>
          </p:nvSpPr>
          <p:spPr bwMode="auto">
            <a:xfrm>
              <a:off x="133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50</a:t>
              </a:r>
            </a:p>
          </p:txBody>
        </p:sp>
        <p:sp>
          <p:nvSpPr>
            <p:cNvPr id="26643" name="Text Box 20"/>
            <p:cNvSpPr txBox="1">
              <a:spLocks noChangeArrowheads="1"/>
            </p:cNvSpPr>
            <p:nvPr/>
          </p:nvSpPr>
          <p:spPr bwMode="auto">
            <a:xfrm>
              <a:off x="493" y="156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a:t>
              </a:r>
            </a:p>
          </p:txBody>
        </p:sp>
      </p:grpSp>
      <p:grpSp>
        <p:nvGrpSpPr>
          <p:cNvPr id="7" name="Group 21"/>
          <p:cNvGrpSpPr>
            <a:grpSpLocks/>
          </p:cNvGrpSpPr>
          <p:nvPr/>
        </p:nvGrpSpPr>
        <p:grpSpPr bwMode="auto">
          <a:xfrm>
            <a:off x="773113" y="3659188"/>
            <a:ext cx="3194050" cy="2146300"/>
            <a:chOff x="487" y="2305"/>
            <a:chExt cx="2012" cy="1352"/>
          </a:xfrm>
        </p:grpSpPr>
        <p:grpSp>
          <p:nvGrpSpPr>
            <p:cNvPr id="26636" name="Group 22"/>
            <p:cNvGrpSpPr>
              <a:grpSpLocks/>
            </p:cNvGrpSpPr>
            <p:nvPr/>
          </p:nvGrpSpPr>
          <p:grpSpPr bwMode="auto">
            <a:xfrm>
              <a:off x="892" y="2451"/>
              <a:ext cx="1418" cy="922"/>
              <a:chOff x="357" y="2450"/>
              <a:chExt cx="795" cy="646"/>
            </a:xfrm>
          </p:grpSpPr>
          <p:sp>
            <p:nvSpPr>
              <p:cNvPr id="26639" name="Line 2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2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7" name="Text Box 25"/>
            <p:cNvSpPr txBox="1">
              <a:spLocks noChangeArrowheads="1"/>
            </p:cNvSpPr>
            <p:nvPr/>
          </p:nvSpPr>
          <p:spPr bwMode="auto">
            <a:xfrm>
              <a:off x="487" y="2305"/>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4%</a:t>
              </a:r>
            </a:p>
          </p:txBody>
        </p:sp>
        <p:sp>
          <p:nvSpPr>
            <p:cNvPr id="26638" name="Text Box 26"/>
            <p:cNvSpPr txBox="1">
              <a:spLocks noChangeArrowheads="1"/>
            </p:cNvSpPr>
            <p:nvPr/>
          </p:nvSpPr>
          <p:spPr bwMode="auto">
            <a:xfrm>
              <a:off x="21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80</a:t>
              </a:r>
            </a:p>
          </p:txBody>
        </p:sp>
      </p:grpSp>
      <p:sp>
        <p:nvSpPr>
          <p:cNvPr id="3" name="Footer Placeholder 2"/>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27</a:t>
            </a:fld>
            <a:endParaRPr lang="en-US" dirty="0"/>
          </a:p>
        </p:txBody>
      </p:sp>
    </p:spTree>
    <p:extLst>
      <p:ext uri="{BB962C8B-B14F-4D97-AF65-F5344CB8AC3E}">
        <p14:creationId xmlns:p14="http://schemas.microsoft.com/office/powerpoint/2010/main" val="21360122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nodeType="with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bg/>
                                          </p:spTgt>
                                        </p:tgtEl>
                                        <p:attrNameLst>
                                          <p:attrName>style.visibility</p:attrName>
                                        </p:attrNameLst>
                                      </p:cBhvr>
                                      <p:to>
                                        <p:strVal val="visible"/>
                                      </p:to>
                                    </p:set>
                                    <p:animEffect transition="in" filter="wipe(left)">
                                      <p:cBhvr>
                                        <p:cTn id="16" dur="500"/>
                                        <p:tgtEl>
                                          <p:spTgt spid="2">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97292"/>
                                        </p:tgtEl>
                                        <p:attrNameLst>
                                          <p:attrName>style.visibility</p:attrName>
                                        </p:attrNameLst>
                                      </p:cBhvr>
                                      <p:to>
                                        <p:strVal val="visible"/>
                                      </p:to>
                                    </p:set>
                                    <p:animEffect transition="in" filter="wipe(up)">
                                      <p:cBhvr>
                                        <p:cTn id="23" dur="500"/>
                                        <p:tgtEl>
                                          <p:spTgt spid="97292"/>
                                        </p:tgtEl>
                                      </p:cBhvr>
                                    </p:animEffect>
                                  </p:childTnLst>
                                </p:cTn>
                              </p:par>
                            </p:childTnLst>
                          </p:cTn>
                        </p:par>
                        <p:par>
                          <p:cTn id="24" fill="hold" nodeType="afterGroup">
                            <p:stCondLst>
                              <p:cond delay="1000"/>
                            </p:stCondLst>
                            <p:childTnLst>
                              <p:par>
                                <p:cTn id="25" presetID="18" presetClass="entr" presetSubtype="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1000"/>
                                        <p:tgtEl>
                                          <p:spTgt spid="7"/>
                                        </p:tgtEl>
                                      </p:cBhvr>
                                    </p:animEffect>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97293"/>
                                        </p:tgtEl>
                                        <p:attrNameLst>
                                          <p:attrName>style.visibility</p:attrName>
                                        </p:attrNameLst>
                                      </p:cBhvr>
                                      <p:to>
                                        <p:strVal val="visible"/>
                                      </p:to>
                                    </p:set>
                                    <p:animEffect transition="in" filter="wipe(left)">
                                      <p:cBhvr>
                                        <p:cTn id="31" dur="500"/>
                                        <p:tgtEl>
                                          <p:spTgt spid="9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97292" grpId="0" animBg="1"/>
      <p:bldP spid="972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smtClean="0"/>
              <a:t>Equilibrium</a:t>
            </a:r>
          </a:p>
        </p:txBody>
      </p:sp>
      <p:sp>
        <p:nvSpPr>
          <p:cNvPr id="2" name="Text Placeholder 1"/>
          <p:cNvSpPr>
            <a:spLocks noGrp="1"/>
          </p:cNvSpPr>
          <p:nvPr>
            <p:ph type="body" sz="quarter" idx="12"/>
          </p:nvPr>
        </p:nvSpPr>
        <p:spPr>
          <a:xfrm>
            <a:off x="4956175" y="609600"/>
            <a:ext cx="4111625" cy="3644900"/>
          </a:xfrm>
          <a:solidFill>
            <a:srgbClr val="FFCCFF"/>
          </a:solidFill>
        </p:spPr>
        <p:txBody>
          <a:bodyPr/>
          <a:lstStyle/>
          <a:p>
            <a:r>
              <a:rPr lang="en-US" sz="2800" dirty="0">
                <a:cs typeface="Arial" charset="0"/>
              </a:rPr>
              <a:t>The interest rate adjusts to equate supply and demand. </a:t>
            </a:r>
            <a:endParaRPr lang="en-US" sz="2800" dirty="0" smtClean="0">
              <a:cs typeface="Arial" charset="0"/>
            </a:endParaRPr>
          </a:p>
          <a:p>
            <a:endParaRPr lang="en-US" sz="2800" dirty="0">
              <a:cs typeface="Arial" charset="0"/>
            </a:endParaRPr>
          </a:p>
          <a:p>
            <a:r>
              <a:rPr lang="en-US" sz="2800" dirty="0">
                <a:cs typeface="Arial" charset="0"/>
              </a:rPr>
              <a:t>The </a:t>
            </a:r>
            <a:r>
              <a:rPr lang="en-US" sz="2800" dirty="0" smtClean="0">
                <a:cs typeface="Arial" charset="0"/>
              </a:rPr>
              <a:t>equilibrium </a:t>
            </a:r>
            <a:r>
              <a:rPr lang="en-US" sz="2800" dirty="0">
                <a:cs typeface="Arial" charset="0"/>
              </a:rPr>
              <a:t>quantity of </a:t>
            </a:r>
            <a:r>
              <a:rPr lang="en-US" sz="2800" dirty="0" smtClean="0">
                <a:cs typeface="Arial" charset="0"/>
              </a:rPr>
              <a:t>loanable funds </a:t>
            </a:r>
            <a:r>
              <a:rPr lang="en-US" sz="2800" dirty="0">
                <a:cs typeface="Arial" charset="0"/>
              </a:rPr>
              <a:t>equals equilibrium</a:t>
            </a:r>
            <a:r>
              <a:rPr lang="en-US" sz="2800" dirty="0" smtClean="0">
                <a:cs typeface="Arial" charset="0"/>
              </a:rPr>
              <a:t> </a:t>
            </a:r>
            <a:r>
              <a:rPr lang="en-US" sz="2800" dirty="0">
                <a:cs typeface="Arial" charset="0"/>
              </a:rPr>
              <a:t>investment and equilibrium</a:t>
            </a:r>
            <a:r>
              <a:rPr lang="en-US" sz="2800" dirty="0" smtClean="0">
                <a:cs typeface="Arial" charset="0"/>
              </a:rPr>
              <a:t> </a:t>
            </a:r>
            <a:r>
              <a:rPr lang="en-US" sz="2800" dirty="0">
                <a:cs typeface="Arial" charset="0"/>
              </a:rPr>
              <a:t>saving. </a:t>
            </a:r>
          </a:p>
          <a:p>
            <a:endParaRPr lang="en-US" sz="2800" dirty="0">
              <a:cs typeface="Arial" charset="0"/>
            </a:endParaRPr>
          </a:p>
          <a:p>
            <a:endParaRPr lang="en-US" sz="2800" dirty="0"/>
          </a:p>
        </p:txBody>
      </p:sp>
      <p:grpSp>
        <p:nvGrpSpPr>
          <p:cNvPr id="27653" name="Group 3"/>
          <p:cNvGrpSpPr>
            <a:grpSpLocks/>
          </p:cNvGrpSpPr>
          <p:nvPr/>
        </p:nvGrpSpPr>
        <p:grpSpPr bwMode="auto">
          <a:xfrm>
            <a:off x="38100" y="1573213"/>
            <a:ext cx="6235700" cy="4527550"/>
            <a:chOff x="987" y="1018"/>
            <a:chExt cx="3928" cy="2852"/>
          </a:xfrm>
        </p:grpSpPr>
        <p:grpSp>
          <p:nvGrpSpPr>
            <p:cNvPr id="27671" name="Group 4"/>
            <p:cNvGrpSpPr>
              <a:grpSpLocks/>
            </p:cNvGrpSpPr>
            <p:nvPr/>
          </p:nvGrpSpPr>
          <p:grpSpPr bwMode="auto">
            <a:xfrm>
              <a:off x="1852" y="1119"/>
              <a:ext cx="2978" cy="2280"/>
              <a:chOff x="2602" y="1083"/>
              <a:chExt cx="3055" cy="2115"/>
            </a:xfrm>
          </p:grpSpPr>
          <p:sp>
            <p:nvSpPr>
              <p:cNvPr id="27674"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72"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7673"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27654" name="Group 9"/>
          <p:cNvGrpSpPr>
            <a:grpSpLocks/>
          </p:cNvGrpSpPr>
          <p:nvPr/>
        </p:nvGrpSpPr>
        <p:grpSpPr bwMode="auto">
          <a:xfrm>
            <a:off x="1808163" y="2192338"/>
            <a:ext cx="3981450" cy="2765425"/>
            <a:chOff x="1139" y="1381"/>
            <a:chExt cx="2508" cy="1742"/>
          </a:xfrm>
        </p:grpSpPr>
        <p:sp>
          <p:nvSpPr>
            <p:cNvPr id="27669" name="Line 10"/>
            <p:cNvSpPr>
              <a:spLocks noChangeShapeType="1"/>
            </p:cNvSpPr>
            <p:nvPr/>
          </p:nvSpPr>
          <p:spPr bwMode="auto">
            <a:xfrm>
              <a:off x="1139" y="1381"/>
              <a:ext cx="1701" cy="1545"/>
            </a:xfrm>
            <a:prstGeom prst="line">
              <a:avLst/>
            </a:prstGeom>
            <a:noFill/>
            <a:ln w="38100">
              <a:solidFill>
                <a:srgbClr val="005EA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Text Box 11"/>
            <p:cNvSpPr txBox="1">
              <a:spLocks noChangeArrowheads="1"/>
            </p:cNvSpPr>
            <p:nvPr/>
          </p:nvSpPr>
          <p:spPr bwMode="auto">
            <a:xfrm>
              <a:off x="2788" y="2854"/>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Demand</a:t>
              </a:r>
            </a:p>
          </p:txBody>
        </p:sp>
      </p:grpSp>
      <p:grpSp>
        <p:nvGrpSpPr>
          <p:cNvPr id="27656" name="Group 13"/>
          <p:cNvGrpSpPr>
            <a:grpSpLocks/>
          </p:cNvGrpSpPr>
          <p:nvPr/>
        </p:nvGrpSpPr>
        <p:grpSpPr bwMode="auto">
          <a:xfrm>
            <a:off x="2244725" y="1701801"/>
            <a:ext cx="2674938" cy="3335338"/>
            <a:chOff x="1414" y="1072"/>
            <a:chExt cx="1685" cy="2101"/>
          </a:xfrm>
        </p:grpSpPr>
        <p:sp>
          <p:nvSpPr>
            <p:cNvPr id="27667" name="Line 14"/>
            <p:cNvSpPr>
              <a:spLocks noChangeShapeType="1"/>
            </p:cNvSpPr>
            <p:nvPr/>
          </p:nvSpPr>
          <p:spPr bwMode="auto">
            <a:xfrm flipV="1">
              <a:off x="1414" y="1390"/>
              <a:ext cx="1088" cy="1783"/>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Text Box 15"/>
            <p:cNvSpPr txBox="1">
              <a:spLocks noChangeArrowheads="1"/>
            </p:cNvSpPr>
            <p:nvPr/>
          </p:nvSpPr>
          <p:spPr bwMode="auto">
            <a:xfrm>
              <a:off x="2368" y="1072"/>
              <a:ext cx="7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cs typeface="Arial" charset="0"/>
                </a:rPr>
                <a:t>Supply</a:t>
              </a:r>
            </a:p>
          </p:txBody>
        </p:sp>
      </p:grpSp>
      <p:grpSp>
        <p:nvGrpSpPr>
          <p:cNvPr id="6" name="Group 17"/>
          <p:cNvGrpSpPr>
            <a:grpSpLocks/>
          </p:cNvGrpSpPr>
          <p:nvPr/>
        </p:nvGrpSpPr>
        <p:grpSpPr bwMode="auto">
          <a:xfrm>
            <a:off x="804863" y="3248025"/>
            <a:ext cx="2401887" cy="473075"/>
            <a:chOff x="507" y="2046"/>
            <a:chExt cx="1513" cy="298"/>
          </a:xfrm>
        </p:grpSpPr>
        <p:sp>
          <p:nvSpPr>
            <p:cNvPr id="27665" name="Line 18"/>
            <p:cNvSpPr>
              <a:spLocks noChangeShapeType="1"/>
            </p:cNvSpPr>
            <p:nvPr/>
          </p:nvSpPr>
          <p:spPr bwMode="auto">
            <a:xfrm>
              <a:off x="887" y="2185"/>
              <a:ext cx="113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Text Box 19"/>
            <p:cNvSpPr txBox="1">
              <a:spLocks noChangeArrowheads="1"/>
            </p:cNvSpPr>
            <p:nvPr/>
          </p:nvSpPr>
          <p:spPr bwMode="auto">
            <a:xfrm>
              <a:off x="507" y="2046"/>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grpSp>
      <p:grpSp>
        <p:nvGrpSpPr>
          <p:cNvPr id="7" name="Group 20"/>
          <p:cNvGrpSpPr>
            <a:grpSpLocks/>
          </p:cNvGrpSpPr>
          <p:nvPr/>
        </p:nvGrpSpPr>
        <p:grpSpPr bwMode="auto">
          <a:xfrm>
            <a:off x="2913063" y="3471863"/>
            <a:ext cx="615950" cy="2324100"/>
            <a:chOff x="1835" y="2187"/>
            <a:chExt cx="388" cy="1464"/>
          </a:xfrm>
        </p:grpSpPr>
        <p:sp>
          <p:nvSpPr>
            <p:cNvPr id="27663" name="Line 21"/>
            <p:cNvSpPr>
              <a:spLocks noChangeShapeType="1"/>
            </p:cNvSpPr>
            <p:nvPr/>
          </p:nvSpPr>
          <p:spPr bwMode="auto">
            <a:xfrm>
              <a:off x="2020" y="2187"/>
              <a:ext cx="0" cy="119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Text Box 22"/>
            <p:cNvSpPr txBox="1">
              <a:spLocks noChangeArrowheads="1"/>
            </p:cNvSpPr>
            <p:nvPr/>
          </p:nvSpPr>
          <p:spPr bwMode="auto">
            <a:xfrm>
              <a:off x="183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grpSp>
        <p:nvGrpSpPr>
          <p:cNvPr id="8" name="Group 23"/>
          <p:cNvGrpSpPr>
            <a:grpSpLocks/>
          </p:cNvGrpSpPr>
          <p:nvPr/>
        </p:nvGrpSpPr>
        <p:grpSpPr bwMode="auto">
          <a:xfrm>
            <a:off x="2986088" y="5392738"/>
            <a:ext cx="463550" cy="995362"/>
            <a:chOff x="1890" y="3397"/>
            <a:chExt cx="271" cy="627"/>
          </a:xfrm>
        </p:grpSpPr>
        <p:sp>
          <p:nvSpPr>
            <p:cNvPr id="27661" name="Line 24"/>
            <p:cNvSpPr>
              <a:spLocks noChangeShapeType="1"/>
            </p:cNvSpPr>
            <p:nvPr/>
          </p:nvSpPr>
          <p:spPr bwMode="auto">
            <a:xfrm rot="-5400000">
              <a:off x="1823" y="3821"/>
              <a:ext cx="407" cy="0"/>
            </a:xfrm>
            <a:prstGeom prst="line">
              <a:avLst/>
            </a:prstGeom>
            <a:noFill/>
            <a:ln w="571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7662" name="Rectangle 25"/>
            <p:cNvSpPr>
              <a:spLocks noChangeArrowheads="1"/>
            </p:cNvSpPr>
            <p:nvPr/>
          </p:nvSpPr>
          <p:spPr bwMode="auto">
            <a:xfrm>
              <a:off x="1890" y="3397"/>
              <a:ext cx="271" cy="218"/>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sp>
        <p:nvSpPr>
          <p:cNvPr id="3" name="Footer Placeholder 2"/>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Tree>
    <p:extLst>
      <p:ext uri="{BB962C8B-B14F-4D97-AF65-F5344CB8AC3E}">
        <p14:creationId xmlns:p14="http://schemas.microsoft.com/office/powerpoint/2010/main" val="4152710821"/>
      </p:ext>
    </p:extLst>
  </p:cSld>
  <p:clrMapOvr>
    <a:masterClrMapping/>
  </p:clrMapOvr>
  <p:transition xmlns:p14="http://schemas.microsoft.com/office/powerpoint/2010/main">
    <p:strips dir="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1</a:t>
            </a:r>
            <a:endParaRPr lang="en-US" dirty="0"/>
          </a:p>
        </p:txBody>
      </p:sp>
      <p:sp>
        <p:nvSpPr>
          <p:cNvPr id="3" name="Content Placeholder 2"/>
          <p:cNvSpPr>
            <a:spLocks noGrp="1"/>
          </p:cNvSpPr>
          <p:nvPr>
            <p:ph idx="1"/>
          </p:nvPr>
        </p:nvSpPr>
        <p:spPr>
          <a:xfrm>
            <a:off x="277813" y="1025525"/>
            <a:ext cx="8866187" cy="5422900"/>
          </a:xfrm>
        </p:spPr>
        <p:txBody>
          <a:bodyPr/>
          <a:lstStyle/>
          <a:p>
            <a:pPr marL="0" indent="0">
              <a:buNone/>
            </a:pPr>
            <a:r>
              <a:rPr lang="en-US" b="1" dirty="0" smtClean="0"/>
              <a:t>Saving Incentives</a:t>
            </a:r>
          </a:p>
          <a:p>
            <a:pPr marL="0" indent="0">
              <a:buNone/>
            </a:pPr>
            <a:endParaRPr lang="en-US" sz="2800" dirty="0" smtClean="0">
              <a:solidFill>
                <a:schemeClr val="tx1"/>
              </a:solidFill>
            </a:endParaRPr>
          </a:p>
          <a:p>
            <a:pPr marL="0" indent="0">
              <a:buNone/>
            </a:pPr>
            <a:r>
              <a:rPr lang="en-US" sz="2800" dirty="0" smtClean="0">
                <a:solidFill>
                  <a:schemeClr val="tx1"/>
                </a:solidFill>
              </a:rPr>
              <a:t>Example:</a:t>
            </a:r>
          </a:p>
          <a:p>
            <a:pPr marL="0" indent="0">
              <a:buNone/>
            </a:pPr>
            <a:r>
              <a:rPr lang="en-US" sz="2800" dirty="0" smtClean="0">
                <a:solidFill>
                  <a:schemeClr val="tx1"/>
                </a:solidFill>
              </a:rPr>
              <a:t>Tax deduction on retirement funds.</a:t>
            </a:r>
          </a:p>
          <a:p>
            <a:pPr marL="0" indent="0">
              <a:buNone/>
            </a:pPr>
            <a:endParaRPr lang="en-US" sz="2800" dirty="0" smtClean="0">
              <a:solidFill>
                <a:schemeClr val="tx1"/>
              </a:solidFill>
            </a:endParaRPr>
          </a:p>
          <a:p>
            <a:pPr marL="0" indent="0">
              <a:buNone/>
            </a:pPr>
            <a:r>
              <a:rPr lang="en-US" sz="2800" dirty="0" smtClean="0">
                <a:solidFill>
                  <a:schemeClr val="tx1"/>
                </a:solidFill>
              </a:rPr>
              <a:t>How would the tax deduction affect in loanable funds market? </a:t>
            </a:r>
          </a:p>
          <a:p>
            <a:pPr marL="0" indent="0">
              <a:buNone/>
            </a:pPr>
            <a:r>
              <a:rPr lang="en-US" sz="2800" dirty="0" smtClean="0">
                <a:solidFill>
                  <a:schemeClr val="tx1"/>
                </a:solidFill>
              </a:rPr>
              <a:t>How would the supply for loanable funds change?</a:t>
            </a:r>
            <a:endParaRPr lang="en-US" sz="28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495178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sz="3200" dirty="0" smtClean="0"/>
              <a:t>Financial Institution-1. Financial Markets</a:t>
            </a:r>
          </a:p>
        </p:txBody>
      </p:sp>
      <p:sp>
        <p:nvSpPr>
          <p:cNvPr id="11267" name="Content Placeholder 2"/>
          <p:cNvSpPr>
            <a:spLocks noGrp="1"/>
          </p:cNvSpPr>
          <p:nvPr>
            <p:ph idx="1"/>
          </p:nvPr>
        </p:nvSpPr>
        <p:spPr>
          <a:xfrm>
            <a:off x="277813" y="1025525"/>
            <a:ext cx="8588375" cy="3089275"/>
          </a:xfrm>
        </p:spPr>
        <p:txBody>
          <a:bodyPr/>
          <a:lstStyle/>
          <a:p>
            <a:pPr marL="0" indent="0">
              <a:buNone/>
            </a:pPr>
            <a:r>
              <a:rPr lang="en-US" altLang="en-US" dirty="0" smtClean="0"/>
              <a:t>1. Financial markets </a:t>
            </a:r>
          </a:p>
          <a:p>
            <a:pPr marL="457200" lvl="1" indent="0">
              <a:buNone/>
            </a:pPr>
            <a:r>
              <a:rPr lang="en-US" altLang="en-US" dirty="0" smtClean="0"/>
              <a:t>Savers can </a:t>
            </a:r>
            <a:r>
              <a:rPr lang="en-US" altLang="en-US" u="sng" dirty="0" smtClean="0"/>
              <a:t>directly</a:t>
            </a:r>
            <a:r>
              <a:rPr lang="en-US" altLang="en-US" dirty="0" smtClean="0"/>
              <a:t> provide funds to borrowers</a:t>
            </a:r>
          </a:p>
          <a:p>
            <a:pPr lvl="1"/>
            <a:r>
              <a:rPr lang="en-US" altLang="en-US" dirty="0" smtClean="0"/>
              <a:t>The bond market</a:t>
            </a:r>
          </a:p>
          <a:p>
            <a:pPr lvl="1"/>
            <a:r>
              <a:rPr lang="en-US" altLang="en-US" dirty="0" smtClean="0"/>
              <a:t>The stock market</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3B7A55B-CBD5-4E31-9151-B4E1D65A63AB}" type="slidenum">
              <a:rPr lang="en-US" altLang="en-US" sz="1200" smtClean="0">
                <a:solidFill>
                  <a:srgbClr val="002060"/>
                </a:solidFill>
              </a:rPr>
              <a:pPr algn="ctr" eaLnBrk="1" hangingPunct="1"/>
              <a:t>3</a:t>
            </a:fld>
            <a:endParaRPr lang="en-US" altLang="en-US" sz="1200" dirty="0" smtClean="0">
              <a:solidFill>
                <a:srgbClr val="002060"/>
              </a:solidFill>
            </a:endParaRPr>
          </a:p>
        </p:txBody>
      </p:sp>
    </p:spTree>
    <p:extLst>
      <p:ext uri="{BB962C8B-B14F-4D97-AF65-F5344CB8AC3E}">
        <p14:creationId xmlns:p14="http://schemas.microsoft.com/office/powerpoint/2010/main" val="26458942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dirty="0" smtClean="0"/>
              <a:t>Policy 1:  Saving Incentives</a:t>
            </a:r>
          </a:p>
        </p:txBody>
      </p:sp>
      <p:sp>
        <p:nvSpPr>
          <p:cNvPr id="2" name="Text Placeholder 1"/>
          <p:cNvSpPr>
            <a:spLocks noGrp="1"/>
          </p:cNvSpPr>
          <p:nvPr>
            <p:ph type="body" sz="quarter" idx="12"/>
          </p:nvPr>
        </p:nvSpPr>
        <p:spPr>
          <a:xfrm>
            <a:off x="5181600" y="685800"/>
            <a:ext cx="3733800" cy="4487864"/>
          </a:xfrm>
          <a:solidFill>
            <a:srgbClr val="FFCCFF"/>
          </a:solidFill>
        </p:spPr>
        <p:txBody>
          <a:bodyPr/>
          <a:lstStyle/>
          <a:p>
            <a:r>
              <a:rPr lang="en-US" sz="2800" dirty="0">
                <a:cs typeface="Arial" charset="0"/>
              </a:rPr>
              <a:t>Tax incentives for saving increase the supply of </a:t>
            </a:r>
            <a:r>
              <a:rPr lang="en-US" sz="2800" dirty="0" smtClean="0">
                <a:cs typeface="Arial" charset="0"/>
              </a:rPr>
              <a:t>loanable funds</a:t>
            </a:r>
            <a:endParaRPr lang="en-US" sz="2800" dirty="0">
              <a:cs typeface="Arial" charset="0"/>
            </a:endParaRPr>
          </a:p>
          <a:p>
            <a:r>
              <a:rPr lang="en-US" sz="2800" dirty="0">
                <a:cs typeface="Arial" charset="0"/>
              </a:rPr>
              <a:t>…which reduces the </a:t>
            </a:r>
            <a:r>
              <a:rPr lang="en-US" sz="2800" dirty="0" smtClean="0">
                <a:cs typeface="Arial" charset="0"/>
              </a:rPr>
              <a:t>equilibrium </a:t>
            </a:r>
            <a:r>
              <a:rPr lang="en-US" sz="2800" dirty="0">
                <a:cs typeface="Arial" charset="0"/>
              </a:rPr>
              <a:t>interest rate</a:t>
            </a:r>
          </a:p>
          <a:p>
            <a:r>
              <a:rPr lang="en-US" sz="2800" dirty="0">
                <a:cs typeface="Arial" charset="0"/>
              </a:rPr>
              <a:t>and increases the equilibrium</a:t>
            </a:r>
            <a:r>
              <a:rPr lang="en-US" sz="2800" dirty="0" smtClean="0">
                <a:cs typeface="Arial" charset="0"/>
              </a:rPr>
              <a:t> </a:t>
            </a:r>
            <a:r>
              <a:rPr lang="en-US" sz="2800" dirty="0">
                <a:cs typeface="Arial" charset="0"/>
              </a:rPr>
              <a:t>quantity of loanable </a:t>
            </a:r>
            <a:r>
              <a:rPr lang="en-US" sz="2800" dirty="0" smtClean="0">
                <a:cs typeface="Arial" charset="0"/>
              </a:rPr>
              <a:t>funds</a:t>
            </a:r>
            <a:endParaRPr lang="en-US" sz="2800" dirty="0"/>
          </a:p>
        </p:txBody>
      </p:sp>
      <p:grpSp>
        <p:nvGrpSpPr>
          <p:cNvPr id="28677" name="Group 3"/>
          <p:cNvGrpSpPr>
            <a:grpSpLocks/>
          </p:cNvGrpSpPr>
          <p:nvPr/>
        </p:nvGrpSpPr>
        <p:grpSpPr bwMode="auto">
          <a:xfrm>
            <a:off x="1411288" y="1733550"/>
            <a:ext cx="5310187" cy="3619500"/>
            <a:chOff x="2602" y="1083"/>
            <a:chExt cx="3055" cy="2115"/>
          </a:xfrm>
        </p:grpSpPr>
        <p:sp>
          <p:nvSpPr>
            <p:cNvPr id="28704"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705"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28678"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8679"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28680"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681" name="Text Box 9"/>
          <p:cNvSpPr txBox="1">
            <a:spLocks noChangeArrowheads="1"/>
          </p:cNvSpPr>
          <p:nvPr/>
        </p:nvSpPr>
        <p:spPr bwMode="auto">
          <a:xfrm>
            <a:off x="4425950" y="453072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D</a:t>
            </a:r>
            <a:r>
              <a:rPr lang="en-US" sz="2400" baseline="-25000" dirty="0">
                <a:cs typeface="Arial" charset="0"/>
              </a:rPr>
              <a:t>1</a:t>
            </a:r>
          </a:p>
        </p:txBody>
      </p:sp>
      <p:sp>
        <p:nvSpPr>
          <p:cNvPr id="28683"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684"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S</a:t>
            </a:r>
            <a:r>
              <a:rPr lang="en-US" sz="2400" baseline="-25000" dirty="0">
                <a:cs typeface="Arial" charset="0"/>
              </a:rPr>
              <a:t>1</a:t>
            </a:r>
          </a:p>
        </p:txBody>
      </p:sp>
      <p:grpSp>
        <p:nvGrpSpPr>
          <p:cNvPr id="28685" name="Group 13"/>
          <p:cNvGrpSpPr>
            <a:grpSpLocks/>
          </p:cNvGrpSpPr>
          <p:nvPr/>
        </p:nvGrpSpPr>
        <p:grpSpPr bwMode="auto">
          <a:xfrm>
            <a:off x="1408113" y="3468688"/>
            <a:ext cx="1798637" cy="1897062"/>
            <a:chOff x="357" y="2450"/>
            <a:chExt cx="795" cy="646"/>
          </a:xfrm>
        </p:grpSpPr>
        <p:sp>
          <p:nvSpPr>
            <p:cNvPr id="28702"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703"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28686"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5%</a:t>
            </a:r>
          </a:p>
        </p:txBody>
      </p:sp>
      <p:sp>
        <p:nvSpPr>
          <p:cNvPr id="28687"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60</a:t>
            </a:r>
          </a:p>
        </p:txBody>
      </p:sp>
      <p:grpSp>
        <p:nvGrpSpPr>
          <p:cNvPr id="4" name="Group 18"/>
          <p:cNvGrpSpPr>
            <a:grpSpLocks/>
          </p:cNvGrpSpPr>
          <p:nvPr/>
        </p:nvGrpSpPr>
        <p:grpSpPr bwMode="auto">
          <a:xfrm>
            <a:off x="2889250" y="1973263"/>
            <a:ext cx="2103438" cy="3200400"/>
            <a:chOff x="1820" y="1243"/>
            <a:chExt cx="1325" cy="2016"/>
          </a:xfrm>
        </p:grpSpPr>
        <p:sp>
          <p:nvSpPr>
            <p:cNvPr id="28700" name="Line 19"/>
            <p:cNvSpPr>
              <a:spLocks noChangeShapeType="1"/>
            </p:cNvSpPr>
            <p:nvPr/>
          </p:nvSpPr>
          <p:spPr bwMode="auto">
            <a:xfrm flipV="1">
              <a:off x="1820" y="1476"/>
              <a:ext cx="1088" cy="178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701" name="Text Box 20"/>
            <p:cNvSpPr txBox="1">
              <a:spLocks noChangeArrowheads="1"/>
            </p:cNvSpPr>
            <p:nvPr/>
          </p:nvSpPr>
          <p:spPr bwMode="auto">
            <a:xfrm>
              <a:off x="2801" y="124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S</a:t>
              </a:r>
              <a:r>
                <a:rPr lang="en-US" sz="2400" baseline="-25000" dirty="0">
                  <a:cs typeface="Arial" charset="0"/>
                </a:rPr>
                <a:t>2</a:t>
              </a:r>
            </a:p>
          </p:txBody>
        </p:sp>
      </p:grpSp>
      <p:sp>
        <p:nvSpPr>
          <p:cNvPr id="101399" name="Line 23"/>
          <p:cNvSpPr>
            <a:spLocks noChangeShapeType="1"/>
          </p:cNvSpPr>
          <p:nvPr/>
        </p:nvSpPr>
        <p:spPr bwMode="auto">
          <a:xfrm>
            <a:off x="3792538" y="2578100"/>
            <a:ext cx="646112"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nvGrpSpPr>
          <p:cNvPr id="5" name="Group 24"/>
          <p:cNvGrpSpPr>
            <a:grpSpLocks/>
          </p:cNvGrpSpPr>
          <p:nvPr/>
        </p:nvGrpSpPr>
        <p:grpSpPr bwMode="auto">
          <a:xfrm>
            <a:off x="798513" y="3465513"/>
            <a:ext cx="2871787" cy="677862"/>
            <a:chOff x="503" y="2183"/>
            <a:chExt cx="1809" cy="427"/>
          </a:xfrm>
        </p:grpSpPr>
        <p:sp>
          <p:nvSpPr>
            <p:cNvPr id="28697" name="Text Box 25"/>
            <p:cNvSpPr txBox="1">
              <a:spLocks noChangeArrowheads="1"/>
            </p:cNvSpPr>
            <p:nvPr/>
          </p:nvSpPr>
          <p:spPr bwMode="auto">
            <a:xfrm>
              <a:off x="503" y="2312"/>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4%</a:t>
              </a:r>
            </a:p>
          </p:txBody>
        </p:sp>
        <p:sp>
          <p:nvSpPr>
            <p:cNvPr id="28698" name="Line 26"/>
            <p:cNvSpPr>
              <a:spLocks noChangeShapeType="1"/>
            </p:cNvSpPr>
            <p:nvPr/>
          </p:nvSpPr>
          <p:spPr bwMode="auto">
            <a:xfrm rot="5400000">
              <a:off x="863" y="2317"/>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28699" name="Line 27"/>
            <p:cNvSpPr>
              <a:spLocks noChangeShapeType="1"/>
            </p:cNvSpPr>
            <p:nvPr/>
          </p:nvSpPr>
          <p:spPr bwMode="auto">
            <a:xfrm>
              <a:off x="894" y="2451"/>
              <a:ext cx="141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6" name="Group 28"/>
          <p:cNvGrpSpPr>
            <a:grpSpLocks/>
          </p:cNvGrpSpPr>
          <p:nvPr/>
        </p:nvGrpSpPr>
        <p:grpSpPr bwMode="auto">
          <a:xfrm>
            <a:off x="3208338" y="3892550"/>
            <a:ext cx="774700" cy="1912938"/>
            <a:chOff x="2021" y="2452"/>
            <a:chExt cx="488" cy="1205"/>
          </a:xfrm>
        </p:grpSpPr>
        <p:sp>
          <p:nvSpPr>
            <p:cNvPr id="28694" name="Line 29"/>
            <p:cNvSpPr>
              <a:spLocks noChangeShapeType="1"/>
            </p:cNvSpPr>
            <p:nvPr/>
          </p:nvSpPr>
          <p:spPr bwMode="auto">
            <a:xfrm>
              <a:off x="2312" y="2452"/>
              <a:ext cx="0" cy="92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695" name="Text Box 30"/>
            <p:cNvSpPr txBox="1">
              <a:spLocks noChangeArrowheads="1"/>
            </p:cNvSpPr>
            <p:nvPr/>
          </p:nvSpPr>
          <p:spPr bwMode="auto">
            <a:xfrm>
              <a:off x="212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70</a:t>
              </a:r>
            </a:p>
          </p:txBody>
        </p:sp>
        <p:sp>
          <p:nvSpPr>
            <p:cNvPr id="28696" name="Line 31"/>
            <p:cNvSpPr>
              <a:spLocks noChangeShapeType="1"/>
            </p:cNvSpPr>
            <p:nvPr/>
          </p:nvSpPr>
          <p:spPr bwMode="auto">
            <a:xfrm>
              <a:off x="2021" y="3274"/>
              <a:ext cx="291"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sp>
        <p:nvSpPr>
          <p:cNvPr id="3" name="Footer Placeholder 2"/>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30</a:t>
            </a:fld>
            <a:endParaRPr lang="en-US" dirty="0"/>
          </a:p>
        </p:txBody>
      </p:sp>
    </p:spTree>
    <p:extLst>
      <p:ext uri="{BB962C8B-B14F-4D97-AF65-F5344CB8AC3E}">
        <p14:creationId xmlns:p14="http://schemas.microsoft.com/office/powerpoint/2010/main" val="2691712883"/>
      </p:ext>
    </p:extLst>
  </p:cSld>
  <p:clrMapOvr>
    <a:masterClrMapping/>
  </p:clrMapOvr>
  <p:transition xmlns:p14="http://schemas.microsoft.com/office/powerpoint/2010/main">
    <p:strips dir="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1399"/>
                                        </p:tgtEl>
                                        <p:attrNameLst>
                                          <p:attrName>style.visibility</p:attrName>
                                        </p:attrNameLst>
                                      </p:cBhvr>
                                      <p:to>
                                        <p:strVal val="visible"/>
                                      </p:to>
                                    </p:set>
                                    <p:animEffect transition="in" filter="wipe(left)">
                                      <p:cBhvr>
                                        <p:cTn id="14" dur="500"/>
                                        <p:tgtEl>
                                          <p:spTgt spid="101399"/>
                                        </p:tgtEl>
                                      </p:cBhvr>
                                    </p:animEffect>
                                  </p:childTnLst>
                                </p:cTn>
                              </p:par>
                            </p:childTnLst>
                          </p:cTn>
                        </p:par>
                        <p:par>
                          <p:cTn id="15" fill="hold" nodeType="afterGroup">
                            <p:stCondLst>
                              <p:cond delay="1000"/>
                            </p:stCondLst>
                            <p:childTnLst>
                              <p:par>
                                <p:cTn id="16" presetID="18" presetClass="entr" presetSubtype="3"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upRight)">
                                      <p:cBhvr>
                                        <p:cTn id="18" dur="500"/>
                                        <p:tgtEl>
                                          <p:spTgt spid="4"/>
                                        </p:tgtEl>
                                      </p:cBhvr>
                                    </p:animEffect>
                                  </p:childTnLst>
                                </p:cTn>
                              </p:par>
                            </p:childTnLst>
                          </p:cTn>
                        </p:par>
                      </p:childTnLst>
                    </p:cTn>
                  </p:par>
                  <p:par>
                    <p:cTn id="19" fill="hold">
                      <p:stCondLst>
                        <p:cond delay="indefinite"/>
                      </p:stCondLst>
                      <p:childTnLst>
                        <p:par>
                          <p:cTn id="20" fill="hold" nodeType="after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wipe(left)">
                                      <p:cBhvr>
                                        <p:cTn id="23" dur="500"/>
                                        <p:tgtEl>
                                          <p:spTgt spid="2">
                                            <p:txEl>
                                              <p:pRg st="1" end="1"/>
                                            </p:txEl>
                                          </p:spTgt>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Left)">
                                      <p:cBhvr>
                                        <p:cTn id="27" dur="500"/>
                                        <p:tgtEl>
                                          <p:spTgt spid="5"/>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wipe(left)">
                                      <p:cBhvr>
                                        <p:cTn id="32" dur="500"/>
                                        <p:tgtEl>
                                          <p:spTgt spid="2">
                                            <p:txEl>
                                              <p:pRg st="2" end="2"/>
                                            </p:txEl>
                                          </p:spTgt>
                                        </p:tgtEl>
                                      </p:cBhvr>
                                    </p:animEffect>
                                  </p:childTnLst>
                                </p:cTn>
                              </p:par>
                            </p:childTnLst>
                          </p:cTn>
                        </p:par>
                        <p:par>
                          <p:cTn id="33" fill="hold">
                            <p:stCondLst>
                              <p:cond delay="500"/>
                            </p:stCondLst>
                            <p:childTnLst>
                              <p:par>
                                <p:cTn id="34" presetID="18" presetClass="entr" presetSubtype="6"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strips(downRigh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0139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t"/>
          <a:lstStyle/>
          <a:p>
            <a:r>
              <a:rPr lang="en-US" altLang="en-US" dirty="0" smtClean="0"/>
              <a:t>Policy 1: Saving Incentives</a:t>
            </a:r>
          </a:p>
        </p:txBody>
      </p:sp>
      <p:sp>
        <p:nvSpPr>
          <p:cNvPr id="32771" name="Content Placeholder 2"/>
          <p:cNvSpPr>
            <a:spLocks noGrp="1"/>
          </p:cNvSpPr>
          <p:nvPr>
            <p:ph idx="1"/>
          </p:nvPr>
        </p:nvSpPr>
        <p:spPr>
          <a:xfrm>
            <a:off x="277813" y="1025525"/>
            <a:ext cx="8588375" cy="4460875"/>
          </a:xfrm>
        </p:spPr>
        <p:txBody>
          <a:bodyPr/>
          <a:lstStyle/>
          <a:p>
            <a:r>
              <a:rPr lang="en-US" altLang="en-US" dirty="0" smtClean="0"/>
              <a:t>Shelter some saving from taxation</a:t>
            </a:r>
          </a:p>
          <a:p>
            <a:pPr lvl="1"/>
            <a:r>
              <a:rPr lang="en-US" altLang="en-US" dirty="0" smtClean="0"/>
              <a:t>Affect supply of loanable funds</a:t>
            </a:r>
          </a:p>
          <a:p>
            <a:pPr lvl="1"/>
            <a:r>
              <a:rPr lang="en-US" altLang="en-US" dirty="0" smtClean="0"/>
              <a:t>Increase in supply</a:t>
            </a:r>
          </a:p>
          <a:p>
            <a:pPr lvl="2"/>
            <a:r>
              <a:rPr lang="en-US" altLang="en-US" dirty="0" smtClean="0"/>
              <a:t>Supply curve shifts right</a:t>
            </a:r>
          </a:p>
          <a:p>
            <a:pPr lvl="1"/>
            <a:r>
              <a:rPr lang="en-US" altLang="en-US" dirty="0" smtClean="0"/>
              <a:t>New equilibrium</a:t>
            </a:r>
          </a:p>
          <a:p>
            <a:pPr lvl="2"/>
            <a:r>
              <a:rPr lang="en-US" altLang="en-US" dirty="0" smtClean="0"/>
              <a:t>Lower </a:t>
            </a:r>
            <a:r>
              <a:rPr lang="en-US" altLang="en-US" u="sng" dirty="0" smtClean="0"/>
              <a:t>interest rate</a:t>
            </a:r>
          </a:p>
          <a:p>
            <a:pPr lvl="2"/>
            <a:r>
              <a:rPr lang="en-US" altLang="en-US" dirty="0" smtClean="0"/>
              <a:t>Higher </a:t>
            </a:r>
            <a:r>
              <a:rPr lang="en-US" altLang="en-US" u="sng" dirty="0" smtClean="0"/>
              <a:t>quantity of loanable funds</a:t>
            </a:r>
          </a:p>
          <a:p>
            <a:pPr lvl="1"/>
            <a:r>
              <a:rPr lang="en-US" altLang="en-US" dirty="0" smtClean="0"/>
              <a:t>Greater investment</a:t>
            </a: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8054ABA-182D-4663-85C4-777D72E7401F}" type="slidenum">
              <a:rPr lang="en-US" altLang="en-US" sz="1200" smtClean="0">
                <a:solidFill>
                  <a:srgbClr val="002060"/>
                </a:solidFill>
              </a:rPr>
              <a:pPr algn="ctr" eaLnBrk="1" hangingPunct="1"/>
              <a:t>31</a:t>
            </a:fld>
            <a:endParaRPr lang="en-US" altLang="en-US" sz="1200" dirty="0" smtClean="0">
              <a:solidFill>
                <a:srgbClr val="002060"/>
              </a:solidFill>
            </a:endParaRPr>
          </a:p>
        </p:txBody>
      </p:sp>
    </p:spTree>
    <p:extLst>
      <p:ext uri="{BB962C8B-B14F-4D97-AF65-F5344CB8AC3E}">
        <p14:creationId xmlns:p14="http://schemas.microsoft.com/office/powerpoint/2010/main" val="2847667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2</a:t>
            </a:r>
            <a:endParaRPr lang="en-US" dirty="0"/>
          </a:p>
        </p:txBody>
      </p:sp>
      <p:sp>
        <p:nvSpPr>
          <p:cNvPr id="3" name="Content Placeholder 2"/>
          <p:cNvSpPr>
            <a:spLocks noGrp="1"/>
          </p:cNvSpPr>
          <p:nvPr>
            <p:ph idx="1"/>
          </p:nvPr>
        </p:nvSpPr>
        <p:spPr>
          <a:xfrm>
            <a:off x="277813" y="1025525"/>
            <a:ext cx="8866187" cy="5422900"/>
          </a:xfrm>
        </p:spPr>
        <p:txBody>
          <a:bodyPr/>
          <a:lstStyle/>
          <a:p>
            <a:pPr marL="0" indent="0">
              <a:buNone/>
            </a:pPr>
            <a:r>
              <a:rPr lang="en-US" b="1" dirty="0" smtClean="0"/>
              <a:t>Investment Incentives</a:t>
            </a:r>
          </a:p>
          <a:p>
            <a:pPr marL="0" indent="0">
              <a:buNone/>
            </a:pPr>
            <a:endParaRPr lang="en-US" sz="2800" dirty="0" smtClean="0">
              <a:solidFill>
                <a:schemeClr val="tx1"/>
              </a:solidFill>
            </a:endParaRPr>
          </a:p>
          <a:p>
            <a:pPr marL="0" indent="0">
              <a:buNone/>
            </a:pPr>
            <a:r>
              <a:rPr lang="en-US" sz="2800" dirty="0" smtClean="0">
                <a:solidFill>
                  <a:schemeClr val="tx1"/>
                </a:solidFill>
              </a:rPr>
              <a:t>Example:</a:t>
            </a:r>
          </a:p>
          <a:p>
            <a:pPr marL="0" indent="0">
              <a:buNone/>
            </a:pPr>
            <a:r>
              <a:rPr lang="en-US" sz="2800" dirty="0" smtClean="0">
                <a:solidFill>
                  <a:schemeClr val="tx1"/>
                </a:solidFill>
              </a:rPr>
              <a:t>Investment tax credit</a:t>
            </a:r>
          </a:p>
          <a:p>
            <a:pPr marL="0" indent="0">
              <a:buNone/>
            </a:pPr>
            <a:r>
              <a:rPr lang="en-US" sz="2800" dirty="0">
                <a:solidFill>
                  <a:schemeClr val="tx1"/>
                </a:solidFill>
              </a:rPr>
              <a:t>	</a:t>
            </a:r>
            <a:r>
              <a:rPr lang="en-US" sz="2400" dirty="0" smtClean="0">
                <a:solidFill>
                  <a:schemeClr val="tx1"/>
                </a:solidFill>
              </a:rPr>
              <a:t>It gives tax advantage to any firms building a new 	factory or buying a new piece of equipment.</a:t>
            </a:r>
          </a:p>
          <a:p>
            <a:pPr marL="0" indent="0">
              <a:buNone/>
            </a:pPr>
            <a:endParaRPr lang="en-US" sz="2800" dirty="0" smtClean="0">
              <a:solidFill>
                <a:schemeClr val="tx1"/>
              </a:solidFill>
            </a:endParaRPr>
          </a:p>
          <a:p>
            <a:pPr marL="0" indent="0">
              <a:buNone/>
            </a:pPr>
            <a:r>
              <a:rPr lang="en-US" sz="2800" dirty="0" smtClean="0">
                <a:solidFill>
                  <a:schemeClr val="tx1"/>
                </a:solidFill>
              </a:rPr>
              <a:t>How would the investment tax credit affect in loanable funds market? </a:t>
            </a:r>
          </a:p>
          <a:p>
            <a:pPr marL="0" indent="0">
              <a:buNone/>
            </a:pPr>
            <a:r>
              <a:rPr lang="en-US" sz="2800" dirty="0" smtClean="0">
                <a:solidFill>
                  <a:schemeClr val="tx1"/>
                </a:solidFill>
              </a:rPr>
              <a:t>How would the demand for loanable funds change?</a:t>
            </a:r>
            <a:endParaRPr lang="en-US" sz="28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682276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smtClean="0"/>
              <a:t>Policy 2:  Investment Incentives</a:t>
            </a:r>
          </a:p>
        </p:txBody>
      </p:sp>
      <p:sp>
        <p:nvSpPr>
          <p:cNvPr id="2" name="Text Placeholder 1"/>
          <p:cNvSpPr>
            <a:spLocks noGrp="1"/>
          </p:cNvSpPr>
          <p:nvPr>
            <p:ph type="body" sz="quarter" idx="12"/>
          </p:nvPr>
        </p:nvSpPr>
        <p:spPr>
          <a:xfrm>
            <a:off x="5535614" y="609600"/>
            <a:ext cx="3455986" cy="4410075"/>
          </a:xfrm>
          <a:solidFill>
            <a:srgbClr val="FFCCFF"/>
          </a:solidFill>
        </p:spPr>
        <p:txBody>
          <a:bodyPr/>
          <a:lstStyle/>
          <a:p>
            <a:r>
              <a:rPr lang="en-US" sz="2800" dirty="0">
                <a:cs typeface="Arial" charset="0"/>
              </a:rPr>
              <a:t>An investment tax credit increases the demand for </a:t>
            </a:r>
            <a:r>
              <a:rPr lang="en-US" sz="2800" dirty="0" smtClean="0">
                <a:cs typeface="Arial" charset="0"/>
              </a:rPr>
              <a:t>loanable funds</a:t>
            </a:r>
          </a:p>
          <a:p>
            <a:r>
              <a:rPr lang="en-US" sz="2800" dirty="0" smtClean="0">
                <a:cs typeface="Arial" charset="0"/>
              </a:rPr>
              <a:t>…</a:t>
            </a:r>
            <a:r>
              <a:rPr lang="en-US" sz="2800" dirty="0">
                <a:cs typeface="Arial" charset="0"/>
              </a:rPr>
              <a:t>which raises the </a:t>
            </a:r>
            <a:r>
              <a:rPr lang="en-US" sz="2800" dirty="0" smtClean="0">
                <a:cs typeface="Arial" charset="0"/>
              </a:rPr>
              <a:t>equilibrium </a:t>
            </a:r>
            <a:r>
              <a:rPr lang="en-US" sz="2800" dirty="0">
                <a:cs typeface="Arial" charset="0"/>
              </a:rPr>
              <a:t>interest rate</a:t>
            </a:r>
          </a:p>
          <a:p>
            <a:r>
              <a:rPr lang="en-US" sz="2800" dirty="0">
                <a:cs typeface="Arial" charset="0"/>
              </a:rPr>
              <a:t>and increases the equilibrium</a:t>
            </a:r>
            <a:r>
              <a:rPr lang="en-US" sz="2800" dirty="0" smtClean="0">
                <a:cs typeface="Arial" charset="0"/>
              </a:rPr>
              <a:t> </a:t>
            </a:r>
            <a:r>
              <a:rPr lang="en-US" sz="2800" dirty="0">
                <a:cs typeface="Arial" charset="0"/>
              </a:rPr>
              <a:t>quantity of </a:t>
            </a:r>
            <a:r>
              <a:rPr lang="en-US" sz="2800" dirty="0" smtClean="0">
                <a:cs typeface="Arial" charset="0"/>
              </a:rPr>
              <a:t>loanable funds</a:t>
            </a:r>
            <a:endParaRPr lang="en-US" sz="2800" dirty="0">
              <a:cs typeface="Arial" charset="0"/>
            </a:endParaRPr>
          </a:p>
          <a:p>
            <a:endParaRPr lang="en-US" sz="2800" dirty="0"/>
          </a:p>
        </p:txBody>
      </p:sp>
      <p:grpSp>
        <p:nvGrpSpPr>
          <p:cNvPr id="29701" name="Group 3"/>
          <p:cNvGrpSpPr>
            <a:grpSpLocks/>
          </p:cNvGrpSpPr>
          <p:nvPr/>
        </p:nvGrpSpPr>
        <p:grpSpPr bwMode="auto">
          <a:xfrm>
            <a:off x="1411288" y="1733550"/>
            <a:ext cx="5310187" cy="3619500"/>
            <a:chOff x="2602" y="1083"/>
            <a:chExt cx="3055" cy="2115"/>
          </a:xfrm>
        </p:grpSpPr>
        <p:sp>
          <p:nvSpPr>
            <p:cNvPr id="29728"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729"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29702"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9703"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29704"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705" name="Text Box 9"/>
          <p:cNvSpPr txBox="1">
            <a:spLocks noChangeArrowheads="1"/>
          </p:cNvSpPr>
          <p:nvPr/>
        </p:nvSpPr>
        <p:spPr bwMode="auto">
          <a:xfrm>
            <a:off x="4378325" y="456247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D</a:t>
            </a:r>
            <a:r>
              <a:rPr lang="en-US" sz="2400" baseline="-25000" dirty="0">
                <a:cs typeface="Arial" charset="0"/>
              </a:rPr>
              <a:t>1</a:t>
            </a:r>
          </a:p>
        </p:txBody>
      </p:sp>
      <p:sp>
        <p:nvSpPr>
          <p:cNvPr id="29707"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708"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S</a:t>
            </a:r>
            <a:r>
              <a:rPr lang="en-US" sz="2400" baseline="-25000" dirty="0">
                <a:cs typeface="Arial" charset="0"/>
              </a:rPr>
              <a:t>1</a:t>
            </a:r>
          </a:p>
        </p:txBody>
      </p:sp>
      <p:grpSp>
        <p:nvGrpSpPr>
          <p:cNvPr id="29709" name="Group 13"/>
          <p:cNvGrpSpPr>
            <a:grpSpLocks/>
          </p:cNvGrpSpPr>
          <p:nvPr/>
        </p:nvGrpSpPr>
        <p:grpSpPr bwMode="auto">
          <a:xfrm>
            <a:off x="1408113" y="3468688"/>
            <a:ext cx="1798637" cy="1897062"/>
            <a:chOff x="357" y="2450"/>
            <a:chExt cx="795" cy="646"/>
          </a:xfrm>
        </p:grpSpPr>
        <p:sp>
          <p:nvSpPr>
            <p:cNvPr id="29726"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727"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29710"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5%</a:t>
            </a:r>
          </a:p>
        </p:txBody>
      </p:sp>
      <p:sp>
        <p:nvSpPr>
          <p:cNvPr id="29711"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60</a:t>
            </a:r>
          </a:p>
        </p:txBody>
      </p:sp>
      <p:sp>
        <p:nvSpPr>
          <p:cNvPr id="103444" name="Line 20"/>
          <p:cNvSpPr>
            <a:spLocks noChangeShapeType="1"/>
          </p:cNvSpPr>
          <p:nvPr/>
        </p:nvSpPr>
        <p:spPr bwMode="auto">
          <a:xfrm>
            <a:off x="3786188" y="3910013"/>
            <a:ext cx="960437"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nvGrpSpPr>
          <p:cNvPr id="4" name="Group 21"/>
          <p:cNvGrpSpPr>
            <a:grpSpLocks/>
          </p:cNvGrpSpPr>
          <p:nvPr/>
        </p:nvGrpSpPr>
        <p:grpSpPr bwMode="auto">
          <a:xfrm>
            <a:off x="814388" y="2582863"/>
            <a:ext cx="2800350" cy="866775"/>
            <a:chOff x="513" y="1627"/>
            <a:chExt cx="1764" cy="546"/>
          </a:xfrm>
        </p:grpSpPr>
        <p:sp>
          <p:nvSpPr>
            <p:cNvPr id="29723" name="Text Box 22"/>
            <p:cNvSpPr txBox="1">
              <a:spLocks noChangeArrowheads="1"/>
            </p:cNvSpPr>
            <p:nvPr/>
          </p:nvSpPr>
          <p:spPr bwMode="auto">
            <a:xfrm>
              <a:off x="513" y="162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6%</a:t>
              </a:r>
            </a:p>
          </p:txBody>
        </p:sp>
        <p:sp>
          <p:nvSpPr>
            <p:cNvPr id="29724" name="Line 23"/>
            <p:cNvSpPr>
              <a:spLocks noChangeShapeType="1"/>
            </p:cNvSpPr>
            <p:nvPr/>
          </p:nvSpPr>
          <p:spPr bwMode="auto">
            <a:xfrm rot="-5400000">
              <a:off x="802" y="1970"/>
              <a:ext cx="404" cy="1"/>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29725" name="Line 24"/>
            <p:cNvSpPr>
              <a:spLocks noChangeShapeType="1"/>
            </p:cNvSpPr>
            <p:nvPr/>
          </p:nvSpPr>
          <p:spPr bwMode="auto">
            <a:xfrm>
              <a:off x="887" y="1757"/>
              <a:ext cx="139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5" name="Group 25"/>
          <p:cNvGrpSpPr>
            <a:grpSpLocks/>
          </p:cNvGrpSpPr>
          <p:nvPr/>
        </p:nvGrpSpPr>
        <p:grpSpPr bwMode="auto">
          <a:xfrm>
            <a:off x="3205163" y="2794000"/>
            <a:ext cx="762000" cy="3003550"/>
            <a:chOff x="2019" y="1760"/>
            <a:chExt cx="480" cy="1892"/>
          </a:xfrm>
        </p:grpSpPr>
        <p:sp>
          <p:nvSpPr>
            <p:cNvPr id="29720" name="Line 26"/>
            <p:cNvSpPr>
              <a:spLocks noChangeShapeType="1"/>
            </p:cNvSpPr>
            <p:nvPr/>
          </p:nvSpPr>
          <p:spPr bwMode="auto">
            <a:xfrm>
              <a:off x="2277" y="1760"/>
              <a:ext cx="0" cy="161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721" name="Text Box 27"/>
            <p:cNvSpPr txBox="1">
              <a:spLocks noChangeArrowheads="1"/>
            </p:cNvSpPr>
            <p:nvPr/>
          </p:nvSpPr>
          <p:spPr bwMode="auto">
            <a:xfrm>
              <a:off x="2111" y="3354"/>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70</a:t>
              </a:r>
            </a:p>
          </p:txBody>
        </p:sp>
        <p:sp>
          <p:nvSpPr>
            <p:cNvPr id="29722" name="Line 28"/>
            <p:cNvSpPr>
              <a:spLocks noChangeShapeType="1"/>
            </p:cNvSpPr>
            <p:nvPr/>
          </p:nvSpPr>
          <p:spPr bwMode="auto">
            <a:xfrm>
              <a:off x="2019" y="3259"/>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grpSp>
        <p:nvGrpSpPr>
          <p:cNvPr id="6" name="Group 29"/>
          <p:cNvGrpSpPr>
            <a:grpSpLocks/>
          </p:cNvGrpSpPr>
          <p:nvPr/>
        </p:nvGrpSpPr>
        <p:grpSpPr bwMode="auto">
          <a:xfrm>
            <a:off x="2389188" y="1677988"/>
            <a:ext cx="3146425" cy="2811462"/>
            <a:chOff x="1505" y="1057"/>
            <a:chExt cx="1982" cy="1771"/>
          </a:xfrm>
        </p:grpSpPr>
        <p:sp>
          <p:nvSpPr>
            <p:cNvPr id="29718" name="Line 30"/>
            <p:cNvSpPr>
              <a:spLocks noChangeShapeType="1"/>
            </p:cNvSpPr>
            <p:nvPr/>
          </p:nvSpPr>
          <p:spPr bwMode="auto">
            <a:xfrm>
              <a:off x="1505" y="1057"/>
              <a:ext cx="1701" cy="154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719" name="Text Box 31"/>
            <p:cNvSpPr txBox="1">
              <a:spLocks noChangeArrowheads="1"/>
            </p:cNvSpPr>
            <p:nvPr/>
          </p:nvSpPr>
          <p:spPr bwMode="auto">
            <a:xfrm>
              <a:off x="3134" y="254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D</a:t>
              </a:r>
              <a:r>
                <a:rPr lang="en-US" sz="2400" baseline="-25000" dirty="0">
                  <a:cs typeface="Arial" charset="0"/>
                </a:rPr>
                <a:t>2</a:t>
              </a:r>
            </a:p>
          </p:txBody>
        </p:sp>
      </p:grpSp>
      <p:sp>
        <p:nvSpPr>
          <p:cNvPr id="3" name="Footer Placeholder 2"/>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33</a:t>
            </a:fld>
            <a:endParaRPr lang="en-US" dirty="0"/>
          </a:p>
        </p:txBody>
      </p:sp>
    </p:spTree>
    <p:extLst>
      <p:ext uri="{BB962C8B-B14F-4D97-AF65-F5344CB8AC3E}">
        <p14:creationId xmlns:p14="http://schemas.microsoft.com/office/powerpoint/2010/main" val="1808177135"/>
      </p:ext>
    </p:extLst>
  </p:cSld>
  <p:clrMapOvr>
    <a:masterClrMapping/>
  </p:clrMapOvr>
  <p:transition xmlns:p14="http://schemas.microsoft.com/office/powerpoint/2010/main">
    <p:strips dir="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3444"/>
                                        </p:tgtEl>
                                        <p:attrNameLst>
                                          <p:attrName>style.visibility</p:attrName>
                                        </p:attrNameLst>
                                      </p:cBhvr>
                                      <p:to>
                                        <p:strVal val="visible"/>
                                      </p:to>
                                    </p:set>
                                    <p:animEffect transition="in" filter="wipe(left)">
                                      <p:cBhvr>
                                        <p:cTn id="15" dur="500"/>
                                        <p:tgtEl>
                                          <p:spTgt spid="103444"/>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left)">
                                      <p:cBhvr>
                                        <p:cTn id="24" dur="500"/>
                                        <p:tgtEl>
                                          <p:spTgt spid="2">
                                            <p:txEl>
                                              <p:pRg st="1" end="1"/>
                                            </p:txEl>
                                          </p:spTgt>
                                        </p:tgtEl>
                                      </p:cBhvr>
                                    </p:animEffect>
                                  </p:childTnLst>
                                </p:cTn>
                              </p:par>
                            </p:childTnLst>
                          </p:cTn>
                        </p:par>
                        <p:par>
                          <p:cTn id="25" fill="hold">
                            <p:stCondLst>
                              <p:cond delay="500"/>
                            </p:stCondLst>
                            <p:childTnLst>
                              <p:par>
                                <p:cTn id="26" presetID="18" presetClass="entr" presetSubtype="9"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upLeft)">
                                      <p:cBhvr>
                                        <p:cTn id="28" dur="500"/>
                                        <p:tgtEl>
                                          <p:spTgt spid="4"/>
                                        </p:tgtEl>
                                      </p:cBhvr>
                                    </p:animEffect>
                                  </p:childTnLst>
                                </p:cTn>
                              </p:par>
                            </p:childTnLst>
                          </p:cTn>
                        </p:par>
                      </p:childTnLst>
                    </p:cTn>
                  </p:par>
                  <p:par>
                    <p:cTn id="29" fill="hold">
                      <p:stCondLst>
                        <p:cond delay="indefinite"/>
                      </p:stCondLst>
                      <p:childTnLst>
                        <p:par>
                          <p:cTn id="30" fill="hold" nodeType="after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wipe(left)">
                                      <p:cBhvr>
                                        <p:cTn id="33" dur="500"/>
                                        <p:tgtEl>
                                          <p:spTgt spid="2">
                                            <p:txEl>
                                              <p:pRg st="2" end="2"/>
                                            </p:txEl>
                                          </p:spTgt>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034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t"/>
          <a:lstStyle/>
          <a:p>
            <a:r>
              <a:rPr lang="en-US" altLang="en-US" dirty="0" smtClean="0"/>
              <a:t>Policy 2: Investment Incentives</a:t>
            </a:r>
          </a:p>
        </p:txBody>
      </p:sp>
      <p:sp>
        <p:nvSpPr>
          <p:cNvPr id="34819" name="Content Placeholder 2"/>
          <p:cNvSpPr>
            <a:spLocks noGrp="1"/>
          </p:cNvSpPr>
          <p:nvPr>
            <p:ph idx="1"/>
          </p:nvPr>
        </p:nvSpPr>
        <p:spPr>
          <a:xfrm>
            <a:off x="277813" y="1025525"/>
            <a:ext cx="8588375" cy="4613275"/>
          </a:xfrm>
        </p:spPr>
        <p:txBody>
          <a:bodyPr/>
          <a:lstStyle/>
          <a:p>
            <a:r>
              <a:rPr lang="en-US" altLang="en-US" dirty="0" smtClean="0"/>
              <a:t>Investment tax credit</a:t>
            </a:r>
          </a:p>
          <a:p>
            <a:pPr lvl="1"/>
            <a:r>
              <a:rPr lang="en-US" altLang="en-US" dirty="0" smtClean="0"/>
              <a:t>Affect demand for loanable funds</a:t>
            </a:r>
          </a:p>
          <a:p>
            <a:pPr lvl="1"/>
            <a:r>
              <a:rPr lang="en-US" altLang="en-US" dirty="0" smtClean="0"/>
              <a:t>Increase in demand</a:t>
            </a:r>
          </a:p>
          <a:p>
            <a:pPr lvl="2"/>
            <a:r>
              <a:rPr lang="en-US" altLang="en-US" dirty="0" smtClean="0"/>
              <a:t>Demand curve shifts right</a:t>
            </a:r>
          </a:p>
          <a:p>
            <a:pPr lvl="1"/>
            <a:r>
              <a:rPr lang="en-US" altLang="en-US" dirty="0" smtClean="0"/>
              <a:t>New equilibrium</a:t>
            </a:r>
          </a:p>
          <a:p>
            <a:pPr lvl="2"/>
            <a:r>
              <a:rPr lang="en-US" altLang="en-US" dirty="0" smtClean="0"/>
              <a:t>Higher interest rate</a:t>
            </a:r>
          </a:p>
          <a:p>
            <a:pPr lvl="2"/>
            <a:r>
              <a:rPr lang="en-US" altLang="en-US" dirty="0" smtClean="0"/>
              <a:t>Higher quantity of loanable funds</a:t>
            </a:r>
          </a:p>
          <a:p>
            <a:pPr lvl="2"/>
            <a:r>
              <a:rPr lang="en-US" altLang="en-US" dirty="0" smtClean="0"/>
              <a:t>Greater saving</a:t>
            </a: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37D135E-92C7-4726-B48D-252507D59905}" type="slidenum">
              <a:rPr lang="en-US" altLang="en-US" sz="1200" smtClean="0">
                <a:solidFill>
                  <a:srgbClr val="002060"/>
                </a:solidFill>
              </a:rPr>
              <a:pPr algn="ctr" eaLnBrk="1" hangingPunct="1"/>
              <a:t>34</a:t>
            </a:fld>
            <a:endParaRPr lang="en-US" altLang="en-US" sz="1200" dirty="0" smtClean="0">
              <a:solidFill>
                <a:srgbClr val="002060"/>
              </a:solidFill>
            </a:endParaRPr>
          </a:p>
        </p:txBody>
      </p:sp>
    </p:spTree>
    <p:extLst>
      <p:ext uri="{BB962C8B-B14F-4D97-AF65-F5344CB8AC3E}">
        <p14:creationId xmlns:p14="http://schemas.microsoft.com/office/powerpoint/2010/main" val="27472119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2</a:t>
            </a:r>
            <a:r>
              <a:rPr lang="en-US" sz="2800" dirty="0">
                <a:solidFill>
                  <a:schemeClr val="accent6">
                    <a:lumMod val="50000"/>
                  </a:schemeClr>
                </a:solidFill>
              </a:rPr>
              <a:t>	</a:t>
            </a:r>
            <a:r>
              <a:rPr lang="en-US" sz="2800" dirty="0" smtClean="0">
                <a:solidFill>
                  <a:schemeClr val="accent6">
                    <a:lumMod val="50000"/>
                  </a:schemeClr>
                </a:solidFill>
              </a:rPr>
              <a:t>	</a:t>
            </a:r>
            <a:r>
              <a:rPr lang="en-US" sz="2800" dirty="0">
                <a:solidFill>
                  <a:schemeClr val="accent6">
                    <a:lumMod val="50000"/>
                  </a:schemeClr>
                </a:solidFill>
              </a:rPr>
              <a:t>	</a:t>
            </a:r>
            <a:r>
              <a:rPr lang="en-US" sz="2800" dirty="0">
                <a:solidFill>
                  <a:srgbClr val="AE1221"/>
                </a:solidFill>
              </a:rPr>
              <a:t>Budget deficits</a:t>
            </a:r>
            <a:endParaRPr lang="en-US" sz="2800" dirty="0"/>
          </a:p>
        </p:txBody>
      </p:sp>
      <p:sp>
        <p:nvSpPr>
          <p:cNvPr id="3" name="Content Placeholder 2"/>
          <p:cNvSpPr>
            <a:spLocks noGrp="1"/>
          </p:cNvSpPr>
          <p:nvPr>
            <p:ph idx="4294967295"/>
          </p:nvPr>
        </p:nvSpPr>
        <p:spPr>
          <a:xfrm>
            <a:off x="304800" y="762000"/>
            <a:ext cx="8686800" cy="5686425"/>
          </a:xfrm>
          <a:prstGeom prst="rect">
            <a:avLst/>
          </a:prstGeom>
        </p:spPr>
        <p:txBody>
          <a:bodyPr>
            <a:noAutofit/>
          </a:bodyPr>
          <a:lstStyle/>
          <a:p>
            <a:pPr marL="0" indent="0">
              <a:buNone/>
            </a:pPr>
            <a:r>
              <a:rPr lang="en-US" sz="3000" dirty="0">
                <a:solidFill>
                  <a:schemeClr val="accent6">
                    <a:lumMod val="50000"/>
                  </a:schemeClr>
                </a:solidFill>
              </a:rPr>
              <a:t>Use the loanable funds model to analyze </a:t>
            </a:r>
            <a:br>
              <a:rPr lang="en-US" sz="3000" dirty="0">
                <a:solidFill>
                  <a:schemeClr val="accent6">
                    <a:lumMod val="50000"/>
                  </a:schemeClr>
                </a:solidFill>
              </a:rPr>
            </a:br>
            <a:r>
              <a:rPr lang="en-US" sz="3000" dirty="0">
                <a:solidFill>
                  <a:schemeClr val="accent6">
                    <a:lumMod val="50000"/>
                  </a:schemeClr>
                </a:solidFill>
              </a:rPr>
              <a:t>the effects of a government budget deficit:</a:t>
            </a:r>
          </a:p>
          <a:p>
            <a:endParaRPr lang="en-US" sz="2400" dirty="0" smtClean="0">
              <a:solidFill>
                <a:schemeClr val="tx1"/>
              </a:solidFill>
            </a:endParaRPr>
          </a:p>
          <a:p>
            <a:r>
              <a:rPr lang="en-US" sz="2400" dirty="0" smtClean="0">
                <a:solidFill>
                  <a:schemeClr val="tx1"/>
                </a:solidFill>
              </a:rPr>
              <a:t>-Draw </a:t>
            </a:r>
            <a:r>
              <a:rPr lang="en-US" sz="2400" dirty="0">
                <a:solidFill>
                  <a:schemeClr val="tx1"/>
                </a:solidFill>
              </a:rPr>
              <a:t>the diagram showing the initial equilibrium.</a:t>
            </a:r>
          </a:p>
          <a:p>
            <a:endParaRPr lang="en-US" sz="2400" dirty="0" smtClean="0">
              <a:solidFill>
                <a:schemeClr val="tx1"/>
              </a:solidFill>
            </a:endParaRPr>
          </a:p>
          <a:p>
            <a:r>
              <a:rPr lang="en-US" sz="2400" dirty="0" smtClean="0">
                <a:solidFill>
                  <a:schemeClr val="tx1"/>
                </a:solidFill>
              </a:rPr>
              <a:t>-Determine </a:t>
            </a:r>
            <a:r>
              <a:rPr lang="en-US" sz="2400" dirty="0">
                <a:solidFill>
                  <a:schemeClr val="tx1"/>
                </a:solidFill>
              </a:rPr>
              <a:t>which curve shifts when the government runs a budget deficit. </a:t>
            </a:r>
          </a:p>
          <a:p>
            <a:endParaRPr lang="en-US" sz="2400" dirty="0" smtClean="0">
              <a:solidFill>
                <a:schemeClr val="tx1"/>
              </a:solidFill>
            </a:endParaRPr>
          </a:p>
          <a:p>
            <a:r>
              <a:rPr lang="en-US" sz="2400" dirty="0" smtClean="0">
                <a:solidFill>
                  <a:schemeClr val="tx1"/>
                </a:solidFill>
              </a:rPr>
              <a:t>-Draw </a:t>
            </a:r>
            <a:r>
              <a:rPr lang="en-US" sz="2400" dirty="0">
                <a:solidFill>
                  <a:schemeClr val="tx1"/>
                </a:solidFill>
              </a:rPr>
              <a:t>the new curve on your diagram. </a:t>
            </a:r>
          </a:p>
          <a:p>
            <a:endParaRPr lang="en-US" sz="2400" dirty="0" smtClean="0">
              <a:solidFill>
                <a:schemeClr val="tx1"/>
              </a:solidFill>
            </a:endParaRPr>
          </a:p>
          <a:p>
            <a:r>
              <a:rPr lang="en-US" sz="2400" dirty="0"/>
              <a:t>-</a:t>
            </a:r>
            <a:r>
              <a:rPr lang="en-US" sz="2400" dirty="0" smtClean="0">
                <a:solidFill>
                  <a:schemeClr val="tx1"/>
                </a:solidFill>
              </a:rPr>
              <a:t>What </a:t>
            </a:r>
            <a:r>
              <a:rPr lang="en-US" sz="2400" dirty="0">
                <a:solidFill>
                  <a:schemeClr val="tx1"/>
                </a:solidFill>
              </a:rPr>
              <a:t>happens to the equilibrium values of the interest rate and investment?</a:t>
            </a:r>
          </a:p>
        </p:txBody>
      </p:sp>
      <p:sp>
        <p:nvSpPr>
          <p:cNvPr id="4" name="Slide Number Placeholder 3"/>
          <p:cNvSpPr>
            <a:spLocks noGrp="1"/>
          </p:cNvSpPr>
          <p:nvPr>
            <p:ph type="sldNum" sz="quarter" idx="4294967295"/>
          </p:nvPr>
        </p:nvSpPr>
        <p:spPr>
          <a:xfrm>
            <a:off x="8618538" y="6470650"/>
            <a:ext cx="520700" cy="379413"/>
          </a:xfrm>
          <a:prstGeom prst="rect">
            <a:avLst/>
          </a:prstGeom>
        </p:spPr>
        <p:txBody>
          <a:bodyPr/>
          <a:lstStyle/>
          <a:p>
            <a:pPr>
              <a:defRPr/>
            </a:pPr>
            <a:fld id="{073C29DC-2178-4274-9150-45F8EBD31C2D}" type="slidenum">
              <a:rPr lang="en-US" smtClean="0"/>
              <a:pPr>
                <a:defRPr/>
              </a:pPr>
              <a:t>35</a:t>
            </a:fld>
            <a:endParaRPr lang="en-US" dirty="0"/>
          </a:p>
        </p:txBody>
      </p:sp>
      <p:sp>
        <p:nvSpPr>
          <p:cNvPr id="5" name="Footer Placeholder 4"/>
          <p:cNvSpPr>
            <a:spLocks noGrp="1"/>
          </p:cNvSpPr>
          <p:nvPr>
            <p:ph type="ftr" sz="quarter" idx="4294967295"/>
          </p:nvPr>
        </p:nvSpPr>
        <p:spPr>
          <a:xfrm>
            <a:off x="0" y="6324601"/>
            <a:ext cx="8605838" cy="533400"/>
          </a:xfrm>
          <a:prstGeom prst="rect">
            <a:avLst/>
          </a:prstGeom>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947103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6">
                    <a:lumMod val="50000"/>
                  </a:schemeClr>
                </a:solidFill>
              </a:rPr>
              <a:t>Active Learning </a:t>
            </a:r>
            <a:r>
              <a:rPr lang="en-US" sz="2400" dirty="0" smtClean="0">
                <a:solidFill>
                  <a:schemeClr val="accent6">
                    <a:lumMod val="50000"/>
                  </a:schemeClr>
                </a:solidFill>
              </a:rPr>
              <a:t>2</a:t>
            </a:r>
            <a:r>
              <a:rPr lang="en-US" sz="2400" dirty="0">
                <a:solidFill>
                  <a:schemeClr val="accent6">
                    <a:lumMod val="50000"/>
                  </a:schemeClr>
                </a:solidFill>
              </a:rPr>
              <a:t>	</a:t>
            </a:r>
            <a:r>
              <a:rPr lang="en-US" sz="2400" dirty="0" smtClean="0">
                <a:solidFill>
                  <a:schemeClr val="accent6">
                    <a:lumMod val="50000"/>
                  </a:schemeClr>
                </a:solidFill>
              </a:rPr>
              <a:t>(Incentive) </a:t>
            </a:r>
            <a:r>
              <a:rPr lang="en-US" sz="2400" dirty="0" smtClean="0">
                <a:solidFill>
                  <a:srgbClr val="FF0000"/>
                </a:solidFill>
              </a:rPr>
              <a:t>Budget deficits</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type="body" sz="quarter" idx="12"/>
          </p:nvPr>
        </p:nvSpPr>
        <p:spPr>
          <a:xfrm>
            <a:off x="5435600" y="685800"/>
            <a:ext cx="3479800" cy="5334000"/>
          </a:xfrm>
          <a:solidFill>
            <a:srgbClr val="FFCCFF"/>
          </a:solidFill>
        </p:spPr>
        <p:txBody>
          <a:bodyPr>
            <a:noAutofit/>
          </a:bodyPr>
          <a:lstStyle/>
          <a:p>
            <a:r>
              <a:rPr lang="en-US" sz="2800" dirty="0"/>
              <a:t>A budget deficit reduces national saving and the supply of </a:t>
            </a:r>
            <a:r>
              <a:rPr lang="en-US" sz="2800" dirty="0" smtClean="0"/>
              <a:t>loanable funds</a:t>
            </a:r>
          </a:p>
          <a:p>
            <a:r>
              <a:rPr lang="en-US" sz="2800" dirty="0"/>
              <a:t>…which </a:t>
            </a:r>
            <a:r>
              <a:rPr lang="en-US" sz="2800" u="sng" dirty="0"/>
              <a:t>increases</a:t>
            </a:r>
            <a:r>
              <a:rPr lang="en-US" sz="2800" dirty="0"/>
              <a:t> </a:t>
            </a:r>
            <a:r>
              <a:rPr lang="en-US" sz="2800" u="sng" dirty="0">
                <a:solidFill>
                  <a:srgbClr val="FF0000"/>
                </a:solidFill>
              </a:rPr>
              <a:t>the </a:t>
            </a:r>
            <a:r>
              <a:rPr lang="en-US" sz="2800" u="sng" dirty="0" smtClean="0">
                <a:solidFill>
                  <a:srgbClr val="FF0000"/>
                </a:solidFill>
              </a:rPr>
              <a:t>equilibrium </a:t>
            </a:r>
            <a:r>
              <a:rPr lang="en-US" sz="2800" u="sng" dirty="0"/>
              <a:t>interest rate</a:t>
            </a:r>
          </a:p>
          <a:p>
            <a:r>
              <a:rPr lang="en-US" sz="2800" dirty="0"/>
              <a:t>and </a:t>
            </a:r>
            <a:r>
              <a:rPr lang="en-US" sz="2800" u="sng" dirty="0"/>
              <a:t>decreases</a:t>
            </a:r>
            <a:r>
              <a:rPr lang="en-US" sz="2800" dirty="0"/>
              <a:t> </a:t>
            </a:r>
            <a:r>
              <a:rPr lang="en-US" sz="2800" u="sng" dirty="0">
                <a:solidFill>
                  <a:srgbClr val="FF0000"/>
                </a:solidFill>
              </a:rPr>
              <a:t>the</a:t>
            </a:r>
            <a:r>
              <a:rPr lang="en-US" sz="2800" dirty="0"/>
              <a:t> </a:t>
            </a:r>
            <a:r>
              <a:rPr lang="en-US" sz="2800" u="sng" dirty="0">
                <a:solidFill>
                  <a:srgbClr val="FF0000"/>
                </a:solidFill>
              </a:rPr>
              <a:t>equilibrium</a:t>
            </a:r>
            <a:r>
              <a:rPr lang="en-US" sz="2800" u="sng" dirty="0" smtClean="0">
                <a:solidFill>
                  <a:srgbClr val="FF0000"/>
                </a:solidFill>
              </a:rPr>
              <a:t> </a:t>
            </a:r>
            <a:r>
              <a:rPr lang="en-US" sz="2800" u="sng" dirty="0">
                <a:solidFill>
                  <a:srgbClr val="FF0000"/>
                </a:solidFill>
              </a:rPr>
              <a:t>quantity</a:t>
            </a:r>
            <a:r>
              <a:rPr lang="en-US" sz="2800" u="sng" dirty="0"/>
              <a:t> of loanable </a:t>
            </a:r>
            <a:r>
              <a:rPr lang="en-US" sz="2800" u="sng" dirty="0" smtClean="0"/>
              <a:t>funds and </a:t>
            </a:r>
            <a:r>
              <a:rPr lang="en-US" sz="2800" u="sng" dirty="0"/>
              <a:t>investment.</a:t>
            </a:r>
          </a:p>
          <a:p>
            <a:endParaRPr lang="en-US" sz="2800" dirty="0" smtClean="0"/>
          </a:p>
          <a:p>
            <a:endParaRPr lang="en-US" sz="2800" dirty="0"/>
          </a:p>
        </p:txBody>
      </p:sp>
      <p:sp>
        <p:nvSpPr>
          <p:cNvPr id="4" name="Slide Number Placeholder 3"/>
          <p:cNvSpPr>
            <a:spLocks noGrp="1"/>
          </p:cNvSpPr>
          <p:nvPr>
            <p:ph type="sldNum" sz="quarter" idx="13"/>
          </p:nvPr>
        </p:nvSpPr>
        <p:spPr/>
        <p:txBody>
          <a:bodyPr/>
          <a:lstStyle/>
          <a:p>
            <a:pPr>
              <a:defRPr/>
            </a:pPr>
            <a:fld id="{073C29DC-2178-4274-9150-45F8EBD31C2D}" type="slidenum">
              <a:rPr lang="en-US" smtClean="0"/>
              <a:pPr>
                <a:defRPr/>
              </a:pPr>
              <a:t>36</a:t>
            </a:fld>
            <a:endParaRPr lang="en-US" dirty="0"/>
          </a:p>
        </p:txBody>
      </p:sp>
      <p:sp>
        <p:nvSpPr>
          <p:cNvPr id="5" name="Footer Placeholder 4"/>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7" name="Group 9"/>
          <p:cNvGrpSpPr>
            <a:grpSpLocks/>
          </p:cNvGrpSpPr>
          <p:nvPr/>
        </p:nvGrpSpPr>
        <p:grpSpPr bwMode="auto">
          <a:xfrm>
            <a:off x="824684" y="1576388"/>
            <a:ext cx="4329846" cy="3619500"/>
            <a:chOff x="2602" y="1083"/>
            <a:chExt cx="2491" cy="2115"/>
          </a:xfrm>
        </p:grpSpPr>
        <p:sp>
          <p:nvSpPr>
            <p:cNvPr id="8" name="Line 10"/>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 name="Line 11"/>
            <p:cNvSpPr>
              <a:spLocks noChangeShapeType="1"/>
            </p:cNvSpPr>
            <p:nvPr/>
          </p:nvSpPr>
          <p:spPr bwMode="auto">
            <a:xfrm flipV="1">
              <a:off x="2602" y="3195"/>
              <a:ext cx="249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10" name="Text Box 12"/>
          <p:cNvSpPr txBox="1">
            <a:spLocks noChangeArrowheads="1"/>
          </p:cNvSpPr>
          <p:nvPr/>
        </p:nvSpPr>
        <p:spPr bwMode="auto">
          <a:xfrm>
            <a:off x="-76200" y="654050"/>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11" name="Text Box 13"/>
          <p:cNvSpPr txBox="1">
            <a:spLocks noChangeArrowheads="1"/>
          </p:cNvSpPr>
          <p:nvPr/>
        </p:nvSpPr>
        <p:spPr bwMode="auto">
          <a:xfrm>
            <a:off x="2945584" y="5181600"/>
            <a:ext cx="2398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12" name="Line 14"/>
          <p:cNvSpPr>
            <a:spLocks noChangeShapeType="1"/>
          </p:cNvSpPr>
          <p:nvPr/>
        </p:nvSpPr>
        <p:spPr bwMode="auto">
          <a:xfrm>
            <a:off x="1221559" y="2035175"/>
            <a:ext cx="2700338" cy="2452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3" name="Text Box 15"/>
          <p:cNvSpPr txBox="1">
            <a:spLocks noChangeArrowheads="1"/>
          </p:cNvSpPr>
          <p:nvPr/>
        </p:nvSpPr>
        <p:spPr bwMode="auto">
          <a:xfrm>
            <a:off x="3839347" y="4373563"/>
            <a:ext cx="56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D</a:t>
            </a:r>
            <a:r>
              <a:rPr lang="en-US" sz="2400" baseline="-25000" dirty="0">
                <a:cs typeface="Arial" charset="0"/>
              </a:rPr>
              <a:t>1</a:t>
            </a:r>
          </a:p>
        </p:txBody>
      </p:sp>
      <p:sp>
        <p:nvSpPr>
          <p:cNvPr id="14" name="Line 17"/>
          <p:cNvSpPr>
            <a:spLocks noChangeShapeType="1"/>
          </p:cNvSpPr>
          <p:nvPr/>
        </p:nvSpPr>
        <p:spPr bwMode="auto">
          <a:xfrm flipV="1">
            <a:off x="1658122" y="2049463"/>
            <a:ext cx="1727200" cy="2830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 name="Text Box 18"/>
          <p:cNvSpPr txBox="1">
            <a:spLocks noChangeArrowheads="1"/>
          </p:cNvSpPr>
          <p:nvPr/>
        </p:nvSpPr>
        <p:spPr bwMode="auto">
          <a:xfrm>
            <a:off x="3215459" y="1679575"/>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S</a:t>
            </a:r>
            <a:r>
              <a:rPr lang="en-US" sz="2400" baseline="-25000" dirty="0">
                <a:cs typeface="Arial" charset="0"/>
              </a:rPr>
              <a:t>1</a:t>
            </a:r>
          </a:p>
        </p:txBody>
      </p:sp>
      <p:grpSp>
        <p:nvGrpSpPr>
          <p:cNvPr id="16" name="Group 19"/>
          <p:cNvGrpSpPr>
            <a:grpSpLocks/>
          </p:cNvGrpSpPr>
          <p:nvPr/>
        </p:nvGrpSpPr>
        <p:grpSpPr bwMode="auto">
          <a:xfrm>
            <a:off x="821509" y="3311525"/>
            <a:ext cx="1798638" cy="1897063"/>
            <a:chOff x="357" y="2450"/>
            <a:chExt cx="795" cy="646"/>
          </a:xfrm>
        </p:grpSpPr>
        <p:sp>
          <p:nvSpPr>
            <p:cNvPr id="17" name="Line 2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8" name="Line 2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19" name="Text Box 22"/>
          <p:cNvSpPr txBox="1">
            <a:spLocks noChangeArrowheads="1"/>
          </p:cNvSpPr>
          <p:nvPr/>
        </p:nvSpPr>
        <p:spPr bwMode="auto">
          <a:xfrm>
            <a:off x="218259" y="3090863"/>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5%</a:t>
            </a:r>
          </a:p>
        </p:txBody>
      </p:sp>
      <p:sp>
        <p:nvSpPr>
          <p:cNvPr id="20" name="Text Box 23"/>
          <p:cNvSpPr txBox="1">
            <a:spLocks noChangeArrowheads="1"/>
          </p:cNvSpPr>
          <p:nvPr/>
        </p:nvSpPr>
        <p:spPr bwMode="auto">
          <a:xfrm>
            <a:off x="2326459" y="51657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60</a:t>
            </a:r>
          </a:p>
        </p:txBody>
      </p:sp>
      <p:grpSp>
        <p:nvGrpSpPr>
          <p:cNvPr id="21" name="Group 24"/>
          <p:cNvGrpSpPr>
            <a:grpSpLocks/>
          </p:cNvGrpSpPr>
          <p:nvPr/>
        </p:nvGrpSpPr>
        <p:grpSpPr bwMode="auto">
          <a:xfrm>
            <a:off x="1080272" y="1355725"/>
            <a:ext cx="2103437" cy="3200400"/>
            <a:chOff x="1050" y="953"/>
            <a:chExt cx="1325" cy="2016"/>
          </a:xfrm>
        </p:grpSpPr>
        <p:sp>
          <p:nvSpPr>
            <p:cNvPr id="22" name="Line 25"/>
            <p:cNvSpPr>
              <a:spLocks noChangeShapeType="1"/>
            </p:cNvSpPr>
            <p:nvPr/>
          </p:nvSpPr>
          <p:spPr bwMode="auto">
            <a:xfrm flipV="1">
              <a:off x="1050" y="1186"/>
              <a:ext cx="1088" cy="178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Text Box 26"/>
            <p:cNvSpPr txBox="1">
              <a:spLocks noChangeArrowheads="1"/>
            </p:cNvSpPr>
            <p:nvPr/>
          </p:nvSpPr>
          <p:spPr bwMode="auto">
            <a:xfrm>
              <a:off x="2031" y="95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S</a:t>
              </a:r>
              <a:r>
                <a:rPr lang="en-US" sz="2400" baseline="-25000" dirty="0">
                  <a:cs typeface="Arial" charset="0"/>
                </a:rPr>
                <a:t>2</a:t>
              </a:r>
            </a:p>
          </p:txBody>
        </p:sp>
      </p:grpSp>
      <p:sp>
        <p:nvSpPr>
          <p:cNvPr id="24" name="Line 29"/>
          <p:cNvSpPr>
            <a:spLocks noChangeShapeType="1"/>
          </p:cNvSpPr>
          <p:nvPr/>
        </p:nvSpPr>
        <p:spPr bwMode="auto">
          <a:xfrm rot="10800000">
            <a:off x="2459809" y="2357438"/>
            <a:ext cx="646113"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nvGrpSpPr>
          <p:cNvPr id="25" name="Group 30"/>
          <p:cNvGrpSpPr>
            <a:grpSpLocks/>
          </p:cNvGrpSpPr>
          <p:nvPr/>
        </p:nvGrpSpPr>
        <p:grpSpPr bwMode="auto">
          <a:xfrm>
            <a:off x="211909" y="2616200"/>
            <a:ext cx="1905000" cy="679450"/>
            <a:chOff x="503" y="1747"/>
            <a:chExt cx="1200" cy="428"/>
          </a:xfrm>
        </p:grpSpPr>
        <p:sp>
          <p:nvSpPr>
            <p:cNvPr id="26" name="Line 31"/>
            <p:cNvSpPr>
              <a:spLocks noChangeShapeType="1"/>
            </p:cNvSpPr>
            <p:nvPr/>
          </p:nvSpPr>
          <p:spPr bwMode="auto">
            <a:xfrm>
              <a:off x="884" y="1894"/>
              <a:ext cx="81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Text Box 32"/>
            <p:cNvSpPr txBox="1">
              <a:spLocks noChangeArrowheads="1"/>
            </p:cNvSpPr>
            <p:nvPr/>
          </p:nvSpPr>
          <p:spPr bwMode="auto">
            <a:xfrm>
              <a:off x="503" y="174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6%</a:t>
              </a:r>
            </a:p>
          </p:txBody>
        </p:sp>
        <p:sp>
          <p:nvSpPr>
            <p:cNvPr id="28" name="Line 33"/>
            <p:cNvSpPr>
              <a:spLocks noChangeShapeType="1"/>
            </p:cNvSpPr>
            <p:nvPr/>
          </p:nvSpPr>
          <p:spPr bwMode="auto">
            <a:xfrm rot="-5400000">
              <a:off x="863" y="2042"/>
              <a:ext cx="267"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grpSp>
        <p:nvGrpSpPr>
          <p:cNvPr id="29" name="Group 34"/>
          <p:cNvGrpSpPr>
            <a:grpSpLocks/>
          </p:cNvGrpSpPr>
          <p:nvPr/>
        </p:nvGrpSpPr>
        <p:grpSpPr bwMode="auto">
          <a:xfrm>
            <a:off x="1812109" y="2852738"/>
            <a:ext cx="779463" cy="2795587"/>
            <a:chOff x="1511" y="1896"/>
            <a:chExt cx="491" cy="1761"/>
          </a:xfrm>
        </p:grpSpPr>
        <p:sp>
          <p:nvSpPr>
            <p:cNvPr id="30" name="Line 35"/>
            <p:cNvSpPr>
              <a:spLocks noChangeShapeType="1"/>
            </p:cNvSpPr>
            <p:nvPr/>
          </p:nvSpPr>
          <p:spPr bwMode="auto">
            <a:xfrm>
              <a:off x="1703" y="1896"/>
              <a:ext cx="0" cy="147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1" name="Text Box 36"/>
            <p:cNvSpPr txBox="1">
              <a:spLocks noChangeArrowheads="1"/>
            </p:cNvSpPr>
            <p:nvPr/>
          </p:nvSpPr>
          <p:spPr bwMode="auto">
            <a:xfrm>
              <a:off x="15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50</a:t>
              </a:r>
            </a:p>
          </p:txBody>
        </p:sp>
        <p:sp>
          <p:nvSpPr>
            <p:cNvPr id="32" name="Line 37"/>
            <p:cNvSpPr>
              <a:spLocks noChangeShapeType="1"/>
            </p:cNvSpPr>
            <p:nvPr/>
          </p:nvSpPr>
          <p:spPr bwMode="auto">
            <a:xfrm rot="10800000">
              <a:off x="1711" y="3274"/>
              <a:ext cx="291"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3833404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right)">
                                      <p:cBhvr>
                                        <p:cTn id="14" dur="500"/>
                                        <p:tgtEl>
                                          <p:spTgt spid="24"/>
                                        </p:tgtEl>
                                      </p:cBhvr>
                                    </p:animEffect>
                                  </p:childTnLst>
                                </p:cTn>
                              </p:par>
                            </p:childTnLst>
                          </p:cTn>
                        </p:par>
                        <p:par>
                          <p:cTn id="15" fill="hold">
                            <p:stCondLst>
                              <p:cond delay="1000"/>
                            </p:stCondLst>
                            <p:childTnLst>
                              <p:par>
                                <p:cTn id="16" presetID="18" presetClass="entr" presetSubtype="12"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strips(down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500"/>
                            </p:stCondLst>
                            <p:childTnLst>
                              <p:par>
                                <p:cTn id="25" presetID="18" presetClass="entr" presetSubtype="9"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strips(up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par>
                          <p:cTn id="33" fill="hold">
                            <p:stCondLst>
                              <p:cond delay="500"/>
                            </p:stCondLst>
                            <p:childTnLst>
                              <p:par>
                                <p:cTn id="34" presetID="18" presetClass="entr" presetSubtype="12"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strips(downLeft)">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wrap="square" anchor="t"/>
          <a:lstStyle/>
          <a:p>
            <a:r>
              <a:rPr lang="en-US" altLang="en-US" sz="3200" dirty="0" smtClean="0"/>
              <a:t>Policy 3: Budget Deficit</a:t>
            </a:r>
          </a:p>
        </p:txBody>
      </p:sp>
      <p:sp>
        <p:nvSpPr>
          <p:cNvPr id="38915" name="Content Placeholder 2"/>
          <p:cNvSpPr>
            <a:spLocks noGrp="1"/>
          </p:cNvSpPr>
          <p:nvPr>
            <p:ph idx="1"/>
          </p:nvPr>
        </p:nvSpPr>
        <p:spPr>
          <a:xfrm>
            <a:off x="277813" y="1025525"/>
            <a:ext cx="8588375" cy="5375275"/>
          </a:xfrm>
        </p:spPr>
        <p:txBody>
          <a:bodyPr/>
          <a:lstStyle/>
          <a:p>
            <a:r>
              <a:rPr lang="en-US" altLang="en-US" dirty="0" smtClean="0"/>
              <a:t>Crowding out</a:t>
            </a:r>
          </a:p>
          <a:p>
            <a:pPr lvl="2"/>
            <a:r>
              <a:rPr lang="en-US" altLang="en-US" dirty="0" smtClean="0"/>
              <a:t>A decrease in investment that results from government borrowing.</a:t>
            </a:r>
          </a:p>
          <a:p>
            <a:pPr lvl="2"/>
            <a:endParaRPr lang="en-US" altLang="en-US" dirty="0" smtClean="0"/>
          </a:p>
          <a:p>
            <a:pPr lvl="1"/>
            <a:r>
              <a:rPr lang="en-US" altLang="en-US" sz="2800" dirty="0" smtClean="0"/>
              <a:t>Budget deficit </a:t>
            </a:r>
            <a:r>
              <a:rPr lang="en-US" altLang="en-US" sz="2800" dirty="0" smtClean="0">
                <a:sym typeface="Wingdings"/>
              </a:rPr>
              <a:t>Decrease in supply (Supply curve shift left)</a:t>
            </a:r>
          </a:p>
          <a:p>
            <a:pPr lvl="1">
              <a:buFont typeface="Wingdings" charset="0"/>
              <a:buChar char="à"/>
            </a:pPr>
            <a:r>
              <a:rPr lang="en-US" altLang="en-US" sz="2800" dirty="0" smtClean="0">
                <a:sym typeface="Wingdings"/>
              </a:rPr>
              <a:t>Higher interest rate</a:t>
            </a:r>
          </a:p>
          <a:p>
            <a:pPr lvl="1">
              <a:buFont typeface="Wingdings" charset="0"/>
              <a:buChar char="à"/>
            </a:pPr>
            <a:r>
              <a:rPr lang="en-US" altLang="en-US" sz="2800" dirty="0" smtClean="0"/>
              <a:t> </a:t>
            </a:r>
            <a:r>
              <a:rPr lang="en-US" altLang="en-US" sz="2800" u="sng" dirty="0" smtClean="0"/>
              <a:t>Decrease in investment (</a:t>
            </a:r>
            <a:r>
              <a:rPr lang="en-US" altLang="en-US" sz="2800" u="sng" dirty="0" smtClean="0">
                <a:solidFill>
                  <a:srgbClr val="FF0000"/>
                </a:solidFill>
              </a:rPr>
              <a:t>Moving along the demand curve</a:t>
            </a:r>
            <a:r>
              <a:rPr lang="en-US" altLang="en-US" sz="2800" dirty="0" smtClean="0"/>
              <a:t>). ---- </a:t>
            </a:r>
            <a:r>
              <a:rPr lang="en-US" altLang="en-US" sz="2800" dirty="0" smtClean="0">
                <a:solidFill>
                  <a:srgbClr val="0000FF"/>
                </a:solidFill>
              </a:rPr>
              <a:t>Crowding out</a:t>
            </a:r>
            <a:endParaRPr lang="en-US" altLang="en-US" sz="2800" u="sng" dirty="0" smtClean="0">
              <a:solidFill>
                <a:srgbClr val="0000FF"/>
              </a:solidFill>
            </a:endParaRPr>
          </a:p>
        </p:txBody>
      </p:sp>
      <p:sp>
        <p:nvSpPr>
          <p:cNvPr id="38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266A04C-7552-43B0-ACA2-D46C9E5630F9}" type="slidenum">
              <a:rPr lang="en-US" altLang="en-US" sz="1200" smtClean="0">
                <a:solidFill>
                  <a:srgbClr val="002060"/>
                </a:solidFill>
              </a:rPr>
              <a:pPr algn="ctr" eaLnBrk="1" hangingPunct="1"/>
              <a:t>37</a:t>
            </a:fld>
            <a:endParaRPr lang="en-US" altLang="en-US" sz="1200" dirty="0" smtClean="0">
              <a:solidFill>
                <a:srgbClr val="002060"/>
              </a:solidFill>
            </a:endParaRPr>
          </a:p>
        </p:txBody>
      </p:sp>
    </p:spTree>
    <p:extLst>
      <p:ext uri="{BB962C8B-B14F-4D97-AF65-F5344CB8AC3E}">
        <p14:creationId xmlns:p14="http://schemas.microsoft.com/office/powerpoint/2010/main" val="7596892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sz="3200" dirty="0" smtClean="0"/>
              <a:t>Policy 3: Budget Deficit</a:t>
            </a:r>
          </a:p>
        </p:txBody>
      </p:sp>
      <p:sp>
        <p:nvSpPr>
          <p:cNvPr id="36867" name="Content Placeholder 2"/>
          <p:cNvSpPr>
            <a:spLocks noGrp="1"/>
          </p:cNvSpPr>
          <p:nvPr>
            <p:ph idx="1"/>
          </p:nvPr>
        </p:nvSpPr>
        <p:spPr>
          <a:xfrm>
            <a:off x="277813" y="1025525"/>
            <a:ext cx="8588375" cy="4918075"/>
          </a:xfrm>
        </p:spPr>
        <p:txBody>
          <a:bodyPr/>
          <a:lstStyle/>
          <a:p>
            <a:r>
              <a:rPr lang="en-US" altLang="en-US" sz="2800" dirty="0" smtClean="0"/>
              <a:t>Government – </a:t>
            </a:r>
            <a:r>
              <a:rPr lang="en-US" altLang="en-US" sz="2800" dirty="0" smtClean="0">
                <a:solidFill>
                  <a:schemeClr val="tx1"/>
                </a:solidFill>
              </a:rPr>
              <a:t>starts with balanced budget</a:t>
            </a:r>
          </a:p>
          <a:p>
            <a:pPr lvl="1"/>
            <a:r>
              <a:rPr lang="en-US" altLang="en-US" dirty="0" smtClean="0"/>
              <a:t>Then starts running a </a:t>
            </a:r>
            <a:r>
              <a:rPr lang="en-US" altLang="en-US" dirty="0" smtClean="0">
                <a:solidFill>
                  <a:srgbClr val="0000FF"/>
                </a:solidFill>
              </a:rPr>
              <a:t>budget deficit</a:t>
            </a:r>
          </a:p>
          <a:p>
            <a:pPr lvl="2"/>
            <a:r>
              <a:rPr lang="en-US" altLang="en-US" dirty="0" smtClean="0"/>
              <a:t>Change in supply of loanable funds</a:t>
            </a:r>
          </a:p>
          <a:p>
            <a:pPr lvl="2"/>
            <a:r>
              <a:rPr lang="en-US" altLang="en-US" dirty="0" smtClean="0"/>
              <a:t>Decrease in supply</a:t>
            </a:r>
          </a:p>
          <a:p>
            <a:pPr lvl="3"/>
            <a:r>
              <a:rPr lang="en-US" altLang="en-US" sz="2800" dirty="0" smtClean="0"/>
              <a:t>Supply curve shifts left</a:t>
            </a:r>
          </a:p>
          <a:p>
            <a:pPr marL="1371600" lvl="3" indent="0">
              <a:buNone/>
            </a:pPr>
            <a:r>
              <a:rPr lang="en-US" altLang="en-US" sz="2800" dirty="0"/>
              <a:t>	</a:t>
            </a:r>
            <a:r>
              <a:rPr lang="en-US" altLang="en-US" sz="2000" dirty="0" smtClean="0"/>
              <a:t>Due to higher interest rate, investment decreases (moving 	along the demand curve): crowding out</a:t>
            </a:r>
            <a:endParaRPr lang="en-US" altLang="en-US" sz="2800" dirty="0" smtClean="0"/>
          </a:p>
          <a:p>
            <a:pPr lvl="2"/>
            <a:r>
              <a:rPr lang="en-US" altLang="en-US" dirty="0" smtClean="0"/>
              <a:t>New equilibrium</a:t>
            </a:r>
          </a:p>
          <a:p>
            <a:pPr lvl="3"/>
            <a:r>
              <a:rPr lang="en-US" altLang="en-US" sz="2800" dirty="0" smtClean="0"/>
              <a:t>Higher interest rate</a:t>
            </a:r>
          </a:p>
          <a:p>
            <a:pPr lvl="3"/>
            <a:r>
              <a:rPr lang="en-US" altLang="en-US" sz="2800" dirty="0" smtClean="0"/>
              <a:t>Smaller quantity of loanable funds</a:t>
            </a: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1548324-344B-4F89-82BA-413843529A15}" type="slidenum">
              <a:rPr lang="en-US" altLang="en-US" sz="1200" smtClean="0">
                <a:solidFill>
                  <a:srgbClr val="002060"/>
                </a:solidFill>
              </a:rPr>
              <a:pPr algn="ctr" eaLnBrk="1" hangingPunct="1"/>
              <a:t>38</a:t>
            </a:fld>
            <a:endParaRPr lang="en-US" altLang="en-US" sz="1200" dirty="0" smtClean="0">
              <a:solidFill>
                <a:srgbClr val="002060"/>
              </a:solidFill>
            </a:endParaRPr>
          </a:p>
        </p:txBody>
      </p:sp>
    </p:spTree>
    <p:extLst>
      <p:ext uri="{BB962C8B-B14F-4D97-AF65-F5344CB8AC3E}">
        <p14:creationId xmlns:p14="http://schemas.microsoft.com/office/powerpoint/2010/main" val="1593812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t"/>
          <a:lstStyle/>
          <a:p>
            <a:r>
              <a:rPr lang="en-US" altLang="en-US" sz="3200" dirty="0" smtClean="0"/>
              <a:t>Policy 3: Budget Deficit/Surplus</a:t>
            </a:r>
          </a:p>
        </p:txBody>
      </p:sp>
      <p:sp>
        <p:nvSpPr>
          <p:cNvPr id="39939" name="Content Placeholder 2"/>
          <p:cNvSpPr>
            <a:spLocks noGrp="1"/>
          </p:cNvSpPr>
          <p:nvPr>
            <p:ph idx="1"/>
          </p:nvPr>
        </p:nvSpPr>
        <p:spPr>
          <a:xfrm>
            <a:off x="277813" y="1025525"/>
            <a:ext cx="8588375" cy="3317875"/>
          </a:xfrm>
        </p:spPr>
        <p:txBody>
          <a:bodyPr/>
          <a:lstStyle/>
          <a:p>
            <a:r>
              <a:rPr lang="en-US" altLang="en-US" dirty="0" smtClean="0"/>
              <a:t>Government – budget surplus</a:t>
            </a:r>
          </a:p>
          <a:p>
            <a:pPr lvl="1"/>
            <a:r>
              <a:rPr lang="en-US" altLang="en-US" dirty="0" smtClean="0"/>
              <a:t>Increase supply of loanable funds</a:t>
            </a:r>
          </a:p>
          <a:p>
            <a:pPr lvl="1"/>
            <a:r>
              <a:rPr lang="en-US" altLang="en-US" dirty="0" smtClean="0"/>
              <a:t>Reduce interest rate</a:t>
            </a:r>
          </a:p>
          <a:p>
            <a:pPr lvl="1"/>
            <a:r>
              <a:rPr lang="en-US" altLang="en-US" dirty="0" smtClean="0"/>
              <a:t>Stimulates investment</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4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3975972-4DE0-4B53-8C5B-F6CD846CB8CD}" type="slidenum">
              <a:rPr lang="en-US" altLang="en-US" sz="1200" smtClean="0">
                <a:solidFill>
                  <a:srgbClr val="002060"/>
                </a:solidFill>
              </a:rPr>
              <a:pPr algn="ctr" eaLnBrk="1" hangingPunct="1"/>
              <a:t>39</a:t>
            </a:fld>
            <a:endParaRPr lang="en-US" altLang="en-US" sz="1200" dirty="0" smtClean="0">
              <a:solidFill>
                <a:srgbClr val="002060"/>
              </a:solidFill>
            </a:endParaRPr>
          </a:p>
        </p:txBody>
      </p:sp>
    </p:spTree>
    <p:extLst>
      <p:ext uri="{BB962C8B-B14F-4D97-AF65-F5344CB8AC3E}">
        <p14:creationId xmlns:p14="http://schemas.microsoft.com/office/powerpoint/2010/main" val="34442067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sz="3200" dirty="0"/>
              <a:t>Financial Institution-1. Financial Markets</a:t>
            </a:r>
            <a:endParaRPr lang="en-US" altLang="en-US" sz="3200" dirty="0" smtClean="0"/>
          </a:p>
        </p:txBody>
      </p:sp>
      <p:sp>
        <p:nvSpPr>
          <p:cNvPr id="12291" name="Content Placeholder 2"/>
          <p:cNvSpPr>
            <a:spLocks noGrp="1"/>
          </p:cNvSpPr>
          <p:nvPr>
            <p:ph idx="1"/>
          </p:nvPr>
        </p:nvSpPr>
        <p:spPr>
          <a:xfrm>
            <a:off x="277813" y="1025525"/>
            <a:ext cx="8588375" cy="4841875"/>
          </a:xfrm>
        </p:spPr>
        <p:txBody>
          <a:bodyPr/>
          <a:lstStyle/>
          <a:p>
            <a:r>
              <a:rPr lang="en-US" altLang="en-US" dirty="0" smtClean="0"/>
              <a:t>The bond market </a:t>
            </a:r>
          </a:p>
          <a:p>
            <a:pPr lvl="1"/>
            <a:r>
              <a:rPr lang="en-US" altLang="en-US" dirty="0" smtClean="0"/>
              <a:t>Bond: certificate of indebtedness </a:t>
            </a:r>
          </a:p>
          <a:p>
            <a:pPr lvl="2"/>
            <a:r>
              <a:rPr lang="en-US" altLang="en-US" dirty="0" smtClean="0"/>
              <a:t>Date of maturity, when the loan will be repaid</a:t>
            </a:r>
          </a:p>
          <a:p>
            <a:pPr lvl="2"/>
            <a:r>
              <a:rPr lang="en-US" altLang="en-US" dirty="0" smtClean="0"/>
              <a:t>Rate of interest, paid periodically until the date of maturity</a:t>
            </a:r>
          </a:p>
          <a:p>
            <a:pPr lvl="2"/>
            <a:r>
              <a:rPr lang="en-US" altLang="en-US" dirty="0" smtClean="0"/>
              <a:t>Principal, amount borrowed</a:t>
            </a:r>
          </a:p>
          <a:p>
            <a:pPr lvl="1"/>
            <a:r>
              <a:rPr lang="en-US" altLang="en-US" dirty="0" smtClean="0"/>
              <a:t>Borrowing from the public</a:t>
            </a:r>
          </a:p>
          <a:p>
            <a:pPr lvl="2"/>
            <a:r>
              <a:rPr lang="en-US" altLang="en-US" dirty="0" smtClean="0"/>
              <a:t>Used by large corporations, the federal government, or state and local governments</a:t>
            </a: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5D658DA-36A6-42F8-8730-65D263BE0E6F}" type="slidenum">
              <a:rPr lang="en-US" altLang="en-US" sz="1200" smtClean="0">
                <a:solidFill>
                  <a:srgbClr val="002060"/>
                </a:solidFill>
              </a:rPr>
              <a:pPr algn="ctr" eaLnBrk="1" hangingPunct="1"/>
              <a:t>4</a:t>
            </a:fld>
            <a:endParaRPr lang="en-US" altLang="en-US" sz="1200" dirty="0" smtClean="0">
              <a:solidFill>
                <a:srgbClr val="002060"/>
              </a:solidFill>
            </a:endParaRPr>
          </a:p>
        </p:txBody>
      </p:sp>
    </p:spTree>
    <p:extLst>
      <p:ext uri="{BB962C8B-B14F-4D97-AF65-F5344CB8AC3E}">
        <p14:creationId xmlns:p14="http://schemas.microsoft.com/office/powerpoint/2010/main" val="56547340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z="3400" dirty="0" smtClean="0"/>
              <a:t>The Market for Loanable Funds, </a:t>
            </a:r>
          </a:p>
        </p:txBody>
      </p:sp>
      <p:sp>
        <p:nvSpPr>
          <p:cNvPr id="31747" name="Content Placeholder 2"/>
          <p:cNvSpPr>
            <a:spLocks noGrp="1"/>
          </p:cNvSpPr>
          <p:nvPr>
            <p:ph idx="1"/>
          </p:nvPr>
        </p:nvSpPr>
        <p:spPr>
          <a:xfrm>
            <a:off x="277813" y="1025525"/>
            <a:ext cx="8588375" cy="5603875"/>
          </a:xfrm>
        </p:spPr>
        <p:txBody>
          <a:bodyPr/>
          <a:lstStyle/>
          <a:p>
            <a:r>
              <a:rPr lang="en-US" altLang="en-US" dirty="0" smtClean="0"/>
              <a:t>Government policies</a:t>
            </a:r>
          </a:p>
          <a:p>
            <a:pPr lvl="1"/>
            <a:r>
              <a:rPr lang="en-US" altLang="en-US" dirty="0" smtClean="0"/>
              <a:t>Can affect the economy’s saving and investment</a:t>
            </a:r>
          </a:p>
          <a:p>
            <a:pPr lvl="2"/>
            <a:r>
              <a:rPr lang="en-US" altLang="en-US" sz="2400" dirty="0" smtClean="0"/>
              <a:t>Saving incentives </a:t>
            </a:r>
          </a:p>
          <a:p>
            <a:pPr lvl="3"/>
            <a:r>
              <a:rPr lang="en-US" altLang="en-US" dirty="0" smtClean="0">
                <a:solidFill>
                  <a:srgbClr val="3366FF"/>
                </a:solidFill>
              </a:rPr>
              <a:t>Supply curve shifts right.</a:t>
            </a:r>
          </a:p>
          <a:p>
            <a:pPr lvl="2"/>
            <a:r>
              <a:rPr lang="en-US" altLang="en-US" sz="2400" dirty="0" smtClean="0"/>
              <a:t>Investment incentives</a:t>
            </a:r>
          </a:p>
          <a:p>
            <a:pPr lvl="3"/>
            <a:r>
              <a:rPr lang="en-US" altLang="en-US" dirty="0" smtClean="0">
                <a:solidFill>
                  <a:srgbClr val="3366FF"/>
                </a:solidFill>
              </a:rPr>
              <a:t>Demand curve shifts right.</a:t>
            </a:r>
          </a:p>
          <a:p>
            <a:pPr lvl="2"/>
            <a:r>
              <a:rPr lang="en-US" altLang="en-US" sz="2400" dirty="0" smtClean="0"/>
              <a:t>Government budget deficits and surpluses</a:t>
            </a:r>
          </a:p>
          <a:p>
            <a:pPr lvl="3"/>
            <a:r>
              <a:rPr lang="en-US" altLang="en-US" dirty="0">
                <a:solidFill>
                  <a:srgbClr val="3366FF"/>
                </a:solidFill>
              </a:rPr>
              <a:t>Supply curve shifts </a:t>
            </a:r>
            <a:r>
              <a:rPr lang="en-US" altLang="en-US" dirty="0" smtClean="0">
                <a:solidFill>
                  <a:srgbClr val="3366FF"/>
                </a:solidFill>
              </a:rPr>
              <a:t>left.</a:t>
            </a:r>
          </a:p>
          <a:p>
            <a:pPr lvl="2"/>
            <a:r>
              <a:rPr lang="en-US" altLang="en-US" sz="2400" dirty="0"/>
              <a:t>Government budget </a:t>
            </a:r>
            <a:r>
              <a:rPr lang="en-US" altLang="en-US" sz="2400" dirty="0" smtClean="0"/>
              <a:t>surpluses</a:t>
            </a:r>
            <a:endParaRPr lang="en-US" altLang="en-US" sz="2400" dirty="0"/>
          </a:p>
          <a:p>
            <a:pPr lvl="3"/>
            <a:r>
              <a:rPr lang="en-US" altLang="en-US" dirty="0" smtClean="0">
                <a:solidFill>
                  <a:srgbClr val="3366FF"/>
                </a:solidFill>
              </a:rPr>
              <a:t>Supply curve shift right. </a:t>
            </a:r>
          </a:p>
          <a:p>
            <a:pPr marL="1371600" lvl="3" indent="0">
              <a:buNone/>
            </a:pPr>
            <a:endParaRPr lang="en-US" altLang="en-US" dirty="0" smtClean="0"/>
          </a:p>
        </p:txBody>
      </p:sp>
      <p:sp>
        <p:nvSpPr>
          <p:cNvPr id="31748" name="Footer Placeholder 4"/>
          <p:cNvSpPr>
            <a:spLocks noGrp="1"/>
          </p:cNvSpPr>
          <p:nvPr>
            <p:ph type="ftr" sz="quarter" idx="11"/>
          </p:nvPr>
        </p:nvSpPr>
        <p:spPr bwMode="auto">
          <a:xfrm>
            <a:off x="0" y="6172201"/>
            <a:ext cx="8605838"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a:t>
            </a:r>
            <a:r>
              <a:rPr lang="en-US" altLang="en-US" sz="1000" dirty="0" err="1" smtClean="0">
                <a:solidFill>
                  <a:schemeClr val="tx1"/>
                </a:solidFill>
                <a:cs typeface="Arial" charset="0"/>
              </a:rPr>
              <a:t>distributeth</a:t>
            </a:r>
            <a:r>
              <a:rPr lang="en-US" altLang="en-US" sz="1000" dirty="0" smtClean="0">
                <a:solidFill>
                  <a:schemeClr val="tx1"/>
                </a:solidFill>
                <a:cs typeface="Arial" charset="0"/>
              </a:rPr>
              <a:t> a certain product or service or otherwise on a password-protected website or school-approved learning management system for </a:t>
            </a:r>
            <a:r>
              <a:rPr lang="en-US" altLang="en-US" sz="1000" dirty="0" err="1" smtClean="0">
                <a:solidFill>
                  <a:schemeClr val="tx1"/>
                </a:solidFill>
                <a:cs typeface="Arial" charset="0"/>
              </a:rPr>
              <a:t>clasu</a:t>
            </a:r>
            <a:endParaRPr lang="en-US" altLang="en-US" sz="1000" dirty="0" smtClean="0">
              <a:solidFill>
                <a:schemeClr val="tx1"/>
              </a:solidFill>
              <a:cs typeface="Arial" charset="0"/>
            </a:endParaRPr>
          </a:p>
        </p:txBody>
      </p:sp>
      <p:sp>
        <p:nvSpPr>
          <p:cNvPr id="3174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BCE92D2-D0A7-4787-95D8-7312FAF9CF44}" type="slidenum">
              <a:rPr lang="en-US" altLang="en-US" sz="1200" smtClean="0">
                <a:solidFill>
                  <a:srgbClr val="002060"/>
                </a:solidFill>
              </a:rPr>
              <a:pPr algn="ctr" eaLnBrk="1" hangingPunct="1"/>
              <a:t>40</a:t>
            </a:fld>
            <a:endParaRPr lang="en-US" altLang="en-US" sz="1200" dirty="0" smtClean="0">
              <a:solidFill>
                <a:srgbClr val="002060"/>
              </a:solidFill>
            </a:endParaRPr>
          </a:p>
        </p:txBody>
      </p:sp>
    </p:spTree>
    <p:extLst>
      <p:ext uri="{BB962C8B-B14F-4D97-AF65-F5344CB8AC3E}">
        <p14:creationId xmlns:p14="http://schemas.microsoft.com/office/powerpoint/2010/main" val="147368947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9001"/>
            <a:ext cx="7655503" cy="577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0" name="Title 1"/>
          <p:cNvSpPr>
            <a:spLocks noGrp="1"/>
          </p:cNvSpPr>
          <p:nvPr>
            <p:ph type="title"/>
          </p:nvPr>
        </p:nvSpPr>
        <p:spPr>
          <a:xfrm>
            <a:off x="209550" y="0"/>
            <a:ext cx="8770938" cy="990600"/>
          </a:xfrm>
        </p:spPr>
        <p:txBody>
          <a:bodyPr/>
          <a:lstStyle/>
          <a:p>
            <a:r>
              <a:rPr lang="en-US" altLang="en-US" sz="2800" dirty="0"/>
              <a:t>U.S. Government Debt </a:t>
            </a:r>
            <a:r>
              <a:rPr lang="en-US" altLang="en-US" sz="2800" dirty="0" smtClean="0"/>
              <a:t>as </a:t>
            </a:r>
            <a:r>
              <a:rPr lang="en-US" altLang="en-US" sz="2800" dirty="0"/>
              <a:t>a Percentage of </a:t>
            </a:r>
            <a:r>
              <a:rPr lang="en-US" altLang="en-US" sz="2800" dirty="0" smtClean="0"/>
              <a:t>GDP</a:t>
            </a:r>
            <a:br>
              <a:rPr lang="en-US" altLang="en-US" sz="2800" dirty="0" smtClean="0"/>
            </a:br>
            <a:r>
              <a:rPr lang="en-US" altLang="en-US" sz="2800" dirty="0" smtClean="0"/>
              <a:t>		1790–2012</a:t>
            </a:r>
            <a:endParaRPr lang="en-US" altLang="en-US" sz="2000" dirty="0" smtClean="0"/>
          </a:p>
        </p:txBody>
      </p:sp>
      <p:sp>
        <p:nvSpPr>
          <p:cNvPr id="43011" name="Slide Number Placeholder 1"/>
          <p:cNvSpPr>
            <a:spLocks noGrp="1"/>
          </p:cNvSpPr>
          <p:nvPr>
            <p:ph type="sldNum" sz="quarter" idx="4294967295"/>
          </p:nvPr>
        </p:nvSpPr>
        <p:spPr>
          <a:xfrm>
            <a:off x="8618538" y="6473825"/>
            <a:ext cx="520700" cy="379413"/>
          </a:xfrm>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B2AE4E8-77A1-48C2-A968-659C8D74AC33}" type="slidenum">
              <a:rPr lang="en-US" altLang="en-US" smtClean="0">
                <a:solidFill>
                  <a:srgbClr val="002060"/>
                </a:solidFill>
              </a:rPr>
              <a:pPr algn="ctr" eaLnBrk="1" hangingPunct="1"/>
              <a:t>41</a:t>
            </a:fld>
            <a:endParaRPr lang="en-US" altLang="en-US" smtClean="0">
              <a:solidFill>
                <a:srgbClr val="002060"/>
              </a:solidFill>
            </a:endParaRPr>
          </a:p>
        </p:txBody>
      </p:sp>
    </p:spTree>
    <p:extLst>
      <p:ext uri="{BB962C8B-B14F-4D97-AF65-F5344CB8AC3E}">
        <p14:creationId xmlns:p14="http://schemas.microsoft.com/office/powerpoint/2010/main" val="2756419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left)">
                                      <p:cBhvr>
                                        <p:cTn id="7" dur="1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Government Debt</a:t>
            </a:r>
          </a:p>
        </p:txBody>
      </p:sp>
      <p:sp>
        <p:nvSpPr>
          <p:cNvPr id="3" name="Content Placeholder 2"/>
          <p:cNvSpPr>
            <a:spLocks noGrp="1"/>
          </p:cNvSpPr>
          <p:nvPr>
            <p:ph idx="1"/>
          </p:nvPr>
        </p:nvSpPr>
        <p:spPr/>
        <p:txBody>
          <a:bodyPr/>
          <a:lstStyle/>
          <a:p>
            <a:r>
              <a:rPr lang="en-US" sz="3200" dirty="0"/>
              <a:t>The government finances deficits by borrowing (selling government bonds).  </a:t>
            </a:r>
          </a:p>
          <a:p>
            <a:pPr lvl="1"/>
            <a:r>
              <a:rPr lang="en-US" sz="2800" dirty="0"/>
              <a:t>Persistent deficits lead to a rising </a:t>
            </a:r>
            <a:r>
              <a:rPr lang="en-US" sz="2800" dirty="0" smtClean="0"/>
              <a:t>government </a:t>
            </a:r>
            <a:r>
              <a:rPr lang="en-US" sz="2800" dirty="0"/>
              <a:t>debt. </a:t>
            </a:r>
          </a:p>
          <a:p>
            <a:r>
              <a:rPr lang="en-US" sz="3200" dirty="0"/>
              <a:t>The ratio of </a:t>
            </a:r>
            <a:r>
              <a:rPr lang="en-US" sz="3200" dirty="0" smtClean="0"/>
              <a:t>government </a:t>
            </a:r>
            <a:r>
              <a:rPr lang="en-US" sz="3200" dirty="0"/>
              <a:t>debt to GDP </a:t>
            </a:r>
            <a:endParaRPr lang="en-US" sz="3200" dirty="0" smtClean="0"/>
          </a:p>
          <a:p>
            <a:pPr lvl="1"/>
            <a:r>
              <a:rPr lang="en-US" sz="2800" dirty="0" smtClean="0"/>
              <a:t>Useful </a:t>
            </a:r>
            <a:r>
              <a:rPr lang="en-US" sz="2800" dirty="0"/>
              <a:t>measure of the government’s indebtedness relative to its ability to raise tax revenue. </a:t>
            </a:r>
          </a:p>
          <a:p>
            <a:pPr lvl="1"/>
            <a:r>
              <a:rPr lang="en-US" sz="2800" dirty="0"/>
              <a:t>Historically, the debt-GDP ratio usually rises during wartime and falls during </a:t>
            </a:r>
            <a:r>
              <a:rPr lang="en-US" sz="2800" dirty="0" smtClean="0"/>
              <a:t>peacetime—until </a:t>
            </a:r>
            <a:r>
              <a:rPr lang="en-US" sz="2800" dirty="0"/>
              <a:t>the early 1980s. </a:t>
            </a:r>
          </a:p>
          <a:p>
            <a:endParaRPr lang="en-US" sz="32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42</a:t>
            </a:fld>
            <a:endParaRPr lang="en-US" dirty="0"/>
          </a:p>
        </p:txBody>
      </p:sp>
    </p:spTree>
    <p:extLst>
      <p:ext uri="{BB962C8B-B14F-4D97-AF65-F5344CB8AC3E}">
        <p14:creationId xmlns:p14="http://schemas.microsoft.com/office/powerpoint/2010/main" val="16783235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marL="0" indent="0">
              <a:buNone/>
            </a:pPr>
            <a:r>
              <a:rPr lang="en-US" sz="3000" dirty="0">
                <a:solidFill>
                  <a:srgbClr val="C00000"/>
                </a:solidFill>
              </a:rPr>
              <a:t>Markets are usually a good way </a:t>
            </a:r>
            <a:r>
              <a:rPr lang="en-US" sz="3000" dirty="0" smtClean="0">
                <a:solidFill>
                  <a:srgbClr val="C00000"/>
                </a:solidFill>
              </a:rPr>
              <a:t>to </a:t>
            </a:r>
            <a:r>
              <a:rPr lang="en-US" sz="3000" dirty="0">
                <a:solidFill>
                  <a:srgbClr val="C00000"/>
                </a:solidFill>
              </a:rPr>
              <a:t>organize economic activity </a:t>
            </a:r>
            <a:endParaRPr lang="en-US" sz="3000" dirty="0" smtClean="0">
              <a:solidFill>
                <a:srgbClr val="C00000"/>
              </a:solidFill>
            </a:endParaRPr>
          </a:p>
          <a:p>
            <a:r>
              <a:rPr lang="en-US" sz="3000" dirty="0" smtClean="0"/>
              <a:t>Financial markets: </a:t>
            </a:r>
            <a:r>
              <a:rPr lang="en-US" sz="3000" dirty="0"/>
              <a:t>governed by the forces of supply and </a:t>
            </a:r>
            <a:r>
              <a:rPr lang="en-US" sz="3000" dirty="0" smtClean="0"/>
              <a:t>demand</a:t>
            </a:r>
            <a:endParaRPr lang="en-US" sz="3000" dirty="0"/>
          </a:p>
          <a:p>
            <a:pPr lvl="1"/>
            <a:r>
              <a:rPr lang="en-US" sz="2800" dirty="0" smtClean="0"/>
              <a:t>Help </a:t>
            </a:r>
            <a:r>
              <a:rPr lang="en-US" sz="2800" dirty="0"/>
              <a:t>allocate the economy’s scarce resources to their most efficient uses.</a:t>
            </a:r>
          </a:p>
          <a:p>
            <a:pPr lvl="1"/>
            <a:r>
              <a:rPr lang="en-US" sz="2800" dirty="0" smtClean="0"/>
              <a:t>Link </a:t>
            </a:r>
            <a:r>
              <a:rPr lang="en-US" sz="2800" dirty="0"/>
              <a:t>the present to the </a:t>
            </a:r>
            <a:r>
              <a:rPr lang="en-US" sz="2800" dirty="0" smtClean="0"/>
              <a:t>future</a:t>
            </a:r>
          </a:p>
          <a:p>
            <a:pPr lvl="2"/>
            <a:r>
              <a:rPr lang="en-US" dirty="0" smtClean="0"/>
              <a:t>Savers: </a:t>
            </a:r>
            <a:r>
              <a:rPr lang="en-US" dirty="0"/>
              <a:t>convert current income into future purchasing </a:t>
            </a:r>
            <a:r>
              <a:rPr lang="en-US" dirty="0" smtClean="0"/>
              <a:t>power</a:t>
            </a:r>
          </a:p>
          <a:p>
            <a:pPr lvl="2"/>
            <a:r>
              <a:rPr lang="en-US" dirty="0" smtClean="0"/>
              <a:t>Borrowers: </a:t>
            </a:r>
            <a:r>
              <a:rPr lang="en-US" dirty="0"/>
              <a:t>acquire capital to produce goods and services in the </a:t>
            </a:r>
            <a:r>
              <a:rPr lang="en-US" dirty="0" smtClean="0"/>
              <a:t>future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Tree>
    <p:extLst>
      <p:ext uri="{BB962C8B-B14F-4D97-AF65-F5344CB8AC3E}">
        <p14:creationId xmlns:p14="http://schemas.microsoft.com/office/powerpoint/2010/main" val="763344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sz="3200" dirty="0"/>
              <a:t>Financial Institution-1. Financial Markets</a:t>
            </a:r>
            <a:endParaRPr lang="en-US" altLang="en-US" sz="3200" dirty="0" smtClean="0"/>
          </a:p>
        </p:txBody>
      </p:sp>
      <p:sp>
        <p:nvSpPr>
          <p:cNvPr id="13315" name="Content Placeholder 2"/>
          <p:cNvSpPr>
            <a:spLocks noGrp="1"/>
          </p:cNvSpPr>
          <p:nvPr>
            <p:ph idx="1"/>
          </p:nvPr>
        </p:nvSpPr>
        <p:spPr>
          <a:xfrm>
            <a:off x="277813" y="1025525"/>
            <a:ext cx="8588375" cy="3775075"/>
          </a:xfrm>
        </p:spPr>
        <p:txBody>
          <a:bodyPr/>
          <a:lstStyle/>
          <a:p>
            <a:r>
              <a:rPr lang="en-US" altLang="en-US" dirty="0" smtClean="0"/>
              <a:t>Bonds differ according to characteristics: </a:t>
            </a:r>
          </a:p>
          <a:p>
            <a:pPr marL="971550" lvl="1" indent="-514350">
              <a:buFont typeface="+mj-lt"/>
              <a:buAutoNum type="arabicPeriod"/>
            </a:pPr>
            <a:r>
              <a:rPr lang="en-US" altLang="en-US" dirty="0" smtClean="0"/>
              <a:t>Term: length of time until maturity</a:t>
            </a:r>
          </a:p>
          <a:p>
            <a:pPr lvl="2"/>
            <a:r>
              <a:rPr lang="en-US" altLang="en-US" dirty="0" smtClean="0"/>
              <a:t>A few months, 30 years, perpetuity</a:t>
            </a:r>
          </a:p>
          <a:p>
            <a:pPr lvl="2"/>
            <a:r>
              <a:rPr lang="en-US" altLang="en-US" dirty="0" smtClean="0"/>
              <a:t>Long-term bonds are riskier than short-term bonds </a:t>
            </a:r>
          </a:p>
          <a:p>
            <a:pPr lvl="2"/>
            <a:r>
              <a:rPr lang="en-US" altLang="en-US" dirty="0" smtClean="0"/>
              <a:t>Long-term bonds usually pay higher interest rates</a:t>
            </a: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DE98E27-E466-4E3B-B6D8-13CB07022F10}" type="slidenum">
              <a:rPr lang="en-US" altLang="en-US" sz="1200" smtClean="0">
                <a:solidFill>
                  <a:srgbClr val="002060"/>
                </a:solidFill>
              </a:rPr>
              <a:pPr algn="ctr" eaLnBrk="1" hangingPunct="1"/>
              <a:t>5</a:t>
            </a:fld>
            <a:endParaRPr lang="en-US" altLang="en-US" sz="1200" dirty="0" smtClean="0">
              <a:solidFill>
                <a:srgbClr val="002060"/>
              </a:solidFill>
            </a:endParaRPr>
          </a:p>
        </p:txBody>
      </p:sp>
    </p:spTree>
    <p:extLst>
      <p:ext uri="{BB962C8B-B14F-4D97-AF65-F5344CB8AC3E}">
        <p14:creationId xmlns:p14="http://schemas.microsoft.com/office/powerpoint/2010/main" val="42702383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altLang="en-US" sz="3200" dirty="0"/>
              <a:t>Financial Institution-1. Financial Markets</a:t>
            </a:r>
            <a:endParaRPr lang="en-US" altLang="en-US" sz="3200" dirty="0" smtClean="0"/>
          </a:p>
        </p:txBody>
      </p:sp>
      <p:sp>
        <p:nvSpPr>
          <p:cNvPr id="14339" name="Content Placeholder 2"/>
          <p:cNvSpPr>
            <a:spLocks noGrp="1"/>
          </p:cNvSpPr>
          <p:nvPr>
            <p:ph idx="1"/>
          </p:nvPr>
        </p:nvSpPr>
        <p:spPr>
          <a:xfrm>
            <a:off x="277813" y="1025525"/>
            <a:ext cx="8588375" cy="4918075"/>
          </a:xfrm>
        </p:spPr>
        <p:txBody>
          <a:bodyPr/>
          <a:lstStyle/>
          <a:p>
            <a:r>
              <a:rPr lang="en-US" altLang="en-US" dirty="0"/>
              <a:t>Bonds differ according to characteristics </a:t>
            </a:r>
            <a:endParaRPr lang="en-US" altLang="en-US" dirty="0" smtClean="0"/>
          </a:p>
          <a:p>
            <a:pPr marL="971550" lvl="1" indent="-514350">
              <a:buFont typeface="+mj-lt"/>
              <a:buAutoNum type="arabicPeriod" startAt="2"/>
            </a:pPr>
            <a:r>
              <a:rPr lang="en-US" altLang="en-US" dirty="0" smtClean="0"/>
              <a:t>Credit risk: probability of default</a:t>
            </a:r>
          </a:p>
          <a:p>
            <a:pPr lvl="2"/>
            <a:r>
              <a:rPr lang="en-US" altLang="en-US" dirty="0" smtClean="0"/>
              <a:t>Probability that the borrower will fail to pay some of the interest or principal</a:t>
            </a:r>
          </a:p>
          <a:p>
            <a:pPr lvl="2"/>
            <a:r>
              <a:rPr lang="en-US" altLang="en-US" dirty="0" smtClean="0"/>
              <a:t>Higher interest rates for higher probability of default</a:t>
            </a:r>
          </a:p>
          <a:p>
            <a:pPr lvl="2"/>
            <a:r>
              <a:rPr lang="en-US" altLang="en-US" dirty="0" smtClean="0"/>
              <a:t>U.S. government bonds tend to pay low interest rates</a:t>
            </a:r>
          </a:p>
          <a:p>
            <a:pPr lvl="2"/>
            <a:r>
              <a:rPr lang="en-US" altLang="en-US" dirty="0" smtClean="0"/>
              <a:t>Junk bonds, very high interest rates: issued by financially shaky corporations</a:t>
            </a: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8FD96D0-6141-41CB-83C4-E5FEDC9B2630}" type="slidenum">
              <a:rPr lang="en-US" altLang="en-US" sz="1200" smtClean="0">
                <a:solidFill>
                  <a:srgbClr val="002060"/>
                </a:solidFill>
              </a:rPr>
              <a:pPr algn="ctr" eaLnBrk="1" hangingPunct="1"/>
              <a:t>6</a:t>
            </a:fld>
            <a:endParaRPr lang="en-US" altLang="en-US" sz="1200" dirty="0" smtClean="0">
              <a:solidFill>
                <a:srgbClr val="002060"/>
              </a:solidFill>
            </a:endParaRPr>
          </a:p>
        </p:txBody>
      </p:sp>
    </p:spTree>
    <p:extLst>
      <p:ext uri="{BB962C8B-B14F-4D97-AF65-F5344CB8AC3E}">
        <p14:creationId xmlns:p14="http://schemas.microsoft.com/office/powerpoint/2010/main" val="2671132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t"/>
          <a:lstStyle/>
          <a:p>
            <a:r>
              <a:rPr lang="en-US" altLang="en-US" sz="3200" dirty="0"/>
              <a:t>Financial Institution-1. Financial Markets</a:t>
            </a:r>
            <a:endParaRPr lang="en-US" altLang="en-US" sz="3200" dirty="0" smtClean="0"/>
          </a:p>
        </p:txBody>
      </p:sp>
      <p:sp>
        <p:nvSpPr>
          <p:cNvPr id="15363" name="Content Placeholder 2"/>
          <p:cNvSpPr>
            <a:spLocks noGrp="1"/>
          </p:cNvSpPr>
          <p:nvPr>
            <p:ph idx="1"/>
          </p:nvPr>
        </p:nvSpPr>
        <p:spPr>
          <a:xfrm>
            <a:off x="277813" y="1025525"/>
            <a:ext cx="8588375" cy="4613275"/>
          </a:xfrm>
        </p:spPr>
        <p:txBody>
          <a:bodyPr/>
          <a:lstStyle/>
          <a:p>
            <a:r>
              <a:rPr lang="en-US" altLang="en-US" dirty="0"/>
              <a:t>Bonds differ according to </a:t>
            </a:r>
            <a:r>
              <a:rPr lang="en-US" altLang="en-US" dirty="0" smtClean="0"/>
              <a:t>characteristics</a:t>
            </a:r>
          </a:p>
          <a:p>
            <a:pPr marL="971550" lvl="1" indent="-514350">
              <a:buFont typeface="+mj-lt"/>
              <a:buAutoNum type="arabicPeriod" startAt="3"/>
            </a:pPr>
            <a:r>
              <a:rPr lang="en-US" altLang="en-US" dirty="0" smtClean="0"/>
              <a:t>Tax treatment: interest on most bonds is taxable income</a:t>
            </a:r>
          </a:p>
          <a:p>
            <a:r>
              <a:rPr lang="en-US" altLang="en-US" dirty="0" smtClean="0"/>
              <a:t>Municipal bonds</a:t>
            </a:r>
          </a:p>
          <a:p>
            <a:pPr lvl="1"/>
            <a:r>
              <a:rPr lang="en-US" altLang="en-US" dirty="0" smtClean="0"/>
              <a:t>Issued by state and local governments</a:t>
            </a:r>
          </a:p>
          <a:p>
            <a:pPr lvl="1"/>
            <a:r>
              <a:rPr lang="en-US" altLang="en-US" dirty="0" smtClean="0"/>
              <a:t>Owners are not required to pay federal income tax on the interest income</a:t>
            </a:r>
          </a:p>
          <a:p>
            <a:pPr lvl="1"/>
            <a:r>
              <a:rPr lang="en-US" altLang="en-US" dirty="0" smtClean="0"/>
              <a:t>Lower interest rate </a:t>
            </a:r>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CBFD48F-75C6-4210-BAAC-D57A279F7301}" type="slidenum">
              <a:rPr lang="en-US" altLang="en-US" sz="1200" smtClean="0">
                <a:solidFill>
                  <a:srgbClr val="002060"/>
                </a:solidFill>
              </a:rPr>
              <a:pPr algn="ctr" eaLnBrk="1" hangingPunct="1"/>
              <a:t>7</a:t>
            </a:fld>
            <a:endParaRPr lang="en-US" altLang="en-US" sz="1200" dirty="0" smtClean="0">
              <a:solidFill>
                <a:srgbClr val="002060"/>
              </a:solidFill>
            </a:endParaRPr>
          </a:p>
        </p:txBody>
      </p:sp>
    </p:spTree>
    <p:extLst>
      <p:ext uri="{BB962C8B-B14F-4D97-AF65-F5344CB8AC3E}">
        <p14:creationId xmlns:p14="http://schemas.microsoft.com/office/powerpoint/2010/main" val="34449423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r>
              <a:rPr lang="en-US" altLang="en-US" sz="3200" dirty="0"/>
              <a:t>Financial Institution-1. Financial Markets</a:t>
            </a:r>
            <a:endParaRPr lang="en-US" altLang="en-US" sz="3200" dirty="0" smtClean="0"/>
          </a:p>
        </p:txBody>
      </p:sp>
      <p:sp>
        <p:nvSpPr>
          <p:cNvPr id="16387" name="Content Placeholder 2"/>
          <p:cNvSpPr>
            <a:spLocks noGrp="1"/>
          </p:cNvSpPr>
          <p:nvPr>
            <p:ph idx="1"/>
          </p:nvPr>
        </p:nvSpPr>
        <p:spPr>
          <a:xfrm>
            <a:off x="304800" y="1143000"/>
            <a:ext cx="8839200" cy="5146675"/>
          </a:xfrm>
        </p:spPr>
        <p:txBody>
          <a:bodyPr/>
          <a:lstStyle/>
          <a:p>
            <a:r>
              <a:rPr lang="en-US" altLang="en-US" sz="2400" dirty="0" smtClean="0"/>
              <a:t>The stock market </a:t>
            </a:r>
          </a:p>
          <a:p>
            <a:pPr lvl="1"/>
            <a:r>
              <a:rPr lang="en-US" altLang="en-US" sz="2400" dirty="0" smtClean="0"/>
              <a:t>Stock: claim to partial ownership in a firm</a:t>
            </a:r>
          </a:p>
          <a:p>
            <a:pPr lvl="2"/>
            <a:r>
              <a:rPr lang="en-US" altLang="en-US" sz="2400" dirty="0" smtClean="0"/>
              <a:t>A claim to the profits that a firm makes </a:t>
            </a:r>
          </a:p>
          <a:p>
            <a:pPr lvl="1"/>
            <a:r>
              <a:rPr lang="en-US" altLang="en-US" sz="2400" dirty="0" smtClean="0"/>
              <a:t>Organized stock exchanges ----NY Stock Exchange, National Association of Securities Dealers Automated Quotations (NASDAQ)</a:t>
            </a:r>
          </a:p>
          <a:p>
            <a:pPr lvl="2"/>
            <a:r>
              <a:rPr lang="en-US" altLang="en-US" sz="2400" dirty="0" smtClean="0"/>
              <a:t>Stock prices: demand and supply</a:t>
            </a:r>
          </a:p>
          <a:p>
            <a:pPr lvl="1"/>
            <a:r>
              <a:rPr lang="en-US" altLang="en-US" sz="2400" dirty="0" smtClean="0"/>
              <a:t>Equity finance</a:t>
            </a:r>
          </a:p>
          <a:p>
            <a:pPr lvl="2"/>
            <a:r>
              <a:rPr lang="en-US" altLang="en-US" sz="2400" dirty="0" smtClean="0"/>
              <a:t>Sale of stock to raise money</a:t>
            </a:r>
          </a:p>
          <a:p>
            <a:pPr lvl="1"/>
            <a:r>
              <a:rPr lang="en-US" altLang="en-US" sz="2400" dirty="0" smtClean="0"/>
              <a:t>Stock index</a:t>
            </a:r>
          </a:p>
          <a:p>
            <a:pPr lvl="2"/>
            <a:r>
              <a:rPr lang="en-US" altLang="en-US" sz="2400" dirty="0" smtClean="0"/>
              <a:t>Average of a group of stock prices</a:t>
            </a:r>
          </a:p>
        </p:txBody>
      </p:sp>
      <p:sp>
        <p:nvSpPr>
          <p:cNvPr id="16388" name="Footer Placeholder 4"/>
          <p:cNvSpPr>
            <a:spLocks noGrp="1"/>
          </p:cNvSpPr>
          <p:nvPr>
            <p:ph type="ftr" sz="quarter" idx="11"/>
          </p:nvPr>
        </p:nvSpPr>
        <p:spPr bwMode="auto">
          <a:xfrm>
            <a:off x="1143000" y="5867400"/>
            <a:ext cx="8605838"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management system for classroom use.</a:t>
            </a:r>
          </a:p>
        </p:txBody>
      </p:sp>
      <p:sp>
        <p:nvSpPr>
          <p:cNvPr id="1638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CF5FEBD-7772-4458-B0C9-FC23D059592A}" type="slidenum">
              <a:rPr lang="en-US" altLang="en-US" sz="1200" smtClean="0">
                <a:solidFill>
                  <a:srgbClr val="002060"/>
                </a:solidFill>
              </a:rPr>
              <a:pPr algn="ctr" eaLnBrk="1" hangingPunct="1"/>
              <a:t>8</a:t>
            </a:fld>
            <a:endParaRPr lang="en-US" altLang="en-US" sz="1200" dirty="0" smtClean="0">
              <a:solidFill>
                <a:srgbClr val="002060"/>
              </a:solidFill>
            </a:endParaRPr>
          </a:p>
        </p:txBody>
      </p:sp>
    </p:spTree>
    <p:extLst>
      <p:ext uri="{BB962C8B-B14F-4D97-AF65-F5344CB8AC3E}">
        <p14:creationId xmlns:p14="http://schemas.microsoft.com/office/powerpoint/2010/main" val="18298312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1" y="0"/>
            <a:ext cx="8458199" cy="860961"/>
          </a:xfrm>
        </p:spPr>
        <p:txBody>
          <a:bodyPr wrap="square" anchor="t"/>
          <a:lstStyle/>
          <a:p>
            <a:r>
              <a:rPr lang="en-US" altLang="en-US" sz="3200" dirty="0"/>
              <a:t>Financial Institution</a:t>
            </a:r>
            <a:r>
              <a:rPr lang="en-US" altLang="en-US" sz="3200" dirty="0" smtClean="0"/>
              <a:t>-</a:t>
            </a:r>
            <a:br>
              <a:rPr lang="en-US" altLang="en-US" sz="3200" dirty="0" smtClean="0"/>
            </a:br>
            <a:r>
              <a:rPr lang="en-US" altLang="en-US" sz="3200" dirty="0" smtClean="0"/>
              <a:t>2. </a:t>
            </a:r>
            <a:r>
              <a:rPr lang="en-US" altLang="en-US" sz="3200" dirty="0"/>
              <a:t>Financial </a:t>
            </a:r>
            <a:r>
              <a:rPr lang="en-US" altLang="en-US" sz="3200" dirty="0" smtClean="0"/>
              <a:t>Intermediaries</a:t>
            </a:r>
          </a:p>
        </p:txBody>
      </p:sp>
      <p:sp>
        <p:nvSpPr>
          <p:cNvPr id="17411" name="Content Placeholder 2"/>
          <p:cNvSpPr>
            <a:spLocks noGrp="1"/>
          </p:cNvSpPr>
          <p:nvPr>
            <p:ph idx="1"/>
          </p:nvPr>
        </p:nvSpPr>
        <p:spPr>
          <a:xfrm>
            <a:off x="277813" y="1025525"/>
            <a:ext cx="8588375" cy="4765675"/>
          </a:xfrm>
        </p:spPr>
        <p:txBody>
          <a:bodyPr/>
          <a:lstStyle/>
          <a:p>
            <a:pPr marL="0" indent="0">
              <a:buNone/>
            </a:pPr>
            <a:r>
              <a:rPr lang="en-US" altLang="en-US" dirty="0" smtClean="0"/>
              <a:t>2. Financial intermediaries</a:t>
            </a:r>
          </a:p>
          <a:p>
            <a:pPr marL="457200" lvl="1" indent="0">
              <a:buNone/>
            </a:pPr>
            <a:r>
              <a:rPr lang="en-US" altLang="en-US" dirty="0" smtClean="0"/>
              <a:t>Savers can </a:t>
            </a:r>
            <a:r>
              <a:rPr lang="en-US" altLang="en-US" u="sng" dirty="0" smtClean="0"/>
              <a:t>indirectly</a:t>
            </a:r>
            <a:r>
              <a:rPr lang="en-US" altLang="en-US" dirty="0" smtClean="0"/>
              <a:t> provide funds to borrowers</a:t>
            </a:r>
          </a:p>
          <a:p>
            <a:pPr lvl="1"/>
            <a:r>
              <a:rPr lang="en-US" altLang="en-US" dirty="0" smtClean="0"/>
              <a:t>Banks</a:t>
            </a:r>
          </a:p>
          <a:p>
            <a:pPr lvl="1"/>
            <a:r>
              <a:rPr lang="en-US" altLang="en-US" dirty="0" smtClean="0"/>
              <a:t>Mutual funds</a:t>
            </a:r>
          </a:p>
          <a:p>
            <a:pPr lvl="2"/>
            <a:r>
              <a:rPr lang="en-US" altLang="en-US" dirty="0" smtClean="0"/>
              <a:t>An institution that sells shares to the pubic and uses the proceeds to buy a portfolio or various types of stocks and bonds.</a:t>
            </a: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7402277-B5B6-4F13-83CB-5CA990776186}" type="slidenum">
              <a:rPr lang="en-US" altLang="en-US" sz="1200" smtClean="0">
                <a:solidFill>
                  <a:srgbClr val="002060"/>
                </a:solidFill>
              </a:rPr>
              <a:pPr algn="ctr" eaLnBrk="1" hangingPunct="1"/>
              <a:t>9</a:t>
            </a:fld>
            <a:endParaRPr lang="en-US" altLang="en-US" sz="1200" dirty="0" smtClean="0">
              <a:solidFill>
                <a:srgbClr val="002060"/>
              </a:solidFill>
            </a:endParaRPr>
          </a:p>
        </p:txBody>
      </p:sp>
    </p:spTree>
    <p:extLst>
      <p:ext uri="{BB962C8B-B14F-4D97-AF65-F5344CB8AC3E}">
        <p14:creationId xmlns:p14="http://schemas.microsoft.com/office/powerpoint/2010/main" val="23471582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12314</TotalTime>
  <Words>5119</Words>
  <Application>Microsoft Macintosh PowerPoint</Application>
  <PresentationFormat>On-screen Show (4:3)</PresentationFormat>
  <Paragraphs>460</Paragraphs>
  <Slides>43</Slides>
  <Notes>16</Notes>
  <HiddenSlides>0</HiddenSlides>
  <MMClips>0</MMClips>
  <ScaleCrop>false</ScaleCrop>
  <HeadingPairs>
    <vt:vector size="4" baseType="variant">
      <vt:variant>
        <vt:lpstr>Theme</vt:lpstr>
      </vt:variant>
      <vt:variant>
        <vt:i4>10</vt:i4>
      </vt:variant>
      <vt:variant>
        <vt:lpstr>Slide Titles</vt:lpstr>
      </vt:variant>
      <vt:variant>
        <vt:i4>43</vt:i4>
      </vt:variant>
    </vt:vector>
  </HeadingPairs>
  <TitlesOfParts>
    <vt:vector size="53" baseType="lpstr">
      <vt:lpstr>Chapter title</vt:lpstr>
      <vt:lpstr>Intro / Summary</vt:lpstr>
      <vt:lpstr>Chapter content</vt:lpstr>
      <vt:lpstr>Figure</vt:lpstr>
      <vt:lpstr>Table</vt:lpstr>
      <vt:lpstr>ActiveLearning</vt:lpstr>
      <vt:lpstr>Case study</vt:lpstr>
      <vt:lpstr>Ask Experts</vt:lpstr>
      <vt:lpstr>Appendix</vt:lpstr>
      <vt:lpstr>1_Chapter title</vt:lpstr>
      <vt:lpstr>Ch. 26 (2)</vt:lpstr>
      <vt:lpstr>Financial Institutions</vt:lpstr>
      <vt:lpstr>Financial Institution-1. Financial Markets</vt:lpstr>
      <vt:lpstr>Financial Institution-1. Financial Markets</vt:lpstr>
      <vt:lpstr>Financial Institution-1. Financial Markets</vt:lpstr>
      <vt:lpstr>Financial Institution-1. Financial Markets</vt:lpstr>
      <vt:lpstr>Financial Institution-1. Financial Markets</vt:lpstr>
      <vt:lpstr>Financial Institution-1. Financial Markets</vt:lpstr>
      <vt:lpstr>Financial Institution- 2. Financial Intermediaries</vt:lpstr>
      <vt:lpstr>Financial Intermediaries, Part 2</vt:lpstr>
      <vt:lpstr>Financial Intermediaries, Part 3</vt:lpstr>
      <vt:lpstr>PowerPoint Presentation</vt:lpstr>
      <vt:lpstr>National Income Accounts</vt:lpstr>
      <vt:lpstr>Accounting Identities, Part 1</vt:lpstr>
      <vt:lpstr>Accounting Identities, Part 2</vt:lpstr>
      <vt:lpstr>Accounting Identities, Part 3</vt:lpstr>
      <vt:lpstr>Accounting Identities, Part 4</vt:lpstr>
      <vt:lpstr>Accounting Identities, Part 5</vt:lpstr>
      <vt:lpstr>Saving and Investing</vt:lpstr>
      <vt:lpstr>Active Learning 1 Calculations</vt:lpstr>
      <vt:lpstr>Active Learning 1  </vt:lpstr>
      <vt:lpstr>The Market for Loanable Funds</vt:lpstr>
      <vt:lpstr>The Market for Loanable Funds</vt:lpstr>
      <vt:lpstr>The Market for Loanable Funds</vt:lpstr>
      <vt:lpstr>The Slope of the Supply Curve</vt:lpstr>
      <vt:lpstr>The Market for Loanable Funds</vt:lpstr>
      <vt:lpstr>The Slope of the Demand Curve</vt:lpstr>
      <vt:lpstr>Equilibrium</vt:lpstr>
      <vt:lpstr>Policy 1</vt:lpstr>
      <vt:lpstr>Policy 1:  Saving Incentives</vt:lpstr>
      <vt:lpstr>Policy 1: Saving Incentives</vt:lpstr>
      <vt:lpstr>Policy 2</vt:lpstr>
      <vt:lpstr>Policy 2:  Investment Incentives</vt:lpstr>
      <vt:lpstr>Policy 2: Investment Incentives</vt:lpstr>
      <vt:lpstr>Active Learning 2   Budget deficits</vt:lpstr>
      <vt:lpstr>Active Learning 2 (Incentive) Budget deficits  </vt:lpstr>
      <vt:lpstr>Policy 3: Budget Deficit</vt:lpstr>
      <vt:lpstr>Policy 3: Budget Deficit</vt:lpstr>
      <vt:lpstr>Policy 3: Budget Deficit/Surplus</vt:lpstr>
      <vt:lpstr>The Market for Loanable Funds, </vt:lpstr>
      <vt:lpstr>U.S. Government Debt as a Percentage of GDP   1790–2012</vt:lpstr>
      <vt:lpstr>The U.S. Government Debt</vt:lpstr>
      <vt:lpstr>Conclusion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592</cp:revision>
  <dcterms:created xsi:type="dcterms:W3CDTF">2016-03-16T19:41:09Z</dcterms:created>
  <dcterms:modified xsi:type="dcterms:W3CDTF">2020-01-23T19:04:23Z</dcterms:modified>
</cp:coreProperties>
</file>