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6.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7.xml" ContentType="application/vnd.openxmlformats-officedocument.theme+xml"/>
  <Override PartName="/ppt/slideLayouts/slideLayout11.xml" ContentType="application/vnd.openxmlformats-officedocument.presentationml.slideLayout+xml"/>
  <Override PartName="/ppt/theme/theme8.xml" ContentType="application/vnd.openxmlformats-officedocument.theme+xml"/>
  <Override PartName="/ppt/slideLayouts/slideLayout12.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Lst>
  <p:notesMasterIdLst>
    <p:notesMasterId r:id="rId58"/>
  </p:notesMasterIdLst>
  <p:handoutMasterIdLst>
    <p:handoutMasterId r:id="rId59"/>
  </p:handoutMasterIdLst>
  <p:sldIdLst>
    <p:sldId id="1704" r:id="rId10"/>
    <p:sldId id="1693" r:id="rId11"/>
    <p:sldId id="374" r:id="rId12"/>
    <p:sldId id="1506" r:id="rId13"/>
    <p:sldId id="1657" r:id="rId14"/>
    <p:sldId id="1658" r:id="rId15"/>
    <p:sldId id="1694" r:id="rId16"/>
    <p:sldId id="1659" r:id="rId17"/>
    <p:sldId id="1661" r:id="rId18"/>
    <p:sldId id="1663" r:id="rId19"/>
    <p:sldId id="1665" r:id="rId20"/>
    <p:sldId id="1692" r:id="rId21"/>
    <p:sldId id="1666" r:id="rId22"/>
    <p:sldId id="1668" r:id="rId23"/>
    <p:sldId id="1667" r:id="rId24"/>
    <p:sldId id="1669" r:id="rId25"/>
    <p:sldId id="1630" r:id="rId26"/>
    <p:sldId id="1631" r:id="rId27"/>
    <p:sldId id="1670" r:id="rId28"/>
    <p:sldId id="1671" r:id="rId29"/>
    <p:sldId id="1672" r:id="rId30"/>
    <p:sldId id="1662" r:id="rId31"/>
    <p:sldId id="1676" r:id="rId32"/>
    <p:sldId id="1677" r:id="rId33"/>
    <p:sldId id="1678" r:id="rId34"/>
    <p:sldId id="1639" r:id="rId35"/>
    <p:sldId id="1679" r:id="rId36"/>
    <p:sldId id="1697" r:id="rId37"/>
    <p:sldId id="1680" r:id="rId38"/>
    <p:sldId id="1681" r:id="rId39"/>
    <p:sldId id="1487" r:id="rId40"/>
    <p:sldId id="1682" r:id="rId41"/>
    <p:sldId id="1683" r:id="rId42"/>
    <p:sldId id="1685" r:id="rId43"/>
    <p:sldId id="1695" r:id="rId44"/>
    <p:sldId id="1699" r:id="rId45"/>
    <p:sldId id="1686" r:id="rId46"/>
    <p:sldId id="1687" r:id="rId47"/>
    <p:sldId id="1702" r:id="rId48"/>
    <p:sldId id="1701" r:id="rId49"/>
    <p:sldId id="1688" r:id="rId50"/>
    <p:sldId id="1651" r:id="rId51"/>
    <p:sldId id="1689" r:id="rId52"/>
    <p:sldId id="1617" r:id="rId53"/>
    <p:sldId id="1618" r:id="rId54"/>
    <p:sldId id="1690" r:id="rId55"/>
    <p:sldId id="1589" r:id="rId56"/>
    <p:sldId id="1691"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a:srgbClr val="005EA4"/>
    <a:srgbClr val="FFCCFF"/>
    <a:srgbClr val="660066"/>
    <a:srgbClr val="0000FF"/>
    <a:srgbClr val="B8E08C"/>
    <a:srgbClr val="AE12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65" autoAdjust="0"/>
    <p:restoredTop sz="77654" autoAdjust="0"/>
  </p:normalViewPr>
  <p:slideViewPr>
    <p:cSldViewPr>
      <p:cViewPr>
        <p:scale>
          <a:sx n="60" d="100"/>
          <a:sy n="60" d="100"/>
        </p:scale>
        <p:origin x="-1792" y="-432"/>
      </p:cViewPr>
      <p:guideLst>
        <p:guide orient="horz" pos="2160"/>
        <p:guide pos="2880"/>
      </p:guideLst>
    </p:cSldViewPr>
  </p:slideViewPr>
  <p:outlineViewPr>
    <p:cViewPr>
      <p:scale>
        <a:sx n="33" d="100"/>
        <a:sy n="33" d="100"/>
      </p:scale>
      <p:origin x="0" y="11400"/>
    </p:cViewPr>
  </p:outlineViewPr>
  <p:notesTextViewPr>
    <p:cViewPr>
      <p:scale>
        <a:sx n="1" d="1"/>
        <a:sy n="1" d="1"/>
      </p:scale>
      <p:origin x="0" y="0"/>
    </p:cViewPr>
  </p:notesTextViewPr>
  <p:sorterViewPr>
    <p:cViewPr>
      <p:scale>
        <a:sx n="80" d="100"/>
        <a:sy n="80" d="100"/>
      </p:scale>
      <p:origin x="0" y="5472"/>
    </p:cViewPr>
  </p:sorterViewPr>
  <p:notesViewPr>
    <p:cSldViewPr>
      <p:cViewPr>
        <p:scale>
          <a:sx n="60" d="100"/>
          <a:sy n="60" d="100"/>
        </p:scale>
        <p:origin x="-2748" y="29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1.xml"/><Relationship Id="rId51" Type="http://schemas.openxmlformats.org/officeDocument/2006/relationships/slide" Target="slides/slide42.xml"/><Relationship Id="rId52" Type="http://schemas.openxmlformats.org/officeDocument/2006/relationships/slide" Target="slides/slide43.xml"/><Relationship Id="rId53" Type="http://schemas.openxmlformats.org/officeDocument/2006/relationships/slide" Target="slides/slide44.xml"/><Relationship Id="rId54" Type="http://schemas.openxmlformats.org/officeDocument/2006/relationships/slide" Target="slides/slide45.xml"/><Relationship Id="rId55" Type="http://schemas.openxmlformats.org/officeDocument/2006/relationships/slide" Target="slides/slide46.xml"/><Relationship Id="rId56" Type="http://schemas.openxmlformats.org/officeDocument/2006/relationships/slide" Target="slides/slide47.xml"/><Relationship Id="rId57" Type="http://schemas.openxmlformats.org/officeDocument/2006/relationships/slide" Target="slides/slide48.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1.xml"/><Relationship Id="rId41" Type="http://schemas.openxmlformats.org/officeDocument/2006/relationships/slide" Target="slides/slide32.xml"/><Relationship Id="rId42" Type="http://schemas.openxmlformats.org/officeDocument/2006/relationships/slide" Target="slides/slide33.xml"/><Relationship Id="rId43" Type="http://schemas.openxmlformats.org/officeDocument/2006/relationships/slide" Target="slides/slide34.xml"/><Relationship Id="rId44" Type="http://schemas.openxmlformats.org/officeDocument/2006/relationships/slide" Target="slides/slide35.xml"/><Relationship Id="rId45" Type="http://schemas.openxmlformats.org/officeDocument/2006/relationships/slide" Target="slides/slide36.xml"/><Relationship Id="rId46" Type="http://schemas.openxmlformats.org/officeDocument/2006/relationships/slide" Target="slides/slide37.xml"/><Relationship Id="rId47" Type="http://schemas.openxmlformats.org/officeDocument/2006/relationships/slide" Target="slides/slide38.xml"/><Relationship Id="rId48" Type="http://schemas.openxmlformats.org/officeDocument/2006/relationships/slide" Target="slides/slide39.xml"/><Relationship Id="rId49" Type="http://schemas.openxmlformats.org/officeDocument/2006/relationships/slide" Target="slides/slide40.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BA0846-EC1A-40DB-8F81-96AE9A64BBB3}" type="datetimeFigureOut">
              <a:rPr lang="en-US" smtClean="0"/>
              <a:t>2/3/20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CE0DA8-8A21-4DAB-8D09-F8325147C991}" type="slidenum">
              <a:rPr lang="en-US" smtClean="0"/>
              <a:t>‹#›</a:t>
            </a:fld>
            <a:endParaRPr lang="en-US"/>
          </a:p>
        </p:txBody>
      </p:sp>
    </p:spTree>
    <p:extLst>
      <p:ext uri="{BB962C8B-B14F-4D97-AF65-F5344CB8AC3E}">
        <p14:creationId xmlns:p14="http://schemas.microsoft.com/office/powerpoint/2010/main" val="4026689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2/3/20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a:t>
            </a:fld>
            <a:endParaRPr lang="en-US" dirty="0"/>
          </a:p>
        </p:txBody>
      </p:sp>
    </p:spTree>
    <p:extLst>
      <p:ext uri="{BB962C8B-B14F-4D97-AF65-F5344CB8AC3E}">
        <p14:creationId xmlns:p14="http://schemas.microsoft.com/office/powerpoint/2010/main" val="1362360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Without compounding, a 2% rate-of-return difference over 30 years would lead to a 60% difference in FV.  </a:t>
            </a:r>
          </a:p>
          <a:p>
            <a:pPr eaLnBrk="1" hangingPunct="1"/>
            <a:endParaRPr lang="en-US" dirty="0" smtClean="0"/>
          </a:p>
          <a:p>
            <a:pPr eaLnBrk="1" hangingPunct="1"/>
            <a:r>
              <a:rPr lang="en-US" dirty="0" smtClean="0"/>
              <a:t>But because of the magic of compounding, the difference here is 74% (because $17,450 is 74% bigger than $10,063).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14</a:t>
            </a:fld>
            <a:endParaRPr lang="en-US"/>
          </a:p>
        </p:txBody>
      </p:sp>
    </p:spTree>
    <p:extLst>
      <p:ext uri="{BB962C8B-B14F-4D97-AF65-F5344CB8AC3E}">
        <p14:creationId xmlns:p14="http://schemas.microsoft.com/office/powerpoint/2010/main" val="4108458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FYI box in</a:t>
            </a:r>
            <a:r>
              <a:rPr lang="en-US" baseline="0" dirty="0" smtClean="0"/>
              <a:t> the textbook, ‘The Magic of Compounding and the Rule of 70’ has more details about compounding and the Rule of 70.</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15</a:t>
            </a:fld>
            <a:endParaRPr lang="en-US"/>
          </a:p>
        </p:txBody>
      </p:sp>
    </p:spTree>
    <p:extLst>
      <p:ext uri="{BB962C8B-B14F-4D97-AF65-F5344CB8AC3E}">
        <p14:creationId xmlns:p14="http://schemas.microsoft.com/office/powerpoint/2010/main" val="627765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16</a:t>
            </a:fld>
            <a:endParaRPr lang="en-US"/>
          </a:p>
        </p:txBody>
      </p:sp>
    </p:spTree>
    <p:extLst>
      <p:ext uri="{BB962C8B-B14F-4D97-AF65-F5344CB8AC3E}">
        <p14:creationId xmlns:p14="http://schemas.microsoft.com/office/powerpoint/2010/main" val="3177367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0CA2CC5-EA92-4D54-9755-2D5FE679C794}" type="slidenum">
              <a:rPr lang="en-US" smtClean="0"/>
              <a:pPr eaLnBrk="1" hangingPunct="1"/>
              <a:t>17</a:t>
            </a:fld>
            <a:endParaRPr lang="en-US" smtClean="0"/>
          </a:p>
        </p:txBody>
      </p:sp>
      <p:sp>
        <p:nvSpPr>
          <p:cNvPr id="6451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1E375310-023A-4F99-9D1F-6B687A5A1852}" type="slidenum">
              <a:rPr lang="en-US" sz="1200">
                <a:cs typeface="Arial" charset="0"/>
              </a:rPr>
              <a:pPr algn="r" eaLnBrk="1" hangingPunct="1"/>
              <a:t>17</a:t>
            </a:fld>
            <a:endParaRPr lang="en-US" sz="1200">
              <a:cs typeface="Arial" charset="0"/>
            </a:endParaRPr>
          </a:p>
        </p:txBody>
      </p:sp>
      <p:sp>
        <p:nvSpPr>
          <p:cNvPr id="64516" name="Rectangle 2"/>
          <p:cNvSpPr>
            <a:spLocks noGrp="1" noRot="1" noChangeAspect="1" noChangeArrowheads="1" noTextEdit="1"/>
          </p:cNvSpPr>
          <p:nvPr>
            <p:ph type="sldImg"/>
          </p:nvPr>
        </p:nvSpPr>
        <p:spPr>
          <a:xfrm>
            <a:off x="1143000" y="534988"/>
            <a:ext cx="4572000" cy="3429000"/>
          </a:xfrm>
          <a:ln/>
        </p:spPr>
      </p:sp>
      <p:sp>
        <p:nvSpPr>
          <p:cNvPr id="64517"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5C1270E-5BE0-432B-9196-3187CA4FC963}" type="slidenum">
              <a:rPr lang="en-US" smtClean="0"/>
              <a:pPr eaLnBrk="1" hangingPunct="1"/>
              <a:t>18</a:t>
            </a:fld>
            <a:endParaRPr lang="en-US" smtClean="0"/>
          </a:p>
        </p:txBody>
      </p:sp>
      <p:sp>
        <p:nvSpPr>
          <p:cNvPr id="6553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295F8C94-3FE1-4DD1-B8FA-20836F60987F}" type="slidenum">
              <a:rPr lang="en-US" sz="1200">
                <a:cs typeface="Arial" charset="0"/>
              </a:rPr>
              <a:pPr algn="r" eaLnBrk="1" hangingPunct="1"/>
              <a:t>18</a:t>
            </a:fld>
            <a:endParaRPr lang="en-US" sz="1200">
              <a:cs typeface="Arial" charset="0"/>
            </a:endParaRPr>
          </a:p>
        </p:txBody>
      </p:sp>
      <p:sp>
        <p:nvSpPr>
          <p:cNvPr id="65540" name="Rectangle 2"/>
          <p:cNvSpPr>
            <a:spLocks noGrp="1" noRot="1" noChangeAspect="1" noChangeArrowheads="1" noTextEdit="1"/>
          </p:cNvSpPr>
          <p:nvPr>
            <p:ph type="sldImg"/>
          </p:nvPr>
        </p:nvSpPr>
        <p:spPr>
          <a:xfrm>
            <a:off x="1143000" y="534988"/>
            <a:ext cx="4572000" cy="3429000"/>
          </a:xfrm>
          <a:ln/>
        </p:spPr>
      </p:sp>
      <p:sp>
        <p:nvSpPr>
          <p:cNvPr id="6554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19</a:t>
            </a:fld>
            <a:endParaRPr lang="en-US"/>
          </a:p>
        </p:txBody>
      </p:sp>
    </p:spTree>
    <p:extLst>
      <p:ext uri="{BB962C8B-B14F-4D97-AF65-F5344CB8AC3E}">
        <p14:creationId xmlns:p14="http://schemas.microsoft.com/office/powerpoint/2010/main" val="1195786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20</a:t>
            </a:fld>
            <a:endParaRPr lang="en-US"/>
          </a:p>
        </p:txBody>
      </p:sp>
    </p:spTree>
    <p:extLst>
      <p:ext uri="{BB962C8B-B14F-4D97-AF65-F5344CB8AC3E}">
        <p14:creationId xmlns:p14="http://schemas.microsoft.com/office/powerpoint/2010/main" val="2337560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21</a:t>
            </a:fld>
            <a:endParaRPr lang="en-US"/>
          </a:p>
        </p:txBody>
      </p:sp>
    </p:spTree>
    <p:extLst>
      <p:ext uri="{BB962C8B-B14F-4D97-AF65-F5344CB8AC3E}">
        <p14:creationId xmlns:p14="http://schemas.microsoft.com/office/powerpoint/2010/main" val="23375602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09600" y="4191000"/>
            <a:ext cx="5181600" cy="4724400"/>
          </a:xfrm>
        </p:spPr>
        <p:txBody>
          <a:bodyPr/>
          <a:lstStyle/>
          <a:p>
            <a:pPr marL="0" marR="0" indent="0" algn="l" defTabSz="914400" rtl="0" eaLnBrk="1" fontAlgn="auto" latinLnBrk="0" hangingPunct="1">
              <a:lnSpc>
                <a:spcPct val="105000"/>
              </a:lnSpc>
              <a:spcBef>
                <a:spcPts val="0"/>
              </a:spcBef>
              <a:spcAft>
                <a:spcPts val="0"/>
              </a:spcAft>
              <a:buClrTx/>
              <a:buSzTx/>
              <a:buFontTx/>
              <a:buNone/>
              <a:tabLst/>
              <a:defRPr/>
            </a:pPr>
            <a:r>
              <a:rPr lang="en-US" sz="1200" dirty="0" smtClean="0"/>
              <a:t>Just a quick check to see if students understand the difference between moral hazard and adverse selection.</a:t>
            </a:r>
          </a:p>
          <a:p>
            <a:endParaRPr lang="en-US" sz="1200" b="0" i="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22</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23</a:t>
            </a:fld>
            <a:endParaRPr lang="en-US"/>
          </a:p>
        </p:txBody>
      </p:sp>
    </p:spTree>
    <p:extLst>
      <p:ext uri="{BB962C8B-B14F-4D97-AF65-F5344CB8AC3E}">
        <p14:creationId xmlns:p14="http://schemas.microsoft.com/office/powerpoint/2010/main" val="1901787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a:t>
            </a:fld>
            <a:endParaRPr lang="en-US"/>
          </a:p>
        </p:txBody>
      </p:sp>
    </p:spTree>
    <p:extLst>
      <p:ext uri="{BB962C8B-B14F-4D97-AF65-F5344CB8AC3E}">
        <p14:creationId xmlns:p14="http://schemas.microsoft.com/office/powerpoint/2010/main" val="9392395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24</a:t>
            </a:fld>
            <a:endParaRPr lang="en-US"/>
          </a:p>
        </p:txBody>
      </p:sp>
    </p:spTree>
    <p:extLst>
      <p:ext uri="{BB962C8B-B14F-4D97-AF65-F5344CB8AC3E}">
        <p14:creationId xmlns:p14="http://schemas.microsoft.com/office/powerpoint/2010/main" val="1104474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25</a:t>
            </a:fld>
            <a:endParaRPr lang="en-US"/>
          </a:p>
        </p:txBody>
      </p:sp>
    </p:spTree>
    <p:extLst>
      <p:ext uri="{BB962C8B-B14F-4D97-AF65-F5344CB8AC3E}">
        <p14:creationId xmlns:p14="http://schemas.microsoft.com/office/powerpoint/2010/main" val="28852080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ED6FDC2-8035-452D-87B4-364EAD1496E1}" type="slidenum">
              <a:rPr lang="en-US" smtClean="0"/>
              <a:pPr eaLnBrk="1" hangingPunct="1"/>
              <a:t>26</a:t>
            </a:fld>
            <a:endParaRPr lang="en-US" smtClean="0"/>
          </a:p>
        </p:txBody>
      </p:sp>
      <p:sp>
        <p:nvSpPr>
          <p:cNvPr id="7373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78097477-CD00-48E8-90DD-2397CAA85521}" type="slidenum">
              <a:rPr lang="en-US" sz="1200">
                <a:cs typeface="Arial" charset="0"/>
              </a:rPr>
              <a:pPr algn="r" eaLnBrk="1" hangingPunct="1"/>
              <a:t>26</a:t>
            </a:fld>
            <a:endParaRPr lang="en-US" sz="1200">
              <a:cs typeface="Arial" charset="0"/>
            </a:endParaRPr>
          </a:p>
        </p:txBody>
      </p:sp>
      <p:sp>
        <p:nvSpPr>
          <p:cNvPr id="73732" name="Rectangle 2"/>
          <p:cNvSpPr>
            <a:spLocks noGrp="1" noRot="1" noChangeAspect="1" noChangeArrowheads="1" noTextEdit="1"/>
          </p:cNvSpPr>
          <p:nvPr>
            <p:ph type="sldImg"/>
          </p:nvPr>
        </p:nvSpPr>
        <p:spPr>
          <a:xfrm>
            <a:off x="1143000" y="534988"/>
            <a:ext cx="4572000" cy="3429000"/>
          </a:xfrm>
          <a:ln/>
        </p:spPr>
      </p:sp>
      <p:sp>
        <p:nvSpPr>
          <p:cNvPr id="73733"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Even a portfolio with 40 stocks still has risk because you just can’t eliminate market risk through diversification.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FF0000"/>
                </a:solidFill>
              </a:rPr>
              <a:t>DATA</a:t>
            </a:r>
            <a:endParaRPr lang="en-US" dirty="0">
              <a:solidFill>
                <a:srgbClr val="FF0000"/>
              </a:solidFill>
            </a:endParaRPr>
          </a:p>
        </p:txBody>
      </p:sp>
      <p:sp>
        <p:nvSpPr>
          <p:cNvPr id="4" name="Slide Number Placeholder 3"/>
          <p:cNvSpPr>
            <a:spLocks noGrp="1"/>
          </p:cNvSpPr>
          <p:nvPr>
            <p:ph type="sldNum" sz="quarter" idx="10"/>
          </p:nvPr>
        </p:nvSpPr>
        <p:spPr/>
        <p:txBody>
          <a:bodyPr/>
          <a:lstStyle/>
          <a:p>
            <a:fld id="{2CAF6792-DBE1-4461-97FA-F85A7B48814E}" type="slidenum">
              <a:rPr lang="en-US" smtClean="0"/>
              <a:t>27</a:t>
            </a:fld>
            <a:endParaRPr lang="en-US"/>
          </a:p>
        </p:txBody>
      </p:sp>
    </p:spTree>
    <p:extLst>
      <p:ext uri="{BB962C8B-B14F-4D97-AF65-F5344CB8AC3E}">
        <p14:creationId xmlns:p14="http://schemas.microsoft.com/office/powerpoint/2010/main" val="34597399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28</a:t>
            </a:fld>
            <a:endParaRPr lang="en-US"/>
          </a:p>
        </p:txBody>
      </p:sp>
    </p:spTree>
    <p:extLst>
      <p:ext uri="{BB962C8B-B14F-4D97-AF65-F5344CB8AC3E}">
        <p14:creationId xmlns:p14="http://schemas.microsoft.com/office/powerpoint/2010/main" val="23392418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29</a:t>
            </a:fld>
            <a:endParaRPr lang="en-US"/>
          </a:p>
        </p:txBody>
      </p:sp>
    </p:spTree>
    <p:extLst>
      <p:ext uri="{BB962C8B-B14F-4D97-AF65-F5344CB8AC3E}">
        <p14:creationId xmlns:p14="http://schemas.microsoft.com/office/powerpoint/2010/main" val="16749122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It’s easy to look up the price.  But how does one determine the stock’s value?</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30</a:t>
            </a:fld>
            <a:endParaRPr lang="en-US"/>
          </a:p>
        </p:txBody>
      </p:sp>
    </p:spTree>
    <p:extLst>
      <p:ext uri="{BB962C8B-B14F-4D97-AF65-F5344CB8AC3E}">
        <p14:creationId xmlns:p14="http://schemas.microsoft.com/office/powerpoint/2010/main" val="3197929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09600" y="4191000"/>
            <a:ext cx="5181600" cy="4724400"/>
          </a:xfrm>
        </p:spPr>
        <p:txBody>
          <a:bodyPr/>
          <a:lstStyle/>
          <a:p>
            <a:pPr eaLnBrk="1" hangingPunct="1"/>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31</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09600" y="4191000"/>
            <a:ext cx="5181600" cy="4724400"/>
          </a:xfr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32</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33</a:t>
            </a:fld>
            <a:endParaRPr lang="en-US"/>
          </a:p>
        </p:txBody>
      </p:sp>
    </p:spTree>
    <p:extLst>
      <p:ext uri="{BB962C8B-B14F-4D97-AF65-F5344CB8AC3E}">
        <p14:creationId xmlns:p14="http://schemas.microsoft.com/office/powerpoint/2010/main" val="3136347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compare sums from different times, we use the concept of present value.</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5</a:t>
            </a:fld>
            <a:endParaRPr lang="en-US"/>
          </a:p>
        </p:txBody>
      </p:sp>
    </p:spTree>
    <p:extLst>
      <p:ext uri="{BB962C8B-B14F-4D97-AF65-F5344CB8AC3E}">
        <p14:creationId xmlns:p14="http://schemas.microsoft.com/office/powerpoint/2010/main" val="721424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09600" y="4191000"/>
            <a:ext cx="5562600" cy="4724400"/>
          </a:xfr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34</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09600" y="4191000"/>
            <a:ext cx="5562600" cy="4724400"/>
          </a:xfr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35</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36</a:t>
            </a:fld>
            <a:endParaRPr lang="en-US"/>
          </a:p>
        </p:txBody>
      </p:sp>
    </p:spTree>
    <p:extLst>
      <p:ext uri="{BB962C8B-B14F-4D97-AF65-F5344CB8AC3E}">
        <p14:creationId xmlns:p14="http://schemas.microsoft.com/office/powerpoint/2010/main" val="31363472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37</a:t>
            </a:fld>
            <a:endParaRPr lang="en-US"/>
          </a:p>
        </p:txBody>
      </p:sp>
    </p:spTree>
    <p:extLst>
      <p:ext uri="{BB962C8B-B14F-4D97-AF65-F5344CB8AC3E}">
        <p14:creationId xmlns:p14="http://schemas.microsoft.com/office/powerpoint/2010/main" val="40518971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38</a:t>
            </a:fld>
            <a:endParaRPr lang="en-US"/>
          </a:p>
        </p:txBody>
      </p:sp>
    </p:spTree>
    <p:extLst>
      <p:ext uri="{BB962C8B-B14F-4D97-AF65-F5344CB8AC3E}">
        <p14:creationId xmlns:p14="http://schemas.microsoft.com/office/powerpoint/2010/main" val="30195758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40</a:t>
            </a:fld>
            <a:endParaRPr lang="en-US"/>
          </a:p>
        </p:txBody>
      </p:sp>
    </p:spTree>
    <p:extLst>
      <p:ext uri="{BB962C8B-B14F-4D97-AF65-F5344CB8AC3E}">
        <p14:creationId xmlns:p14="http://schemas.microsoft.com/office/powerpoint/2010/main" val="31363472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41</a:t>
            </a:fld>
            <a:endParaRPr lang="en-US"/>
          </a:p>
        </p:txBody>
      </p:sp>
    </p:spTree>
    <p:extLst>
      <p:ext uri="{BB962C8B-B14F-4D97-AF65-F5344CB8AC3E}">
        <p14:creationId xmlns:p14="http://schemas.microsoft.com/office/powerpoint/2010/main" val="17907102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2589B0F-EA21-45DC-A732-E2AC46D6A551}" type="slidenum">
              <a:rPr lang="en-US" smtClean="0"/>
              <a:pPr eaLnBrk="1" hangingPunct="1"/>
              <a:t>42</a:t>
            </a:fld>
            <a:endParaRPr lang="en-US" smtClean="0"/>
          </a:p>
        </p:txBody>
      </p:sp>
      <p:sp>
        <p:nvSpPr>
          <p:cNvPr id="8601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714033CB-DE73-4CE7-880D-59779FE7D6CF}" type="slidenum">
              <a:rPr lang="en-US" sz="1200">
                <a:cs typeface="Arial" charset="0"/>
              </a:rPr>
              <a:pPr algn="r" eaLnBrk="1" hangingPunct="1"/>
              <a:t>42</a:t>
            </a:fld>
            <a:endParaRPr lang="en-US" sz="1200">
              <a:cs typeface="Arial" charset="0"/>
            </a:endParaRPr>
          </a:p>
        </p:txBody>
      </p:sp>
      <p:sp>
        <p:nvSpPr>
          <p:cNvPr id="86020" name="Rectangle 2"/>
          <p:cNvSpPr>
            <a:spLocks noGrp="1" noRot="1" noChangeAspect="1" noChangeArrowheads="1" noTextEdit="1"/>
          </p:cNvSpPr>
          <p:nvPr>
            <p:ph type="sldImg"/>
          </p:nvPr>
        </p:nvSpPr>
        <p:spPr>
          <a:xfrm>
            <a:off x="1143000" y="534988"/>
            <a:ext cx="4572000" cy="3429000"/>
          </a:xfrm>
          <a:ln/>
        </p:spPr>
      </p:sp>
      <p:sp>
        <p:nvSpPr>
          <p:cNvPr id="86021" name="Rectangle 3"/>
          <p:cNvSpPr>
            <a:spLocks noGrp="1" noChangeArrowheads="1"/>
          </p:cNvSpPr>
          <p:nvPr>
            <p:ph type="body" idx="1"/>
          </p:nvPr>
        </p:nvSpPr>
        <p:spPr>
          <a:xfrm>
            <a:off x="530225" y="4114800"/>
            <a:ext cx="6059488" cy="4562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figures for managed funds of a given class (large cap, medium cap, small cap) are asset-weighted averages of all managed funds in the class.  </a:t>
            </a:r>
          </a:p>
          <a:p>
            <a:pPr eaLnBrk="1" hangingPunct="1"/>
            <a:endParaRPr lang="en-US" dirty="0" smtClean="0"/>
          </a:p>
          <a:p>
            <a:pPr eaLnBrk="1" hangingPunct="1"/>
            <a:r>
              <a:rPr lang="en-US" dirty="0" smtClean="0"/>
              <a:t>The expense ratio of a fund includes all the expenses (fees) of owning the fund as a percentage of the fund’s value.  </a:t>
            </a:r>
          </a:p>
          <a:p>
            <a:pPr eaLnBrk="1" hangingPunct="1"/>
            <a:endParaRPr lang="en-US" dirty="0" smtClean="0"/>
          </a:p>
          <a:p>
            <a:pPr eaLnBrk="1" hangingPunct="1"/>
            <a:r>
              <a:rPr lang="en-US" dirty="0" smtClean="0"/>
              <a:t>The returns in the first column are net of expenses, so it is fair to compare them.  </a:t>
            </a:r>
          </a:p>
          <a:p>
            <a:pPr eaLnBrk="1" hangingPunct="1"/>
            <a:endParaRPr lang="en-US" dirty="0" smtClean="0"/>
          </a:p>
          <a:p>
            <a:pPr eaLnBrk="1" hangingPunct="1"/>
            <a:r>
              <a:rPr lang="en-US" b="1" i="1" dirty="0" smtClean="0"/>
              <a:t>In each asset class, the index fund beats the average of all managed funds in that class.</a:t>
            </a:r>
            <a:r>
              <a:rPr lang="en-US" dirty="0" smtClean="0"/>
              <a:t>  </a:t>
            </a:r>
          </a:p>
          <a:p>
            <a:pPr eaLnBrk="1" hangingPunct="1"/>
            <a:endParaRPr lang="en-US" dirty="0" smtClean="0"/>
          </a:p>
          <a:p>
            <a:pPr eaLnBrk="1" hangingPunct="1"/>
            <a:r>
              <a:rPr lang="en-US" dirty="0" smtClean="0"/>
              <a:t>Source:  Standard and Poor’s Indices Versus Active Funds (SPIVA) Scorecard, Fourth Quarter 2006.  </a:t>
            </a:r>
          </a:p>
          <a:p>
            <a:pPr eaLnBrk="1" hangingPunct="1"/>
            <a:r>
              <a:rPr lang="en-US" dirty="0" smtClean="0"/>
              <a:t>http://www.standardandpoors.com</a:t>
            </a:r>
          </a:p>
          <a:p>
            <a:pPr eaLnBrk="1" hangingPunct="1"/>
            <a:r>
              <a:rPr lang="en-US" dirty="0" smtClean="0"/>
              <a:t>http://www.spiva.standardandpoors.com (http://us.spindices.com/index-finder/)</a:t>
            </a:r>
          </a:p>
          <a:p>
            <a:pPr eaLnBrk="1" hangingPunct="1"/>
            <a:endParaRPr lang="en-US" dirty="0" smtClean="0"/>
          </a:p>
          <a:p>
            <a:pPr eaLnBrk="1" hangingPunct="1"/>
            <a:r>
              <a:rPr lang="en-US" dirty="0" smtClean="0"/>
              <a:t>This source has gobs of great information on this topic.  Example:  the % of actively managed funds that underperform the S&amp;P 500 at different time horizons.   Also, it reports various categories of funds, such as sector funds, international funds, and fixed income funds, and compares their performance at various time horizons to the corresponding index funds.  </a:t>
            </a:r>
          </a:p>
          <a:p>
            <a:pPr eaLnBrk="1" hangingPunct="1"/>
            <a:endParaRPr lang="en-US" dirty="0" smtClean="0"/>
          </a:p>
          <a:p>
            <a:pPr eaLnBrk="1" hangingPunct="1"/>
            <a:r>
              <a:rPr lang="en-US" dirty="0" smtClean="0"/>
              <a:t>When</a:t>
            </a:r>
            <a:r>
              <a:rPr lang="en-US" baseline="0" dirty="0" smtClean="0"/>
              <a:t> looking at newer data, we see negative returns for 2008 and 2011, and the averages of recent years will be negative. </a:t>
            </a:r>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43</a:t>
            </a:fld>
            <a:endParaRPr lang="en-US"/>
          </a:p>
        </p:txBody>
      </p:sp>
    </p:spTree>
    <p:extLst>
      <p:ext uri="{BB962C8B-B14F-4D97-AF65-F5344CB8AC3E}">
        <p14:creationId xmlns:p14="http://schemas.microsoft.com/office/powerpoint/2010/main" val="14068743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44</a:t>
            </a:fld>
            <a:endParaRPr lang="en-US"/>
          </a:p>
        </p:txBody>
      </p:sp>
    </p:spTree>
    <p:extLst>
      <p:ext uri="{BB962C8B-B14F-4D97-AF65-F5344CB8AC3E}">
        <p14:creationId xmlns:p14="http://schemas.microsoft.com/office/powerpoint/2010/main" val="752598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6</a:t>
            </a:fld>
            <a:endParaRPr lang="en-US"/>
          </a:p>
        </p:txBody>
      </p:sp>
    </p:spTree>
    <p:extLst>
      <p:ext uri="{BB962C8B-B14F-4D97-AF65-F5344CB8AC3E}">
        <p14:creationId xmlns:p14="http://schemas.microsoft.com/office/powerpoint/2010/main" val="40217710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importance of departures from rational pricing is not known. </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45</a:t>
            </a:fld>
            <a:endParaRPr lang="en-US"/>
          </a:p>
        </p:txBody>
      </p:sp>
    </p:spTree>
    <p:extLst>
      <p:ext uri="{BB962C8B-B14F-4D97-AF65-F5344CB8AC3E}">
        <p14:creationId xmlns:p14="http://schemas.microsoft.com/office/powerpoint/2010/main" val="34620934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46</a:t>
            </a:fld>
            <a:endParaRPr lang="en-US"/>
          </a:p>
        </p:txBody>
      </p:sp>
    </p:spTree>
    <p:extLst>
      <p:ext uri="{BB962C8B-B14F-4D97-AF65-F5344CB8AC3E}">
        <p14:creationId xmlns:p14="http://schemas.microsoft.com/office/powerpoint/2010/main" val="20123588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47</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48</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8</a:t>
            </a:fld>
            <a:endParaRPr lang="en-US"/>
          </a:p>
        </p:txBody>
      </p:sp>
    </p:spTree>
    <p:extLst>
      <p:ext uri="{BB962C8B-B14F-4D97-AF65-F5344CB8AC3E}">
        <p14:creationId xmlns:p14="http://schemas.microsoft.com/office/powerpoint/2010/main" val="1150622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9</a:t>
            </a:fld>
            <a:endParaRPr lang="en-US"/>
          </a:p>
        </p:txBody>
      </p:sp>
    </p:spTree>
    <p:extLst>
      <p:ext uri="{BB962C8B-B14F-4D97-AF65-F5344CB8AC3E}">
        <p14:creationId xmlns:p14="http://schemas.microsoft.com/office/powerpoint/2010/main" val="3338020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09600" y="4191000"/>
            <a:ext cx="5181600" cy="4724400"/>
          </a:xfr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lot purchase would be for speculative purposes.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10</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09600" y="4191000"/>
            <a:ext cx="5181600" cy="4724400"/>
          </a:xfr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11</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13</a:t>
            </a:fld>
            <a:endParaRPr lang="en-US"/>
          </a:p>
        </p:txBody>
      </p:sp>
    </p:spTree>
    <p:extLst>
      <p:ext uri="{BB962C8B-B14F-4D97-AF65-F5344CB8AC3E}">
        <p14:creationId xmlns:p14="http://schemas.microsoft.com/office/powerpoint/2010/main" val="4108458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smtClean="0">
                <a:solidFill>
                  <a:srgbClr val="000000"/>
                </a:solidFill>
              </a:rPr>
              <a:t>Premium PowerPoint Slides by: </a:t>
            </a:r>
          </a:p>
          <a:p>
            <a:pPr algn="ctr" eaLnBrk="1" fontAlgn="base" hangingPunct="1">
              <a:lnSpc>
                <a:spcPct val="80000"/>
              </a:lnSpc>
              <a:spcBef>
                <a:spcPct val="20000"/>
              </a:spcBef>
              <a:spcAft>
                <a:spcPct val="0"/>
              </a:spcAft>
              <a:defRPr/>
            </a:pPr>
            <a:r>
              <a:rPr lang="en-US" altLang="en-US" sz="1400" dirty="0" smtClean="0">
                <a:solidFill>
                  <a:srgbClr val="000000"/>
                </a:solidFill>
              </a:rPr>
              <a:t>V.  </a:t>
            </a:r>
            <a:r>
              <a:rPr lang="en-US" altLang="en-US" sz="1400" dirty="0" err="1" smtClean="0">
                <a:solidFill>
                  <a:srgbClr val="000000"/>
                </a:solidFill>
              </a:rPr>
              <a:t>Andreea</a:t>
            </a:r>
            <a:r>
              <a:rPr lang="en-US" altLang="en-US" sz="1400" dirty="0" smtClean="0">
                <a:solidFill>
                  <a:srgbClr val="000000"/>
                </a:solidFill>
              </a:rPr>
              <a:t>  CHIRITESCU</a:t>
            </a:r>
          </a:p>
          <a:p>
            <a:pPr algn="ctr" eaLnBrk="1" fontAlgn="base" hangingPunct="1">
              <a:lnSpc>
                <a:spcPct val="80000"/>
              </a:lnSpc>
              <a:spcBef>
                <a:spcPct val="20000"/>
              </a:spcBef>
              <a:spcAft>
                <a:spcPct val="0"/>
              </a:spcAft>
              <a:defRPr/>
            </a:pPr>
            <a:r>
              <a:rPr lang="en-US" altLang="en-US" sz="1400" dirty="0" smtClean="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smtClean="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smtClean="0"/>
              <a:t>CHAPTER</a:t>
            </a:r>
          </a:p>
          <a:p>
            <a:pPr lvl="0"/>
            <a:r>
              <a:rPr lang="en-US" dirty="0" smtClean="0"/>
              <a:t>#</a:t>
            </a:r>
          </a:p>
        </p:txBody>
      </p:sp>
      <p:sp>
        <p:nvSpPr>
          <p:cNvPr id="2" name="TextBox 1"/>
          <p:cNvSpPr txBox="1"/>
          <p:nvPr userDrawn="1"/>
        </p:nvSpPr>
        <p:spPr>
          <a:xfrm>
            <a:off x="0" y="0"/>
            <a:ext cx="4572000" cy="2585323"/>
          </a:xfrm>
          <a:prstGeom prst="rect">
            <a:avLst/>
          </a:prstGeom>
          <a:noFill/>
        </p:spPr>
        <p:txBody>
          <a:bodyPr wrap="square" rtlCol="0">
            <a:spAutoFit/>
          </a:bodyPr>
          <a:lstStyle/>
          <a:p>
            <a:pPr algn="ctr"/>
            <a:r>
              <a:rPr lang="en-US" sz="3200" dirty="0" smtClean="0">
                <a:solidFill>
                  <a:schemeClr val="bg1"/>
                </a:solidFill>
                <a:latin typeface="+mj-lt"/>
                <a:cs typeface="Times New Roman" panose="02020603050405020304" pitchFamily="18" charset="0"/>
              </a:rPr>
              <a:t>N. GREGORY MANKIW</a:t>
            </a: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smtClean="0">
                <a:solidFill>
                  <a:schemeClr val="tx1">
                    <a:lumMod val="50000"/>
                    <a:lumOff val="50000"/>
                  </a:schemeClr>
                </a:solidFill>
                <a:latin typeface="Times New Roman" panose="02020603050405020304" pitchFamily="18" charset="0"/>
                <a:cs typeface="Times New Roman" panose="02020603050405020304" pitchFamily="18" charset="0"/>
              </a:rPr>
              <a:t>PRINCIPLES OF</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5400" dirty="0" smtClean="0">
                <a:latin typeface="+mj-lt"/>
              </a:rPr>
              <a:t>ECONOMICS</a:t>
            </a:r>
            <a:r>
              <a:rPr lang="en-US" dirty="0" smtClean="0"/>
              <a:t/>
            </a:r>
            <a:br>
              <a:rPr lang="en-US" dirty="0" smtClean="0"/>
            </a:br>
            <a:r>
              <a:rPr lang="en-US"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Eighth Edition </a:t>
            </a:r>
            <a:endParaRPr lang="en-US" dirty="0"/>
          </a:p>
        </p:txBody>
      </p:sp>
    </p:spTree>
    <p:extLst>
      <p:ext uri="{BB962C8B-B14F-4D97-AF65-F5344CB8AC3E}">
        <p14:creationId xmlns:p14="http://schemas.microsoft.com/office/powerpoint/2010/main" val="868237689"/>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88622"/>
            <a:ext cx="8458200" cy="1140178"/>
          </a:xfrm>
        </p:spPr>
        <p:txBody>
          <a:bodyPr/>
          <a:lstStyle>
            <a:lvl1pPr>
              <a:defRPr>
                <a:solidFill>
                  <a:srgbClr val="AE122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457200" y="1905000"/>
            <a:ext cx="83820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539222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smtClean="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3695449498"/>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0371975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31864117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04672751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Click to edit Master text styles</a:t>
            </a:r>
          </a:p>
          <a:p>
            <a:pPr lvl="0"/>
            <a:r>
              <a:rPr lang="en-US" dirty="0" smtClean="0"/>
              <a:t>Picture comment </a:t>
            </a:r>
            <a:endParaRPr lang="en-US" dirty="0"/>
          </a:p>
        </p:txBody>
      </p:sp>
    </p:spTree>
    <p:extLst>
      <p:ext uri="{BB962C8B-B14F-4D97-AF65-F5344CB8AC3E}">
        <p14:creationId xmlns:p14="http://schemas.microsoft.com/office/powerpoint/2010/main" val="260046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9757779"/>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8884959"/>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7569626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7241" y="914401"/>
            <a:ext cx="8518947" cy="2286000"/>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381000" y="3276600"/>
            <a:ext cx="8458200" cy="2895600"/>
          </a:xfrm>
        </p:spPr>
        <p:txBody>
          <a:bodyPr>
            <a:normAutofit/>
          </a:bodyP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7624707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424646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5.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6.xml"/><Relationship Id="rId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1" Type="http://schemas.openxmlformats.org/officeDocument/2006/relationships/slideLayout" Target="../slideLayouts/slideLayout9.xml"/><Relationship Id="rId2" Type="http://schemas.openxmlformats.org/officeDocument/2006/relationships/slideLayout" Target="../slideLayouts/slideLayout10.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11.xml"/><Relationship Id="rId2"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12.xml"/><Relationship Id="rId2"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timing>
    <p:tnLst>
      <p:par>
        <p:cTn xmlns:p14="http://schemas.microsoft.com/office/powerpoint/2010/main" id="1" dur="indefinite" restart="never" nodeType="tmRoot"/>
      </p:par>
    </p:tnLst>
  </p:timing>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80695" cy="1040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smtClean="0"/>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Lst>
  <p:transition xmlns:p14="http://schemas.microsoft.com/office/powerpoint/2010/main"/>
  <p:timing>
    <p:tnLst>
      <p:par>
        <p:cTn xmlns:p14="http://schemas.microsoft.com/office/powerpoint/2010/main" id="1" dur="indefinite" restart="never" nodeType="tmRoot"/>
      </p:par>
    </p:tnLst>
  </p:timing>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41886"/>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timing>
    <p:tnLst>
      <p:par>
        <p:cTn xmlns:p14="http://schemas.microsoft.com/office/powerpoint/2010/mai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352697"/>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timing>
    <p:tnLst>
      <p:par>
        <p:cTn xmlns:p14="http://schemas.microsoft.com/office/powerpoint/2010/mai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9"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 id="2147483683" r:id="rId2"/>
  </p:sldLayoutIdLst>
  <p:transition xmlns:p14="http://schemas.microsoft.com/office/powerpoint/2010/main"/>
  <p:timing>
    <p:tnLst>
      <p:par>
        <p:cTn xmlns:p14="http://schemas.microsoft.com/office/powerpoint/2010/main" id="1" dur="indefinite" restart="never" nodeType="tmRoot"/>
      </p:par>
    </p:tnLst>
  </p:timing>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5126" name="Picture 1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 id="2147483682" r:id="rId2"/>
  </p:sldLayoutIdLst>
  <p:timing>
    <p:tnLst>
      <p:par>
        <p:cTn xmlns:p14="http://schemas.microsoft.com/office/powerpoint/2010/main" id="1" dur="indefinite" restart="never" nodeType="tmRoot"/>
      </p:par>
    </p:tnLst>
  </p:timing>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left)">
                                      <p:cBhvr>
                                        <p:cTn id="19" dur="500"/>
                                        <p:tgtEl>
                                          <p:spTgt spid="1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left)">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6.png"/><Relationship Id="rId3" Type="http://schemas.openxmlformats.org/officeDocument/2006/relationships/hyperlink" Target="https://www.bea.gov/data/gdp/gross-domestic-produc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hyperlink" Target="..%5C..%5C..%5C..%5C..%5C..%5CProgram%20Files%5CTurningPoint%5C2003%5CQuestions.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5C..%5C..%5C..%5C..%5C..%5CProgram%20Files%5CTurningPoint%5C2003%5CQuestions.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5C..%5C..%5C..%5C..%5C..%5CProgram%20Files%5CTurningPoint%5C2003%5CQuestions.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hyperlink" Target="https://www.wsj.com/market-data/bonds?mod=md_home_overview_bonds_main" TargetMode="External"/><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hyperlink" Target="https://www.investopedia.com/terms/s/sec.asp"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hyperlink" Target="..%5C..%5C..%5C..%5C..%5C..%5CProgram%20Files%5CTurningPoint%5C2003%5CQuestions.htm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GDP, Fourth Quarter and Year 2019 (01/30/20)</a:t>
            </a:r>
            <a:endParaRPr lang="en-US" sz="28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1</a:t>
            </a:fld>
            <a:endParaRPr lang="en-US" dirty="0"/>
          </a:p>
        </p:txBody>
      </p:sp>
      <p:pic>
        <p:nvPicPr>
          <p:cNvPr id="6" name="Picture 5" descr="Screen Shot 2020-02-03 at 12.05.1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6300"/>
            <a:ext cx="9144000" cy="2546311"/>
          </a:xfrm>
          <a:prstGeom prst="rect">
            <a:avLst/>
          </a:prstGeom>
        </p:spPr>
      </p:pic>
      <p:sp>
        <p:nvSpPr>
          <p:cNvPr id="7" name="TextBox 6"/>
          <p:cNvSpPr txBox="1"/>
          <p:nvPr/>
        </p:nvSpPr>
        <p:spPr>
          <a:xfrm>
            <a:off x="2133600" y="5638800"/>
            <a:ext cx="5689027" cy="646331"/>
          </a:xfrm>
          <a:prstGeom prst="rect">
            <a:avLst/>
          </a:prstGeom>
          <a:noFill/>
        </p:spPr>
        <p:txBody>
          <a:bodyPr wrap="none" rtlCol="0">
            <a:spAutoFit/>
          </a:bodyPr>
          <a:lstStyle/>
          <a:p>
            <a:r>
              <a:rPr lang="en-US" dirty="0">
                <a:hlinkClick r:id="rId3"/>
              </a:rPr>
              <a:t>https://www.bea.gov/data/gdp/gross-domestic-</a:t>
            </a:r>
            <a:r>
              <a:rPr lang="en-US" dirty="0" smtClean="0">
                <a:hlinkClick r:id="rId3"/>
              </a:rPr>
              <a:t>product</a:t>
            </a:r>
            <a:endParaRPr lang="en-US" dirty="0" smtClean="0"/>
          </a:p>
          <a:p>
            <a:endParaRPr lang="en-US" dirty="0" smtClean="0"/>
          </a:p>
        </p:txBody>
      </p:sp>
    </p:spTree>
    <p:extLst>
      <p:ext uri="{BB962C8B-B14F-4D97-AF65-F5344CB8AC3E}">
        <p14:creationId xmlns:p14="http://schemas.microsoft.com/office/powerpoint/2010/main" val="294150869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1</a:t>
            </a:r>
            <a:r>
              <a:rPr lang="en-US" dirty="0">
                <a:solidFill>
                  <a:schemeClr val="accent6">
                    <a:lumMod val="50000"/>
                  </a:schemeClr>
                </a:solidFill>
              </a:rPr>
              <a:t>	</a:t>
            </a:r>
            <a:r>
              <a:rPr lang="en-US" dirty="0" smtClean="0">
                <a:solidFill>
                  <a:schemeClr val="accent6">
                    <a:lumMod val="50000"/>
                  </a:schemeClr>
                </a:solidFill>
              </a:rPr>
              <a:t>	</a:t>
            </a:r>
            <a:r>
              <a:rPr lang="en-US" dirty="0">
                <a:solidFill>
                  <a:schemeClr val="accent6">
                    <a:lumMod val="50000"/>
                  </a:schemeClr>
                </a:solidFill>
              </a:rPr>
              <a:t>	</a:t>
            </a:r>
            <a:r>
              <a:rPr lang="en-US" dirty="0">
                <a:solidFill>
                  <a:srgbClr val="AE1221"/>
                </a:solidFill>
              </a:rPr>
              <a:t>Present value</a:t>
            </a:r>
            <a:endParaRPr lang="en-US" dirty="0"/>
          </a:p>
        </p:txBody>
      </p:sp>
      <p:sp>
        <p:nvSpPr>
          <p:cNvPr id="3" name="Content Placeholder 2"/>
          <p:cNvSpPr>
            <a:spLocks noGrp="1"/>
          </p:cNvSpPr>
          <p:nvPr>
            <p:ph idx="1"/>
          </p:nvPr>
        </p:nvSpPr>
        <p:spPr>
          <a:xfrm>
            <a:off x="304800" y="838200"/>
            <a:ext cx="8686800" cy="5610225"/>
          </a:xfrm>
        </p:spPr>
        <p:txBody>
          <a:bodyPr>
            <a:noAutofit/>
          </a:bodyPr>
          <a:lstStyle/>
          <a:p>
            <a:pPr marL="0" indent="0">
              <a:buNone/>
            </a:pPr>
            <a:r>
              <a:rPr lang="en-US" dirty="0">
                <a:solidFill>
                  <a:schemeClr val="accent6">
                    <a:lumMod val="50000"/>
                  </a:schemeClr>
                </a:solidFill>
              </a:rPr>
              <a:t>You are thinking of buying a six-acre lot for $70,000.  The lot will be worth $100,000 in five years.</a:t>
            </a:r>
          </a:p>
          <a:p>
            <a:pPr marL="514350" indent="-514350">
              <a:buClr>
                <a:srgbClr val="C00000"/>
              </a:buClr>
              <a:buFont typeface="+mj-lt"/>
              <a:buAutoNum type="alphaUcPeriod"/>
            </a:pPr>
            <a:r>
              <a:rPr lang="en-US" dirty="0" smtClean="0">
                <a:solidFill>
                  <a:schemeClr val="tx1"/>
                </a:solidFill>
              </a:rPr>
              <a:t>Should </a:t>
            </a:r>
            <a:r>
              <a:rPr lang="en-US" dirty="0">
                <a:solidFill>
                  <a:schemeClr val="tx1"/>
                </a:solidFill>
              </a:rPr>
              <a:t>you buy the lot if r = 0.05?</a:t>
            </a:r>
          </a:p>
          <a:p>
            <a:pPr marL="514350" indent="-514350">
              <a:buClr>
                <a:srgbClr val="C00000"/>
              </a:buClr>
              <a:buFont typeface="+mj-lt"/>
              <a:buAutoNum type="alphaUcPeriod"/>
            </a:pPr>
            <a:r>
              <a:rPr lang="en-US" dirty="0" smtClean="0">
                <a:solidFill>
                  <a:schemeClr val="tx1"/>
                </a:solidFill>
              </a:rPr>
              <a:t>Should </a:t>
            </a:r>
            <a:r>
              <a:rPr lang="en-US" dirty="0">
                <a:solidFill>
                  <a:schemeClr val="tx1"/>
                </a:solidFill>
              </a:rPr>
              <a:t>you buy it if  r = 0.10?</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3770850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Active Learning </a:t>
            </a:r>
            <a:r>
              <a:rPr lang="en-US" dirty="0" smtClean="0">
                <a:solidFill>
                  <a:schemeClr val="accent6">
                    <a:lumMod val="50000"/>
                  </a:schemeClr>
                </a:solidFill>
              </a:rPr>
              <a:t>1</a:t>
            </a:r>
            <a:r>
              <a:rPr lang="en-US" dirty="0">
                <a:solidFill>
                  <a:schemeClr val="accent6">
                    <a:lumMod val="50000"/>
                  </a:schemeClr>
                </a:solidFill>
              </a:rPr>
              <a:t>	</a:t>
            </a:r>
            <a:r>
              <a:rPr lang="en-US" dirty="0" smtClean="0">
                <a:solidFill>
                  <a:schemeClr val="accent6">
                    <a:lumMod val="50000"/>
                  </a:schemeClr>
                </a:solidFill>
              </a:rPr>
              <a:t>	</a:t>
            </a:r>
            <a:r>
              <a:rPr lang="en-US" dirty="0">
                <a:solidFill>
                  <a:schemeClr val="accent6">
                    <a:lumMod val="50000"/>
                  </a:schemeClr>
                </a:solidFill>
              </a:rPr>
              <a:t>	</a:t>
            </a:r>
            <a:r>
              <a:rPr lang="en-US" dirty="0" smtClean="0">
                <a:solidFill>
                  <a:srgbClr val="AE1221"/>
                </a:solidFill>
              </a:rPr>
              <a:t>Answers</a:t>
            </a:r>
            <a:endParaRPr lang="en-US" dirty="0"/>
          </a:p>
        </p:txBody>
      </p:sp>
      <p:sp>
        <p:nvSpPr>
          <p:cNvPr id="3" name="Content Placeholder 2"/>
          <p:cNvSpPr>
            <a:spLocks noGrp="1"/>
          </p:cNvSpPr>
          <p:nvPr>
            <p:ph idx="1"/>
          </p:nvPr>
        </p:nvSpPr>
        <p:spPr>
          <a:xfrm>
            <a:off x="347241" y="914401"/>
            <a:ext cx="8518947" cy="1066799"/>
          </a:xfrm>
        </p:spPr>
        <p:txBody>
          <a:bodyPr>
            <a:noAutofit/>
          </a:bodyPr>
          <a:lstStyle/>
          <a:p>
            <a:pPr marL="0" indent="0">
              <a:buNone/>
            </a:pPr>
            <a:r>
              <a:rPr lang="en-US" sz="2800" dirty="0">
                <a:solidFill>
                  <a:schemeClr val="accent6">
                    <a:lumMod val="50000"/>
                  </a:schemeClr>
                </a:solidFill>
              </a:rPr>
              <a:t>You are thinking of buying a six-acre lot for $70,000.  The lot will be worth $100,000 in five years</a:t>
            </a:r>
            <a:r>
              <a:rPr lang="en-US" sz="2800" dirty="0" smtClean="0">
                <a:solidFill>
                  <a:schemeClr val="accent6">
                    <a:lumMod val="50000"/>
                  </a:schemeClr>
                </a:solidFill>
              </a:rPr>
              <a:t>.</a:t>
            </a:r>
            <a:endParaRPr lang="en-US" sz="2400" dirty="0">
              <a:solidFill>
                <a:schemeClr val="tx1"/>
              </a:solidFill>
            </a:endParaRP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381000" y="1981200"/>
            <a:ext cx="8458200" cy="4191000"/>
          </a:xfrm>
        </p:spPr>
        <p:txBody>
          <a:bodyPr>
            <a:normAutofit/>
          </a:bodyPr>
          <a:lstStyle/>
          <a:p>
            <a:pPr marL="514350" indent="-514350">
              <a:buClr>
                <a:srgbClr val="C00000"/>
              </a:buClr>
              <a:buFont typeface="+mj-lt"/>
              <a:buAutoNum type="alphaUcPeriod"/>
            </a:pPr>
            <a:r>
              <a:rPr lang="en-US" sz="2800" dirty="0" smtClean="0"/>
              <a:t>Should </a:t>
            </a:r>
            <a:r>
              <a:rPr lang="en-US" sz="2800" dirty="0"/>
              <a:t>you buy the lot if r = 0.05</a:t>
            </a:r>
            <a:r>
              <a:rPr lang="en-US" sz="2800" dirty="0" smtClean="0"/>
              <a:t>?</a:t>
            </a:r>
          </a:p>
          <a:p>
            <a:pPr marL="514350" indent="-514350">
              <a:buClr>
                <a:srgbClr val="C00000"/>
              </a:buClr>
              <a:buFont typeface="+mj-lt"/>
              <a:buAutoNum type="alphaUcPeriod"/>
            </a:pPr>
            <a:endParaRPr lang="en-US" sz="2800" dirty="0"/>
          </a:p>
          <a:p>
            <a:pPr marL="400050" lvl="1" indent="0">
              <a:buClr>
                <a:srgbClr val="C00000"/>
              </a:buClr>
              <a:buNone/>
            </a:pPr>
            <a:r>
              <a:rPr lang="en-US" dirty="0"/>
              <a:t/>
            </a:r>
            <a:br>
              <a:rPr lang="en-US" dirty="0"/>
            </a:br>
            <a:endParaRPr lang="en-US" dirty="0">
              <a:solidFill>
                <a:srgbClr val="005EA4"/>
              </a:solidFill>
            </a:endParaRPr>
          </a:p>
          <a:p>
            <a:pPr marL="514350" indent="-514350">
              <a:buClr>
                <a:srgbClr val="C00000"/>
              </a:buClr>
              <a:buFont typeface="+mj-lt"/>
              <a:buAutoNum type="alphaUcPeriod"/>
            </a:pPr>
            <a:r>
              <a:rPr lang="en-US" sz="2800" dirty="0"/>
              <a:t>Should you buy it if  r = 0.10?</a:t>
            </a:r>
          </a:p>
          <a:p>
            <a:pPr marL="400050" lvl="1" indent="0">
              <a:buClr>
                <a:srgbClr val="C00000"/>
              </a:buClr>
              <a:buNone/>
            </a:pPr>
            <a:r>
              <a:rPr lang="en-US" dirty="0"/>
              <a:t/>
            </a:r>
            <a:br>
              <a:rPr lang="en-US" dirty="0"/>
            </a:br>
            <a:endParaRPr lang="en-US" dirty="0" smtClean="0"/>
          </a:p>
        </p:txBody>
      </p:sp>
      <p:sp>
        <p:nvSpPr>
          <p:cNvPr id="7" name="TextBox 6"/>
          <p:cNvSpPr txBox="1"/>
          <p:nvPr/>
        </p:nvSpPr>
        <p:spPr>
          <a:xfrm>
            <a:off x="1143000" y="2514600"/>
            <a:ext cx="5548372" cy="954107"/>
          </a:xfrm>
          <a:prstGeom prst="rect">
            <a:avLst/>
          </a:prstGeom>
          <a:noFill/>
        </p:spPr>
        <p:txBody>
          <a:bodyPr wrap="none" rtlCol="0">
            <a:spAutoFit/>
          </a:bodyPr>
          <a:lstStyle/>
          <a:p>
            <a:r>
              <a:rPr lang="en-US" sz="2800" dirty="0"/>
              <a:t>PV = $100,000/(1.05)</a:t>
            </a:r>
            <a:r>
              <a:rPr lang="en-US" sz="2800" baseline="30000" dirty="0"/>
              <a:t>5</a:t>
            </a:r>
            <a:r>
              <a:rPr lang="en-US" sz="2800" dirty="0"/>
              <a:t> = $78,350.</a:t>
            </a:r>
            <a:br>
              <a:rPr lang="en-US" sz="2800" dirty="0"/>
            </a:br>
            <a:r>
              <a:rPr lang="en-US" sz="2800" dirty="0"/>
              <a:t>PV of lot &gt; price of lot. </a:t>
            </a:r>
            <a:endParaRPr lang="en-US" sz="2800" dirty="0" smtClean="0"/>
          </a:p>
        </p:txBody>
      </p:sp>
      <p:sp>
        <p:nvSpPr>
          <p:cNvPr id="8" name="TextBox 7"/>
          <p:cNvSpPr txBox="1"/>
          <p:nvPr/>
        </p:nvSpPr>
        <p:spPr>
          <a:xfrm>
            <a:off x="1219200" y="3505200"/>
            <a:ext cx="1927957" cy="523220"/>
          </a:xfrm>
          <a:prstGeom prst="rect">
            <a:avLst/>
          </a:prstGeom>
          <a:noFill/>
        </p:spPr>
        <p:txBody>
          <a:bodyPr wrap="none" rtlCol="0">
            <a:spAutoFit/>
          </a:bodyPr>
          <a:lstStyle/>
          <a:p>
            <a:r>
              <a:rPr lang="en-US" sz="2800" dirty="0">
                <a:solidFill>
                  <a:srgbClr val="005EA4"/>
                </a:solidFill>
              </a:rPr>
              <a:t>Yes, buy it. </a:t>
            </a:r>
            <a:endParaRPr lang="en-US" sz="2800" dirty="0"/>
          </a:p>
        </p:txBody>
      </p:sp>
      <p:sp>
        <p:nvSpPr>
          <p:cNvPr id="9" name="TextBox 8"/>
          <p:cNvSpPr txBox="1"/>
          <p:nvPr/>
        </p:nvSpPr>
        <p:spPr>
          <a:xfrm>
            <a:off x="1219200" y="4495800"/>
            <a:ext cx="5415239" cy="954107"/>
          </a:xfrm>
          <a:prstGeom prst="rect">
            <a:avLst/>
          </a:prstGeom>
          <a:noFill/>
        </p:spPr>
        <p:txBody>
          <a:bodyPr wrap="none" rtlCol="0">
            <a:spAutoFit/>
          </a:bodyPr>
          <a:lstStyle/>
          <a:p>
            <a:r>
              <a:rPr lang="en-US" sz="2800" dirty="0"/>
              <a:t>PV = $100,000/(1.1)</a:t>
            </a:r>
            <a:r>
              <a:rPr lang="en-US" sz="2800" baseline="30000" dirty="0"/>
              <a:t>5</a:t>
            </a:r>
            <a:r>
              <a:rPr lang="en-US" sz="2800" dirty="0"/>
              <a:t> = $62,090.  </a:t>
            </a:r>
            <a:br>
              <a:rPr lang="en-US" sz="2800" dirty="0"/>
            </a:br>
            <a:r>
              <a:rPr lang="en-US" sz="2800" dirty="0"/>
              <a:t>PV of lot &lt; price of lot. </a:t>
            </a:r>
          </a:p>
        </p:txBody>
      </p:sp>
      <p:sp>
        <p:nvSpPr>
          <p:cNvPr id="10" name="TextBox 9"/>
          <p:cNvSpPr txBox="1"/>
          <p:nvPr/>
        </p:nvSpPr>
        <p:spPr>
          <a:xfrm>
            <a:off x="1295400" y="5486400"/>
            <a:ext cx="2899276" cy="523220"/>
          </a:xfrm>
          <a:prstGeom prst="rect">
            <a:avLst/>
          </a:prstGeom>
          <a:noFill/>
        </p:spPr>
        <p:txBody>
          <a:bodyPr wrap="none" rtlCol="0">
            <a:spAutoFit/>
          </a:bodyPr>
          <a:lstStyle/>
          <a:p>
            <a:pPr marL="0" lvl="1"/>
            <a:r>
              <a:rPr lang="en-US" sz="2800" dirty="0">
                <a:solidFill>
                  <a:srgbClr val="005EA4"/>
                </a:solidFill>
              </a:rPr>
              <a:t>No, do not buy it</a:t>
            </a:r>
            <a:r>
              <a:rPr lang="en-US" sz="2800" dirty="0" smtClean="0">
                <a:solidFill>
                  <a:srgbClr val="005EA4"/>
                </a:solidFill>
              </a:rPr>
              <a:t>.</a:t>
            </a:r>
            <a:endParaRPr lang="en-US" sz="2800" dirty="0">
              <a:solidFill>
                <a:srgbClr val="005EA4"/>
              </a:solidFill>
            </a:endParaRPr>
          </a:p>
        </p:txBody>
      </p:sp>
    </p:spTree>
    <p:extLst>
      <p:ext uri="{BB962C8B-B14F-4D97-AF65-F5344CB8AC3E}">
        <p14:creationId xmlns:p14="http://schemas.microsoft.com/office/powerpoint/2010/main" val="414167658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par>
                          <p:cTn id="12" fill="hold">
                            <p:stCondLst>
                              <p:cond delay="0"/>
                            </p:stCondLst>
                            <p:childTnLst>
                              <p:par>
                                <p:cTn id="13" presetID="22" presetClass="entr" presetSubtype="8" fill="hold" grpId="0" nodeType="afterEffect">
                                  <p:stCondLst>
                                    <p:cond delay="9000"/>
                                  </p:stCondLst>
                                  <p:iterate type="wd">
                                    <p:tmPct val="10000"/>
                                  </p:iterate>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wipe(left)">
                                      <p:cBhvr>
                                        <p:cTn id="24" dur="500"/>
                                        <p:tgtEl>
                                          <p:spTgt spid="6">
                                            <p:txEl>
                                              <p:pRg st="3" end="3"/>
                                            </p:txEl>
                                          </p:spTgt>
                                        </p:tgtEl>
                                      </p:cBhvr>
                                    </p:animEffect>
                                  </p:childTnLst>
                                </p:cTn>
                              </p:par>
                            </p:childTnLst>
                          </p:cTn>
                        </p:par>
                        <p:par>
                          <p:cTn id="25" fill="hold">
                            <p:stCondLst>
                              <p:cond delay="500"/>
                            </p:stCondLst>
                            <p:childTnLst>
                              <p:par>
                                <p:cTn id="26" presetID="22" presetClass="entr" presetSubtype="8" fill="hold" grpId="0" nodeType="afterEffect">
                                  <p:stCondLst>
                                    <p:cond delay="0"/>
                                  </p:stCondLst>
                                  <p:iterate type="wd">
                                    <p:tmPct val="10000"/>
                                  </p:iterate>
                                  <p:childTnLst>
                                    <p:set>
                                      <p:cBhvr>
                                        <p:cTn id="27" dur="1" fill="hold">
                                          <p:stCondLst>
                                            <p:cond delay="0"/>
                                          </p:stCondLst>
                                        </p:cTn>
                                        <p:tgtEl>
                                          <p:spTgt spid="6">
                                            <p:txEl>
                                              <p:pRg st="4" end="4"/>
                                            </p:txEl>
                                          </p:spTgt>
                                        </p:tgtEl>
                                        <p:attrNameLst>
                                          <p:attrName>style.visibility</p:attrName>
                                        </p:attrNameLst>
                                      </p:cBhvr>
                                      <p:to>
                                        <p:strVal val="visible"/>
                                      </p:to>
                                    </p:set>
                                    <p:animEffect transition="in" filter="wipe(left)">
                                      <p:cBhvr>
                                        <p:cTn id="28" dur="500"/>
                                        <p:tgtEl>
                                          <p:spTgt spid="6">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P spid="8"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1" dirty="0">
                <a:solidFill>
                  <a:srgbClr val="C00000"/>
                </a:solidFill>
              </a:rPr>
              <a:t>Present </a:t>
            </a:r>
            <a:r>
              <a:rPr lang="en-US" i="1" dirty="0" smtClean="0">
                <a:solidFill>
                  <a:srgbClr val="C00000"/>
                </a:solidFill>
              </a:rPr>
              <a:t>value of a future sum </a:t>
            </a:r>
            <a:r>
              <a:rPr lang="en-US" i="1" dirty="0">
                <a:solidFill>
                  <a:srgbClr val="C00000"/>
                </a:solidFill>
              </a:rPr>
              <a:t>falls when the interest rate rises.</a:t>
            </a:r>
          </a:p>
          <a:p>
            <a:r>
              <a:rPr lang="en-US" i="1" dirty="0">
                <a:solidFill>
                  <a:srgbClr val="C00000"/>
                </a:solidFill>
              </a:rPr>
              <a:t>Present value helps explain why investment falls when the interest rate rises.</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5422363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Compounding</a:t>
            </a:r>
          </a:p>
        </p:txBody>
      </p:sp>
      <p:sp>
        <p:nvSpPr>
          <p:cNvPr id="3" name="Content Placeholder 2"/>
          <p:cNvSpPr>
            <a:spLocks noGrp="1"/>
          </p:cNvSpPr>
          <p:nvPr>
            <p:ph idx="1"/>
          </p:nvPr>
        </p:nvSpPr>
        <p:spPr/>
        <p:txBody>
          <a:bodyPr/>
          <a:lstStyle/>
          <a:p>
            <a:r>
              <a:rPr lang="en-US" dirty="0"/>
              <a:t>Compounding:  </a:t>
            </a:r>
            <a:endParaRPr lang="en-US" dirty="0" smtClean="0"/>
          </a:p>
          <a:p>
            <a:pPr lvl="1"/>
            <a:r>
              <a:rPr lang="en-US" dirty="0" smtClean="0"/>
              <a:t>The </a:t>
            </a:r>
            <a:r>
              <a:rPr lang="en-US" dirty="0"/>
              <a:t>accumulation of a sum of money where the interest earned on the sum earns additional interest </a:t>
            </a:r>
          </a:p>
          <a:p>
            <a:r>
              <a:rPr lang="en-US" dirty="0"/>
              <a:t>Because of </a:t>
            </a:r>
            <a:r>
              <a:rPr lang="en-US" dirty="0" smtClean="0"/>
              <a:t>compounding</a:t>
            </a:r>
          </a:p>
          <a:p>
            <a:pPr lvl="1"/>
            <a:r>
              <a:rPr lang="en-US" dirty="0" smtClean="0"/>
              <a:t>Small </a:t>
            </a:r>
            <a:r>
              <a:rPr lang="en-US" dirty="0"/>
              <a:t>differences in interest rates lead to big differences over time</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6714024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Compounding</a:t>
            </a:r>
          </a:p>
        </p:txBody>
      </p:sp>
      <p:sp>
        <p:nvSpPr>
          <p:cNvPr id="3" name="Content Placeholder 2"/>
          <p:cNvSpPr>
            <a:spLocks noGrp="1"/>
          </p:cNvSpPr>
          <p:nvPr>
            <p:ph idx="1"/>
          </p:nvPr>
        </p:nvSpPr>
        <p:spPr/>
        <p:txBody>
          <a:bodyPr/>
          <a:lstStyle/>
          <a:p>
            <a:r>
              <a:rPr lang="en-US" dirty="0" smtClean="0"/>
              <a:t>Example</a:t>
            </a:r>
            <a:r>
              <a:rPr lang="en-US" dirty="0"/>
              <a:t>:  Buy $1000 worth of Microsoft stock, hold for 30 years.  </a:t>
            </a:r>
          </a:p>
          <a:p>
            <a:pPr lvl="1"/>
            <a:r>
              <a:rPr lang="en-US" dirty="0"/>
              <a:t>If rate of return = 0.08,  </a:t>
            </a:r>
            <a:endParaRPr lang="en-US" dirty="0" smtClean="0"/>
          </a:p>
          <a:p>
            <a:pPr marL="457200" lvl="1" indent="0">
              <a:buNone/>
            </a:pPr>
            <a:r>
              <a:rPr lang="en-US" dirty="0"/>
              <a:t>	</a:t>
            </a:r>
            <a:r>
              <a:rPr lang="en-US" sz="2800" dirty="0" smtClean="0"/>
              <a:t>FV </a:t>
            </a:r>
            <a:r>
              <a:rPr lang="en-US" sz="2800" dirty="0"/>
              <a:t>= </a:t>
            </a:r>
            <a:r>
              <a:rPr lang="en-US" sz="2800" dirty="0" smtClean="0"/>
              <a:t>1000(1+0.08)</a:t>
            </a:r>
            <a:r>
              <a:rPr lang="en-US" sz="2800" baseline="30000" dirty="0" smtClean="0"/>
              <a:t>30</a:t>
            </a:r>
            <a:r>
              <a:rPr lang="en-US" sz="2800" dirty="0" smtClean="0"/>
              <a:t>=1000(10.063) =$</a:t>
            </a:r>
            <a:r>
              <a:rPr lang="en-US" sz="2800" dirty="0"/>
              <a:t>10,063</a:t>
            </a:r>
          </a:p>
          <a:p>
            <a:pPr lvl="1"/>
            <a:r>
              <a:rPr lang="en-US" dirty="0"/>
              <a:t>If rate of return = 0.10,  </a:t>
            </a:r>
            <a:endParaRPr lang="en-US" dirty="0" smtClean="0"/>
          </a:p>
          <a:p>
            <a:pPr lvl="2"/>
            <a:r>
              <a:rPr lang="en-US" dirty="0" smtClean="0"/>
              <a:t>FV =1000 (1+0.10)</a:t>
            </a:r>
            <a:r>
              <a:rPr lang="en-US" baseline="30000" dirty="0" smtClean="0"/>
              <a:t>30</a:t>
            </a:r>
            <a:r>
              <a:rPr lang="en-US" dirty="0" smtClean="0"/>
              <a:t>=1000(17.450) = </a:t>
            </a:r>
            <a:r>
              <a:rPr lang="en-US" dirty="0"/>
              <a:t>$</a:t>
            </a:r>
            <a:r>
              <a:rPr lang="en-US" dirty="0" smtClean="0"/>
              <a:t>17,450</a:t>
            </a:r>
          </a:p>
          <a:p>
            <a:pPr lvl="1"/>
            <a:r>
              <a:rPr lang="en-US" dirty="0"/>
              <a:t>Thus, a 2% increase in the rate of return leads to over $7000 of additional interest earned over the 30 years.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1605067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Rule of 70</a:t>
            </a:r>
          </a:p>
        </p:txBody>
      </p:sp>
      <p:sp>
        <p:nvSpPr>
          <p:cNvPr id="3" name="Content Placeholder 2"/>
          <p:cNvSpPr>
            <a:spLocks noGrp="1"/>
          </p:cNvSpPr>
          <p:nvPr>
            <p:ph idx="1"/>
          </p:nvPr>
        </p:nvSpPr>
        <p:spPr/>
        <p:txBody>
          <a:bodyPr/>
          <a:lstStyle/>
          <a:p>
            <a:r>
              <a:rPr lang="en-US" dirty="0"/>
              <a:t>The Rule of 70:  </a:t>
            </a:r>
            <a:endParaRPr lang="en-US" dirty="0" smtClean="0"/>
          </a:p>
          <a:p>
            <a:pPr lvl="1"/>
            <a:r>
              <a:rPr lang="en-US" dirty="0" smtClean="0"/>
              <a:t>If </a:t>
            </a:r>
            <a:r>
              <a:rPr lang="en-US" dirty="0"/>
              <a:t>a variable grows at </a:t>
            </a:r>
            <a:r>
              <a:rPr lang="en-US" u="sng" dirty="0"/>
              <a:t>a rate of x percent per year</a:t>
            </a:r>
            <a:r>
              <a:rPr lang="en-US" dirty="0"/>
              <a:t>, that variable will </a:t>
            </a:r>
            <a:r>
              <a:rPr lang="en-US" u="sng" dirty="0"/>
              <a:t>double in about 70/x years. </a:t>
            </a:r>
          </a:p>
          <a:p>
            <a:r>
              <a:rPr lang="en-US" dirty="0"/>
              <a:t>Example:  </a:t>
            </a:r>
          </a:p>
          <a:p>
            <a:pPr lvl="1"/>
            <a:r>
              <a:rPr lang="en-US" dirty="0"/>
              <a:t>If interest rate is 5%, a deposit will double in about 14 years. </a:t>
            </a:r>
            <a:endParaRPr lang="en-US" dirty="0" smtClean="0"/>
          </a:p>
          <a:p>
            <a:pPr lvl="1"/>
            <a:r>
              <a:rPr lang="en-US" dirty="0" smtClean="0"/>
              <a:t>If </a:t>
            </a:r>
            <a:r>
              <a:rPr lang="en-US" dirty="0"/>
              <a:t>interest rate is 7%, a deposit will double in about 10 years. </a:t>
            </a: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Box 5"/>
          <p:cNvSpPr txBox="1"/>
          <p:nvPr/>
        </p:nvSpPr>
        <p:spPr>
          <a:xfrm>
            <a:off x="4724400" y="4343400"/>
            <a:ext cx="2066792" cy="584776"/>
          </a:xfrm>
          <a:prstGeom prst="rect">
            <a:avLst/>
          </a:prstGeom>
          <a:noFill/>
        </p:spPr>
        <p:txBody>
          <a:bodyPr wrap="none" rtlCol="0">
            <a:spAutoFit/>
          </a:bodyPr>
          <a:lstStyle/>
          <a:p>
            <a:pPr marL="0" lvl="1"/>
            <a:r>
              <a:rPr lang="en-US" sz="3200" dirty="0"/>
              <a:t>(70/</a:t>
            </a:r>
            <a:r>
              <a:rPr lang="en-US" sz="3200" dirty="0">
                <a:solidFill>
                  <a:srgbClr val="FF0000"/>
                </a:solidFill>
              </a:rPr>
              <a:t>5</a:t>
            </a:r>
            <a:r>
              <a:rPr lang="en-US" sz="3200" dirty="0"/>
              <a:t> =14</a:t>
            </a:r>
            <a:r>
              <a:rPr lang="en-US" sz="3200" dirty="0" smtClean="0"/>
              <a:t>)</a:t>
            </a:r>
            <a:endParaRPr lang="en-US" sz="3200" dirty="0"/>
          </a:p>
        </p:txBody>
      </p:sp>
      <p:sp>
        <p:nvSpPr>
          <p:cNvPr id="7" name="TextBox 6"/>
          <p:cNvSpPr txBox="1"/>
          <p:nvPr/>
        </p:nvSpPr>
        <p:spPr>
          <a:xfrm>
            <a:off x="4876800" y="5486400"/>
            <a:ext cx="2295019" cy="584776"/>
          </a:xfrm>
          <a:prstGeom prst="rect">
            <a:avLst/>
          </a:prstGeom>
          <a:noFill/>
        </p:spPr>
        <p:txBody>
          <a:bodyPr wrap="none" rtlCol="0">
            <a:spAutoFit/>
          </a:bodyPr>
          <a:lstStyle/>
          <a:p>
            <a:pPr marL="0" lvl="1"/>
            <a:r>
              <a:rPr lang="en-US" sz="3200" dirty="0"/>
              <a:t>(70/</a:t>
            </a:r>
            <a:r>
              <a:rPr lang="en-US" sz="3200" dirty="0">
                <a:solidFill>
                  <a:srgbClr val="FF0000"/>
                </a:solidFill>
              </a:rPr>
              <a:t>10</a:t>
            </a:r>
            <a:r>
              <a:rPr lang="en-US" sz="3200" dirty="0"/>
              <a:t> =10</a:t>
            </a:r>
            <a:r>
              <a:rPr lang="en-US" sz="3200" dirty="0" smtClean="0"/>
              <a:t>)</a:t>
            </a:r>
            <a:endParaRPr lang="en-US" sz="3200" dirty="0"/>
          </a:p>
        </p:txBody>
      </p:sp>
    </p:spTree>
    <p:extLst>
      <p:ext uri="{BB962C8B-B14F-4D97-AF65-F5344CB8AC3E}">
        <p14:creationId xmlns:p14="http://schemas.microsoft.com/office/powerpoint/2010/main" val="279418151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Aversion</a:t>
            </a:r>
          </a:p>
        </p:txBody>
      </p:sp>
      <p:sp>
        <p:nvSpPr>
          <p:cNvPr id="3" name="Content Placeholder 2"/>
          <p:cNvSpPr>
            <a:spLocks noGrp="1"/>
          </p:cNvSpPr>
          <p:nvPr>
            <p:ph idx="1"/>
          </p:nvPr>
        </p:nvSpPr>
        <p:spPr>
          <a:xfrm>
            <a:off x="277813" y="1025525"/>
            <a:ext cx="8866187" cy="5422900"/>
          </a:xfrm>
        </p:spPr>
        <p:txBody>
          <a:bodyPr/>
          <a:lstStyle/>
          <a:p>
            <a:r>
              <a:rPr lang="en-US" dirty="0"/>
              <a:t>Most people are risk averse—they dislike uncertainty.  </a:t>
            </a:r>
          </a:p>
          <a:p>
            <a:pPr lvl="1"/>
            <a:r>
              <a:rPr lang="en-US" dirty="0"/>
              <a:t>Example: </a:t>
            </a:r>
            <a:r>
              <a:rPr lang="en-US" dirty="0" smtClean="0"/>
              <a:t>You </a:t>
            </a:r>
            <a:r>
              <a:rPr lang="en-US" dirty="0"/>
              <a:t>are offered the following gamble</a:t>
            </a:r>
            <a:r>
              <a:rPr lang="en-US" dirty="0" smtClean="0"/>
              <a:t>. Toss </a:t>
            </a:r>
            <a:r>
              <a:rPr lang="en-US" dirty="0"/>
              <a:t>a fair </a:t>
            </a:r>
            <a:r>
              <a:rPr lang="en-US" dirty="0" smtClean="0"/>
              <a:t>coin: </a:t>
            </a:r>
            <a:endParaRPr lang="en-US" dirty="0"/>
          </a:p>
          <a:p>
            <a:pPr lvl="2"/>
            <a:r>
              <a:rPr lang="en-US" dirty="0"/>
              <a:t>If heads, </a:t>
            </a:r>
            <a:r>
              <a:rPr lang="en-US" dirty="0" smtClean="0"/>
              <a:t>win </a:t>
            </a:r>
            <a:r>
              <a:rPr lang="en-US" dirty="0"/>
              <a:t>$</a:t>
            </a:r>
            <a:r>
              <a:rPr lang="en-US" dirty="0" smtClean="0"/>
              <a:t>1000; If </a:t>
            </a:r>
            <a:r>
              <a:rPr lang="en-US" dirty="0"/>
              <a:t>tails, you lose $</a:t>
            </a:r>
            <a:r>
              <a:rPr lang="en-US" dirty="0" smtClean="0"/>
              <a:t>1000</a:t>
            </a:r>
            <a:endParaRPr lang="en-US" dirty="0"/>
          </a:p>
          <a:p>
            <a:pPr lvl="1"/>
            <a:r>
              <a:rPr lang="en-US" dirty="0" smtClean="0"/>
              <a:t>Should </a:t>
            </a:r>
            <a:r>
              <a:rPr lang="en-US" dirty="0"/>
              <a:t>you take this gamble?</a:t>
            </a:r>
          </a:p>
          <a:p>
            <a:pPr lvl="2"/>
            <a:r>
              <a:rPr lang="en-US" dirty="0"/>
              <a:t>If you are risk averse, the pain of </a:t>
            </a:r>
            <a:r>
              <a:rPr lang="en-US" dirty="0" smtClean="0"/>
              <a:t>losing $1000 </a:t>
            </a:r>
            <a:r>
              <a:rPr lang="en-US" dirty="0"/>
              <a:t>would exceed the pleasure of winning $1000. </a:t>
            </a:r>
            <a:endParaRPr lang="en-US" dirty="0" smtClean="0"/>
          </a:p>
          <a:p>
            <a:pPr lvl="2"/>
            <a:r>
              <a:rPr lang="en-US" dirty="0" smtClean="0"/>
              <a:t>Since </a:t>
            </a:r>
            <a:r>
              <a:rPr lang="en-US" dirty="0"/>
              <a:t>both outcomes are equally </a:t>
            </a:r>
            <a:r>
              <a:rPr lang="en-US" dirty="0" smtClean="0"/>
              <a:t>likely, you </a:t>
            </a:r>
            <a:r>
              <a:rPr lang="en-US" dirty="0"/>
              <a:t>should not take this gamble. </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85513282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sz="3400" dirty="0" smtClean="0"/>
              <a:t>The Utility Function</a:t>
            </a:r>
          </a:p>
        </p:txBody>
      </p:sp>
      <p:sp>
        <p:nvSpPr>
          <p:cNvPr id="154644" name="Rectangle 20"/>
          <p:cNvSpPr>
            <a:spLocks noGrp="1" noChangeArrowheads="1"/>
          </p:cNvSpPr>
          <p:nvPr>
            <p:ph type="body" sz="quarter" idx="12"/>
          </p:nvPr>
        </p:nvSpPr>
        <p:spPr>
          <a:xfrm>
            <a:off x="36786" y="935038"/>
            <a:ext cx="4001814" cy="5191125"/>
          </a:xfrm>
          <a:solidFill>
            <a:srgbClr val="FFCCFF"/>
          </a:solidFill>
          <a:ln>
            <a:noFill/>
            <a:miter lim="800000"/>
            <a:headEnd/>
            <a:tailEnd/>
          </a:ln>
          <a:effectLst>
            <a:outerShdw blurRad="50800" dist="38100" dir="2700000" algn="tl" rotWithShape="0">
              <a:prstClr val="black">
                <a:alpha val="40000"/>
              </a:prstClr>
            </a:outerShdw>
          </a:effectLst>
        </p:spPr>
        <p:txBody>
          <a:bodyPr/>
          <a:lstStyle/>
          <a:p>
            <a:pPr eaLnBrk="1" hangingPunct="1"/>
            <a:r>
              <a:rPr lang="en-US" sz="2800" b="1" u="sng" dirty="0">
                <a:cs typeface="Arial"/>
              </a:rPr>
              <a:t>Utility</a:t>
            </a:r>
            <a:r>
              <a:rPr lang="en-US" sz="2800" dirty="0">
                <a:cs typeface="Arial"/>
              </a:rPr>
              <a:t> is a subjective measure of well-being </a:t>
            </a:r>
            <a:br>
              <a:rPr lang="en-US" sz="2800" dirty="0">
                <a:cs typeface="Arial"/>
              </a:rPr>
            </a:br>
            <a:r>
              <a:rPr lang="en-US" sz="2800" dirty="0">
                <a:cs typeface="Arial"/>
              </a:rPr>
              <a:t>that depends on wealth.</a:t>
            </a:r>
          </a:p>
          <a:p>
            <a:pPr marL="0" indent="0" eaLnBrk="1" hangingPunct="1">
              <a:buFont typeface="Wingdings" pitchFamily="2" charset="2"/>
              <a:buNone/>
            </a:pPr>
            <a:endParaRPr lang="en-US" sz="2800" dirty="0" smtClean="0"/>
          </a:p>
          <a:p>
            <a:pPr marL="0" indent="0" eaLnBrk="1" hangingPunct="1">
              <a:buFont typeface="Wingdings" pitchFamily="2" charset="2"/>
              <a:buNone/>
            </a:pPr>
            <a:r>
              <a:rPr lang="en-US" sz="2800" dirty="0" smtClean="0"/>
              <a:t>As wealth rises, the curve becomes flatter due to </a:t>
            </a:r>
            <a:r>
              <a:rPr lang="en-US" sz="2800" u="sng" dirty="0" smtClean="0"/>
              <a:t>diminishing marginal utility</a:t>
            </a:r>
            <a:r>
              <a:rPr lang="en-US" sz="2800" dirty="0" smtClean="0"/>
              <a:t>: the more wealth a person has, the less extra utility he would get from an extra dollar.</a:t>
            </a:r>
          </a:p>
        </p:txBody>
      </p:sp>
      <p:sp>
        <p:nvSpPr>
          <p:cNvPr id="154627" name="Arc 3"/>
          <p:cNvSpPr>
            <a:spLocks/>
          </p:cNvSpPr>
          <p:nvPr/>
        </p:nvSpPr>
        <p:spPr bwMode="auto">
          <a:xfrm flipH="1">
            <a:off x="4892675" y="1776413"/>
            <a:ext cx="4127500" cy="3532187"/>
          </a:xfrm>
          <a:custGeom>
            <a:avLst/>
            <a:gdLst>
              <a:gd name="T0" fmla="*/ 2147483647 w 21412"/>
              <a:gd name="T1" fmla="*/ 0 h 20859"/>
              <a:gd name="T2" fmla="*/ 2147483647 w 21412"/>
              <a:gd name="T3" fmla="*/ 2147483647 h 20859"/>
              <a:gd name="T4" fmla="*/ 0 w 21412"/>
              <a:gd name="T5" fmla="*/ 2147483647 h 20859"/>
              <a:gd name="T6" fmla="*/ 0 60000 65536"/>
              <a:gd name="T7" fmla="*/ 0 60000 65536"/>
              <a:gd name="T8" fmla="*/ 0 60000 65536"/>
              <a:gd name="T9" fmla="*/ 0 w 21412"/>
              <a:gd name="T10" fmla="*/ 0 h 20859"/>
              <a:gd name="T11" fmla="*/ 21412 w 21412"/>
              <a:gd name="T12" fmla="*/ 20859 h 20859"/>
            </a:gdLst>
            <a:ahLst/>
            <a:cxnLst>
              <a:cxn ang="T6">
                <a:pos x="T0" y="T1"/>
              </a:cxn>
              <a:cxn ang="T7">
                <a:pos x="T2" y="T3"/>
              </a:cxn>
              <a:cxn ang="T8">
                <a:pos x="T4" y="T5"/>
              </a:cxn>
            </a:cxnLst>
            <a:rect l="T9" t="T10" r="T11" b="T12"/>
            <a:pathLst>
              <a:path w="21412" h="20859" fill="none" extrusionOk="0">
                <a:moveTo>
                  <a:pt x="5608" y="-1"/>
                </a:moveTo>
                <a:cubicBezTo>
                  <a:pt x="14030" y="2264"/>
                  <a:pt x="20264" y="9371"/>
                  <a:pt x="21412" y="18016"/>
                </a:cubicBezTo>
              </a:path>
              <a:path w="21412" h="20859" stroke="0" extrusionOk="0">
                <a:moveTo>
                  <a:pt x="5608" y="-1"/>
                </a:moveTo>
                <a:cubicBezTo>
                  <a:pt x="14030" y="2264"/>
                  <a:pt x="20264" y="9371"/>
                  <a:pt x="21412" y="18016"/>
                </a:cubicBezTo>
                <a:lnTo>
                  <a:pt x="0" y="20859"/>
                </a:lnTo>
                <a:lnTo>
                  <a:pt x="5608" y="-1"/>
                </a:lnTo>
                <a:close/>
              </a:path>
            </a:pathLst>
          </a:custGeom>
          <a:noFill/>
          <a:ln w="38100">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2" name="Group 4"/>
          <p:cNvGrpSpPr>
            <a:grpSpLocks/>
          </p:cNvGrpSpPr>
          <p:nvPr/>
        </p:nvGrpSpPr>
        <p:grpSpPr bwMode="auto">
          <a:xfrm>
            <a:off x="3913188" y="1028700"/>
            <a:ext cx="4737100" cy="4211638"/>
            <a:chOff x="2465" y="648"/>
            <a:chExt cx="2984" cy="2653"/>
          </a:xfrm>
        </p:grpSpPr>
        <p:grpSp>
          <p:nvGrpSpPr>
            <p:cNvPr id="19475" name="Group 5"/>
            <p:cNvGrpSpPr>
              <a:grpSpLocks/>
            </p:cNvGrpSpPr>
            <p:nvPr/>
          </p:nvGrpSpPr>
          <p:grpSpPr bwMode="auto">
            <a:xfrm>
              <a:off x="3070" y="716"/>
              <a:ext cx="2311" cy="2329"/>
              <a:chOff x="1098" y="1361"/>
              <a:chExt cx="2116" cy="2027"/>
            </a:xfrm>
          </p:grpSpPr>
          <p:sp>
            <p:nvSpPr>
              <p:cNvPr id="19478" name="Line 6"/>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9" name="Line 7"/>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476" name="Text Box 8"/>
            <p:cNvSpPr txBox="1">
              <a:spLocks noChangeArrowheads="1"/>
            </p:cNvSpPr>
            <p:nvPr/>
          </p:nvSpPr>
          <p:spPr bwMode="auto">
            <a:xfrm>
              <a:off x="4789" y="3071"/>
              <a:ext cx="6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a:cs typeface="Arial" charset="0"/>
                </a:rPr>
                <a:t>Wealth</a:t>
              </a:r>
            </a:p>
          </p:txBody>
        </p:sp>
        <p:sp>
          <p:nvSpPr>
            <p:cNvPr id="19477" name="Text Box 9"/>
            <p:cNvSpPr txBox="1">
              <a:spLocks noChangeArrowheads="1"/>
            </p:cNvSpPr>
            <p:nvPr/>
          </p:nvSpPr>
          <p:spPr bwMode="auto">
            <a:xfrm>
              <a:off x="2465" y="648"/>
              <a:ext cx="6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a:cs typeface="Arial" charset="0"/>
                </a:rPr>
                <a:t>Utility</a:t>
              </a:r>
            </a:p>
          </p:txBody>
        </p:sp>
      </p:grpSp>
      <p:grpSp>
        <p:nvGrpSpPr>
          <p:cNvPr id="4" name="Group 10"/>
          <p:cNvGrpSpPr>
            <a:grpSpLocks/>
          </p:cNvGrpSpPr>
          <p:nvPr/>
        </p:nvGrpSpPr>
        <p:grpSpPr bwMode="auto">
          <a:xfrm>
            <a:off x="4878388" y="2416175"/>
            <a:ext cx="1592262" cy="2413000"/>
            <a:chOff x="357" y="2450"/>
            <a:chExt cx="795" cy="646"/>
          </a:xfrm>
        </p:grpSpPr>
        <p:sp>
          <p:nvSpPr>
            <p:cNvPr id="19473" name="Line 11"/>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9474" name="Line 12"/>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 name="Group 13"/>
          <p:cNvGrpSpPr>
            <a:grpSpLocks/>
          </p:cNvGrpSpPr>
          <p:nvPr/>
        </p:nvGrpSpPr>
        <p:grpSpPr bwMode="auto">
          <a:xfrm>
            <a:off x="5903913" y="4854575"/>
            <a:ext cx="1133475" cy="1271588"/>
            <a:chOff x="3397" y="3093"/>
            <a:chExt cx="714" cy="801"/>
          </a:xfrm>
        </p:grpSpPr>
        <p:sp>
          <p:nvSpPr>
            <p:cNvPr id="19471" name="Line 14"/>
            <p:cNvSpPr>
              <a:spLocks noChangeShapeType="1"/>
            </p:cNvSpPr>
            <p:nvPr/>
          </p:nvSpPr>
          <p:spPr bwMode="auto">
            <a:xfrm flipV="1">
              <a:off x="3753" y="3093"/>
              <a:ext cx="0" cy="372"/>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9472" name="Text Box 15"/>
            <p:cNvSpPr txBox="1">
              <a:spLocks noChangeArrowheads="1"/>
            </p:cNvSpPr>
            <p:nvPr/>
          </p:nvSpPr>
          <p:spPr bwMode="auto">
            <a:xfrm>
              <a:off x="3397" y="3434"/>
              <a:ext cx="714" cy="460"/>
            </a:xfrm>
            <a:prstGeom prst="rect">
              <a:avLst/>
            </a:prstGeom>
            <a:solidFill>
              <a:srgbClr val="AFE1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dirty="0">
                  <a:cs typeface="Arial" charset="0"/>
                </a:rPr>
                <a:t>Current wealth</a:t>
              </a:r>
            </a:p>
          </p:txBody>
        </p:sp>
      </p:grpSp>
      <p:grpSp>
        <p:nvGrpSpPr>
          <p:cNvPr id="6" name="Group 16"/>
          <p:cNvGrpSpPr>
            <a:grpSpLocks/>
          </p:cNvGrpSpPr>
          <p:nvPr/>
        </p:nvGrpSpPr>
        <p:grpSpPr bwMode="auto">
          <a:xfrm>
            <a:off x="4869657" y="1136650"/>
            <a:ext cx="1570038" cy="1279525"/>
            <a:chOff x="1446" y="1324"/>
            <a:chExt cx="989" cy="806"/>
          </a:xfrm>
        </p:grpSpPr>
        <p:sp>
          <p:nvSpPr>
            <p:cNvPr id="19469" name="Line 17"/>
            <p:cNvSpPr>
              <a:spLocks noChangeShapeType="1"/>
            </p:cNvSpPr>
            <p:nvPr/>
          </p:nvSpPr>
          <p:spPr bwMode="auto">
            <a:xfrm rot="5400000" flipH="1" flipV="1">
              <a:off x="1459" y="1771"/>
              <a:ext cx="346" cy="372"/>
            </a:xfrm>
            <a:prstGeom prst="line">
              <a:avLst/>
            </a:prstGeom>
            <a:noFill/>
            <a:ln w="28575">
              <a:solidFill>
                <a:schemeClr val="tx1"/>
              </a:solidFill>
              <a:round/>
              <a:headEnd type="triangle" w="med" len="med"/>
              <a:tailEnd type="none" w="med" len="med"/>
            </a:ln>
            <a:extLst>
              <a:ext uri="{909E8E84-426E-40dd-AFC4-6F175D3DCCD1}">
                <a14:hiddenFill xmlns:a14="http://schemas.microsoft.com/office/drawing/2010/main">
                  <a:noFill/>
                </a14:hiddenFill>
              </a:ext>
            </a:extLst>
          </p:spPr>
          <p:txBody>
            <a:bodyPr/>
            <a:lstStyle/>
            <a:p>
              <a:endParaRPr lang="en-US"/>
            </a:p>
          </p:txBody>
        </p:sp>
        <p:sp>
          <p:nvSpPr>
            <p:cNvPr id="19470" name="Text Box 18"/>
            <p:cNvSpPr txBox="1">
              <a:spLocks noChangeArrowheads="1"/>
            </p:cNvSpPr>
            <p:nvPr/>
          </p:nvSpPr>
          <p:spPr bwMode="auto">
            <a:xfrm>
              <a:off x="1721" y="1324"/>
              <a:ext cx="714" cy="460"/>
            </a:xfrm>
            <a:prstGeom prst="rect">
              <a:avLst/>
            </a:prstGeom>
            <a:solidFill>
              <a:srgbClr val="AFE1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dirty="0">
                  <a:cs typeface="Arial" charset="0"/>
                </a:rPr>
                <a:t>Current utility</a:t>
              </a:r>
            </a:p>
          </p:txBody>
        </p:sp>
      </p:grpSp>
      <p:sp>
        <p:nvSpPr>
          <p:cNvPr id="19468"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3" name="Footer Placeholder 2"/>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Slide Number Placeholder 6"/>
          <p:cNvSpPr>
            <a:spLocks noGrp="1"/>
          </p:cNvSpPr>
          <p:nvPr>
            <p:ph type="sldNum" sz="quarter" idx="13"/>
          </p:nvPr>
        </p:nvSpPr>
        <p:spPr/>
        <p:txBody>
          <a:bodyPr/>
          <a:lstStyle/>
          <a:p>
            <a:pPr>
              <a:defRPr/>
            </a:pPr>
            <a:fld id="{2F37425F-5E17-4209-B948-B5CE2119E408}" type="slidenum">
              <a:rPr lang="en-US" smtClean="0"/>
              <a:pPr>
                <a:defRPr/>
              </a:pPr>
              <a:t>17</a:t>
            </a:fld>
            <a:endParaRPr lang="en-US" dirty="0"/>
          </a:p>
        </p:txBody>
      </p:sp>
    </p:spTree>
    <p:extLst>
      <p:ext uri="{BB962C8B-B14F-4D97-AF65-F5344CB8AC3E}">
        <p14:creationId xmlns:p14="http://schemas.microsoft.com/office/powerpoint/2010/main" val="416394602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par>
                          <p:cTn id="8" fill="hold" nodeType="with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154627"/>
                                        </p:tgtEl>
                                        <p:attrNameLst>
                                          <p:attrName>style.visibility</p:attrName>
                                        </p:attrNameLst>
                                      </p:cBhvr>
                                      <p:to>
                                        <p:strVal val="visible"/>
                                      </p:to>
                                    </p:set>
                                    <p:animEffect transition="in" filter="strips(upRight)">
                                      <p:cBhvr>
                                        <p:cTn id="11" dur="500"/>
                                        <p:tgtEl>
                                          <p:spTgt spid="154627"/>
                                        </p:tgtEl>
                                      </p:cBhvr>
                                    </p:animEffect>
                                  </p:childTnLst>
                                </p:cTn>
                              </p:par>
                            </p:childTnLst>
                          </p:cTn>
                        </p:par>
                        <p:par>
                          <p:cTn id="12" fill="hold" nodeType="with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4644">
                                            <p:bg/>
                                          </p:spTgt>
                                        </p:tgtEl>
                                        <p:attrNameLst>
                                          <p:attrName>style.visibility</p:attrName>
                                        </p:attrNameLst>
                                      </p:cBhvr>
                                      <p:to>
                                        <p:strVal val="visible"/>
                                      </p:to>
                                    </p:set>
                                    <p:animEffect transition="in" filter="fade">
                                      <p:cBhvr>
                                        <p:cTn id="15" dur="500"/>
                                        <p:tgtEl>
                                          <p:spTgt spid="154644">
                                            <p:bg/>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4644">
                                            <p:txEl>
                                              <p:pRg st="0" end="0"/>
                                            </p:txEl>
                                          </p:spTgt>
                                        </p:tgtEl>
                                        <p:attrNameLst>
                                          <p:attrName>style.visibility</p:attrName>
                                        </p:attrNameLst>
                                      </p:cBhvr>
                                      <p:to>
                                        <p:strVal val="visible"/>
                                      </p:to>
                                    </p:set>
                                    <p:animEffect transition="in" filter="fade">
                                      <p:cBhvr>
                                        <p:cTn id="18" dur="500"/>
                                        <p:tgtEl>
                                          <p:spTgt spid="15464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9"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strips(upLeft)">
                                      <p:cBhvr>
                                        <p:cTn id="23" dur="500"/>
                                        <p:tgtEl>
                                          <p:spTgt spid="5"/>
                                        </p:tgtEl>
                                      </p:cBhvr>
                                    </p:animEffect>
                                  </p:childTnLst>
                                </p:cTn>
                              </p:par>
                            </p:childTnLst>
                          </p:cTn>
                        </p:par>
                        <p:par>
                          <p:cTn id="24" fill="hold" nodeType="afterGroup">
                            <p:stCondLst>
                              <p:cond delay="500"/>
                            </p:stCondLst>
                            <p:childTnLst>
                              <p:par>
                                <p:cTn id="25" presetID="18" presetClass="entr" presetSubtype="9"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strips(upLeft)">
                                      <p:cBhvr>
                                        <p:cTn id="27" dur="500"/>
                                        <p:tgtEl>
                                          <p:spTgt spid="4"/>
                                        </p:tgtEl>
                                      </p:cBhvr>
                                    </p:animEffect>
                                  </p:childTnLst>
                                </p:cTn>
                              </p:par>
                            </p:childTnLst>
                          </p:cTn>
                        </p:par>
                        <p:par>
                          <p:cTn id="28" fill="hold" nodeType="afterGroup">
                            <p:stCondLst>
                              <p:cond delay="1000"/>
                            </p:stCondLst>
                            <p:childTnLst>
                              <p:par>
                                <p:cTn id="29" presetID="18" presetClass="entr" presetSubtype="9"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strips(upLeft)">
                                      <p:cBhvr>
                                        <p:cTn id="31" dur="500"/>
                                        <p:tgtEl>
                                          <p:spTgt spid="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4644">
                                            <p:txEl>
                                              <p:pRg st="2" end="2"/>
                                            </p:txEl>
                                          </p:spTgt>
                                        </p:tgtEl>
                                        <p:attrNameLst>
                                          <p:attrName>style.visibility</p:attrName>
                                        </p:attrNameLst>
                                      </p:cBhvr>
                                      <p:to>
                                        <p:strVal val="visible"/>
                                      </p:to>
                                    </p:set>
                                    <p:animEffect transition="in" filter="fade">
                                      <p:cBhvr>
                                        <p:cTn id="34" dur="500"/>
                                        <p:tgtEl>
                                          <p:spTgt spid="15464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44" grpId="0" build="p" animBg="1"/>
      <p:bldP spid="154627"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normAutofit fontScale="90000"/>
          </a:bodyPr>
          <a:lstStyle/>
          <a:p>
            <a:pPr eaLnBrk="1" hangingPunct="1"/>
            <a:r>
              <a:rPr lang="en-US" sz="3300" dirty="0" smtClean="0"/>
              <a:t>The Utility Function and Risk Aversion</a:t>
            </a:r>
          </a:p>
        </p:txBody>
      </p:sp>
      <p:sp>
        <p:nvSpPr>
          <p:cNvPr id="153603" name="Rectangle 3"/>
          <p:cNvSpPr>
            <a:spLocks noGrp="1" noChangeArrowheads="1"/>
          </p:cNvSpPr>
          <p:nvPr>
            <p:ph type="body" sz="quarter" idx="12"/>
          </p:nvPr>
        </p:nvSpPr>
        <p:spPr>
          <a:xfrm>
            <a:off x="228599" y="3886200"/>
            <a:ext cx="4378325" cy="2207139"/>
          </a:xfrm>
          <a:solidFill>
            <a:srgbClr val="FFCCFF"/>
          </a:solidFill>
          <a:ln>
            <a:noFill/>
            <a:miter lim="800000"/>
            <a:headEnd/>
            <a:tailEnd/>
          </a:ln>
          <a:effectLst>
            <a:outerShdw blurRad="50800" dist="38100" dir="2700000" algn="tl" rotWithShape="0">
              <a:prstClr val="black">
                <a:alpha val="40000"/>
              </a:prstClr>
            </a:outerShdw>
          </a:effectLst>
        </p:spPr>
        <p:txBody>
          <a:bodyPr/>
          <a:lstStyle/>
          <a:p>
            <a:pPr marL="0" indent="0" eaLnBrk="1" hangingPunct="1">
              <a:buFont typeface="Wingdings" pitchFamily="2" charset="2"/>
              <a:buNone/>
            </a:pPr>
            <a:r>
              <a:rPr lang="en-US" sz="2600" dirty="0" smtClean="0"/>
              <a:t>Because of diminishing marginal utility, </a:t>
            </a:r>
            <a:br>
              <a:rPr lang="en-US" sz="2600" dirty="0" smtClean="0"/>
            </a:br>
            <a:r>
              <a:rPr lang="en-US" sz="2600" dirty="0" smtClean="0"/>
              <a:t>a $1000 loss reduces utility more than a $1000 gain increases it. </a:t>
            </a:r>
          </a:p>
        </p:txBody>
      </p:sp>
      <p:sp>
        <p:nvSpPr>
          <p:cNvPr id="20486" name="Arc 4"/>
          <p:cNvSpPr>
            <a:spLocks/>
          </p:cNvSpPr>
          <p:nvPr/>
        </p:nvSpPr>
        <p:spPr bwMode="auto">
          <a:xfrm flipH="1">
            <a:off x="4892675" y="1776413"/>
            <a:ext cx="4127500" cy="3532187"/>
          </a:xfrm>
          <a:custGeom>
            <a:avLst/>
            <a:gdLst>
              <a:gd name="T0" fmla="*/ 2147483647 w 21412"/>
              <a:gd name="T1" fmla="*/ 0 h 20859"/>
              <a:gd name="T2" fmla="*/ 2147483647 w 21412"/>
              <a:gd name="T3" fmla="*/ 2147483647 h 20859"/>
              <a:gd name="T4" fmla="*/ 0 w 21412"/>
              <a:gd name="T5" fmla="*/ 2147483647 h 20859"/>
              <a:gd name="T6" fmla="*/ 0 60000 65536"/>
              <a:gd name="T7" fmla="*/ 0 60000 65536"/>
              <a:gd name="T8" fmla="*/ 0 60000 65536"/>
              <a:gd name="T9" fmla="*/ 0 w 21412"/>
              <a:gd name="T10" fmla="*/ 0 h 20859"/>
              <a:gd name="T11" fmla="*/ 21412 w 21412"/>
              <a:gd name="T12" fmla="*/ 20859 h 20859"/>
            </a:gdLst>
            <a:ahLst/>
            <a:cxnLst>
              <a:cxn ang="T6">
                <a:pos x="T0" y="T1"/>
              </a:cxn>
              <a:cxn ang="T7">
                <a:pos x="T2" y="T3"/>
              </a:cxn>
              <a:cxn ang="T8">
                <a:pos x="T4" y="T5"/>
              </a:cxn>
            </a:cxnLst>
            <a:rect l="T9" t="T10" r="T11" b="T12"/>
            <a:pathLst>
              <a:path w="21412" h="20859" fill="none" extrusionOk="0">
                <a:moveTo>
                  <a:pt x="5608" y="-1"/>
                </a:moveTo>
                <a:cubicBezTo>
                  <a:pt x="14030" y="2264"/>
                  <a:pt x="20264" y="9371"/>
                  <a:pt x="21412" y="18016"/>
                </a:cubicBezTo>
              </a:path>
              <a:path w="21412" h="20859" stroke="0" extrusionOk="0">
                <a:moveTo>
                  <a:pt x="5608" y="-1"/>
                </a:moveTo>
                <a:cubicBezTo>
                  <a:pt x="14030" y="2264"/>
                  <a:pt x="20264" y="9371"/>
                  <a:pt x="21412" y="18016"/>
                </a:cubicBezTo>
                <a:lnTo>
                  <a:pt x="0" y="20859"/>
                </a:lnTo>
                <a:lnTo>
                  <a:pt x="5608" y="-1"/>
                </a:lnTo>
                <a:close/>
              </a:path>
            </a:pathLst>
          </a:custGeom>
          <a:noFill/>
          <a:ln w="38100">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20487" name="Group 38"/>
          <p:cNvGrpSpPr>
            <a:grpSpLocks/>
          </p:cNvGrpSpPr>
          <p:nvPr/>
        </p:nvGrpSpPr>
        <p:grpSpPr bwMode="auto">
          <a:xfrm>
            <a:off x="3913188" y="1028700"/>
            <a:ext cx="4737100" cy="4211638"/>
            <a:chOff x="2465" y="648"/>
            <a:chExt cx="2984" cy="2653"/>
          </a:xfrm>
        </p:grpSpPr>
        <p:grpSp>
          <p:nvGrpSpPr>
            <p:cNvPr id="20510" name="Group 6"/>
            <p:cNvGrpSpPr>
              <a:grpSpLocks/>
            </p:cNvGrpSpPr>
            <p:nvPr/>
          </p:nvGrpSpPr>
          <p:grpSpPr bwMode="auto">
            <a:xfrm>
              <a:off x="3070" y="716"/>
              <a:ext cx="2311" cy="2329"/>
              <a:chOff x="1098" y="1361"/>
              <a:chExt cx="2116" cy="2027"/>
            </a:xfrm>
          </p:grpSpPr>
          <p:sp>
            <p:nvSpPr>
              <p:cNvPr id="20513" name="Line 7"/>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4" name="Line 8"/>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0511" name="Text Box 9"/>
            <p:cNvSpPr txBox="1">
              <a:spLocks noChangeArrowheads="1"/>
            </p:cNvSpPr>
            <p:nvPr/>
          </p:nvSpPr>
          <p:spPr bwMode="auto">
            <a:xfrm>
              <a:off x="4789" y="3071"/>
              <a:ext cx="6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a:cs typeface="Arial" charset="0"/>
                </a:rPr>
                <a:t>Wealth</a:t>
              </a:r>
            </a:p>
          </p:txBody>
        </p:sp>
        <p:sp>
          <p:nvSpPr>
            <p:cNvPr id="20512" name="Text Box 10"/>
            <p:cNvSpPr txBox="1">
              <a:spLocks noChangeArrowheads="1"/>
            </p:cNvSpPr>
            <p:nvPr/>
          </p:nvSpPr>
          <p:spPr bwMode="auto">
            <a:xfrm>
              <a:off x="2465" y="648"/>
              <a:ext cx="6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a:cs typeface="Arial" charset="0"/>
                </a:rPr>
                <a:t>Utility</a:t>
              </a:r>
            </a:p>
          </p:txBody>
        </p:sp>
      </p:grpSp>
      <p:grpSp>
        <p:nvGrpSpPr>
          <p:cNvPr id="20488" name="Group 11"/>
          <p:cNvGrpSpPr>
            <a:grpSpLocks/>
          </p:cNvGrpSpPr>
          <p:nvPr/>
        </p:nvGrpSpPr>
        <p:grpSpPr bwMode="auto">
          <a:xfrm>
            <a:off x="4878388" y="2416175"/>
            <a:ext cx="1592262" cy="2413000"/>
            <a:chOff x="357" y="2450"/>
            <a:chExt cx="795" cy="646"/>
          </a:xfrm>
        </p:grpSpPr>
        <p:sp>
          <p:nvSpPr>
            <p:cNvPr id="20508" name="Line 12"/>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09" name="Line 13"/>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 name="Group 14"/>
          <p:cNvGrpSpPr>
            <a:grpSpLocks/>
          </p:cNvGrpSpPr>
          <p:nvPr/>
        </p:nvGrpSpPr>
        <p:grpSpPr bwMode="auto">
          <a:xfrm>
            <a:off x="4883150" y="3138488"/>
            <a:ext cx="787400" cy="1690687"/>
            <a:chOff x="357" y="2450"/>
            <a:chExt cx="795" cy="646"/>
          </a:xfrm>
        </p:grpSpPr>
        <p:sp>
          <p:nvSpPr>
            <p:cNvPr id="20506" name="Line 15"/>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07" name="Line 16"/>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 name="Group 17"/>
          <p:cNvGrpSpPr>
            <a:grpSpLocks/>
          </p:cNvGrpSpPr>
          <p:nvPr/>
        </p:nvGrpSpPr>
        <p:grpSpPr bwMode="auto">
          <a:xfrm>
            <a:off x="4878388" y="1992313"/>
            <a:ext cx="2392362" cy="2836862"/>
            <a:chOff x="357" y="2450"/>
            <a:chExt cx="795" cy="646"/>
          </a:xfrm>
        </p:grpSpPr>
        <p:sp>
          <p:nvSpPr>
            <p:cNvPr id="20504" name="Line 18"/>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05" name="Line 19"/>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 name="Group 23"/>
          <p:cNvGrpSpPr>
            <a:grpSpLocks/>
          </p:cNvGrpSpPr>
          <p:nvPr/>
        </p:nvGrpSpPr>
        <p:grpSpPr bwMode="auto">
          <a:xfrm>
            <a:off x="5441950" y="4864100"/>
            <a:ext cx="1022350" cy="596900"/>
            <a:chOff x="3106" y="3099"/>
            <a:chExt cx="644" cy="376"/>
          </a:xfrm>
        </p:grpSpPr>
        <p:sp>
          <p:nvSpPr>
            <p:cNvPr id="20502" name="Text Box 24"/>
            <p:cNvSpPr txBox="1">
              <a:spLocks noChangeArrowheads="1"/>
            </p:cNvSpPr>
            <p:nvPr/>
          </p:nvSpPr>
          <p:spPr bwMode="auto">
            <a:xfrm>
              <a:off x="3106" y="3245"/>
              <a:ext cx="606" cy="23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–1000</a:t>
              </a:r>
            </a:p>
          </p:txBody>
        </p:sp>
        <p:sp>
          <p:nvSpPr>
            <p:cNvPr id="20503" name="AutoShape 25"/>
            <p:cNvSpPr>
              <a:spLocks/>
            </p:cNvSpPr>
            <p:nvPr/>
          </p:nvSpPr>
          <p:spPr bwMode="auto">
            <a:xfrm rot="-5400000">
              <a:off x="3446" y="2908"/>
              <a:ext cx="114" cy="495"/>
            </a:xfrm>
            <a:prstGeom prst="leftBrace">
              <a:avLst>
                <a:gd name="adj1" fmla="val 57010"/>
                <a:gd name="adj2" fmla="val 50000"/>
              </a:avLst>
            </a:prstGeom>
            <a:noFill/>
            <a:ln w="1270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cs typeface="Arial" charset="0"/>
              </a:endParaRPr>
            </a:p>
          </p:txBody>
        </p:sp>
      </p:grpSp>
      <p:grpSp>
        <p:nvGrpSpPr>
          <p:cNvPr id="8" name="Group 26"/>
          <p:cNvGrpSpPr>
            <a:grpSpLocks/>
          </p:cNvGrpSpPr>
          <p:nvPr/>
        </p:nvGrpSpPr>
        <p:grpSpPr bwMode="auto">
          <a:xfrm>
            <a:off x="6483350" y="4864100"/>
            <a:ext cx="1011238" cy="593725"/>
            <a:chOff x="3762" y="3099"/>
            <a:chExt cx="637" cy="374"/>
          </a:xfrm>
        </p:grpSpPr>
        <p:sp>
          <p:nvSpPr>
            <p:cNvPr id="20500" name="Text Box 27"/>
            <p:cNvSpPr txBox="1">
              <a:spLocks noChangeArrowheads="1"/>
            </p:cNvSpPr>
            <p:nvPr/>
          </p:nvSpPr>
          <p:spPr bwMode="auto">
            <a:xfrm>
              <a:off x="3811" y="3243"/>
              <a:ext cx="588" cy="230"/>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dirty="0">
                  <a:cs typeface="Arial" charset="0"/>
                </a:rPr>
                <a:t>+1000</a:t>
              </a:r>
            </a:p>
          </p:txBody>
        </p:sp>
        <p:sp>
          <p:nvSpPr>
            <p:cNvPr id="20501" name="AutoShape 28"/>
            <p:cNvSpPr>
              <a:spLocks/>
            </p:cNvSpPr>
            <p:nvPr/>
          </p:nvSpPr>
          <p:spPr bwMode="auto">
            <a:xfrm rot="-5400000">
              <a:off x="3953" y="2908"/>
              <a:ext cx="114" cy="495"/>
            </a:xfrm>
            <a:prstGeom prst="leftBrace">
              <a:avLst>
                <a:gd name="adj1" fmla="val 57010"/>
                <a:gd name="adj2" fmla="val 50000"/>
              </a:avLst>
            </a:prstGeom>
            <a:noFill/>
            <a:ln w="127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cs typeface="Arial" charset="0"/>
              </a:endParaRPr>
            </a:p>
          </p:txBody>
        </p:sp>
      </p:grpSp>
      <p:grpSp>
        <p:nvGrpSpPr>
          <p:cNvPr id="9" name="Group 29"/>
          <p:cNvGrpSpPr>
            <a:grpSpLocks/>
          </p:cNvGrpSpPr>
          <p:nvPr/>
        </p:nvGrpSpPr>
        <p:grpSpPr bwMode="auto">
          <a:xfrm>
            <a:off x="2879725" y="2417763"/>
            <a:ext cx="1973263" cy="1174750"/>
            <a:chOff x="1814" y="1523"/>
            <a:chExt cx="1243" cy="740"/>
          </a:xfrm>
        </p:grpSpPr>
        <p:sp>
          <p:nvSpPr>
            <p:cNvPr id="20498" name="AutoShape 30"/>
            <p:cNvSpPr>
              <a:spLocks/>
            </p:cNvSpPr>
            <p:nvPr/>
          </p:nvSpPr>
          <p:spPr bwMode="auto">
            <a:xfrm>
              <a:off x="2943" y="1523"/>
              <a:ext cx="114" cy="453"/>
            </a:xfrm>
            <a:prstGeom prst="leftBrace">
              <a:avLst>
                <a:gd name="adj1" fmla="val 52173"/>
                <a:gd name="adj2" fmla="val 50000"/>
              </a:avLst>
            </a:prstGeom>
            <a:noFill/>
            <a:ln w="1270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cs typeface="Arial" charset="0"/>
              </a:endParaRPr>
            </a:p>
          </p:txBody>
        </p:sp>
        <p:sp>
          <p:nvSpPr>
            <p:cNvPr id="20499" name="Text Box 31"/>
            <p:cNvSpPr txBox="1">
              <a:spLocks noChangeArrowheads="1"/>
            </p:cNvSpPr>
            <p:nvPr/>
          </p:nvSpPr>
          <p:spPr bwMode="auto">
            <a:xfrm>
              <a:off x="1814" y="1573"/>
              <a:ext cx="1088" cy="69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Utility loss from losing $1000</a:t>
              </a:r>
            </a:p>
          </p:txBody>
        </p:sp>
      </p:grpSp>
      <p:grpSp>
        <p:nvGrpSpPr>
          <p:cNvPr id="10" name="Group 32"/>
          <p:cNvGrpSpPr>
            <a:grpSpLocks/>
          </p:cNvGrpSpPr>
          <p:nvPr/>
        </p:nvGrpSpPr>
        <p:grpSpPr bwMode="auto">
          <a:xfrm>
            <a:off x="2295525" y="1614488"/>
            <a:ext cx="2557463" cy="798512"/>
            <a:chOff x="1446" y="1017"/>
            <a:chExt cx="1611" cy="503"/>
          </a:xfrm>
        </p:grpSpPr>
        <p:sp>
          <p:nvSpPr>
            <p:cNvPr id="20496" name="AutoShape 33"/>
            <p:cNvSpPr>
              <a:spLocks/>
            </p:cNvSpPr>
            <p:nvPr/>
          </p:nvSpPr>
          <p:spPr bwMode="auto">
            <a:xfrm>
              <a:off x="2943" y="1256"/>
              <a:ext cx="114" cy="264"/>
            </a:xfrm>
            <a:prstGeom prst="leftBrace">
              <a:avLst>
                <a:gd name="adj1" fmla="val 30405"/>
                <a:gd name="adj2" fmla="val 50000"/>
              </a:avLst>
            </a:prstGeom>
            <a:noFill/>
            <a:ln w="127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cs typeface="Arial" charset="0"/>
              </a:endParaRPr>
            </a:p>
          </p:txBody>
        </p:sp>
        <p:sp>
          <p:nvSpPr>
            <p:cNvPr id="20497" name="Text Box 34"/>
            <p:cNvSpPr txBox="1">
              <a:spLocks noChangeArrowheads="1"/>
            </p:cNvSpPr>
            <p:nvPr/>
          </p:nvSpPr>
          <p:spPr bwMode="auto">
            <a:xfrm>
              <a:off x="1446" y="1017"/>
              <a:ext cx="1456" cy="460"/>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dirty="0">
                  <a:cs typeface="Arial" charset="0"/>
                </a:rPr>
                <a:t>Utility gain from winning $1000</a:t>
              </a:r>
            </a:p>
          </p:txBody>
        </p:sp>
      </p:grpSp>
      <p:sp>
        <p:nvSpPr>
          <p:cNvPr id="20495"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3"/>
          </p:nvPr>
        </p:nvSpPr>
        <p:spPr/>
        <p:txBody>
          <a:bodyPr/>
          <a:lstStyle/>
          <a:p>
            <a:pPr>
              <a:defRPr/>
            </a:pPr>
            <a:fld id="{2F37425F-5E17-4209-B948-B5CE2119E408}" type="slidenum">
              <a:rPr lang="en-US" smtClean="0"/>
              <a:pPr>
                <a:defRPr/>
              </a:pPr>
              <a:t>18</a:t>
            </a:fld>
            <a:endParaRPr lang="en-US" dirty="0"/>
          </a:p>
        </p:txBody>
      </p:sp>
    </p:spTree>
    <p:extLst>
      <p:ext uri="{BB962C8B-B14F-4D97-AF65-F5344CB8AC3E}">
        <p14:creationId xmlns:p14="http://schemas.microsoft.com/office/powerpoint/2010/main" val="176867493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03">
                                            <p:bg/>
                                          </p:spTgt>
                                        </p:tgtEl>
                                        <p:attrNameLst>
                                          <p:attrName>style.visibility</p:attrName>
                                        </p:attrNameLst>
                                      </p:cBhvr>
                                      <p:to>
                                        <p:strVal val="visible"/>
                                      </p:to>
                                    </p:set>
                                    <p:animEffect transition="in" filter="fade">
                                      <p:cBhvr>
                                        <p:cTn id="7" dur="500"/>
                                        <p:tgtEl>
                                          <p:spTgt spid="153603">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3603">
                                            <p:txEl>
                                              <p:pRg st="0" end="0"/>
                                            </p:txEl>
                                          </p:spTgt>
                                        </p:tgtEl>
                                        <p:attrNameLst>
                                          <p:attrName>style.visibility</p:attrName>
                                        </p:attrNameLst>
                                      </p:cBhvr>
                                      <p:to>
                                        <p:strVal val="visible"/>
                                      </p:to>
                                    </p:set>
                                    <p:animEffect transition="in" filter="fade">
                                      <p:cBhvr>
                                        <p:cTn id="10" dur="500"/>
                                        <p:tgtEl>
                                          <p:spTgt spid="153603">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9"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strips(upLeft)">
                                      <p:cBhvr>
                                        <p:cTn id="15" dur="500"/>
                                        <p:tgtEl>
                                          <p:spTgt spid="7"/>
                                        </p:tgtEl>
                                      </p:cBhvr>
                                    </p:animEffect>
                                  </p:childTnLst>
                                </p:cTn>
                              </p:par>
                            </p:childTnLst>
                          </p:cTn>
                        </p:par>
                        <p:par>
                          <p:cTn id="16" fill="hold" nodeType="afterGroup">
                            <p:stCondLst>
                              <p:cond delay="500"/>
                            </p:stCondLst>
                            <p:childTnLst>
                              <p:par>
                                <p:cTn id="17" presetID="18" presetClass="entr" presetSubtype="9"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strips(upLeft)">
                                      <p:cBhvr>
                                        <p:cTn id="19" dur="500"/>
                                        <p:tgtEl>
                                          <p:spTgt spid="5"/>
                                        </p:tgtEl>
                                      </p:cBhvr>
                                    </p:animEffect>
                                  </p:childTnLst>
                                </p:cTn>
                              </p:par>
                            </p:childTnLst>
                          </p:cTn>
                        </p:par>
                        <p:par>
                          <p:cTn id="20" fill="hold" nodeType="afterGroup">
                            <p:stCondLst>
                              <p:cond delay="1000"/>
                            </p:stCondLst>
                            <p:childTnLst>
                              <p:par>
                                <p:cTn id="21" presetID="18" presetClass="entr" presetSubtype="9"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strips(upLeft)">
                                      <p:cBhvr>
                                        <p:cTn id="23" dur="500"/>
                                        <p:tgtEl>
                                          <p:spTgt spid="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3"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strips(upRight)">
                                      <p:cBhvr>
                                        <p:cTn id="28" dur="500"/>
                                        <p:tgtEl>
                                          <p:spTgt spid="8"/>
                                        </p:tgtEl>
                                      </p:cBhvr>
                                    </p:animEffect>
                                  </p:childTnLst>
                                </p:cTn>
                              </p:par>
                            </p:childTnLst>
                          </p:cTn>
                        </p:par>
                        <p:par>
                          <p:cTn id="29" fill="hold" nodeType="afterGroup">
                            <p:stCondLst>
                              <p:cond delay="500"/>
                            </p:stCondLst>
                            <p:childTnLst>
                              <p:par>
                                <p:cTn id="30" presetID="18" presetClass="entr" presetSubtype="9"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strips(upLeft)">
                                      <p:cBhvr>
                                        <p:cTn id="32" dur="500"/>
                                        <p:tgtEl>
                                          <p:spTgt spid="6"/>
                                        </p:tgtEl>
                                      </p:cBhvr>
                                    </p:animEffect>
                                  </p:childTnLst>
                                </p:cTn>
                              </p:par>
                            </p:childTnLst>
                          </p:cTn>
                        </p:par>
                        <p:par>
                          <p:cTn id="33" fill="hold" nodeType="afterGroup">
                            <p:stCondLst>
                              <p:cond delay="1000"/>
                            </p:stCondLst>
                            <p:childTnLst>
                              <p:par>
                                <p:cTn id="34" presetID="18" presetClass="entr" presetSubtype="9"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strips(upLeft)">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Managing Risk With Insurance</a:t>
            </a:r>
            <a:endParaRPr lang="en-US" dirty="0"/>
          </a:p>
        </p:txBody>
      </p:sp>
      <p:sp>
        <p:nvSpPr>
          <p:cNvPr id="3" name="Content Placeholder 2"/>
          <p:cNvSpPr>
            <a:spLocks noGrp="1"/>
          </p:cNvSpPr>
          <p:nvPr>
            <p:ph idx="1"/>
          </p:nvPr>
        </p:nvSpPr>
        <p:spPr>
          <a:xfrm>
            <a:off x="277813" y="1025525"/>
            <a:ext cx="8866187" cy="5422900"/>
          </a:xfrm>
        </p:spPr>
        <p:txBody>
          <a:bodyPr/>
          <a:lstStyle/>
          <a:p>
            <a:r>
              <a:rPr lang="en-US" dirty="0" smtClean="0"/>
              <a:t>How insurance works:</a:t>
            </a:r>
          </a:p>
          <a:p>
            <a:pPr lvl="1"/>
            <a:r>
              <a:rPr lang="en-US" dirty="0" smtClean="0"/>
              <a:t>A person facing a risk pays a fee to the insurance company, which in return accepts part or all of the risk.</a:t>
            </a:r>
          </a:p>
          <a:p>
            <a:r>
              <a:rPr lang="en-US" dirty="0" smtClean="0"/>
              <a:t>Insurance </a:t>
            </a:r>
          </a:p>
          <a:p>
            <a:pPr lvl="1"/>
            <a:r>
              <a:rPr lang="en-US" dirty="0" smtClean="0"/>
              <a:t>Allows risks to be pooled, and can make risk averse people better off:  </a:t>
            </a:r>
          </a:p>
          <a:p>
            <a:pPr lvl="2"/>
            <a:r>
              <a:rPr lang="en-US" dirty="0" smtClean="0"/>
              <a:t>E.g., it is easier for 10,000 people to each bear 1/10,000 of the risk of a house burning down than for one person to bear entire risk alone. </a:t>
            </a:r>
          </a:p>
          <a:p>
            <a:endParaRPr lang="en-US" dirty="0"/>
          </a:p>
        </p:txBody>
      </p:sp>
      <p:sp>
        <p:nvSpPr>
          <p:cNvPr id="4" name="Slide Number Placeholder 3"/>
          <p:cNvSpPr>
            <a:spLocks noGrp="1"/>
          </p:cNvSpPr>
          <p:nvPr>
            <p:ph type="sldNum" sz="quarter" idx="10"/>
          </p:nvPr>
        </p:nvSpPr>
        <p:spPr/>
        <p:txBody>
          <a:bodyPr/>
          <a:lstStyle/>
          <a:p>
            <a:fld id="{073C29DC-2178-4274-9150-45F8EBD31C2D}"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p>
        </p:txBody>
      </p:sp>
    </p:spTree>
    <p:extLst>
      <p:ext uri="{BB962C8B-B14F-4D97-AF65-F5344CB8AC3E}">
        <p14:creationId xmlns:p14="http://schemas.microsoft.com/office/powerpoint/2010/main" val="122571997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 27</a:t>
            </a:r>
            <a:endParaRPr lang="en-US" dirty="0"/>
          </a:p>
        </p:txBody>
      </p:sp>
      <p:sp>
        <p:nvSpPr>
          <p:cNvPr id="3" name="Content Placeholder 2"/>
          <p:cNvSpPr>
            <a:spLocks noGrp="1"/>
          </p:cNvSpPr>
          <p:nvPr>
            <p:ph idx="1"/>
          </p:nvPr>
        </p:nvSpPr>
        <p:spPr/>
        <p:txBody>
          <a:bodyPr/>
          <a:lstStyle/>
          <a:p>
            <a:pPr marL="0" indent="0" algn="ctr">
              <a:buNone/>
            </a:pPr>
            <a:r>
              <a:rPr lang="en-US" dirty="0" smtClean="0"/>
              <a:t>The Basic Tools of Finance</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a:t>
            </a:fld>
            <a:endParaRPr lang="en-US" dirty="0"/>
          </a:p>
        </p:txBody>
      </p:sp>
    </p:spTree>
    <p:extLst>
      <p:ext uri="{BB962C8B-B14F-4D97-AF65-F5344CB8AC3E}">
        <p14:creationId xmlns:p14="http://schemas.microsoft.com/office/powerpoint/2010/main" val="266510211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Two Problems in Insurance Markets</a:t>
            </a:r>
          </a:p>
        </p:txBody>
      </p:sp>
      <p:sp>
        <p:nvSpPr>
          <p:cNvPr id="3" name="Content Placeholder 2"/>
          <p:cNvSpPr>
            <a:spLocks noGrp="1"/>
          </p:cNvSpPr>
          <p:nvPr>
            <p:ph idx="1"/>
          </p:nvPr>
        </p:nvSpPr>
        <p:spPr>
          <a:xfrm>
            <a:off x="277813" y="1025525"/>
            <a:ext cx="8866187" cy="5422900"/>
          </a:xfrm>
        </p:spPr>
        <p:txBody>
          <a:bodyPr/>
          <a:lstStyle/>
          <a:p>
            <a:pPr marL="514350" indent="-514350">
              <a:buFont typeface="+mj-lt"/>
              <a:buAutoNum type="arabicPeriod"/>
            </a:pPr>
            <a:r>
              <a:rPr lang="en-US" dirty="0" smtClean="0"/>
              <a:t>Adverse </a:t>
            </a:r>
            <a:r>
              <a:rPr lang="en-US" dirty="0"/>
              <a:t>selection:  </a:t>
            </a:r>
            <a:endParaRPr lang="en-US" dirty="0" smtClean="0"/>
          </a:p>
          <a:p>
            <a:pPr marL="914400" lvl="1" indent="-514350"/>
            <a:r>
              <a:rPr lang="en-US" dirty="0" smtClean="0"/>
              <a:t>A </a:t>
            </a:r>
            <a:r>
              <a:rPr lang="en-US" dirty="0"/>
              <a:t>high-risk person benefits more from insurance, so is more likely to purchase it</a:t>
            </a:r>
            <a:r>
              <a:rPr lang="en-US" dirty="0" smtClean="0"/>
              <a:t>.  </a:t>
            </a:r>
            <a:endParaRPr lang="en-US" dirty="0"/>
          </a:p>
          <a:p>
            <a:pPr marL="514350" indent="-514350">
              <a:buFont typeface="+mj-lt"/>
              <a:buAutoNum type="arabicPeriod"/>
            </a:pPr>
            <a:r>
              <a:rPr lang="en-US" dirty="0" smtClean="0"/>
              <a:t>Moral </a:t>
            </a:r>
            <a:r>
              <a:rPr lang="en-US" dirty="0"/>
              <a:t>hazard:  </a:t>
            </a:r>
            <a:endParaRPr lang="en-US" dirty="0" smtClean="0"/>
          </a:p>
          <a:p>
            <a:pPr marL="914400" lvl="1" indent="-514350"/>
            <a:r>
              <a:rPr lang="en-US" dirty="0" smtClean="0"/>
              <a:t>People </a:t>
            </a:r>
            <a:r>
              <a:rPr lang="en-US" dirty="0"/>
              <a:t>with insurance have less incentive to avoid risky behavior. </a:t>
            </a:r>
            <a:endParaRPr lang="en-US" dirty="0" smtClean="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611820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Two Problems in Insurance Markets</a:t>
            </a:r>
          </a:p>
        </p:txBody>
      </p:sp>
      <p:sp>
        <p:nvSpPr>
          <p:cNvPr id="3" name="Content Placeholder 2"/>
          <p:cNvSpPr>
            <a:spLocks noGrp="1"/>
          </p:cNvSpPr>
          <p:nvPr>
            <p:ph idx="1"/>
          </p:nvPr>
        </p:nvSpPr>
        <p:spPr>
          <a:xfrm>
            <a:off x="277813" y="1025525"/>
            <a:ext cx="8866187" cy="5422900"/>
          </a:xfrm>
        </p:spPr>
        <p:txBody>
          <a:bodyPr/>
          <a:lstStyle/>
          <a:p>
            <a:r>
              <a:rPr lang="en-US" dirty="0" smtClean="0"/>
              <a:t>Insurance </a:t>
            </a:r>
            <a:r>
              <a:rPr lang="en-US" dirty="0"/>
              <a:t>companies </a:t>
            </a:r>
            <a:endParaRPr lang="en-US" dirty="0" smtClean="0"/>
          </a:p>
          <a:p>
            <a:pPr lvl="1"/>
            <a:r>
              <a:rPr lang="en-US" dirty="0" smtClean="0"/>
              <a:t>Cannot </a:t>
            </a:r>
            <a:r>
              <a:rPr lang="en-US" dirty="0"/>
              <a:t>fully guard against these </a:t>
            </a:r>
            <a:r>
              <a:rPr lang="en-US" dirty="0" smtClean="0"/>
              <a:t>problems (adverse selection &amp; moral hazard), </a:t>
            </a:r>
            <a:r>
              <a:rPr lang="en-US" dirty="0"/>
              <a:t>so they must charge higher prices.  </a:t>
            </a:r>
          </a:p>
          <a:p>
            <a:pPr lvl="1"/>
            <a:r>
              <a:rPr lang="en-US" dirty="0"/>
              <a:t>As a result, low-risk people sometimes forego insurance and lose the benefits of risk-pooling</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06006868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sz="2800" dirty="0">
                <a:solidFill>
                  <a:schemeClr val="accent6">
                    <a:lumMod val="50000"/>
                  </a:schemeClr>
                </a:solidFill>
              </a:rPr>
              <a:t>Active Learning </a:t>
            </a:r>
            <a:r>
              <a:rPr lang="en-US" sz="2800" dirty="0" smtClean="0">
                <a:solidFill>
                  <a:schemeClr val="accent6">
                    <a:lumMod val="50000"/>
                  </a:schemeClr>
                </a:solidFill>
              </a:rPr>
              <a:t>2</a:t>
            </a:r>
            <a:r>
              <a:rPr lang="en-US" sz="2800" dirty="0">
                <a:solidFill>
                  <a:schemeClr val="accent6">
                    <a:lumMod val="50000"/>
                  </a:schemeClr>
                </a:solidFill>
              </a:rPr>
              <a:t>	</a:t>
            </a:r>
            <a:r>
              <a:rPr lang="en-US" sz="2800" dirty="0">
                <a:solidFill>
                  <a:srgbClr val="AE1221"/>
                </a:solidFill>
              </a:rPr>
              <a:t>Adverse selection or moral hazard?</a:t>
            </a:r>
            <a:endParaRPr lang="en-US" sz="2800" dirty="0"/>
          </a:p>
        </p:txBody>
      </p:sp>
      <p:sp>
        <p:nvSpPr>
          <p:cNvPr id="3" name="Content Placeholder 2"/>
          <p:cNvSpPr>
            <a:spLocks noGrp="1"/>
          </p:cNvSpPr>
          <p:nvPr>
            <p:ph idx="1"/>
          </p:nvPr>
        </p:nvSpPr>
        <p:spPr>
          <a:xfrm>
            <a:off x="304800" y="762000"/>
            <a:ext cx="8686800" cy="5686425"/>
          </a:xfrm>
        </p:spPr>
        <p:txBody>
          <a:bodyPr>
            <a:noAutofit/>
          </a:bodyPr>
          <a:lstStyle/>
          <a:p>
            <a:pPr marL="0" indent="0">
              <a:buNone/>
            </a:pPr>
            <a:r>
              <a:rPr lang="en-US" dirty="0">
                <a:solidFill>
                  <a:schemeClr val="accent6">
                    <a:lumMod val="50000"/>
                  </a:schemeClr>
                </a:solidFill>
              </a:rPr>
              <a:t>Identify whether each of the following is an example of adverse selection or moral hazard.</a:t>
            </a:r>
          </a:p>
          <a:p>
            <a:pPr marL="514350" indent="-514350">
              <a:buClr>
                <a:srgbClr val="C00000"/>
              </a:buClr>
              <a:buFont typeface="+mj-lt"/>
              <a:buAutoNum type="alphaUcPeriod"/>
            </a:pPr>
            <a:r>
              <a:rPr lang="en-US" sz="3000" dirty="0" smtClean="0">
                <a:solidFill>
                  <a:schemeClr val="tx1"/>
                </a:solidFill>
              </a:rPr>
              <a:t>Joe </a:t>
            </a:r>
            <a:r>
              <a:rPr lang="en-US" sz="3000" dirty="0">
                <a:solidFill>
                  <a:schemeClr val="tx1"/>
                </a:solidFill>
              </a:rPr>
              <a:t>begins smoking in bed after buying fire insurance</a:t>
            </a:r>
            <a:r>
              <a:rPr lang="en-US" sz="3000" dirty="0" smtClean="0">
                <a:solidFill>
                  <a:schemeClr val="tx1"/>
                </a:solidFill>
              </a:rPr>
              <a:t>.	</a:t>
            </a:r>
            <a:endParaRPr lang="en-US" sz="3000" dirty="0">
              <a:solidFill>
                <a:schemeClr val="tx1"/>
              </a:solidFill>
            </a:endParaRPr>
          </a:p>
          <a:p>
            <a:pPr marL="514350" indent="-514350">
              <a:buClr>
                <a:srgbClr val="C00000"/>
              </a:buClr>
              <a:buFont typeface="+mj-lt"/>
              <a:buAutoNum type="alphaUcPeriod"/>
            </a:pPr>
            <a:r>
              <a:rPr lang="en-US" sz="3000" dirty="0" smtClean="0">
                <a:solidFill>
                  <a:schemeClr val="tx1"/>
                </a:solidFill>
              </a:rPr>
              <a:t>Both </a:t>
            </a:r>
            <a:r>
              <a:rPr lang="en-US" sz="3000" dirty="0">
                <a:solidFill>
                  <a:schemeClr val="tx1"/>
                </a:solidFill>
              </a:rPr>
              <a:t>of Susan’s parents lost their teeth to gum disease, so Susan buys dental insurance. </a:t>
            </a:r>
            <a:endParaRPr lang="en-US" sz="3000" dirty="0" smtClean="0">
              <a:solidFill>
                <a:schemeClr val="tx1"/>
              </a:solidFill>
            </a:endParaRPr>
          </a:p>
          <a:p>
            <a:pPr marL="914400" lvl="1" indent="-514350">
              <a:buClr>
                <a:srgbClr val="C00000"/>
              </a:buClr>
              <a:buFont typeface="+mj-lt"/>
              <a:buAutoNum type="alphaUcPeriod"/>
            </a:pPr>
            <a:endParaRPr lang="en-US" sz="2600" dirty="0">
              <a:solidFill>
                <a:schemeClr val="tx1"/>
              </a:solidFill>
            </a:endParaRPr>
          </a:p>
          <a:p>
            <a:pPr marL="514350" indent="-514350">
              <a:buClr>
                <a:srgbClr val="C00000"/>
              </a:buClr>
              <a:buFont typeface="+mj-lt"/>
              <a:buAutoNum type="alphaUcPeriod"/>
            </a:pPr>
            <a:r>
              <a:rPr lang="en-US" sz="3000" dirty="0" smtClean="0">
                <a:solidFill>
                  <a:schemeClr val="tx1"/>
                </a:solidFill>
              </a:rPr>
              <a:t>When Mary </a:t>
            </a:r>
            <a:r>
              <a:rPr lang="en-US" sz="3000" dirty="0">
                <a:solidFill>
                  <a:schemeClr val="tx1"/>
                </a:solidFill>
              </a:rPr>
              <a:t>parks her Corvette convertible, she doesn’t bother putting the top up, because her insurance covers theft of any items left in the car.</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3770850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Risk</a:t>
            </a:r>
          </a:p>
        </p:txBody>
      </p:sp>
      <p:sp>
        <p:nvSpPr>
          <p:cNvPr id="3" name="Content Placeholder 2"/>
          <p:cNvSpPr>
            <a:spLocks noGrp="1"/>
          </p:cNvSpPr>
          <p:nvPr>
            <p:ph idx="1"/>
          </p:nvPr>
        </p:nvSpPr>
        <p:spPr/>
        <p:txBody>
          <a:bodyPr/>
          <a:lstStyle/>
          <a:p>
            <a:r>
              <a:rPr lang="en-US" dirty="0" smtClean="0"/>
              <a:t>Standard deviation</a:t>
            </a:r>
          </a:p>
          <a:p>
            <a:pPr lvl="1"/>
            <a:r>
              <a:rPr lang="en-US" dirty="0" smtClean="0"/>
              <a:t>A </a:t>
            </a:r>
            <a:r>
              <a:rPr lang="en-US" dirty="0"/>
              <a:t>statistic that measures a variable’s volatility—how likely it is to fluctuate.</a:t>
            </a:r>
          </a:p>
          <a:p>
            <a:pPr lvl="1"/>
            <a:r>
              <a:rPr lang="en-US" dirty="0" smtClean="0"/>
              <a:t>Used to measure the </a:t>
            </a:r>
            <a:r>
              <a:rPr lang="en-US" dirty="0"/>
              <a:t>risk of an asset </a:t>
            </a:r>
            <a:endParaRPr lang="en-US" dirty="0" smtClean="0"/>
          </a:p>
          <a:p>
            <a:pPr lvl="1"/>
            <a:r>
              <a:rPr lang="en-US" u="sng" dirty="0" smtClean="0">
                <a:solidFill>
                  <a:srgbClr val="FF0000"/>
                </a:solidFill>
              </a:rPr>
              <a:t>The </a:t>
            </a:r>
            <a:r>
              <a:rPr lang="en-US" u="sng" dirty="0">
                <a:solidFill>
                  <a:srgbClr val="FF0000"/>
                </a:solidFill>
              </a:rPr>
              <a:t>higher the standard deviation of the asset’s return, the greater the </a:t>
            </a:r>
            <a:r>
              <a:rPr lang="en-US" u="sng" dirty="0" smtClean="0">
                <a:solidFill>
                  <a:srgbClr val="FF0000"/>
                </a:solidFill>
              </a:rPr>
              <a:t>risk </a:t>
            </a:r>
            <a:endParaRPr lang="en-US" u="sng" dirty="0">
              <a:solidFill>
                <a:srgbClr val="FF0000"/>
              </a:solidFill>
            </a:endParaRP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45165314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Reducing Risk </a:t>
            </a:r>
            <a:r>
              <a:rPr lang="en-US" sz="3600" dirty="0" smtClean="0"/>
              <a:t/>
            </a:r>
            <a:br>
              <a:rPr lang="en-US" sz="3600" dirty="0" smtClean="0"/>
            </a:br>
            <a:r>
              <a:rPr lang="en-US" sz="3600" dirty="0" smtClean="0"/>
              <a:t>Through </a:t>
            </a:r>
            <a:r>
              <a:rPr lang="en-US" sz="3600" dirty="0"/>
              <a:t>Diversification</a:t>
            </a:r>
          </a:p>
        </p:txBody>
      </p:sp>
      <p:sp>
        <p:nvSpPr>
          <p:cNvPr id="3" name="Content Placeholder 2"/>
          <p:cNvSpPr>
            <a:spLocks noGrp="1"/>
          </p:cNvSpPr>
          <p:nvPr>
            <p:ph idx="1"/>
          </p:nvPr>
        </p:nvSpPr>
        <p:spPr>
          <a:xfrm>
            <a:off x="277813" y="990600"/>
            <a:ext cx="8866187" cy="5457825"/>
          </a:xfrm>
        </p:spPr>
        <p:txBody>
          <a:bodyPr/>
          <a:lstStyle/>
          <a:p>
            <a:r>
              <a:rPr lang="en-US" sz="3200" dirty="0"/>
              <a:t>Diversification </a:t>
            </a:r>
            <a:endParaRPr lang="en-US" sz="3200" dirty="0" smtClean="0"/>
          </a:p>
          <a:p>
            <a:pPr lvl="1"/>
            <a:r>
              <a:rPr lang="en-US" sz="3000" dirty="0"/>
              <a:t>R</a:t>
            </a:r>
            <a:r>
              <a:rPr lang="en-US" sz="3000" dirty="0" smtClean="0"/>
              <a:t>educes </a:t>
            </a:r>
            <a:r>
              <a:rPr lang="en-US" sz="3000" dirty="0"/>
              <a:t>risk by replacing a single risk with a large number of smaller, unrelated risks.  </a:t>
            </a:r>
          </a:p>
          <a:p>
            <a:r>
              <a:rPr lang="en-US" sz="3200" dirty="0"/>
              <a:t>A diversified portfolio </a:t>
            </a:r>
            <a:endParaRPr lang="en-US" sz="3200" dirty="0" smtClean="0"/>
          </a:p>
          <a:p>
            <a:pPr lvl="1"/>
            <a:r>
              <a:rPr lang="en-US" sz="2800" dirty="0" smtClean="0"/>
              <a:t>Assets </a:t>
            </a:r>
            <a:r>
              <a:rPr lang="en-US" sz="2800" dirty="0"/>
              <a:t>whose returns are not strongly </a:t>
            </a:r>
            <a:r>
              <a:rPr lang="en-US" sz="2800" dirty="0" smtClean="0"/>
              <a:t>related    </a:t>
            </a:r>
            <a:endParaRPr lang="en-US" sz="2800" dirty="0"/>
          </a:p>
          <a:p>
            <a:pPr lvl="1"/>
            <a:r>
              <a:rPr lang="en-US" sz="2800" dirty="0"/>
              <a:t>Some assets will realize high returns</a:t>
            </a:r>
            <a:r>
              <a:rPr lang="en-US" sz="2800" dirty="0" smtClean="0"/>
              <a:t>, others </a:t>
            </a:r>
            <a:r>
              <a:rPr lang="en-US" sz="2800" dirty="0"/>
              <a:t>low returns.  </a:t>
            </a:r>
          </a:p>
          <a:p>
            <a:pPr lvl="1"/>
            <a:r>
              <a:rPr lang="en-US" sz="2800" dirty="0"/>
              <a:t>The high and low returns average out</a:t>
            </a:r>
            <a:r>
              <a:rPr lang="en-US" sz="2800" dirty="0" smtClean="0"/>
              <a:t>, so </a:t>
            </a:r>
            <a:r>
              <a:rPr lang="en-US" sz="2800" dirty="0"/>
              <a:t>the portfolio is likely to earn </a:t>
            </a:r>
            <a:r>
              <a:rPr lang="en-US" sz="2800" dirty="0" smtClean="0"/>
              <a:t>an </a:t>
            </a:r>
            <a:r>
              <a:rPr lang="en-US" sz="2800" dirty="0"/>
              <a:t>intermediate return more </a:t>
            </a:r>
            <a:r>
              <a:rPr lang="en-US" sz="2800" dirty="0" smtClean="0"/>
              <a:t>consistently than </a:t>
            </a:r>
            <a:r>
              <a:rPr lang="en-US" sz="2800" dirty="0"/>
              <a:t>any of the assets it contains.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0165316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Reducing Risk </a:t>
            </a:r>
            <a:r>
              <a:rPr lang="en-US" sz="3600" dirty="0" smtClean="0"/>
              <a:t/>
            </a:r>
            <a:br>
              <a:rPr lang="en-US" sz="3600" dirty="0" smtClean="0"/>
            </a:br>
            <a:r>
              <a:rPr lang="en-US" sz="3600" dirty="0" smtClean="0"/>
              <a:t>Through </a:t>
            </a:r>
            <a:r>
              <a:rPr lang="en-US" sz="3600" dirty="0"/>
              <a:t>Diversification</a:t>
            </a:r>
          </a:p>
        </p:txBody>
      </p:sp>
      <p:sp>
        <p:nvSpPr>
          <p:cNvPr id="3" name="Content Placeholder 2"/>
          <p:cNvSpPr>
            <a:spLocks noGrp="1"/>
          </p:cNvSpPr>
          <p:nvPr>
            <p:ph idx="1"/>
          </p:nvPr>
        </p:nvSpPr>
        <p:spPr/>
        <p:txBody>
          <a:bodyPr/>
          <a:lstStyle/>
          <a:p>
            <a:r>
              <a:rPr lang="en-US" altLang="en-US" dirty="0" smtClean="0"/>
              <a:t>Firm-specific risk</a:t>
            </a:r>
          </a:p>
          <a:p>
            <a:pPr lvl="1"/>
            <a:r>
              <a:rPr lang="en-US" altLang="en-US" dirty="0" smtClean="0"/>
              <a:t>Affects </a:t>
            </a:r>
            <a:r>
              <a:rPr lang="en-US" altLang="en-US" dirty="0"/>
              <a:t>only a single company</a:t>
            </a:r>
          </a:p>
          <a:p>
            <a:r>
              <a:rPr lang="en-US" altLang="en-US" dirty="0"/>
              <a:t>Market risk</a:t>
            </a:r>
          </a:p>
          <a:p>
            <a:pPr lvl="1"/>
            <a:r>
              <a:rPr lang="en-US" altLang="en-US" dirty="0"/>
              <a:t>Affects all companies in the stock market</a:t>
            </a:r>
          </a:p>
          <a:p>
            <a:r>
              <a:rPr lang="en-US" altLang="en-US" dirty="0"/>
              <a:t>Diversification</a:t>
            </a:r>
          </a:p>
          <a:p>
            <a:pPr lvl="1"/>
            <a:r>
              <a:rPr lang="en-US" altLang="en-US" dirty="0"/>
              <a:t>Can eliminate firm-specific risk</a:t>
            </a:r>
          </a:p>
          <a:p>
            <a:pPr lvl="1"/>
            <a:r>
              <a:rPr lang="en-US" altLang="en-US" dirty="0"/>
              <a:t>Cannot eliminate market risk</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5066575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AutoShape 12"/>
          <p:cNvSpPr>
            <a:spLocks noChangeAspect="1" noChangeArrowheads="1" noTextEdit="1"/>
          </p:cNvSpPr>
          <p:nvPr/>
        </p:nvSpPr>
        <p:spPr bwMode="auto">
          <a:xfrm>
            <a:off x="1954213" y="987425"/>
            <a:ext cx="6837362" cy="510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677" name="Rectangle 2"/>
          <p:cNvSpPr>
            <a:spLocks noGrp="1" noChangeArrowheads="1"/>
          </p:cNvSpPr>
          <p:nvPr>
            <p:ph type="title"/>
          </p:nvPr>
        </p:nvSpPr>
        <p:spPr/>
        <p:txBody>
          <a:bodyPr>
            <a:normAutofit fontScale="90000"/>
          </a:bodyPr>
          <a:lstStyle/>
          <a:p>
            <a:pPr eaLnBrk="1" hangingPunct="1"/>
            <a:r>
              <a:rPr lang="en-US" sz="3400" smtClean="0"/>
              <a:t>Reducing Risk Through Diversification</a:t>
            </a:r>
          </a:p>
        </p:txBody>
      </p:sp>
      <p:sp>
        <p:nvSpPr>
          <p:cNvPr id="165891" name="Rectangle 3"/>
          <p:cNvSpPr>
            <a:spLocks noGrp="1" noChangeArrowheads="1"/>
          </p:cNvSpPr>
          <p:nvPr>
            <p:ph type="body" sz="quarter" idx="12"/>
          </p:nvPr>
        </p:nvSpPr>
        <p:spPr>
          <a:xfrm>
            <a:off x="5435600" y="901700"/>
            <a:ext cx="3365500" cy="1420813"/>
          </a:xfrm>
          <a:solidFill>
            <a:srgbClr val="66FF99"/>
          </a:solidFill>
          <a:effectLst>
            <a:outerShdw blurRad="50800" dist="38100" dir="2700000" algn="tl" rotWithShape="0">
              <a:prstClr val="black">
                <a:alpha val="40000"/>
              </a:prstClr>
            </a:outerShdw>
          </a:effectLst>
        </p:spPr>
        <p:txBody>
          <a:bodyPr/>
          <a:lstStyle/>
          <a:p>
            <a:pPr marL="0" indent="0" eaLnBrk="1" hangingPunct="1">
              <a:buFont typeface="Wingdings" pitchFamily="2" charset="2"/>
              <a:buNone/>
            </a:pPr>
            <a:r>
              <a:rPr lang="en-US" sz="2500" dirty="0" smtClean="0"/>
              <a:t>Increasing the number of stocks reduces firm-specific risk.</a:t>
            </a:r>
          </a:p>
        </p:txBody>
      </p:sp>
      <p:sp>
        <p:nvSpPr>
          <p:cNvPr id="3" name="Slide Number Placeholder 2"/>
          <p:cNvSpPr>
            <a:spLocks noGrp="1"/>
          </p:cNvSpPr>
          <p:nvPr>
            <p:ph type="sldNum" sz="quarter" idx="13"/>
          </p:nvPr>
        </p:nvSpPr>
        <p:spPr/>
        <p:txBody>
          <a:bodyPr/>
          <a:lstStyle/>
          <a:p>
            <a:pPr>
              <a:defRPr/>
            </a:pPr>
            <a:fld id="{073C29DC-2178-4274-9150-45F8EBD31C2D}" type="slidenum">
              <a:rPr lang="en-US" smtClean="0"/>
              <a:pPr>
                <a:defRPr/>
              </a:pPr>
              <a:t>26</a:t>
            </a:fld>
            <a:endParaRPr lang="en-US"/>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28679" name="Rectangle 14"/>
          <p:cNvSpPr>
            <a:spLocks noChangeArrowheads="1"/>
          </p:cNvSpPr>
          <p:nvPr/>
        </p:nvSpPr>
        <p:spPr bwMode="auto">
          <a:xfrm>
            <a:off x="2014538" y="1046163"/>
            <a:ext cx="6716712"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cs typeface="Arial" charset="0"/>
            </a:endParaRPr>
          </a:p>
        </p:txBody>
      </p:sp>
      <p:sp>
        <p:nvSpPr>
          <p:cNvPr id="28680" name="Line 17"/>
          <p:cNvSpPr>
            <a:spLocks noChangeShapeType="1"/>
          </p:cNvSpPr>
          <p:nvPr/>
        </p:nvSpPr>
        <p:spPr bwMode="auto">
          <a:xfrm>
            <a:off x="2573338" y="5260975"/>
            <a:ext cx="1079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1" name="Text Box 6"/>
          <p:cNvSpPr txBox="1">
            <a:spLocks noChangeArrowheads="1"/>
          </p:cNvSpPr>
          <p:nvPr/>
        </p:nvSpPr>
        <p:spPr bwMode="auto">
          <a:xfrm rot="-5400000">
            <a:off x="-674687" y="2790825"/>
            <a:ext cx="27305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a:cs typeface="Arial" charset="0"/>
              </a:rPr>
              <a:t>Standard dev of portfolio return</a:t>
            </a:r>
          </a:p>
        </p:txBody>
      </p:sp>
      <p:sp>
        <p:nvSpPr>
          <p:cNvPr id="28682" name="Text Box 9"/>
          <p:cNvSpPr txBox="1">
            <a:spLocks noChangeArrowheads="1"/>
          </p:cNvSpPr>
          <p:nvPr/>
        </p:nvSpPr>
        <p:spPr bwMode="auto">
          <a:xfrm>
            <a:off x="2770188" y="5770563"/>
            <a:ext cx="3495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a:cs typeface="Arial" charset="0"/>
              </a:rPr>
              <a:t># of stocks in portfolio</a:t>
            </a:r>
          </a:p>
        </p:txBody>
      </p:sp>
      <p:sp>
        <p:nvSpPr>
          <p:cNvPr id="165917" name="Freeform 29"/>
          <p:cNvSpPr>
            <a:spLocks/>
          </p:cNvSpPr>
          <p:nvPr/>
        </p:nvSpPr>
        <p:spPr bwMode="auto">
          <a:xfrm>
            <a:off x="1944688" y="1643063"/>
            <a:ext cx="4864100" cy="2108200"/>
          </a:xfrm>
          <a:custGeom>
            <a:avLst/>
            <a:gdLst>
              <a:gd name="T0" fmla="*/ 0 w 433"/>
              <a:gd name="T1" fmla="*/ 0 h 177"/>
              <a:gd name="T2" fmla="*/ 2147483647 w 433"/>
              <a:gd name="T3" fmla="*/ 2147483647 h 177"/>
              <a:gd name="T4" fmla="*/ 2147483647 w 433"/>
              <a:gd name="T5" fmla="*/ 2147483647 h 177"/>
              <a:gd name="T6" fmla="*/ 2147483647 w 433"/>
              <a:gd name="T7" fmla="*/ 2147483647 h 177"/>
              <a:gd name="T8" fmla="*/ 2147483647 w 433"/>
              <a:gd name="T9" fmla="*/ 2147483647 h 177"/>
              <a:gd name="T10" fmla="*/ 2147483647 w 433"/>
              <a:gd name="T11" fmla="*/ 2147483647 h 177"/>
              <a:gd name="T12" fmla="*/ 2147483647 w 433"/>
              <a:gd name="T13" fmla="*/ 2147483647 h 177"/>
              <a:gd name="T14" fmla="*/ 2147483647 w 433"/>
              <a:gd name="T15" fmla="*/ 2147483647 h 177"/>
              <a:gd name="T16" fmla="*/ 2147483647 w 433"/>
              <a:gd name="T17" fmla="*/ 2147483647 h 1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3"/>
              <a:gd name="T28" fmla="*/ 0 h 177"/>
              <a:gd name="T29" fmla="*/ 433 w 433"/>
              <a:gd name="T30" fmla="*/ 177 h 17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3" h="177">
                <a:moveTo>
                  <a:pt x="0" y="0"/>
                </a:moveTo>
                <a:lnTo>
                  <a:pt x="11" y="73"/>
                </a:lnTo>
                <a:lnTo>
                  <a:pt x="33" y="120"/>
                </a:lnTo>
                <a:lnTo>
                  <a:pt x="56" y="139"/>
                </a:lnTo>
                <a:lnTo>
                  <a:pt x="78" y="149"/>
                </a:lnTo>
                <a:lnTo>
                  <a:pt x="100" y="155"/>
                </a:lnTo>
                <a:lnTo>
                  <a:pt x="211" y="169"/>
                </a:lnTo>
                <a:lnTo>
                  <a:pt x="322" y="174"/>
                </a:lnTo>
                <a:lnTo>
                  <a:pt x="433" y="177"/>
                </a:lnTo>
              </a:path>
            </a:pathLst>
          </a:custGeom>
          <a:noFill/>
          <a:ln w="36513">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8684" name="Group 43"/>
          <p:cNvGrpSpPr>
            <a:grpSpLocks/>
          </p:cNvGrpSpPr>
          <p:nvPr/>
        </p:nvGrpSpPr>
        <p:grpSpPr bwMode="auto">
          <a:xfrm>
            <a:off x="1284288" y="1298575"/>
            <a:ext cx="5981700" cy="4452938"/>
            <a:chOff x="1348" y="853"/>
            <a:chExt cx="3995" cy="2805"/>
          </a:xfrm>
        </p:grpSpPr>
        <p:grpSp>
          <p:nvGrpSpPr>
            <p:cNvPr id="28689" name="Group 41"/>
            <p:cNvGrpSpPr>
              <a:grpSpLocks/>
            </p:cNvGrpSpPr>
            <p:nvPr/>
          </p:nvGrpSpPr>
          <p:grpSpPr bwMode="auto">
            <a:xfrm>
              <a:off x="1348" y="853"/>
              <a:ext cx="335" cy="2602"/>
              <a:chOff x="1348" y="853"/>
              <a:chExt cx="335" cy="2602"/>
            </a:xfrm>
          </p:grpSpPr>
          <p:sp>
            <p:nvSpPr>
              <p:cNvPr id="28702" name="Line 16"/>
              <p:cNvSpPr>
                <a:spLocks noChangeShapeType="1"/>
              </p:cNvSpPr>
              <p:nvPr/>
            </p:nvSpPr>
            <p:spPr bwMode="auto">
              <a:xfrm>
                <a:off x="1682" y="853"/>
                <a:ext cx="1" cy="24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3" name="Line 18"/>
              <p:cNvSpPr>
                <a:spLocks noChangeShapeType="1"/>
              </p:cNvSpPr>
              <p:nvPr/>
            </p:nvSpPr>
            <p:spPr bwMode="auto">
              <a:xfrm>
                <a:off x="1614" y="2878"/>
                <a:ext cx="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4" name="Line 19"/>
              <p:cNvSpPr>
                <a:spLocks noChangeShapeType="1"/>
              </p:cNvSpPr>
              <p:nvPr/>
            </p:nvSpPr>
            <p:spPr bwMode="auto">
              <a:xfrm>
                <a:off x="1614" y="2413"/>
                <a:ext cx="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5" name="Line 20"/>
              <p:cNvSpPr>
                <a:spLocks noChangeShapeType="1"/>
              </p:cNvSpPr>
              <p:nvPr/>
            </p:nvSpPr>
            <p:spPr bwMode="auto">
              <a:xfrm>
                <a:off x="1614" y="1955"/>
                <a:ext cx="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6" name="Line 21"/>
              <p:cNvSpPr>
                <a:spLocks noChangeShapeType="1"/>
              </p:cNvSpPr>
              <p:nvPr/>
            </p:nvSpPr>
            <p:spPr bwMode="auto">
              <a:xfrm>
                <a:off x="1614" y="1498"/>
                <a:ext cx="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7" name="Line 22"/>
              <p:cNvSpPr>
                <a:spLocks noChangeShapeType="1"/>
              </p:cNvSpPr>
              <p:nvPr/>
            </p:nvSpPr>
            <p:spPr bwMode="auto">
              <a:xfrm>
                <a:off x="1614" y="1040"/>
                <a:ext cx="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8" name="Rectangle 30"/>
              <p:cNvSpPr>
                <a:spLocks noChangeArrowheads="1"/>
              </p:cNvSpPr>
              <p:nvPr/>
            </p:nvSpPr>
            <p:spPr bwMode="auto">
              <a:xfrm>
                <a:off x="1460" y="3215"/>
                <a:ext cx="11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500">
                    <a:solidFill>
                      <a:srgbClr val="000000"/>
                    </a:solidFill>
                    <a:cs typeface="Arial" charset="0"/>
                  </a:rPr>
                  <a:t>0</a:t>
                </a:r>
                <a:endParaRPr lang="en-US">
                  <a:cs typeface="Arial" charset="0"/>
                </a:endParaRPr>
              </a:p>
            </p:txBody>
          </p:sp>
          <p:sp>
            <p:nvSpPr>
              <p:cNvPr id="28709" name="Rectangle 31"/>
              <p:cNvSpPr>
                <a:spLocks noChangeArrowheads="1"/>
              </p:cNvSpPr>
              <p:nvPr/>
            </p:nvSpPr>
            <p:spPr bwMode="auto">
              <a:xfrm>
                <a:off x="1348" y="2758"/>
                <a:ext cx="23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500">
                    <a:solidFill>
                      <a:srgbClr val="000000"/>
                    </a:solidFill>
                    <a:cs typeface="Arial" charset="0"/>
                  </a:rPr>
                  <a:t>10</a:t>
                </a:r>
                <a:endParaRPr lang="en-US">
                  <a:cs typeface="Arial" charset="0"/>
                </a:endParaRPr>
              </a:p>
            </p:txBody>
          </p:sp>
          <p:sp>
            <p:nvSpPr>
              <p:cNvPr id="28710" name="Rectangle 32"/>
              <p:cNvSpPr>
                <a:spLocks noChangeArrowheads="1"/>
              </p:cNvSpPr>
              <p:nvPr/>
            </p:nvSpPr>
            <p:spPr bwMode="auto">
              <a:xfrm>
                <a:off x="1348" y="2293"/>
                <a:ext cx="23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500">
                    <a:solidFill>
                      <a:srgbClr val="000000"/>
                    </a:solidFill>
                    <a:cs typeface="Arial" charset="0"/>
                  </a:rPr>
                  <a:t>20</a:t>
                </a:r>
                <a:endParaRPr lang="en-US">
                  <a:cs typeface="Arial" charset="0"/>
                </a:endParaRPr>
              </a:p>
            </p:txBody>
          </p:sp>
          <p:sp>
            <p:nvSpPr>
              <p:cNvPr id="28711" name="Rectangle 33"/>
              <p:cNvSpPr>
                <a:spLocks noChangeArrowheads="1"/>
              </p:cNvSpPr>
              <p:nvPr/>
            </p:nvSpPr>
            <p:spPr bwMode="auto">
              <a:xfrm>
                <a:off x="1348" y="1835"/>
                <a:ext cx="23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500">
                    <a:solidFill>
                      <a:srgbClr val="000000"/>
                    </a:solidFill>
                    <a:cs typeface="Arial" charset="0"/>
                  </a:rPr>
                  <a:t>30</a:t>
                </a:r>
                <a:endParaRPr lang="en-US">
                  <a:cs typeface="Arial" charset="0"/>
                </a:endParaRPr>
              </a:p>
            </p:txBody>
          </p:sp>
          <p:sp>
            <p:nvSpPr>
              <p:cNvPr id="28712" name="Rectangle 34"/>
              <p:cNvSpPr>
                <a:spLocks noChangeArrowheads="1"/>
              </p:cNvSpPr>
              <p:nvPr/>
            </p:nvSpPr>
            <p:spPr bwMode="auto">
              <a:xfrm>
                <a:off x="1348" y="1378"/>
                <a:ext cx="23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500">
                    <a:solidFill>
                      <a:srgbClr val="000000"/>
                    </a:solidFill>
                    <a:cs typeface="Arial" charset="0"/>
                  </a:rPr>
                  <a:t>40</a:t>
                </a:r>
                <a:endParaRPr lang="en-US">
                  <a:cs typeface="Arial" charset="0"/>
                </a:endParaRPr>
              </a:p>
            </p:txBody>
          </p:sp>
          <p:sp>
            <p:nvSpPr>
              <p:cNvPr id="28713" name="Rectangle 35"/>
              <p:cNvSpPr>
                <a:spLocks noChangeArrowheads="1"/>
              </p:cNvSpPr>
              <p:nvPr/>
            </p:nvSpPr>
            <p:spPr bwMode="auto">
              <a:xfrm>
                <a:off x="1348" y="920"/>
                <a:ext cx="23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500">
                    <a:solidFill>
                      <a:srgbClr val="000000"/>
                    </a:solidFill>
                    <a:cs typeface="Arial" charset="0"/>
                  </a:rPr>
                  <a:t>50</a:t>
                </a:r>
                <a:endParaRPr lang="en-US">
                  <a:cs typeface="Arial" charset="0"/>
                </a:endParaRPr>
              </a:p>
            </p:txBody>
          </p:sp>
        </p:grpSp>
        <p:grpSp>
          <p:nvGrpSpPr>
            <p:cNvPr id="28690" name="Group 42"/>
            <p:cNvGrpSpPr>
              <a:grpSpLocks/>
            </p:cNvGrpSpPr>
            <p:nvPr/>
          </p:nvGrpSpPr>
          <p:grpSpPr bwMode="auto">
            <a:xfrm>
              <a:off x="1629" y="3335"/>
              <a:ext cx="3714" cy="323"/>
              <a:chOff x="1629" y="3335"/>
              <a:chExt cx="3714" cy="323"/>
            </a:xfrm>
          </p:grpSpPr>
          <p:sp>
            <p:nvSpPr>
              <p:cNvPr id="28691" name="Line 23"/>
              <p:cNvSpPr>
                <a:spLocks noChangeShapeType="1"/>
              </p:cNvSpPr>
              <p:nvPr/>
            </p:nvSpPr>
            <p:spPr bwMode="auto">
              <a:xfrm>
                <a:off x="1682" y="3335"/>
                <a:ext cx="366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2" name="Line 24"/>
              <p:cNvSpPr>
                <a:spLocks noChangeShapeType="1"/>
              </p:cNvSpPr>
              <p:nvPr/>
            </p:nvSpPr>
            <p:spPr bwMode="auto">
              <a:xfrm flipV="1">
                <a:off x="1682" y="3335"/>
                <a:ext cx="1" cy="6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3" name="Line 25"/>
              <p:cNvSpPr>
                <a:spLocks noChangeShapeType="1"/>
              </p:cNvSpPr>
              <p:nvPr/>
            </p:nvSpPr>
            <p:spPr bwMode="auto">
              <a:xfrm flipV="1">
                <a:off x="2515" y="3335"/>
                <a:ext cx="1" cy="6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4" name="Line 26"/>
              <p:cNvSpPr>
                <a:spLocks noChangeShapeType="1"/>
              </p:cNvSpPr>
              <p:nvPr/>
            </p:nvSpPr>
            <p:spPr bwMode="auto">
              <a:xfrm flipV="1">
                <a:off x="3347" y="3335"/>
                <a:ext cx="1" cy="6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5" name="Line 27"/>
              <p:cNvSpPr>
                <a:spLocks noChangeShapeType="1"/>
              </p:cNvSpPr>
              <p:nvPr/>
            </p:nvSpPr>
            <p:spPr bwMode="auto">
              <a:xfrm flipV="1">
                <a:off x="4180" y="3335"/>
                <a:ext cx="1" cy="6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6" name="Line 28"/>
              <p:cNvSpPr>
                <a:spLocks noChangeShapeType="1"/>
              </p:cNvSpPr>
              <p:nvPr/>
            </p:nvSpPr>
            <p:spPr bwMode="auto">
              <a:xfrm flipV="1">
                <a:off x="5013" y="3335"/>
                <a:ext cx="1" cy="6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7" name="Rectangle 36"/>
              <p:cNvSpPr>
                <a:spLocks noChangeArrowheads="1"/>
              </p:cNvSpPr>
              <p:nvPr/>
            </p:nvSpPr>
            <p:spPr bwMode="auto">
              <a:xfrm>
                <a:off x="1629" y="3418"/>
                <a:ext cx="11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500">
                    <a:solidFill>
                      <a:srgbClr val="000000"/>
                    </a:solidFill>
                    <a:cs typeface="Arial" charset="0"/>
                  </a:rPr>
                  <a:t>0</a:t>
                </a:r>
                <a:endParaRPr lang="en-US">
                  <a:cs typeface="Arial" charset="0"/>
                </a:endParaRPr>
              </a:p>
            </p:txBody>
          </p:sp>
          <p:sp>
            <p:nvSpPr>
              <p:cNvPr id="28698" name="Rectangle 37"/>
              <p:cNvSpPr>
                <a:spLocks noChangeArrowheads="1"/>
              </p:cNvSpPr>
              <p:nvPr/>
            </p:nvSpPr>
            <p:spPr bwMode="auto">
              <a:xfrm>
                <a:off x="2402" y="3418"/>
                <a:ext cx="23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500">
                    <a:solidFill>
                      <a:srgbClr val="000000"/>
                    </a:solidFill>
                    <a:cs typeface="Arial" charset="0"/>
                  </a:rPr>
                  <a:t>10</a:t>
                </a:r>
                <a:endParaRPr lang="en-US">
                  <a:cs typeface="Arial" charset="0"/>
                </a:endParaRPr>
              </a:p>
            </p:txBody>
          </p:sp>
          <p:sp>
            <p:nvSpPr>
              <p:cNvPr id="28699" name="Rectangle 38"/>
              <p:cNvSpPr>
                <a:spLocks noChangeArrowheads="1"/>
              </p:cNvSpPr>
              <p:nvPr/>
            </p:nvSpPr>
            <p:spPr bwMode="auto">
              <a:xfrm>
                <a:off x="3235" y="3418"/>
                <a:ext cx="23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500">
                    <a:solidFill>
                      <a:srgbClr val="000000"/>
                    </a:solidFill>
                    <a:cs typeface="Arial" charset="0"/>
                  </a:rPr>
                  <a:t>20</a:t>
                </a:r>
                <a:endParaRPr lang="en-US">
                  <a:cs typeface="Arial" charset="0"/>
                </a:endParaRPr>
              </a:p>
            </p:txBody>
          </p:sp>
          <p:sp>
            <p:nvSpPr>
              <p:cNvPr id="28700" name="Rectangle 39"/>
              <p:cNvSpPr>
                <a:spLocks noChangeArrowheads="1"/>
              </p:cNvSpPr>
              <p:nvPr/>
            </p:nvSpPr>
            <p:spPr bwMode="auto">
              <a:xfrm>
                <a:off x="4066" y="3418"/>
                <a:ext cx="23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500">
                    <a:solidFill>
                      <a:srgbClr val="000000"/>
                    </a:solidFill>
                    <a:cs typeface="Arial" charset="0"/>
                  </a:rPr>
                  <a:t>30</a:t>
                </a:r>
                <a:endParaRPr lang="en-US">
                  <a:cs typeface="Arial" charset="0"/>
                </a:endParaRPr>
              </a:p>
            </p:txBody>
          </p:sp>
          <p:sp>
            <p:nvSpPr>
              <p:cNvPr id="28701" name="Rectangle 40"/>
              <p:cNvSpPr>
                <a:spLocks noChangeArrowheads="1"/>
              </p:cNvSpPr>
              <p:nvPr/>
            </p:nvSpPr>
            <p:spPr bwMode="auto">
              <a:xfrm>
                <a:off x="4901" y="3418"/>
                <a:ext cx="23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500">
                    <a:solidFill>
                      <a:srgbClr val="000000"/>
                    </a:solidFill>
                    <a:cs typeface="Arial" charset="0"/>
                  </a:rPr>
                  <a:t>40</a:t>
                </a:r>
                <a:endParaRPr lang="en-US">
                  <a:cs typeface="Arial" charset="0"/>
                </a:endParaRPr>
              </a:p>
            </p:txBody>
          </p:sp>
        </p:grpSp>
      </p:grpSp>
      <p:grpSp>
        <p:nvGrpSpPr>
          <p:cNvPr id="5" name="Group 49"/>
          <p:cNvGrpSpPr>
            <a:grpSpLocks/>
          </p:cNvGrpSpPr>
          <p:nvPr/>
        </p:nvGrpSpPr>
        <p:grpSpPr bwMode="auto">
          <a:xfrm>
            <a:off x="6840538" y="3619500"/>
            <a:ext cx="1822450" cy="1747838"/>
            <a:chOff x="4309" y="2280"/>
            <a:chExt cx="1148" cy="1101"/>
          </a:xfrm>
        </p:grpSpPr>
        <p:sp>
          <p:nvSpPr>
            <p:cNvPr id="28687" name="Rectangle 45"/>
            <p:cNvSpPr>
              <a:spLocks noChangeArrowheads="1"/>
            </p:cNvSpPr>
            <p:nvPr/>
          </p:nvSpPr>
          <p:spPr bwMode="auto">
            <a:xfrm>
              <a:off x="4560" y="2280"/>
              <a:ext cx="897" cy="1101"/>
            </a:xfrm>
            <a:prstGeom prst="rect">
              <a:avLst/>
            </a:prstGeom>
            <a:solidFill>
              <a:srgbClr val="FFCCCC"/>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45000"/>
                </a:spcBef>
                <a:buClr>
                  <a:srgbClr val="00B85C"/>
                </a:buClr>
                <a:buSzPct val="120000"/>
                <a:buFont typeface="Wingdings" pitchFamily="2" charset="2"/>
                <a:buNone/>
              </a:pPr>
              <a:r>
                <a:rPr lang="en-US" sz="2500" dirty="0">
                  <a:latin typeface="Arial"/>
                  <a:cs typeface="Arial"/>
                </a:rPr>
                <a:t>But </a:t>
              </a:r>
              <a:br>
                <a:rPr lang="en-US" sz="2500" dirty="0">
                  <a:latin typeface="Arial"/>
                  <a:cs typeface="Arial"/>
                </a:rPr>
              </a:br>
              <a:r>
                <a:rPr lang="en-US" sz="2500" dirty="0">
                  <a:latin typeface="Arial"/>
                  <a:cs typeface="Arial"/>
                </a:rPr>
                <a:t>market </a:t>
              </a:r>
              <a:br>
                <a:rPr lang="en-US" sz="2500" dirty="0">
                  <a:latin typeface="Arial"/>
                  <a:cs typeface="Arial"/>
                </a:rPr>
              </a:br>
              <a:r>
                <a:rPr lang="en-US" sz="2500" dirty="0">
                  <a:latin typeface="Arial"/>
                  <a:cs typeface="Arial"/>
                </a:rPr>
                <a:t>risk </a:t>
              </a:r>
              <a:br>
                <a:rPr lang="en-US" sz="2500" dirty="0">
                  <a:latin typeface="Arial"/>
                  <a:cs typeface="Arial"/>
                </a:rPr>
              </a:br>
              <a:r>
                <a:rPr lang="en-US" sz="2500" dirty="0">
                  <a:latin typeface="Arial"/>
                  <a:cs typeface="Arial"/>
                </a:rPr>
                <a:t>remains.</a:t>
              </a:r>
            </a:p>
          </p:txBody>
        </p:sp>
        <p:sp>
          <p:nvSpPr>
            <p:cNvPr id="28688" name="AutoShape 48"/>
            <p:cNvSpPr>
              <a:spLocks/>
            </p:cNvSpPr>
            <p:nvPr/>
          </p:nvSpPr>
          <p:spPr bwMode="auto">
            <a:xfrm>
              <a:off x="4309" y="2356"/>
              <a:ext cx="197" cy="926"/>
            </a:xfrm>
            <a:prstGeom prst="rightBrace">
              <a:avLst>
                <a:gd name="adj1" fmla="val 39171"/>
                <a:gd name="adj2" fmla="val 50000"/>
              </a:avLst>
            </a:prstGeom>
            <a:noFill/>
            <a:ln w="1905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cs typeface="Arial" charset="0"/>
              </a:endParaRPr>
            </a:p>
          </p:txBody>
        </p:sp>
      </p:grpSp>
      <p:sp>
        <p:nvSpPr>
          <p:cNvPr id="2868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237537670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5891"/>
                                        </p:tgtEl>
                                        <p:attrNameLst>
                                          <p:attrName>style.visibility</p:attrName>
                                        </p:attrNameLst>
                                      </p:cBhvr>
                                      <p:to>
                                        <p:strVal val="visible"/>
                                      </p:to>
                                    </p:set>
                                    <p:animEffect transition="in" filter="fade">
                                      <p:cBhvr>
                                        <p:cTn id="7" dur="500"/>
                                        <p:tgtEl>
                                          <p:spTgt spid="165891"/>
                                        </p:tgtEl>
                                      </p:cBhvr>
                                    </p:animEffect>
                                  </p:child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165917"/>
                                        </p:tgtEl>
                                        <p:attrNameLst>
                                          <p:attrName>style.visibility</p:attrName>
                                        </p:attrNameLst>
                                      </p:cBhvr>
                                      <p:to>
                                        <p:strVal val="visible"/>
                                      </p:to>
                                    </p:set>
                                    <p:animEffect transition="in" filter="strips(downRight)">
                                      <p:cBhvr>
                                        <p:cTn id="11" dur="500"/>
                                        <p:tgtEl>
                                          <p:spTgt spid="16591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ldLvl="5" animBg="1" autoUpdateAnimBg="0"/>
      <p:bldP spid="1659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Tradeoff </a:t>
            </a:r>
            <a:r>
              <a:rPr lang="en-US" sz="3600" dirty="0"/>
              <a:t>Between Risk and Return</a:t>
            </a:r>
          </a:p>
        </p:txBody>
      </p:sp>
      <p:sp>
        <p:nvSpPr>
          <p:cNvPr id="3" name="Content Placeholder 2"/>
          <p:cNvSpPr>
            <a:spLocks noGrp="1"/>
          </p:cNvSpPr>
          <p:nvPr>
            <p:ph idx="1"/>
          </p:nvPr>
        </p:nvSpPr>
        <p:spPr/>
        <p:txBody>
          <a:bodyPr/>
          <a:lstStyle/>
          <a:p>
            <a:r>
              <a:rPr lang="en-US" dirty="0"/>
              <a:t>Tradeoff:  </a:t>
            </a:r>
            <a:endParaRPr lang="en-US" dirty="0" smtClean="0"/>
          </a:p>
          <a:p>
            <a:pPr lvl="1"/>
            <a:r>
              <a:rPr lang="en-US" dirty="0" smtClean="0"/>
              <a:t>Riskier </a:t>
            </a:r>
            <a:r>
              <a:rPr lang="en-US" dirty="0"/>
              <a:t>assets pay a higher return, on average, </a:t>
            </a:r>
            <a:r>
              <a:rPr lang="en-US" dirty="0" smtClean="0"/>
              <a:t>to </a:t>
            </a:r>
            <a:r>
              <a:rPr lang="en-US" dirty="0"/>
              <a:t>compensate for the extra risk of holding them.  </a:t>
            </a:r>
          </a:p>
          <a:p>
            <a:pPr lvl="1"/>
            <a:r>
              <a:rPr lang="en-US" dirty="0"/>
              <a:t>E.g., over the past 200 years, average real </a:t>
            </a:r>
            <a:r>
              <a:rPr lang="en-US" dirty="0" smtClean="0"/>
              <a:t>return: </a:t>
            </a:r>
          </a:p>
          <a:p>
            <a:pPr lvl="2"/>
            <a:r>
              <a:rPr lang="en-US" dirty="0" smtClean="0"/>
              <a:t>On stocks</a:t>
            </a:r>
            <a:r>
              <a:rPr lang="en-US" dirty="0"/>
              <a:t>, 8</a:t>
            </a:r>
            <a:r>
              <a:rPr lang="en-US" dirty="0" smtClean="0"/>
              <a:t>% (riskier asserts)</a:t>
            </a:r>
          </a:p>
          <a:p>
            <a:pPr lvl="2"/>
            <a:r>
              <a:rPr lang="en-US" dirty="0" smtClean="0"/>
              <a:t>On </a:t>
            </a:r>
            <a:r>
              <a:rPr lang="en-US" dirty="0"/>
              <a:t>short-term </a:t>
            </a:r>
            <a:r>
              <a:rPr lang="en-US" dirty="0" smtClean="0"/>
              <a:t>government </a:t>
            </a:r>
            <a:r>
              <a:rPr lang="en-US" dirty="0"/>
              <a:t>bonds, 3%. </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79114831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 Treasurys (WSJ 02/03/20)</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28</a:t>
            </a:fld>
            <a:endParaRPr lang="en-US" dirty="0"/>
          </a:p>
        </p:txBody>
      </p:sp>
      <p:sp>
        <p:nvSpPr>
          <p:cNvPr id="6" name="Text Placeholder 5"/>
          <p:cNvSpPr>
            <a:spLocks noGrp="1"/>
          </p:cNvSpPr>
          <p:nvPr>
            <p:ph type="body" sz="quarter" idx="12"/>
          </p:nvPr>
        </p:nvSpPr>
        <p:spPr/>
        <p:txBody>
          <a:bodyPr/>
          <a:lstStyle/>
          <a:p>
            <a:endParaRPr lang="en-US"/>
          </a:p>
        </p:txBody>
      </p:sp>
      <p:pic>
        <p:nvPicPr>
          <p:cNvPr id="10" name="Content Placeholder 9" descr="Screen Shot 2020-02-03 at 9.27.37 AM.png"/>
          <p:cNvPicPr>
            <a:picLocks noGrp="1" noChangeAspect="1"/>
          </p:cNvPicPr>
          <p:nvPr>
            <p:ph idx="1"/>
          </p:nvPr>
        </p:nvPicPr>
        <p:blipFill>
          <a:blip r:embed="rId3">
            <a:extLst>
              <a:ext uri="{28A0092B-C50C-407E-A947-70E740481C1C}">
                <a14:useLocalDpi xmlns:a14="http://schemas.microsoft.com/office/drawing/2010/main" val="0"/>
              </a:ext>
            </a:extLst>
          </a:blip>
          <a:srcRect l="1798" r="1798"/>
          <a:stretch>
            <a:fillRect/>
          </a:stretch>
        </p:blipFill>
        <p:spPr>
          <a:xfrm>
            <a:off x="277813" y="1025525"/>
            <a:ext cx="8408987" cy="5422900"/>
          </a:xfrm>
        </p:spPr>
      </p:pic>
      <p:sp>
        <p:nvSpPr>
          <p:cNvPr id="11" name="TextBox 10"/>
          <p:cNvSpPr txBox="1"/>
          <p:nvPr/>
        </p:nvSpPr>
        <p:spPr>
          <a:xfrm>
            <a:off x="381000" y="6519446"/>
            <a:ext cx="7500771" cy="338554"/>
          </a:xfrm>
          <a:prstGeom prst="rect">
            <a:avLst/>
          </a:prstGeom>
          <a:noFill/>
        </p:spPr>
        <p:txBody>
          <a:bodyPr wrap="none" rtlCol="0">
            <a:spAutoFit/>
          </a:bodyPr>
          <a:lstStyle/>
          <a:p>
            <a:r>
              <a:rPr lang="en-US" sz="1600" dirty="0" smtClean="0">
                <a:hlinkClick r:id="rId4"/>
              </a:rPr>
              <a:t>https://www.wsj.com/market-data/bonds?mod=md_home_overview_bonds_main</a:t>
            </a:r>
            <a:endParaRPr lang="en-US" sz="1600" dirty="0" smtClean="0"/>
          </a:p>
        </p:txBody>
      </p:sp>
    </p:spTree>
    <p:extLst>
      <p:ext uri="{BB962C8B-B14F-4D97-AF65-F5344CB8AC3E}">
        <p14:creationId xmlns:p14="http://schemas.microsoft.com/office/powerpoint/2010/main" val="19795842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Tradeoff Between Risk and Return</a:t>
            </a:r>
          </a:p>
        </p:txBody>
      </p:sp>
      <p:sp>
        <p:nvSpPr>
          <p:cNvPr id="3" name="Content Placeholder 2"/>
          <p:cNvSpPr>
            <a:spLocks noGrp="1"/>
          </p:cNvSpPr>
          <p:nvPr>
            <p:ph idx="1"/>
          </p:nvPr>
        </p:nvSpPr>
        <p:spPr/>
        <p:txBody>
          <a:bodyPr/>
          <a:lstStyle/>
          <a:p>
            <a:pPr marL="0" indent="0">
              <a:buNone/>
            </a:pPr>
            <a:r>
              <a:rPr lang="en-US" dirty="0" smtClean="0"/>
              <a:t>Suppose </a:t>
            </a:r>
            <a:r>
              <a:rPr lang="en-US" dirty="0"/>
              <a:t>you are dividing your portfolio between two asset classes.</a:t>
            </a:r>
          </a:p>
          <a:p>
            <a:pPr lvl="1"/>
            <a:r>
              <a:rPr lang="en-US" dirty="0"/>
              <a:t>A diversified group of risky </a:t>
            </a:r>
            <a:r>
              <a:rPr lang="en-US" dirty="0" smtClean="0"/>
              <a:t>stocks:</a:t>
            </a:r>
          </a:p>
          <a:p>
            <a:pPr lvl="2"/>
            <a:r>
              <a:rPr lang="en-US" dirty="0" smtClean="0"/>
              <a:t>average </a:t>
            </a:r>
            <a:r>
              <a:rPr lang="en-US" dirty="0"/>
              <a:t>return = 8%, standard dev. = 20%</a:t>
            </a:r>
          </a:p>
          <a:p>
            <a:pPr lvl="1"/>
            <a:r>
              <a:rPr lang="en-US" dirty="0"/>
              <a:t>A safe asset:  </a:t>
            </a:r>
            <a:endParaRPr lang="en-US" dirty="0" smtClean="0"/>
          </a:p>
          <a:p>
            <a:pPr lvl="2"/>
            <a:r>
              <a:rPr lang="en-US" dirty="0" smtClean="0"/>
              <a:t>return </a:t>
            </a:r>
            <a:r>
              <a:rPr lang="en-US" dirty="0"/>
              <a:t>= 3%, standard dev. = 0%</a:t>
            </a:r>
          </a:p>
          <a:p>
            <a:r>
              <a:rPr lang="en-US" dirty="0"/>
              <a:t>The risk and return on the portfolio depends on the percentage of each asset class in the portfolio…</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0528177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 for </a:t>
            </a:r>
            <a:r>
              <a:rPr lang="en-US" dirty="0"/>
              <a:t>the answers to these </a:t>
            </a:r>
            <a:r>
              <a:rPr lang="en-US" dirty="0" smtClean="0"/>
              <a:t>questions:</a:t>
            </a:r>
            <a:endParaRPr lang="en-US" dirty="0"/>
          </a:p>
        </p:txBody>
      </p:sp>
      <p:sp>
        <p:nvSpPr>
          <p:cNvPr id="3" name="Content Placeholder 2"/>
          <p:cNvSpPr>
            <a:spLocks noGrp="1"/>
          </p:cNvSpPr>
          <p:nvPr>
            <p:ph idx="1"/>
          </p:nvPr>
        </p:nvSpPr>
        <p:spPr>
          <a:xfrm>
            <a:off x="292912" y="1066800"/>
            <a:ext cx="8588375" cy="5410200"/>
          </a:xfrm>
        </p:spPr>
        <p:txBody>
          <a:bodyPr>
            <a:noAutofit/>
          </a:bodyPr>
          <a:lstStyle/>
          <a:p>
            <a:r>
              <a:rPr lang="en-US" sz="3200" dirty="0"/>
              <a:t>What is “present value”?  How can we use it to compare sums of money from different times?</a:t>
            </a:r>
          </a:p>
          <a:p>
            <a:r>
              <a:rPr lang="en-US" sz="3200" dirty="0"/>
              <a:t>Why are people risk averse?  </a:t>
            </a:r>
            <a:br>
              <a:rPr lang="en-US" sz="3200" dirty="0"/>
            </a:br>
            <a:r>
              <a:rPr lang="en-US" sz="3200" dirty="0"/>
              <a:t>How can risk-averse people use insurance </a:t>
            </a:r>
            <a:br>
              <a:rPr lang="en-US" sz="3200" dirty="0"/>
            </a:br>
            <a:r>
              <a:rPr lang="en-US" sz="3200" dirty="0"/>
              <a:t>and diversification to manage risk?  </a:t>
            </a:r>
          </a:p>
          <a:p>
            <a:r>
              <a:rPr lang="en-US" sz="3200" dirty="0"/>
              <a:t>What determines the value of an asset?  </a:t>
            </a:r>
            <a:br>
              <a:rPr lang="en-US" sz="3200" dirty="0"/>
            </a:br>
            <a:r>
              <a:rPr lang="en-US" sz="3200" dirty="0"/>
              <a:t>What is the “efficient markets hypothesis”?  </a:t>
            </a:r>
            <a:br>
              <a:rPr lang="en-US" sz="3200" dirty="0"/>
            </a:br>
            <a:r>
              <a:rPr lang="en-US" sz="3200" dirty="0"/>
              <a:t>Why is beating the market nearly impossible?</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a:t>
            </a:fld>
            <a:endParaRPr lang="en-US" dirty="0"/>
          </a:p>
        </p:txBody>
      </p:sp>
    </p:spTree>
    <p:extLst>
      <p:ext uri="{BB962C8B-B14F-4D97-AF65-F5344CB8AC3E}">
        <p14:creationId xmlns:p14="http://schemas.microsoft.com/office/powerpoint/2010/main" val="7383311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Asset Valuation</a:t>
            </a:r>
          </a:p>
        </p:txBody>
      </p:sp>
      <p:sp>
        <p:nvSpPr>
          <p:cNvPr id="3" name="Content Placeholder 2"/>
          <p:cNvSpPr>
            <a:spLocks noGrp="1"/>
          </p:cNvSpPr>
          <p:nvPr>
            <p:ph idx="1"/>
          </p:nvPr>
        </p:nvSpPr>
        <p:spPr/>
        <p:txBody>
          <a:bodyPr/>
          <a:lstStyle/>
          <a:p>
            <a:r>
              <a:rPr lang="en-US" dirty="0"/>
              <a:t>When deciding whether to buy a company’s </a:t>
            </a:r>
            <a:r>
              <a:rPr lang="en-US" dirty="0" smtClean="0"/>
              <a:t>stock</a:t>
            </a:r>
          </a:p>
          <a:p>
            <a:pPr lvl="1"/>
            <a:r>
              <a:rPr lang="en-US" dirty="0" smtClean="0"/>
              <a:t>You </a:t>
            </a:r>
            <a:r>
              <a:rPr lang="en-US" dirty="0"/>
              <a:t>compare the price of the shares to </a:t>
            </a:r>
            <a:br>
              <a:rPr lang="en-US" dirty="0"/>
            </a:br>
            <a:r>
              <a:rPr lang="en-US" dirty="0"/>
              <a:t>the value of the company. </a:t>
            </a:r>
            <a:endParaRPr lang="en-US" dirty="0" smtClean="0"/>
          </a:p>
          <a:p>
            <a:r>
              <a:rPr lang="en-US" altLang="en-US" dirty="0"/>
              <a:t>Stocks are:</a:t>
            </a:r>
          </a:p>
          <a:p>
            <a:pPr lvl="1"/>
            <a:r>
              <a:rPr lang="en-US" altLang="en-US" u="sng" dirty="0"/>
              <a:t>Undervalued</a:t>
            </a:r>
            <a:r>
              <a:rPr lang="en-US" altLang="en-US" dirty="0"/>
              <a:t> if Price &lt; Value</a:t>
            </a:r>
          </a:p>
          <a:p>
            <a:pPr lvl="1"/>
            <a:r>
              <a:rPr lang="en-US" altLang="en-US" u="sng" dirty="0"/>
              <a:t>Overvalued</a:t>
            </a:r>
            <a:r>
              <a:rPr lang="en-US" altLang="en-US" dirty="0"/>
              <a:t> if Price &gt; Value </a:t>
            </a:r>
          </a:p>
          <a:p>
            <a:pPr lvl="1"/>
            <a:r>
              <a:rPr lang="en-US" altLang="en-US" u="sng" dirty="0"/>
              <a:t>Fairly valued </a:t>
            </a:r>
            <a:r>
              <a:rPr lang="en-US" altLang="en-US" dirty="0"/>
              <a:t>if Price = Value </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0649782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3		</a:t>
            </a:r>
            <a:r>
              <a:rPr lang="en-US" dirty="0">
                <a:solidFill>
                  <a:srgbClr val="AE1221"/>
                </a:solidFill>
              </a:rPr>
              <a:t>Valuing a share of stock</a:t>
            </a:r>
            <a:endParaRPr lang="en-US" dirty="0"/>
          </a:p>
        </p:txBody>
      </p:sp>
      <p:sp>
        <p:nvSpPr>
          <p:cNvPr id="3" name="Content Placeholder 2"/>
          <p:cNvSpPr>
            <a:spLocks noGrp="1"/>
          </p:cNvSpPr>
          <p:nvPr>
            <p:ph idx="1"/>
          </p:nvPr>
        </p:nvSpPr>
        <p:spPr>
          <a:xfrm>
            <a:off x="304800" y="762000"/>
            <a:ext cx="8686800" cy="5686425"/>
          </a:xfrm>
        </p:spPr>
        <p:txBody>
          <a:bodyPr>
            <a:noAutofit/>
          </a:bodyPr>
          <a:lstStyle/>
          <a:p>
            <a:pPr marL="0" indent="0">
              <a:buNone/>
            </a:pPr>
            <a:r>
              <a:rPr lang="en-US" dirty="0">
                <a:solidFill>
                  <a:schemeClr val="accent6">
                    <a:lumMod val="50000"/>
                  </a:schemeClr>
                </a:solidFill>
              </a:rPr>
              <a:t>If you buy a share of AT&amp;T stock today, </a:t>
            </a:r>
          </a:p>
          <a:p>
            <a:r>
              <a:rPr lang="en-US" dirty="0">
                <a:solidFill>
                  <a:schemeClr val="accent6">
                    <a:lumMod val="50000"/>
                  </a:schemeClr>
                </a:solidFill>
              </a:rPr>
              <a:t>you will be able to sell it in 3 years for $30.</a:t>
            </a:r>
          </a:p>
          <a:p>
            <a:r>
              <a:rPr lang="en-US" dirty="0">
                <a:solidFill>
                  <a:schemeClr val="accent6">
                    <a:lumMod val="50000"/>
                  </a:schemeClr>
                </a:solidFill>
              </a:rPr>
              <a:t>you will receive a $1 </a:t>
            </a:r>
            <a:r>
              <a:rPr lang="en-US" u="sng" dirty="0">
                <a:solidFill>
                  <a:schemeClr val="accent6">
                    <a:lumMod val="50000"/>
                  </a:schemeClr>
                </a:solidFill>
              </a:rPr>
              <a:t>dividend</a:t>
            </a:r>
            <a:r>
              <a:rPr lang="en-US" dirty="0">
                <a:solidFill>
                  <a:schemeClr val="accent6">
                    <a:lumMod val="50000"/>
                  </a:schemeClr>
                </a:solidFill>
              </a:rPr>
              <a:t> at the end of </a:t>
            </a:r>
            <a:br>
              <a:rPr lang="en-US" dirty="0">
                <a:solidFill>
                  <a:schemeClr val="accent6">
                    <a:lumMod val="50000"/>
                  </a:schemeClr>
                </a:solidFill>
              </a:rPr>
            </a:br>
            <a:r>
              <a:rPr lang="en-US" dirty="0">
                <a:solidFill>
                  <a:schemeClr val="accent6">
                    <a:lumMod val="50000"/>
                  </a:schemeClr>
                </a:solidFill>
              </a:rPr>
              <a:t>each of those 3 years</a:t>
            </a:r>
            <a:r>
              <a:rPr lang="en-US" dirty="0" smtClean="0">
                <a:solidFill>
                  <a:schemeClr val="accent6">
                    <a:lumMod val="50000"/>
                  </a:schemeClr>
                </a:solidFill>
              </a:rPr>
              <a:t>.</a:t>
            </a:r>
            <a:endParaRPr lang="en-US" sz="1400" dirty="0" smtClean="0">
              <a:solidFill>
                <a:schemeClr val="tx1"/>
              </a:solidFill>
            </a:endParaRPr>
          </a:p>
          <a:p>
            <a:pPr marL="0" indent="0">
              <a:buNone/>
            </a:pPr>
            <a:r>
              <a:rPr lang="en-US" dirty="0" smtClean="0">
                <a:solidFill>
                  <a:schemeClr val="tx1"/>
                </a:solidFill>
              </a:rPr>
              <a:t>If </a:t>
            </a:r>
            <a:r>
              <a:rPr lang="en-US" dirty="0">
                <a:solidFill>
                  <a:schemeClr val="tx1"/>
                </a:solidFill>
              </a:rPr>
              <a:t>the </a:t>
            </a:r>
            <a:r>
              <a:rPr lang="en-US" u="sng" dirty="0">
                <a:solidFill>
                  <a:schemeClr val="tx1"/>
                </a:solidFill>
              </a:rPr>
              <a:t>prevailing interest rate </a:t>
            </a:r>
            <a:r>
              <a:rPr lang="en-US" dirty="0">
                <a:solidFill>
                  <a:schemeClr val="tx1"/>
                </a:solidFill>
              </a:rPr>
              <a:t>is 10%, </a:t>
            </a:r>
            <a:r>
              <a:rPr lang="en-US" dirty="0" smtClean="0">
                <a:solidFill>
                  <a:srgbClr val="0000FF"/>
                </a:solidFill>
              </a:rPr>
              <a:t>what </a:t>
            </a:r>
            <a:r>
              <a:rPr lang="en-US" dirty="0">
                <a:solidFill>
                  <a:srgbClr val="0000FF"/>
                </a:solidFill>
              </a:rPr>
              <a:t>is the value of a share of AT&amp;T stock today</a:t>
            </a:r>
            <a:r>
              <a:rPr lang="en-US" dirty="0" smtClean="0">
                <a:solidFill>
                  <a:srgbClr val="0000FF"/>
                </a:solidFill>
              </a:rPr>
              <a:t>?</a:t>
            </a:r>
          </a:p>
          <a:p>
            <a:pPr marL="0" indent="0">
              <a:buNone/>
            </a:pPr>
            <a:endParaRPr lang="en-US" dirty="0" smtClean="0">
              <a:solidFill>
                <a:schemeClr val="tx1"/>
              </a:solidFill>
            </a:endParaRPr>
          </a:p>
          <a:p>
            <a:pPr marL="0" indent="0">
              <a:buNone/>
            </a:pPr>
            <a:r>
              <a:rPr lang="en-US" sz="2000" dirty="0" smtClean="0">
                <a:solidFill>
                  <a:schemeClr val="tx1"/>
                </a:solidFill>
              </a:rPr>
              <a:t>(Dividends ---Payments made by a company to owners of the company’s stock.  A dividend is paid per share of stock.)</a:t>
            </a:r>
          </a:p>
          <a:p>
            <a:pPr marL="0" indent="0">
              <a:buNone/>
            </a:pPr>
            <a:r>
              <a:rPr lang="en-US" sz="2000" dirty="0" smtClean="0">
                <a:solidFill>
                  <a:schemeClr val="tx1"/>
                </a:solidFill>
              </a:rPr>
              <a:t>(Prevailing interest rate --- The average current interest rate in the economy)</a:t>
            </a:r>
            <a:endParaRPr lang="en-US" sz="2000" dirty="0">
              <a:solidFill>
                <a:schemeClr val="tx1"/>
              </a:solidFill>
            </a:endParaRP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125358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Active Learning 3	</a:t>
            </a:r>
            <a:r>
              <a:rPr lang="en-US" dirty="0" smtClean="0">
                <a:solidFill>
                  <a:schemeClr val="accent6">
                    <a:lumMod val="50000"/>
                  </a:schemeClr>
                </a:solidFill>
              </a:rPr>
              <a:t>	</a:t>
            </a:r>
            <a:r>
              <a:rPr lang="en-US" dirty="0">
                <a:solidFill>
                  <a:schemeClr val="accent6">
                    <a:lumMod val="50000"/>
                  </a:schemeClr>
                </a:solidFill>
              </a:rPr>
              <a:t>	</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381000" y="4724400"/>
            <a:ext cx="8458200" cy="1447800"/>
          </a:xfrm>
        </p:spPr>
        <p:txBody>
          <a:bodyPr>
            <a:noAutofit/>
          </a:bodyPr>
          <a:lstStyle/>
          <a:p>
            <a:pPr marL="0" indent="0">
              <a:buNone/>
            </a:pPr>
            <a:r>
              <a:rPr lang="en-US" sz="3000" dirty="0">
                <a:cs typeface="Arial" charset="0"/>
              </a:rPr>
              <a:t>The value of a share of AT&amp;T stock </a:t>
            </a:r>
            <a:r>
              <a:rPr lang="en-US" sz="3000" dirty="0" smtClean="0">
                <a:cs typeface="Arial" charset="0"/>
              </a:rPr>
              <a:t>equals the </a:t>
            </a:r>
            <a:r>
              <a:rPr lang="en-US" sz="3000" dirty="0">
                <a:cs typeface="Arial" charset="0"/>
              </a:rPr>
              <a:t>sum of the numbers in the last column:  </a:t>
            </a:r>
            <a:r>
              <a:rPr lang="en-US" sz="3000" dirty="0">
                <a:solidFill>
                  <a:srgbClr val="0000FF"/>
                </a:solidFill>
                <a:cs typeface="Arial" charset="0"/>
              </a:rPr>
              <a:t>$25.03</a:t>
            </a:r>
          </a:p>
          <a:p>
            <a:pPr marL="0" indent="0">
              <a:buNone/>
            </a:pPr>
            <a:endParaRPr lang="en-US" sz="3000" dirty="0"/>
          </a:p>
        </p:txBody>
      </p:sp>
      <p:sp>
        <p:nvSpPr>
          <p:cNvPr id="8" name="Rectangle 61"/>
          <p:cNvSpPr>
            <a:spLocks noChangeArrowheads="1"/>
          </p:cNvSpPr>
          <p:nvPr/>
        </p:nvSpPr>
        <p:spPr bwMode="auto">
          <a:xfrm>
            <a:off x="842962" y="844550"/>
            <a:ext cx="7620000" cy="3400425"/>
          </a:xfrm>
          <a:prstGeom prst="rect">
            <a:avLst/>
          </a:prstGeom>
          <a:solidFill>
            <a:schemeClr val="bg1"/>
          </a:solidFill>
          <a:ln>
            <a:noFill/>
          </a:ln>
          <a:extLst/>
        </p:spPr>
        <p:txBody>
          <a:bodyPr wrap="none" anchor="ctr"/>
          <a:lstStyle/>
          <a:p>
            <a:endParaRPr lang="en-US">
              <a:latin typeface="Arial"/>
              <a:cs typeface="Arial"/>
            </a:endParaRPr>
          </a:p>
        </p:txBody>
      </p:sp>
      <p:grpSp>
        <p:nvGrpSpPr>
          <p:cNvPr id="9" name="Group 60"/>
          <p:cNvGrpSpPr>
            <a:grpSpLocks/>
          </p:cNvGrpSpPr>
          <p:nvPr/>
        </p:nvGrpSpPr>
        <p:grpSpPr bwMode="auto">
          <a:xfrm>
            <a:off x="838200" y="3721100"/>
            <a:ext cx="7640637" cy="531812"/>
            <a:chOff x="630" y="2749"/>
            <a:chExt cx="4813" cy="335"/>
          </a:xfrm>
          <a:solidFill>
            <a:schemeClr val="bg1"/>
          </a:solidFill>
        </p:grpSpPr>
        <p:sp>
          <p:nvSpPr>
            <p:cNvPr id="10" name="Rectangle 24"/>
            <p:cNvSpPr>
              <a:spLocks noChangeArrowheads="1"/>
            </p:cNvSpPr>
            <p:nvPr/>
          </p:nvSpPr>
          <p:spPr bwMode="auto">
            <a:xfrm>
              <a:off x="2970" y="2749"/>
              <a:ext cx="2473" cy="33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274320" anchor="ctr"/>
            <a:lstStyle/>
            <a:p>
              <a:pPr>
                <a:lnSpc>
                  <a:spcPct val="105000"/>
                </a:lnSpc>
                <a:spcBef>
                  <a:spcPct val="45000"/>
                </a:spcBef>
                <a:buClr>
                  <a:srgbClr val="00B85C"/>
                </a:buClr>
                <a:buSzPct val="120000"/>
                <a:buFont typeface="Wingdings" pitchFamily="2" charset="2"/>
                <a:buNone/>
                <a:tabLst>
                  <a:tab pos="1603375" algn="l"/>
                  <a:tab pos="2517775" algn="dec"/>
                </a:tabLst>
              </a:pPr>
              <a:r>
                <a:rPr lang="en-US" sz="2500" dirty="0">
                  <a:latin typeface="Arial"/>
                  <a:cs typeface="Arial"/>
                </a:rPr>
                <a:t>$30/(1.1)</a:t>
              </a:r>
              <a:r>
                <a:rPr lang="en-US" sz="2500" baseline="30000" dirty="0">
                  <a:latin typeface="Arial"/>
                  <a:cs typeface="Arial"/>
                </a:rPr>
                <a:t>3</a:t>
              </a:r>
              <a:r>
                <a:rPr lang="en-US" sz="2500" dirty="0">
                  <a:latin typeface="Arial"/>
                  <a:cs typeface="Arial"/>
                </a:rPr>
                <a:t> 	= 	</a:t>
              </a:r>
              <a:r>
                <a:rPr lang="en-US" sz="2500" dirty="0">
                  <a:solidFill>
                    <a:srgbClr val="008000"/>
                  </a:solidFill>
                  <a:latin typeface="Arial"/>
                  <a:cs typeface="Arial"/>
                </a:rPr>
                <a:t>$22.54</a:t>
              </a:r>
            </a:p>
          </p:txBody>
        </p:sp>
        <p:sp>
          <p:nvSpPr>
            <p:cNvPr id="11" name="Rectangle 23"/>
            <p:cNvSpPr>
              <a:spLocks noChangeArrowheads="1"/>
            </p:cNvSpPr>
            <p:nvPr/>
          </p:nvSpPr>
          <p:spPr bwMode="auto">
            <a:xfrm>
              <a:off x="1677" y="2749"/>
              <a:ext cx="1293" cy="33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B85C"/>
                </a:buClr>
                <a:buSzPct val="120000"/>
                <a:buFont typeface="Wingdings" pitchFamily="2" charset="2"/>
                <a:buNone/>
              </a:pPr>
              <a:r>
                <a:rPr lang="en-US" sz="2500">
                  <a:latin typeface="Arial"/>
                  <a:cs typeface="Arial"/>
                </a:rPr>
                <a:t>in 3 years</a:t>
              </a:r>
            </a:p>
          </p:txBody>
        </p:sp>
        <p:sp>
          <p:nvSpPr>
            <p:cNvPr id="12" name="Rectangle 22"/>
            <p:cNvSpPr>
              <a:spLocks noChangeArrowheads="1"/>
            </p:cNvSpPr>
            <p:nvPr/>
          </p:nvSpPr>
          <p:spPr bwMode="auto">
            <a:xfrm>
              <a:off x="630" y="2749"/>
              <a:ext cx="1047" cy="33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B85C"/>
                </a:buClr>
                <a:buSzPct val="120000"/>
                <a:buFont typeface="Wingdings" pitchFamily="2" charset="2"/>
                <a:buNone/>
              </a:pPr>
              <a:r>
                <a:rPr lang="en-US" sz="2500">
                  <a:latin typeface="Arial"/>
                  <a:cs typeface="Arial"/>
                </a:rPr>
                <a:t>$30</a:t>
              </a:r>
            </a:p>
          </p:txBody>
        </p:sp>
      </p:grpSp>
      <p:grpSp>
        <p:nvGrpSpPr>
          <p:cNvPr id="13" name="Group 59"/>
          <p:cNvGrpSpPr>
            <a:grpSpLocks/>
          </p:cNvGrpSpPr>
          <p:nvPr/>
        </p:nvGrpSpPr>
        <p:grpSpPr bwMode="auto">
          <a:xfrm>
            <a:off x="838200" y="3189287"/>
            <a:ext cx="7640637" cy="531813"/>
            <a:chOff x="630" y="2414"/>
            <a:chExt cx="4813" cy="335"/>
          </a:xfrm>
          <a:solidFill>
            <a:schemeClr val="bg1"/>
          </a:solidFill>
        </p:grpSpPr>
        <p:sp>
          <p:nvSpPr>
            <p:cNvPr id="14" name="Rectangle 21"/>
            <p:cNvSpPr>
              <a:spLocks noChangeArrowheads="1"/>
            </p:cNvSpPr>
            <p:nvPr/>
          </p:nvSpPr>
          <p:spPr bwMode="auto">
            <a:xfrm>
              <a:off x="2970" y="2414"/>
              <a:ext cx="2473" cy="33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274320" anchor="ctr"/>
            <a:lstStyle/>
            <a:p>
              <a:pPr>
                <a:lnSpc>
                  <a:spcPct val="105000"/>
                </a:lnSpc>
                <a:spcBef>
                  <a:spcPct val="45000"/>
                </a:spcBef>
                <a:buClr>
                  <a:srgbClr val="00B85C"/>
                </a:buClr>
                <a:buSzPct val="120000"/>
                <a:buFont typeface="Wingdings" pitchFamily="2" charset="2"/>
                <a:buNone/>
                <a:tabLst>
                  <a:tab pos="1603375" algn="l"/>
                  <a:tab pos="2517775" algn="dec"/>
                </a:tabLst>
              </a:pPr>
              <a:r>
                <a:rPr lang="en-US" sz="2500" dirty="0">
                  <a:latin typeface="Arial"/>
                  <a:cs typeface="Arial"/>
                </a:rPr>
                <a:t>$1/(1.1)</a:t>
              </a:r>
              <a:r>
                <a:rPr lang="en-US" sz="2500" baseline="30000" dirty="0">
                  <a:latin typeface="Arial"/>
                  <a:cs typeface="Arial"/>
                </a:rPr>
                <a:t>3</a:t>
              </a:r>
              <a:r>
                <a:rPr lang="en-US" sz="2500" dirty="0">
                  <a:latin typeface="Arial"/>
                  <a:cs typeface="Arial"/>
                </a:rPr>
                <a:t> 	= 	</a:t>
              </a:r>
              <a:r>
                <a:rPr lang="en-US" sz="2500" dirty="0">
                  <a:solidFill>
                    <a:srgbClr val="FF6600"/>
                  </a:solidFill>
                  <a:latin typeface="Arial"/>
                  <a:cs typeface="Arial"/>
                </a:rPr>
                <a:t>$    .75</a:t>
              </a:r>
            </a:p>
          </p:txBody>
        </p:sp>
        <p:sp>
          <p:nvSpPr>
            <p:cNvPr id="15" name="Rectangle 20"/>
            <p:cNvSpPr>
              <a:spLocks noChangeArrowheads="1"/>
            </p:cNvSpPr>
            <p:nvPr/>
          </p:nvSpPr>
          <p:spPr bwMode="auto">
            <a:xfrm>
              <a:off x="1677" y="2414"/>
              <a:ext cx="1293" cy="33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B85C"/>
                </a:buClr>
                <a:buSzPct val="120000"/>
                <a:buFont typeface="Wingdings" pitchFamily="2" charset="2"/>
                <a:buNone/>
              </a:pPr>
              <a:r>
                <a:rPr lang="en-US" sz="2500">
                  <a:latin typeface="Arial"/>
                  <a:cs typeface="Arial"/>
                </a:rPr>
                <a:t>in 3 years</a:t>
              </a:r>
            </a:p>
          </p:txBody>
        </p:sp>
        <p:sp>
          <p:nvSpPr>
            <p:cNvPr id="16" name="Rectangle 19"/>
            <p:cNvSpPr>
              <a:spLocks noChangeArrowheads="1"/>
            </p:cNvSpPr>
            <p:nvPr/>
          </p:nvSpPr>
          <p:spPr bwMode="auto">
            <a:xfrm>
              <a:off x="630" y="2414"/>
              <a:ext cx="1047" cy="33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B85C"/>
                </a:buClr>
                <a:buSzPct val="120000"/>
                <a:buFont typeface="Wingdings" pitchFamily="2" charset="2"/>
                <a:buNone/>
              </a:pPr>
              <a:r>
                <a:rPr lang="en-US" sz="2500">
                  <a:latin typeface="Arial"/>
                  <a:cs typeface="Arial"/>
                </a:rPr>
                <a:t>$1</a:t>
              </a:r>
            </a:p>
          </p:txBody>
        </p:sp>
      </p:grpSp>
      <p:grpSp>
        <p:nvGrpSpPr>
          <p:cNvPr id="17" name="Group 58"/>
          <p:cNvGrpSpPr>
            <a:grpSpLocks/>
          </p:cNvGrpSpPr>
          <p:nvPr/>
        </p:nvGrpSpPr>
        <p:grpSpPr bwMode="auto">
          <a:xfrm>
            <a:off x="838200" y="2655887"/>
            <a:ext cx="7640637" cy="533400"/>
            <a:chOff x="630" y="2078"/>
            <a:chExt cx="4813" cy="336"/>
          </a:xfrm>
          <a:solidFill>
            <a:schemeClr val="bg1"/>
          </a:solidFill>
        </p:grpSpPr>
        <p:sp>
          <p:nvSpPr>
            <p:cNvPr id="18" name="Rectangle 18"/>
            <p:cNvSpPr>
              <a:spLocks noChangeArrowheads="1"/>
            </p:cNvSpPr>
            <p:nvPr/>
          </p:nvSpPr>
          <p:spPr bwMode="auto">
            <a:xfrm>
              <a:off x="2970" y="2078"/>
              <a:ext cx="2473" cy="3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274320" anchor="ctr"/>
            <a:lstStyle/>
            <a:p>
              <a:pPr>
                <a:lnSpc>
                  <a:spcPct val="105000"/>
                </a:lnSpc>
                <a:spcBef>
                  <a:spcPct val="45000"/>
                </a:spcBef>
                <a:buClr>
                  <a:srgbClr val="00B85C"/>
                </a:buClr>
                <a:buSzPct val="120000"/>
                <a:buFont typeface="Wingdings" pitchFamily="2" charset="2"/>
                <a:buNone/>
                <a:tabLst>
                  <a:tab pos="1603375" algn="l"/>
                  <a:tab pos="2517775" algn="dec"/>
                </a:tabLst>
              </a:pPr>
              <a:r>
                <a:rPr lang="en-US" sz="2500" dirty="0">
                  <a:latin typeface="Arial"/>
                  <a:cs typeface="Arial"/>
                </a:rPr>
                <a:t>$1/(1.1)</a:t>
              </a:r>
              <a:r>
                <a:rPr lang="en-US" sz="2500" baseline="30000" dirty="0">
                  <a:latin typeface="Arial"/>
                  <a:cs typeface="Arial"/>
                </a:rPr>
                <a:t>2</a:t>
              </a:r>
              <a:r>
                <a:rPr lang="en-US" sz="2500" dirty="0">
                  <a:latin typeface="Arial"/>
                  <a:cs typeface="Arial"/>
                </a:rPr>
                <a:t> 	= 	</a:t>
              </a:r>
              <a:r>
                <a:rPr lang="en-US" sz="2500" dirty="0">
                  <a:solidFill>
                    <a:srgbClr val="FF6600"/>
                  </a:solidFill>
                  <a:latin typeface="Arial"/>
                  <a:cs typeface="Arial"/>
                </a:rPr>
                <a:t>$    .83</a:t>
              </a:r>
            </a:p>
          </p:txBody>
        </p:sp>
        <p:sp>
          <p:nvSpPr>
            <p:cNvPr id="19" name="Rectangle 17"/>
            <p:cNvSpPr>
              <a:spLocks noChangeArrowheads="1"/>
            </p:cNvSpPr>
            <p:nvPr/>
          </p:nvSpPr>
          <p:spPr bwMode="auto">
            <a:xfrm>
              <a:off x="1677" y="2078"/>
              <a:ext cx="1293" cy="3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B85C"/>
                </a:buClr>
                <a:buSzPct val="120000"/>
                <a:buFont typeface="Wingdings" pitchFamily="2" charset="2"/>
                <a:buNone/>
              </a:pPr>
              <a:r>
                <a:rPr lang="en-US" sz="2500">
                  <a:latin typeface="Arial"/>
                  <a:cs typeface="Arial"/>
                </a:rPr>
                <a:t>in 2 years</a:t>
              </a:r>
            </a:p>
          </p:txBody>
        </p:sp>
        <p:sp>
          <p:nvSpPr>
            <p:cNvPr id="20" name="Rectangle 16"/>
            <p:cNvSpPr>
              <a:spLocks noChangeArrowheads="1"/>
            </p:cNvSpPr>
            <p:nvPr/>
          </p:nvSpPr>
          <p:spPr bwMode="auto">
            <a:xfrm>
              <a:off x="630" y="2078"/>
              <a:ext cx="1047" cy="3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B85C"/>
                </a:buClr>
                <a:buSzPct val="120000"/>
                <a:buFont typeface="Wingdings" pitchFamily="2" charset="2"/>
                <a:buNone/>
              </a:pPr>
              <a:r>
                <a:rPr lang="en-US" sz="2500">
                  <a:latin typeface="Arial"/>
                  <a:cs typeface="Arial"/>
                </a:rPr>
                <a:t>$1</a:t>
              </a:r>
            </a:p>
          </p:txBody>
        </p:sp>
      </p:grpSp>
      <p:grpSp>
        <p:nvGrpSpPr>
          <p:cNvPr id="21" name="Group 57"/>
          <p:cNvGrpSpPr>
            <a:grpSpLocks/>
          </p:cNvGrpSpPr>
          <p:nvPr/>
        </p:nvGrpSpPr>
        <p:grpSpPr bwMode="auto">
          <a:xfrm>
            <a:off x="838200" y="2128837"/>
            <a:ext cx="7640637" cy="527050"/>
            <a:chOff x="630" y="1746"/>
            <a:chExt cx="4813" cy="332"/>
          </a:xfrm>
          <a:solidFill>
            <a:schemeClr val="bg1"/>
          </a:solidFill>
        </p:grpSpPr>
        <p:sp>
          <p:nvSpPr>
            <p:cNvPr id="22" name="Rectangle 15"/>
            <p:cNvSpPr>
              <a:spLocks noChangeArrowheads="1"/>
            </p:cNvSpPr>
            <p:nvPr/>
          </p:nvSpPr>
          <p:spPr bwMode="auto">
            <a:xfrm>
              <a:off x="2970" y="1746"/>
              <a:ext cx="2473" cy="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274320" anchor="ctr"/>
            <a:lstStyle/>
            <a:p>
              <a:pPr>
                <a:lnSpc>
                  <a:spcPct val="105000"/>
                </a:lnSpc>
                <a:spcBef>
                  <a:spcPct val="45000"/>
                </a:spcBef>
                <a:buClr>
                  <a:srgbClr val="00B85C"/>
                </a:buClr>
                <a:buSzPct val="120000"/>
                <a:buFont typeface="Wingdings" pitchFamily="2" charset="2"/>
                <a:buNone/>
                <a:tabLst>
                  <a:tab pos="1603375" algn="l"/>
                  <a:tab pos="2517775" algn="dec"/>
                </a:tabLst>
              </a:pPr>
              <a:r>
                <a:rPr lang="en-US" sz="2500" dirty="0">
                  <a:latin typeface="Arial"/>
                  <a:cs typeface="Arial"/>
                </a:rPr>
                <a:t>$1/(1.1)  	=  </a:t>
              </a:r>
              <a:r>
                <a:rPr lang="en-US" sz="2500" dirty="0">
                  <a:solidFill>
                    <a:srgbClr val="FF6600"/>
                  </a:solidFill>
                  <a:latin typeface="Arial"/>
                  <a:cs typeface="Arial"/>
                </a:rPr>
                <a:t>	$    .91</a:t>
              </a:r>
            </a:p>
          </p:txBody>
        </p:sp>
        <p:sp>
          <p:nvSpPr>
            <p:cNvPr id="23" name="Rectangle 14"/>
            <p:cNvSpPr>
              <a:spLocks noChangeArrowheads="1"/>
            </p:cNvSpPr>
            <p:nvPr/>
          </p:nvSpPr>
          <p:spPr bwMode="auto">
            <a:xfrm>
              <a:off x="1677" y="1746"/>
              <a:ext cx="1293" cy="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B85C"/>
                </a:buClr>
                <a:buSzPct val="120000"/>
                <a:buFont typeface="Wingdings" pitchFamily="2" charset="2"/>
                <a:buNone/>
              </a:pPr>
              <a:r>
                <a:rPr lang="en-US" sz="2500" dirty="0">
                  <a:latin typeface="Arial"/>
                  <a:cs typeface="Arial"/>
                </a:rPr>
                <a:t>in 1 year</a:t>
              </a:r>
            </a:p>
          </p:txBody>
        </p:sp>
        <p:sp>
          <p:nvSpPr>
            <p:cNvPr id="24" name="Rectangle 13"/>
            <p:cNvSpPr>
              <a:spLocks noChangeArrowheads="1"/>
            </p:cNvSpPr>
            <p:nvPr/>
          </p:nvSpPr>
          <p:spPr bwMode="auto">
            <a:xfrm>
              <a:off x="630" y="1746"/>
              <a:ext cx="1047" cy="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B85C"/>
                </a:buClr>
                <a:buSzPct val="120000"/>
                <a:buFont typeface="Wingdings" pitchFamily="2" charset="2"/>
                <a:buNone/>
              </a:pPr>
              <a:r>
                <a:rPr lang="en-US" sz="2500">
                  <a:latin typeface="Arial"/>
                  <a:cs typeface="Arial"/>
                </a:rPr>
                <a:t>$1</a:t>
              </a:r>
            </a:p>
          </p:txBody>
        </p:sp>
      </p:grpSp>
      <p:sp>
        <p:nvSpPr>
          <p:cNvPr id="25" name="Rectangle 12"/>
          <p:cNvSpPr>
            <a:spLocks noChangeArrowheads="1"/>
          </p:cNvSpPr>
          <p:nvPr/>
        </p:nvSpPr>
        <p:spPr bwMode="auto">
          <a:xfrm>
            <a:off x="4552950" y="838200"/>
            <a:ext cx="3925887" cy="1290637"/>
          </a:xfrm>
          <a:prstGeom prst="rect">
            <a:avLst/>
          </a:prstGeom>
          <a:solidFill>
            <a:schemeClr val="bg1"/>
          </a:solidFill>
          <a:ln>
            <a:noFill/>
          </a:ln>
          <a:extLst/>
        </p:spPr>
        <p:txBody>
          <a:bodyPr anchor="ctr"/>
          <a:lstStyle/>
          <a:p>
            <a:pPr algn="ctr">
              <a:lnSpc>
                <a:spcPct val="105000"/>
              </a:lnSpc>
              <a:spcBef>
                <a:spcPct val="45000"/>
              </a:spcBef>
              <a:buClr>
                <a:srgbClr val="00B85C"/>
              </a:buClr>
              <a:buSzPct val="120000"/>
              <a:buFont typeface="Wingdings" pitchFamily="2" charset="2"/>
              <a:buNone/>
            </a:pPr>
            <a:r>
              <a:rPr lang="en-US" sz="2500" i="1">
                <a:latin typeface="Arial"/>
                <a:cs typeface="Arial"/>
              </a:rPr>
              <a:t>present value of </a:t>
            </a:r>
            <a:br>
              <a:rPr lang="en-US" sz="2500" i="1">
                <a:latin typeface="Arial"/>
                <a:cs typeface="Arial"/>
              </a:rPr>
            </a:br>
            <a:r>
              <a:rPr lang="en-US" sz="2500" i="1">
                <a:latin typeface="Arial"/>
                <a:cs typeface="Arial"/>
              </a:rPr>
              <a:t>the amount</a:t>
            </a:r>
          </a:p>
        </p:txBody>
      </p:sp>
      <p:sp>
        <p:nvSpPr>
          <p:cNvPr id="26" name="Rectangle 11"/>
          <p:cNvSpPr>
            <a:spLocks noChangeArrowheads="1"/>
          </p:cNvSpPr>
          <p:nvPr/>
        </p:nvSpPr>
        <p:spPr bwMode="auto">
          <a:xfrm>
            <a:off x="2500312" y="838200"/>
            <a:ext cx="2052638" cy="1290637"/>
          </a:xfrm>
          <a:prstGeom prst="rect">
            <a:avLst/>
          </a:prstGeom>
          <a:solidFill>
            <a:schemeClr val="bg1"/>
          </a:solidFill>
          <a:ln>
            <a:noFill/>
          </a:ln>
          <a:extLst/>
        </p:spPr>
        <p:txBody>
          <a:bodyPr anchor="ctr"/>
          <a:lstStyle/>
          <a:p>
            <a:pPr algn="ctr">
              <a:lnSpc>
                <a:spcPct val="105000"/>
              </a:lnSpc>
              <a:spcBef>
                <a:spcPct val="45000"/>
              </a:spcBef>
              <a:buClr>
                <a:srgbClr val="00B85C"/>
              </a:buClr>
              <a:buSzPct val="120000"/>
              <a:buFont typeface="Wingdings" pitchFamily="2" charset="2"/>
              <a:buNone/>
            </a:pPr>
            <a:r>
              <a:rPr lang="en-US" sz="2500" i="1">
                <a:latin typeface="Arial"/>
                <a:cs typeface="Arial"/>
              </a:rPr>
              <a:t>when you will receive it</a:t>
            </a:r>
          </a:p>
        </p:txBody>
      </p:sp>
      <p:sp>
        <p:nvSpPr>
          <p:cNvPr id="27" name="Rectangle 10"/>
          <p:cNvSpPr>
            <a:spLocks noChangeArrowheads="1"/>
          </p:cNvSpPr>
          <p:nvPr/>
        </p:nvSpPr>
        <p:spPr bwMode="auto">
          <a:xfrm>
            <a:off x="838200" y="838200"/>
            <a:ext cx="1662112" cy="1290637"/>
          </a:xfrm>
          <a:prstGeom prst="rect">
            <a:avLst/>
          </a:prstGeom>
          <a:solidFill>
            <a:schemeClr val="bg1"/>
          </a:solidFill>
          <a:ln>
            <a:noFill/>
          </a:ln>
          <a:extLst/>
        </p:spPr>
        <p:txBody>
          <a:bodyPr anchor="ctr"/>
          <a:lstStyle/>
          <a:p>
            <a:pPr algn="ctr">
              <a:lnSpc>
                <a:spcPct val="105000"/>
              </a:lnSpc>
              <a:spcBef>
                <a:spcPct val="45000"/>
              </a:spcBef>
              <a:buClr>
                <a:srgbClr val="00B85C"/>
              </a:buClr>
              <a:buSzPct val="120000"/>
              <a:buFont typeface="Wingdings" pitchFamily="2" charset="2"/>
              <a:buNone/>
            </a:pPr>
            <a:r>
              <a:rPr lang="en-US" sz="2500" i="1" dirty="0">
                <a:latin typeface="Arial"/>
                <a:cs typeface="Arial"/>
              </a:rPr>
              <a:t>amount you will receive</a:t>
            </a:r>
          </a:p>
        </p:txBody>
      </p:sp>
      <p:sp>
        <p:nvSpPr>
          <p:cNvPr id="28" name="Line 25"/>
          <p:cNvSpPr>
            <a:spLocks noChangeShapeType="1"/>
          </p:cNvSpPr>
          <p:nvPr/>
        </p:nvSpPr>
        <p:spPr bwMode="auto">
          <a:xfrm>
            <a:off x="838200" y="838200"/>
            <a:ext cx="7640637" cy="0"/>
          </a:xfrm>
          <a:prstGeom prst="line">
            <a:avLst/>
          </a:prstGeom>
          <a:noFill/>
          <a:ln w="158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29" name="Line 26"/>
          <p:cNvSpPr>
            <a:spLocks noChangeShapeType="1"/>
          </p:cNvSpPr>
          <p:nvPr/>
        </p:nvSpPr>
        <p:spPr bwMode="auto">
          <a:xfrm>
            <a:off x="838200" y="2128837"/>
            <a:ext cx="76406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30" name="Line 27"/>
          <p:cNvSpPr>
            <a:spLocks noChangeShapeType="1"/>
          </p:cNvSpPr>
          <p:nvPr/>
        </p:nvSpPr>
        <p:spPr bwMode="auto">
          <a:xfrm>
            <a:off x="838200" y="2655887"/>
            <a:ext cx="76406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31" name="Line 28"/>
          <p:cNvSpPr>
            <a:spLocks noChangeShapeType="1"/>
          </p:cNvSpPr>
          <p:nvPr/>
        </p:nvSpPr>
        <p:spPr bwMode="auto">
          <a:xfrm>
            <a:off x="838200" y="3189287"/>
            <a:ext cx="76406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32" name="Line 29"/>
          <p:cNvSpPr>
            <a:spLocks noChangeShapeType="1"/>
          </p:cNvSpPr>
          <p:nvPr/>
        </p:nvSpPr>
        <p:spPr bwMode="auto">
          <a:xfrm>
            <a:off x="838200" y="3721100"/>
            <a:ext cx="76406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33" name="Line 30"/>
          <p:cNvSpPr>
            <a:spLocks noChangeShapeType="1"/>
          </p:cNvSpPr>
          <p:nvPr/>
        </p:nvSpPr>
        <p:spPr bwMode="auto">
          <a:xfrm>
            <a:off x="838200" y="4252912"/>
            <a:ext cx="7640637" cy="0"/>
          </a:xfrm>
          <a:prstGeom prst="line">
            <a:avLst/>
          </a:prstGeom>
          <a:noFill/>
          <a:ln w="158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34" name="Line 31"/>
          <p:cNvSpPr>
            <a:spLocks noChangeShapeType="1"/>
          </p:cNvSpPr>
          <p:nvPr/>
        </p:nvSpPr>
        <p:spPr bwMode="auto">
          <a:xfrm>
            <a:off x="838200" y="838200"/>
            <a:ext cx="0" cy="3414712"/>
          </a:xfrm>
          <a:prstGeom prst="line">
            <a:avLst/>
          </a:prstGeom>
          <a:noFill/>
          <a:ln w="158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35" name="Line 32"/>
          <p:cNvSpPr>
            <a:spLocks noChangeShapeType="1"/>
          </p:cNvSpPr>
          <p:nvPr/>
        </p:nvSpPr>
        <p:spPr bwMode="auto">
          <a:xfrm>
            <a:off x="2500312" y="838200"/>
            <a:ext cx="0" cy="34147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36" name="Line 33"/>
          <p:cNvSpPr>
            <a:spLocks noChangeShapeType="1"/>
          </p:cNvSpPr>
          <p:nvPr/>
        </p:nvSpPr>
        <p:spPr bwMode="auto">
          <a:xfrm>
            <a:off x="4552950" y="838200"/>
            <a:ext cx="0" cy="34147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37" name="Line 34"/>
          <p:cNvSpPr>
            <a:spLocks noChangeShapeType="1"/>
          </p:cNvSpPr>
          <p:nvPr/>
        </p:nvSpPr>
        <p:spPr bwMode="auto">
          <a:xfrm>
            <a:off x="8478837" y="838200"/>
            <a:ext cx="0" cy="3414712"/>
          </a:xfrm>
          <a:prstGeom prst="line">
            <a:avLst/>
          </a:prstGeom>
          <a:noFill/>
          <a:ln w="158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Tree>
    <p:extLst>
      <p:ext uri="{BB962C8B-B14F-4D97-AF65-F5344CB8AC3E}">
        <p14:creationId xmlns:p14="http://schemas.microsoft.com/office/powerpoint/2010/main" val="322301894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subTnLst>
                                    <p:animClr clrSpc="rgb" dir="cw">
                                      <p:cBhvr override="childStyle">
                                        <p:cTn dur="1" fill="hold" display="0" masterRel="nextClick" afterEffect="1"/>
                                        <p:tgtEl>
                                          <p:spTgt spid="21"/>
                                        </p:tgtEl>
                                        <p:attrNameLst>
                                          <p:attrName>ppt_c</p:attrName>
                                        </p:attrNameLst>
                                      </p:cBhvr>
                                      <p:to>
                                        <a:schemeClr val="tx1"/>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subTnLst>
                                    <p:animClr clrSpc="rgb" dir="cw">
                                      <p:cBhvr override="childStyle">
                                        <p:cTn dur="1" fill="hold" display="0" masterRel="nextClick" afterEffect="1"/>
                                        <p:tgtEl>
                                          <p:spTgt spid="17"/>
                                        </p:tgtEl>
                                        <p:attrNameLst>
                                          <p:attrName>ppt_c</p:attrName>
                                        </p:attrNameLst>
                                      </p:cBhvr>
                                      <p:to>
                                        <a:schemeClr val="tx1"/>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subTnLst>
                                    <p:animClr clrSpc="rgb" dir="cw">
                                      <p:cBhvr override="childStyle">
                                        <p:cTn dur="1" fill="hold" display="0" masterRel="nextClick" afterEffect="1"/>
                                        <p:tgtEl>
                                          <p:spTgt spid="13"/>
                                        </p:tgtEl>
                                        <p:attrNameLst>
                                          <p:attrName>ppt_c</p:attrName>
                                        </p:attrNameLst>
                                      </p:cBhvr>
                                      <p:to>
                                        <a:schemeClr val="tx1"/>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subTnLst>
                                    <p:animClr clrSpc="rgb" dir="cw">
                                      <p:cBhvr override="childStyle">
                                        <p:cTn dur="1" fill="hold" display="0" masterRel="nextClick" afterEffect="1"/>
                                        <p:tgtEl>
                                          <p:spTgt spid="9"/>
                                        </p:tgtEl>
                                        <p:attrNameLst>
                                          <p:attrName>ppt_c</p:attrName>
                                        </p:attrNameLst>
                                      </p:cBhvr>
                                      <p:to>
                                        <a:schemeClr val="tx1"/>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left)">
                                      <p:cBhvr>
                                        <p:cTn id="2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Asset Valuation</a:t>
            </a:r>
          </a:p>
        </p:txBody>
      </p:sp>
      <p:sp>
        <p:nvSpPr>
          <p:cNvPr id="3" name="Content Placeholder 2"/>
          <p:cNvSpPr>
            <a:spLocks noGrp="1"/>
          </p:cNvSpPr>
          <p:nvPr>
            <p:ph idx="1"/>
          </p:nvPr>
        </p:nvSpPr>
        <p:spPr>
          <a:xfrm>
            <a:off x="277813" y="1025525"/>
            <a:ext cx="8866187" cy="5422900"/>
          </a:xfrm>
        </p:spPr>
        <p:txBody>
          <a:bodyPr/>
          <a:lstStyle/>
          <a:p>
            <a:r>
              <a:rPr lang="en-US" sz="3200" dirty="0">
                <a:solidFill>
                  <a:srgbClr val="0000FF"/>
                </a:solidFill>
              </a:rPr>
              <a:t>Value of a share </a:t>
            </a:r>
            <a:endParaRPr lang="en-US" sz="3200" dirty="0" smtClean="0">
              <a:solidFill>
                <a:srgbClr val="0000FF"/>
              </a:solidFill>
            </a:endParaRPr>
          </a:p>
          <a:p>
            <a:pPr marL="457200" lvl="1" indent="0">
              <a:buNone/>
            </a:pPr>
            <a:r>
              <a:rPr lang="en-US" sz="3000" dirty="0" smtClean="0"/>
              <a:t> </a:t>
            </a:r>
            <a:r>
              <a:rPr lang="en-US" sz="2800" dirty="0"/>
              <a:t>= </a:t>
            </a:r>
            <a:r>
              <a:rPr lang="en-US" sz="2800" dirty="0">
                <a:solidFill>
                  <a:srgbClr val="FF6600"/>
                </a:solidFill>
              </a:rPr>
              <a:t>PV of any dividends the stock will pay</a:t>
            </a:r>
            <a:br>
              <a:rPr lang="en-US" sz="2800" dirty="0">
                <a:solidFill>
                  <a:srgbClr val="FF6600"/>
                </a:solidFill>
              </a:rPr>
            </a:br>
            <a:r>
              <a:rPr lang="en-US" sz="2800" dirty="0"/>
              <a:t> + </a:t>
            </a:r>
            <a:r>
              <a:rPr lang="en-US" sz="2800" dirty="0">
                <a:solidFill>
                  <a:srgbClr val="008000"/>
                </a:solidFill>
              </a:rPr>
              <a:t>PV of the price you get when you sell the share</a:t>
            </a:r>
          </a:p>
          <a:p>
            <a:r>
              <a:rPr lang="en-US" sz="3200" dirty="0"/>
              <a:t>Problem:  </a:t>
            </a:r>
            <a:endParaRPr lang="en-US" sz="3200" dirty="0" smtClean="0"/>
          </a:p>
          <a:p>
            <a:pPr lvl="1"/>
            <a:r>
              <a:rPr lang="en-US" sz="3000" dirty="0" smtClean="0"/>
              <a:t>When </a:t>
            </a:r>
            <a:r>
              <a:rPr lang="en-US" sz="3000" dirty="0"/>
              <a:t>you buy the share, you don’t know what future dividends or prices will be.</a:t>
            </a:r>
          </a:p>
          <a:p>
            <a:r>
              <a:rPr lang="en-US" sz="3200" dirty="0" smtClean="0"/>
              <a:t>Fundamental analysis </a:t>
            </a:r>
            <a:r>
              <a:rPr lang="en-US" sz="2800" dirty="0" smtClean="0"/>
              <a:t>(one way to value a stock)</a:t>
            </a:r>
            <a:endParaRPr lang="en-US" sz="3000" dirty="0" smtClean="0"/>
          </a:p>
          <a:p>
            <a:pPr lvl="1"/>
            <a:r>
              <a:rPr lang="en-US" sz="3000" dirty="0" smtClean="0"/>
              <a:t>The </a:t>
            </a:r>
            <a:r>
              <a:rPr lang="en-US" sz="3000" dirty="0"/>
              <a:t>study of a company’s accounting statements and future prospects to determine its </a:t>
            </a:r>
            <a:r>
              <a:rPr lang="en-US" sz="3000" dirty="0" smtClean="0"/>
              <a:t>value</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8290644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4</a:t>
            </a:r>
            <a:r>
              <a:rPr lang="en-US" dirty="0">
                <a:solidFill>
                  <a:schemeClr val="accent6">
                    <a:lumMod val="50000"/>
                  </a:schemeClr>
                </a:solidFill>
              </a:rPr>
              <a:t>		</a:t>
            </a:r>
            <a:r>
              <a:rPr lang="en-US" dirty="0">
                <a:solidFill>
                  <a:srgbClr val="AE1221"/>
                </a:solidFill>
              </a:rPr>
              <a:t>Show of hands survey</a:t>
            </a:r>
            <a:endParaRPr lang="en-US" dirty="0"/>
          </a:p>
        </p:txBody>
      </p:sp>
      <p:sp>
        <p:nvSpPr>
          <p:cNvPr id="3" name="Content Placeholder 2"/>
          <p:cNvSpPr>
            <a:spLocks noGrp="1"/>
          </p:cNvSpPr>
          <p:nvPr>
            <p:ph idx="1"/>
          </p:nvPr>
        </p:nvSpPr>
        <p:spPr>
          <a:xfrm>
            <a:off x="304800" y="762000"/>
            <a:ext cx="8686800" cy="5686425"/>
          </a:xfrm>
        </p:spPr>
        <p:txBody>
          <a:bodyPr>
            <a:noAutofit/>
          </a:bodyPr>
          <a:lstStyle/>
          <a:p>
            <a:pPr marL="0" indent="0">
              <a:buNone/>
            </a:pPr>
            <a:r>
              <a:rPr lang="en-US" dirty="0">
                <a:solidFill>
                  <a:schemeClr val="accent6">
                    <a:lumMod val="50000"/>
                  </a:schemeClr>
                </a:solidFill>
              </a:rPr>
              <a:t>You have a brokerage account with Merrill Lynch. Your broker calls you with a hot tip about a stock: new information suggests that the company will be highly profitable.  </a:t>
            </a:r>
          </a:p>
          <a:p>
            <a:r>
              <a:rPr lang="en-US" dirty="0">
                <a:solidFill>
                  <a:schemeClr val="accent6">
                    <a:lumMod val="50000"/>
                  </a:schemeClr>
                </a:solidFill>
              </a:rPr>
              <a:t>   </a:t>
            </a:r>
            <a:r>
              <a:rPr lang="en-US" dirty="0">
                <a:solidFill>
                  <a:schemeClr val="tx1"/>
                </a:solidFill>
              </a:rPr>
              <a:t>Should you buy stock in the company?</a:t>
            </a:r>
          </a:p>
          <a:p>
            <a:pPr marL="1314450" lvl="2" indent="-514350">
              <a:buClr>
                <a:srgbClr val="C00000"/>
              </a:buClr>
              <a:buFont typeface="+mj-lt"/>
              <a:buAutoNum type="alphaUcPeriod"/>
            </a:pPr>
            <a:r>
              <a:rPr lang="en-US" sz="3200" dirty="0" smtClean="0">
                <a:solidFill>
                  <a:schemeClr val="tx1"/>
                </a:solidFill>
              </a:rPr>
              <a:t>Yes</a:t>
            </a:r>
            <a:endParaRPr lang="en-US" sz="3200" dirty="0">
              <a:solidFill>
                <a:schemeClr val="tx1"/>
              </a:solidFill>
            </a:endParaRPr>
          </a:p>
          <a:p>
            <a:pPr marL="1314450" lvl="2" indent="-514350">
              <a:buClr>
                <a:srgbClr val="C00000"/>
              </a:buClr>
              <a:buFont typeface="+mj-lt"/>
              <a:buAutoNum type="alphaUcPeriod"/>
            </a:pPr>
            <a:r>
              <a:rPr lang="en-US" sz="3200" dirty="0" smtClean="0">
                <a:solidFill>
                  <a:schemeClr val="tx1"/>
                </a:solidFill>
              </a:rPr>
              <a:t>No</a:t>
            </a:r>
          </a:p>
          <a:p>
            <a:pPr marL="1314450" lvl="2" indent="-514350">
              <a:buClr>
                <a:srgbClr val="C00000"/>
              </a:buClr>
              <a:buFont typeface="+mj-lt"/>
              <a:buAutoNum type="alphaUcPeriod"/>
            </a:pPr>
            <a:endParaRPr lang="en-US" sz="3200" dirty="0">
              <a:solidFill>
                <a:schemeClr val="tx1"/>
              </a:solidFill>
            </a:endParaRP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Box 5"/>
          <p:cNvSpPr txBox="1"/>
          <p:nvPr/>
        </p:nvSpPr>
        <p:spPr>
          <a:xfrm>
            <a:off x="1752600" y="4648200"/>
            <a:ext cx="6320961" cy="584776"/>
          </a:xfrm>
          <a:prstGeom prst="rect">
            <a:avLst/>
          </a:prstGeom>
          <a:noFill/>
        </p:spPr>
        <p:txBody>
          <a:bodyPr wrap="none" rtlCol="0">
            <a:spAutoFit/>
          </a:bodyPr>
          <a:lstStyle/>
          <a:p>
            <a:pPr marL="0" lvl="2"/>
            <a:r>
              <a:rPr lang="en-US" sz="3200" dirty="0"/>
              <a:t>Not until you read the prospectus</a:t>
            </a:r>
            <a:r>
              <a:rPr lang="en-US" sz="3200" dirty="0" smtClean="0"/>
              <a:t>.</a:t>
            </a:r>
            <a:endParaRPr lang="en-US" sz="3200" dirty="0"/>
          </a:p>
        </p:txBody>
      </p:sp>
    </p:spTree>
    <p:extLst>
      <p:ext uri="{BB962C8B-B14F-4D97-AF65-F5344CB8AC3E}">
        <p14:creationId xmlns:p14="http://schemas.microsoft.com/office/powerpoint/2010/main" val="175691932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4</a:t>
            </a:r>
            <a:r>
              <a:rPr lang="en-US" dirty="0">
                <a:solidFill>
                  <a:schemeClr val="accent6">
                    <a:lumMod val="50000"/>
                  </a:schemeClr>
                </a:solidFill>
              </a:rPr>
              <a:t>		</a:t>
            </a:r>
            <a:r>
              <a:rPr lang="en-US" dirty="0">
                <a:solidFill>
                  <a:srgbClr val="AE1221"/>
                </a:solidFill>
              </a:rPr>
              <a:t>Show of hands survey</a:t>
            </a:r>
            <a:endParaRPr lang="en-US" dirty="0"/>
          </a:p>
        </p:txBody>
      </p:sp>
      <p:sp>
        <p:nvSpPr>
          <p:cNvPr id="3" name="Content Placeholder 2"/>
          <p:cNvSpPr>
            <a:spLocks noGrp="1"/>
          </p:cNvSpPr>
          <p:nvPr>
            <p:ph idx="1"/>
          </p:nvPr>
        </p:nvSpPr>
        <p:spPr>
          <a:xfrm>
            <a:off x="0" y="762000"/>
            <a:ext cx="8991600" cy="5686425"/>
          </a:xfrm>
        </p:spPr>
        <p:txBody>
          <a:bodyPr>
            <a:noAutofit/>
          </a:bodyPr>
          <a:lstStyle/>
          <a:p>
            <a:pPr marL="800100" lvl="2" indent="0">
              <a:buClr>
                <a:srgbClr val="C00000"/>
              </a:buClr>
              <a:buNone/>
            </a:pPr>
            <a:r>
              <a:rPr lang="en-US" sz="3200" dirty="0" smtClean="0">
                <a:solidFill>
                  <a:schemeClr val="tx1"/>
                </a:solidFill>
              </a:rPr>
              <a:t>What’s </a:t>
            </a:r>
            <a:r>
              <a:rPr lang="en-US" sz="3200" dirty="0">
                <a:solidFill>
                  <a:schemeClr val="tx1"/>
                </a:solidFill>
              </a:rPr>
              <a:t>a prospectus</a:t>
            </a:r>
            <a:r>
              <a:rPr lang="en-US" sz="3200" dirty="0" smtClean="0">
                <a:solidFill>
                  <a:schemeClr val="tx1"/>
                </a:solidFill>
              </a:rPr>
              <a:t>?</a:t>
            </a:r>
          </a:p>
          <a:p>
            <a:pPr marL="800100" lvl="2" indent="0">
              <a:buClr>
                <a:srgbClr val="C00000"/>
              </a:buClr>
              <a:buNone/>
            </a:pPr>
            <a:endParaRPr lang="en-US" dirty="0" smtClean="0"/>
          </a:p>
          <a:p>
            <a:pPr marL="800100" lvl="2" indent="0">
              <a:buClr>
                <a:srgbClr val="C00000"/>
              </a:buClr>
              <a:buNone/>
            </a:pPr>
            <a:r>
              <a:rPr lang="en-US" dirty="0" smtClean="0"/>
              <a:t>Prospectus </a:t>
            </a:r>
            <a:r>
              <a:rPr lang="en-US" dirty="0"/>
              <a:t>is a formal document that is required by and filed with </a:t>
            </a:r>
            <a:r>
              <a:rPr lang="en-US" dirty="0" smtClean="0"/>
              <a:t>the </a:t>
            </a:r>
            <a:r>
              <a:rPr lang="en-US" dirty="0" smtClean="0">
                <a:hlinkClick r:id="rId3"/>
              </a:rPr>
              <a:t>Securities </a:t>
            </a:r>
            <a:r>
              <a:rPr lang="en-US" dirty="0">
                <a:hlinkClick r:id="rId3"/>
              </a:rPr>
              <a:t>and Exchange Commission</a:t>
            </a:r>
            <a:r>
              <a:rPr lang="en-US" dirty="0"/>
              <a:t> (SEC) that provides details about an investment offering for sale to the public.</a:t>
            </a:r>
            <a:endParaRPr lang="en-US" dirty="0">
              <a:solidFill>
                <a:schemeClr val="tx1"/>
              </a:solidFill>
            </a:endParaRP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34928197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Asset Valuation</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36</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Content Placeholder 2"/>
          <p:cNvSpPr txBox="1">
            <a:spLocks/>
          </p:cNvSpPr>
          <p:nvPr/>
        </p:nvSpPr>
        <p:spPr>
          <a:xfrm>
            <a:off x="277813" y="1025525"/>
            <a:ext cx="8588375" cy="3470275"/>
          </a:xfrm>
          <a:prstGeom prst="rect">
            <a:avLst/>
          </a:prstGeom>
        </p:spPr>
        <p:txBody>
          <a:bodyPr vert="horz" lIns="91440" tIns="45720" rIns="91440" bIns="45720" rtlCol="0">
            <a:normAutofit/>
          </a:bodyPr>
          <a:lstStyle>
            <a:lvl1pPr marL="342900" indent="-342900" algn="l" rtl="0" eaLnBrk="0" fontAlgn="base" hangingPunct="0">
              <a:spcBef>
                <a:spcPct val="20000"/>
              </a:spcBef>
              <a:spcAft>
                <a:spcPct val="0"/>
              </a:spcAft>
              <a:buChar char="•"/>
              <a:defRPr sz="32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2"/>
                </a:solidFill>
                <a:latin typeface="+mn-lt"/>
              </a:defRPr>
            </a:lvl2pPr>
            <a:lvl3pPr marL="1143000" indent="-228600" algn="l" rtl="0" eaLnBrk="0" fontAlgn="base" hangingPunct="0">
              <a:spcBef>
                <a:spcPct val="20000"/>
              </a:spcBef>
              <a:spcAft>
                <a:spcPct val="0"/>
              </a:spcAft>
              <a:buSzPct val="90000"/>
              <a:buChar char="•"/>
              <a:defRPr sz="2400">
                <a:solidFill>
                  <a:schemeClr val="tx2"/>
                </a:solidFill>
                <a:latin typeface="+mn-lt"/>
              </a:defRPr>
            </a:lvl3pPr>
            <a:lvl4pPr marL="1600200" indent="-228600" algn="l" rtl="0" eaLnBrk="0" fontAlgn="base" hangingPunct="0">
              <a:spcBef>
                <a:spcPct val="20000"/>
              </a:spcBef>
              <a:spcAft>
                <a:spcPct val="0"/>
              </a:spcAft>
              <a:buChar char="–"/>
              <a:defRPr sz="2000">
                <a:solidFill>
                  <a:schemeClr val="tx2"/>
                </a:solidFill>
                <a:latin typeface="+mn-lt"/>
              </a:defRPr>
            </a:lvl4pPr>
            <a:lvl5pPr marL="2057400" indent="-228600" algn="l" rtl="0" eaLnBrk="0" fontAlgn="base" hangingPunct="0">
              <a:spcBef>
                <a:spcPct val="20000"/>
              </a:spcBef>
              <a:spcAft>
                <a:spcPct val="0"/>
              </a:spcAft>
              <a:buChar char="»"/>
              <a:defRPr sz="18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altLang="en-US" smtClean="0"/>
              <a:t>Use fundamental analysis to pick a stock</a:t>
            </a:r>
          </a:p>
          <a:p>
            <a:pPr lvl="1"/>
            <a:r>
              <a:rPr lang="en-US" altLang="en-US" smtClean="0"/>
              <a:t>Do all the necessary research yourself</a:t>
            </a:r>
          </a:p>
          <a:p>
            <a:pPr lvl="1"/>
            <a:r>
              <a:rPr lang="en-US" altLang="en-US" smtClean="0"/>
              <a:t>Rely on the advice of Wall Street analysts</a:t>
            </a:r>
          </a:p>
          <a:p>
            <a:pPr lvl="1"/>
            <a:r>
              <a:rPr lang="en-US" altLang="en-US" smtClean="0"/>
              <a:t>Buy a mutual fund</a:t>
            </a:r>
          </a:p>
          <a:p>
            <a:pPr lvl="2"/>
            <a:r>
              <a:rPr lang="en-US" altLang="en-US" smtClean="0"/>
              <a:t>A manager conducts fundamental analysis and makes the decision for you</a:t>
            </a:r>
            <a:endParaRPr lang="en-US" altLang="en-US" dirty="0" smtClean="0"/>
          </a:p>
        </p:txBody>
      </p:sp>
    </p:spTree>
    <p:extLst>
      <p:ext uri="{BB962C8B-B14F-4D97-AF65-F5344CB8AC3E}">
        <p14:creationId xmlns:p14="http://schemas.microsoft.com/office/powerpoint/2010/main" val="234785239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 Valuation: EMH</a:t>
            </a:r>
            <a:endParaRPr lang="en-US" dirty="0"/>
          </a:p>
        </p:txBody>
      </p:sp>
      <p:sp>
        <p:nvSpPr>
          <p:cNvPr id="3" name="Content Placeholder 2"/>
          <p:cNvSpPr>
            <a:spLocks noGrp="1"/>
          </p:cNvSpPr>
          <p:nvPr>
            <p:ph idx="1"/>
          </p:nvPr>
        </p:nvSpPr>
        <p:spPr/>
        <p:txBody>
          <a:bodyPr/>
          <a:lstStyle/>
          <a:p>
            <a:r>
              <a:rPr lang="en-US" dirty="0"/>
              <a:t>Efficient Markets Hypothesis (EMH): </a:t>
            </a:r>
            <a:endParaRPr lang="en-US" dirty="0" smtClean="0"/>
          </a:p>
          <a:p>
            <a:pPr lvl="1"/>
            <a:r>
              <a:rPr lang="en-US" dirty="0" smtClean="0"/>
              <a:t>The </a:t>
            </a:r>
            <a:r>
              <a:rPr lang="en-US" dirty="0"/>
              <a:t>theory that each asset price reflects all publicly available information about the value of the </a:t>
            </a:r>
            <a:r>
              <a:rPr lang="en-US" dirty="0" smtClean="0"/>
              <a:t>asset</a:t>
            </a:r>
          </a:p>
          <a:p>
            <a:pPr marL="0" indent="0">
              <a:buNone/>
            </a:pPr>
            <a:r>
              <a:rPr lang="en-US" dirty="0" smtClean="0">
                <a:solidFill>
                  <a:srgbClr val="C00000"/>
                </a:solidFill>
              </a:rPr>
              <a:t>Three implications of EMH: </a:t>
            </a:r>
          </a:p>
          <a:p>
            <a:pPr marL="514350" indent="-514350">
              <a:buClr>
                <a:srgbClr val="C00000"/>
              </a:buClr>
              <a:buFont typeface="+mj-lt"/>
              <a:buAutoNum type="arabicPeriod"/>
            </a:pPr>
            <a:r>
              <a:rPr lang="en-US" dirty="0"/>
              <a:t>Stock market is </a:t>
            </a:r>
            <a:r>
              <a:rPr lang="en-US" u="sng" dirty="0"/>
              <a:t>informationally efficient</a:t>
            </a:r>
            <a:r>
              <a:rPr lang="en-US" dirty="0"/>
              <a:t>:  </a:t>
            </a:r>
            <a:endParaRPr lang="en-US" dirty="0" smtClean="0"/>
          </a:p>
          <a:p>
            <a:pPr lvl="1"/>
            <a:r>
              <a:rPr lang="en-US" dirty="0" smtClean="0"/>
              <a:t>Each </a:t>
            </a:r>
            <a:r>
              <a:rPr lang="en-US" dirty="0"/>
              <a:t>stock price </a:t>
            </a:r>
            <a:r>
              <a:rPr lang="en-US" dirty="0" smtClean="0"/>
              <a:t>rationally reflects </a:t>
            </a:r>
            <a:r>
              <a:rPr lang="en-US" dirty="0"/>
              <a:t>all available information about the value of the company. </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37</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5435448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Efficient </a:t>
            </a:r>
            <a:r>
              <a:rPr lang="en-US" sz="3200" dirty="0"/>
              <a:t>Markets </a:t>
            </a:r>
            <a:r>
              <a:rPr lang="en-US" sz="3200" dirty="0" smtClean="0"/>
              <a:t>Hypothesis (EMH)</a:t>
            </a:r>
            <a:endParaRPr lang="en-US" sz="3200" dirty="0"/>
          </a:p>
        </p:txBody>
      </p:sp>
      <p:sp>
        <p:nvSpPr>
          <p:cNvPr id="3" name="Content Placeholder 2"/>
          <p:cNvSpPr>
            <a:spLocks noGrp="1"/>
          </p:cNvSpPr>
          <p:nvPr>
            <p:ph idx="1"/>
          </p:nvPr>
        </p:nvSpPr>
        <p:spPr/>
        <p:txBody>
          <a:bodyPr/>
          <a:lstStyle/>
          <a:p>
            <a:pPr marL="514350" indent="-514350">
              <a:buClr>
                <a:srgbClr val="C00000"/>
              </a:buClr>
              <a:buFont typeface="+mj-lt"/>
              <a:buAutoNum type="arabicPeriod" startAt="2"/>
            </a:pPr>
            <a:r>
              <a:rPr lang="en-US" dirty="0" smtClean="0"/>
              <a:t>Stock </a:t>
            </a:r>
            <a:r>
              <a:rPr lang="en-US" dirty="0"/>
              <a:t>prices follow a </a:t>
            </a:r>
            <a:r>
              <a:rPr lang="en-US" u="sng" dirty="0"/>
              <a:t>random walk</a:t>
            </a:r>
            <a:r>
              <a:rPr lang="en-US" dirty="0"/>
              <a:t>:  </a:t>
            </a:r>
            <a:endParaRPr lang="en-US" dirty="0" smtClean="0"/>
          </a:p>
          <a:p>
            <a:pPr marL="914400" lvl="1" indent="-514350"/>
            <a:r>
              <a:rPr lang="en-US" sz="3000" dirty="0" smtClean="0"/>
              <a:t>A </a:t>
            </a:r>
            <a:r>
              <a:rPr lang="en-US" sz="3000" dirty="0"/>
              <a:t>stock price only changes in response to new information (“news”) about the company’s value.  News cannot be predicted, so stock price movements should be impossible to predict.  </a:t>
            </a:r>
          </a:p>
          <a:p>
            <a:pPr marL="514350" indent="-514350">
              <a:buClr>
                <a:srgbClr val="C00000"/>
              </a:buClr>
              <a:buFont typeface="+mj-lt"/>
              <a:buAutoNum type="arabicPeriod" startAt="2"/>
            </a:pPr>
            <a:r>
              <a:rPr lang="en-US" dirty="0" smtClean="0"/>
              <a:t>It </a:t>
            </a:r>
            <a:r>
              <a:rPr lang="en-US" dirty="0"/>
              <a:t>is impossible to systematically beat the </a:t>
            </a:r>
            <a:r>
              <a:rPr lang="en-US" dirty="0" smtClean="0"/>
              <a:t>market.</a:t>
            </a:r>
          </a:p>
          <a:p>
            <a:pPr marL="914400" lvl="1" indent="-514350"/>
            <a:r>
              <a:rPr lang="en-US" sz="3000" dirty="0" smtClean="0"/>
              <a:t>By </a:t>
            </a:r>
            <a:r>
              <a:rPr lang="en-US" sz="3000" dirty="0"/>
              <a:t>the time the news reaches you, mutual fund managers will have already acted on it.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38</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3843629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77813" y="1025525"/>
            <a:ext cx="8866187" cy="5422900"/>
          </a:xfrm>
        </p:spPr>
        <p:txBody>
          <a:bodyPr/>
          <a:lstStyle/>
          <a:p>
            <a:r>
              <a:rPr lang="en-US" sz="3200" dirty="0"/>
              <a:t>According to the efficient markets hypothesis, financial markets process available information rationally, so a stock price always equals the best estimate of the value of the underlying </a:t>
            </a:r>
            <a:r>
              <a:rPr lang="en-US" sz="3200" dirty="0" smtClean="0"/>
              <a:t>business.</a:t>
            </a:r>
          </a:p>
          <a:p>
            <a:pPr>
              <a:buSzPct val="120000"/>
              <a:buFont typeface="Arial" pitchFamily="34" charset="0"/>
              <a:buChar char="•"/>
            </a:pPr>
            <a:r>
              <a:rPr lang="en-US" sz="3200" dirty="0" smtClean="0"/>
              <a:t>Some </a:t>
            </a:r>
            <a:r>
              <a:rPr lang="en-US" sz="3200" dirty="0"/>
              <a:t>economists question the efficient markets hypothesis, however, and believe that irrational psychological factors also influence asset prices.</a:t>
            </a:r>
          </a:p>
          <a:p>
            <a:endParaRPr lang="en-US" sz="32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39</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13622963"/>
      </p:ext>
    </p:extLst>
  </p:cSld>
  <p:clrMapOvr>
    <a:masterClrMapping/>
  </p:clrMapOvr>
  <p:transition xmlns:p14="http://schemas.microsoft.com/office/powerpoint/2010/mai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wrap="square" anchor="t"/>
          <a:lstStyle/>
          <a:p>
            <a:r>
              <a:rPr lang="en-US" altLang="en-US" dirty="0" smtClean="0"/>
              <a:t>Introduction </a:t>
            </a:r>
          </a:p>
        </p:txBody>
      </p:sp>
      <p:sp>
        <p:nvSpPr>
          <p:cNvPr id="10243" name="Content Placeholder 2"/>
          <p:cNvSpPr>
            <a:spLocks noGrp="1"/>
          </p:cNvSpPr>
          <p:nvPr>
            <p:ph idx="1"/>
          </p:nvPr>
        </p:nvSpPr>
        <p:spPr/>
        <p:txBody>
          <a:bodyPr/>
          <a:lstStyle/>
          <a:p>
            <a:r>
              <a:rPr lang="en-US" altLang="en-US" dirty="0"/>
              <a:t>The financial system </a:t>
            </a:r>
            <a:endParaRPr lang="en-US" altLang="en-US" dirty="0" smtClean="0"/>
          </a:p>
          <a:p>
            <a:pPr lvl="1"/>
            <a:r>
              <a:rPr lang="en-US" altLang="en-US" dirty="0" smtClean="0"/>
              <a:t>Coordinates </a:t>
            </a:r>
            <a:r>
              <a:rPr lang="en-US" altLang="en-US" dirty="0"/>
              <a:t>saving </a:t>
            </a:r>
            <a:r>
              <a:rPr lang="en-US" altLang="en-US" dirty="0" smtClean="0"/>
              <a:t>and investment</a:t>
            </a:r>
            <a:endParaRPr lang="en-US" altLang="en-US" dirty="0"/>
          </a:p>
          <a:p>
            <a:r>
              <a:rPr lang="en-US" altLang="en-US" dirty="0"/>
              <a:t>Participants in the financial system </a:t>
            </a:r>
            <a:endParaRPr lang="en-US" altLang="en-US" dirty="0" smtClean="0"/>
          </a:p>
          <a:p>
            <a:pPr lvl="1"/>
            <a:r>
              <a:rPr lang="en-US" altLang="en-US" dirty="0"/>
              <a:t>M</a:t>
            </a:r>
            <a:r>
              <a:rPr lang="en-US" altLang="en-US" dirty="0" smtClean="0"/>
              <a:t>ake </a:t>
            </a:r>
            <a:r>
              <a:rPr lang="en-US" altLang="en-US" dirty="0"/>
              <a:t>decisions regarding the</a:t>
            </a:r>
            <a:r>
              <a:rPr lang="en-US" altLang="en-US" u="sng" dirty="0"/>
              <a:t> allocation of resources over time </a:t>
            </a:r>
            <a:r>
              <a:rPr lang="en-US" altLang="en-US" dirty="0" smtClean="0"/>
              <a:t>and </a:t>
            </a:r>
            <a:r>
              <a:rPr lang="en-US" altLang="en-US" dirty="0"/>
              <a:t>the </a:t>
            </a:r>
            <a:r>
              <a:rPr lang="en-US" altLang="en-US" u="sng" dirty="0"/>
              <a:t>handling of </a:t>
            </a:r>
            <a:r>
              <a:rPr lang="en-US" altLang="en-US" u="sng" dirty="0" smtClean="0"/>
              <a:t>risk</a:t>
            </a:r>
            <a:endParaRPr lang="en-US" altLang="en-US" u="sng" dirty="0"/>
          </a:p>
          <a:p>
            <a:r>
              <a:rPr lang="en-US" altLang="en-US" dirty="0"/>
              <a:t>Finance </a:t>
            </a:r>
            <a:endParaRPr lang="en-US" altLang="en-US" dirty="0" smtClean="0"/>
          </a:p>
          <a:p>
            <a:pPr lvl="1"/>
            <a:r>
              <a:rPr lang="en-US" altLang="en-US" dirty="0" smtClean="0"/>
              <a:t>Studies </a:t>
            </a:r>
            <a:r>
              <a:rPr lang="en-US" altLang="en-US" dirty="0"/>
              <a:t>such </a:t>
            </a:r>
            <a:r>
              <a:rPr lang="en-US" altLang="en-US" dirty="0" smtClean="0"/>
              <a:t>decision </a:t>
            </a:r>
            <a:r>
              <a:rPr lang="en-US" altLang="en-US" dirty="0"/>
              <a:t>making</a:t>
            </a:r>
            <a:endParaRPr lang="en-US" altLang="en-US" dirty="0" smtClean="0"/>
          </a:p>
        </p:txBody>
      </p:sp>
      <p:sp>
        <p:nvSpPr>
          <p:cNvPr id="1024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1A46F2E2-CE80-4B45-8414-E9B6E69917D4}" type="slidenum">
              <a:rPr lang="en-US" altLang="en-US" sz="1200" smtClean="0">
                <a:solidFill>
                  <a:srgbClr val="002060"/>
                </a:solidFill>
              </a:rPr>
              <a:pPr algn="ctr" eaLnBrk="1" hangingPunct="1"/>
              <a:t>4</a:t>
            </a:fld>
            <a:endParaRPr lang="en-US" altLang="en-US" sz="1200" smtClean="0">
              <a:solidFill>
                <a:srgbClr val="002060"/>
              </a:solidFill>
            </a:endParaRPr>
          </a:p>
        </p:txBody>
      </p:sp>
      <p:sp>
        <p:nvSpPr>
          <p:cNvPr id="1024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62208723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Asset Valuation</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40</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Content Placeholder 2"/>
          <p:cNvSpPr txBox="1">
            <a:spLocks/>
          </p:cNvSpPr>
          <p:nvPr/>
        </p:nvSpPr>
        <p:spPr>
          <a:xfrm>
            <a:off x="277813" y="1025525"/>
            <a:ext cx="8588375" cy="3470275"/>
          </a:xfrm>
          <a:prstGeom prst="rect">
            <a:avLst/>
          </a:prstGeom>
        </p:spPr>
        <p:txBody>
          <a:bodyPr vert="horz" lIns="91440" tIns="45720" rIns="91440" bIns="45720" rtlCol="0">
            <a:normAutofit/>
          </a:bodyPr>
          <a:lstStyle>
            <a:lvl1pPr marL="342900" indent="-342900" algn="l" rtl="0" eaLnBrk="0" fontAlgn="base" hangingPunct="0">
              <a:spcBef>
                <a:spcPct val="20000"/>
              </a:spcBef>
              <a:spcAft>
                <a:spcPct val="0"/>
              </a:spcAft>
              <a:buChar char="•"/>
              <a:defRPr sz="32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2"/>
                </a:solidFill>
                <a:latin typeface="+mn-lt"/>
              </a:defRPr>
            </a:lvl2pPr>
            <a:lvl3pPr marL="1143000" indent="-228600" algn="l" rtl="0" eaLnBrk="0" fontAlgn="base" hangingPunct="0">
              <a:spcBef>
                <a:spcPct val="20000"/>
              </a:spcBef>
              <a:spcAft>
                <a:spcPct val="0"/>
              </a:spcAft>
              <a:buSzPct val="90000"/>
              <a:buChar char="•"/>
              <a:defRPr sz="2400">
                <a:solidFill>
                  <a:schemeClr val="tx2"/>
                </a:solidFill>
                <a:latin typeface="+mn-lt"/>
              </a:defRPr>
            </a:lvl3pPr>
            <a:lvl4pPr marL="1600200" indent="-228600" algn="l" rtl="0" eaLnBrk="0" fontAlgn="base" hangingPunct="0">
              <a:spcBef>
                <a:spcPct val="20000"/>
              </a:spcBef>
              <a:spcAft>
                <a:spcPct val="0"/>
              </a:spcAft>
              <a:buChar char="–"/>
              <a:defRPr sz="2000">
                <a:solidFill>
                  <a:schemeClr val="tx2"/>
                </a:solidFill>
                <a:latin typeface="+mn-lt"/>
              </a:defRPr>
            </a:lvl4pPr>
            <a:lvl5pPr marL="2057400" indent="-228600" algn="l" rtl="0" eaLnBrk="0" fontAlgn="base" hangingPunct="0">
              <a:spcBef>
                <a:spcPct val="20000"/>
              </a:spcBef>
              <a:spcAft>
                <a:spcPct val="0"/>
              </a:spcAft>
              <a:buChar char="»"/>
              <a:defRPr sz="18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altLang="en-US" dirty="0" smtClean="0"/>
              <a:t>Use fundamental analysis to pick a stock</a:t>
            </a:r>
          </a:p>
          <a:p>
            <a:pPr lvl="1"/>
            <a:r>
              <a:rPr lang="en-US" altLang="en-US" dirty="0" smtClean="0"/>
              <a:t>Do all the necessary research yourself</a:t>
            </a:r>
          </a:p>
          <a:p>
            <a:pPr lvl="1"/>
            <a:r>
              <a:rPr lang="en-US" altLang="en-US" dirty="0" smtClean="0"/>
              <a:t>Rely on the advice of Wall Street analysts</a:t>
            </a:r>
          </a:p>
          <a:p>
            <a:pPr lvl="1"/>
            <a:r>
              <a:rPr lang="en-US" altLang="en-US" dirty="0" smtClean="0"/>
              <a:t>Buy a mutual fund or buy a diverse portfolio.</a:t>
            </a:r>
          </a:p>
        </p:txBody>
      </p:sp>
    </p:spTree>
    <p:extLst>
      <p:ext uri="{BB962C8B-B14F-4D97-AF65-F5344CB8AC3E}">
        <p14:creationId xmlns:p14="http://schemas.microsoft.com/office/powerpoint/2010/main" val="29485273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Asset Valuation</a:t>
            </a:r>
            <a:br>
              <a:rPr lang="en-US" sz="3200" dirty="0" smtClean="0"/>
            </a:br>
            <a:r>
              <a:rPr lang="en-US" sz="3200" dirty="0" smtClean="0"/>
              <a:t>Index </a:t>
            </a:r>
            <a:r>
              <a:rPr lang="en-US" sz="3200" dirty="0"/>
              <a:t>Funds vs. Managed Funds</a:t>
            </a:r>
          </a:p>
        </p:txBody>
      </p:sp>
      <p:sp>
        <p:nvSpPr>
          <p:cNvPr id="3" name="Content Placeholder 2"/>
          <p:cNvSpPr>
            <a:spLocks noGrp="1"/>
          </p:cNvSpPr>
          <p:nvPr>
            <p:ph idx="1"/>
          </p:nvPr>
        </p:nvSpPr>
        <p:spPr>
          <a:xfrm>
            <a:off x="76200" y="1025525"/>
            <a:ext cx="8588375" cy="5422900"/>
          </a:xfrm>
        </p:spPr>
        <p:txBody>
          <a:bodyPr/>
          <a:lstStyle/>
          <a:p>
            <a:r>
              <a:rPr lang="en-US" dirty="0"/>
              <a:t>An index fund </a:t>
            </a:r>
            <a:endParaRPr lang="en-US" dirty="0" smtClean="0"/>
          </a:p>
          <a:p>
            <a:pPr lvl="1"/>
            <a:r>
              <a:rPr lang="en-US" dirty="0" smtClean="0"/>
              <a:t>A </a:t>
            </a:r>
            <a:r>
              <a:rPr lang="en-US" dirty="0"/>
              <a:t>mutual fund that buys </a:t>
            </a:r>
            <a:r>
              <a:rPr lang="en-US" u="sng" dirty="0"/>
              <a:t>all the </a:t>
            </a:r>
            <a:r>
              <a:rPr lang="en-US" u="sng" dirty="0" smtClean="0"/>
              <a:t>stocks in </a:t>
            </a:r>
            <a:r>
              <a:rPr lang="en-US" u="sng" dirty="0"/>
              <a:t>a given stock index. </a:t>
            </a:r>
            <a:r>
              <a:rPr lang="en-US" u="sng" dirty="0" smtClean="0"/>
              <a:t> </a:t>
            </a:r>
            <a:endParaRPr lang="en-US" u="sng" dirty="0"/>
          </a:p>
          <a:p>
            <a:r>
              <a:rPr lang="en-US" dirty="0"/>
              <a:t>An actively managed mutual fund </a:t>
            </a:r>
            <a:endParaRPr lang="en-US" dirty="0" smtClean="0"/>
          </a:p>
          <a:p>
            <a:pPr lvl="1"/>
            <a:r>
              <a:rPr lang="en-US" dirty="0" smtClean="0"/>
              <a:t>Aims </a:t>
            </a:r>
            <a:r>
              <a:rPr lang="en-US" dirty="0"/>
              <a:t>to </a:t>
            </a:r>
            <a:r>
              <a:rPr lang="en-US" u="sng" dirty="0"/>
              <a:t>buy only the best stocks.  </a:t>
            </a:r>
          </a:p>
          <a:p>
            <a:pPr lvl="1"/>
            <a:r>
              <a:rPr lang="en-US" dirty="0" smtClean="0"/>
              <a:t>Have </a:t>
            </a:r>
            <a:r>
              <a:rPr lang="en-US" dirty="0"/>
              <a:t>higher expenses than index </a:t>
            </a:r>
            <a:r>
              <a:rPr lang="en-US" dirty="0" smtClean="0"/>
              <a:t>funds</a:t>
            </a:r>
            <a:endParaRPr lang="en-US" dirty="0"/>
          </a:p>
          <a:p>
            <a:pPr marL="0" indent="0">
              <a:buNone/>
            </a:pPr>
            <a:r>
              <a:rPr lang="en-US" sz="2800" dirty="0" smtClean="0">
                <a:solidFill>
                  <a:schemeClr val="accent2">
                    <a:lumMod val="75000"/>
                  </a:schemeClr>
                </a:solidFill>
              </a:rPr>
              <a:t>	</a:t>
            </a:r>
          </a:p>
          <a:p>
            <a:pPr marL="0" indent="0">
              <a:buNone/>
            </a:pPr>
            <a:r>
              <a:rPr lang="en-US" sz="2800" dirty="0">
                <a:solidFill>
                  <a:schemeClr val="accent2">
                    <a:lumMod val="75000"/>
                  </a:schemeClr>
                </a:solidFill>
              </a:rPr>
              <a:t>	</a:t>
            </a:r>
            <a:r>
              <a:rPr lang="en-US" sz="2800" dirty="0" smtClean="0">
                <a:solidFill>
                  <a:schemeClr val="accent2">
                    <a:lumMod val="75000"/>
                  </a:schemeClr>
                </a:solidFill>
              </a:rPr>
              <a:t>EMH </a:t>
            </a:r>
            <a:r>
              <a:rPr lang="en-US" sz="2800" dirty="0">
                <a:solidFill>
                  <a:schemeClr val="accent2">
                    <a:lumMod val="75000"/>
                  </a:schemeClr>
                </a:solidFill>
              </a:rPr>
              <a:t>implies that returns on </a:t>
            </a:r>
            <a:r>
              <a:rPr lang="en-US" sz="2800" dirty="0" smtClean="0">
                <a:solidFill>
                  <a:schemeClr val="accent2">
                    <a:lumMod val="75000"/>
                  </a:schemeClr>
                </a:solidFill>
              </a:rPr>
              <a:t>actively managed </a:t>
            </a:r>
            <a:r>
              <a:rPr lang="en-US" sz="2800" dirty="0" smtClean="0">
                <a:solidFill>
                  <a:schemeClr val="accent2">
                    <a:lumMod val="75000"/>
                  </a:schemeClr>
                </a:solidFill>
              </a:rPr>
              <a:t>	funds do </a:t>
            </a:r>
            <a:r>
              <a:rPr lang="en-US" sz="2800" dirty="0">
                <a:solidFill>
                  <a:schemeClr val="accent2">
                    <a:lumMod val="75000"/>
                  </a:schemeClr>
                </a:solidFill>
              </a:rPr>
              <a:t>not consistently </a:t>
            </a:r>
            <a:r>
              <a:rPr lang="en-US" sz="2800" dirty="0" smtClean="0">
                <a:solidFill>
                  <a:schemeClr val="accent2">
                    <a:lumMod val="75000"/>
                  </a:schemeClr>
                </a:solidFill>
              </a:rPr>
              <a:t>exceed </a:t>
            </a:r>
            <a:r>
              <a:rPr lang="en-US" sz="2800" dirty="0">
                <a:solidFill>
                  <a:schemeClr val="accent2">
                    <a:lumMod val="75000"/>
                  </a:schemeClr>
                </a:solidFill>
              </a:rPr>
              <a:t>the </a:t>
            </a:r>
            <a:r>
              <a:rPr lang="en-US" sz="2800" dirty="0" smtClean="0">
                <a:solidFill>
                  <a:schemeClr val="accent2">
                    <a:lumMod val="75000"/>
                  </a:schemeClr>
                </a:solidFill>
              </a:rPr>
              <a:t>	returns </a:t>
            </a:r>
            <a:r>
              <a:rPr lang="en-US" sz="2800" dirty="0">
                <a:solidFill>
                  <a:schemeClr val="accent2">
                    <a:lumMod val="75000"/>
                  </a:schemeClr>
                </a:solidFill>
              </a:rPr>
              <a:t>on index funds.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41</a:t>
            </a:fld>
            <a:endParaRPr lang="en-US"/>
          </a:p>
        </p:txBody>
      </p:sp>
    </p:spTree>
    <p:extLst>
      <p:ext uri="{BB962C8B-B14F-4D97-AF65-F5344CB8AC3E}">
        <p14:creationId xmlns:p14="http://schemas.microsoft.com/office/powerpoint/2010/main" val="10117499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173"/>
          <p:cNvSpPr>
            <a:spLocks noChangeArrowheads="1"/>
          </p:cNvSpPr>
          <p:nvPr/>
        </p:nvSpPr>
        <p:spPr bwMode="auto">
          <a:xfrm>
            <a:off x="458788" y="765175"/>
            <a:ext cx="8224837" cy="4987925"/>
          </a:xfrm>
          <a:prstGeom prst="rect">
            <a:avLst/>
          </a:prstGeom>
          <a:noFill/>
          <a:ln>
            <a:noFill/>
          </a:ln>
          <a:extLst/>
        </p:spPr>
        <p:txBody>
          <a:bodyPr wrap="none" anchor="ctr"/>
          <a:lstStyle/>
          <a:p>
            <a:endParaRPr lang="en-US" dirty="0">
              <a:latin typeface="Arial"/>
              <a:cs typeface="Arial"/>
            </a:endParaRPr>
          </a:p>
        </p:txBody>
      </p:sp>
      <p:sp>
        <p:nvSpPr>
          <p:cNvPr id="40965" name="Rectangle 2"/>
          <p:cNvSpPr>
            <a:spLocks noGrp="1" noChangeArrowheads="1"/>
          </p:cNvSpPr>
          <p:nvPr>
            <p:ph type="title"/>
          </p:nvPr>
        </p:nvSpPr>
        <p:spPr>
          <a:noFill/>
        </p:spPr>
        <p:txBody>
          <a:bodyPr/>
          <a:lstStyle/>
          <a:p>
            <a:pPr eaLnBrk="1" hangingPunct="1"/>
            <a:r>
              <a:rPr lang="en-US" dirty="0" smtClean="0"/>
              <a:t>Index Funds vs. Managed Funds</a:t>
            </a:r>
          </a:p>
        </p:txBody>
      </p:sp>
      <p:sp>
        <p:nvSpPr>
          <p:cNvPr id="4" name="Slide Number Placeholder 3"/>
          <p:cNvSpPr>
            <a:spLocks noGrp="1"/>
          </p:cNvSpPr>
          <p:nvPr>
            <p:ph type="sldNum" sz="quarter" idx="13"/>
          </p:nvPr>
        </p:nvSpPr>
        <p:spPr/>
        <p:txBody>
          <a:bodyPr/>
          <a:lstStyle/>
          <a:p>
            <a:pPr>
              <a:defRPr/>
            </a:pPr>
            <a:fld id="{073C29DC-2178-4274-9150-45F8EBD31C2D}" type="slidenum">
              <a:rPr lang="en-US" smtClean="0"/>
              <a:pPr>
                <a:defRPr/>
              </a:pPr>
              <a:t>42</a:t>
            </a:fld>
            <a:endParaRPr lang="en-US"/>
          </a:p>
        </p:txBody>
      </p:sp>
      <p:sp>
        <p:nvSpPr>
          <p:cNvPr id="3" name="Footer Placeholder 2"/>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4096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400" b="1">
                <a:latin typeface="Tahoma" pitchFamily="34" charset="0"/>
                <a:cs typeface="Arial" charset="0"/>
              </a:rPr>
              <a:t>0</a:t>
            </a:r>
          </a:p>
        </p:txBody>
      </p:sp>
      <p:sp>
        <p:nvSpPr>
          <p:cNvPr id="267281" name="Rectangle 17"/>
          <p:cNvSpPr>
            <a:spLocks noChangeArrowheads="1"/>
          </p:cNvSpPr>
          <p:nvPr/>
        </p:nvSpPr>
        <p:spPr bwMode="auto">
          <a:xfrm>
            <a:off x="7251700" y="4449762"/>
            <a:ext cx="1171575" cy="1311275"/>
          </a:xfrm>
          <a:prstGeom prst="rect">
            <a:avLst/>
          </a:prstGeom>
          <a:noFill/>
          <a:ln>
            <a:noFill/>
          </a:ln>
          <a:extLst/>
        </p:spPr>
        <p:txBody>
          <a:bodyPr anchor="ctr"/>
          <a:lstStyle/>
          <a:p>
            <a:pPr algn="r">
              <a:lnSpc>
                <a:spcPct val="105000"/>
              </a:lnSpc>
              <a:spcBef>
                <a:spcPct val="20000"/>
              </a:spcBef>
              <a:buClr>
                <a:srgbClr val="00B85C"/>
              </a:buClr>
              <a:buSzPct val="120000"/>
            </a:pPr>
            <a:r>
              <a:rPr lang="en-US" sz="2500">
                <a:latin typeface="Arial"/>
                <a:cs typeface="Arial"/>
              </a:rPr>
              <a:t>.550</a:t>
            </a:r>
          </a:p>
          <a:p>
            <a:pPr algn="r">
              <a:lnSpc>
                <a:spcPct val="105000"/>
              </a:lnSpc>
              <a:spcBef>
                <a:spcPct val="20000"/>
              </a:spcBef>
              <a:buClr>
                <a:srgbClr val="00B85C"/>
              </a:buClr>
              <a:buSzPct val="120000"/>
            </a:pPr>
            <a:r>
              <a:rPr lang="en-US" sz="2500">
                <a:latin typeface="Arial"/>
                <a:cs typeface="Arial"/>
              </a:rPr>
              <a:t>1.272</a:t>
            </a:r>
          </a:p>
        </p:txBody>
      </p:sp>
      <p:sp>
        <p:nvSpPr>
          <p:cNvPr id="267280" name="Rectangle 16"/>
          <p:cNvSpPr>
            <a:spLocks noChangeArrowheads="1"/>
          </p:cNvSpPr>
          <p:nvPr/>
        </p:nvSpPr>
        <p:spPr bwMode="auto">
          <a:xfrm>
            <a:off x="5435600" y="4449762"/>
            <a:ext cx="1273175" cy="1311275"/>
          </a:xfrm>
          <a:prstGeom prst="rect">
            <a:avLst/>
          </a:prstGeom>
          <a:noFill/>
          <a:ln>
            <a:noFill/>
          </a:ln>
          <a:extLst/>
        </p:spPr>
        <p:txBody>
          <a:bodyPr anchor="ctr"/>
          <a:lstStyle/>
          <a:p>
            <a:pPr algn="r">
              <a:lnSpc>
                <a:spcPct val="105000"/>
              </a:lnSpc>
              <a:spcBef>
                <a:spcPct val="20000"/>
              </a:spcBef>
              <a:buClr>
                <a:srgbClr val="00B85C"/>
              </a:buClr>
              <a:buSzPct val="120000"/>
            </a:pPr>
            <a:r>
              <a:rPr lang="en-US" sz="2500" dirty="0">
                <a:latin typeface="Arial"/>
                <a:cs typeface="Arial"/>
              </a:rPr>
              <a:t>12.5</a:t>
            </a:r>
          </a:p>
          <a:p>
            <a:pPr algn="r">
              <a:lnSpc>
                <a:spcPct val="105000"/>
              </a:lnSpc>
              <a:spcBef>
                <a:spcPct val="20000"/>
              </a:spcBef>
              <a:buClr>
                <a:srgbClr val="00B85C"/>
              </a:buClr>
              <a:buSzPct val="120000"/>
            </a:pPr>
            <a:r>
              <a:rPr lang="en-US" sz="2500" dirty="0">
                <a:latin typeface="Arial"/>
                <a:cs typeface="Arial"/>
              </a:rPr>
              <a:t>10.3</a:t>
            </a:r>
          </a:p>
        </p:txBody>
      </p:sp>
      <p:sp>
        <p:nvSpPr>
          <p:cNvPr id="267279" name="Rectangle 15"/>
          <p:cNvSpPr>
            <a:spLocks noChangeArrowheads="1"/>
          </p:cNvSpPr>
          <p:nvPr/>
        </p:nvSpPr>
        <p:spPr bwMode="auto">
          <a:xfrm>
            <a:off x="511175" y="4449762"/>
            <a:ext cx="4924425" cy="1311275"/>
          </a:xfrm>
          <a:prstGeom prst="rect">
            <a:avLst/>
          </a:prstGeom>
          <a:noFill/>
          <a:ln>
            <a:noFill/>
          </a:ln>
          <a:extLst/>
        </p:spPr>
        <p:txBody>
          <a:bodyPr anchor="ctr"/>
          <a:lstStyle/>
          <a:p>
            <a:pPr marL="228600" indent="-228600">
              <a:lnSpc>
                <a:spcPct val="105000"/>
              </a:lnSpc>
              <a:spcBef>
                <a:spcPct val="20000"/>
              </a:spcBef>
              <a:buClr>
                <a:srgbClr val="00B85C"/>
              </a:buClr>
              <a:buSzPct val="120000"/>
            </a:pPr>
            <a:r>
              <a:rPr lang="en-US" sz="2500" dirty="0">
                <a:latin typeface="Arial"/>
                <a:cs typeface="Arial"/>
              </a:rPr>
              <a:t>S&amp;P </a:t>
            </a:r>
            <a:r>
              <a:rPr lang="en-US" sz="2500" dirty="0" smtClean="0">
                <a:latin typeface="Arial"/>
                <a:cs typeface="Arial"/>
              </a:rPr>
              <a:t>Small Cap </a:t>
            </a:r>
            <a:r>
              <a:rPr lang="en-US" sz="2500" dirty="0">
                <a:latin typeface="Arial"/>
                <a:cs typeface="Arial"/>
              </a:rPr>
              <a:t>600 (index fund)</a:t>
            </a:r>
          </a:p>
          <a:p>
            <a:pPr marL="228600" indent="-228600">
              <a:lnSpc>
                <a:spcPct val="105000"/>
              </a:lnSpc>
              <a:spcBef>
                <a:spcPct val="20000"/>
              </a:spcBef>
              <a:buClr>
                <a:srgbClr val="00B85C"/>
              </a:buClr>
              <a:buSzPct val="120000"/>
            </a:pPr>
            <a:r>
              <a:rPr lang="en-US" sz="2500" dirty="0" smtClean="0">
                <a:latin typeface="Arial"/>
                <a:cs typeface="Arial"/>
              </a:rPr>
              <a:t>Managed small </a:t>
            </a:r>
            <a:r>
              <a:rPr lang="en-US" sz="2500" dirty="0">
                <a:latin typeface="Arial"/>
                <a:cs typeface="Arial"/>
              </a:rPr>
              <a:t>cap funds</a:t>
            </a:r>
          </a:p>
        </p:txBody>
      </p:sp>
      <p:sp>
        <p:nvSpPr>
          <p:cNvPr id="267278" name="Rectangle 14"/>
          <p:cNvSpPr>
            <a:spLocks noChangeArrowheads="1"/>
          </p:cNvSpPr>
          <p:nvPr/>
        </p:nvSpPr>
        <p:spPr bwMode="auto">
          <a:xfrm>
            <a:off x="7251700" y="3344862"/>
            <a:ext cx="1171575" cy="1104900"/>
          </a:xfrm>
          <a:prstGeom prst="rect">
            <a:avLst/>
          </a:prstGeom>
          <a:noFill/>
          <a:ln>
            <a:noFill/>
          </a:ln>
          <a:extLst/>
        </p:spPr>
        <p:txBody>
          <a:bodyPr anchor="ctr"/>
          <a:lstStyle/>
          <a:p>
            <a:pPr algn="r">
              <a:lnSpc>
                <a:spcPct val="105000"/>
              </a:lnSpc>
              <a:spcBef>
                <a:spcPct val="20000"/>
              </a:spcBef>
              <a:buClr>
                <a:srgbClr val="00B85C"/>
              </a:buClr>
              <a:buSzPct val="120000"/>
            </a:pPr>
            <a:r>
              <a:rPr lang="en-US" sz="2500">
                <a:latin typeface="Arial"/>
                <a:cs typeface="Arial"/>
              </a:rPr>
              <a:t>.535</a:t>
            </a:r>
          </a:p>
          <a:p>
            <a:pPr algn="r">
              <a:lnSpc>
                <a:spcPct val="105000"/>
              </a:lnSpc>
              <a:spcBef>
                <a:spcPct val="20000"/>
              </a:spcBef>
              <a:buClr>
                <a:srgbClr val="00B85C"/>
              </a:buClr>
              <a:buSzPct val="120000"/>
            </a:pPr>
            <a:r>
              <a:rPr lang="en-US" sz="2500">
                <a:latin typeface="Arial"/>
                <a:cs typeface="Arial"/>
              </a:rPr>
              <a:t>1.458</a:t>
            </a:r>
          </a:p>
        </p:txBody>
      </p:sp>
      <p:sp>
        <p:nvSpPr>
          <p:cNvPr id="267277" name="Rectangle 13"/>
          <p:cNvSpPr>
            <a:spLocks noChangeArrowheads="1"/>
          </p:cNvSpPr>
          <p:nvPr/>
        </p:nvSpPr>
        <p:spPr bwMode="auto">
          <a:xfrm>
            <a:off x="5435600" y="3344862"/>
            <a:ext cx="1273175" cy="1104900"/>
          </a:xfrm>
          <a:prstGeom prst="rect">
            <a:avLst/>
          </a:prstGeom>
          <a:noFill/>
          <a:ln>
            <a:noFill/>
          </a:ln>
          <a:extLst/>
        </p:spPr>
        <p:txBody>
          <a:bodyPr anchor="ctr"/>
          <a:lstStyle/>
          <a:p>
            <a:pPr algn="r">
              <a:lnSpc>
                <a:spcPct val="105000"/>
              </a:lnSpc>
              <a:spcBef>
                <a:spcPct val="20000"/>
              </a:spcBef>
              <a:buClr>
                <a:srgbClr val="00B85C"/>
              </a:buClr>
              <a:buSzPct val="120000"/>
            </a:pPr>
            <a:r>
              <a:rPr lang="en-US" sz="2500">
                <a:latin typeface="Arial"/>
                <a:cs typeface="Arial"/>
              </a:rPr>
              <a:t>10.9</a:t>
            </a:r>
          </a:p>
          <a:p>
            <a:pPr algn="r">
              <a:lnSpc>
                <a:spcPct val="105000"/>
              </a:lnSpc>
              <a:spcBef>
                <a:spcPct val="20000"/>
              </a:spcBef>
              <a:buClr>
                <a:srgbClr val="00B85C"/>
              </a:buClr>
              <a:buSzPct val="120000"/>
            </a:pPr>
            <a:r>
              <a:rPr lang="en-US" sz="2500">
                <a:latin typeface="Arial"/>
                <a:cs typeface="Arial"/>
              </a:rPr>
              <a:t>8.1</a:t>
            </a:r>
          </a:p>
        </p:txBody>
      </p:sp>
      <p:sp>
        <p:nvSpPr>
          <p:cNvPr id="267276" name="Rectangle 12"/>
          <p:cNvSpPr>
            <a:spLocks noChangeArrowheads="1"/>
          </p:cNvSpPr>
          <p:nvPr/>
        </p:nvSpPr>
        <p:spPr bwMode="auto">
          <a:xfrm>
            <a:off x="511175" y="3344862"/>
            <a:ext cx="4924425" cy="1104900"/>
          </a:xfrm>
          <a:prstGeom prst="rect">
            <a:avLst/>
          </a:prstGeom>
          <a:noFill/>
          <a:ln>
            <a:noFill/>
          </a:ln>
          <a:extLst/>
        </p:spPr>
        <p:txBody>
          <a:bodyPr anchor="ctr"/>
          <a:lstStyle/>
          <a:p>
            <a:pPr marL="228600" indent="-228600">
              <a:lnSpc>
                <a:spcPct val="105000"/>
              </a:lnSpc>
              <a:spcBef>
                <a:spcPct val="20000"/>
              </a:spcBef>
              <a:buClr>
                <a:srgbClr val="00B85C"/>
              </a:buClr>
              <a:buSzPct val="120000"/>
            </a:pPr>
            <a:r>
              <a:rPr lang="en-US" sz="2500" dirty="0">
                <a:latin typeface="Arial"/>
                <a:cs typeface="Arial"/>
              </a:rPr>
              <a:t>S&amp;P </a:t>
            </a:r>
            <a:r>
              <a:rPr lang="en-US" sz="2500" dirty="0" smtClean="0">
                <a:latin typeface="Arial"/>
                <a:cs typeface="Arial"/>
              </a:rPr>
              <a:t>Mid Cap </a:t>
            </a:r>
            <a:r>
              <a:rPr lang="en-US" sz="2500" dirty="0">
                <a:latin typeface="Arial"/>
                <a:cs typeface="Arial"/>
              </a:rPr>
              <a:t>400 (index fund)</a:t>
            </a:r>
          </a:p>
          <a:p>
            <a:pPr marL="228600" indent="-228600">
              <a:lnSpc>
                <a:spcPct val="105000"/>
              </a:lnSpc>
              <a:spcBef>
                <a:spcPct val="20000"/>
              </a:spcBef>
              <a:buClr>
                <a:srgbClr val="00B85C"/>
              </a:buClr>
              <a:buSzPct val="120000"/>
            </a:pPr>
            <a:r>
              <a:rPr lang="en-US" sz="2500" dirty="0">
                <a:latin typeface="Arial"/>
                <a:cs typeface="Arial"/>
              </a:rPr>
              <a:t>Managed mid cap funds</a:t>
            </a:r>
          </a:p>
        </p:txBody>
      </p:sp>
      <p:sp>
        <p:nvSpPr>
          <p:cNvPr id="267275" name="Rectangle 11"/>
          <p:cNvSpPr>
            <a:spLocks noChangeArrowheads="1"/>
          </p:cNvSpPr>
          <p:nvPr/>
        </p:nvSpPr>
        <p:spPr bwMode="auto">
          <a:xfrm>
            <a:off x="7251700" y="2238375"/>
            <a:ext cx="1171575" cy="1106487"/>
          </a:xfrm>
          <a:prstGeom prst="rect">
            <a:avLst/>
          </a:prstGeom>
          <a:noFill/>
          <a:ln>
            <a:noFill/>
          </a:ln>
          <a:extLst/>
        </p:spPr>
        <p:txBody>
          <a:bodyPr anchor="ctr"/>
          <a:lstStyle/>
          <a:p>
            <a:pPr algn="r">
              <a:lnSpc>
                <a:spcPct val="105000"/>
              </a:lnSpc>
              <a:spcBef>
                <a:spcPct val="20000"/>
              </a:spcBef>
              <a:buClr>
                <a:srgbClr val="00B85C"/>
              </a:buClr>
              <a:buSzPct val="120000"/>
            </a:pPr>
            <a:r>
              <a:rPr lang="en-US" sz="2500" dirty="0">
                <a:latin typeface="Arial"/>
                <a:cs typeface="Arial"/>
              </a:rPr>
              <a:t>.351</a:t>
            </a:r>
          </a:p>
          <a:p>
            <a:pPr algn="r">
              <a:lnSpc>
                <a:spcPct val="105000"/>
              </a:lnSpc>
              <a:spcBef>
                <a:spcPct val="20000"/>
              </a:spcBef>
              <a:buClr>
                <a:srgbClr val="00B85C"/>
              </a:buClr>
              <a:buSzPct val="120000"/>
            </a:pPr>
            <a:r>
              <a:rPr lang="en-US" sz="2500" dirty="0">
                <a:latin typeface="Arial"/>
                <a:cs typeface="Arial"/>
              </a:rPr>
              <a:t>1.020</a:t>
            </a:r>
          </a:p>
        </p:txBody>
      </p:sp>
      <p:sp>
        <p:nvSpPr>
          <p:cNvPr id="267274" name="Rectangle 10"/>
          <p:cNvSpPr>
            <a:spLocks noChangeArrowheads="1"/>
          </p:cNvSpPr>
          <p:nvPr/>
        </p:nvSpPr>
        <p:spPr bwMode="auto">
          <a:xfrm>
            <a:off x="6075363" y="2238375"/>
            <a:ext cx="1176337" cy="1106487"/>
          </a:xfrm>
          <a:prstGeom prst="rect">
            <a:avLst/>
          </a:prstGeom>
          <a:noFill/>
          <a:ln>
            <a:noFill/>
          </a:ln>
          <a:extLst/>
        </p:spPr>
        <p:txBody>
          <a:bodyPr anchor="ctr"/>
          <a:lstStyle/>
          <a:p>
            <a:pPr>
              <a:lnSpc>
                <a:spcPct val="105000"/>
              </a:lnSpc>
              <a:spcBef>
                <a:spcPct val="20000"/>
              </a:spcBef>
              <a:buClr>
                <a:srgbClr val="00B85C"/>
              </a:buClr>
              <a:buSzPct val="120000"/>
            </a:pPr>
            <a:r>
              <a:rPr lang="en-US" sz="2500">
                <a:latin typeface="Arial"/>
                <a:cs typeface="Arial"/>
              </a:rPr>
              <a:t>6.2%</a:t>
            </a:r>
          </a:p>
          <a:p>
            <a:pPr>
              <a:lnSpc>
                <a:spcPct val="105000"/>
              </a:lnSpc>
              <a:spcBef>
                <a:spcPct val="20000"/>
              </a:spcBef>
              <a:buClr>
                <a:srgbClr val="00B85C"/>
              </a:buClr>
              <a:buSzPct val="120000"/>
            </a:pPr>
            <a:r>
              <a:rPr lang="en-US" sz="2500">
                <a:latin typeface="Arial"/>
                <a:cs typeface="Arial"/>
              </a:rPr>
              <a:t>5.9</a:t>
            </a:r>
          </a:p>
        </p:txBody>
      </p:sp>
      <p:sp>
        <p:nvSpPr>
          <p:cNvPr id="267273" name="Rectangle 9"/>
          <p:cNvSpPr>
            <a:spLocks noChangeArrowheads="1"/>
          </p:cNvSpPr>
          <p:nvPr/>
        </p:nvSpPr>
        <p:spPr bwMode="auto">
          <a:xfrm>
            <a:off x="511175" y="2238375"/>
            <a:ext cx="4924425" cy="1106487"/>
          </a:xfrm>
          <a:prstGeom prst="rect">
            <a:avLst/>
          </a:prstGeom>
          <a:noFill/>
          <a:ln>
            <a:noFill/>
          </a:ln>
          <a:extLst/>
        </p:spPr>
        <p:txBody>
          <a:bodyPr anchor="ctr"/>
          <a:lstStyle/>
          <a:p>
            <a:pPr marL="228600" indent="-228600">
              <a:lnSpc>
                <a:spcPct val="105000"/>
              </a:lnSpc>
              <a:spcBef>
                <a:spcPct val="20000"/>
              </a:spcBef>
              <a:buClr>
                <a:srgbClr val="00B85C"/>
              </a:buClr>
              <a:buSzPct val="120000"/>
            </a:pPr>
            <a:r>
              <a:rPr lang="en-US" sz="2500" dirty="0">
                <a:latin typeface="Arial"/>
                <a:cs typeface="Arial"/>
              </a:rPr>
              <a:t>S&amp;P 500 (index fund)</a:t>
            </a:r>
          </a:p>
          <a:p>
            <a:pPr marL="228600" indent="-228600">
              <a:lnSpc>
                <a:spcPct val="105000"/>
              </a:lnSpc>
              <a:spcBef>
                <a:spcPct val="20000"/>
              </a:spcBef>
              <a:buClr>
                <a:srgbClr val="00B85C"/>
              </a:buClr>
              <a:buSzPct val="120000"/>
            </a:pPr>
            <a:r>
              <a:rPr lang="en-US" sz="2500" dirty="0">
                <a:latin typeface="Arial"/>
                <a:cs typeface="Arial"/>
              </a:rPr>
              <a:t>Managed large cap funds</a:t>
            </a:r>
          </a:p>
        </p:txBody>
      </p:sp>
      <p:sp>
        <p:nvSpPr>
          <p:cNvPr id="40976" name="Rectangle 8"/>
          <p:cNvSpPr>
            <a:spLocks noChangeArrowheads="1"/>
          </p:cNvSpPr>
          <p:nvPr/>
        </p:nvSpPr>
        <p:spPr bwMode="auto">
          <a:xfrm>
            <a:off x="7251700" y="762000"/>
            <a:ext cx="1435100" cy="1476375"/>
          </a:xfrm>
          <a:prstGeom prst="rect">
            <a:avLst/>
          </a:prstGeom>
          <a:noFill/>
          <a:ln>
            <a:noFill/>
          </a:ln>
          <a:extLst/>
        </p:spPr>
        <p:txBody>
          <a:bodyPr anchor="ctr"/>
          <a:lstStyle/>
          <a:p>
            <a:pPr algn="ctr">
              <a:lnSpc>
                <a:spcPct val="105000"/>
              </a:lnSpc>
              <a:spcBef>
                <a:spcPct val="45000"/>
              </a:spcBef>
              <a:buClr>
                <a:srgbClr val="00B85C"/>
              </a:buClr>
              <a:buSzPct val="120000"/>
              <a:buFont typeface="Wingdings" pitchFamily="2" charset="2"/>
              <a:buNone/>
            </a:pPr>
            <a:r>
              <a:rPr lang="en-US" sz="2500" dirty="0" smtClean="0">
                <a:latin typeface="Arial"/>
                <a:cs typeface="Arial"/>
              </a:rPr>
              <a:t>2006 </a:t>
            </a:r>
            <a:r>
              <a:rPr lang="en-US" sz="2500" dirty="0">
                <a:latin typeface="Arial"/>
                <a:cs typeface="Arial"/>
              </a:rPr>
              <a:t>expense ratio</a:t>
            </a:r>
          </a:p>
        </p:txBody>
      </p:sp>
      <p:sp>
        <p:nvSpPr>
          <p:cNvPr id="40977" name="Rectangle 7"/>
          <p:cNvSpPr>
            <a:spLocks noChangeArrowheads="1"/>
          </p:cNvSpPr>
          <p:nvPr/>
        </p:nvSpPr>
        <p:spPr bwMode="auto">
          <a:xfrm>
            <a:off x="5435600" y="762000"/>
            <a:ext cx="1816100" cy="1476375"/>
          </a:xfrm>
          <a:prstGeom prst="rect">
            <a:avLst/>
          </a:prstGeom>
          <a:noFill/>
          <a:ln>
            <a:noFill/>
          </a:ln>
          <a:extLst/>
        </p:spPr>
        <p:txBody>
          <a:bodyPr anchor="ctr"/>
          <a:lstStyle/>
          <a:p>
            <a:pPr algn="ctr">
              <a:lnSpc>
                <a:spcPct val="105000"/>
              </a:lnSpc>
              <a:spcBef>
                <a:spcPct val="45000"/>
              </a:spcBef>
              <a:buClr>
                <a:srgbClr val="00B85C"/>
              </a:buClr>
              <a:buSzPct val="120000"/>
              <a:buFont typeface="Wingdings" pitchFamily="2" charset="2"/>
              <a:buNone/>
            </a:pPr>
            <a:r>
              <a:rPr lang="en-US" sz="2500" dirty="0" smtClean="0">
                <a:latin typeface="Arial"/>
                <a:cs typeface="Arial"/>
              </a:rPr>
              <a:t>2001–2006 </a:t>
            </a:r>
            <a:r>
              <a:rPr lang="en-US" sz="2500" dirty="0">
                <a:latin typeface="Arial"/>
                <a:cs typeface="Arial"/>
              </a:rPr>
              <a:t>annualized return</a:t>
            </a:r>
          </a:p>
        </p:txBody>
      </p:sp>
      <p:sp>
        <p:nvSpPr>
          <p:cNvPr id="40978" name="Line 36"/>
          <p:cNvSpPr>
            <a:spLocks noChangeShapeType="1"/>
          </p:cNvSpPr>
          <p:nvPr/>
        </p:nvSpPr>
        <p:spPr bwMode="auto">
          <a:xfrm>
            <a:off x="457200" y="762000"/>
            <a:ext cx="82296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latin typeface="Arial"/>
              <a:cs typeface="Arial"/>
            </a:endParaRPr>
          </a:p>
        </p:txBody>
      </p:sp>
      <p:sp>
        <p:nvSpPr>
          <p:cNvPr id="40979" name="Line 37"/>
          <p:cNvSpPr>
            <a:spLocks noChangeShapeType="1"/>
          </p:cNvSpPr>
          <p:nvPr/>
        </p:nvSpPr>
        <p:spPr bwMode="auto">
          <a:xfrm>
            <a:off x="457200" y="2238375"/>
            <a:ext cx="8229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latin typeface="Arial"/>
              <a:cs typeface="Arial"/>
            </a:endParaRPr>
          </a:p>
        </p:txBody>
      </p:sp>
      <p:sp>
        <p:nvSpPr>
          <p:cNvPr id="40980" name="Line 38"/>
          <p:cNvSpPr>
            <a:spLocks noChangeShapeType="1"/>
          </p:cNvSpPr>
          <p:nvPr/>
        </p:nvSpPr>
        <p:spPr bwMode="auto">
          <a:xfrm>
            <a:off x="457200" y="3344862"/>
            <a:ext cx="8229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latin typeface="Arial"/>
              <a:cs typeface="Arial"/>
            </a:endParaRPr>
          </a:p>
        </p:txBody>
      </p:sp>
      <p:sp>
        <p:nvSpPr>
          <p:cNvPr id="40981" name="Line 39"/>
          <p:cNvSpPr>
            <a:spLocks noChangeShapeType="1"/>
          </p:cNvSpPr>
          <p:nvPr/>
        </p:nvSpPr>
        <p:spPr bwMode="auto">
          <a:xfrm>
            <a:off x="457200" y="4449762"/>
            <a:ext cx="8229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latin typeface="Arial"/>
              <a:cs typeface="Arial"/>
            </a:endParaRPr>
          </a:p>
        </p:txBody>
      </p:sp>
      <p:sp>
        <p:nvSpPr>
          <p:cNvPr id="40982" name="Line 46"/>
          <p:cNvSpPr>
            <a:spLocks noChangeShapeType="1"/>
          </p:cNvSpPr>
          <p:nvPr/>
        </p:nvSpPr>
        <p:spPr bwMode="auto">
          <a:xfrm>
            <a:off x="457200" y="5761037"/>
            <a:ext cx="82296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latin typeface="Arial"/>
              <a:cs typeface="Arial"/>
            </a:endParaRPr>
          </a:p>
        </p:txBody>
      </p:sp>
      <p:sp>
        <p:nvSpPr>
          <p:cNvPr id="40983" name="Line 47"/>
          <p:cNvSpPr>
            <a:spLocks noChangeShapeType="1"/>
          </p:cNvSpPr>
          <p:nvPr/>
        </p:nvSpPr>
        <p:spPr bwMode="auto">
          <a:xfrm>
            <a:off x="457200" y="762000"/>
            <a:ext cx="0" cy="499903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latin typeface="Arial"/>
              <a:cs typeface="Arial"/>
            </a:endParaRPr>
          </a:p>
        </p:txBody>
      </p:sp>
      <p:sp>
        <p:nvSpPr>
          <p:cNvPr id="40984" name="Line 48"/>
          <p:cNvSpPr>
            <a:spLocks noChangeShapeType="1"/>
          </p:cNvSpPr>
          <p:nvPr/>
        </p:nvSpPr>
        <p:spPr bwMode="auto">
          <a:xfrm>
            <a:off x="5435600" y="762000"/>
            <a:ext cx="0" cy="4999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latin typeface="Arial"/>
              <a:cs typeface="Arial"/>
            </a:endParaRPr>
          </a:p>
        </p:txBody>
      </p:sp>
      <p:sp>
        <p:nvSpPr>
          <p:cNvPr id="40985" name="Line 49"/>
          <p:cNvSpPr>
            <a:spLocks noChangeShapeType="1"/>
          </p:cNvSpPr>
          <p:nvPr/>
        </p:nvSpPr>
        <p:spPr bwMode="auto">
          <a:xfrm>
            <a:off x="7251700" y="762000"/>
            <a:ext cx="0" cy="4999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latin typeface="Arial"/>
              <a:cs typeface="Arial"/>
            </a:endParaRPr>
          </a:p>
        </p:txBody>
      </p:sp>
      <p:sp>
        <p:nvSpPr>
          <p:cNvPr id="40986" name="Line 50"/>
          <p:cNvSpPr>
            <a:spLocks noChangeShapeType="1"/>
          </p:cNvSpPr>
          <p:nvPr/>
        </p:nvSpPr>
        <p:spPr bwMode="auto">
          <a:xfrm>
            <a:off x="8686800" y="762000"/>
            <a:ext cx="0" cy="499903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latin typeface="Arial"/>
              <a:cs typeface="Arial"/>
            </a:endParaRPr>
          </a:p>
        </p:txBody>
      </p:sp>
    </p:spTree>
    <p:extLst>
      <p:ext uri="{BB962C8B-B14F-4D97-AF65-F5344CB8AC3E}">
        <p14:creationId xmlns:p14="http://schemas.microsoft.com/office/powerpoint/2010/main" val="300563604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7273">
                                            <p:txEl>
                                              <p:pRg st="0" end="0"/>
                                            </p:txEl>
                                          </p:spTgt>
                                        </p:tgtEl>
                                        <p:attrNameLst>
                                          <p:attrName>style.visibility</p:attrName>
                                        </p:attrNameLst>
                                      </p:cBhvr>
                                      <p:to>
                                        <p:strVal val="visible"/>
                                      </p:to>
                                    </p:set>
                                    <p:animEffect transition="in" filter="fade">
                                      <p:cBhvr>
                                        <p:cTn id="7" dur="500"/>
                                        <p:tgtEl>
                                          <p:spTgt spid="26727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7274">
                                            <p:txEl>
                                              <p:pRg st="0" end="0"/>
                                            </p:txEl>
                                          </p:spTgt>
                                        </p:tgtEl>
                                        <p:attrNameLst>
                                          <p:attrName>style.visibility</p:attrName>
                                        </p:attrNameLst>
                                      </p:cBhvr>
                                      <p:to>
                                        <p:strVal val="visible"/>
                                      </p:to>
                                    </p:set>
                                    <p:animEffect transition="in" filter="fade">
                                      <p:cBhvr>
                                        <p:cTn id="10" dur="500"/>
                                        <p:tgtEl>
                                          <p:spTgt spid="26727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7275">
                                            <p:txEl>
                                              <p:pRg st="0" end="0"/>
                                            </p:txEl>
                                          </p:spTgt>
                                        </p:tgtEl>
                                        <p:attrNameLst>
                                          <p:attrName>style.visibility</p:attrName>
                                        </p:attrNameLst>
                                      </p:cBhvr>
                                      <p:to>
                                        <p:strVal val="visible"/>
                                      </p:to>
                                    </p:set>
                                    <p:animEffect transition="in" filter="fade">
                                      <p:cBhvr>
                                        <p:cTn id="13" dur="500"/>
                                        <p:tgtEl>
                                          <p:spTgt spid="267275">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67273">
                                            <p:txEl>
                                              <p:pRg st="1" end="1"/>
                                            </p:txEl>
                                          </p:spTgt>
                                        </p:tgtEl>
                                        <p:attrNameLst>
                                          <p:attrName>style.visibility</p:attrName>
                                        </p:attrNameLst>
                                      </p:cBhvr>
                                      <p:to>
                                        <p:strVal val="visible"/>
                                      </p:to>
                                    </p:set>
                                    <p:animEffect transition="in" filter="fade">
                                      <p:cBhvr>
                                        <p:cTn id="18" dur="500"/>
                                        <p:tgtEl>
                                          <p:spTgt spid="267273">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7274">
                                            <p:txEl>
                                              <p:pRg st="1" end="1"/>
                                            </p:txEl>
                                          </p:spTgt>
                                        </p:tgtEl>
                                        <p:attrNameLst>
                                          <p:attrName>style.visibility</p:attrName>
                                        </p:attrNameLst>
                                      </p:cBhvr>
                                      <p:to>
                                        <p:strVal val="visible"/>
                                      </p:to>
                                    </p:set>
                                    <p:animEffect transition="in" filter="fade">
                                      <p:cBhvr>
                                        <p:cTn id="21" dur="500"/>
                                        <p:tgtEl>
                                          <p:spTgt spid="26727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7275">
                                            <p:txEl>
                                              <p:pRg st="1" end="1"/>
                                            </p:txEl>
                                          </p:spTgt>
                                        </p:tgtEl>
                                        <p:attrNameLst>
                                          <p:attrName>style.visibility</p:attrName>
                                        </p:attrNameLst>
                                      </p:cBhvr>
                                      <p:to>
                                        <p:strVal val="visible"/>
                                      </p:to>
                                    </p:set>
                                    <p:animEffect transition="in" filter="fade">
                                      <p:cBhvr>
                                        <p:cTn id="24" dur="500"/>
                                        <p:tgtEl>
                                          <p:spTgt spid="267275">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67276">
                                            <p:txEl>
                                              <p:pRg st="0" end="0"/>
                                            </p:txEl>
                                          </p:spTgt>
                                        </p:tgtEl>
                                        <p:attrNameLst>
                                          <p:attrName>style.visibility</p:attrName>
                                        </p:attrNameLst>
                                      </p:cBhvr>
                                      <p:to>
                                        <p:strVal val="visible"/>
                                      </p:to>
                                    </p:set>
                                    <p:animEffect transition="in" filter="fade">
                                      <p:cBhvr>
                                        <p:cTn id="29" dur="500"/>
                                        <p:tgtEl>
                                          <p:spTgt spid="267276">
                                            <p:txEl>
                                              <p:pRg st="0" end="0"/>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67277">
                                            <p:txEl>
                                              <p:pRg st="0" end="0"/>
                                            </p:txEl>
                                          </p:spTgt>
                                        </p:tgtEl>
                                        <p:attrNameLst>
                                          <p:attrName>style.visibility</p:attrName>
                                        </p:attrNameLst>
                                      </p:cBhvr>
                                      <p:to>
                                        <p:strVal val="visible"/>
                                      </p:to>
                                    </p:set>
                                    <p:animEffect transition="in" filter="fade">
                                      <p:cBhvr>
                                        <p:cTn id="32" dur="500"/>
                                        <p:tgtEl>
                                          <p:spTgt spid="267277">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67278">
                                            <p:txEl>
                                              <p:pRg st="0" end="0"/>
                                            </p:txEl>
                                          </p:spTgt>
                                        </p:tgtEl>
                                        <p:attrNameLst>
                                          <p:attrName>style.visibility</p:attrName>
                                        </p:attrNameLst>
                                      </p:cBhvr>
                                      <p:to>
                                        <p:strVal val="visible"/>
                                      </p:to>
                                    </p:set>
                                    <p:animEffect transition="in" filter="fade">
                                      <p:cBhvr>
                                        <p:cTn id="35" dur="500"/>
                                        <p:tgtEl>
                                          <p:spTgt spid="267278">
                                            <p:txEl>
                                              <p:pRg st="0" end="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67276">
                                            <p:txEl>
                                              <p:pRg st="1" end="1"/>
                                            </p:txEl>
                                          </p:spTgt>
                                        </p:tgtEl>
                                        <p:attrNameLst>
                                          <p:attrName>style.visibility</p:attrName>
                                        </p:attrNameLst>
                                      </p:cBhvr>
                                      <p:to>
                                        <p:strVal val="visible"/>
                                      </p:to>
                                    </p:set>
                                    <p:animEffect transition="in" filter="fade">
                                      <p:cBhvr>
                                        <p:cTn id="40" dur="500"/>
                                        <p:tgtEl>
                                          <p:spTgt spid="267276">
                                            <p:txEl>
                                              <p:pRg st="1" end="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67277">
                                            <p:txEl>
                                              <p:pRg st="1" end="1"/>
                                            </p:txEl>
                                          </p:spTgt>
                                        </p:tgtEl>
                                        <p:attrNameLst>
                                          <p:attrName>style.visibility</p:attrName>
                                        </p:attrNameLst>
                                      </p:cBhvr>
                                      <p:to>
                                        <p:strVal val="visible"/>
                                      </p:to>
                                    </p:set>
                                    <p:animEffect transition="in" filter="fade">
                                      <p:cBhvr>
                                        <p:cTn id="43" dur="500"/>
                                        <p:tgtEl>
                                          <p:spTgt spid="267277">
                                            <p:txEl>
                                              <p:pRg st="1" end="1"/>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67278">
                                            <p:txEl>
                                              <p:pRg st="1" end="1"/>
                                            </p:txEl>
                                          </p:spTgt>
                                        </p:tgtEl>
                                        <p:attrNameLst>
                                          <p:attrName>style.visibility</p:attrName>
                                        </p:attrNameLst>
                                      </p:cBhvr>
                                      <p:to>
                                        <p:strVal val="visible"/>
                                      </p:to>
                                    </p:set>
                                    <p:animEffect transition="in" filter="fade">
                                      <p:cBhvr>
                                        <p:cTn id="46" dur="500"/>
                                        <p:tgtEl>
                                          <p:spTgt spid="267278">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67279">
                                            <p:txEl>
                                              <p:pRg st="0" end="0"/>
                                            </p:txEl>
                                          </p:spTgt>
                                        </p:tgtEl>
                                        <p:attrNameLst>
                                          <p:attrName>style.visibility</p:attrName>
                                        </p:attrNameLst>
                                      </p:cBhvr>
                                      <p:to>
                                        <p:strVal val="visible"/>
                                      </p:to>
                                    </p:set>
                                    <p:animEffect transition="in" filter="fade">
                                      <p:cBhvr>
                                        <p:cTn id="51" dur="500"/>
                                        <p:tgtEl>
                                          <p:spTgt spid="267279">
                                            <p:txEl>
                                              <p:pRg st="0" end="0"/>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67280">
                                            <p:txEl>
                                              <p:pRg st="0" end="0"/>
                                            </p:txEl>
                                          </p:spTgt>
                                        </p:tgtEl>
                                        <p:attrNameLst>
                                          <p:attrName>style.visibility</p:attrName>
                                        </p:attrNameLst>
                                      </p:cBhvr>
                                      <p:to>
                                        <p:strVal val="visible"/>
                                      </p:to>
                                    </p:set>
                                    <p:animEffect transition="in" filter="fade">
                                      <p:cBhvr>
                                        <p:cTn id="54" dur="500"/>
                                        <p:tgtEl>
                                          <p:spTgt spid="267280">
                                            <p:txEl>
                                              <p:pRg st="0" end="0"/>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67281">
                                            <p:txEl>
                                              <p:pRg st="0" end="0"/>
                                            </p:txEl>
                                          </p:spTgt>
                                        </p:tgtEl>
                                        <p:attrNameLst>
                                          <p:attrName>style.visibility</p:attrName>
                                        </p:attrNameLst>
                                      </p:cBhvr>
                                      <p:to>
                                        <p:strVal val="visible"/>
                                      </p:to>
                                    </p:set>
                                    <p:animEffect transition="in" filter="fade">
                                      <p:cBhvr>
                                        <p:cTn id="57" dur="500"/>
                                        <p:tgtEl>
                                          <p:spTgt spid="267281">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67279">
                                            <p:txEl>
                                              <p:pRg st="1" end="1"/>
                                            </p:txEl>
                                          </p:spTgt>
                                        </p:tgtEl>
                                        <p:attrNameLst>
                                          <p:attrName>style.visibility</p:attrName>
                                        </p:attrNameLst>
                                      </p:cBhvr>
                                      <p:to>
                                        <p:strVal val="visible"/>
                                      </p:to>
                                    </p:set>
                                    <p:animEffect transition="in" filter="fade">
                                      <p:cBhvr>
                                        <p:cTn id="62" dur="500"/>
                                        <p:tgtEl>
                                          <p:spTgt spid="267279">
                                            <p:txEl>
                                              <p:pRg st="1" end="1"/>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67280">
                                            <p:txEl>
                                              <p:pRg st="1" end="1"/>
                                            </p:txEl>
                                          </p:spTgt>
                                        </p:tgtEl>
                                        <p:attrNameLst>
                                          <p:attrName>style.visibility</p:attrName>
                                        </p:attrNameLst>
                                      </p:cBhvr>
                                      <p:to>
                                        <p:strVal val="visible"/>
                                      </p:to>
                                    </p:set>
                                    <p:animEffect transition="in" filter="fade">
                                      <p:cBhvr>
                                        <p:cTn id="65" dur="500"/>
                                        <p:tgtEl>
                                          <p:spTgt spid="267280">
                                            <p:txEl>
                                              <p:pRg st="1" end="1"/>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67281">
                                            <p:txEl>
                                              <p:pRg st="1" end="1"/>
                                            </p:txEl>
                                          </p:spTgt>
                                        </p:tgtEl>
                                        <p:attrNameLst>
                                          <p:attrName>style.visibility</p:attrName>
                                        </p:attrNameLst>
                                      </p:cBhvr>
                                      <p:to>
                                        <p:strVal val="visible"/>
                                      </p:to>
                                    </p:set>
                                    <p:animEffect transition="in" filter="fade">
                                      <p:cBhvr>
                                        <p:cTn id="68" dur="500"/>
                                        <p:tgtEl>
                                          <p:spTgt spid="26728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81" grpId="0" build="p"/>
      <p:bldP spid="267280" grpId="0" build="p"/>
      <p:bldP spid="267279" grpId="0" build="p"/>
      <p:bldP spid="267278" grpId="0" build="p"/>
      <p:bldP spid="267277" grpId="0" build="p"/>
      <p:bldP spid="267276" grpId="0" build="p"/>
      <p:bldP spid="267275" grpId="0" build="p"/>
      <p:bldP spid="267274" grpId="0" build="p"/>
      <p:bldP spid="26727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Asset Valuation : Market </a:t>
            </a:r>
            <a:r>
              <a:rPr lang="en-US" sz="3600" dirty="0"/>
              <a:t>Irrationality</a:t>
            </a:r>
          </a:p>
        </p:txBody>
      </p:sp>
      <p:sp>
        <p:nvSpPr>
          <p:cNvPr id="3" name="Content Placeholder 2"/>
          <p:cNvSpPr>
            <a:spLocks noGrp="1"/>
          </p:cNvSpPr>
          <p:nvPr>
            <p:ph idx="1"/>
          </p:nvPr>
        </p:nvSpPr>
        <p:spPr/>
        <p:txBody>
          <a:bodyPr/>
          <a:lstStyle/>
          <a:p>
            <a:r>
              <a:rPr lang="en-US" dirty="0"/>
              <a:t>Many believe that stock price movements are partly psychological:</a:t>
            </a:r>
          </a:p>
          <a:p>
            <a:pPr lvl="1"/>
            <a:r>
              <a:rPr lang="en-US" dirty="0"/>
              <a:t>J.M. Keynes:  stock prices driven by “animal spirits,” </a:t>
            </a:r>
            <a:r>
              <a:rPr lang="en-US" dirty="0" smtClean="0"/>
              <a:t>“irrational waves </a:t>
            </a:r>
            <a:r>
              <a:rPr lang="en-US" dirty="0"/>
              <a:t>of pessimism and optimism”</a:t>
            </a:r>
          </a:p>
          <a:p>
            <a:pPr lvl="1"/>
            <a:r>
              <a:rPr lang="en-US" dirty="0"/>
              <a:t>Alan Greenspan:  1990s stock market boom due to “irrational exuberance</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268942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wrap="square" anchor="t"/>
          <a:lstStyle/>
          <a:p>
            <a:r>
              <a:rPr lang="en-US" sz="3600" dirty="0"/>
              <a:t>Asset Valuation : Market Irrationality</a:t>
            </a:r>
            <a:endParaRPr lang="en-US" altLang="en-US" sz="3600" dirty="0" smtClean="0"/>
          </a:p>
        </p:txBody>
      </p:sp>
      <p:sp>
        <p:nvSpPr>
          <p:cNvPr id="34819" name="Content Placeholder 2"/>
          <p:cNvSpPr>
            <a:spLocks noGrp="1"/>
          </p:cNvSpPr>
          <p:nvPr>
            <p:ph idx="1"/>
          </p:nvPr>
        </p:nvSpPr>
        <p:spPr/>
        <p:txBody>
          <a:bodyPr/>
          <a:lstStyle/>
          <a:p>
            <a:r>
              <a:rPr lang="en-US" altLang="en-US" dirty="0"/>
              <a:t>Bubbles </a:t>
            </a:r>
            <a:endParaRPr lang="en-US" altLang="en-US" dirty="0" smtClean="0"/>
          </a:p>
          <a:p>
            <a:pPr lvl="1"/>
            <a:r>
              <a:rPr lang="en-US" altLang="en-US" dirty="0" smtClean="0"/>
              <a:t>Occur </a:t>
            </a:r>
            <a:r>
              <a:rPr lang="en-US" altLang="en-US" dirty="0"/>
              <a:t>when speculators buy overvalued assets expecting prices to rise </a:t>
            </a:r>
            <a:r>
              <a:rPr lang="en-US" altLang="en-US" dirty="0" smtClean="0"/>
              <a:t>further </a:t>
            </a:r>
            <a:r>
              <a:rPr lang="en-US" altLang="en-US" dirty="0" smtClean="0"/>
              <a:t> (</a:t>
            </a:r>
            <a:r>
              <a:rPr lang="en-US" altLang="en-US" dirty="0" smtClean="0">
                <a:solidFill>
                  <a:srgbClr val="3366FF"/>
                </a:solidFill>
              </a:rPr>
              <a:t>S</a:t>
            </a:r>
            <a:r>
              <a:rPr lang="en-US" altLang="en-US" dirty="0" smtClean="0">
                <a:solidFill>
                  <a:srgbClr val="3366FF"/>
                </a:solidFill>
              </a:rPr>
              <a:t>peculative bubbles</a:t>
            </a:r>
            <a:r>
              <a:rPr lang="en-US" altLang="en-US" dirty="0" smtClean="0"/>
              <a:t>)</a:t>
            </a:r>
            <a:endParaRPr lang="en-US" altLang="en-US" dirty="0" smtClean="0"/>
          </a:p>
        </p:txBody>
      </p:sp>
      <p:sp>
        <p:nvSpPr>
          <p:cNvPr id="3482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59BE9860-5636-430D-AEA9-11D0DEAF72E4}" type="slidenum">
              <a:rPr lang="en-US" altLang="en-US" sz="1200" smtClean="0">
                <a:solidFill>
                  <a:srgbClr val="002060"/>
                </a:solidFill>
              </a:rPr>
              <a:pPr algn="ctr" eaLnBrk="1" hangingPunct="1"/>
              <a:t>44</a:t>
            </a:fld>
            <a:endParaRPr lang="en-US" altLang="en-US" sz="1200" smtClean="0">
              <a:solidFill>
                <a:srgbClr val="002060"/>
              </a:solidFill>
            </a:endParaRPr>
          </a:p>
        </p:txBody>
      </p:sp>
      <p:sp>
        <p:nvSpPr>
          <p:cNvPr id="3482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25885033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wrap="square" anchor="t"/>
          <a:lstStyle/>
          <a:p>
            <a:r>
              <a:rPr lang="en-US" sz="3600" dirty="0"/>
              <a:t>Asset Valuation : Market Irrationality</a:t>
            </a:r>
            <a:endParaRPr lang="en-US" altLang="en-US" sz="3600" dirty="0" smtClean="0"/>
          </a:p>
        </p:txBody>
      </p:sp>
      <p:sp>
        <p:nvSpPr>
          <p:cNvPr id="35843" name="Content Placeholder 2"/>
          <p:cNvSpPr>
            <a:spLocks noGrp="1"/>
          </p:cNvSpPr>
          <p:nvPr>
            <p:ph idx="1"/>
          </p:nvPr>
        </p:nvSpPr>
        <p:spPr/>
        <p:txBody>
          <a:bodyPr/>
          <a:lstStyle/>
          <a:p>
            <a:r>
              <a:rPr lang="en-US" altLang="en-US" dirty="0" smtClean="0"/>
              <a:t>Debate: frequency and importance of departures from rational pricing</a:t>
            </a:r>
          </a:p>
          <a:p>
            <a:pPr lvl="1"/>
            <a:r>
              <a:rPr lang="en-US" altLang="en-US" dirty="0" smtClean="0"/>
              <a:t>Market irrationality</a:t>
            </a:r>
          </a:p>
          <a:p>
            <a:pPr lvl="2"/>
            <a:r>
              <a:rPr lang="en-US" altLang="en-US" dirty="0" smtClean="0"/>
              <a:t>Movement in stock market is hard to explain - news that alter a rational valuation</a:t>
            </a:r>
          </a:p>
          <a:p>
            <a:pPr lvl="1"/>
            <a:r>
              <a:rPr lang="en-US" altLang="en-US" dirty="0" smtClean="0"/>
              <a:t>Efficient markets hypothesis</a:t>
            </a:r>
          </a:p>
          <a:p>
            <a:pPr lvl="2"/>
            <a:r>
              <a:rPr lang="en-US" altLang="en-US" dirty="0" smtClean="0"/>
              <a:t>Impossible to know the correct/rational valuation of a company</a:t>
            </a:r>
          </a:p>
        </p:txBody>
      </p:sp>
      <p:sp>
        <p:nvSpPr>
          <p:cNvPr id="3584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51ED5970-B79B-4071-B467-4B32A39E62BD}" type="slidenum">
              <a:rPr lang="en-US" altLang="en-US" sz="1200" smtClean="0">
                <a:solidFill>
                  <a:srgbClr val="002060"/>
                </a:solidFill>
              </a:rPr>
              <a:pPr algn="ctr" eaLnBrk="1" hangingPunct="1"/>
              <a:t>45</a:t>
            </a:fld>
            <a:endParaRPr lang="en-US" altLang="en-US" sz="1200" smtClean="0">
              <a:solidFill>
                <a:srgbClr val="002060"/>
              </a:solidFill>
            </a:endParaRPr>
          </a:p>
        </p:txBody>
      </p:sp>
      <p:sp>
        <p:nvSpPr>
          <p:cNvPr id="3584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88813146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Basic Tool of Finance</a:t>
            </a:r>
            <a:endParaRPr lang="en-US" dirty="0"/>
          </a:p>
        </p:txBody>
      </p:sp>
      <p:sp>
        <p:nvSpPr>
          <p:cNvPr id="3" name="Content Placeholder 2"/>
          <p:cNvSpPr>
            <a:spLocks noGrp="1"/>
          </p:cNvSpPr>
          <p:nvPr>
            <p:ph idx="1"/>
          </p:nvPr>
        </p:nvSpPr>
        <p:spPr/>
        <p:txBody>
          <a:bodyPr/>
          <a:lstStyle/>
          <a:p>
            <a:r>
              <a:rPr lang="en-US" dirty="0"/>
              <a:t>This chapter has introduced some of the basic tools people use when they make financial decisions.  </a:t>
            </a:r>
          </a:p>
          <a:p>
            <a:pPr lvl="1"/>
            <a:r>
              <a:rPr lang="en-US" dirty="0"/>
              <a:t>The efficient markets hypothesis teaches that a stock price should reflect the company’s expected future profitability.  </a:t>
            </a:r>
          </a:p>
          <a:p>
            <a:pPr lvl="1"/>
            <a:r>
              <a:rPr lang="en-US" dirty="0"/>
              <a:t>Fluctuations in the stock market have important macroeconomic implications, which we will study later in this course.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46</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2524280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2800" dirty="0" smtClean="0"/>
              <a:t>Because </a:t>
            </a:r>
            <a:r>
              <a:rPr lang="en-US" sz="2800" dirty="0"/>
              <a:t>savings can earn interest, a sum of </a:t>
            </a:r>
            <a:r>
              <a:rPr lang="en-US" sz="2800" dirty="0" smtClean="0"/>
              <a:t>money today </a:t>
            </a:r>
            <a:r>
              <a:rPr lang="en-US" sz="2800" dirty="0"/>
              <a:t>is more valuable than the same sum of money </a:t>
            </a:r>
            <a:r>
              <a:rPr lang="en-US" sz="2800" dirty="0" smtClean="0"/>
              <a:t>in the </a:t>
            </a:r>
            <a:r>
              <a:rPr lang="en-US" sz="2800" dirty="0"/>
              <a:t>future. </a:t>
            </a:r>
            <a:endParaRPr lang="en-US" sz="2800" dirty="0" smtClean="0"/>
          </a:p>
          <a:p>
            <a:pPr>
              <a:buSzPct val="120000"/>
              <a:buFont typeface="Arial" pitchFamily="34" charset="0"/>
              <a:buChar char="•"/>
            </a:pPr>
            <a:r>
              <a:rPr lang="en-US" sz="2800" dirty="0" smtClean="0"/>
              <a:t>The present value </a:t>
            </a:r>
            <a:r>
              <a:rPr lang="en-US" sz="2800" dirty="0"/>
              <a:t>of any future sum is the amount that </a:t>
            </a:r>
            <a:r>
              <a:rPr lang="en-US" sz="2800" dirty="0" smtClean="0"/>
              <a:t>would be </a:t>
            </a:r>
            <a:r>
              <a:rPr lang="en-US" sz="2800" dirty="0"/>
              <a:t>needed today, given prevailing interest rates, </a:t>
            </a:r>
            <a:r>
              <a:rPr lang="en-US" sz="2800" dirty="0" smtClean="0"/>
              <a:t>to produce </a:t>
            </a:r>
            <a:r>
              <a:rPr lang="en-US" sz="2800" dirty="0"/>
              <a:t>that future sum.</a:t>
            </a:r>
          </a:p>
          <a:p>
            <a:pPr>
              <a:buSzPct val="120000"/>
              <a:buFont typeface="Arial" pitchFamily="34" charset="0"/>
              <a:buChar char="•"/>
            </a:pPr>
            <a:r>
              <a:rPr lang="en-US" sz="2800" dirty="0" smtClean="0"/>
              <a:t>Because </a:t>
            </a:r>
            <a:r>
              <a:rPr lang="en-US" sz="2800" dirty="0"/>
              <a:t>of diminishing marginal utility, most </a:t>
            </a:r>
            <a:r>
              <a:rPr lang="en-US" sz="2800" dirty="0" smtClean="0"/>
              <a:t>people are </a:t>
            </a:r>
            <a:r>
              <a:rPr lang="en-US" sz="2800" dirty="0"/>
              <a:t>risk averse. </a:t>
            </a:r>
            <a:endParaRPr lang="en-US" sz="2800" dirty="0" smtClean="0"/>
          </a:p>
          <a:p>
            <a:pPr>
              <a:buSzPct val="120000"/>
              <a:buFont typeface="Arial" pitchFamily="34" charset="0"/>
              <a:buChar char="•"/>
            </a:pPr>
            <a:r>
              <a:rPr lang="en-US" sz="2800" dirty="0" smtClean="0"/>
              <a:t>Risk-averse </a:t>
            </a:r>
            <a:r>
              <a:rPr lang="en-US" sz="2800" dirty="0"/>
              <a:t>people can reduce risk </a:t>
            </a:r>
            <a:r>
              <a:rPr lang="en-US" sz="2800" dirty="0" smtClean="0"/>
              <a:t>by buying </a:t>
            </a:r>
            <a:r>
              <a:rPr lang="en-US" sz="2800" dirty="0"/>
              <a:t>insurance, diversifying their holdings, </a:t>
            </a:r>
            <a:r>
              <a:rPr lang="en-US" sz="2800" dirty="0" smtClean="0"/>
              <a:t>and choosing </a:t>
            </a:r>
            <a:r>
              <a:rPr lang="en-US" sz="2800" dirty="0"/>
              <a:t>a portfolio with lower risk and lower return</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47</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098509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2800" dirty="0" smtClean="0"/>
              <a:t>The </a:t>
            </a:r>
            <a:r>
              <a:rPr lang="en-US" sz="2800" dirty="0"/>
              <a:t>value of an asset equals the present value </a:t>
            </a:r>
            <a:r>
              <a:rPr lang="en-US" sz="2800" dirty="0" smtClean="0"/>
              <a:t>of the </a:t>
            </a:r>
            <a:r>
              <a:rPr lang="en-US" sz="2800" dirty="0"/>
              <a:t>cash flows the owner will receive. For a </a:t>
            </a:r>
            <a:r>
              <a:rPr lang="en-US" sz="2800" dirty="0" smtClean="0"/>
              <a:t>share of </a:t>
            </a:r>
            <a:r>
              <a:rPr lang="en-US" sz="2800" dirty="0"/>
              <a:t>stock, these cash flows include the stream </a:t>
            </a:r>
            <a:r>
              <a:rPr lang="en-US" sz="2800" dirty="0" smtClean="0"/>
              <a:t>of dividends </a:t>
            </a:r>
            <a:r>
              <a:rPr lang="en-US" sz="2800" dirty="0"/>
              <a:t>and the final sale price. </a:t>
            </a:r>
            <a:endParaRPr lang="en-US" sz="2800" dirty="0" smtClean="0"/>
          </a:p>
          <a:p>
            <a:pPr>
              <a:buSzPct val="120000"/>
              <a:buFont typeface="Arial" pitchFamily="34" charset="0"/>
              <a:buChar char="•"/>
            </a:pPr>
            <a:r>
              <a:rPr lang="en-US" sz="2800" dirty="0" smtClean="0"/>
              <a:t>According </a:t>
            </a:r>
            <a:r>
              <a:rPr lang="en-US" sz="2800" dirty="0"/>
              <a:t>to </a:t>
            </a:r>
            <a:r>
              <a:rPr lang="en-US" sz="2800" dirty="0" smtClean="0"/>
              <a:t>the efficient </a:t>
            </a:r>
            <a:r>
              <a:rPr lang="en-US" sz="2800" dirty="0"/>
              <a:t>markets hypothesis, financial markets </a:t>
            </a:r>
            <a:r>
              <a:rPr lang="en-US" sz="2800" dirty="0" smtClean="0"/>
              <a:t>process available </a:t>
            </a:r>
            <a:r>
              <a:rPr lang="en-US" sz="2800" dirty="0"/>
              <a:t>information rationally, so a stock </a:t>
            </a:r>
            <a:r>
              <a:rPr lang="en-US" sz="2800" dirty="0" smtClean="0"/>
              <a:t>price always </a:t>
            </a:r>
            <a:r>
              <a:rPr lang="en-US" sz="2800" dirty="0"/>
              <a:t>equals the best estimate of the value of </a:t>
            </a:r>
            <a:r>
              <a:rPr lang="en-US" sz="2800" dirty="0" smtClean="0"/>
              <a:t>the underlying </a:t>
            </a:r>
            <a:r>
              <a:rPr lang="en-US" sz="2800" dirty="0"/>
              <a:t>business. </a:t>
            </a:r>
            <a:endParaRPr lang="en-US" sz="2800" dirty="0" smtClean="0"/>
          </a:p>
          <a:p>
            <a:pPr>
              <a:buSzPct val="120000"/>
              <a:buFont typeface="Arial" pitchFamily="34" charset="0"/>
              <a:buChar char="•"/>
            </a:pPr>
            <a:r>
              <a:rPr lang="en-US" sz="2800" dirty="0" smtClean="0"/>
              <a:t>Some </a:t>
            </a:r>
            <a:r>
              <a:rPr lang="en-US" sz="2800" dirty="0"/>
              <a:t>economists question </a:t>
            </a:r>
            <a:r>
              <a:rPr lang="en-US" sz="2800" dirty="0" smtClean="0"/>
              <a:t>the efficient </a:t>
            </a:r>
            <a:r>
              <a:rPr lang="en-US" sz="2800" dirty="0"/>
              <a:t>markets hypothesis, however, and believe </a:t>
            </a:r>
            <a:r>
              <a:rPr lang="en-US" sz="2800" dirty="0" smtClean="0"/>
              <a:t>that irrational </a:t>
            </a:r>
            <a:r>
              <a:rPr lang="en-US" sz="2800" dirty="0"/>
              <a:t>psychological factors also influence </a:t>
            </a:r>
            <a:r>
              <a:rPr lang="en-US" sz="2800" dirty="0" smtClean="0"/>
              <a:t>asset prices</a:t>
            </a:r>
            <a:r>
              <a:rPr lang="en-US" sz="2800" dirty="0"/>
              <a:t>.</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48</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33788668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Present Value: </a:t>
            </a:r>
            <a:r>
              <a:rPr lang="en-US" sz="3600" dirty="0" smtClean="0"/>
              <a:t/>
            </a:r>
            <a:br>
              <a:rPr lang="en-US" sz="3600" dirty="0" smtClean="0"/>
            </a:br>
            <a:r>
              <a:rPr lang="en-US" sz="3600" dirty="0" smtClean="0"/>
              <a:t>The </a:t>
            </a:r>
            <a:r>
              <a:rPr lang="en-US" sz="3600" dirty="0"/>
              <a:t>Time Value of Money</a:t>
            </a:r>
          </a:p>
        </p:txBody>
      </p:sp>
      <p:sp>
        <p:nvSpPr>
          <p:cNvPr id="3" name="Content Placeholder 2"/>
          <p:cNvSpPr>
            <a:spLocks noGrp="1"/>
          </p:cNvSpPr>
          <p:nvPr>
            <p:ph idx="1"/>
          </p:nvPr>
        </p:nvSpPr>
        <p:spPr/>
        <p:txBody>
          <a:bodyPr/>
          <a:lstStyle/>
          <a:p>
            <a:r>
              <a:rPr lang="en-US" dirty="0" smtClean="0"/>
              <a:t>The </a:t>
            </a:r>
            <a:r>
              <a:rPr lang="en-US" dirty="0"/>
              <a:t>present value of a future sum:  </a:t>
            </a:r>
            <a:endParaRPr lang="en-US" dirty="0" smtClean="0"/>
          </a:p>
          <a:p>
            <a:pPr lvl="1"/>
            <a:r>
              <a:rPr lang="en-US" dirty="0"/>
              <a:t>T</a:t>
            </a:r>
            <a:r>
              <a:rPr lang="en-US" dirty="0" smtClean="0"/>
              <a:t>he </a:t>
            </a:r>
            <a:r>
              <a:rPr lang="en-US" dirty="0"/>
              <a:t>amount that would be needed today to yield that future sum at prevailing interest rates </a:t>
            </a:r>
          </a:p>
          <a:p>
            <a:r>
              <a:rPr lang="en-US" dirty="0" smtClean="0"/>
              <a:t>The </a:t>
            </a:r>
            <a:r>
              <a:rPr lang="en-US" dirty="0"/>
              <a:t>future value of a sum:  </a:t>
            </a:r>
            <a:endParaRPr lang="en-US" dirty="0" smtClean="0"/>
          </a:p>
          <a:p>
            <a:pPr lvl="1"/>
            <a:r>
              <a:rPr lang="en-US" dirty="0" smtClean="0"/>
              <a:t>The </a:t>
            </a:r>
            <a:r>
              <a:rPr lang="en-US" dirty="0"/>
              <a:t>amount the sum will be worth at a given future date, when allowed to earn interest at the prevailing </a:t>
            </a:r>
            <a:r>
              <a:rPr lang="en-US" dirty="0" smtClean="0"/>
              <a:t>rate</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0705419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A Simple Deposit</a:t>
            </a:r>
          </a:p>
        </p:txBody>
      </p:sp>
      <p:sp>
        <p:nvSpPr>
          <p:cNvPr id="3" name="Content Placeholder 2"/>
          <p:cNvSpPr>
            <a:spLocks noGrp="1"/>
          </p:cNvSpPr>
          <p:nvPr>
            <p:ph idx="1"/>
          </p:nvPr>
        </p:nvSpPr>
        <p:spPr>
          <a:xfrm>
            <a:off x="347241" y="914401"/>
            <a:ext cx="8518947" cy="1142999"/>
          </a:xfrm>
        </p:spPr>
        <p:txBody>
          <a:bodyPr>
            <a:normAutofit/>
          </a:bodyPr>
          <a:lstStyle/>
          <a:p>
            <a:pPr marL="0" indent="0">
              <a:buNone/>
            </a:pPr>
            <a:r>
              <a:rPr lang="en-US" dirty="0">
                <a:solidFill>
                  <a:schemeClr val="accent6">
                    <a:lumMod val="50000"/>
                  </a:schemeClr>
                </a:solidFill>
              </a:rPr>
              <a:t>Deposit $100 in the bank at 5% interest.  </a:t>
            </a:r>
            <a:br>
              <a:rPr lang="en-US" dirty="0">
                <a:solidFill>
                  <a:schemeClr val="accent6">
                    <a:lumMod val="50000"/>
                  </a:schemeClr>
                </a:solidFill>
              </a:rPr>
            </a:br>
            <a:r>
              <a:rPr lang="en-US" dirty="0">
                <a:solidFill>
                  <a:schemeClr val="accent6">
                    <a:lumMod val="50000"/>
                  </a:schemeClr>
                </a:solidFill>
              </a:rPr>
              <a:t>What is the future value (FV) of this amount?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381000" y="2057400"/>
            <a:ext cx="8458200" cy="4114800"/>
          </a:xfrm>
        </p:spPr>
        <p:txBody>
          <a:bodyPr>
            <a:normAutofit fontScale="92500"/>
          </a:bodyPr>
          <a:lstStyle/>
          <a:p>
            <a:r>
              <a:rPr lang="en-US" dirty="0"/>
              <a:t>Present value, PV = $100</a:t>
            </a:r>
          </a:p>
          <a:p>
            <a:r>
              <a:rPr lang="en-US" dirty="0"/>
              <a:t>Interest rate, r = 0.05</a:t>
            </a:r>
          </a:p>
          <a:p>
            <a:r>
              <a:rPr lang="en-US" u="sng" dirty="0"/>
              <a:t>In N years, future value </a:t>
            </a:r>
            <a:r>
              <a:rPr lang="en-US" sz="3600" b="1" i="1" dirty="0">
                <a:solidFill>
                  <a:srgbClr val="C00000"/>
                </a:solidFill>
                <a:latin typeface="Cambria" panose="02040503050406030204" pitchFamily="18" charset="0"/>
              </a:rPr>
              <a:t>FV = PV(1 + r)</a:t>
            </a:r>
            <a:r>
              <a:rPr lang="en-US" sz="3600" b="1" i="1" baseline="30000" dirty="0">
                <a:solidFill>
                  <a:srgbClr val="C00000"/>
                </a:solidFill>
                <a:latin typeface="Cambria" panose="02040503050406030204" pitchFamily="18" charset="0"/>
              </a:rPr>
              <a:t>N</a:t>
            </a:r>
            <a:r>
              <a:rPr lang="en-US" sz="3600" b="1" i="1" dirty="0">
                <a:solidFill>
                  <a:srgbClr val="C00000"/>
                </a:solidFill>
                <a:latin typeface="Cambria" panose="02040503050406030204" pitchFamily="18" charset="0"/>
              </a:rPr>
              <a:t> </a:t>
            </a:r>
          </a:p>
          <a:p>
            <a:r>
              <a:rPr lang="en-US" dirty="0"/>
              <a:t>In three years, FV=$100(1 + 0.05)</a:t>
            </a:r>
            <a:r>
              <a:rPr lang="en-US" baseline="30000" dirty="0"/>
              <a:t>3</a:t>
            </a:r>
            <a:r>
              <a:rPr lang="en-US" dirty="0"/>
              <a:t>=$115.76</a:t>
            </a:r>
          </a:p>
          <a:p>
            <a:r>
              <a:rPr lang="en-US" dirty="0"/>
              <a:t>In two years, FV=$100(1 + 0.05)</a:t>
            </a:r>
            <a:r>
              <a:rPr lang="en-US" baseline="30000" dirty="0"/>
              <a:t>2</a:t>
            </a:r>
            <a:r>
              <a:rPr lang="en-US" dirty="0"/>
              <a:t> = $110.25</a:t>
            </a:r>
          </a:p>
          <a:p>
            <a:r>
              <a:rPr lang="en-US" dirty="0"/>
              <a:t>In one year, FV = $100(1 + 0.05) = $105.00</a:t>
            </a:r>
          </a:p>
          <a:p>
            <a:r>
              <a:rPr lang="en-US" dirty="0"/>
              <a:t>So, </a:t>
            </a:r>
            <a:r>
              <a:rPr lang="en-US" sz="3600" b="1" i="1" dirty="0">
                <a:solidFill>
                  <a:srgbClr val="C00000"/>
                </a:solidFill>
                <a:latin typeface="Cambria" panose="02040503050406030204" pitchFamily="18" charset="0"/>
              </a:rPr>
              <a:t>PV = FV / (1 + </a:t>
            </a:r>
            <a:r>
              <a:rPr lang="en-US" sz="3600" b="1" i="1" dirty="0" smtClean="0">
                <a:solidFill>
                  <a:srgbClr val="C00000"/>
                </a:solidFill>
                <a:latin typeface="Cambria" panose="02040503050406030204" pitchFamily="18" charset="0"/>
              </a:rPr>
              <a:t>r)</a:t>
            </a:r>
            <a:r>
              <a:rPr lang="en-US" sz="3600" b="1" i="1" baseline="30000" dirty="0" smtClean="0">
                <a:solidFill>
                  <a:srgbClr val="C00000"/>
                </a:solidFill>
                <a:latin typeface="Cambria" panose="02040503050406030204" pitchFamily="18" charset="0"/>
              </a:rPr>
              <a:t>N</a:t>
            </a:r>
            <a:endParaRPr lang="en-US" sz="3600" b="1" i="1" baseline="30000" dirty="0">
              <a:solidFill>
                <a:srgbClr val="C00000"/>
              </a:solidFill>
              <a:latin typeface="Cambria" panose="02040503050406030204" pitchFamily="18" charset="0"/>
            </a:endParaRPr>
          </a:p>
        </p:txBody>
      </p:sp>
    </p:spTree>
    <p:extLst>
      <p:ext uri="{BB962C8B-B14F-4D97-AF65-F5344CB8AC3E}">
        <p14:creationId xmlns:p14="http://schemas.microsoft.com/office/powerpoint/2010/main" val="177680782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wipe(left)">
                                      <p:cBhvr>
                                        <p:cTn id="16" dur="500"/>
                                        <p:tgtEl>
                                          <p:spTgt spid="6">
                                            <p:txEl>
                                              <p:pRg st="2" end="2"/>
                                            </p:tx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wipe(left)">
                                      <p:cBhvr>
                                        <p:cTn id="20" dur="500"/>
                                        <p:tgtEl>
                                          <p:spTgt spid="6">
                                            <p:txEl>
                                              <p:pRg st="3" end="3"/>
                                            </p:tx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wipe(left)">
                                      <p:cBhvr>
                                        <p:cTn id="24" dur="500"/>
                                        <p:tgtEl>
                                          <p:spTgt spid="6">
                                            <p:txEl>
                                              <p:pRg st="4" end="4"/>
                                            </p:tx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wipe(left)">
                                      <p:cBhvr>
                                        <p:cTn id="28" dur="500"/>
                                        <p:tgtEl>
                                          <p:spTgt spid="6">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Effect transition="in" filter="wipe(left)">
                                      <p:cBhvr>
                                        <p:cTn id="33"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dirty="0" smtClean="0"/>
              <a:t>Present Value</a:t>
            </a:r>
          </a:p>
        </p:txBody>
      </p:sp>
      <p:sp>
        <p:nvSpPr>
          <p:cNvPr id="16387" name="Content Placeholder 2"/>
          <p:cNvSpPr>
            <a:spLocks noGrp="1"/>
          </p:cNvSpPr>
          <p:nvPr>
            <p:ph idx="1"/>
          </p:nvPr>
        </p:nvSpPr>
        <p:spPr>
          <a:xfrm>
            <a:off x="277813" y="1025525"/>
            <a:ext cx="8588375" cy="3013075"/>
          </a:xfrm>
        </p:spPr>
        <p:txBody>
          <a:bodyPr/>
          <a:lstStyle/>
          <a:p>
            <a:pPr>
              <a:defRPr/>
            </a:pPr>
            <a:r>
              <a:rPr lang="en-US" dirty="0" smtClean="0"/>
              <a:t>General formula for discounting:</a:t>
            </a:r>
          </a:p>
          <a:p>
            <a:pPr lvl="1">
              <a:buFont typeface="Wingdings" panose="05000000000000000000" pitchFamily="2" charset="2"/>
              <a:buChar char="§"/>
              <a:defRPr/>
            </a:pPr>
            <a:r>
              <a:rPr lang="en-US" dirty="0" smtClean="0"/>
              <a:t> r, interest rate</a:t>
            </a:r>
          </a:p>
          <a:p>
            <a:pPr lvl="1">
              <a:buFont typeface="Wingdings" panose="05000000000000000000" pitchFamily="2" charset="2"/>
              <a:buChar char="§"/>
              <a:defRPr/>
            </a:pPr>
            <a:r>
              <a:rPr lang="en-US" dirty="0" smtClean="0"/>
              <a:t> X, amount to be received in N years (future value)</a:t>
            </a:r>
          </a:p>
          <a:p>
            <a:pPr marL="0" indent="0">
              <a:buFontTx/>
              <a:buNone/>
              <a:defRPr/>
            </a:pPr>
            <a:r>
              <a:rPr lang="en-US" dirty="0" smtClean="0"/>
              <a:t>	</a:t>
            </a:r>
            <a:r>
              <a:rPr lang="en-US" dirty="0" smtClean="0">
                <a:solidFill>
                  <a:srgbClr val="FF0000"/>
                </a:solidFill>
              </a:rPr>
              <a:t>Present value = X / (1+r)</a:t>
            </a:r>
            <a:r>
              <a:rPr lang="en-US" baseline="30000" dirty="0" smtClean="0">
                <a:solidFill>
                  <a:srgbClr val="FF0000"/>
                </a:solidFill>
              </a:rPr>
              <a:t>N</a:t>
            </a:r>
          </a:p>
          <a:p>
            <a:pPr marL="0" indent="0">
              <a:buFontTx/>
              <a:buNone/>
              <a:defRPr/>
            </a:pPr>
            <a:endParaRPr lang="en-US" baseline="30000" dirty="0" smtClean="0"/>
          </a:p>
          <a:p>
            <a:r>
              <a:rPr lang="en-US" altLang="en-US" sz="2800" dirty="0"/>
              <a:t>Discounting</a:t>
            </a:r>
          </a:p>
          <a:p>
            <a:pPr lvl="1"/>
            <a:r>
              <a:rPr lang="en-US" altLang="en-US" sz="2800" dirty="0"/>
              <a:t>Find present value for a future sum of money</a:t>
            </a:r>
          </a:p>
          <a:p>
            <a:pPr marL="0" indent="0">
              <a:buFontTx/>
              <a:buNone/>
              <a:defRPr/>
            </a:pPr>
            <a:endParaRPr lang="en-US" baseline="30000" dirty="0" smtClean="0"/>
          </a:p>
        </p:txBody>
      </p:sp>
      <p:sp>
        <p:nvSpPr>
          <p:cNvPr id="1434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4341"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D1E8F4BC-E9D4-41A6-B671-45FF3D2A8C46}" type="slidenum">
              <a:rPr lang="en-US" altLang="en-US" sz="1200" smtClean="0">
                <a:solidFill>
                  <a:srgbClr val="002060"/>
                </a:solidFill>
              </a:rPr>
              <a:pPr algn="ctr" eaLnBrk="1" hangingPunct="1"/>
              <a:t>7</a:t>
            </a:fld>
            <a:endParaRPr lang="en-US" altLang="en-US" sz="1200" dirty="0" smtClean="0">
              <a:solidFill>
                <a:srgbClr val="002060"/>
              </a:solidFill>
            </a:endParaRPr>
          </a:p>
        </p:txBody>
      </p:sp>
    </p:spTree>
    <p:extLst>
      <p:ext uri="{BB962C8B-B14F-4D97-AF65-F5344CB8AC3E}">
        <p14:creationId xmlns:p14="http://schemas.microsoft.com/office/powerpoint/2010/main" val="42093513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Investment Decision</a:t>
            </a:r>
          </a:p>
        </p:txBody>
      </p:sp>
      <p:sp>
        <p:nvSpPr>
          <p:cNvPr id="3" name="Content Placeholder 2"/>
          <p:cNvSpPr>
            <a:spLocks noGrp="1"/>
          </p:cNvSpPr>
          <p:nvPr>
            <p:ph idx="1"/>
          </p:nvPr>
        </p:nvSpPr>
        <p:spPr>
          <a:xfrm>
            <a:off x="347241" y="685800"/>
            <a:ext cx="8518947" cy="2514601"/>
          </a:xfrm>
        </p:spPr>
        <p:txBody>
          <a:bodyPr>
            <a:normAutofit/>
          </a:bodyPr>
          <a:lstStyle/>
          <a:p>
            <a:pPr marL="0" indent="0">
              <a:buNone/>
            </a:pPr>
            <a:r>
              <a:rPr lang="en-US" i="1" dirty="0" smtClean="0">
                <a:solidFill>
                  <a:srgbClr val="C00000"/>
                </a:solidFill>
                <a:latin typeface="Cambria" panose="02040503050406030204" pitchFamily="18" charset="0"/>
              </a:rPr>
              <a:t>		PV </a:t>
            </a:r>
            <a:r>
              <a:rPr lang="en-US" i="1" dirty="0">
                <a:solidFill>
                  <a:srgbClr val="C00000"/>
                </a:solidFill>
                <a:latin typeface="Cambria" panose="02040503050406030204" pitchFamily="18" charset="0"/>
              </a:rPr>
              <a:t>= FV / (1 + r)</a:t>
            </a:r>
            <a:r>
              <a:rPr lang="en-US" i="1" baseline="30000" dirty="0">
                <a:solidFill>
                  <a:srgbClr val="C00000"/>
                </a:solidFill>
                <a:latin typeface="Cambria" panose="02040503050406030204" pitchFamily="18" charset="0"/>
              </a:rPr>
              <a:t>N</a:t>
            </a:r>
          </a:p>
          <a:p>
            <a:pPr marL="0" indent="0">
              <a:buNone/>
            </a:pPr>
            <a:r>
              <a:rPr lang="en-US" dirty="0" smtClean="0">
                <a:solidFill>
                  <a:schemeClr val="accent6">
                    <a:lumMod val="50000"/>
                  </a:schemeClr>
                </a:solidFill>
              </a:rPr>
              <a:t>Suppose </a:t>
            </a:r>
            <a:r>
              <a:rPr lang="en-US" dirty="0">
                <a:solidFill>
                  <a:schemeClr val="accent6">
                    <a:lumMod val="50000"/>
                  </a:schemeClr>
                </a:solidFill>
              </a:rPr>
              <a:t>r = 0.06. </a:t>
            </a:r>
            <a:r>
              <a:rPr lang="en-US" dirty="0" smtClean="0">
                <a:solidFill>
                  <a:schemeClr val="accent6">
                    <a:lumMod val="50000"/>
                  </a:schemeClr>
                </a:solidFill>
              </a:rPr>
              <a:t>Should </a:t>
            </a:r>
            <a:r>
              <a:rPr lang="en-US" dirty="0">
                <a:solidFill>
                  <a:schemeClr val="accent6">
                    <a:lumMod val="50000"/>
                  </a:schemeClr>
                </a:solidFill>
              </a:rPr>
              <a:t>General Motors spend $100 million to build a factory that will yield $200 million in ten years?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p:txBody>
          <a:bodyPr>
            <a:normAutofit/>
          </a:bodyPr>
          <a:lstStyle/>
          <a:p>
            <a:pPr marL="0" indent="0">
              <a:buNone/>
            </a:pPr>
            <a:r>
              <a:rPr lang="en-US" dirty="0"/>
              <a:t>Solution: need to find present value of $200 million in 10 years:</a:t>
            </a:r>
          </a:p>
          <a:p>
            <a:r>
              <a:rPr lang="en-US" dirty="0" smtClean="0"/>
              <a:t>PV </a:t>
            </a:r>
            <a:r>
              <a:rPr lang="en-US" dirty="0"/>
              <a:t>= ($200 million)/(1.06)</a:t>
            </a:r>
            <a:r>
              <a:rPr lang="en-US" baseline="30000" dirty="0"/>
              <a:t>10</a:t>
            </a:r>
            <a:r>
              <a:rPr lang="en-US" dirty="0"/>
              <a:t> = </a:t>
            </a:r>
            <a:r>
              <a:rPr lang="en-US" dirty="0">
                <a:solidFill>
                  <a:srgbClr val="C00000"/>
                </a:solidFill>
              </a:rPr>
              <a:t>$112 million</a:t>
            </a:r>
          </a:p>
          <a:p>
            <a:r>
              <a:rPr lang="en-US" dirty="0" smtClean="0"/>
              <a:t>Since </a:t>
            </a:r>
            <a:r>
              <a:rPr lang="en-US" dirty="0"/>
              <a:t>PV &gt; cost of factory, GM should build it. </a:t>
            </a:r>
          </a:p>
        </p:txBody>
      </p:sp>
    </p:spTree>
    <p:extLst>
      <p:ext uri="{BB962C8B-B14F-4D97-AF65-F5344CB8AC3E}">
        <p14:creationId xmlns:p14="http://schemas.microsoft.com/office/powerpoint/2010/main" val="344397827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wipe(left)">
                                      <p:cBhvr>
                                        <p:cTn id="16"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Investment Decision</a:t>
            </a:r>
          </a:p>
        </p:txBody>
      </p:sp>
      <p:sp>
        <p:nvSpPr>
          <p:cNvPr id="3" name="Content Placeholder 2"/>
          <p:cNvSpPr>
            <a:spLocks noGrp="1"/>
          </p:cNvSpPr>
          <p:nvPr>
            <p:ph idx="1"/>
          </p:nvPr>
        </p:nvSpPr>
        <p:spPr>
          <a:xfrm>
            <a:off x="347241" y="685801"/>
            <a:ext cx="8518947" cy="2057400"/>
          </a:xfrm>
        </p:spPr>
        <p:txBody>
          <a:bodyPr>
            <a:normAutofit/>
          </a:bodyPr>
          <a:lstStyle/>
          <a:p>
            <a:pPr marL="0" indent="0">
              <a:buNone/>
            </a:pPr>
            <a:r>
              <a:rPr lang="en-US" sz="3000" dirty="0" smtClean="0">
                <a:solidFill>
                  <a:schemeClr val="accent6">
                    <a:lumMod val="50000"/>
                  </a:schemeClr>
                </a:solidFill>
              </a:rPr>
              <a:t>Instead r=0.06, suppose </a:t>
            </a:r>
            <a:r>
              <a:rPr lang="en-US" sz="3000" dirty="0">
                <a:solidFill>
                  <a:schemeClr val="accent6">
                    <a:lumMod val="50000"/>
                  </a:schemeClr>
                </a:solidFill>
              </a:rPr>
              <a:t>r = </a:t>
            </a:r>
            <a:r>
              <a:rPr lang="en-US" sz="3000" dirty="0" smtClean="0">
                <a:solidFill>
                  <a:srgbClr val="C00000"/>
                </a:solidFill>
              </a:rPr>
              <a:t>0.09</a:t>
            </a:r>
            <a:r>
              <a:rPr lang="en-US" sz="3000" dirty="0" smtClean="0">
                <a:solidFill>
                  <a:schemeClr val="accent6">
                    <a:lumMod val="50000"/>
                  </a:schemeClr>
                </a:solidFill>
              </a:rPr>
              <a:t>. </a:t>
            </a:r>
          </a:p>
          <a:p>
            <a:pPr marL="0" indent="0">
              <a:buNone/>
            </a:pPr>
            <a:r>
              <a:rPr lang="en-US" sz="3000" dirty="0" smtClean="0">
                <a:solidFill>
                  <a:schemeClr val="accent6">
                    <a:lumMod val="50000"/>
                  </a:schemeClr>
                </a:solidFill>
              </a:rPr>
              <a:t>Should </a:t>
            </a:r>
            <a:r>
              <a:rPr lang="en-US" sz="3000" dirty="0">
                <a:solidFill>
                  <a:schemeClr val="accent6">
                    <a:lumMod val="50000"/>
                  </a:schemeClr>
                </a:solidFill>
              </a:rPr>
              <a:t>General Motors spend $100 million to build a factory that will yield $200 million in ten years?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381000" y="2971800"/>
            <a:ext cx="8458200" cy="3352800"/>
          </a:xfrm>
        </p:spPr>
        <p:txBody>
          <a:bodyPr>
            <a:normAutofit lnSpcReduction="10000"/>
          </a:bodyPr>
          <a:lstStyle/>
          <a:p>
            <a:pPr marL="0" indent="0">
              <a:buNone/>
            </a:pPr>
            <a:r>
              <a:rPr lang="en-US" sz="3000" dirty="0"/>
              <a:t>Solution: need to find present value of $200 million in 10 years:</a:t>
            </a:r>
          </a:p>
          <a:p>
            <a:r>
              <a:rPr lang="en-US" sz="3000" dirty="0" smtClean="0"/>
              <a:t>PV </a:t>
            </a:r>
            <a:r>
              <a:rPr lang="en-US" sz="3000" dirty="0"/>
              <a:t>= ($200 million)/(</a:t>
            </a:r>
            <a:r>
              <a:rPr lang="en-US" sz="3000" dirty="0" smtClean="0"/>
              <a:t>1.09)</a:t>
            </a:r>
            <a:r>
              <a:rPr lang="en-US" sz="3000" baseline="30000" dirty="0" smtClean="0"/>
              <a:t>10</a:t>
            </a:r>
            <a:r>
              <a:rPr lang="en-US" sz="3000" dirty="0" smtClean="0"/>
              <a:t> </a:t>
            </a:r>
            <a:r>
              <a:rPr lang="en-US" sz="3000" dirty="0"/>
              <a:t>= </a:t>
            </a:r>
            <a:r>
              <a:rPr lang="en-US" sz="3000" dirty="0" smtClean="0">
                <a:solidFill>
                  <a:srgbClr val="C00000"/>
                </a:solidFill>
              </a:rPr>
              <a:t>$84 </a:t>
            </a:r>
            <a:r>
              <a:rPr lang="en-US" sz="3000" dirty="0">
                <a:solidFill>
                  <a:srgbClr val="C00000"/>
                </a:solidFill>
              </a:rPr>
              <a:t>million</a:t>
            </a:r>
          </a:p>
          <a:p>
            <a:r>
              <a:rPr lang="en-US" sz="3000" dirty="0" smtClean="0"/>
              <a:t>Since </a:t>
            </a:r>
            <a:r>
              <a:rPr lang="en-US" sz="3000" dirty="0"/>
              <a:t>PV </a:t>
            </a:r>
            <a:r>
              <a:rPr lang="en-US" sz="3000" dirty="0" smtClean="0"/>
              <a:t>&lt; </a:t>
            </a:r>
            <a:r>
              <a:rPr lang="en-US" sz="3000" dirty="0"/>
              <a:t>cost of factory, GM should </a:t>
            </a:r>
            <a:r>
              <a:rPr lang="en-US" sz="3000" u="sng" dirty="0" smtClean="0"/>
              <a:t>not</a:t>
            </a:r>
            <a:r>
              <a:rPr lang="en-US" sz="3000" dirty="0" smtClean="0"/>
              <a:t> build </a:t>
            </a:r>
            <a:r>
              <a:rPr lang="en-US" sz="3000" dirty="0"/>
              <a:t>it. </a:t>
            </a:r>
            <a:endParaRPr lang="en-US" sz="3000" dirty="0" smtClean="0"/>
          </a:p>
          <a:p>
            <a:pPr marL="0" indent="0">
              <a:buNone/>
            </a:pPr>
            <a:r>
              <a:rPr lang="en-US" i="1" dirty="0">
                <a:solidFill>
                  <a:srgbClr val="C00000"/>
                </a:solidFill>
              </a:rPr>
              <a:t>Present value helps explain </a:t>
            </a:r>
            <a:r>
              <a:rPr lang="en-US" i="1" dirty="0" smtClean="0">
                <a:solidFill>
                  <a:srgbClr val="C00000"/>
                </a:solidFill>
              </a:rPr>
              <a:t>why investment </a:t>
            </a:r>
            <a:r>
              <a:rPr lang="en-US" i="1" dirty="0">
                <a:solidFill>
                  <a:srgbClr val="C00000"/>
                </a:solidFill>
              </a:rPr>
              <a:t>falls when the interest rate rises</a:t>
            </a:r>
            <a:r>
              <a:rPr lang="en-US" i="1" dirty="0" smtClean="0">
                <a:solidFill>
                  <a:srgbClr val="C00000"/>
                </a:solidFill>
              </a:rPr>
              <a:t>.</a:t>
            </a:r>
            <a:endParaRPr lang="en-US" i="1" dirty="0">
              <a:solidFill>
                <a:srgbClr val="C00000"/>
              </a:solidFill>
            </a:endParaRPr>
          </a:p>
        </p:txBody>
      </p:sp>
      <p:sp>
        <p:nvSpPr>
          <p:cNvPr id="7" name="TextBox 6"/>
          <p:cNvSpPr txBox="1"/>
          <p:nvPr/>
        </p:nvSpPr>
        <p:spPr>
          <a:xfrm>
            <a:off x="2514600" y="2362200"/>
            <a:ext cx="2446921" cy="461665"/>
          </a:xfrm>
          <a:prstGeom prst="rect">
            <a:avLst/>
          </a:prstGeom>
          <a:noFill/>
        </p:spPr>
        <p:txBody>
          <a:bodyPr wrap="none" rtlCol="0">
            <a:spAutoFit/>
          </a:bodyPr>
          <a:lstStyle/>
          <a:p>
            <a:r>
              <a:rPr lang="en-US" sz="2400" i="1" dirty="0">
                <a:solidFill>
                  <a:srgbClr val="C00000"/>
                </a:solidFill>
                <a:latin typeface="Cambria" panose="02040503050406030204" pitchFamily="18" charset="0"/>
              </a:rPr>
              <a:t>PV = FV / (1 + r)</a:t>
            </a:r>
            <a:r>
              <a:rPr lang="en-US" sz="2400" i="1" baseline="30000" dirty="0" smtClean="0">
                <a:solidFill>
                  <a:srgbClr val="C00000"/>
                </a:solidFill>
                <a:latin typeface="Cambria" panose="02040503050406030204" pitchFamily="18" charset="0"/>
              </a:rPr>
              <a:t>N</a:t>
            </a:r>
            <a:endParaRPr lang="en-US" sz="2400" i="1" baseline="30000" dirty="0">
              <a:solidFill>
                <a:srgbClr val="C00000"/>
              </a:solidFill>
              <a:latin typeface="Cambria" panose="02040503050406030204" pitchFamily="18" charset="0"/>
            </a:endParaRPr>
          </a:p>
        </p:txBody>
      </p:sp>
    </p:spTree>
    <p:extLst>
      <p:ext uri="{BB962C8B-B14F-4D97-AF65-F5344CB8AC3E}">
        <p14:creationId xmlns:p14="http://schemas.microsoft.com/office/powerpoint/2010/main" val="279804544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wipe(left)">
                                      <p:cBhvr>
                                        <p:cTn id="15" dur="500"/>
                                        <p:tgtEl>
                                          <p:spTgt spid="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wipe(left)">
                                      <p:cBhvr>
                                        <p:cTn id="20" dur="500"/>
                                        <p:tgtEl>
                                          <p:spTgt spid="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wipe(left)">
                                      <p:cBhvr>
                                        <p:cTn id="25"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26733</TotalTime>
  <Words>5534</Words>
  <Application>Microsoft Macintosh PowerPoint</Application>
  <PresentationFormat>On-screen Show (4:3)</PresentationFormat>
  <Paragraphs>479</Paragraphs>
  <Slides>48</Slides>
  <Notes>43</Notes>
  <HiddenSlides>0</HiddenSlides>
  <MMClips>0</MMClips>
  <ScaleCrop>false</ScaleCrop>
  <HeadingPairs>
    <vt:vector size="4" baseType="variant">
      <vt:variant>
        <vt:lpstr>Theme</vt:lpstr>
      </vt:variant>
      <vt:variant>
        <vt:i4>9</vt:i4>
      </vt:variant>
      <vt:variant>
        <vt:lpstr>Slide Titles</vt:lpstr>
      </vt:variant>
      <vt:variant>
        <vt:i4>48</vt:i4>
      </vt:variant>
    </vt:vector>
  </HeadingPairs>
  <TitlesOfParts>
    <vt:vector size="57" baseType="lpstr">
      <vt:lpstr>Chapter title</vt:lpstr>
      <vt:lpstr>Intro / Summary</vt:lpstr>
      <vt:lpstr>Chapter content</vt:lpstr>
      <vt:lpstr>Figure</vt:lpstr>
      <vt:lpstr>Table</vt:lpstr>
      <vt:lpstr>ActiveLearning</vt:lpstr>
      <vt:lpstr>Case study</vt:lpstr>
      <vt:lpstr>Ask Experts</vt:lpstr>
      <vt:lpstr>Appendix</vt:lpstr>
      <vt:lpstr>GDP, Fourth Quarter and Year 2019 (01/30/20)</vt:lpstr>
      <vt:lpstr>Ch. 27</vt:lpstr>
      <vt:lpstr>Look for the answers to these questions:</vt:lpstr>
      <vt:lpstr>Introduction </vt:lpstr>
      <vt:lpstr>Present Value:  The Time Value of Money</vt:lpstr>
      <vt:lpstr>EXAMPLE 1:  A Simple Deposit</vt:lpstr>
      <vt:lpstr>Present Value</vt:lpstr>
      <vt:lpstr>EXAMPLE 2:  Investment Decision</vt:lpstr>
      <vt:lpstr>EXAMPLE 2:  Investment Decision</vt:lpstr>
      <vt:lpstr>Active Learning 1   Present value</vt:lpstr>
      <vt:lpstr>Active Learning 1   Answers</vt:lpstr>
      <vt:lpstr>PowerPoint Presentation</vt:lpstr>
      <vt:lpstr>Compounding</vt:lpstr>
      <vt:lpstr>Compounding</vt:lpstr>
      <vt:lpstr>The Rule of 70</vt:lpstr>
      <vt:lpstr>Risk Aversion</vt:lpstr>
      <vt:lpstr>The Utility Function</vt:lpstr>
      <vt:lpstr>The Utility Function and Risk Aversion</vt:lpstr>
      <vt:lpstr>Managing Risk With Insurance</vt:lpstr>
      <vt:lpstr>Two Problems in Insurance Markets</vt:lpstr>
      <vt:lpstr>Two Problems in Insurance Markets</vt:lpstr>
      <vt:lpstr>Active Learning 2 Adverse selection or moral hazard?</vt:lpstr>
      <vt:lpstr>Measuring Risk</vt:lpstr>
      <vt:lpstr>Reducing Risk  Through Diversification</vt:lpstr>
      <vt:lpstr>Reducing Risk  Through Diversification</vt:lpstr>
      <vt:lpstr>Reducing Risk Through Diversification</vt:lpstr>
      <vt:lpstr>Tradeoff Between Risk and Return</vt:lpstr>
      <vt:lpstr>US Treasurys (WSJ 02/03/20)</vt:lpstr>
      <vt:lpstr>Tradeoff Between Risk and Return</vt:lpstr>
      <vt:lpstr>Asset Valuation</vt:lpstr>
      <vt:lpstr>Active Learning 3  Valuing a share of stock</vt:lpstr>
      <vt:lpstr>Active Learning 3   </vt:lpstr>
      <vt:lpstr>Asset Valuation</vt:lpstr>
      <vt:lpstr>Active Learning 4  Show of hands survey</vt:lpstr>
      <vt:lpstr>Active Learning 4  Show of hands survey</vt:lpstr>
      <vt:lpstr>Asset Valuation</vt:lpstr>
      <vt:lpstr>Asset Valuation: EMH</vt:lpstr>
      <vt:lpstr>Efficient Markets Hypothesis (EMH)</vt:lpstr>
      <vt:lpstr>PowerPoint Presentation</vt:lpstr>
      <vt:lpstr>Asset Valuation</vt:lpstr>
      <vt:lpstr>Asset Valuation Index Funds vs. Managed Funds</vt:lpstr>
      <vt:lpstr>Index Funds vs. Managed Funds</vt:lpstr>
      <vt:lpstr>Asset Valuation : Market Irrationality</vt:lpstr>
      <vt:lpstr>Asset Valuation : Market Irrationality</vt:lpstr>
      <vt:lpstr>Asset Valuation : Market Irrationality</vt:lpstr>
      <vt:lpstr>Conclusion: Basic Tool of Finance</vt:lpstr>
      <vt:lpstr>Summary </vt:lpstr>
      <vt:lpstr>Summary </vt:lpstr>
    </vt:vector>
  </TitlesOfParts>
  <Company>Eastern Illinois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Yuki Takatsuka</cp:lastModifiedBy>
  <cp:revision>1245</cp:revision>
  <dcterms:created xsi:type="dcterms:W3CDTF">2016-03-16T19:41:09Z</dcterms:created>
  <dcterms:modified xsi:type="dcterms:W3CDTF">2020-02-03T20:28:30Z</dcterms:modified>
</cp:coreProperties>
</file>