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9"/>
  </p:notesMasterIdLst>
  <p:handoutMasterIdLst>
    <p:handoutMasterId r:id="rId50"/>
  </p:handoutMasterIdLst>
  <p:sldIdLst>
    <p:sldId id="1840" r:id="rId10"/>
    <p:sldId id="1819" r:id="rId11"/>
    <p:sldId id="374" r:id="rId12"/>
    <p:sldId id="1506" r:id="rId13"/>
    <p:sldId id="1788" r:id="rId14"/>
    <p:sldId id="1826" r:id="rId15"/>
    <p:sldId id="1818" r:id="rId16"/>
    <p:sldId id="1697" r:id="rId17"/>
    <p:sldId id="1784" r:id="rId18"/>
    <p:sldId id="1822" r:id="rId19"/>
    <p:sldId id="1790" r:id="rId20"/>
    <p:sldId id="1750" r:id="rId21"/>
    <p:sldId id="1791" r:id="rId22"/>
    <p:sldId id="1786" r:id="rId23"/>
    <p:sldId id="1795" r:id="rId24"/>
    <p:sldId id="1796" r:id="rId25"/>
    <p:sldId id="1797" r:id="rId26"/>
    <p:sldId id="1829" r:id="rId27"/>
    <p:sldId id="1798" r:id="rId28"/>
    <p:sldId id="1800" r:id="rId29"/>
    <p:sldId id="1830" r:id="rId30"/>
    <p:sldId id="1832" r:id="rId31"/>
    <p:sldId id="1833" r:id="rId32"/>
    <p:sldId id="1802" r:id="rId33"/>
    <p:sldId id="1803" r:id="rId34"/>
    <p:sldId id="1804" r:id="rId35"/>
    <p:sldId id="1768" r:id="rId36"/>
    <p:sldId id="1834" r:id="rId37"/>
    <p:sldId id="1805" r:id="rId38"/>
    <p:sldId id="1806" r:id="rId39"/>
    <p:sldId id="1807" r:id="rId40"/>
    <p:sldId id="1808" r:id="rId41"/>
    <p:sldId id="1809" r:id="rId42"/>
    <p:sldId id="1811" r:id="rId43"/>
    <p:sldId id="1810" r:id="rId44"/>
    <p:sldId id="1785" r:id="rId45"/>
    <p:sldId id="1816" r:id="rId46"/>
    <p:sldId id="1691" r:id="rId47"/>
    <p:sldId id="178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a:srgbClr val="CCFF99"/>
    <a:srgbClr val="FFFFCC"/>
    <a:srgbClr val="CCECFF"/>
    <a:srgbClr val="99FF99"/>
    <a:srgbClr val="FFCCFF"/>
    <a:srgbClr val="66FF99"/>
    <a:srgbClr val="660066"/>
    <a:srgbClr val="0000FF"/>
    <a:srgbClr val="B8E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82682" autoAdjust="0"/>
  </p:normalViewPr>
  <p:slideViewPr>
    <p:cSldViewPr>
      <p:cViewPr>
        <p:scale>
          <a:sx n="60" d="100"/>
          <a:sy n="60" d="100"/>
        </p:scale>
        <p:origin x="-2224" y="-224"/>
      </p:cViewPr>
      <p:guideLst>
        <p:guide orient="horz" pos="2160"/>
        <p:guide pos="2880"/>
      </p:guideLst>
    </p:cSldViewPr>
  </p:slideViewPr>
  <p:outlineViewPr>
    <p:cViewPr>
      <p:scale>
        <a:sx n="33" d="100"/>
        <a:sy n="33" d="100"/>
      </p:scale>
      <p:origin x="0" y="11400"/>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ls.gov/news.release/empsit.nr0.htm" TargetMode="External"/><Relationship Id="rId4" Type="http://schemas.openxmlformats.org/officeDocument/2006/relationships/hyperlink" Target="http://www.bls.gov/news.release/empsit.t02.htm"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19600"/>
          </a:xfrm>
        </p:spPr>
        <p:txBody>
          <a:bodyPr/>
          <a:lstStyle/>
          <a:p>
            <a:pPr eaLnBrk="1" hangingPunct="1"/>
            <a:r>
              <a:rPr lang="en-US" dirty="0" smtClean="0"/>
              <a:t>The male LF participation rate is males in the labor force as a percentage of all males.  Similarly for females.  </a:t>
            </a:r>
          </a:p>
          <a:p>
            <a:pPr eaLnBrk="1" hangingPunct="1"/>
            <a:r>
              <a:rPr lang="en-US" dirty="0" smtClean="0"/>
              <a:t>The vertical axis starts at 30 rather than 0 to make the trends more apparent.  </a:t>
            </a:r>
          </a:p>
          <a:p>
            <a:pPr eaLnBrk="1" hangingPunct="1"/>
            <a:r>
              <a:rPr lang="en-US" dirty="0" smtClean="0"/>
              <a:t>	Since 1950, female participation has nearly doubled—from 34% to 56.7%.  Male participation has declined from 86% to 68.7%.  </a:t>
            </a:r>
          </a:p>
          <a:p>
            <a:pPr eaLnBrk="1" hangingPunct="1"/>
            <a:r>
              <a:rPr lang="en-US" dirty="0" smtClean="0"/>
              <a:t>	If you can spare a few minutes for class discussion, ask your students two questions:  </a:t>
            </a:r>
          </a:p>
          <a:p>
            <a:pPr eaLnBrk="1" hangingPunct="1"/>
            <a:r>
              <a:rPr lang="en-US" dirty="0" smtClean="0"/>
              <a:t>	1)  What factors do you think have caused these trends?  The textbook offers some explanations; see the Case Study entitled “Labor Force Participation of Men and Women in the U.S. Economy.” </a:t>
            </a:r>
          </a:p>
          <a:p>
            <a:pPr eaLnBrk="1" hangingPunct="1"/>
            <a:r>
              <a:rPr lang="en-US" dirty="0" smtClean="0"/>
              <a:t>	2)  What are some of the effects or consequences of these trends?  </a:t>
            </a:r>
          </a:p>
          <a:p>
            <a:pPr eaLnBrk="1" hangingPunct="1"/>
            <a:endParaRPr lang="en-US" dirty="0" smtClean="0"/>
          </a:p>
          <a:p>
            <a:pPr eaLnBrk="1" hangingPunct="1"/>
            <a:r>
              <a:rPr lang="en-US" dirty="0" smtClean="0"/>
              <a:t>There is a case study in the textbook, ‘Labor-force participation of men and women in the U.S. economy’ that explains these trends. </a:t>
            </a:r>
          </a:p>
          <a:p>
            <a:pPr eaLnBrk="1" hangingPunct="1"/>
            <a:endParaRPr lang="en-US" dirty="0" smtClean="0"/>
          </a:p>
          <a:p>
            <a:pPr eaLnBrk="1" hangingPunct="1"/>
            <a:r>
              <a:rPr lang="en-US" dirty="0" smtClean="0"/>
              <a:t>Source:  Same as textbook. For the newest data, use the following link: https://fred.stlouisfed.org/graph/fredgraph.png?g=5jkQ </a:t>
            </a:r>
          </a:p>
          <a:p>
            <a:pPr eaLnBrk="1" hangingPunct="1"/>
            <a:endParaRPr lang="en-US" dirty="0" smtClean="0"/>
          </a:p>
          <a:p>
            <a:r>
              <a:rPr lang="en-US" dirty="0" smtClean="0"/>
              <a:t>Source: </a:t>
            </a:r>
            <a:r>
              <a:rPr lang="en-US" sz="1200" b="0" i="0" kern="1200" dirty="0" smtClean="0">
                <a:solidFill>
                  <a:schemeClr val="tx1"/>
                </a:solidFill>
                <a:effectLst/>
                <a:latin typeface="+mn-lt"/>
                <a:ea typeface="+mn-ea"/>
                <a:cs typeface="+mn-cs"/>
              </a:rPr>
              <a:t>US. Bureau of Labor Statistics, Civilian Labor Force Participation Rate: Men [LNS11300001], and Civilian Labor Force Participation Rate: Women [LNS11300002], retrieved from FRED, Federal Reserve Bank of St. Louis; https://fred.stlouisfed.org/series/LNS11300001, https://fred.stlouisfed.org/series/LNS11300002, July 10, 2016.</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48095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r>
              <a:rPr lang="en-US" dirty="0" smtClean="0"/>
              <a:t>The objective of this exercise is to lead students to discover why the unemployment rate is not a perfect indicator of joblessness.</a:t>
            </a:r>
          </a:p>
          <a:p>
            <a:pPr eaLnBrk="1" hangingPunct="1"/>
            <a:endParaRPr lang="en-US" dirty="0" smtClean="0"/>
          </a:p>
          <a:p>
            <a:pPr eaLnBrk="1" hangingPunct="1"/>
            <a:r>
              <a:rPr lang="en-US" dirty="0" smtClean="0"/>
              <a:t>It might be helpful to tell students to determine the impact on the u-rate, no matter how tiny.  I.e., if one person becomes unemployed, the u-rate will rise, but ignore the fact that, if this happened in the real world, the increase in the aggregate u-rate would be too small to matter. </a:t>
            </a:r>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If you choose to skip the preceding exercise, you’ll need to give students a definition of the term “discouraged worker.”  </a:t>
            </a:r>
          </a:p>
          <a:p>
            <a:pPr eaLnBrk="1" hangingPunct="1"/>
            <a:endParaRPr lang="en-US" dirty="0" smtClean="0"/>
          </a:p>
          <a:p>
            <a:pPr eaLnBrk="1" hangingPunct="1"/>
            <a:r>
              <a:rPr lang="en-US" dirty="0" smtClean="0"/>
              <a:t>This slide recaps the lessons from the preceding exercise and mentions an additional point from the text:  people may misreport their labor market status to the BLS, perhaps because they think it will help them get public assistance.  This also makes the unemployment rate a bit less accurate.  </a:t>
            </a:r>
          </a:p>
          <a:p>
            <a:pPr eaLnBrk="1" hangingPunct="1"/>
            <a:endParaRPr lang="en-US" dirty="0" smtClean="0"/>
          </a:p>
          <a:p>
            <a:pPr eaLnBrk="1" hangingPunct="1"/>
            <a:r>
              <a:rPr lang="en-US" dirty="0" smtClean="0"/>
              <a:t>You might remind students that, in earlier chapters, we learned that other macroeconomic indicators were imperfect:  GDP is an imperfect indicator of society’s well-being, and the CPI tends to overstate increases in the cost of living.  Yet, the unemployment rate remains highly useful.  For example, when the unemployment rate rises, it is almost always true that things are getting worse in the labor market.  </a:t>
            </a:r>
          </a:p>
          <a:p>
            <a:pPr eaLnBrk="1" hangingPunct="1"/>
            <a:endParaRPr lang="en-US" dirty="0" smtClean="0"/>
          </a:p>
          <a:p>
            <a:pPr eaLnBrk="1" hangingPunct="1"/>
            <a:r>
              <a:rPr lang="en-US" dirty="0" smtClean="0"/>
              <a:t>The BLS computes other measures of joblessness, such as (unemployed plus discouraged workers) as a percentage of (the labor force plus discouraged workers).  For more details, refer your students to Table 2 in this chapter of the textbook.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63497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data under the first bullet point come from the BLS (www.bls.gov), the employment situation survey.  </a:t>
            </a:r>
          </a:p>
          <a:p>
            <a:pPr eaLnBrk="1" hangingPunct="1"/>
            <a:endParaRPr lang="en-US" dirty="0" smtClean="0"/>
          </a:p>
          <a:p>
            <a:pPr eaLnBrk="1" hangingPunct="1"/>
            <a:r>
              <a:rPr lang="en-US" dirty="0" smtClean="0"/>
              <a:t>Some students think the two facts on this slide contradict each other. The book gives a simple example that helps students understand how these facts can both be true.  </a:t>
            </a:r>
          </a:p>
          <a:p>
            <a:pPr eaLnBrk="1" hangingPunct="1"/>
            <a:endParaRPr lang="en-US" dirty="0" smtClean="0"/>
          </a:p>
          <a:p>
            <a:pPr eaLnBrk="1" hangingPunct="1"/>
            <a:r>
              <a:rPr lang="en-US" dirty="0" smtClean="0"/>
              <a:t>These facts imply that economists and policymakers must be careful when interpreting data on unemployment and designing policies to help the unemployed.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188820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1888201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Unemployment is a serious and complicated problem with a variety of causes.  To most effectively address such a problem, we need to break it down and look at each cause separately.  </a:t>
            </a:r>
          </a:p>
          <a:p>
            <a:pPr eaLnBrk="1" hangingPunct="1"/>
            <a:endParaRPr lang="en-US" dirty="0" smtClean="0"/>
          </a:p>
          <a:p>
            <a:pPr eaLnBrk="1" hangingPunct="1"/>
            <a:r>
              <a:rPr lang="en-US" dirty="0" smtClean="0"/>
              <a:t>We begin by noting that the causes of short-run fluctuations in unemployment are different than the causes of the long-run average unemployment rate, called the “natural rate of unemployment.”</a:t>
            </a:r>
          </a:p>
          <a:p>
            <a:pPr eaLnBrk="1" hangingPunct="1"/>
            <a:endParaRPr lang="en-US" dirty="0" smtClean="0"/>
          </a:p>
          <a:p>
            <a:pPr eaLnBrk="1" hangingPunct="1"/>
            <a:r>
              <a:rPr lang="en-US" dirty="0" smtClean="0"/>
              <a:t>The next slide shows U.S. data on both since 1960.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02538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Unemployment is a serious and complicated problem with a variety of causes.  To most effectively address such a problem, we need to break it down and look at each cause separately.  </a:t>
            </a:r>
          </a:p>
          <a:p>
            <a:pPr eaLnBrk="1" hangingPunct="1"/>
            <a:endParaRPr lang="en-US" dirty="0" smtClean="0"/>
          </a:p>
          <a:p>
            <a:pPr eaLnBrk="1" hangingPunct="1"/>
            <a:r>
              <a:rPr lang="en-US" dirty="0" smtClean="0"/>
              <a:t>We begin by noting that the causes of short-run fluctuations in unemployment are different than the causes of the long-run average unemployment rate, called the “natural rate of unemployment.”</a:t>
            </a:r>
          </a:p>
          <a:p>
            <a:pPr eaLnBrk="1" hangingPunct="1"/>
            <a:endParaRPr lang="en-US" dirty="0" smtClean="0"/>
          </a:p>
          <a:p>
            <a:pPr eaLnBrk="1" hangingPunct="1"/>
            <a:r>
              <a:rPr lang="en-US" dirty="0" smtClean="0"/>
              <a:t>The next slide shows U.S. data on both since 1960.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dirty="0"/>
          </a:p>
        </p:txBody>
      </p:sp>
    </p:spTree>
    <p:extLst>
      <p:ext uri="{BB962C8B-B14F-4D97-AF65-F5344CB8AC3E}">
        <p14:creationId xmlns:p14="http://schemas.microsoft.com/office/powerpoint/2010/main" val="1025388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later chapters, we will study short-run economic fluctuations and learn more about the causes and possible cures of cyclical unemployment.  For the rest of this chapter, our job is understanding the various causes of the natural rate of unemployment.  </a:t>
            </a:r>
          </a:p>
          <a:p>
            <a:pPr eaLnBrk="1" hangingPunct="1"/>
            <a:endParaRPr lang="en-US" dirty="0" smtClean="0"/>
          </a:p>
          <a:p>
            <a:pPr eaLnBrk="1" hangingPunct="1"/>
            <a:r>
              <a:rPr lang="en-US" dirty="0" smtClean="0"/>
              <a:t>* * WARNING:  If you are teaching with Mankiw for the first time, please note that his definition of structural unemployment may be different than the definition you’ve seen in other textbooks.  </a:t>
            </a:r>
          </a:p>
          <a:p>
            <a:pPr eaLnBrk="1" hangingPunct="1"/>
            <a:endParaRPr lang="en-US" dirty="0" smtClean="0"/>
          </a:p>
          <a:p>
            <a:pPr eaLnBrk="1" hangingPunct="1"/>
            <a:r>
              <a:rPr lang="en-US" dirty="0" smtClean="0"/>
              <a:t>Other books commonly define structural unemployment as arising from a mismatch between the skills or locations of workers and the skill requirements or locations of jobs.  Such textbooks assert that such unemployment results from sectoral shifts. </a:t>
            </a:r>
          </a:p>
          <a:p>
            <a:pPr eaLnBrk="1" hangingPunct="1"/>
            <a:endParaRPr lang="en-US" dirty="0" smtClean="0"/>
          </a:p>
          <a:p>
            <a:pPr eaLnBrk="1" hangingPunct="1"/>
            <a:r>
              <a:rPr lang="en-US" dirty="0" smtClean="0"/>
              <a:t>Mankiw’s position is as follows:  If all wages were flexible, then they would adjust after structural changes so that all workers with any given skill set in any given location would be employed.  The cause of “structural unemployment” therefore cannot be changes in the structure of demand and production; the cause must be wages that fail to adjust following these changes.  </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63686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later chapters, we will study short-run economic fluctuations and learn more about the causes and possible cures of cyclical unemployment.  For the rest of this chapter, our job is understanding the various causes of the natural rate of unemployment.  </a:t>
            </a:r>
          </a:p>
          <a:p>
            <a:pPr eaLnBrk="1" hangingPunct="1"/>
            <a:endParaRPr lang="en-US" dirty="0" smtClean="0"/>
          </a:p>
          <a:p>
            <a:pPr eaLnBrk="1" hangingPunct="1"/>
            <a:r>
              <a:rPr lang="en-US" dirty="0" smtClean="0"/>
              <a:t>* * WARNING:  If you are teaching with Mankiw for the first time, please note that his definition of structural unemployment may be different than the definition you’ve seen in other textbooks.  </a:t>
            </a:r>
          </a:p>
          <a:p>
            <a:pPr eaLnBrk="1" hangingPunct="1"/>
            <a:endParaRPr lang="en-US" dirty="0" smtClean="0"/>
          </a:p>
          <a:p>
            <a:pPr eaLnBrk="1" hangingPunct="1"/>
            <a:r>
              <a:rPr lang="en-US" dirty="0" smtClean="0"/>
              <a:t>Other books commonly define structural unemployment as arising from a mismatch between the skills or locations of workers and the skill requirements or locations of jobs.  Such textbooks assert that such unemployment results from sectoral shifts. </a:t>
            </a:r>
          </a:p>
          <a:p>
            <a:pPr eaLnBrk="1" hangingPunct="1"/>
            <a:endParaRPr lang="en-US" dirty="0" smtClean="0"/>
          </a:p>
          <a:p>
            <a:pPr eaLnBrk="1" hangingPunct="1"/>
            <a:r>
              <a:rPr lang="en-US" dirty="0" smtClean="0"/>
              <a:t>Mankiw’s position is as follows:  If all wages were flexible, then they would adjust after structural changes so that all workers with any given skill set in any given location would be employed.  The cause of “structural unemployment” therefore cannot be changes in the structure of demand and production; the cause must be wages that fail to adjust following these changes.  </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636864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U.S. Bureau of Labor Statistics
Release:
            Employment Situation
Units: 
Percent, Seasonally Adjusted
Frequency: 
          Monthly
The unemployment rate represents the number of unemployed as a percentage of the labor force. Labor force data are restricted to people 16 years of age and older, who currently reside in 1 of the 50 states or the District of Columbia, who do not reside in institutions (e.g., penal and mental facilities, homes for the aged), and who are not on active duty in the Armed Forces.
This rate is also defined as the U-3 measure of labor underutilization.
The series comes from the 'Current Population Survey (Household Survey)'
The source code is: LNS14000000
U.S. Bureau of Labor Statistics,
                    Unemployment Rate [UNRATE],
                    retrieved from FRED,
                    Federal Reserve Bank of St. Louis;
                    https://fred.stlouisfed.org/series/UNRATE,
                    February 5, 2020.
Source:
            U.S. Congressional Budget Office
Release:
            Budget and Economic Outlook
Units: 
Percent, Not Seasonally Adjusted
Frequency: 
          Quarterly
The natural rate of unemployment (NAIRU) is the rate of unemployment arising from all sources except fluctuations in aggregate demand. Estimates of potential GDP are based on the long-term natural rate. (CBO did not make explicit adjustments to the short-term natural rate for structural factors before the recent downturn.) The short-term natural rate incorporates structural factors that are temporarily boosting the natural rate beginning in 2008. The short-term natural rate is used to gauge the amount of current and projected slack in labor markets, which is a key input into CBO's projections of inflation.
U.S. Congressional Budget Office,
                    Natural Rate of Unemployment (Long-Term) [NROU],
                    retrieved from FRED,
                    Federal Reserve Bank of St. Louis;
                    https://fred.stlouisfed.org/series/NROU,
                    February 5, 2020.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BLS </a:t>
            </a:r>
            <a:r>
              <a:rPr lang="en-US" dirty="0" smtClean="0"/>
              <a:t>also produces the CPI statistics.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93923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287687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410957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3303820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D3572E-8716-4CD7-9F26-4ECB9DACFF70}" type="slidenum">
              <a:rPr lang="en-US" smtClean="0"/>
              <a:pPr eaLnBrk="1" hangingPunct="1"/>
              <a:t>27</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440A8E-2DA4-4935-91D5-CDF700A40EC2}" type="slidenum">
              <a:rPr lang="en-US" sz="1200">
                <a:cs typeface="Arial" charset="0"/>
              </a:rPr>
              <a:pPr algn="r" eaLnBrk="1" hangingPunct="1"/>
              <a:t>27</a:t>
            </a:fld>
            <a:endParaRPr lang="en-US" sz="1200">
              <a:cs typeface="Arial" charset="0"/>
            </a:endParaRPr>
          </a:p>
        </p:txBody>
      </p:sp>
      <p:sp>
        <p:nvSpPr>
          <p:cNvPr id="80900" name="Rectangle 2"/>
          <p:cNvSpPr>
            <a:spLocks noGrp="1" noRot="1" noChangeAspect="1" noChangeArrowheads="1" noTextEdit="1"/>
          </p:cNvSpPr>
          <p:nvPr>
            <p:ph type="sldImg"/>
          </p:nvPr>
        </p:nvSpPr>
        <p:spPr>
          <a:xfrm>
            <a:off x="1143000"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 this graph, W</a:t>
            </a:r>
            <a:r>
              <a:rPr lang="en-US" baseline="-25000" smtClean="0"/>
              <a:t>E</a:t>
            </a:r>
            <a:r>
              <a:rPr lang="en-US" smtClean="0"/>
              <a:t> is the equilibrium wage. </a:t>
            </a:r>
          </a:p>
        </p:txBody>
      </p:sp>
    </p:spTree>
    <p:extLst>
      <p:ext uri="{BB962C8B-B14F-4D97-AF65-F5344CB8AC3E}">
        <p14:creationId xmlns:p14="http://schemas.microsoft.com/office/powerpoint/2010/main" val="680594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D3572E-8716-4CD7-9F26-4ECB9DACFF70}" type="slidenum">
              <a:rPr lang="en-US" smtClean="0"/>
              <a:pPr eaLnBrk="1" hangingPunct="1"/>
              <a:t>28</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440A8E-2DA4-4935-91D5-CDF700A40EC2}" type="slidenum">
              <a:rPr lang="en-US" sz="1200">
                <a:cs typeface="Arial" charset="0"/>
              </a:rPr>
              <a:pPr algn="r" eaLnBrk="1" hangingPunct="1"/>
              <a:t>28</a:t>
            </a:fld>
            <a:endParaRPr lang="en-US" sz="1200">
              <a:cs typeface="Arial" charset="0"/>
            </a:endParaRPr>
          </a:p>
        </p:txBody>
      </p:sp>
      <p:sp>
        <p:nvSpPr>
          <p:cNvPr id="80900" name="Rectangle 2"/>
          <p:cNvSpPr>
            <a:spLocks noGrp="1" noRot="1" noChangeAspect="1" noChangeArrowheads="1" noTextEdit="1"/>
          </p:cNvSpPr>
          <p:nvPr>
            <p:ph type="sldImg"/>
          </p:nvPr>
        </p:nvSpPr>
        <p:spPr>
          <a:xfrm>
            <a:off x="1143000"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 this graph, W</a:t>
            </a:r>
            <a:r>
              <a:rPr lang="en-US" baseline="-25000" smtClean="0"/>
              <a:t>E</a:t>
            </a:r>
            <a:r>
              <a:rPr lang="en-US" smtClean="0"/>
              <a:t> is the equilibrium wage. </a:t>
            </a:r>
          </a:p>
        </p:txBody>
      </p:sp>
    </p:spTree>
    <p:extLst>
      <p:ext uri="{BB962C8B-B14F-4D97-AF65-F5344CB8AC3E}">
        <p14:creationId xmlns:p14="http://schemas.microsoft.com/office/powerpoint/2010/main" val="680594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textbook has a case study entitled “Who earns the minimum wage?”  It summarizes a recent study by the Department of Labor detailing minimum wage earners.  </a:t>
            </a:r>
            <a:endParaRPr lang="en-US" dirty="0" smtClean="0"/>
          </a:p>
          <a:p>
            <a:pPr eaLnBrk="1" hangingPunct="1"/>
            <a:endParaRPr lang="en-US" dirty="0" smtClean="0"/>
          </a:p>
          <a:p>
            <a:pPr eaLnBrk="1" hangingPunct="1"/>
            <a:r>
              <a:rPr lang="en-US" dirty="0" smtClean="0"/>
              <a:t>Minimum wage in CA:</a:t>
            </a:r>
            <a:r>
              <a:rPr lang="en-US" baseline="0" dirty="0" smtClean="0"/>
              <a:t> $12 per hour</a:t>
            </a:r>
          </a:p>
          <a:p>
            <a:pPr eaLnBrk="1" hangingPunct="1"/>
            <a:r>
              <a:rPr lang="en-US" baseline="0" dirty="0" smtClean="0"/>
              <a:t>In FL; $8.46 per hour</a:t>
            </a:r>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2077293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Information about the union wage premium differs.  The textbook says that union wages are 10–20% higher.  Other sources, such as the AFL-CIO and the </a:t>
            </a:r>
            <a:r>
              <a:rPr lang="en-US" i="1" dirty="0" smtClean="0"/>
              <a:t>New York Times </a:t>
            </a:r>
            <a:r>
              <a:rPr lang="en-US" dirty="0" smtClean="0"/>
              <a:t>article featured in the “In the News Box,” say the figure is closer to 20%, not including the increased benefits that union workers enjoy.  The BLS (stats.bls.gov) reports that, in 2004, median weekly earnings of full-time employed workers were $781 for union members and $612 for non-union members—a difference of 28%. </a:t>
            </a:r>
          </a:p>
          <a:p>
            <a:pPr eaLnBrk="1" hangingPunct="1"/>
            <a:endParaRPr lang="en-US" dirty="0" smtClean="0"/>
          </a:p>
          <a:p>
            <a:pPr eaLnBrk="1" hangingPunct="1"/>
            <a:r>
              <a:rPr lang="en-US" dirty="0" smtClean="0"/>
              <a:t>So the range of estimates seems to be about 10–30%.  I picked 20%, a nice round number in the middle of this range, to put on this slide in the 3</a:t>
            </a:r>
            <a:r>
              <a:rPr lang="en-US" baseline="30000" dirty="0" smtClean="0"/>
              <a:t>rd</a:t>
            </a:r>
            <a:r>
              <a:rPr lang="en-US" dirty="0" smtClean="0"/>
              <a:t> bullet point.  </a:t>
            </a:r>
          </a:p>
          <a:p>
            <a:pPr eaLnBrk="1" hangingPunct="1"/>
            <a:r>
              <a:rPr lang="en-US" dirty="0" smtClean="0"/>
              <a:t/>
            </a:r>
            <a:br>
              <a:rPr lang="en-US" dirty="0" smtClean="0"/>
            </a:br>
            <a:r>
              <a:rPr lang="en-US" dirty="0" smtClean="0"/>
              <a:t>In preparing these PowerPoints, I had to make judgments about which details from the textbook to omit (it would be neither possible nor desirable to include every detail from the book in these PowerPoints).  I have omitted the terms “collective bargaining” and “strike” along with their definitions.  I was reluctant to do so, as they are boldfaced terms with definitions in the margins.  However, most students know these terms already (as well as the definition of “union”), and they aren’t necessary for the presentation of material in this section.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0887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874253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2043428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case of unions and minimum wage laws, firms that pay above-equilibrium wages do so involuntarily.  The theory of efficiency wages, however, suggests that firms may willingly pay extra-high wages in order to increase the productivity of their workers.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245904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t>Good idea</a:t>
            </a:r>
            <a:r>
              <a:rPr lang="en-US" dirty="0" smtClean="0"/>
              <a:t>:  </a:t>
            </a:r>
          </a:p>
          <a:p>
            <a:pPr eaLnBrk="1" hangingPunct="1"/>
            <a:endParaRPr lang="en-US" dirty="0" smtClean="0"/>
          </a:p>
          <a:p>
            <a:pPr eaLnBrk="1" hangingPunct="1"/>
            <a:r>
              <a:rPr lang="en-US" dirty="0" smtClean="0"/>
              <a:t>Tell students to take good notes on this slide and the following one, because in a moment they will have to use these definitions to solve a problem.  You can tell them the problem is very similar to what they might see on their next exam—that always gets their attention!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02945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1.  This is clearly not relevant in rich countries like the U.S., where equilibrium wages for nearly all workers are way more than enough to provide for the workers’ nutritional requirements.  But rich countries have a fairly small proportion of the world’s population.  </a:t>
            </a:r>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3299115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2.  Besides the costs of placing ads, interviewing candidates, and training new hires, new workers are usually less productive in their first few months on the job—it takes time to learn how to perform their duties efficiently.  For all of these reasons, turnover is costly to firms. </a:t>
            </a:r>
          </a:p>
          <a:p>
            <a:endParaRPr lang="en-US" dirty="0" smtClean="0"/>
          </a:p>
          <a:p>
            <a:pPr eaLnBrk="1" hangingPunct="1"/>
            <a:r>
              <a:rPr lang="en-US" dirty="0" smtClean="0"/>
              <a:t>3.  If firms responded to the surplus of labor by reducing wages, then the most competent applicants may choose not to apply as they may have better opportunities elsewhere.  </a:t>
            </a:r>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754337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r>
              <a:rPr lang="en-US" dirty="0" smtClean="0"/>
              <a:t>This would be a good exam question.  Answering it correctly requires the following knowledge and skills:</a:t>
            </a:r>
          </a:p>
          <a:p>
            <a:pPr eaLnBrk="1" hangingPunct="1"/>
            <a:endParaRPr lang="en-US" dirty="0" smtClean="0"/>
          </a:p>
          <a:p>
            <a:pPr eaLnBrk="1" hangingPunct="1">
              <a:buFontTx/>
              <a:buChar char="•"/>
            </a:pPr>
            <a:r>
              <a:rPr lang="en-US" dirty="0" smtClean="0"/>
              <a:t> Knowing the definitions of “frictional unemployment” and “sectoral shifts”</a:t>
            </a:r>
          </a:p>
          <a:p>
            <a:pPr eaLnBrk="1" hangingPunct="1">
              <a:buFontTx/>
              <a:buChar char="•"/>
            </a:pPr>
            <a:endParaRPr lang="en-US" dirty="0" smtClean="0"/>
          </a:p>
          <a:p>
            <a:pPr eaLnBrk="1" hangingPunct="1">
              <a:buFontTx/>
              <a:buChar char="•"/>
            </a:pPr>
            <a:r>
              <a:rPr lang="en-US" dirty="0" smtClean="0"/>
              <a:t> Knowing that minimum wage laws and labor unions affect structural, not frictional, unemployment</a:t>
            </a:r>
          </a:p>
          <a:p>
            <a:pPr eaLnBrk="1" hangingPunct="1">
              <a:buFontTx/>
              <a:buChar char="•"/>
            </a:pPr>
            <a:endParaRPr lang="en-US" dirty="0" smtClean="0"/>
          </a:p>
          <a:p>
            <a:pPr eaLnBrk="1" hangingPunct="1">
              <a:buFontTx/>
              <a:buChar char="•"/>
            </a:pPr>
            <a:r>
              <a:rPr lang="en-US" dirty="0" smtClean="0"/>
              <a:t> Knowing that unemployment insurance increases frictional unemployment</a:t>
            </a:r>
          </a:p>
          <a:p>
            <a:pPr eaLnBrk="1" hangingPunct="1">
              <a:buFontTx/>
              <a:buChar char="•"/>
            </a:pPr>
            <a:endParaRPr lang="en-US" dirty="0" smtClean="0"/>
          </a:p>
          <a:p>
            <a:pPr eaLnBrk="1" hangingPunct="1">
              <a:buFontTx/>
              <a:buChar char="•"/>
            </a:pPr>
            <a:r>
              <a:rPr lang="en-US" dirty="0" smtClean="0"/>
              <a:t> Being able to match policies and events to the various causes of unemployment discussed in the preceding slides and in the textbook</a:t>
            </a:r>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last sentence is just a reminder to students that there is more to unemployment than what we have covered in this chapter.  Our goal here has been to learn about the natural rate of unemployment, the “normal” or average unemployment rate over the long run.  We’ll study short-run fluctuations later.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839559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t>Good idea</a:t>
            </a:r>
            <a:r>
              <a:rPr lang="en-US" dirty="0" smtClean="0"/>
              <a:t>:  </a:t>
            </a:r>
          </a:p>
          <a:p>
            <a:pPr eaLnBrk="1" hangingPunct="1"/>
            <a:endParaRPr lang="en-US" dirty="0" smtClean="0"/>
          </a:p>
          <a:p>
            <a:pPr eaLnBrk="1" hangingPunct="1"/>
            <a:r>
              <a:rPr lang="en-US" dirty="0" smtClean="0"/>
              <a:t>Tell students to take good notes on this slide and the following one, because in a moment they will have to use these definitions to solve a problem.  You can tell them the problem is very similar to what they might see on their next exam—that always gets their attention!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20294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of the following slides abbreviate “unemployment rate” as “u-rate” to reduce slide clutter and to reduce the note-taking burden on students.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31415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r>
              <a:rPr lang="en-US" sz="1200" dirty="0" smtClean="0"/>
              <a:t>This exercise gives students immediate reinforcement and application of the concepts on the preceding slides.  It prepares them for some of the kinds of questions they might see on your exam.  And it gives them a sense of the actual magnitude of these statistics in the U.S. in a recent month. </a:t>
            </a:r>
          </a:p>
          <a:p>
            <a:pPr eaLnBrk="1" hangingPunct="1"/>
            <a:endParaRPr lang="en-US" sz="1200" dirty="0" smtClean="0"/>
          </a:p>
          <a:p>
            <a:pPr eaLnBrk="1" hangingPunct="1"/>
            <a:r>
              <a:rPr lang="en-US" sz="1200" b="1" dirty="0" smtClean="0"/>
              <a:t>Suggestion</a:t>
            </a:r>
            <a:r>
              <a:rPr lang="en-US" sz="1200" dirty="0" smtClean="0"/>
              <a:t>:  Before lecturing on this chapter, update the numbers in this table (and in the answers that follow) using the latest available data, which you can find here:</a:t>
            </a:r>
          </a:p>
          <a:p>
            <a:pPr eaLnBrk="1" hangingPunct="1"/>
            <a:endParaRPr lang="en-US" sz="1200" dirty="0" smtClean="0"/>
          </a:p>
          <a:p>
            <a:pPr eaLnBrk="1" hangingPunct="1"/>
            <a:r>
              <a:rPr lang="en-US" sz="1200" dirty="0" smtClean="0"/>
              <a:t>Data source:  Bureau of Labor Statistics, U.S. Department of Labor</a:t>
            </a:r>
          </a:p>
          <a:p>
            <a:pPr eaLnBrk="1" hangingPunct="1"/>
            <a:r>
              <a:rPr lang="en-US" sz="1200" dirty="0" smtClean="0"/>
              <a:t>http://www.bls.gov, look for latest “Employment Situation Summary”</a:t>
            </a:r>
          </a:p>
          <a:p>
            <a:pPr eaLnBrk="1" hangingPunct="1"/>
            <a:r>
              <a:rPr lang="en-US" sz="1200" dirty="0" smtClean="0"/>
              <a:t>http://www.bls.gov/news.release/empsit.nr0.htm (Table A-1)</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r>
              <a:rPr lang="en-US" sz="1200" dirty="0" smtClean="0"/>
              <a:t>This exercise gives students immediate reinforcement and application of the concepts on the preceding slides.  It prepares them for some of the kinds of questions they might see on your exam.  And it gives them a sense of the actual magnitude of these statistics in the U.S. in a recent month. </a:t>
            </a:r>
          </a:p>
          <a:p>
            <a:pPr eaLnBrk="1" hangingPunct="1"/>
            <a:endParaRPr lang="en-US" sz="1200" dirty="0" smtClean="0"/>
          </a:p>
          <a:p>
            <a:pPr eaLnBrk="1" hangingPunct="1"/>
            <a:r>
              <a:rPr lang="en-US" sz="1200" b="1" dirty="0" smtClean="0"/>
              <a:t>Suggestion</a:t>
            </a:r>
            <a:r>
              <a:rPr lang="en-US" sz="1200" dirty="0" smtClean="0"/>
              <a:t>:  Before lecturing on this chapter, update the numbers in this table (and in the answers that follow) using the latest available data, which you can find here:</a:t>
            </a:r>
          </a:p>
          <a:p>
            <a:pPr eaLnBrk="1" hangingPunct="1"/>
            <a:endParaRPr lang="en-US" sz="1200" dirty="0" smtClean="0"/>
          </a:p>
          <a:p>
            <a:pPr eaLnBrk="1" hangingPunct="1"/>
            <a:r>
              <a:rPr lang="en-US" sz="1200" dirty="0" smtClean="0"/>
              <a:t>Data source:  Bureau of Labor Statistics, U.S. Department of Labor</a:t>
            </a:r>
          </a:p>
          <a:p>
            <a:pPr eaLnBrk="1" hangingPunct="1"/>
            <a:r>
              <a:rPr lang="en-US" sz="1200" dirty="0" smtClean="0"/>
              <a:t>http://www.bls.gov, look for latest “Employment Situation Summary”</a:t>
            </a:r>
          </a:p>
          <a:p>
            <a:pPr eaLnBrk="1" hangingPunct="1"/>
            <a:r>
              <a:rPr lang="en-US" sz="1200" dirty="0" smtClean="0"/>
              <a:t>http://www.bls.gov/news.release/empsit.nr0.htm (Table A-1)</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need to get through this chapter more quickly, you might consider omitting some of the following slides.  However, I recommend that you keep the slide showing unemployment rates by education level—it is excellent motivation for students to complete their degree program!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4365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A72837-E126-4D08-9BF6-8A8E9986CB91}" type="slidenum">
              <a:rPr lang="en-US" smtClean="0">
                <a:solidFill>
                  <a:prstClr val="black"/>
                </a:solidFill>
              </a:rPr>
              <a:pPr eaLnBrk="1" hangingPunct="1"/>
              <a:t>12</a:t>
            </a:fld>
            <a:endParaRPr lang="en-US" smtClean="0">
              <a:solidFill>
                <a:prstClr val="black"/>
              </a:solidFill>
            </a:endParaRPr>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1E4524F-E0FF-4405-A9C5-927CC5AE3550}" type="slidenum">
              <a:rPr lang="en-US" sz="1200">
                <a:solidFill>
                  <a:prstClr val="black"/>
                </a:solidFill>
                <a:cs typeface="Arial" charset="0"/>
              </a:rPr>
              <a:pPr algn="r" eaLnBrk="1" hangingPunct="1"/>
              <a:t>12</a:t>
            </a:fld>
            <a:endParaRPr lang="en-US" sz="1200">
              <a:solidFill>
                <a:prstClr val="black"/>
              </a:solidFill>
              <a:cs typeface="Arial" charset="0"/>
            </a:endParaRPr>
          </a:p>
        </p:txBody>
      </p:sp>
      <p:sp>
        <p:nvSpPr>
          <p:cNvPr id="62468" name="Rectangle 2"/>
          <p:cNvSpPr>
            <a:spLocks noGrp="1" noRot="1" noChangeAspect="1" noChangeArrowheads="1" noTextEdit="1"/>
          </p:cNvSpPr>
          <p:nvPr>
            <p:ph type="sldImg"/>
          </p:nvPr>
        </p:nvSpPr>
        <p:spPr>
          <a:xfrm>
            <a:off x="1143000" y="534988"/>
            <a:ext cx="4572000" cy="3429000"/>
          </a:xfrm>
          <a:ln/>
        </p:spPr>
      </p:sp>
      <p:sp>
        <p:nvSpPr>
          <p:cNvPr id="624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Within either racial group, males have higher participation rates than females.</a:t>
            </a:r>
          </a:p>
          <a:p>
            <a:pPr eaLnBrk="1" hangingPunct="1"/>
            <a:endParaRPr lang="en-US" dirty="0" smtClean="0"/>
          </a:p>
          <a:p>
            <a:pPr eaLnBrk="1" hangingPunct="1"/>
            <a:r>
              <a:rPr lang="en-US" dirty="0" smtClean="0"/>
              <a:t>Blacks have far higher unemployment rates than whites.  This is of great concern to many economists and policymakers.  </a:t>
            </a:r>
          </a:p>
          <a:p>
            <a:pPr eaLnBrk="1" hangingPunct="1"/>
            <a:endParaRPr lang="en-US" dirty="0" smtClean="0"/>
          </a:p>
          <a:p>
            <a:pPr eaLnBrk="1" hangingPunct="1"/>
            <a:r>
              <a:rPr lang="en-US" dirty="0" smtClean="0"/>
              <a:t>Source:  Bureau of Labor Statistics, U.S. Department of Labor</a:t>
            </a:r>
          </a:p>
          <a:p>
            <a:pPr eaLnBrk="1" hangingPunct="1"/>
            <a:r>
              <a:rPr lang="en-US" dirty="0" smtClean="0"/>
              <a:t>www.bls.gov, look for latest “employment situation”</a:t>
            </a:r>
          </a:p>
          <a:p>
            <a:pPr eaLnBrk="1" hangingPunct="1"/>
            <a:r>
              <a:rPr lang="en-US" dirty="0" smtClean="0">
                <a:hlinkClick r:id="rId3"/>
              </a:rPr>
              <a:t>http://www.bls.gov/news.release/empsit.nr0.htm</a:t>
            </a:r>
            <a:r>
              <a:rPr lang="en-US" dirty="0" smtClean="0"/>
              <a:t> (Table A2-)</a:t>
            </a:r>
          </a:p>
          <a:p>
            <a:pPr eaLnBrk="1" hangingPunct="1"/>
            <a:r>
              <a:rPr lang="en-US" dirty="0" smtClean="0">
                <a:hlinkClick r:id="rId4"/>
              </a:rPr>
              <a:t>http://www.bls.gov/news.release/empsit.t02.htm</a:t>
            </a:r>
            <a:endParaRPr lang="en-US" dirty="0" smtClean="0"/>
          </a:p>
        </p:txBody>
      </p:sp>
    </p:spTree>
    <p:extLst>
      <p:ext uri="{BB962C8B-B14F-4D97-AF65-F5344CB8AC3E}">
        <p14:creationId xmlns:p14="http://schemas.microsoft.com/office/powerpoint/2010/main" val="163501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99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84"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bea.gov/news/2020/us-international-trade-goods-and-services-december-2019" TargetMode="Externa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5C..%5C..%5C..%5C..%5C..%5CProgram%20Files%5CTurningPoint%5C2003%5C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federalreserve.gov/faqs/economy_14424.ht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fred.stlouisfed.org/graph/?g=q5PD" TargetMode="External"/><Relationship Id="rId4" Type="http://schemas.openxmlformats.org/officeDocument/2006/relationships/image" Target="../media/image29.jp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5C..%5C..%5C..%5C..%5C..%5CProgram%20Files%5CTurningPoint%5C2003%5CQuestion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5C..%5C..%5C..%5C..%5C..%5CProgram%20Files%5CTurningPoint%5C2003%5CQuestion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52400"/>
            <a:ext cx="7399957" cy="1138773"/>
          </a:xfrm>
          <a:prstGeom prst="rect">
            <a:avLst/>
          </a:prstGeom>
          <a:noFill/>
        </p:spPr>
        <p:txBody>
          <a:bodyPr wrap="none" rtlCol="0">
            <a:spAutoFit/>
          </a:bodyPr>
          <a:lstStyle/>
          <a:p>
            <a:r>
              <a:rPr lang="en-US" dirty="0" smtClean="0"/>
              <a:t>BEA  (02/05/2020) </a:t>
            </a:r>
          </a:p>
          <a:p>
            <a:endParaRPr lang="en-US" dirty="0" smtClean="0"/>
          </a:p>
          <a:p>
            <a:r>
              <a:rPr lang="en-US" sz="1400" dirty="0">
                <a:hlinkClick r:id="rId2"/>
              </a:rPr>
              <a:t>https://www.bea.gov/news/2020/us-international-trade-goods-and-services-december-</a:t>
            </a:r>
            <a:r>
              <a:rPr lang="en-US" sz="1400" dirty="0" smtClean="0">
                <a:hlinkClick r:id="rId2"/>
              </a:rPr>
              <a:t>2019</a:t>
            </a:r>
            <a:endParaRPr lang="en-US" sz="1400" dirty="0" smtClean="0"/>
          </a:p>
          <a:p>
            <a:r>
              <a:rPr lang="en-US" dirty="0" smtClean="0"/>
              <a:t>   </a:t>
            </a:r>
            <a:endParaRPr lang="en-US" dirty="0"/>
          </a:p>
        </p:txBody>
      </p:sp>
      <p:pic>
        <p:nvPicPr>
          <p:cNvPr id="5" name="Picture 4" descr="Screen Shot 2020-02-05 at 1.45.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 y="1208775"/>
            <a:ext cx="9144000" cy="5649225"/>
          </a:xfrm>
          <a:prstGeom prst="rect">
            <a:avLst/>
          </a:prstGeom>
        </p:spPr>
      </p:pic>
    </p:spTree>
    <p:extLst>
      <p:ext uri="{BB962C8B-B14F-4D97-AF65-F5344CB8AC3E}">
        <p14:creationId xmlns:p14="http://schemas.microsoft.com/office/powerpoint/2010/main" val="24638216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graphicFrame>
        <p:nvGraphicFramePr>
          <p:cNvPr id="6" name="Group 8"/>
          <p:cNvGraphicFramePr>
            <a:graphicFrameLocks noGrp="1"/>
          </p:cNvGraphicFramePr>
          <p:nvPr>
            <p:extLst>
              <p:ext uri="{D42A27DB-BD31-4B8C-83A1-F6EECF244321}">
                <p14:modId xmlns:p14="http://schemas.microsoft.com/office/powerpoint/2010/main" val="3964753446"/>
              </p:ext>
            </p:extLst>
          </p:nvPr>
        </p:nvGraphicFramePr>
        <p:xfrm>
          <a:off x="228600" y="1"/>
          <a:ext cx="5181600" cy="1989397"/>
        </p:xfrm>
        <a:graphic>
          <a:graphicData uri="http://schemas.openxmlformats.org/drawingml/2006/table">
            <a:tbl>
              <a:tblPr/>
              <a:tblGrid>
                <a:gridCol w="2958029"/>
                <a:gridCol w="2223571"/>
              </a:tblGrid>
              <a:tr h="685799">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Adult population of the U.S.</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by group, </a:t>
                      </a:r>
                      <a:r>
                        <a:rPr kumimoji="0" lang="en-US" sz="1800" b="0" i="0" u="none" strike="noStrike" cap="none" normalizeH="0" baseline="0" dirty="0" smtClean="0">
                          <a:ln>
                            <a:noFill/>
                          </a:ln>
                          <a:solidFill>
                            <a:schemeClr val="tx1"/>
                          </a:solidFill>
                          <a:effectLst/>
                          <a:latin typeface="Arial" charset="0"/>
                        </a:rPr>
                        <a:t>Dec 2019</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44167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of employed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158.8 </a:t>
                      </a:r>
                      <a:r>
                        <a:rPr kumimoji="0" lang="en-US" sz="18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555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of unemployed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5.8 </a:t>
                      </a:r>
                      <a:r>
                        <a:rPr kumimoji="0" lang="en-US" sz="18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6372">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not in labor force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95.7 </a:t>
                      </a:r>
                      <a:r>
                        <a:rPr kumimoji="0" lang="en-US" sz="18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7"/>
          <p:cNvSpPr/>
          <p:nvPr/>
        </p:nvSpPr>
        <p:spPr>
          <a:xfrm>
            <a:off x="533400" y="1981286"/>
            <a:ext cx="7848600" cy="3801041"/>
          </a:xfrm>
          <a:prstGeom prst="rect">
            <a:avLst/>
          </a:prstGeom>
        </p:spPr>
        <p:txBody>
          <a:bodyPr wrap="square">
            <a:spAutoFit/>
          </a:bodyPr>
          <a:lstStyle/>
          <a:p>
            <a:r>
              <a:rPr lang="en-US" sz="2400" dirty="0">
                <a:solidFill>
                  <a:schemeClr val="accent6">
                    <a:lumMod val="50000"/>
                  </a:schemeClr>
                </a:solidFill>
              </a:rPr>
              <a:t>Labor force </a:t>
            </a:r>
            <a:endParaRPr lang="en-US" sz="2400" dirty="0" smtClean="0">
              <a:solidFill>
                <a:schemeClr val="accent6">
                  <a:lumMod val="50000"/>
                </a:schemeClr>
              </a:solidFill>
            </a:endParaRPr>
          </a:p>
          <a:p>
            <a:r>
              <a:rPr lang="en-US" sz="2400" dirty="0" smtClean="0"/>
              <a:t>	</a:t>
            </a:r>
          </a:p>
          <a:p>
            <a:endParaRPr lang="en-US" sz="800" dirty="0">
              <a:solidFill>
                <a:srgbClr val="C00000"/>
              </a:solidFill>
            </a:endParaRPr>
          </a:p>
          <a:p>
            <a:r>
              <a:rPr lang="en-US" sz="2400" dirty="0" smtClean="0">
                <a:solidFill>
                  <a:schemeClr val="accent6">
                    <a:lumMod val="50000"/>
                  </a:schemeClr>
                </a:solidFill>
              </a:rPr>
              <a:t>Unemployment Rate (U</a:t>
            </a:r>
            <a:r>
              <a:rPr lang="en-US" sz="2400" dirty="0">
                <a:solidFill>
                  <a:schemeClr val="accent6">
                    <a:lumMod val="50000"/>
                  </a:schemeClr>
                </a:solidFill>
              </a:rPr>
              <a:t>-</a:t>
            </a:r>
            <a:r>
              <a:rPr lang="en-US" sz="2400" dirty="0" smtClean="0">
                <a:solidFill>
                  <a:schemeClr val="accent6">
                    <a:lumMod val="50000"/>
                  </a:schemeClr>
                </a:solidFill>
              </a:rPr>
              <a:t>rate)</a:t>
            </a:r>
          </a:p>
          <a:p>
            <a:r>
              <a:rPr lang="en-US" sz="2400" dirty="0">
                <a:solidFill>
                  <a:schemeClr val="accent6">
                    <a:lumMod val="50000"/>
                  </a:schemeClr>
                </a:solidFill>
              </a:rPr>
              <a:t>	</a:t>
            </a:r>
            <a:r>
              <a:rPr lang="en-US" sz="2400" dirty="0" smtClean="0">
                <a:solidFill>
                  <a:schemeClr val="accent6">
                    <a:lumMod val="50000"/>
                  </a:schemeClr>
                </a:solidFill>
              </a:rPr>
              <a:t> </a:t>
            </a:r>
          </a:p>
          <a:p>
            <a:endParaRPr lang="en-US" sz="800" dirty="0" smtClean="0">
              <a:solidFill>
                <a:srgbClr val="C00000"/>
              </a:solidFill>
            </a:endParaRPr>
          </a:p>
          <a:p>
            <a:r>
              <a:rPr lang="en-US" sz="2400" dirty="0" smtClean="0">
                <a:solidFill>
                  <a:schemeClr val="accent6">
                    <a:lumMod val="50000"/>
                  </a:schemeClr>
                </a:solidFill>
              </a:rPr>
              <a:t>Population</a:t>
            </a:r>
            <a:r>
              <a:rPr lang="en-US" sz="2400" dirty="0">
                <a:solidFill>
                  <a:schemeClr val="accent6">
                    <a:lumMod val="50000"/>
                  </a:schemeClr>
                </a:solidFill>
              </a:rPr>
              <a:t>	</a:t>
            </a:r>
            <a:endParaRPr lang="en-US" sz="2400" dirty="0" smtClean="0">
              <a:solidFill>
                <a:schemeClr val="accent6">
                  <a:lumMod val="50000"/>
                </a:schemeClr>
              </a:solidFill>
            </a:endParaRPr>
          </a:p>
          <a:p>
            <a:r>
              <a:rPr lang="en-US" sz="2400" dirty="0">
                <a:solidFill>
                  <a:schemeClr val="accent6">
                    <a:lumMod val="50000"/>
                  </a:schemeClr>
                </a:solidFill>
              </a:rPr>
              <a:t>	</a:t>
            </a:r>
            <a:endParaRPr lang="en-US" sz="2400" dirty="0" smtClean="0">
              <a:solidFill>
                <a:schemeClr val="accent6">
                  <a:lumMod val="50000"/>
                </a:schemeClr>
              </a:solidFill>
            </a:endParaRPr>
          </a:p>
          <a:p>
            <a:endParaRPr lang="en-US" sz="2400" dirty="0">
              <a:solidFill>
                <a:schemeClr val="accent6">
                  <a:lumMod val="50000"/>
                </a:schemeClr>
              </a:solidFill>
            </a:endParaRPr>
          </a:p>
          <a:p>
            <a:endParaRPr lang="en-US" sz="900" dirty="0">
              <a:solidFill>
                <a:srgbClr val="C00000"/>
              </a:solidFill>
            </a:endParaRPr>
          </a:p>
          <a:p>
            <a:r>
              <a:rPr lang="en-US" sz="2400" dirty="0">
                <a:solidFill>
                  <a:schemeClr val="accent6">
                    <a:lumMod val="50000"/>
                  </a:schemeClr>
                </a:solidFill>
              </a:rPr>
              <a:t>LF </a:t>
            </a:r>
            <a:r>
              <a:rPr lang="en-US" sz="2400" dirty="0" err="1">
                <a:solidFill>
                  <a:schemeClr val="accent6">
                    <a:lumMod val="50000"/>
                  </a:schemeClr>
                </a:solidFill>
              </a:rPr>
              <a:t>partic</a:t>
            </a:r>
            <a:r>
              <a:rPr lang="en-US" sz="2400" dirty="0">
                <a:solidFill>
                  <a:schemeClr val="accent6">
                    <a:lumMod val="50000"/>
                  </a:schemeClr>
                </a:solidFill>
              </a:rPr>
              <a:t>. Rate </a:t>
            </a:r>
            <a:endParaRPr lang="en-US" sz="2400" dirty="0" smtClean="0">
              <a:solidFill>
                <a:schemeClr val="accent6">
                  <a:lumMod val="50000"/>
                </a:schemeClr>
              </a:solidFill>
            </a:endParaRPr>
          </a:p>
          <a:p>
            <a:r>
              <a:rPr lang="en-US" sz="2400" dirty="0">
                <a:solidFill>
                  <a:schemeClr val="accent6">
                    <a:lumMod val="50000"/>
                  </a:schemeClr>
                </a:solidFill>
              </a:rPr>
              <a:t>	</a:t>
            </a:r>
            <a:endParaRPr lang="en-US" sz="2400" dirty="0">
              <a:solidFill>
                <a:srgbClr val="C00000"/>
              </a:solidFill>
            </a:endParaRPr>
          </a:p>
        </p:txBody>
      </p:sp>
    </p:spTree>
    <p:extLst>
      <p:ext uri="{BB962C8B-B14F-4D97-AF65-F5344CB8AC3E}">
        <p14:creationId xmlns:p14="http://schemas.microsoft.com/office/powerpoint/2010/main" val="9447680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Labor Force Statistics </a:t>
            </a:r>
            <a:r>
              <a:rPr lang="en-US" sz="3600" dirty="0" smtClean="0"/>
              <a:t/>
            </a:r>
            <a:br>
              <a:rPr lang="en-US" sz="3600" dirty="0" smtClean="0"/>
            </a:br>
            <a:r>
              <a:rPr lang="en-US" sz="3600" dirty="0" smtClean="0"/>
              <a:t>for </a:t>
            </a:r>
            <a:r>
              <a:rPr lang="en-US" sz="3600" dirty="0"/>
              <a:t>Different Groups</a:t>
            </a:r>
          </a:p>
        </p:txBody>
      </p:sp>
      <p:sp>
        <p:nvSpPr>
          <p:cNvPr id="3" name="Content Placeholder 2"/>
          <p:cNvSpPr>
            <a:spLocks noGrp="1"/>
          </p:cNvSpPr>
          <p:nvPr>
            <p:ph idx="1"/>
          </p:nvPr>
        </p:nvSpPr>
        <p:spPr/>
        <p:txBody>
          <a:bodyPr/>
          <a:lstStyle/>
          <a:p>
            <a:r>
              <a:rPr lang="en-US" dirty="0"/>
              <a:t>The BLS publishes these statistics for demographic groups within the population. </a:t>
            </a:r>
          </a:p>
          <a:p>
            <a:pPr lvl="1"/>
            <a:r>
              <a:rPr lang="en-US" dirty="0"/>
              <a:t>These data reveal widely different labor market experiences for different groups.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646131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ChangeArrowheads="1"/>
          </p:cNvSpPr>
          <p:nvPr/>
        </p:nvSpPr>
        <p:spPr bwMode="auto">
          <a:xfrm>
            <a:off x="955675" y="1563688"/>
            <a:ext cx="7575550" cy="41798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cs typeface="Arial" charset="0"/>
            </a:endParaRPr>
          </a:p>
        </p:txBody>
      </p:sp>
      <p:sp>
        <p:nvSpPr>
          <p:cNvPr id="15365" name="Rectangle 3"/>
          <p:cNvSpPr>
            <a:spLocks noGrp="1" noChangeArrowheads="1"/>
          </p:cNvSpPr>
          <p:nvPr>
            <p:ph type="title"/>
          </p:nvPr>
        </p:nvSpPr>
        <p:spPr>
          <a:xfrm>
            <a:off x="209550" y="0"/>
            <a:ext cx="8770938" cy="914400"/>
          </a:xfrm>
        </p:spPr>
        <p:txBody>
          <a:bodyPr>
            <a:normAutofit fontScale="90000"/>
          </a:bodyPr>
          <a:lstStyle/>
          <a:p>
            <a:pPr algn="ctr" eaLnBrk="1" hangingPunct="1"/>
            <a:r>
              <a:rPr lang="en-US" sz="3200" dirty="0" smtClean="0"/>
              <a:t>Labor Force Statistics for Whites &amp; Blacks, </a:t>
            </a:r>
            <a:br>
              <a:rPr lang="en-US" sz="3200" dirty="0" smtClean="0"/>
            </a:br>
            <a:r>
              <a:rPr lang="en-US" sz="3000" b="0" dirty="0" smtClean="0"/>
              <a:t>June 2016</a:t>
            </a:r>
          </a:p>
        </p:txBody>
      </p:sp>
      <p:graphicFrame>
        <p:nvGraphicFramePr>
          <p:cNvPr id="342020" name="Group 4"/>
          <p:cNvGraphicFramePr>
            <a:graphicFrameLocks noGrp="1"/>
          </p:cNvGraphicFramePr>
          <p:nvPr>
            <p:extLst>
              <p:ext uri="{D42A27DB-BD31-4B8C-83A1-F6EECF244321}">
                <p14:modId xmlns:p14="http://schemas.microsoft.com/office/powerpoint/2010/main" val="3050504916"/>
              </p:ext>
            </p:extLst>
          </p:nvPr>
        </p:nvGraphicFramePr>
        <p:xfrm>
          <a:off x="866775" y="1481138"/>
          <a:ext cx="7591425" cy="4183064"/>
        </p:xfrm>
        <a:graphic>
          <a:graphicData uri="http://schemas.openxmlformats.org/drawingml/2006/table">
            <a:tbl>
              <a:tblPr/>
              <a:tblGrid>
                <a:gridCol w="2530475"/>
                <a:gridCol w="2530475"/>
                <a:gridCol w="2530475"/>
              </a:tblGrid>
              <a:tr h="696913">
                <a:tc gridSpan="3">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1" i="0" u="none" strike="noStrike" cap="none" normalizeH="0" baseline="0" dirty="0" smtClean="0">
                          <a:ln>
                            <a:noFill/>
                          </a:ln>
                          <a:solidFill>
                            <a:schemeClr val="tx1"/>
                          </a:solidFill>
                          <a:effectLst/>
                          <a:latin typeface="Arial" charset="0"/>
                        </a:rPr>
                        <a:t>Adults</a:t>
                      </a:r>
                      <a:r>
                        <a:rPr kumimoji="0" lang="en-US" sz="2600" b="0" i="0" u="none" strike="noStrike" cap="none" normalizeH="0" baseline="0" dirty="0" smtClean="0">
                          <a:ln>
                            <a:noFill/>
                          </a:ln>
                          <a:solidFill>
                            <a:schemeClr val="tx1"/>
                          </a:solidFill>
                          <a:effectLst/>
                          <a:latin typeface="Arial" charset="0"/>
                        </a:rPr>
                        <a:t> (20 yrs &amp; older)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r>
              <a:tr h="6969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smtClean="0">
                          <a:ln>
                            <a:noFill/>
                          </a:ln>
                          <a:solidFill>
                            <a:schemeClr val="tx1"/>
                          </a:solidFill>
                          <a:effectLst/>
                          <a:latin typeface="Arial" charset="0"/>
                        </a:rPr>
                        <a:t>u-rate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LF part.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8499">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White, male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71.9%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69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White, female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69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Black, male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67.8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69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Black, female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60.9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53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solidFill>
                  <a:prstClr val="black"/>
                </a:solidFill>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73446170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par>
                                <p:cTn id="8" presetID="22" presetClass="entr" presetSubtype="8" fill="hold" nodeType="withEffect">
                                  <p:stCondLst>
                                    <p:cond delay="0"/>
                                  </p:stCondLst>
                                  <p:childTnLst>
                                    <p:set>
                                      <p:cBhvr>
                                        <p:cTn id="9" dur="1" fill="hold">
                                          <p:stCondLst>
                                            <p:cond delay="0"/>
                                          </p:stCondLst>
                                        </p:cTn>
                                        <p:tgtEl>
                                          <p:spTgt spid="342020"/>
                                        </p:tgtEl>
                                        <p:attrNameLst>
                                          <p:attrName>style.visibility</p:attrName>
                                        </p:attrNameLst>
                                      </p:cBhvr>
                                      <p:to>
                                        <p:strVal val="visible"/>
                                      </p:to>
                                    </p:set>
                                    <p:animEffect transition="in" filter="wipe(left)">
                                      <p:cBhvr>
                                        <p:cTn id="10" dur="500"/>
                                        <p:tgtEl>
                                          <p:spTgt spid="34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LF Participation Rates by Sex, </a:t>
            </a:r>
            <a:r>
              <a:rPr lang="en-US" dirty="0" smtClean="0"/>
              <a:t>1948–2016</a:t>
            </a:r>
            <a:endParaRPr lang="en-US"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p:nvPr/>
        </p:nvGrpSpPr>
        <p:grpSpPr>
          <a:xfrm>
            <a:off x="76201" y="685800"/>
            <a:ext cx="8991599" cy="4518032"/>
            <a:chOff x="76201" y="685800"/>
            <a:chExt cx="8991599" cy="451803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82" y="685800"/>
              <a:ext cx="8695418" cy="451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19800" y="2995014"/>
              <a:ext cx="1371600" cy="461665"/>
            </a:xfrm>
            <a:prstGeom prst="rect">
              <a:avLst/>
            </a:prstGeom>
            <a:noFill/>
          </p:spPr>
          <p:txBody>
            <a:bodyPr wrap="square" rtlCol="0">
              <a:spAutoFit/>
            </a:bodyPr>
            <a:lstStyle/>
            <a:p>
              <a:pPr algn="ctr"/>
              <a:r>
                <a:rPr lang="en-US" sz="2400" i="1" dirty="0" smtClean="0">
                  <a:solidFill>
                    <a:prstClr val="black"/>
                  </a:solidFill>
                  <a:latin typeface="Arial"/>
                  <a:cs typeface="Arial"/>
                </a:rPr>
                <a:t>female</a:t>
              </a:r>
              <a:endParaRPr lang="en-US" sz="2400" i="1" dirty="0">
                <a:solidFill>
                  <a:prstClr val="black"/>
                </a:solidFill>
                <a:latin typeface="Arial"/>
                <a:cs typeface="Arial"/>
              </a:endParaRPr>
            </a:p>
          </p:txBody>
        </p:sp>
        <p:sp>
          <p:nvSpPr>
            <p:cNvPr id="8" name="TextBox 7"/>
            <p:cNvSpPr txBox="1"/>
            <p:nvPr/>
          </p:nvSpPr>
          <p:spPr>
            <a:xfrm>
              <a:off x="4558862" y="1371600"/>
              <a:ext cx="1049337" cy="461665"/>
            </a:xfrm>
            <a:prstGeom prst="rect">
              <a:avLst/>
            </a:prstGeom>
            <a:noFill/>
          </p:spPr>
          <p:txBody>
            <a:bodyPr wrap="square" rtlCol="0">
              <a:spAutoFit/>
            </a:bodyPr>
            <a:lstStyle/>
            <a:p>
              <a:pPr algn="ctr"/>
              <a:r>
                <a:rPr lang="en-US" sz="2400" i="1" dirty="0" smtClean="0">
                  <a:solidFill>
                    <a:prstClr val="black"/>
                  </a:solidFill>
                  <a:latin typeface="Arial"/>
                  <a:cs typeface="Arial"/>
                </a:rPr>
                <a:t>male</a:t>
              </a:r>
              <a:endParaRPr lang="en-US" sz="2400" i="1" dirty="0">
                <a:solidFill>
                  <a:prstClr val="black"/>
                </a:solidFill>
                <a:latin typeface="Arial"/>
                <a:cs typeface="Arial"/>
              </a:endParaRPr>
            </a:p>
          </p:txBody>
        </p:sp>
        <p:sp>
          <p:nvSpPr>
            <p:cNvPr id="9" name="TextBox 8"/>
            <p:cNvSpPr txBox="1">
              <a:spLocks noChangeArrowheads="1"/>
            </p:cNvSpPr>
            <p:nvPr/>
          </p:nvSpPr>
          <p:spPr bwMode="auto">
            <a:xfrm rot="16200000">
              <a:off x="-1410771" y="2858572"/>
              <a:ext cx="3343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prstClr val="black"/>
                  </a:solidFill>
                </a:rPr>
                <a:t>percent</a:t>
              </a:r>
            </a:p>
          </p:txBody>
        </p:sp>
      </p:grpSp>
    </p:spTree>
    <p:extLst>
      <p:ext uri="{BB962C8B-B14F-4D97-AF65-F5344CB8AC3E}">
        <p14:creationId xmlns:p14="http://schemas.microsoft.com/office/powerpoint/2010/main" val="2493419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Limitations of the u-rate</a:t>
            </a:r>
            <a:endParaRPr lang="en-US" dirty="0"/>
          </a:p>
        </p:txBody>
      </p:sp>
      <p:sp>
        <p:nvSpPr>
          <p:cNvPr id="3" name="Content Placeholder 2"/>
          <p:cNvSpPr>
            <a:spLocks noGrp="1"/>
          </p:cNvSpPr>
          <p:nvPr>
            <p:ph idx="1"/>
          </p:nvPr>
        </p:nvSpPr>
        <p:spPr>
          <a:xfrm>
            <a:off x="304800" y="838200"/>
            <a:ext cx="8686800" cy="5610225"/>
          </a:xfrm>
        </p:spPr>
        <p:txBody>
          <a:bodyPr>
            <a:noAutofit/>
          </a:bodyPr>
          <a:lstStyle/>
          <a:p>
            <a:pPr marL="0" indent="0">
              <a:buNone/>
            </a:pPr>
            <a:r>
              <a:rPr lang="en-US" sz="3000" dirty="0">
                <a:solidFill>
                  <a:schemeClr val="accent6">
                    <a:lumMod val="50000"/>
                  </a:schemeClr>
                </a:solidFill>
              </a:rPr>
              <a:t>In each of the following, what happens to the u-rate? </a:t>
            </a:r>
            <a:r>
              <a:rPr lang="en-US" sz="3000" dirty="0" smtClean="0">
                <a:solidFill>
                  <a:schemeClr val="accent6">
                    <a:lumMod val="50000"/>
                  </a:schemeClr>
                </a:solidFill>
              </a:rPr>
              <a:t>Does </a:t>
            </a:r>
            <a:r>
              <a:rPr lang="en-US" sz="3000" dirty="0">
                <a:solidFill>
                  <a:schemeClr val="accent6">
                    <a:lumMod val="50000"/>
                  </a:schemeClr>
                </a:solidFill>
              </a:rPr>
              <a:t>the u-rate give an accurate impression of what’s happening in the labor market?</a:t>
            </a:r>
          </a:p>
          <a:p>
            <a:pPr marL="514350" indent="-514350">
              <a:buClr>
                <a:srgbClr val="C00000"/>
              </a:buClr>
              <a:buFont typeface="+mj-lt"/>
              <a:buAutoNum type="alphaUcPeriod"/>
            </a:pPr>
            <a:r>
              <a:rPr lang="en-US" sz="2800" dirty="0" smtClean="0">
                <a:solidFill>
                  <a:schemeClr val="tx1"/>
                </a:solidFill>
              </a:rPr>
              <a:t>Sue </a:t>
            </a:r>
            <a:r>
              <a:rPr lang="en-US" sz="2800" dirty="0">
                <a:solidFill>
                  <a:schemeClr val="tx1"/>
                </a:solidFill>
              </a:rPr>
              <a:t>lost her job and begins looking for a new one. </a:t>
            </a:r>
          </a:p>
          <a:p>
            <a:pPr marL="514350" indent="-514350">
              <a:buClr>
                <a:srgbClr val="C00000"/>
              </a:buClr>
              <a:buFont typeface="+mj-lt"/>
              <a:buAutoNum type="alphaUcPeriod"/>
            </a:pPr>
            <a:r>
              <a:rPr lang="en-US" sz="2800" dirty="0" smtClean="0">
                <a:solidFill>
                  <a:schemeClr val="tx1"/>
                </a:solidFill>
              </a:rPr>
              <a:t>Jon</a:t>
            </a:r>
            <a:r>
              <a:rPr lang="en-US" sz="2800" dirty="0">
                <a:solidFill>
                  <a:schemeClr val="tx1"/>
                </a:solidFill>
              </a:rPr>
              <a:t>, a steelworker who has been out of work since his mill closed last year, becomes discouraged and gives up looking for work.  </a:t>
            </a:r>
          </a:p>
          <a:p>
            <a:pPr marL="514350" indent="-514350">
              <a:buClr>
                <a:srgbClr val="C00000"/>
              </a:buClr>
              <a:buFont typeface="+mj-lt"/>
              <a:buAutoNum type="alphaUcPeriod"/>
            </a:pPr>
            <a:r>
              <a:rPr lang="en-US" sz="2800" dirty="0" smtClean="0">
                <a:solidFill>
                  <a:schemeClr val="tx1"/>
                </a:solidFill>
              </a:rPr>
              <a:t>Sam</a:t>
            </a:r>
            <a:r>
              <a:rPr lang="en-US" sz="2800" dirty="0">
                <a:solidFill>
                  <a:schemeClr val="tx1"/>
                </a:solidFill>
              </a:rPr>
              <a:t>, the sole earner in his family of 5, just lost his $80,000 job as a research scientist.  Immediately, he takes a part-time job at McDonald’s until he can find another job in his field.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547737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What Does the </a:t>
            </a:r>
            <a:r>
              <a:rPr lang="en-US" sz="3600" dirty="0" smtClean="0"/>
              <a:t/>
            </a:r>
            <a:br>
              <a:rPr lang="en-US" sz="3600" dirty="0" smtClean="0"/>
            </a:br>
            <a:r>
              <a:rPr lang="en-US" sz="3600" dirty="0" smtClean="0"/>
              <a:t>U-Rate </a:t>
            </a:r>
            <a:r>
              <a:rPr lang="en-US" sz="3600" dirty="0"/>
              <a:t>Really Measure?</a:t>
            </a:r>
          </a:p>
        </p:txBody>
      </p:sp>
      <p:sp>
        <p:nvSpPr>
          <p:cNvPr id="3" name="Content Placeholder 2"/>
          <p:cNvSpPr>
            <a:spLocks noGrp="1"/>
          </p:cNvSpPr>
          <p:nvPr>
            <p:ph idx="1"/>
          </p:nvPr>
        </p:nvSpPr>
        <p:spPr>
          <a:xfrm>
            <a:off x="277813" y="1025525"/>
            <a:ext cx="8866187" cy="5422900"/>
          </a:xfrm>
        </p:spPr>
        <p:txBody>
          <a:bodyPr/>
          <a:lstStyle/>
          <a:p>
            <a:r>
              <a:rPr lang="en-US" dirty="0"/>
              <a:t>The </a:t>
            </a:r>
            <a:r>
              <a:rPr lang="en-US" dirty="0" smtClean="0"/>
              <a:t>u-rate: </a:t>
            </a:r>
          </a:p>
          <a:p>
            <a:pPr lvl="1"/>
            <a:r>
              <a:rPr lang="en-US" dirty="0" smtClean="0"/>
              <a:t>Not </a:t>
            </a:r>
            <a:r>
              <a:rPr lang="en-US" dirty="0"/>
              <a:t>a perfect indicator of joblessness or the health of the labor </a:t>
            </a:r>
            <a:r>
              <a:rPr lang="en-US" dirty="0" smtClean="0"/>
              <a:t>market</a:t>
            </a:r>
            <a:endParaRPr lang="en-US" dirty="0"/>
          </a:p>
          <a:p>
            <a:pPr lvl="2"/>
            <a:r>
              <a:rPr lang="en-US" dirty="0"/>
              <a:t>It </a:t>
            </a:r>
            <a:r>
              <a:rPr lang="en-US" u="sng" dirty="0"/>
              <a:t>excludes discouraged workers.</a:t>
            </a:r>
          </a:p>
          <a:p>
            <a:pPr lvl="2"/>
            <a:r>
              <a:rPr lang="en-US" dirty="0"/>
              <a:t>It does </a:t>
            </a:r>
            <a:r>
              <a:rPr lang="en-US" u="sng" dirty="0"/>
              <a:t>not distinguish between full-time and </a:t>
            </a:r>
            <a:r>
              <a:rPr lang="en-US" u="sng" dirty="0" smtClean="0"/>
              <a:t>part-time </a:t>
            </a:r>
            <a:r>
              <a:rPr lang="en-US" u="sng" dirty="0"/>
              <a:t>work</a:t>
            </a:r>
            <a:r>
              <a:rPr lang="en-US" dirty="0"/>
              <a:t>, or people working part time because full-time jobs not available.</a:t>
            </a:r>
          </a:p>
          <a:p>
            <a:pPr lvl="2"/>
            <a:r>
              <a:rPr lang="en-US" dirty="0"/>
              <a:t>Some people misreport their work status </a:t>
            </a:r>
            <a:r>
              <a:rPr lang="en-US" dirty="0" smtClean="0"/>
              <a:t> </a:t>
            </a:r>
            <a:endParaRPr lang="en-US" dirty="0"/>
          </a:p>
          <a:p>
            <a:pPr lvl="1"/>
            <a:r>
              <a:rPr lang="en-US" dirty="0" smtClean="0"/>
              <a:t>Still </a:t>
            </a:r>
            <a:r>
              <a:rPr lang="en-US" dirty="0"/>
              <a:t>a very useful barometer of the labor market &amp; economy.</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352073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Duration of Unemployment</a:t>
            </a:r>
          </a:p>
        </p:txBody>
      </p:sp>
      <p:sp>
        <p:nvSpPr>
          <p:cNvPr id="3" name="Content Placeholder 2"/>
          <p:cNvSpPr>
            <a:spLocks noGrp="1"/>
          </p:cNvSpPr>
          <p:nvPr>
            <p:ph idx="1"/>
          </p:nvPr>
        </p:nvSpPr>
        <p:spPr/>
        <p:txBody>
          <a:bodyPr/>
          <a:lstStyle/>
          <a:p>
            <a:r>
              <a:rPr lang="en-US" dirty="0"/>
              <a:t>Most spells of unemployment are short:</a:t>
            </a:r>
          </a:p>
          <a:p>
            <a:pPr lvl="1"/>
            <a:r>
              <a:rPr lang="en-US" dirty="0"/>
              <a:t>Typically 1/3 of the </a:t>
            </a:r>
            <a:r>
              <a:rPr lang="en-US" dirty="0" smtClean="0"/>
              <a:t>unemployed have </a:t>
            </a:r>
            <a:r>
              <a:rPr lang="en-US" dirty="0"/>
              <a:t>been unemployed under 5 weeks, </a:t>
            </a:r>
            <a:r>
              <a:rPr lang="en-US" dirty="0" smtClean="0"/>
              <a:t>nearly 2</a:t>
            </a:r>
            <a:r>
              <a:rPr lang="en-US" dirty="0" smtClean="0"/>
              <a:t>/3 </a:t>
            </a:r>
            <a:r>
              <a:rPr lang="en-US" dirty="0"/>
              <a:t>have been unemployed under 14 weeks.</a:t>
            </a:r>
          </a:p>
          <a:p>
            <a:pPr lvl="1"/>
            <a:r>
              <a:rPr lang="en-US" dirty="0"/>
              <a:t>Only 20% have been unemployed over 6 months.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868518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Duration of Unemployment</a:t>
            </a:r>
          </a:p>
        </p:txBody>
      </p:sp>
      <p:sp>
        <p:nvSpPr>
          <p:cNvPr id="3" name="Content Placeholder 2"/>
          <p:cNvSpPr>
            <a:spLocks noGrp="1"/>
          </p:cNvSpPr>
          <p:nvPr>
            <p:ph idx="1"/>
          </p:nvPr>
        </p:nvSpPr>
        <p:spPr/>
        <p:txBody>
          <a:bodyPr/>
          <a:lstStyle/>
          <a:p>
            <a:r>
              <a:rPr lang="en-US" dirty="0" smtClean="0"/>
              <a:t>Yet</a:t>
            </a:r>
            <a:r>
              <a:rPr lang="en-US" dirty="0"/>
              <a:t>, most observed unemployment is long term.</a:t>
            </a:r>
          </a:p>
          <a:p>
            <a:pPr lvl="1"/>
            <a:r>
              <a:rPr lang="en-US" dirty="0"/>
              <a:t>The small group of long-term unemployed persons has fairly little turnover, so it accounts for most of the unemployment observed over time.</a:t>
            </a:r>
          </a:p>
          <a:p>
            <a:r>
              <a:rPr lang="en-US" dirty="0"/>
              <a:t>Knowing these facts helps policymakers design better policies to help the unemployed.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732483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smtClean="0"/>
              <a:t>3 Types of </a:t>
            </a:r>
            <a:r>
              <a:rPr lang="en-US" sz="3600" dirty="0" smtClean="0"/>
              <a:t>Unemployment </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lstStyle/>
          <a:p>
            <a:pPr marL="514350" indent="-514350">
              <a:buAutoNum type="arabicPeriod"/>
            </a:pPr>
            <a:r>
              <a:rPr lang="en-US" sz="3200" dirty="0" smtClean="0"/>
              <a:t>Cyclical unemployment</a:t>
            </a:r>
          </a:p>
          <a:p>
            <a:pPr marL="514350" indent="-514350">
              <a:buAutoNum type="arabicPeriod"/>
            </a:pPr>
            <a:r>
              <a:rPr lang="en-US" sz="3200" dirty="0" smtClean="0"/>
              <a:t>Frictional unemployment</a:t>
            </a:r>
          </a:p>
          <a:p>
            <a:pPr marL="514350" indent="-514350">
              <a:buAutoNum type="arabicPeriod"/>
            </a:pPr>
            <a:r>
              <a:rPr lang="en-US" sz="3200" dirty="0" smtClean="0"/>
              <a:t>Structural </a:t>
            </a:r>
            <a:r>
              <a:rPr lang="en-US" sz="3200" dirty="0"/>
              <a:t>unemployment</a:t>
            </a:r>
          </a:p>
          <a:p>
            <a:pPr marL="514350" indent="-514350">
              <a:buAutoNum type="arabicPeriod"/>
            </a:pPr>
            <a:endParaRPr lang="en-US" dirty="0"/>
          </a:p>
          <a:p>
            <a:pPr marL="514350" indent="-514350">
              <a:buAutoNum type="arabicPeriod"/>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689861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smtClean="0"/>
              <a:t>3 Types of </a:t>
            </a:r>
            <a:r>
              <a:rPr lang="en-US" sz="3600" dirty="0" smtClean="0"/>
              <a:t>Unemployment </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lstStyle/>
          <a:p>
            <a:pPr marL="0" indent="0">
              <a:buNone/>
            </a:pPr>
            <a:r>
              <a:rPr lang="en-US" sz="2400" dirty="0" smtClean="0"/>
              <a:t>1. Cyclical unemployment</a:t>
            </a:r>
          </a:p>
          <a:p>
            <a:pPr marL="400050" lvl="1" indent="0">
              <a:buNone/>
            </a:pPr>
            <a:r>
              <a:rPr lang="en-US" sz="2400" dirty="0"/>
              <a:t>	</a:t>
            </a:r>
            <a:r>
              <a:rPr lang="en-US" sz="2400" dirty="0" smtClean="0"/>
              <a:t>Associated </a:t>
            </a:r>
            <a:r>
              <a:rPr lang="en-US" sz="2400" dirty="0" smtClean="0"/>
              <a:t>with </a:t>
            </a:r>
            <a:r>
              <a:rPr lang="en-US" sz="2400" dirty="0"/>
              <a:t>business cycles, </a:t>
            </a:r>
            <a:r>
              <a:rPr lang="en-US" sz="2400" dirty="0" smtClean="0"/>
              <a:t>which </a:t>
            </a:r>
            <a:r>
              <a:rPr lang="en-US" sz="2400" dirty="0"/>
              <a:t>we’ll study </a:t>
            </a:r>
            <a:r>
              <a:rPr lang="en-US" sz="2400" dirty="0" smtClean="0"/>
              <a:t>	in </a:t>
            </a:r>
            <a:r>
              <a:rPr lang="en-US" sz="2400" dirty="0"/>
              <a:t>later </a:t>
            </a:r>
            <a:r>
              <a:rPr lang="en-US" sz="2400" dirty="0" smtClean="0"/>
              <a:t>chapters</a:t>
            </a:r>
          </a:p>
          <a:p>
            <a:pPr marL="0" indent="0">
              <a:buNone/>
            </a:pPr>
            <a:r>
              <a:rPr lang="en-US" sz="2400" dirty="0" smtClean="0"/>
              <a:t>2. Frictional </a:t>
            </a:r>
            <a:r>
              <a:rPr lang="en-US" sz="2400" dirty="0"/>
              <a:t>unemployment</a:t>
            </a:r>
          </a:p>
          <a:p>
            <a:pPr lvl="1"/>
            <a:r>
              <a:rPr lang="en-US" sz="2400" dirty="0"/>
              <a:t>Occurs when workers spend time searching for the jobs that best suit their skills and tastes</a:t>
            </a:r>
          </a:p>
          <a:p>
            <a:pPr lvl="1"/>
            <a:r>
              <a:rPr lang="en-US" sz="2400" dirty="0"/>
              <a:t>Short-term for most workers</a:t>
            </a:r>
          </a:p>
          <a:p>
            <a:pPr marL="0" indent="0">
              <a:buNone/>
            </a:pPr>
            <a:r>
              <a:rPr lang="en-US" sz="2400" dirty="0" smtClean="0"/>
              <a:t>3. Structural unemployment</a:t>
            </a:r>
          </a:p>
          <a:p>
            <a:pPr marL="0" indent="0">
              <a:buNone/>
            </a:pPr>
            <a:r>
              <a:rPr lang="en-US" sz="2400" dirty="0">
                <a:solidFill>
                  <a:srgbClr val="000000"/>
                </a:solidFill>
              </a:rPr>
              <a:t> </a:t>
            </a:r>
            <a:r>
              <a:rPr lang="en-US" sz="2400" dirty="0" smtClean="0">
                <a:solidFill>
                  <a:srgbClr val="000000"/>
                </a:solidFill>
              </a:rPr>
              <a:t>      - Occurs when the number of jobs available in come labor    	markets is insufficient to provide a job for everyone 	who wants</a:t>
            </a:r>
            <a:endParaRPr lang="en-US" sz="2400" dirty="0" smtClean="0"/>
          </a:p>
          <a:p>
            <a:pPr lvl="1"/>
            <a:r>
              <a:rPr lang="en-US" sz="2400" dirty="0"/>
              <a:t>Occurs when there </a:t>
            </a:r>
            <a:r>
              <a:rPr lang="en-US" sz="2400" dirty="0" smtClean="0"/>
              <a:t>is a mismatch between what companies need and workers can offer</a:t>
            </a:r>
            <a:endParaRPr lang="en-US" sz="2400" dirty="0"/>
          </a:p>
          <a:p>
            <a:pPr lvl="1"/>
            <a:r>
              <a:rPr lang="en-US" sz="2400" dirty="0"/>
              <a:t>Usually longer-</a:t>
            </a:r>
            <a:r>
              <a:rPr lang="en-US" sz="2400" dirty="0" smtClean="0"/>
              <a:t>term</a:t>
            </a:r>
          </a:p>
          <a:p>
            <a:pPr lvl="1"/>
            <a:endParaRPr lang="en-US" sz="2400" dirty="0"/>
          </a:p>
          <a:p>
            <a:pPr lvl="1"/>
            <a:endParaRPr lang="en-US" sz="2400" dirty="0"/>
          </a:p>
          <a:p>
            <a:pPr marL="400050" lvl="1" indent="0">
              <a:buNone/>
            </a:pPr>
            <a:endParaRPr lang="en-US" sz="2400" dirty="0"/>
          </a:p>
          <a:p>
            <a:endParaRPr lang="en-US" sz="24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dirty="0"/>
          </a:p>
        </p:txBody>
      </p:sp>
    </p:spTree>
    <p:extLst>
      <p:ext uri="{BB962C8B-B14F-4D97-AF65-F5344CB8AC3E}">
        <p14:creationId xmlns:p14="http://schemas.microsoft.com/office/powerpoint/2010/main" val="35597174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28</a:t>
            </a:r>
            <a:endParaRPr lang="en-US" dirty="0"/>
          </a:p>
        </p:txBody>
      </p:sp>
      <p:sp>
        <p:nvSpPr>
          <p:cNvPr id="3" name="Content Placeholder 2"/>
          <p:cNvSpPr>
            <a:spLocks noGrp="1"/>
          </p:cNvSpPr>
          <p:nvPr>
            <p:ph idx="1"/>
          </p:nvPr>
        </p:nvSpPr>
        <p:spPr/>
        <p:txBody>
          <a:bodyPr/>
          <a:lstStyle/>
          <a:p>
            <a:pPr marL="0" indent="0" algn="ctr">
              <a:buNone/>
            </a:pPr>
            <a:r>
              <a:rPr lang="en-US" dirty="0" smtClean="0"/>
              <a:t>Unemployment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Tree>
    <p:extLst>
      <p:ext uri="{BB962C8B-B14F-4D97-AF65-F5344CB8AC3E}">
        <p14:creationId xmlns:p14="http://schemas.microsoft.com/office/powerpoint/2010/main" val="24717004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dirty="0"/>
              <a:t>3 Types of Unemployment </a:t>
            </a:r>
            <a:endParaRPr lang="en-US" dirty="0"/>
          </a:p>
        </p:txBody>
      </p:sp>
      <p:sp>
        <p:nvSpPr>
          <p:cNvPr id="3" name="Content Placeholder 2"/>
          <p:cNvSpPr>
            <a:spLocks noGrp="1"/>
          </p:cNvSpPr>
          <p:nvPr>
            <p:ph idx="1"/>
          </p:nvPr>
        </p:nvSpPr>
        <p:spPr/>
        <p:txBody>
          <a:bodyPr/>
          <a:lstStyle/>
          <a:p>
            <a:pPr marL="0" indent="0">
              <a:buNone/>
            </a:pPr>
            <a:r>
              <a:rPr lang="en-US" sz="3200" dirty="0">
                <a:solidFill>
                  <a:schemeClr val="tx1"/>
                </a:solidFill>
              </a:rPr>
              <a:t>Even when the economy is doing well, there is always some unemployment, including:</a:t>
            </a:r>
          </a:p>
          <a:p>
            <a:r>
              <a:rPr lang="en-US" sz="3200" dirty="0"/>
              <a:t>Frictional unemployment</a:t>
            </a:r>
          </a:p>
          <a:p>
            <a:r>
              <a:rPr lang="en-US" sz="3200" dirty="0" smtClean="0"/>
              <a:t>Structural unemployment</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163704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dirty="0" smtClean="0"/>
              <a:t>Natural Rate</a:t>
            </a:r>
            <a:r>
              <a:rPr lang="en-US" dirty="0"/>
              <a:t> </a:t>
            </a:r>
            <a:r>
              <a:rPr lang="en-US" dirty="0" smtClean="0"/>
              <a:t>of Unemployment</a:t>
            </a:r>
            <a:endParaRPr lang="en-US" dirty="0"/>
          </a:p>
        </p:txBody>
      </p:sp>
      <p:sp>
        <p:nvSpPr>
          <p:cNvPr id="3" name="Content Placeholder 2"/>
          <p:cNvSpPr>
            <a:spLocks noGrp="1"/>
          </p:cNvSpPr>
          <p:nvPr>
            <p:ph idx="1"/>
          </p:nvPr>
        </p:nvSpPr>
        <p:spPr/>
        <p:txBody>
          <a:bodyPr/>
          <a:lstStyle/>
          <a:p>
            <a:pPr marL="0" indent="0">
              <a:buNone/>
            </a:pPr>
            <a:r>
              <a:rPr lang="en-US" dirty="0" smtClean="0"/>
              <a:t>Natural (normal) rate </a:t>
            </a:r>
            <a:r>
              <a:rPr lang="en-US" dirty="0"/>
              <a:t>of </a:t>
            </a:r>
            <a:r>
              <a:rPr lang="en-US" dirty="0" smtClean="0"/>
              <a:t>unemployment</a:t>
            </a:r>
          </a:p>
          <a:p>
            <a:pPr lvl="1"/>
            <a:r>
              <a:rPr lang="en-US" dirty="0" smtClean="0"/>
              <a:t>The level of unemployment at which there is no cyclical unemployment.</a:t>
            </a:r>
          </a:p>
          <a:p>
            <a:pPr lvl="1"/>
            <a:r>
              <a:rPr lang="en-US" dirty="0" smtClean="0"/>
              <a:t>It consists of only frictional and structural unemployment.</a:t>
            </a:r>
          </a:p>
          <a:p>
            <a:pPr lvl="1"/>
            <a:endParaRPr lang="en-US" dirty="0" smtClean="0"/>
          </a:p>
          <a:p>
            <a:r>
              <a:rPr lang="en-US" dirty="0" smtClean="0"/>
              <a:t>Cyclical </a:t>
            </a:r>
            <a:r>
              <a:rPr lang="en-US" dirty="0"/>
              <a:t>unemployment</a:t>
            </a:r>
          </a:p>
          <a:p>
            <a:pPr lvl="1"/>
            <a:r>
              <a:rPr lang="en-US" sz="2800" dirty="0"/>
              <a:t>Deviation of unemployment from its natural rate</a:t>
            </a:r>
          </a:p>
          <a:p>
            <a:pPr marL="457200" lvl="1" indent="0">
              <a:buNone/>
            </a:pPr>
            <a:endParaRPr lang="en-US" sz="2800"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6" name="TextBox 5"/>
          <p:cNvSpPr txBox="1"/>
          <p:nvPr/>
        </p:nvSpPr>
        <p:spPr>
          <a:xfrm>
            <a:off x="381000" y="6324600"/>
            <a:ext cx="6061199" cy="646331"/>
          </a:xfrm>
          <a:prstGeom prst="rect">
            <a:avLst/>
          </a:prstGeom>
          <a:noFill/>
        </p:spPr>
        <p:txBody>
          <a:bodyPr wrap="none" rtlCol="0">
            <a:spAutoFit/>
          </a:bodyPr>
          <a:lstStyle/>
          <a:p>
            <a:r>
              <a:rPr lang="en-US" dirty="0">
                <a:hlinkClick r:id="rId3"/>
              </a:rPr>
              <a:t>https://www.federalreserve.gov/faqs/economy_14424.</a:t>
            </a:r>
            <a:r>
              <a:rPr lang="en-US" dirty="0" smtClean="0">
                <a:hlinkClick r:id="rId3"/>
              </a:rPr>
              <a:t>htm</a:t>
            </a:r>
            <a:endParaRPr lang="en-US" dirty="0" smtClean="0"/>
          </a:p>
          <a:p>
            <a:endParaRPr lang="en-US" dirty="0"/>
          </a:p>
        </p:txBody>
      </p:sp>
    </p:spTree>
    <p:extLst>
      <p:ext uri="{BB962C8B-B14F-4D97-AF65-F5344CB8AC3E}">
        <p14:creationId xmlns:p14="http://schemas.microsoft.com/office/powerpoint/2010/main" val="1608000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descr="FRED Graph">
            <a:hlinkClick r:id="rId3" tooltip="View this chart in your browser. "/>
          </p:cNvPr>
          <p:cNvPicPr>
            <a:picLocks noChangeAspect="1"/>
          </p:cNvPicPr>
          <p:nvPr/>
        </p:nvPicPr>
        <p:blipFill>
          <a:blip r:embed="rId4"/>
          <a:stretch>
            <a:fillRect/>
          </a:stretch>
        </p:blipFill>
        <p:spPr>
          <a:xfrm>
            <a:off x="476250" y="762000"/>
            <a:ext cx="8191500" cy="5524500"/>
          </a:xfrm>
          <a:prstGeom prst="rect">
            <a:avLst/>
          </a:prstGeom>
        </p:spPr>
      </p:pic>
      <p:sp>
        <p:nvSpPr>
          <p:cNvPr id="2" name="TextBox 1"/>
          <p:cNvSpPr txBox="1"/>
          <p:nvPr/>
        </p:nvSpPr>
        <p:spPr>
          <a:xfrm>
            <a:off x="381000" y="95250"/>
            <a:ext cx="7620000" cy="461665"/>
          </a:xfrm>
          <a:prstGeom prst="rect">
            <a:avLst/>
          </a:prstGeom>
        </p:spPr>
        <p:txBody>
          <a:bodyPr lIns="91440" tIns="45720" rIns="91440" bIns="45720" rtlCol="0">
            <a:spAutoFit/>
          </a:bodyPr>
          <a:lstStyle/>
          <a:p>
            <a:pPr lvl="0" algn="ctr" fontAlgn="base"/>
            <a:r>
              <a:rPr lang="en-US" sz="2400" dirty="0" smtClean="0"/>
              <a:t>US </a:t>
            </a:r>
            <a:r>
              <a:rPr lang="en-US" sz="2400" dirty="0"/>
              <a:t>Unemployment, 1960–</a:t>
            </a:r>
            <a:r>
              <a:rPr lang="en-US" sz="2400" dirty="0" smtClean="0"/>
              <a:t>2019</a:t>
            </a:r>
            <a:endParaRPr lang="en-US" sz="2400" u="none" dirty="0">
              <a:solidFill>
                <a:srgbClr val="333333">
                  <a:alpha val="20000"/>
                </a:srgbClr>
              </a:solidFill>
              <a:latin typeface="Calibri"/>
            </a:endParaRPr>
          </a:p>
        </p:txBody>
      </p:sp>
      <p:sp>
        <p:nvSpPr>
          <p:cNvPr id="4" name="Text Box 4"/>
          <p:cNvSpPr txBox="1">
            <a:spLocks noChangeArrowheads="1"/>
          </p:cNvSpPr>
          <p:nvPr/>
        </p:nvSpPr>
        <p:spPr bwMode="auto">
          <a:xfrm>
            <a:off x="4283075" y="1219200"/>
            <a:ext cx="284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rgbClr val="000000"/>
                </a:solidFill>
                <a:cs typeface="Arial" charset="0"/>
              </a:rPr>
              <a:t>Unemployment rate</a:t>
            </a:r>
          </a:p>
        </p:txBody>
      </p:sp>
      <p:cxnSp>
        <p:nvCxnSpPr>
          <p:cNvPr id="6" name="Straight Arrow Connector 5"/>
          <p:cNvCxnSpPr/>
          <p:nvPr/>
        </p:nvCxnSpPr>
        <p:spPr bwMode="auto">
          <a:xfrm flipH="1">
            <a:off x="4114800" y="1752600"/>
            <a:ext cx="762000" cy="685800"/>
          </a:xfrm>
          <a:prstGeom prst="straightConnector1">
            <a:avLst/>
          </a:prstGeom>
          <a:noFill/>
          <a:ln w="9525" cap="flat" cmpd="sng" algn="ctr">
            <a:solidFill>
              <a:schemeClr val="tx1"/>
            </a:solidFill>
            <a:prstDash val="solid"/>
            <a:round/>
            <a:headEnd type="none" w="med" len="med"/>
            <a:tailEnd type="arrow"/>
          </a:ln>
          <a:effectLst/>
        </p:spPr>
      </p:cxnSp>
      <p:sp>
        <p:nvSpPr>
          <p:cNvPr id="7" name="Text Box 5"/>
          <p:cNvSpPr txBox="1">
            <a:spLocks noChangeArrowheads="1"/>
          </p:cNvSpPr>
          <p:nvPr/>
        </p:nvSpPr>
        <p:spPr bwMode="auto">
          <a:xfrm>
            <a:off x="3352800" y="4953000"/>
            <a:ext cx="2279650" cy="82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rgbClr val="000000"/>
                </a:solidFill>
                <a:cs typeface="Arial" charset="0"/>
              </a:rPr>
              <a:t>Natural rate of unemployment</a:t>
            </a:r>
          </a:p>
        </p:txBody>
      </p:sp>
      <p:cxnSp>
        <p:nvCxnSpPr>
          <p:cNvPr id="11" name="Straight Arrow Connector 10"/>
          <p:cNvCxnSpPr/>
          <p:nvPr/>
        </p:nvCxnSpPr>
        <p:spPr bwMode="auto">
          <a:xfrm flipV="1">
            <a:off x="3962400" y="4038600"/>
            <a:ext cx="152400" cy="83820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950302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633"/>
            <a:ext cx="8595923" cy="400110"/>
          </a:xfrm>
          <a:prstGeom prst="rect">
            <a:avLst/>
          </a:prstGeom>
          <a:noFill/>
        </p:spPr>
        <p:txBody>
          <a:bodyPr wrap="none" rtlCol="0">
            <a:spAutoFit/>
          </a:bodyPr>
          <a:lstStyle/>
          <a:p>
            <a:r>
              <a:rPr lang="en-US" sz="2000" dirty="0" smtClean="0"/>
              <a:t>Unemployment Rate and Natural Rate of Unemployment rate (2018-2019)</a:t>
            </a:r>
            <a:endParaRPr lang="en-US" sz="2000" dirty="0"/>
          </a:p>
        </p:txBody>
      </p:sp>
      <p:sp>
        <p:nvSpPr>
          <p:cNvPr id="7" name="TextBox 6"/>
          <p:cNvSpPr txBox="1"/>
          <p:nvPr/>
        </p:nvSpPr>
        <p:spPr>
          <a:xfrm>
            <a:off x="685800" y="6488668"/>
            <a:ext cx="2659702" cy="369332"/>
          </a:xfrm>
          <a:prstGeom prst="rect">
            <a:avLst/>
          </a:prstGeom>
          <a:noFill/>
        </p:spPr>
        <p:txBody>
          <a:bodyPr wrap="none" rtlCol="0">
            <a:spAutoFit/>
          </a:bodyPr>
          <a:lstStyle/>
          <a:p>
            <a:r>
              <a:rPr lang="en-US" dirty="0"/>
              <a:t>https://</a:t>
            </a:r>
            <a:r>
              <a:rPr lang="en-US" dirty="0" err="1"/>
              <a:t>www.bls.gov</a:t>
            </a:r>
            <a:r>
              <a:rPr lang="en-US" dirty="0"/>
              <a:t>/cps/</a:t>
            </a:r>
          </a:p>
        </p:txBody>
      </p:sp>
      <p:graphicFrame>
        <p:nvGraphicFramePr>
          <p:cNvPr id="8" name="Table 7"/>
          <p:cNvGraphicFramePr>
            <a:graphicFrameLocks noGrp="1"/>
          </p:cNvGraphicFramePr>
          <p:nvPr>
            <p:extLst>
              <p:ext uri="{D42A27DB-BD31-4B8C-83A1-F6EECF244321}">
                <p14:modId xmlns:p14="http://schemas.microsoft.com/office/powerpoint/2010/main" val="110174671"/>
              </p:ext>
            </p:extLst>
          </p:nvPr>
        </p:nvGraphicFramePr>
        <p:xfrm>
          <a:off x="2362200" y="533400"/>
          <a:ext cx="4038600" cy="5814561"/>
        </p:xfrm>
        <a:graphic>
          <a:graphicData uri="http://schemas.openxmlformats.org/drawingml/2006/table">
            <a:tbl>
              <a:tblPr/>
              <a:tblGrid>
                <a:gridCol w="1417807"/>
                <a:gridCol w="1174344"/>
                <a:gridCol w="1446449"/>
              </a:tblGrid>
              <a:tr h="217775">
                <a:tc>
                  <a:txBody>
                    <a:bodyPr/>
                    <a:lstStyle/>
                    <a:p>
                      <a:pPr algn="l" fontAlgn="b"/>
                      <a:r>
                        <a:rPr lang="sk-SK" sz="1400" b="0" i="0" u="none" strike="noStrike">
                          <a:effectLst/>
                          <a:latin typeface="Arial"/>
                        </a:rPr>
                        <a:t> </a:t>
                      </a:r>
                    </a:p>
                  </a:txBody>
                  <a:tcPr marL="10277" marR="10277" marT="102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effectLst/>
                          <a:latin typeface="Arial"/>
                        </a:rPr>
                        <a:t>U-Rate</a:t>
                      </a:r>
                    </a:p>
                  </a:txBody>
                  <a:tcPr marL="10277" marR="10277" marT="102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effectLst/>
                          <a:latin typeface="Arial"/>
                        </a:rPr>
                        <a:t>Natura Rate</a:t>
                      </a:r>
                    </a:p>
                  </a:txBody>
                  <a:tcPr marL="10277" marR="10277" marT="102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775">
                <a:tc>
                  <a:txBody>
                    <a:bodyPr/>
                    <a:lstStyle/>
                    <a:p>
                      <a:pPr algn="r" fontAlgn="b"/>
                      <a:r>
                        <a:rPr lang="mr-IN" sz="1400" b="0" i="0" u="none" strike="noStrike">
                          <a:effectLst/>
                          <a:latin typeface="Arial"/>
                        </a:rPr>
                        <a:t>2018-01-01</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hr-HR" sz="1400" b="0" i="0" u="none" strike="noStrike">
                          <a:effectLst/>
                          <a:latin typeface="Arial"/>
                        </a:rPr>
                        <a:t>4.1</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hr-HR" sz="1400" b="0" i="0" u="none" strike="noStrike">
                          <a:effectLst/>
                          <a:latin typeface="Arial"/>
                        </a:rPr>
                        <a:t>4.597</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r>
              <a:tr h="217775">
                <a:tc>
                  <a:txBody>
                    <a:bodyPr/>
                    <a:lstStyle/>
                    <a:p>
                      <a:pPr algn="r" fontAlgn="b"/>
                      <a:r>
                        <a:rPr lang="mr-IN" sz="1400" b="0" i="0" u="none" strike="noStrike">
                          <a:effectLst/>
                          <a:latin typeface="Arial"/>
                        </a:rPr>
                        <a:t>2018-02-01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4.1</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2018-03-01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4.0</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2018-04-01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4.0</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4.592</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2018-05-01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2018-06-01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4.0</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2018-07-01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r" fontAlgn="b"/>
                      <a:r>
                        <a:rPr lang="fi-FI" sz="1400" b="0" i="0" u="none" strike="noStrike">
                          <a:effectLst/>
                          <a:latin typeface="Arial"/>
                        </a:rPr>
                        <a:t>4.587</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2018-08-01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2018-09-01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3.7</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2018-10-01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4.582</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2018-11-01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3.7</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2018-12-01</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a:effectLst/>
                          <a:latin typeface="Arial"/>
                        </a:rPr>
                        <a:t>3.9</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sk-SK" sz="1400" b="0" i="0" u="none" strike="noStrike">
                          <a:effectLst/>
                          <a:latin typeface="Arial"/>
                        </a:rPr>
                        <a:t> </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r>
              <a:tr h="217775">
                <a:tc>
                  <a:txBody>
                    <a:bodyPr/>
                    <a:lstStyle/>
                    <a:p>
                      <a:pPr algn="r" fontAlgn="b"/>
                      <a:r>
                        <a:rPr lang="mr-IN" sz="1400" b="0" i="0" u="none" strike="noStrike">
                          <a:effectLst/>
                          <a:latin typeface="Arial"/>
                        </a:rPr>
                        <a:t>2019-01-01</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hr-HR" sz="1400" b="0" i="0" u="none" strike="noStrike">
                          <a:effectLst/>
                          <a:latin typeface="Arial"/>
                        </a:rPr>
                        <a:t>4.0</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uk-UA" sz="1400" b="0" i="0" u="none" strike="noStrike">
                          <a:effectLst/>
                          <a:latin typeface="Arial"/>
                        </a:rPr>
                        <a:t>4.577</a:t>
                      </a:r>
                    </a:p>
                  </a:txBody>
                  <a:tcPr marL="10277" marR="10277" marT="10277" marB="0" anchor="b">
                    <a:lnL>
                      <a:noFill/>
                    </a:lnL>
                    <a:lnR>
                      <a:noFill/>
                    </a:lnR>
                    <a:lnT w="6350" cap="flat" cmpd="sng" algn="ctr">
                      <a:solidFill>
                        <a:srgbClr val="000000"/>
                      </a:solidFill>
                      <a:prstDash val="solid"/>
                      <a:round/>
                      <a:headEnd type="none" w="med" len="med"/>
                      <a:tailEnd type="none" w="med" len="med"/>
                    </a:lnT>
                    <a:lnB>
                      <a:noFill/>
                    </a:lnB>
                  </a:tcPr>
                </a:tc>
              </a:tr>
              <a:tr h="217775">
                <a:tc>
                  <a:txBody>
                    <a:bodyPr/>
                    <a:lstStyle/>
                    <a:p>
                      <a:pPr algn="r" fontAlgn="b"/>
                      <a:r>
                        <a:rPr lang="mr-IN" sz="1400" b="0" i="0" u="none" strike="noStrike">
                          <a:effectLst/>
                          <a:latin typeface="Arial"/>
                        </a:rPr>
                        <a:t>2019-02-01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2019-03-01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3.8</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2019-04-01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3.6</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4.572</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2019-05-01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3.6</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2019-06-01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3.7</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2019-07-01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3.7</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4.567</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2019-08-01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3.7</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2019-09-01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3.5</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2019-10-01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3.6</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4.562</a:t>
                      </a:r>
                    </a:p>
                  </a:txBody>
                  <a:tcPr marL="10277" marR="10277" marT="10277" marB="0" anchor="b">
                    <a:lnL>
                      <a:noFill/>
                    </a:lnL>
                    <a:lnR>
                      <a:noFill/>
                    </a:lnR>
                    <a:lnT>
                      <a:noFill/>
                    </a:lnT>
                    <a:lnB>
                      <a:noFill/>
                    </a:lnB>
                  </a:tcPr>
                </a:tc>
              </a:tr>
              <a:tr h="217775">
                <a:tc>
                  <a:txBody>
                    <a:bodyPr/>
                    <a:lstStyle/>
                    <a:p>
                      <a:pPr algn="r" fontAlgn="b"/>
                      <a:r>
                        <a:rPr lang="mr-IN" sz="1400" b="0" i="0" u="none" strike="noStrike">
                          <a:effectLst/>
                          <a:latin typeface="Arial"/>
                        </a:rPr>
                        <a:t>2019-11-01</a:t>
                      </a:r>
                    </a:p>
                  </a:txBody>
                  <a:tcPr marL="10277" marR="10277" marT="10277" marB="0" anchor="b">
                    <a:lnL>
                      <a:noFill/>
                    </a:lnL>
                    <a:lnR>
                      <a:noFill/>
                    </a:lnR>
                    <a:lnT>
                      <a:noFill/>
                    </a:lnT>
                    <a:lnB>
                      <a:noFill/>
                    </a:lnB>
                  </a:tcPr>
                </a:tc>
                <a:tc>
                  <a:txBody>
                    <a:bodyPr/>
                    <a:lstStyle/>
                    <a:p>
                      <a:pPr algn="r" fontAlgn="b"/>
                      <a:r>
                        <a:rPr lang="hr-HR" sz="1400" b="0" i="0" u="none" strike="noStrike">
                          <a:effectLst/>
                          <a:latin typeface="Arial"/>
                        </a:rPr>
                        <a:t>3.5</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solidFill>
                            <a:srgbClr val="FF0000"/>
                          </a:solidFill>
                          <a:effectLst/>
                          <a:latin typeface="Arial"/>
                        </a:rPr>
                        <a:t>2019-12-01</a:t>
                      </a:r>
                    </a:p>
                  </a:txBody>
                  <a:tcPr marL="10277" marR="10277" marT="10277" marB="0" anchor="b">
                    <a:lnL>
                      <a:noFill/>
                    </a:lnL>
                    <a:lnR>
                      <a:noFill/>
                    </a:lnR>
                    <a:lnT>
                      <a:noFill/>
                    </a:lnT>
                    <a:lnB>
                      <a:noFill/>
                    </a:lnB>
                  </a:tcPr>
                </a:tc>
                <a:tc>
                  <a:txBody>
                    <a:bodyPr/>
                    <a:lstStyle/>
                    <a:p>
                      <a:pPr algn="r" fontAlgn="b"/>
                      <a:r>
                        <a:rPr lang="hr-HR" sz="1400" b="0" i="0" u="none" strike="noStrike">
                          <a:solidFill>
                            <a:srgbClr val="FF0000"/>
                          </a:solidFill>
                          <a:effectLst/>
                          <a:latin typeface="Arial"/>
                        </a:rPr>
                        <a:t>3.5</a:t>
                      </a:r>
                    </a:p>
                  </a:txBody>
                  <a:tcPr marL="10277" marR="10277" marT="10277" marB="0" anchor="b">
                    <a:lnL>
                      <a:noFill/>
                    </a:lnL>
                    <a:lnR>
                      <a:noFill/>
                    </a:lnR>
                    <a:lnT>
                      <a:noFill/>
                    </a:lnT>
                    <a:lnB>
                      <a:noFill/>
                    </a:lnB>
                  </a:tcPr>
                </a:tc>
                <a:tc>
                  <a:txBody>
                    <a:bodyPr/>
                    <a:lstStyle/>
                    <a:p>
                      <a:pPr algn="l" fontAlgn="b"/>
                      <a:endParaRPr lang="en-US" sz="1400" b="0" i="0" u="none" strike="noStrike">
                        <a:effectLst/>
                        <a:latin typeface="Arial"/>
                      </a:endParaRPr>
                    </a:p>
                  </a:txBody>
                  <a:tcPr marL="10277" marR="10277" marT="10277" marB="0" anchor="b">
                    <a:lnL>
                      <a:noFill/>
                    </a:lnL>
                    <a:lnR>
                      <a:noFill/>
                    </a:lnR>
                    <a:lnT>
                      <a:noFill/>
                    </a:lnT>
                    <a:lnB>
                      <a:noFill/>
                    </a:lnB>
                  </a:tcPr>
                </a:tc>
              </a:tr>
              <a:tr h="217775">
                <a:tc>
                  <a:txBody>
                    <a:bodyPr/>
                    <a:lstStyle/>
                    <a:p>
                      <a:pPr algn="r" fontAlgn="b"/>
                      <a:r>
                        <a:rPr lang="mr-IN" sz="1400" b="0" i="0" u="none" strike="noStrike">
                          <a:solidFill>
                            <a:srgbClr val="0000FF"/>
                          </a:solidFill>
                          <a:effectLst/>
                          <a:latin typeface="Arial"/>
                        </a:rPr>
                        <a:t>2020-01-01</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mr-IN" sz="1400" b="0" i="0" u="none" strike="noStrike">
                          <a:solidFill>
                            <a:srgbClr val="0000FF"/>
                          </a:solidFill>
                          <a:effectLst/>
                          <a:latin typeface="Arial"/>
                        </a:rPr>
                        <a:t>2/7/20</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dirty="0">
                          <a:effectLst/>
                          <a:latin typeface="Arial"/>
                        </a:rPr>
                        <a:t>4.558</a:t>
                      </a:r>
                    </a:p>
                  </a:txBody>
                  <a:tcPr marL="10277" marR="10277" marT="10277" marB="0" anchor="b">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40153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Policy and Job Search</a:t>
            </a:r>
          </a:p>
        </p:txBody>
      </p:sp>
      <p:sp>
        <p:nvSpPr>
          <p:cNvPr id="3" name="Content Placeholder 2"/>
          <p:cNvSpPr>
            <a:spLocks noGrp="1"/>
          </p:cNvSpPr>
          <p:nvPr>
            <p:ph idx="1"/>
          </p:nvPr>
        </p:nvSpPr>
        <p:spPr/>
        <p:txBody>
          <a:bodyPr/>
          <a:lstStyle/>
          <a:p>
            <a:r>
              <a:rPr lang="en-US" dirty="0" smtClean="0"/>
              <a:t>Government </a:t>
            </a:r>
            <a:r>
              <a:rPr lang="en-US" dirty="0"/>
              <a:t>employment agencies  </a:t>
            </a:r>
            <a:endParaRPr lang="en-US" dirty="0" smtClean="0"/>
          </a:p>
          <a:p>
            <a:pPr lvl="1"/>
            <a:r>
              <a:rPr lang="en-US" dirty="0" smtClean="0"/>
              <a:t>Provide information </a:t>
            </a:r>
            <a:r>
              <a:rPr lang="en-US" dirty="0"/>
              <a:t>about job vacancies to speed up the matching of workers with jobs.</a:t>
            </a:r>
          </a:p>
          <a:p>
            <a:r>
              <a:rPr lang="en-US" dirty="0"/>
              <a:t>Public training programs  </a:t>
            </a:r>
            <a:endParaRPr lang="en-US" dirty="0" smtClean="0"/>
          </a:p>
          <a:p>
            <a:pPr lvl="1"/>
            <a:r>
              <a:rPr lang="en-US" dirty="0" smtClean="0"/>
              <a:t>Aim to </a:t>
            </a:r>
            <a:r>
              <a:rPr lang="en-US" dirty="0"/>
              <a:t>equip workers displaced from declining industries with the skills needed in growing industries.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7166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Unemployment Insurance</a:t>
            </a:r>
          </a:p>
        </p:txBody>
      </p:sp>
      <p:sp>
        <p:nvSpPr>
          <p:cNvPr id="3" name="Content Placeholder 2"/>
          <p:cNvSpPr>
            <a:spLocks noGrp="1"/>
          </p:cNvSpPr>
          <p:nvPr>
            <p:ph idx="1"/>
          </p:nvPr>
        </p:nvSpPr>
        <p:spPr/>
        <p:txBody>
          <a:bodyPr/>
          <a:lstStyle/>
          <a:p>
            <a:r>
              <a:rPr lang="en-US" dirty="0"/>
              <a:t>Unemployment insurance (UI):  </a:t>
            </a:r>
            <a:endParaRPr lang="en-US" dirty="0" smtClean="0"/>
          </a:p>
          <a:p>
            <a:pPr lvl="1"/>
            <a:r>
              <a:rPr lang="en-US" dirty="0" smtClean="0"/>
              <a:t>A government </a:t>
            </a:r>
            <a:r>
              <a:rPr lang="en-US" dirty="0"/>
              <a:t>program that </a:t>
            </a:r>
            <a:r>
              <a:rPr lang="en-US" dirty="0" smtClean="0"/>
              <a:t>partially protects </a:t>
            </a:r>
            <a:r>
              <a:rPr lang="en-US" dirty="0"/>
              <a:t>workers’ incomes when </a:t>
            </a:r>
            <a:r>
              <a:rPr lang="en-US" dirty="0" smtClean="0"/>
              <a:t>they become </a:t>
            </a:r>
            <a:r>
              <a:rPr lang="en-US" dirty="0"/>
              <a:t>unemployed </a:t>
            </a:r>
          </a:p>
          <a:p>
            <a:pPr lvl="1"/>
            <a:r>
              <a:rPr lang="en-US" dirty="0" smtClean="0"/>
              <a:t>Increases </a:t>
            </a:r>
            <a:r>
              <a:rPr lang="en-US" dirty="0"/>
              <a:t>frictional unemployment. </a:t>
            </a:r>
            <a:endParaRPr lang="en-US" dirty="0" smtClean="0"/>
          </a:p>
          <a:p>
            <a:pPr lvl="2"/>
            <a:r>
              <a:rPr lang="en-US" dirty="0" smtClean="0"/>
              <a:t>People </a:t>
            </a:r>
            <a:r>
              <a:rPr lang="en-US" dirty="0"/>
              <a:t>respond to incentives. </a:t>
            </a:r>
            <a:endParaRPr lang="en-US" dirty="0" smtClean="0"/>
          </a:p>
          <a:p>
            <a:pPr lvl="2"/>
            <a:r>
              <a:rPr lang="en-US" dirty="0"/>
              <a:t>UI benefits end when a worker takes a job</a:t>
            </a:r>
            <a:r>
              <a:rPr lang="en-US" dirty="0" smtClean="0"/>
              <a:t>, so </a:t>
            </a:r>
            <a:r>
              <a:rPr lang="en-US" dirty="0"/>
              <a:t>workers have less incentive to search or </a:t>
            </a:r>
            <a:r>
              <a:rPr lang="en-US" dirty="0" smtClean="0"/>
              <a:t>take </a:t>
            </a:r>
            <a:r>
              <a:rPr lang="en-US" dirty="0"/>
              <a:t>jobs while eligible to receive benefits.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673486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Unemployment Insurance</a:t>
            </a:r>
          </a:p>
        </p:txBody>
      </p:sp>
      <p:sp>
        <p:nvSpPr>
          <p:cNvPr id="3" name="Content Placeholder 2"/>
          <p:cNvSpPr>
            <a:spLocks noGrp="1"/>
          </p:cNvSpPr>
          <p:nvPr>
            <p:ph idx="1"/>
          </p:nvPr>
        </p:nvSpPr>
        <p:spPr/>
        <p:txBody>
          <a:bodyPr/>
          <a:lstStyle/>
          <a:p>
            <a:r>
              <a:rPr lang="en-US" dirty="0"/>
              <a:t>Benefits of UI:</a:t>
            </a:r>
          </a:p>
          <a:p>
            <a:pPr lvl="1"/>
            <a:r>
              <a:rPr lang="en-US" dirty="0"/>
              <a:t>Reduces uncertainty over incomes</a:t>
            </a:r>
          </a:p>
          <a:p>
            <a:pPr lvl="1"/>
            <a:r>
              <a:rPr lang="en-US" dirty="0"/>
              <a:t>Gives the unemployed more time to search, resulting in better job matches and thus higher productivity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76406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pPr eaLnBrk="1" hangingPunct="1"/>
            <a:r>
              <a:rPr lang="en-US" sz="3600" smtClean="0"/>
              <a:t>Explaining Structural Unemployment</a:t>
            </a:r>
          </a:p>
        </p:txBody>
      </p:sp>
      <p:sp>
        <p:nvSpPr>
          <p:cNvPr id="158723" name="Rectangle 3"/>
          <p:cNvSpPr>
            <a:spLocks noGrp="1" noChangeArrowheads="1"/>
          </p:cNvSpPr>
          <p:nvPr>
            <p:ph type="body" sz="quarter" idx="12"/>
          </p:nvPr>
        </p:nvSpPr>
        <p:spPr>
          <a:xfrm>
            <a:off x="100450" y="841374"/>
            <a:ext cx="3811943" cy="5559425"/>
          </a:xfrm>
        </p:spPr>
        <p:txBody>
          <a:bodyPr>
            <a:normAutofit/>
          </a:bodyPr>
          <a:lstStyle/>
          <a:p>
            <a:pPr marL="0" indent="0" eaLnBrk="1" hangingPunct="1">
              <a:buFont typeface="Wingdings" pitchFamily="2" charset="2"/>
              <a:buNone/>
            </a:pPr>
            <a:r>
              <a:rPr lang="en-US" sz="2800" dirty="0" smtClean="0"/>
              <a:t>Structural unemployment occurs when there are not enough jobs to go around. </a:t>
            </a:r>
          </a:p>
          <a:p>
            <a:pPr eaLnBrk="1" hangingPunct="1"/>
            <a:endParaRPr lang="en-US" sz="2800" dirty="0" smtClean="0">
              <a:cs typeface="Arial"/>
            </a:endParaRPr>
          </a:p>
          <a:p>
            <a:pPr eaLnBrk="1" hangingPunct="1"/>
            <a:r>
              <a:rPr lang="en-US" sz="2800" dirty="0" smtClean="0">
                <a:cs typeface="Arial"/>
              </a:rPr>
              <a:t>Occurs </a:t>
            </a:r>
            <a:r>
              <a:rPr lang="en-US" sz="2800" dirty="0">
                <a:cs typeface="Arial"/>
              </a:rPr>
              <a:t>when wage</a:t>
            </a:r>
            <a:br>
              <a:rPr lang="en-US" sz="2800" dirty="0">
                <a:cs typeface="Arial"/>
              </a:rPr>
            </a:br>
            <a:r>
              <a:rPr lang="en-US" sz="2800" dirty="0">
                <a:cs typeface="Arial"/>
              </a:rPr>
              <a:t>is kept above </a:t>
            </a:r>
            <a:r>
              <a:rPr lang="en-US" sz="2800" dirty="0" smtClean="0">
                <a:cs typeface="Arial"/>
              </a:rPr>
              <a:t>equilibrium. </a:t>
            </a:r>
          </a:p>
          <a:p>
            <a:pPr eaLnBrk="1" hangingPunct="1"/>
            <a:endParaRPr lang="en-US" sz="2800" dirty="0">
              <a:cs typeface="Arial"/>
            </a:endParaRPr>
          </a:p>
          <a:p>
            <a:pPr eaLnBrk="1" hangingPunct="1"/>
            <a:r>
              <a:rPr lang="en-US" sz="2800" dirty="0">
                <a:cs typeface="Arial"/>
              </a:rPr>
              <a:t>There are three reasons for this…</a:t>
            </a:r>
          </a:p>
          <a:p>
            <a:pPr marL="0" indent="0" eaLnBrk="1" hangingPunct="1">
              <a:buFont typeface="Wingdings" pitchFamily="2" charset="2"/>
              <a:buNone/>
            </a:pPr>
            <a:endParaRPr lang="en-US" sz="2800" dirty="0" smtClean="0"/>
          </a:p>
        </p:txBody>
      </p:sp>
      <p:grpSp>
        <p:nvGrpSpPr>
          <p:cNvPr id="2" name="Group 4"/>
          <p:cNvGrpSpPr>
            <a:grpSpLocks/>
          </p:cNvGrpSpPr>
          <p:nvPr/>
        </p:nvGrpSpPr>
        <p:grpSpPr bwMode="auto">
          <a:xfrm>
            <a:off x="4249738" y="1724025"/>
            <a:ext cx="4456112" cy="3871913"/>
            <a:chOff x="2558" y="778"/>
            <a:chExt cx="2807" cy="2439"/>
          </a:xfrm>
        </p:grpSpPr>
        <p:grpSp>
          <p:nvGrpSpPr>
            <p:cNvPr id="33819" name="Group 5"/>
            <p:cNvGrpSpPr>
              <a:grpSpLocks/>
            </p:cNvGrpSpPr>
            <p:nvPr/>
          </p:nvGrpSpPr>
          <p:grpSpPr bwMode="auto">
            <a:xfrm>
              <a:off x="2697" y="1030"/>
              <a:ext cx="2409" cy="2049"/>
              <a:chOff x="1098" y="1361"/>
              <a:chExt cx="2116" cy="2027"/>
            </a:xfrm>
          </p:grpSpPr>
          <p:sp>
            <p:nvSpPr>
              <p:cNvPr id="33822"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3"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20" name="Text Box 8"/>
            <p:cNvSpPr txBox="1">
              <a:spLocks noChangeArrowheads="1"/>
            </p:cNvSpPr>
            <p:nvPr/>
          </p:nvSpPr>
          <p:spPr bwMode="auto">
            <a:xfrm>
              <a:off x="2558" y="77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W</a:t>
              </a:r>
            </a:p>
          </p:txBody>
        </p:sp>
        <p:sp>
          <p:nvSpPr>
            <p:cNvPr id="33821" name="Text Box 9"/>
            <p:cNvSpPr txBox="1">
              <a:spLocks noChangeArrowheads="1"/>
            </p:cNvSpPr>
            <p:nvPr/>
          </p:nvSpPr>
          <p:spPr bwMode="auto">
            <a:xfrm>
              <a:off x="5075" y="2929"/>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L</a:t>
              </a:r>
            </a:p>
          </p:txBody>
        </p:sp>
      </p:grpSp>
      <p:grpSp>
        <p:nvGrpSpPr>
          <p:cNvPr id="4" name="Group 10"/>
          <p:cNvGrpSpPr>
            <a:grpSpLocks/>
          </p:cNvGrpSpPr>
          <p:nvPr/>
        </p:nvGrpSpPr>
        <p:grpSpPr bwMode="auto">
          <a:xfrm>
            <a:off x="5332413" y="2178050"/>
            <a:ext cx="2617787" cy="3203575"/>
            <a:chOff x="3240" y="1064"/>
            <a:chExt cx="1649" cy="2018"/>
          </a:xfrm>
        </p:grpSpPr>
        <p:sp>
          <p:nvSpPr>
            <p:cNvPr id="33817" name="Line 11"/>
            <p:cNvSpPr>
              <a:spLocks noChangeShapeType="1"/>
            </p:cNvSpPr>
            <p:nvPr/>
          </p:nvSpPr>
          <p:spPr bwMode="auto">
            <a:xfrm>
              <a:off x="3240" y="1064"/>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Text Box 12"/>
            <p:cNvSpPr txBox="1">
              <a:spLocks noChangeArrowheads="1"/>
            </p:cNvSpPr>
            <p:nvPr/>
          </p:nvSpPr>
          <p:spPr bwMode="auto">
            <a:xfrm>
              <a:off x="4569" y="2794"/>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D</a:t>
              </a:r>
            </a:p>
          </p:txBody>
        </p:sp>
      </p:grpSp>
      <p:grpSp>
        <p:nvGrpSpPr>
          <p:cNvPr id="5" name="Group 13"/>
          <p:cNvGrpSpPr>
            <a:grpSpLocks/>
          </p:cNvGrpSpPr>
          <p:nvPr/>
        </p:nvGrpSpPr>
        <p:grpSpPr bwMode="auto">
          <a:xfrm>
            <a:off x="5472113" y="1849438"/>
            <a:ext cx="1703387" cy="3362325"/>
            <a:chOff x="3328" y="857"/>
            <a:chExt cx="1073" cy="2118"/>
          </a:xfrm>
        </p:grpSpPr>
        <p:sp>
          <p:nvSpPr>
            <p:cNvPr id="33815" name="Line 14"/>
            <p:cNvSpPr>
              <a:spLocks noChangeShapeType="1"/>
            </p:cNvSpPr>
            <p:nvPr/>
          </p:nvSpPr>
          <p:spPr bwMode="auto">
            <a:xfrm flipV="1">
              <a:off x="3328" y="1089"/>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Text Box 15"/>
            <p:cNvSpPr txBox="1">
              <a:spLocks noChangeArrowheads="1"/>
            </p:cNvSpPr>
            <p:nvPr/>
          </p:nvSpPr>
          <p:spPr bwMode="auto">
            <a:xfrm>
              <a:off x="4081" y="857"/>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S</a:t>
              </a:r>
            </a:p>
          </p:txBody>
        </p:sp>
      </p:grpSp>
      <p:grpSp>
        <p:nvGrpSpPr>
          <p:cNvPr id="6" name="Group 16"/>
          <p:cNvGrpSpPr>
            <a:grpSpLocks/>
          </p:cNvGrpSpPr>
          <p:nvPr/>
        </p:nvGrpSpPr>
        <p:grpSpPr bwMode="auto">
          <a:xfrm>
            <a:off x="3444875" y="3254375"/>
            <a:ext cx="2921000" cy="365125"/>
            <a:chOff x="2051" y="1742"/>
            <a:chExt cx="1840" cy="230"/>
          </a:xfrm>
        </p:grpSpPr>
        <p:sp>
          <p:nvSpPr>
            <p:cNvPr id="33812" name="Line 17"/>
            <p:cNvSpPr>
              <a:spLocks noChangeShapeType="1"/>
            </p:cNvSpPr>
            <p:nvPr/>
          </p:nvSpPr>
          <p:spPr bwMode="auto">
            <a:xfrm>
              <a:off x="2702" y="1860"/>
              <a:ext cx="114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Oval 18"/>
            <p:cNvSpPr>
              <a:spLocks noChangeArrowheads="1"/>
            </p:cNvSpPr>
            <p:nvPr/>
          </p:nvSpPr>
          <p:spPr bwMode="auto">
            <a:xfrm>
              <a:off x="3803" y="181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3814" name="Text Box 19"/>
            <p:cNvSpPr txBox="1">
              <a:spLocks noChangeArrowheads="1"/>
            </p:cNvSpPr>
            <p:nvPr/>
          </p:nvSpPr>
          <p:spPr bwMode="auto">
            <a:xfrm>
              <a:off x="2051" y="1742"/>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W</a:t>
              </a:r>
              <a:r>
                <a:rPr lang="en-US" sz="2400" b="1" i="1" baseline="-25000">
                  <a:cs typeface="Arial" charset="0"/>
                </a:rPr>
                <a:t>E</a:t>
              </a:r>
            </a:p>
          </p:txBody>
        </p:sp>
      </p:grpSp>
      <p:grpSp>
        <p:nvGrpSpPr>
          <p:cNvPr id="7" name="Group 20"/>
          <p:cNvGrpSpPr>
            <a:grpSpLocks/>
          </p:cNvGrpSpPr>
          <p:nvPr/>
        </p:nvGrpSpPr>
        <p:grpSpPr bwMode="auto">
          <a:xfrm>
            <a:off x="3452813" y="2116138"/>
            <a:ext cx="5407025" cy="822325"/>
            <a:chOff x="2056" y="1039"/>
            <a:chExt cx="3406" cy="518"/>
          </a:xfrm>
        </p:grpSpPr>
        <p:sp>
          <p:nvSpPr>
            <p:cNvPr id="33808" name="Line 21"/>
            <p:cNvSpPr>
              <a:spLocks noChangeShapeType="1"/>
            </p:cNvSpPr>
            <p:nvPr/>
          </p:nvSpPr>
          <p:spPr bwMode="auto">
            <a:xfrm>
              <a:off x="2700" y="1304"/>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Text Box 22"/>
            <p:cNvSpPr txBox="1">
              <a:spLocks noChangeArrowheads="1"/>
            </p:cNvSpPr>
            <p:nvPr/>
          </p:nvSpPr>
          <p:spPr bwMode="auto">
            <a:xfrm>
              <a:off x="4757" y="1039"/>
              <a:ext cx="7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actual wage</a:t>
              </a:r>
            </a:p>
          </p:txBody>
        </p:sp>
        <p:sp>
          <p:nvSpPr>
            <p:cNvPr id="33810" name="AutoShape 23"/>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33811" name="Text Box 24"/>
            <p:cNvSpPr txBox="1">
              <a:spLocks noChangeArrowheads="1"/>
            </p:cNvSpPr>
            <p:nvPr/>
          </p:nvSpPr>
          <p:spPr bwMode="auto">
            <a:xfrm>
              <a:off x="2056" y="1187"/>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W</a:t>
              </a:r>
              <a:r>
                <a:rPr lang="en-US" sz="2400" b="1" i="1" baseline="-25000">
                  <a:cs typeface="Arial" charset="0"/>
                </a:rPr>
                <a:t>1</a:t>
              </a:r>
            </a:p>
          </p:txBody>
        </p:sp>
      </p:grpSp>
      <p:grpSp>
        <p:nvGrpSpPr>
          <p:cNvPr id="8" name="Group 25"/>
          <p:cNvGrpSpPr>
            <a:grpSpLocks/>
          </p:cNvGrpSpPr>
          <p:nvPr/>
        </p:nvGrpSpPr>
        <p:grpSpPr bwMode="auto">
          <a:xfrm>
            <a:off x="5484813" y="1435100"/>
            <a:ext cx="1235075" cy="1068388"/>
            <a:chOff x="3336" y="596"/>
            <a:chExt cx="778" cy="673"/>
          </a:xfrm>
        </p:grpSpPr>
        <p:sp>
          <p:nvSpPr>
            <p:cNvPr id="33806" name="AutoShape 26"/>
            <p:cNvSpPr>
              <a:spLocks/>
            </p:cNvSpPr>
            <p:nvPr/>
          </p:nvSpPr>
          <p:spPr bwMode="auto">
            <a:xfrm rot="5400000">
              <a:off x="3661" y="826"/>
              <a:ext cx="196" cy="689"/>
            </a:xfrm>
            <a:prstGeom prst="leftBrace">
              <a:avLst>
                <a:gd name="adj1" fmla="val 61648"/>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33807" name="Text Box 27"/>
            <p:cNvSpPr txBox="1">
              <a:spLocks noChangeArrowheads="1"/>
            </p:cNvSpPr>
            <p:nvPr/>
          </p:nvSpPr>
          <p:spPr bwMode="auto">
            <a:xfrm>
              <a:off x="3336" y="596"/>
              <a:ext cx="77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solidFill>
                    <a:srgbClr val="0000FF"/>
                  </a:solidFill>
                  <a:cs typeface="Arial" charset="0"/>
                </a:rPr>
                <a:t>unemp-loyment</a:t>
              </a:r>
            </a:p>
          </p:txBody>
        </p:sp>
      </p:grpSp>
      <p:sp>
        <p:nvSpPr>
          <p:cNvPr id="338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4384137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with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nodeType="with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par>
                          <p:cTn id="16" fill="hold" nodeType="with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nodeType="with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8723">
                                            <p:txEl>
                                              <p:pRg st="0" end="0"/>
                                            </p:txEl>
                                          </p:spTgt>
                                        </p:tgtEl>
                                        <p:attrNameLst>
                                          <p:attrName>style.visibility</p:attrName>
                                        </p:attrNameLst>
                                      </p:cBhvr>
                                      <p:to>
                                        <p:strVal val="visible"/>
                                      </p:to>
                                    </p:set>
                                    <p:animEffect transition="in" filter="wipe(left)">
                                      <p:cBhvr>
                                        <p:cTn id="23" dur="500"/>
                                        <p:tgtEl>
                                          <p:spTgt spid="158723">
                                            <p:txEl>
                                              <p:pRg st="0" end="0"/>
                                            </p:txEl>
                                          </p:spTgt>
                                        </p:tgtEl>
                                      </p:cBhvr>
                                    </p:animEffect>
                                  </p:childTnLst>
                                </p:cTn>
                              </p:par>
                            </p:childTnLst>
                          </p:cTn>
                        </p:par>
                      </p:childTnLst>
                    </p:cTn>
                  </p:par>
                  <p:par>
                    <p:cTn id="24" fill="hold">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58723">
                                            <p:txEl>
                                              <p:pRg st="2" end="2"/>
                                            </p:txEl>
                                          </p:spTgt>
                                        </p:tgtEl>
                                        <p:attrNameLst>
                                          <p:attrName>style.visibility</p:attrName>
                                        </p:attrNameLst>
                                      </p:cBhvr>
                                      <p:to>
                                        <p:strVal val="visible"/>
                                      </p:to>
                                    </p:set>
                                    <p:animEffect transition="in" filter="wipe(left)">
                                      <p:cBhvr>
                                        <p:cTn id="32" dur="500"/>
                                        <p:tgtEl>
                                          <p:spTgt spid="158723">
                                            <p:txEl>
                                              <p:pRg st="2" end="2"/>
                                            </p:txEl>
                                          </p:spTgt>
                                        </p:tgtEl>
                                      </p:cBhvr>
                                    </p:animEffect>
                                  </p:childTnLst>
                                </p:cTn>
                              </p:par>
                            </p:childTnLst>
                          </p:cTn>
                        </p:par>
                        <p:par>
                          <p:cTn id="33" fill="hold" nodeType="with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58723">
                                            <p:txEl>
                                              <p:pRg st="4" end="4"/>
                                            </p:txEl>
                                          </p:spTgt>
                                        </p:tgtEl>
                                        <p:attrNameLst>
                                          <p:attrName>style.visibility</p:attrName>
                                        </p:attrNameLst>
                                      </p:cBhvr>
                                      <p:to>
                                        <p:strVal val="visible"/>
                                      </p:to>
                                    </p:set>
                                    <p:animEffect transition="in" filter="wipe(left)">
                                      <p:cBhvr>
                                        <p:cTn id="40" dur="500"/>
                                        <p:tgtEl>
                                          <p:spTgt spid="158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uiExpand="1" build="p" bldLvl="5"/>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pPr eaLnBrk="1" hangingPunct="1"/>
            <a:r>
              <a:rPr lang="en-US" sz="3600" smtClean="0"/>
              <a:t>Explaining Structural Unemployment</a:t>
            </a:r>
          </a:p>
        </p:txBody>
      </p:sp>
      <p:sp>
        <p:nvSpPr>
          <p:cNvPr id="158723" name="Rectangle 3"/>
          <p:cNvSpPr>
            <a:spLocks noGrp="1" noChangeArrowheads="1"/>
          </p:cNvSpPr>
          <p:nvPr>
            <p:ph type="body" sz="quarter" idx="12"/>
          </p:nvPr>
        </p:nvSpPr>
        <p:spPr>
          <a:xfrm>
            <a:off x="100450" y="841374"/>
            <a:ext cx="3811943" cy="5559425"/>
          </a:xfrm>
        </p:spPr>
        <p:txBody>
          <a:bodyPr>
            <a:normAutofit/>
          </a:bodyPr>
          <a:lstStyle/>
          <a:p>
            <a:pPr marL="0" indent="0" eaLnBrk="1" hangingPunct="1">
              <a:buFont typeface="Wingdings" pitchFamily="2" charset="2"/>
              <a:buNone/>
            </a:pPr>
            <a:r>
              <a:rPr lang="en-US" sz="2800" dirty="0" smtClean="0"/>
              <a:t>Structural unemployment occurs when there are not enough jobs to go around. </a:t>
            </a:r>
          </a:p>
          <a:p>
            <a:pPr eaLnBrk="1" hangingPunct="1"/>
            <a:endParaRPr lang="en-US" sz="2800" dirty="0" smtClean="0">
              <a:cs typeface="Arial"/>
            </a:endParaRPr>
          </a:p>
          <a:p>
            <a:pPr eaLnBrk="1" hangingPunct="1"/>
            <a:r>
              <a:rPr lang="en-US" sz="2800" dirty="0" smtClean="0">
                <a:cs typeface="Arial"/>
              </a:rPr>
              <a:t>Occurs </a:t>
            </a:r>
            <a:r>
              <a:rPr lang="en-US" sz="2800" dirty="0">
                <a:cs typeface="Arial"/>
              </a:rPr>
              <a:t>when wage</a:t>
            </a:r>
            <a:br>
              <a:rPr lang="en-US" sz="2800" dirty="0">
                <a:cs typeface="Arial"/>
              </a:rPr>
            </a:br>
            <a:r>
              <a:rPr lang="en-US" sz="2800" dirty="0">
                <a:cs typeface="Arial"/>
              </a:rPr>
              <a:t>is kept above </a:t>
            </a:r>
            <a:r>
              <a:rPr lang="en-US" sz="2800" dirty="0" smtClean="0">
                <a:cs typeface="Arial"/>
              </a:rPr>
              <a:t>equilibrium. </a:t>
            </a:r>
          </a:p>
          <a:p>
            <a:pPr eaLnBrk="1" hangingPunct="1"/>
            <a:endParaRPr lang="en-US" sz="2800" dirty="0">
              <a:cs typeface="Arial"/>
            </a:endParaRPr>
          </a:p>
          <a:p>
            <a:pPr eaLnBrk="1" hangingPunct="1"/>
            <a:r>
              <a:rPr lang="en-US" sz="2800" dirty="0">
                <a:cs typeface="Arial"/>
              </a:rPr>
              <a:t>There are three reasons for this…</a:t>
            </a:r>
          </a:p>
          <a:p>
            <a:pPr marL="0" indent="0" eaLnBrk="1" hangingPunct="1">
              <a:buFont typeface="Wingdings" pitchFamily="2" charset="2"/>
              <a:buNone/>
            </a:pPr>
            <a:endParaRPr lang="en-US" sz="2800" dirty="0" smtClean="0"/>
          </a:p>
        </p:txBody>
      </p:sp>
      <p:grpSp>
        <p:nvGrpSpPr>
          <p:cNvPr id="2" name="Group 4"/>
          <p:cNvGrpSpPr>
            <a:grpSpLocks/>
          </p:cNvGrpSpPr>
          <p:nvPr/>
        </p:nvGrpSpPr>
        <p:grpSpPr bwMode="auto">
          <a:xfrm>
            <a:off x="4249738" y="1724025"/>
            <a:ext cx="4456112" cy="3871913"/>
            <a:chOff x="2558" y="778"/>
            <a:chExt cx="2807" cy="2439"/>
          </a:xfrm>
        </p:grpSpPr>
        <p:grpSp>
          <p:nvGrpSpPr>
            <p:cNvPr id="33819" name="Group 5"/>
            <p:cNvGrpSpPr>
              <a:grpSpLocks/>
            </p:cNvGrpSpPr>
            <p:nvPr/>
          </p:nvGrpSpPr>
          <p:grpSpPr bwMode="auto">
            <a:xfrm>
              <a:off x="2697" y="1030"/>
              <a:ext cx="2409" cy="2049"/>
              <a:chOff x="1098" y="1361"/>
              <a:chExt cx="2116" cy="2027"/>
            </a:xfrm>
          </p:grpSpPr>
          <p:sp>
            <p:nvSpPr>
              <p:cNvPr id="33822"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3"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20" name="Text Box 8"/>
            <p:cNvSpPr txBox="1">
              <a:spLocks noChangeArrowheads="1"/>
            </p:cNvSpPr>
            <p:nvPr/>
          </p:nvSpPr>
          <p:spPr bwMode="auto">
            <a:xfrm>
              <a:off x="2558" y="77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W</a:t>
              </a:r>
            </a:p>
          </p:txBody>
        </p:sp>
        <p:sp>
          <p:nvSpPr>
            <p:cNvPr id="33821" name="Text Box 9"/>
            <p:cNvSpPr txBox="1">
              <a:spLocks noChangeArrowheads="1"/>
            </p:cNvSpPr>
            <p:nvPr/>
          </p:nvSpPr>
          <p:spPr bwMode="auto">
            <a:xfrm>
              <a:off x="5075" y="2929"/>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L</a:t>
              </a:r>
            </a:p>
          </p:txBody>
        </p:sp>
      </p:grpSp>
      <p:grpSp>
        <p:nvGrpSpPr>
          <p:cNvPr id="4" name="Group 10"/>
          <p:cNvGrpSpPr>
            <a:grpSpLocks/>
          </p:cNvGrpSpPr>
          <p:nvPr/>
        </p:nvGrpSpPr>
        <p:grpSpPr bwMode="auto">
          <a:xfrm>
            <a:off x="5332413" y="2178050"/>
            <a:ext cx="2617787" cy="3203575"/>
            <a:chOff x="3240" y="1064"/>
            <a:chExt cx="1649" cy="2018"/>
          </a:xfrm>
        </p:grpSpPr>
        <p:sp>
          <p:nvSpPr>
            <p:cNvPr id="33817" name="Line 11"/>
            <p:cNvSpPr>
              <a:spLocks noChangeShapeType="1"/>
            </p:cNvSpPr>
            <p:nvPr/>
          </p:nvSpPr>
          <p:spPr bwMode="auto">
            <a:xfrm>
              <a:off x="3240" y="1064"/>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Text Box 12"/>
            <p:cNvSpPr txBox="1">
              <a:spLocks noChangeArrowheads="1"/>
            </p:cNvSpPr>
            <p:nvPr/>
          </p:nvSpPr>
          <p:spPr bwMode="auto">
            <a:xfrm>
              <a:off x="4569" y="2794"/>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D</a:t>
              </a:r>
            </a:p>
          </p:txBody>
        </p:sp>
      </p:grpSp>
      <p:grpSp>
        <p:nvGrpSpPr>
          <p:cNvPr id="5" name="Group 13"/>
          <p:cNvGrpSpPr>
            <a:grpSpLocks/>
          </p:cNvGrpSpPr>
          <p:nvPr/>
        </p:nvGrpSpPr>
        <p:grpSpPr bwMode="auto">
          <a:xfrm>
            <a:off x="5472113" y="1849438"/>
            <a:ext cx="1703387" cy="3362325"/>
            <a:chOff x="3328" y="857"/>
            <a:chExt cx="1073" cy="2118"/>
          </a:xfrm>
        </p:grpSpPr>
        <p:sp>
          <p:nvSpPr>
            <p:cNvPr id="33815" name="Line 14"/>
            <p:cNvSpPr>
              <a:spLocks noChangeShapeType="1"/>
            </p:cNvSpPr>
            <p:nvPr/>
          </p:nvSpPr>
          <p:spPr bwMode="auto">
            <a:xfrm flipV="1">
              <a:off x="3328" y="1089"/>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Text Box 15"/>
            <p:cNvSpPr txBox="1">
              <a:spLocks noChangeArrowheads="1"/>
            </p:cNvSpPr>
            <p:nvPr/>
          </p:nvSpPr>
          <p:spPr bwMode="auto">
            <a:xfrm>
              <a:off x="4081" y="857"/>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S</a:t>
              </a:r>
            </a:p>
          </p:txBody>
        </p:sp>
      </p:grpSp>
      <p:grpSp>
        <p:nvGrpSpPr>
          <p:cNvPr id="6" name="Group 16"/>
          <p:cNvGrpSpPr>
            <a:grpSpLocks/>
          </p:cNvGrpSpPr>
          <p:nvPr/>
        </p:nvGrpSpPr>
        <p:grpSpPr bwMode="auto">
          <a:xfrm>
            <a:off x="3444875" y="3254375"/>
            <a:ext cx="2921000" cy="365125"/>
            <a:chOff x="2051" y="1742"/>
            <a:chExt cx="1840" cy="230"/>
          </a:xfrm>
        </p:grpSpPr>
        <p:sp>
          <p:nvSpPr>
            <p:cNvPr id="33812" name="Line 17"/>
            <p:cNvSpPr>
              <a:spLocks noChangeShapeType="1"/>
            </p:cNvSpPr>
            <p:nvPr/>
          </p:nvSpPr>
          <p:spPr bwMode="auto">
            <a:xfrm>
              <a:off x="2702" y="1860"/>
              <a:ext cx="114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Oval 18"/>
            <p:cNvSpPr>
              <a:spLocks noChangeArrowheads="1"/>
            </p:cNvSpPr>
            <p:nvPr/>
          </p:nvSpPr>
          <p:spPr bwMode="auto">
            <a:xfrm>
              <a:off x="3803" y="181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3814" name="Text Box 19"/>
            <p:cNvSpPr txBox="1">
              <a:spLocks noChangeArrowheads="1"/>
            </p:cNvSpPr>
            <p:nvPr/>
          </p:nvSpPr>
          <p:spPr bwMode="auto">
            <a:xfrm>
              <a:off x="2051" y="1742"/>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W</a:t>
              </a:r>
              <a:r>
                <a:rPr lang="en-US" sz="2400" b="1" i="1" baseline="-25000">
                  <a:cs typeface="Arial" charset="0"/>
                </a:rPr>
                <a:t>E</a:t>
              </a:r>
            </a:p>
          </p:txBody>
        </p:sp>
      </p:grpSp>
      <p:grpSp>
        <p:nvGrpSpPr>
          <p:cNvPr id="7" name="Group 20"/>
          <p:cNvGrpSpPr>
            <a:grpSpLocks/>
          </p:cNvGrpSpPr>
          <p:nvPr/>
        </p:nvGrpSpPr>
        <p:grpSpPr bwMode="auto">
          <a:xfrm>
            <a:off x="3452813" y="2116138"/>
            <a:ext cx="5407025" cy="822325"/>
            <a:chOff x="2056" y="1039"/>
            <a:chExt cx="3406" cy="518"/>
          </a:xfrm>
        </p:grpSpPr>
        <p:sp>
          <p:nvSpPr>
            <p:cNvPr id="33808" name="Line 21"/>
            <p:cNvSpPr>
              <a:spLocks noChangeShapeType="1"/>
            </p:cNvSpPr>
            <p:nvPr/>
          </p:nvSpPr>
          <p:spPr bwMode="auto">
            <a:xfrm>
              <a:off x="2700" y="1304"/>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Text Box 22"/>
            <p:cNvSpPr txBox="1">
              <a:spLocks noChangeArrowheads="1"/>
            </p:cNvSpPr>
            <p:nvPr/>
          </p:nvSpPr>
          <p:spPr bwMode="auto">
            <a:xfrm>
              <a:off x="4757" y="1039"/>
              <a:ext cx="7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actual wage</a:t>
              </a:r>
            </a:p>
          </p:txBody>
        </p:sp>
        <p:sp>
          <p:nvSpPr>
            <p:cNvPr id="33810" name="AutoShape 23"/>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33811" name="Text Box 24"/>
            <p:cNvSpPr txBox="1">
              <a:spLocks noChangeArrowheads="1"/>
            </p:cNvSpPr>
            <p:nvPr/>
          </p:nvSpPr>
          <p:spPr bwMode="auto">
            <a:xfrm>
              <a:off x="2056" y="1187"/>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W</a:t>
              </a:r>
              <a:r>
                <a:rPr lang="en-US" sz="2400" b="1" i="1" baseline="-25000">
                  <a:cs typeface="Arial" charset="0"/>
                </a:rPr>
                <a:t>1</a:t>
              </a:r>
            </a:p>
          </p:txBody>
        </p:sp>
      </p:grpSp>
      <p:grpSp>
        <p:nvGrpSpPr>
          <p:cNvPr id="8" name="Group 25"/>
          <p:cNvGrpSpPr>
            <a:grpSpLocks/>
          </p:cNvGrpSpPr>
          <p:nvPr/>
        </p:nvGrpSpPr>
        <p:grpSpPr bwMode="auto">
          <a:xfrm>
            <a:off x="5484813" y="1435100"/>
            <a:ext cx="1235075" cy="1068388"/>
            <a:chOff x="3336" y="596"/>
            <a:chExt cx="778" cy="673"/>
          </a:xfrm>
        </p:grpSpPr>
        <p:sp>
          <p:nvSpPr>
            <p:cNvPr id="33806" name="AutoShape 26"/>
            <p:cNvSpPr>
              <a:spLocks/>
            </p:cNvSpPr>
            <p:nvPr/>
          </p:nvSpPr>
          <p:spPr bwMode="auto">
            <a:xfrm rot="5400000">
              <a:off x="3661" y="826"/>
              <a:ext cx="196" cy="689"/>
            </a:xfrm>
            <a:prstGeom prst="leftBrace">
              <a:avLst>
                <a:gd name="adj1" fmla="val 61648"/>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33807" name="Text Box 27"/>
            <p:cNvSpPr txBox="1">
              <a:spLocks noChangeArrowheads="1"/>
            </p:cNvSpPr>
            <p:nvPr/>
          </p:nvSpPr>
          <p:spPr bwMode="auto">
            <a:xfrm>
              <a:off x="3336" y="596"/>
              <a:ext cx="77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solidFill>
                    <a:srgbClr val="0000FF"/>
                  </a:solidFill>
                  <a:cs typeface="Arial" charset="0"/>
                </a:rPr>
                <a:t>unemp-loyment</a:t>
              </a:r>
            </a:p>
          </p:txBody>
        </p:sp>
      </p:grpSp>
      <p:sp>
        <p:nvSpPr>
          <p:cNvPr id="338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cxnSp>
        <p:nvCxnSpPr>
          <p:cNvPr id="19" name="Straight Connector 18"/>
          <p:cNvCxnSpPr>
            <a:stCxn id="33813" idx="6"/>
          </p:cNvCxnSpPr>
          <p:nvPr/>
        </p:nvCxnSpPr>
        <p:spPr bwMode="auto">
          <a:xfrm>
            <a:off x="6365875" y="3434557"/>
            <a:ext cx="34925" cy="2051843"/>
          </a:xfrm>
          <a:prstGeom prst="line">
            <a:avLst/>
          </a:prstGeom>
          <a:noFill/>
          <a:ln w="9525" cap="flat" cmpd="sng" algn="ctr">
            <a:solidFill>
              <a:schemeClr val="tx1"/>
            </a:solidFill>
            <a:prstDash val="dot"/>
            <a:round/>
            <a:headEnd type="none" w="med" len="med"/>
            <a:tailEnd type="none" w="med" len="med"/>
          </a:ln>
          <a:effectLst/>
        </p:spPr>
      </p:cxnSp>
      <p:sp>
        <p:nvSpPr>
          <p:cNvPr id="20" name="TextBox 19"/>
          <p:cNvSpPr txBox="1"/>
          <p:nvPr/>
        </p:nvSpPr>
        <p:spPr>
          <a:xfrm>
            <a:off x="6172200" y="5410200"/>
            <a:ext cx="415686" cy="369332"/>
          </a:xfrm>
          <a:prstGeom prst="rect">
            <a:avLst/>
          </a:prstGeom>
          <a:noFill/>
        </p:spPr>
        <p:txBody>
          <a:bodyPr wrap="none" rtlCol="0">
            <a:spAutoFit/>
          </a:bodyPr>
          <a:lstStyle/>
          <a:p>
            <a:r>
              <a:rPr lang="en-US" dirty="0" smtClean="0"/>
              <a:t>L</a:t>
            </a:r>
            <a:r>
              <a:rPr lang="en-US" baseline="-25000" dirty="0" smtClean="0"/>
              <a:t>E</a:t>
            </a:r>
            <a:endParaRPr lang="en-US" dirty="0"/>
          </a:p>
        </p:txBody>
      </p:sp>
      <p:cxnSp>
        <p:nvCxnSpPr>
          <p:cNvPr id="11" name="Straight Connector 10"/>
          <p:cNvCxnSpPr/>
          <p:nvPr/>
        </p:nvCxnSpPr>
        <p:spPr bwMode="auto">
          <a:xfrm>
            <a:off x="5562600" y="2514600"/>
            <a:ext cx="76200" cy="2819400"/>
          </a:xfrm>
          <a:prstGeom prst="line">
            <a:avLst/>
          </a:prstGeom>
          <a:noFill/>
          <a:ln w="9525" cap="flat" cmpd="sng" algn="ctr">
            <a:solidFill>
              <a:schemeClr val="tx1"/>
            </a:solidFill>
            <a:prstDash val="dot"/>
            <a:round/>
            <a:headEnd type="none" w="med" len="med"/>
            <a:tailEnd type="none" w="med" len="med"/>
          </a:ln>
          <a:effectLst/>
        </p:spPr>
      </p:cxnSp>
      <p:sp>
        <p:nvSpPr>
          <p:cNvPr id="35" name="TextBox 34"/>
          <p:cNvSpPr txBox="1"/>
          <p:nvPr/>
        </p:nvSpPr>
        <p:spPr>
          <a:xfrm>
            <a:off x="5410200" y="5410200"/>
            <a:ext cx="424177" cy="369332"/>
          </a:xfrm>
          <a:prstGeom prst="rect">
            <a:avLst/>
          </a:prstGeom>
          <a:noFill/>
        </p:spPr>
        <p:txBody>
          <a:bodyPr wrap="none" rtlCol="0">
            <a:spAutoFit/>
          </a:bodyPr>
          <a:lstStyle/>
          <a:p>
            <a:r>
              <a:rPr lang="en-US" dirty="0" smtClean="0"/>
              <a:t>L</a:t>
            </a:r>
            <a:r>
              <a:rPr lang="en-US" baseline="-25000" dirty="0"/>
              <a:t>D</a:t>
            </a:r>
            <a:endParaRPr lang="en-US" dirty="0"/>
          </a:p>
        </p:txBody>
      </p:sp>
    </p:spTree>
    <p:extLst>
      <p:ext uri="{BB962C8B-B14F-4D97-AF65-F5344CB8AC3E}">
        <p14:creationId xmlns:p14="http://schemas.microsoft.com/office/powerpoint/2010/main" val="11829223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Minimum-Wage Laws</a:t>
            </a:r>
          </a:p>
        </p:txBody>
      </p:sp>
      <p:sp>
        <p:nvSpPr>
          <p:cNvPr id="3" name="Content Placeholder 2"/>
          <p:cNvSpPr>
            <a:spLocks noGrp="1"/>
          </p:cNvSpPr>
          <p:nvPr>
            <p:ph idx="1"/>
          </p:nvPr>
        </p:nvSpPr>
        <p:spPr/>
        <p:txBody>
          <a:bodyPr/>
          <a:lstStyle/>
          <a:p>
            <a:r>
              <a:rPr lang="en-US" dirty="0"/>
              <a:t>The </a:t>
            </a:r>
            <a:r>
              <a:rPr lang="en-US" dirty="0" smtClean="0"/>
              <a:t>minimum </a:t>
            </a:r>
            <a:r>
              <a:rPr lang="en-US" dirty="0"/>
              <a:t>wage </a:t>
            </a:r>
            <a:endParaRPr lang="en-US" dirty="0" smtClean="0"/>
          </a:p>
          <a:p>
            <a:pPr lvl="1"/>
            <a:r>
              <a:rPr lang="en-US" dirty="0" smtClean="0"/>
              <a:t>May exceed </a:t>
            </a:r>
            <a:r>
              <a:rPr lang="en-US" dirty="0"/>
              <a:t>the </a:t>
            </a:r>
            <a:r>
              <a:rPr lang="en-US" dirty="0" smtClean="0"/>
              <a:t>equilibrium </a:t>
            </a:r>
            <a:r>
              <a:rPr lang="en-US" dirty="0"/>
              <a:t>wage for the least skilled or experienced workers, causing structural unemployment.  </a:t>
            </a:r>
          </a:p>
          <a:p>
            <a:pPr lvl="1"/>
            <a:r>
              <a:rPr lang="en-US" dirty="0"/>
              <a:t>But this group is a small part of the labor force, so the min. wage can’t explain most unemployment.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296653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is unemployment measured?</a:t>
            </a:r>
          </a:p>
          <a:p>
            <a:r>
              <a:rPr lang="en-US" sz="3200" dirty="0"/>
              <a:t>What is the “natural rate of unemployment”?  </a:t>
            </a:r>
          </a:p>
          <a:p>
            <a:r>
              <a:rPr lang="en-US" sz="3200" dirty="0"/>
              <a:t>Why are there always some people unemployed?</a:t>
            </a:r>
          </a:p>
          <a:p>
            <a:r>
              <a:rPr lang="en-US" sz="3200" dirty="0"/>
              <a:t>How is unemployment affected by unions and minimum wage laws?</a:t>
            </a:r>
          </a:p>
          <a:p>
            <a:r>
              <a:rPr lang="en-US" sz="3200" dirty="0"/>
              <a:t>What is the theory of efficiency wages, and how does it help explain unemployment?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Unions</a:t>
            </a:r>
          </a:p>
        </p:txBody>
      </p:sp>
      <p:sp>
        <p:nvSpPr>
          <p:cNvPr id="3" name="Content Placeholder 2"/>
          <p:cNvSpPr>
            <a:spLocks noGrp="1"/>
          </p:cNvSpPr>
          <p:nvPr>
            <p:ph idx="1"/>
          </p:nvPr>
        </p:nvSpPr>
        <p:spPr/>
        <p:txBody>
          <a:bodyPr/>
          <a:lstStyle/>
          <a:p>
            <a:r>
              <a:rPr lang="en-US" dirty="0"/>
              <a:t>Union:  </a:t>
            </a:r>
            <a:endParaRPr lang="en-US" dirty="0" smtClean="0"/>
          </a:p>
          <a:p>
            <a:pPr lvl="1"/>
            <a:r>
              <a:rPr lang="en-US" dirty="0" smtClean="0"/>
              <a:t>Worker </a:t>
            </a:r>
            <a:r>
              <a:rPr lang="en-US" dirty="0"/>
              <a:t>association that bargains with employers over wages, benefits, and working conditions  </a:t>
            </a:r>
          </a:p>
          <a:p>
            <a:pPr lvl="1"/>
            <a:r>
              <a:rPr lang="en-US" dirty="0" smtClean="0"/>
              <a:t>Exert </a:t>
            </a:r>
            <a:r>
              <a:rPr lang="en-US" dirty="0"/>
              <a:t>their market power to negotiate higher wages for workers.  </a:t>
            </a:r>
          </a:p>
          <a:p>
            <a:pPr lvl="1"/>
            <a:r>
              <a:rPr lang="en-US" dirty="0"/>
              <a:t>The typical union worker earns 20% higher wages and gets more benefits than a nonunion worker for the same type of work.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179682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Unions</a:t>
            </a:r>
          </a:p>
        </p:txBody>
      </p:sp>
      <p:sp>
        <p:nvSpPr>
          <p:cNvPr id="3" name="Content Placeholder 2"/>
          <p:cNvSpPr>
            <a:spLocks noGrp="1"/>
          </p:cNvSpPr>
          <p:nvPr>
            <p:ph idx="1"/>
          </p:nvPr>
        </p:nvSpPr>
        <p:spPr>
          <a:xfrm>
            <a:off x="277813" y="1025525"/>
            <a:ext cx="8866187" cy="5422900"/>
          </a:xfrm>
        </p:spPr>
        <p:txBody>
          <a:bodyPr/>
          <a:lstStyle/>
          <a:p>
            <a:r>
              <a:rPr lang="en-US" sz="3200" dirty="0" smtClean="0"/>
              <a:t>Unions </a:t>
            </a:r>
            <a:r>
              <a:rPr lang="en-US" sz="3200" dirty="0"/>
              <a:t>raise the wage above </a:t>
            </a:r>
            <a:r>
              <a:rPr lang="en-US" sz="3200" dirty="0" smtClean="0"/>
              <a:t>equilibrium:</a:t>
            </a:r>
          </a:p>
          <a:p>
            <a:pPr lvl="1"/>
            <a:r>
              <a:rPr lang="en-US" sz="3000" dirty="0" smtClean="0"/>
              <a:t>Quantity </a:t>
            </a:r>
            <a:r>
              <a:rPr lang="en-US" sz="3000" dirty="0"/>
              <a:t>of labor demanded falls and unemployment results.  </a:t>
            </a:r>
          </a:p>
          <a:p>
            <a:pPr lvl="1"/>
            <a:r>
              <a:rPr lang="en-US" sz="3000" dirty="0"/>
              <a:t>“Insiders” – workers who </a:t>
            </a:r>
            <a:r>
              <a:rPr lang="en-US" sz="3000" dirty="0" smtClean="0"/>
              <a:t>remain employed</a:t>
            </a:r>
            <a:r>
              <a:rPr lang="en-US" sz="3000" dirty="0"/>
              <a:t>, </a:t>
            </a:r>
            <a:r>
              <a:rPr lang="en-US" sz="3000" dirty="0" smtClean="0"/>
              <a:t>are </a:t>
            </a:r>
            <a:r>
              <a:rPr lang="en-US" sz="3000" dirty="0"/>
              <a:t>better off.</a:t>
            </a:r>
          </a:p>
          <a:p>
            <a:pPr lvl="1"/>
            <a:r>
              <a:rPr lang="en-US" sz="3000" dirty="0"/>
              <a:t>“Outsiders” – workers who lose their jobs, </a:t>
            </a:r>
            <a:br>
              <a:rPr lang="en-US" sz="3000" dirty="0"/>
            </a:br>
            <a:r>
              <a:rPr lang="en-US" sz="3000" dirty="0"/>
              <a:t>are worse off.</a:t>
            </a:r>
          </a:p>
          <a:p>
            <a:pPr lvl="2"/>
            <a:r>
              <a:rPr lang="en-US" dirty="0"/>
              <a:t>Some outsiders go to non-unionized labor markets, which increases labor supply and reduces wages in those markets.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12153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Unions</a:t>
            </a:r>
          </a:p>
        </p:txBody>
      </p:sp>
      <p:sp>
        <p:nvSpPr>
          <p:cNvPr id="3" name="Content Placeholder 2"/>
          <p:cNvSpPr>
            <a:spLocks noGrp="1"/>
          </p:cNvSpPr>
          <p:nvPr>
            <p:ph idx="1"/>
          </p:nvPr>
        </p:nvSpPr>
        <p:spPr>
          <a:xfrm>
            <a:off x="277813" y="1025525"/>
            <a:ext cx="8866187" cy="5422900"/>
          </a:xfrm>
        </p:spPr>
        <p:txBody>
          <a:bodyPr/>
          <a:lstStyle/>
          <a:p>
            <a:pPr marL="0" indent="0">
              <a:buNone/>
            </a:pPr>
            <a:r>
              <a:rPr lang="en-US" sz="3200" dirty="0"/>
              <a:t>Are unions good or bad</a:t>
            </a:r>
            <a:r>
              <a:rPr lang="en-US" sz="3200" dirty="0" smtClean="0"/>
              <a:t>?</a:t>
            </a:r>
            <a:endParaRPr lang="en-US" sz="3200" dirty="0"/>
          </a:p>
          <a:p>
            <a:r>
              <a:rPr lang="en-US" dirty="0"/>
              <a:t>Critics:  </a:t>
            </a:r>
            <a:endParaRPr lang="en-US" dirty="0" smtClean="0"/>
          </a:p>
          <a:p>
            <a:pPr lvl="1"/>
            <a:r>
              <a:rPr lang="en-US" sz="3000" dirty="0" smtClean="0"/>
              <a:t>Unions </a:t>
            </a:r>
            <a:r>
              <a:rPr lang="en-US" sz="3000" dirty="0"/>
              <a:t>are cartels.  </a:t>
            </a:r>
            <a:endParaRPr lang="en-US" sz="3000" dirty="0" smtClean="0"/>
          </a:p>
          <a:p>
            <a:pPr lvl="1"/>
            <a:r>
              <a:rPr lang="en-US" sz="3000" dirty="0" smtClean="0"/>
              <a:t>They </a:t>
            </a:r>
            <a:r>
              <a:rPr lang="en-US" sz="3000" dirty="0"/>
              <a:t>raise wages above </a:t>
            </a:r>
            <a:r>
              <a:rPr lang="en-US" sz="3000" dirty="0" smtClean="0"/>
              <a:t>equilibrium, </a:t>
            </a:r>
            <a:r>
              <a:rPr lang="en-US" sz="3000" dirty="0"/>
              <a:t>which causes unemployment and/or depresses wages in non-union labor markets.  </a:t>
            </a:r>
          </a:p>
          <a:p>
            <a:r>
              <a:rPr lang="en-US" dirty="0"/>
              <a:t>Advocates:  </a:t>
            </a:r>
            <a:endParaRPr lang="en-US" dirty="0" smtClean="0"/>
          </a:p>
          <a:p>
            <a:pPr lvl="1"/>
            <a:r>
              <a:rPr lang="en-US" sz="3000" dirty="0" smtClean="0"/>
              <a:t>Unions </a:t>
            </a:r>
            <a:r>
              <a:rPr lang="en-US" sz="3000" dirty="0"/>
              <a:t>counter the market power of large firms, make firms more responsive to workers’ concerns.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25114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Efficiency Wages</a:t>
            </a:r>
          </a:p>
        </p:txBody>
      </p:sp>
      <p:sp>
        <p:nvSpPr>
          <p:cNvPr id="3" name="Content Placeholder 2"/>
          <p:cNvSpPr>
            <a:spLocks noGrp="1"/>
          </p:cNvSpPr>
          <p:nvPr>
            <p:ph idx="1"/>
          </p:nvPr>
        </p:nvSpPr>
        <p:spPr/>
        <p:txBody>
          <a:bodyPr/>
          <a:lstStyle/>
          <a:p>
            <a:r>
              <a:rPr lang="en-US" dirty="0"/>
              <a:t>The theory of efficiency wages:  </a:t>
            </a:r>
            <a:endParaRPr lang="en-US" dirty="0" smtClean="0"/>
          </a:p>
          <a:p>
            <a:pPr lvl="1"/>
            <a:r>
              <a:rPr lang="en-US" dirty="0" smtClean="0"/>
              <a:t>Firms </a:t>
            </a:r>
            <a:r>
              <a:rPr lang="en-US" dirty="0"/>
              <a:t>voluntarily pay above-equilibrium wages to boost worker productivity.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61060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Four reasons why firms </a:t>
            </a:r>
            <a:r>
              <a:rPr lang="en-US" sz="3600" dirty="0" smtClean="0"/>
              <a:t/>
            </a:r>
            <a:br>
              <a:rPr lang="en-US" sz="3600" dirty="0" smtClean="0"/>
            </a:br>
            <a:r>
              <a:rPr lang="en-US" sz="3600" dirty="0" smtClean="0"/>
              <a:t>might </a:t>
            </a:r>
            <a:r>
              <a:rPr lang="en-US" sz="3600" dirty="0"/>
              <a:t>pay efficiency wages:</a:t>
            </a:r>
          </a:p>
        </p:txBody>
      </p:sp>
      <p:sp>
        <p:nvSpPr>
          <p:cNvPr id="3" name="Content Placeholder 2"/>
          <p:cNvSpPr>
            <a:spLocks noGrp="1"/>
          </p:cNvSpPr>
          <p:nvPr>
            <p:ph idx="1"/>
          </p:nvPr>
        </p:nvSpPr>
        <p:spPr/>
        <p:txBody>
          <a:bodyPr/>
          <a:lstStyle/>
          <a:p>
            <a:pPr marL="514350" indent="-514350">
              <a:buClr>
                <a:srgbClr val="C00000"/>
              </a:buClr>
              <a:buFont typeface="+mj-lt"/>
              <a:buAutoNum type="arabicPeriod"/>
            </a:pPr>
            <a:r>
              <a:rPr lang="en-US" dirty="0" smtClean="0"/>
              <a:t>Worker health</a:t>
            </a:r>
          </a:p>
          <a:p>
            <a:pPr marL="914400" lvl="1" indent="-514350">
              <a:buClr>
                <a:srgbClr val="C00000"/>
              </a:buClr>
            </a:pPr>
            <a:r>
              <a:rPr lang="en-US" sz="3000" dirty="0" smtClean="0"/>
              <a:t>In </a:t>
            </a:r>
            <a:r>
              <a:rPr lang="en-US" sz="3000" dirty="0"/>
              <a:t>less developed countries, poor nutrition is a common problem.  </a:t>
            </a:r>
            <a:endParaRPr lang="en-US" sz="3000" dirty="0" smtClean="0"/>
          </a:p>
          <a:p>
            <a:pPr marL="914400" lvl="1" indent="-514350">
              <a:buClr>
                <a:srgbClr val="C00000"/>
              </a:buClr>
            </a:pPr>
            <a:r>
              <a:rPr lang="en-US" sz="3000" dirty="0" smtClean="0"/>
              <a:t>Paying </a:t>
            </a:r>
            <a:r>
              <a:rPr lang="en-US" sz="3000" dirty="0"/>
              <a:t>higher wages allows workers to eat better, makes them healthier, more productive.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95296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Four reasons why firms </a:t>
            </a:r>
            <a:r>
              <a:rPr lang="en-US" sz="3600" dirty="0" smtClean="0"/>
              <a:t/>
            </a:r>
            <a:br>
              <a:rPr lang="en-US" sz="3600" dirty="0" smtClean="0"/>
            </a:br>
            <a:r>
              <a:rPr lang="en-US" sz="3600" dirty="0" smtClean="0"/>
              <a:t>might </a:t>
            </a:r>
            <a:r>
              <a:rPr lang="en-US" sz="3600" dirty="0"/>
              <a:t>pay efficiency wages:</a:t>
            </a:r>
          </a:p>
        </p:txBody>
      </p:sp>
      <p:sp>
        <p:nvSpPr>
          <p:cNvPr id="3" name="Content Placeholder 2"/>
          <p:cNvSpPr>
            <a:spLocks noGrp="1"/>
          </p:cNvSpPr>
          <p:nvPr>
            <p:ph idx="1"/>
          </p:nvPr>
        </p:nvSpPr>
        <p:spPr/>
        <p:txBody>
          <a:bodyPr/>
          <a:lstStyle/>
          <a:p>
            <a:pPr marL="514350" indent="-514350">
              <a:buClr>
                <a:srgbClr val="C00000"/>
              </a:buClr>
              <a:buFont typeface="+mj-lt"/>
              <a:buAutoNum type="arabicPeriod" startAt="2"/>
            </a:pPr>
            <a:r>
              <a:rPr lang="en-US" dirty="0"/>
              <a:t>Worker turnover</a:t>
            </a:r>
          </a:p>
          <a:p>
            <a:pPr marL="914400" lvl="1" indent="-514350">
              <a:buClr>
                <a:srgbClr val="C00000"/>
              </a:buClr>
            </a:pPr>
            <a:r>
              <a:rPr lang="en-US" sz="3000" dirty="0"/>
              <a:t>Hiring &amp; training new workers is costly.</a:t>
            </a:r>
          </a:p>
          <a:p>
            <a:pPr marL="914400" lvl="1" indent="-514350">
              <a:buClr>
                <a:srgbClr val="C00000"/>
              </a:buClr>
            </a:pPr>
            <a:r>
              <a:rPr lang="en-US" sz="3000" dirty="0"/>
              <a:t>Paying high wages gives workers more incentive to stay, reduces turnover. </a:t>
            </a:r>
            <a:endParaRPr lang="en-US" dirty="0" smtClean="0"/>
          </a:p>
          <a:p>
            <a:pPr marL="514350" indent="-514350">
              <a:buClr>
                <a:srgbClr val="C00000"/>
              </a:buClr>
              <a:buFont typeface="+mj-lt"/>
              <a:buAutoNum type="arabicPeriod" startAt="3"/>
            </a:pPr>
            <a:r>
              <a:rPr lang="en-US" dirty="0" smtClean="0"/>
              <a:t>Worker quality</a:t>
            </a:r>
          </a:p>
          <a:p>
            <a:pPr marL="914400" lvl="1" indent="-514350">
              <a:buClr>
                <a:srgbClr val="C00000"/>
              </a:buClr>
            </a:pPr>
            <a:r>
              <a:rPr lang="en-US" dirty="0" smtClean="0"/>
              <a:t>Offering </a:t>
            </a:r>
            <a:r>
              <a:rPr lang="en-US" dirty="0"/>
              <a:t>higher wages attracts better job applicants, increases quality of the firm’s workforce.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365540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a:solidFill>
                  <a:srgbClr val="AE1221"/>
                </a:solidFill>
              </a:rPr>
              <a:t>Applying the concepts</a:t>
            </a:r>
            <a:endParaRPr lang="en-US" dirty="0"/>
          </a:p>
        </p:txBody>
      </p:sp>
      <p:sp>
        <p:nvSpPr>
          <p:cNvPr id="3" name="Content Placeholder 2"/>
          <p:cNvSpPr>
            <a:spLocks noGrp="1"/>
          </p:cNvSpPr>
          <p:nvPr>
            <p:ph idx="1"/>
          </p:nvPr>
        </p:nvSpPr>
        <p:spPr>
          <a:xfrm>
            <a:off x="304800" y="838200"/>
            <a:ext cx="8686800" cy="5610225"/>
          </a:xfrm>
        </p:spPr>
        <p:txBody>
          <a:bodyPr>
            <a:noAutofit/>
          </a:bodyPr>
          <a:lstStyle/>
          <a:p>
            <a:pPr marL="0" indent="0">
              <a:buNone/>
            </a:pPr>
            <a:r>
              <a:rPr lang="en-US" sz="3000" dirty="0">
                <a:solidFill>
                  <a:schemeClr val="accent6">
                    <a:lumMod val="50000"/>
                  </a:schemeClr>
                </a:solidFill>
              </a:rPr>
              <a:t>Which of the following would be most likely to </a:t>
            </a:r>
            <a:r>
              <a:rPr lang="en-US" sz="3000" u="sng" dirty="0">
                <a:solidFill>
                  <a:schemeClr val="accent6">
                    <a:lumMod val="50000"/>
                  </a:schemeClr>
                </a:solidFill>
              </a:rPr>
              <a:t>reduce frictional unemployment</a:t>
            </a:r>
            <a:r>
              <a:rPr lang="en-US" sz="3000" dirty="0">
                <a:solidFill>
                  <a:schemeClr val="accent6">
                    <a:lumMod val="50000"/>
                  </a:schemeClr>
                </a:solidFill>
              </a:rPr>
              <a:t>?</a:t>
            </a:r>
          </a:p>
          <a:p>
            <a:pPr marL="400050" lvl="1" indent="0">
              <a:buNone/>
            </a:pPr>
            <a:r>
              <a:rPr lang="en-US" sz="3000" dirty="0">
                <a:solidFill>
                  <a:srgbClr val="C00000"/>
                </a:solidFill>
              </a:rPr>
              <a:t>A.</a:t>
            </a:r>
            <a:r>
              <a:rPr lang="en-US" sz="3000" dirty="0">
                <a:solidFill>
                  <a:schemeClr val="tx1"/>
                </a:solidFill>
              </a:rPr>
              <a:t>	The </a:t>
            </a:r>
            <a:r>
              <a:rPr lang="en-US" sz="3000" dirty="0" smtClean="0">
                <a:solidFill>
                  <a:schemeClr val="tx1"/>
                </a:solidFill>
              </a:rPr>
              <a:t>government </a:t>
            </a:r>
            <a:r>
              <a:rPr lang="en-US" sz="3000" dirty="0">
                <a:solidFill>
                  <a:schemeClr val="tx1"/>
                </a:solidFill>
              </a:rPr>
              <a:t>eliminates the minimum wage.</a:t>
            </a:r>
          </a:p>
          <a:p>
            <a:pPr marL="400050" lvl="1" indent="0">
              <a:buNone/>
            </a:pPr>
            <a:r>
              <a:rPr lang="en-US" sz="3000" dirty="0">
                <a:solidFill>
                  <a:srgbClr val="C00000"/>
                </a:solidFill>
              </a:rPr>
              <a:t>B.	</a:t>
            </a:r>
            <a:r>
              <a:rPr lang="en-US" sz="3000" dirty="0">
                <a:solidFill>
                  <a:schemeClr val="tx1"/>
                </a:solidFill>
              </a:rPr>
              <a:t>The government </a:t>
            </a:r>
            <a:r>
              <a:rPr lang="en-US" sz="3000" dirty="0" smtClean="0">
                <a:solidFill>
                  <a:schemeClr val="tx1"/>
                </a:solidFill>
              </a:rPr>
              <a:t>increases </a:t>
            </a:r>
            <a:r>
              <a:rPr lang="en-US" sz="3000" dirty="0">
                <a:solidFill>
                  <a:schemeClr val="tx1"/>
                </a:solidFill>
              </a:rPr>
              <a:t>unemployment insurance benefits. </a:t>
            </a:r>
          </a:p>
          <a:p>
            <a:pPr marL="400050" lvl="1" indent="0">
              <a:buNone/>
            </a:pPr>
            <a:r>
              <a:rPr lang="en-US" sz="3000" dirty="0">
                <a:solidFill>
                  <a:srgbClr val="C00000"/>
                </a:solidFill>
              </a:rPr>
              <a:t>C.	</a:t>
            </a:r>
            <a:r>
              <a:rPr lang="en-US" sz="3000" dirty="0">
                <a:solidFill>
                  <a:schemeClr val="tx1"/>
                </a:solidFill>
              </a:rPr>
              <a:t>A new law bans labor unions. </a:t>
            </a:r>
          </a:p>
          <a:p>
            <a:pPr marL="400050" lvl="1" indent="0">
              <a:buNone/>
            </a:pPr>
            <a:r>
              <a:rPr lang="en-US" sz="3000" dirty="0">
                <a:solidFill>
                  <a:srgbClr val="C00000"/>
                </a:solidFill>
              </a:rPr>
              <a:t>D.	</a:t>
            </a:r>
            <a:r>
              <a:rPr lang="en-US" sz="3000" dirty="0">
                <a:solidFill>
                  <a:schemeClr val="tx1"/>
                </a:solidFill>
              </a:rPr>
              <a:t>More workers post their resumes at LinkedIn.com, and more employers use LinkedIn.com to find suitable workers to hire.</a:t>
            </a:r>
          </a:p>
          <a:p>
            <a:pPr marL="400050" lvl="1" indent="0">
              <a:buNone/>
            </a:pPr>
            <a:r>
              <a:rPr lang="en-US" sz="3000" dirty="0">
                <a:solidFill>
                  <a:srgbClr val="C00000"/>
                </a:solidFill>
              </a:rPr>
              <a:t>E.</a:t>
            </a:r>
            <a:r>
              <a:rPr lang="en-US" sz="3000" dirty="0">
                <a:solidFill>
                  <a:schemeClr val="tx1"/>
                </a:solidFill>
              </a:rPr>
              <a:t>	Sectoral shifts become more frequent.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656911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813461"/>
          </a:xfrm>
        </p:spPr>
        <p:txBody>
          <a:bodyPr/>
          <a:lstStyle/>
          <a:p>
            <a:r>
              <a:rPr lang="en-US" dirty="0"/>
              <a:t>Explaining the Natural Rate </a:t>
            </a:r>
            <a:r>
              <a:rPr lang="en-US" dirty="0" smtClean="0"/>
              <a:t/>
            </a:r>
            <a:br>
              <a:rPr lang="en-US" dirty="0" smtClean="0"/>
            </a:br>
            <a:r>
              <a:rPr lang="en-US" dirty="0" smtClean="0"/>
              <a:t>of </a:t>
            </a:r>
            <a:r>
              <a:rPr lang="en-US" dirty="0"/>
              <a:t>Unemployment:  A Summary</a:t>
            </a:r>
          </a:p>
        </p:txBody>
      </p:sp>
      <p:sp>
        <p:nvSpPr>
          <p:cNvPr id="3" name="Content Placeholder 2"/>
          <p:cNvSpPr>
            <a:spLocks noGrp="1"/>
          </p:cNvSpPr>
          <p:nvPr>
            <p:ph idx="1"/>
          </p:nvPr>
        </p:nvSpPr>
        <p:spPr>
          <a:xfrm>
            <a:off x="347241" y="990600"/>
            <a:ext cx="8518947" cy="5457825"/>
          </a:xfrm>
        </p:spPr>
        <p:txBody>
          <a:bodyPr>
            <a:noAutofit/>
          </a:bodyPr>
          <a:lstStyle/>
          <a:p>
            <a:pPr marL="0" indent="0">
              <a:buNone/>
            </a:pPr>
            <a:r>
              <a:rPr lang="en-US" dirty="0"/>
              <a:t>The natural rate of unemployment consists </a:t>
            </a:r>
            <a:r>
              <a:rPr lang="en-US" dirty="0" smtClean="0"/>
              <a:t>of: </a:t>
            </a:r>
            <a:endParaRPr lang="en-US" dirty="0"/>
          </a:p>
          <a:p>
            <a:pPr lvl="1"/>
            <a:r>
              <a:rPr lang="en-US" sz="3000" dirty="0" smtClean="0">
                <a:solidFill>
                  <a:srgbClr val="005EA4"/>
                </a:solidFill>
              </a:rPr>
              <a:t>Frictional unemployment</a:t>
            </a:r>
            <a:r>
              <a:rPr lang="en-US" dirty="0" smtClean="0"/>
              <a:t>: i</a:t>
            </a:r>
            <a:r>
              <a:rPr lang="en-US" sz="2800" dirty="0" smtClean="0"/>
              <a:t>t </a:t>
            </a:r>
            <a:r>
              <a:rPr lang="en-US" sz="2800" dirty="0"/>
              <a:t>takes time to search for the right jobs </a:t>
            </a:r>
          </a:p>
          <a:p>
            <a:pPr lvl="2"/>
            <a:r>
              <a:rPr lang="en-US" sz="2800" dirty="0" smtClean="0"/>
              <a:t>Even </a:t>
            </a:r>
            <a:r>
              <a:rPr lang="en-US" sz="2800" dirty="0"/>
              <a:t>if there are enough jobs to go around</a:t>
            </a:r>
          </a:p>
          <a:p>
            <a:pPr lvl="1"/>
            <a:r>
              <a:rPr lang="en-US" sz="3000" dirty="0" smtClean="0">
                <a:solidFill>
                  <a:srgbClr val="005EA4"/>
                </a:solidFill>
              </a:rPr>
              <a:t>Structural unemployment</a:t>
            </a:r>
            <a:r>
              <a:rPr lang="en-US" dirty="0" smtClean="0"/>
              <a:t>: w</a:t>
            </a:r>
            <a:r>
              <a:rPr lang="en-US" sz="2800" dirty="0" smtClean="0"/>
              <a:t>hen </a:t>
            </a:r>
            <a:r>
              <a:rPr lang="en-US" sz="2800" dirty="0"/>
              <a:t>wage is above </a:t>
            </a:r>
            <a:r>
              <a:rPr lang="en-US" sz="2800" dirty="0" smtClean="0"/>
              <a:t>equilibrium, </a:t>
            </a:r>
            <a:r>
              <a:rPr lang="en-US" sz="2800" dirty="0"/>
              <a:t>not enough jobs </a:t>
            </a:r>
          </a:p>
          <a:p>
            <a:pPr lvl="2"/>
            <a:r>
              <a:rPr lang="en-US" sz="2800" dirty="0" smtClean="0"/>
              <a:t>Min</a:t>
            </a:r>
            <a:r>
              <a:rPr lang="en-US" sz="2800" dirty="0"/>
              <a:t>. wages, labor unions, efficiency wages</a:t>
            </a:r>
          </a:p>
          <a:p>
            <a:pPr marL="0" indent="0">
              <a:buNone/>
            </a:pPr>
            <a:r>
              <a:rPr lang="en-US" sz="3000" dirty="0"/>
              <a:t>In later chapters, we will learn about </a:t>
            </a:r>
            <a:r>
              <a:rPr lang="en-US" sz="3000" u="sng" dirty="0"/>
              <a:t>cyclical unemployment</a:t>
            </a:r>
            <a:r>
              <a:rPr lang="en-US" sz="3000" dirty="0"/>
              <a:t>, the short-term fluctuations in unemployment associated with business cycles</a:t>
            </a:r>
            <a:r>
              <a:rPr lang="en-US" sz="3000" dirty="0" smtClean="0"/>
              <a:t>.</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22133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unemployment rate is the percentage of those who would like to work who do not have jobs.</a:t>
            </a:r>
          </a:p>
          <a:p>
            <a:pPr>
              <a:buSzPct val="120000"/>
              <a:buFont typeface="Arial" pitchFamily="34" charset="0"/>
              <a:buChar char="•"/>
            </a:pPr>
            <a:r>
              <a:rPr lang="en-US" sz="3000" dirty="0"/>
              <a:t>Unemployment and labor force participation vary widely across demographic groups.</a:t>
            </a:r>
          </a:p>
          <a:p>
            <a:pPr>
              <a:buSzPct val="120000"/>
              <a:buFont typeface="Arial" pitchFamily="34" charset="0"/>
              <a:buChar char="•"/>
            </a:pPr>
            <a:r>
              <a:rPr lang="en-US" sz="3000" dirty="0"/>
              <a:t>The natural rate of unemployment is the normal rate of unemployment around which the actual rate fluctuates.  Cyclical unemployment is the deviation of unemployment from its natural rate and is connected to short-term economic fluctuations.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37886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The natural rate includes frictional unemployment and structural unemployment.</a:t>
            </a:r>
          </a:p>
          <a:p>
            <a:pPr>
              <a:buSzPct val="120000"/>
              <a:buFont typeface="Arial" pitchFamily="34" charset="0"/>
              <a:buChar char="•"/>
            </a:pPr>
            <a:r>
              <a:rPr lang="en-US" sz="3200" dirty="0"/>
              <a:t>Frictional unemployment occurs when workers take time to search for the right jobs.</a:t>
            </a:r>
          </a:p>
          <a:p>
            <a:pPr>
              <a:buSzPct val="120000"/>
              <a:buFont typeface="Arial" pitchFamily="34" charset="0"/>
              <a:buChar char="•"/>
            </a:pPr>
            <a:r>
              <a:rPr lang="en-US" sz="3200" dirty="0"/>
              <a:t>Structural unemployment occurs when above- equilibrium wages result in a surplus of labor.  </a:t>
            </a:r>
          </a:p>
          <a:p>
            <a:pPr>
              <a:buSzPct val="120000"/>
              <a:buFont typeface="Arial" pitchFamily="34" charset="0"/>
              <a:buChar char="•"/>
            </a:pPr>
            <a:r>
              <a:rPr lang="en-US" sz="3200" dirty="0"/>
              <a:t>Three reasons for above-equilibrium wages include minimum wage laws, unions, and efficiency wages.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3720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Labor Force Statistics</a:t>
            </a:r>
            <a:endParaRPr lang="en-US" altLang="en-US" dirty="0" smtClean="0"/>
          </a:p>
        </p:txBody>
      </p:sp>
      <p:sp>
        <p:nvSpPr>
          <p:cNvPr id="10243" name="Content Placeholder 2"/>
          <p:cNvSpPr>
            <a:spLocks noGrp="1"/>
          </p:cNvSpPr>
          <p:nvPr>
            <p:ph idx="1"/>
          </p:nvPr>
        </p:nvSpPr>
        <p:spPr/>
        <p:txBody>
          <a:bodyPr/>
          <a:lstStyle/>
          <a:p>
            <a:r>
              <a:rPr lang="en-US" altLang="en-US" dirty="0"/>
              <a:t>Produced by </a:t>
            </a:r>
            <a:r>
              <a:rPr lang="en-US" altLang="en-US" u="sng" dirty="0"/>
              <a:t>Bureau of Labor Statistics </a:t>
            </a:r>
            <a:r>
              <a:rPr lang="en-US" altLang="en-US" dirty="0"/>
              <a:t>(BLS), </a:t>
            </a:r>
            <a:r>
              <a:rPr lang="en-US" altLang="en-US" dirty="0" smtClean="0"/>
              <a:t>in </a:t>
            </a:r>
            <a:r>
              <a:rPr lang="en-US" altLang="en-US" dirty="0"/>
              <a:t>the U.S. Dept. of Labor  </a:t>
            </a:r>
          </a:p>
          <a:p>
            <a:pPr lvl="1"/>
            <a:r>
              <a:rPr lang="en-US" altLang="en-US" dirty="0"/>
              <a:t>Based on regular survey of 60,000 households</a:t>
            </a:r>
          </a:p>
          <a:p>
            <a:pPr lvl="1"/>
            <a:r>
              <a:rPr lang="en-US" altLang="en-US" dirty="0"/>
              <a:t>Based on “adult population” (</a:t>
            </a:r>
            <a:r>
              <a:rPr lang="en-US" altLang="en-US" u="sng" dirty="0"/>
              <a:t>16 </a:t>
            </a:r>
            <a:r>
              <a:rPr lang="en-US" altLang="en-US" u="sng" dirty="0" err="1"/>
              <a:t>yrs</a:t>
            </a:r>
            <a:r>
              <a:rPr lang="en-US" altLang="en-US" u="sng" dirty="0"/>
              <a:t> or older</a:t>
            </a:r>
            <a:r>
              <a:rPr lang="en-US" altLang="en-US" dirty="0"/>
              <a:t>)</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A46F2E2-CE80-4B45-8414-E9B6E69917D4}" type="slidenum">
              <a:rPr lang="en-US" altLang="en-US" sz="1200" smtClean="0">
                <a:solidFill>
                  <a:srgbClr val="002060"/>
                </a:solidFill>
              </a:rPr>
              <a:pPr algn="ctr" eaLnBrk="1" hangingPunct="1"/>
              <a:t>4</a:t>
            </a:fld>
            <a:endParaRPr lang="en-US" altLang="en-US" sz="1200" smtClean="0">
              <a:solidFill>
                <a:srgbClr val="002060"/>
              </a:solidFill>
            </a:endParaRPr>
          </a:p>
        </p:txBody>
      </p:sp>
    </p:spTree>
    <p:extLst>
      <p:ext uri="{BB962C8B-B14F-4D97-AF65-F5344CB8AC3E}">
        <p14:creationId xmlns:p14="http://schemas.microsoft.com/office/powerpoint/2010/main" val="16220872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Force Statistics</a:t>
            </a:r>
          </a:p>
        </p:txBody>
      </p:sp>
      <p:sp>
        <p:nvSpPr>
          <p:cNvPr id="3" name="Content Placeholder 2"/>
          <p:cNvSpPr>
            <a:spLocks noGrp="1"/>
          </p:cNvSpPr>
          <p:nvPr>
            <p:ph idx="1"/>
          </p:nvPr>
        </p:nvSpPr>
        <p:spPr/>
        <p:txBody>
          <a:bodyPr/>
          <a:lstStyle/>
          <a:p>
            <a:r>
              <a:rPr lang="en-US" b="1" dirty="0"/>
              <a:t>Labor force = Employed + </a:t>
            </a:r>
            <a:r>
              <a:rPr lang="en-US" b="1" dirty="0" smtClean="0"/>
              <a:t>Unemployed</a:t>
            </a:r>
          </a:p>
          <a:p>
            <a:endParaRPr lang="en-US" dirty="0" smtClean="0"/>
          </a:p>
          <a:p>
            <a:r>
              <a:rPr lang="en-US" sz="2800" dirty="0" smtClean="0"/>
              <a:t>BLS </a:t>
            </a:r>
            <a:r>
              <a:rPr lang="en-US" sz="2800" dirty="0"/>
              <a:t>divides </a:t>
            </a:r>
            <a:r>
              <a:rPr lang="en-US" sz="2800" dirty="0" smtClean="0"/>
              <a:t>population (16 </a:t>
            </a:r>
            <a:r>
              <a:rPr lang="en-US" sz="2800" dirty="0" err="1" smtClean="0"/>
              <a:t>yrs</a:t>
            </a:r>
            <a:r>
              <a:rPr lang="en-US" sz="2800" dirty="0" smtClean="0"/>
              <a:t> or older) </a:t>
            </a:r>
            <a:r>
              <a:rPr lang="en-US" sz="2800" dirty="0"/>
              <a:t>into 3 groups:</a:t>
            </a:r>
          </a:p>
          <a:p>
            <a:pPr lvl="1"/>
            <a:r>
              <a:rPr lang="en-US" sz="2800" b="1" u="sng" dirty="0"/>
              <a:t>Employed</a:t>
            </a:r>
            <a:r>
              <a:rPr lang="en-US" sz="2800" dirty="0"/>
              <a:t>:  paid employees, self-employed, </a:t>
            </a:r>
            <a:r>
              <a:rPr lang="en-US" sz="2800" dirty="0" smtClean="0"/>
              <a:t>and </a:t>
            </a:r>
            <a:r>
              <a:rPr lang="en-US" sz="2800" dirty="0"/>
              <a:t>unpaid workers in a family </a:t>
            </a:r>
            <a:r>
              <a:rPr lang="en-US" sz="2800" dirty="0" smtClean="0"/>
              <a:t>business, full-time and part-time workers</a:t>
            </a:r>
            <a:endParaRPr lang="en-US" sz="2800" dirty="0"/>
          </a:p>
          <a:p>
            <a:pPr lvl="1"/>
            <a:r>
              <a:rPr lang="en-US" sz="2800" b="1" u="sng" dirty="0"/>
              <a:t>Unemployed</a:t>
            </a:r>
            <a:r>
              <a:rPr lang="en-US" sz="2800" dirty="0"/>
              <a:t>:  people </a:t>
            </a:r>
            <a:r>
              <a:rPr lang="en-US" sz="2800" dirty="0">
                <a:solidFill>
                  <a:srgbClr val="FF0000"/>
                </a:solidFill>
              </a:rPr>
              <a:t>not working who have looked for work during previous 4 weeks</a:t>
            </a:r>
          </a:p>
          <a:p>
            <a:pPr lvl="1"/>
            <a:r>
              <a:rPr lang="en-US" sz="2800" b="1" u="sng" dirty="0"/>
              <a:t>Not in the labor force</a:t>
            </a:r>
            <a:r>
              <a:rPr lang="en-US" sz="2800" dirty="0"/>
              <a:t>:  everyone </a:t>
            </a:r>
            <a:r>
              <a:rPr lang="en-US" sz="2800" dirty="0" smtClean="0"/>
              <a:t>else</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54929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Force Statistics</a:t>
            </a:r>
          </a:p>
        </p:txBody>
      </p:sp>
      <p:sp>
        <p:nvSpPr>
          <p:cNvPr id="3" name="Content Placeholder 2"/>
          <p:cNvSpPr>
            <a:spLocks noGrp="1"/>
          </p:cNvSpPr>
          <p:nvPr>
            <p:ph idx="1"/>
          </p:nvPr>
        </p:nvSpPr>
        <p:spPr/>
        <p:txBody>
          <a:bodyPr/>
          <a:lstStyle/>
          <a:p>
            <a:pPr lvl="1"/>
            <a:r>
              <a:rPr lang="en-US" sz="2800" b="1" u="sng" dirty="0" smtClean="0"/>
              <a:t>Not </a:t>
            </a:r>
            <a:r>
              <a:rPr lang="en-US" sz="2800" b="1" u="sng" dirty="0"/>
              <a:t>in the labor force</a:t>
            </a:r>
            <a:r>
              <a:rPr lang="en-US" sz="2800" dirty="0"/>
              <a:t>:  </a:t>
            </a:r>
            <a:endParaRPr lang="en-US" sz="2800" dirty="0"/>
          </a:p>
          <a:p>
            <a:pPr marL="0" indent="0">
              <a:buClr>
                <a:srgbClr val="C00000"/>
              </a:buClr>
              <a:buNone/>
            </a:pPr>
            <a:r>
              <a:rPr lang="en-US" sz="3000" dirty="0" smtClean="0">
                <a:solidFill>
                  <a:schemeClr val="accent6">
                    <a:lumMod val="50000"/>
                  </a:schemeClr>
                </a:solidFill>
              </a:rPr>
              <a:t>	</a:t>
            </a:r>
            <a:r>
              <a:rPr lang="en-US" sz="3000" u="sng" dirty="0" err="1" smtClean="0">
                <a:solidFill>
                  <a:srgbClr val="0000FF"/>
                </a:solidFill>
              </a:rPr>
              <a:t>Diusscouraged</a:t>
            </a:r>
            <a:r>
              <a:rPr lang="en-US" sz="3000" u="sng" dirty="0" smtClean="0">
                <a:solidFill>
                  <a:srgbClr val="0000FF"/>
                </a:solidFill>
              </a:rPr>
              <a:t> </a:t>
            </a:r>
            <a:r>
              <a:rPr lang="en-US" sz="3000" u="sng" dirty="0">
                <a:solidFill>
                  <a:srgbClr val="0000FF"/>
                </a:solidFill>
              </a:rPr>
              <a:t>workers </a:t>
            </a:r>
            <a:r>
              <a:rPr lang="en-US" sz="3000" dirty="0">
                <a:solidFill>
                  <a:schemeClr val="accent6">
                    <a:lumMod val="50000"/>
                  </a:schemeClr>
                </a:solidFill>
              </a:rPr>
              <a:t>would like to work </a:t>
            </a:r>
            <a:r>
              <a:rPr lang="en-US" sz="3000" dirty="0" smtClean="0">
                <a:solidFill>
                  <a:schemeClr val="accent6">
                    <a:lumMod val="50000"/>
                  </a:schemeClr>
                </a:solidFill>
              </a:rPr>
              <a:t>	but </a:t>
            </a:r>
            <a:r>
              <a:rPr lang="en-US" sz="3000" dirty="0">
                <a:solidFill>
                  <a:schemeClr val="accent6">
                    <a:lumMod val="50000"/>
                  </a:schemeClr>
                </a:solidFill>
              </a:rPr>
              <a:t>have given up looking for jobs </a:t>
            </a:r>
          </a:p>
          <a:p>
            <a:pPr marL="0" indent="0">
              <a:buClr>
                <a:srgbClr val="C00000"/>
              </a:buClr>
              <a:buNone/>
            </a:pPr>
            <a:r>
              <a:rPr lang="en-US" sz="3000" dirty="0" smtClean="0">
                <a:solidFill>
                  <a:schemeClr val="accent6">
                    <a:lumMod val="50000"/>
                  </a:schemeClr>
                </a:solidFill>
              </a:rPr>
              <a:t>	- </a:t>
            </a:r>
            <a:r>
              <a:rPr lang="en-US" sz="3000" dirty="0">
                <a:solidFill>
                  <a:schemeClr val="accent6">
                    <a:lumMod val="50000"/>
                  </a:schemeClr>
                </a:solidFill>
              </a:rPr>
              <a:t>classified as “not in the labor force” rather </a:t>
            </a:r>
            <a:r>
              <a:rPr lang="en-US" sz="3000" dirty="0" smtClean="0">
                <a:solidFill>
                  <a:schemeClr val="accent6">
                    <a:lumMod val="50000"/>
                  </a:schemeClr>
                </a:solidFill>
              </a:rPr>
              <a:t>	than </a:t>
            </a:r>
            <a:r>
              <a:rPr lang="en-US" sz="3000" dirty="0">
                <a:solidFill>
                  <a:schemeClr val="accent6">
                    <a:lumMod val="50000"/>
                  </a:schemeClr>
                </a:solidFill>
              </a:rPr>
              <a:t>“</a:t>
            </a:r>
            <a:r>
              <a:rPr lang="en-US" sz="3000" dirty="0" smtClean="0">
                <a:solidFill>
                  <a:schemeClr val="accent6">
                    <a:lumMod val="50000"/>
                  </a:schemeClr>
                </a:solidFill>
              </a:rPr>
              <a:t>unemployed.” </a:t>
            </a:r>
            <a:endParaRPr lang="en-US" sz="3000" dirty="0">
              <a:solidFill>
                <a:schemeClr val="accent6">
                  <a:lumMod val="50000"/>
                </a:schemeClr>
              </a:solidFill>
            </a:endParaRPr>
          </a:p>
          <a:p>
            <a:pPr lvl="2"/>
            <a:endParaRPr lang="en-US" sz="24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433910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9550" y="0"/>
            <a:ext cx="8770938" cy="914400"/>
          </a:xfrm>
        </p:spPr>
        <p:txBody>
          <a:bodyPr/>
          <a:lstStyle/>
          <a:p>
            <a:r>
              <a:rPr lang="en-US" altLang="en-US" dirty="0"/>
              <a:t>Figure 1</a:t>
            </a:r>
            <a:r>
              <a:rPr lang="en-US" altLang="en-US" sz="2800" dirty="0"/>
              <a:t>	The Breakdown of the Population </a:t>
            </a:r>
            <a:r>
              <a:rPr lang="en-US" altLang="en-US" sz="2800" dirty="0" smtClean="0"/>
              <a:t>in</a:t>
            </a:r>
            <a:br>
              <a:rPr lang="en-US" altLang="en-US" sz="2800" dirty="0" smtClean="0"/>
            </a:br>
            <a:r>
              <a:rPr lang="en-US" altLang="en-US" sz="2800" dirty="0" smtClean="0"/>
              <a:t>		January </a:t>
            </a:r>
            <a:r>
              <a:rPr lang="en-US" altLang="en-US" sz="2800" dirty="0"/>
              <a:t>2016</a:t>
            </a:r>
            <a:r>
              <a:rPr lang="en-US" altLang="en-US" dirty="0" smtClean="0"/>
              <a:t>	</a:t>
            </a:r>
          </a:p>
        </p:txBody>
      </p:sp>
      <p:sp>
        <p:nvSpPr>
          <p:cNvPr id="2" name="Text Placeholder 1"/>
          <p:cNvSpPr>
            <a:spLocks noGrp="1"/>
          </p:cNvSpPr>
          <p:nvPr>
            <p:ph type="body" sz="quarter" idx="12"/>
          </p:nvPr>
        </p:nvSpPr>
        <p:spPr>
          <a:xfrm>
            <a:off x="6008688" y="3352800"/>
            <a:ext cx="2971800" cy="1371600"/>
          </a:xfrm>
        </p:spPr>
        <p:txBody>
          <a:bodyPr/>
          <a:lstStyle/>
          <a:p>
            <a:r>
              <a:rPr lang="en-US" dirty="0"/>
              <a:t>The Bureau of Labor Statistics divides </a:t>
            </a:r>
            <a:r>
              <a:rPr lang="en-US" dirty="0" smtClean="0"/>
              <a:t>the adult </a:t>
            </a:r>
            <a:r>
              <a:rPr lang="en-US" dirty="0"/>
              <a:t>population into three categories</a:t>
            </a:r>
            <a:r>
              <a:rPr lang="en-US" dirty="0" smtClean="0"/>
              <a:t>: employed</a:t>
            </a:r>
            <a:r>
              <a:rPr lang="en-US" dirty="0"/>
              <a:t>, unemployed, and not in </a:t>
            </a:r>
            <a:r>
              <a:rPr lang="en-US" dirty="0" smtClean="0"/>
              <a:t>the labor </a:t>
            </a:r>
            <a:r>
              <a:rPr lang="en-US" dirty="0"/>
              <a:t>force.</a:t>
            </a:r>
          </a:p>
        </p:txBody>
      </p:sp>
      <p:pic>
        <p:nvPicPr>
          <p:cNvPr id="3074" name="Picture 2" descr="A diagram of the breakdown of employment populations. It is a rectangle with three sections, employed, unemployed, and not in labor force. There are 150.5 million employed, 7.8 million unemployed, and 94.1 million not in labor force. The three sections combined form the adult population of 252.4 million. The employed and unemployed sections together form the labor force of 158.3 mill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18" y="1261180"/>
            <a:ext cx="564077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5" name="Slide Number Placeholder 1"/>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C69540C-5EB6-4C8E-8D76-C941E513EFBF}" type="slidenum">
              <a:rPr lang="en-US" altLang="en-US" smtClean="0">
                <a:solidFill>
                  <a:srgbClr val="002060"/>
                </a:solidFill>
              </a:rPr>
              <a:pPr algn="ctr" eaLnBrk="1" hangingPunct="1"/>
              <a:t>7</a:t>
            </a:fld>
            <a:endParaRPr lang="en-US" altLang="en-US" dirty="0" smtClean="0">
              <a:solidFill>
                <a:srgbClr val="002060"/>
              </a:solidFill>
            </a:endParaRPr>
          </a:p>
        </p:txBody>
      </p:sp>
    </p:spTree>
    <p:extLst>
      <p:ext uri="{BB962C8B-B14F-4D97-AF65-F5344CB8AC3E}">
        <p14:creationId xmlns:p14="http://schemas.microsoft.com/office/powerpoint/2010/main" val="14037333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dirty="0"/>
              <a:t>Labor Force Statistics</a:t>
            </a:r>
            <a:endParaRPr lang="en-US" altLang="en-US" dirty="0" smtClean="0"/>
          </a:p>
        </p:txBody>
      </p:sp>
      <mc:AlternateContent xmlns:mc="http://schemas.openxmlformats.org/markup-compatibility/2006" xmlns:a14="http://schemas.microsoft.com/office/drawing/2010/main">
        <mc:Choice Requires="a14">
          <p:sp>
            <p:nvSpPr>
              <p:cNvPr id="14339" name="Content Placeholder 2"/>
              <p:cNvSpPr>
                <a:spLocks noGrp="1"/>
              </p:cNvSpPr>
              <p:nvPr>
                <p:ph idx="1"/>
              </p:nvPr>
            </p:nvSpPr>
            <p:spPr>
              <a:xfrm>
                <a:off x="277813" y="1025525"/>
                <a:ext cx="8866187" cy="5422900"/>
              </a:xfrm>
            </p:spPr>
            <p:txBody>
              <a:bodyPr/>
              <a:lstStyle/>
              <a:p>
                <a:r>
                  <a:rPr lang="en-US" altLang="en-US" dirty="0" smtClean="0"/>
                  <a:t>Unemployment rate (“u-rate”):  </a:t>
                </a:r>
              </a:p>
              <a:p>
                <a:pPr lvl="1"/>
                <a:r>
                  <a:rPr lang="en-US" altLang="en-US" dirty="0" smtClean="0"/>
                  <a:t>% </a:t>
                </a:r>
                <a:r>
                  <a:rPr lang="en-US" altLang="en-US" dirty="0"/>
                  <a:t>of the labor force that is unemployed</a:t>
                </a:r>
              </a:p>
              <a:p>
                <a:pPr marL="457200" lvl="1" indent="0">
                  <a:buNone/>
                </a:pPr>
                <a14:m>
                  <m:oMathPara xmlns:m="http://schemas.openxmlformats.org/officeDocument/2006/math" xmlns="">
                    <m:oMathParaPr>
                      <m:jc m:val="centerGroup"/>
                    </m:oMathParaPr>
                    <m:oMath xmlns:m="http://schemas.openxmlformats.org/officeDocument/2006/math">
                      <m:r>
                        <m:rPr>
                          <m:nor/>
                        </m:rPr>
                        <a:rPr lang="en-US" b="0" i="1" smtClean="0">
                          <a:solidFill>
                            <a:srgbClr val="C00000"/>
                          </a:solidFill>
                        </a:rPr>
                        <m:t>u</m:t>
                      </m:r>
                      <m:r>
                        <m:rPr>
                          <m:nor/>
                        </m:rPr>
                        <a:rPr lang="en-US" b="0" i="1" smtClean="0">
                          <a:solidFill>
                            <a:srgbClr val="C00000"/>
                          </a:solidFill>
                        </a:rPr>
                        <m:t>−</m:t>
                      </m:r>
                      <m:r>
                        <m:rPr>
                          <m:nor/>
                        </m:rPr>
                        <a:rPr lang="en-US" i="1" smtClean="0">
                          <a:solidFill>
                            <a:srgbClr val="C00000"/>
                          </a:solidFill>
                        </a:rPr>
                        <m:t>rate</m:t>
                      </m:r>
                      <m:r>
                        <m:rPr>
                          <m:nor/>
                        </m:rPr>
                        <a:rPr lang="en-US" i="1" smtClean="0">
                          <a:solidFill>
                            <a:srgbClr val="C00000"/>
                          </a:solidFill>
                        </a:rPr>
                        <m:t> </m:t>
                      </m:r>
                      <m:r>
                        <a:rPr lang="en-US" i="1">
                          <a:solidFill>
                            <a:srgbClr val="C00000"/>
                          </a:solidFill>
                          <a:latin typeface="Cambria Math"/>
                        </a:rPr>
                        <m:t>=</m:t>
                      </m:r>
                      <m:r>
                        <a:rPr lang="en-US" b="0" i="1" smtClean="0">
                          <a:solidFill>
                            <a:srgbClr val="C00000"/>
                          </a:solidFill>
                          <a:latin typeface="Cambria Math"/>
                        </a:rPr>
                        <m:t>100</m:t>
                      </m:r>
                      <m:r>
                        <a:rPr lang="en-US" i="1">
                          <a:solidFill>
                            <a:srgbClr val="C00000"/>
                          </a:solidFill>
                          <a:latin typeface="Cambria Math"/>
                        </a:rPr>
                        <m:t>×</m:t>
                      </m:r>
                      <m:f>
                        <m:fPr>
                          <m:ctrlPr>
                            <a:rPr lang="en-US" i="1">
                              <a:solidFill>
                                <a:srgbClr val="C00000"/>
                              </a:solidFill>
                              <a:latin typeface="Cambria Math"/>
                            </a:rPr>
                          </m:ctrlPr>
                        </m:fPr>
                        <m:num>
                          <m:r>
                            <m:rPr>
                              <m:nor/>
                            </m:rPr>
                            <a:rPr lang="en-US" b="0" i="1" smtClean="0">
                              <a:solidFill>
                                <a:srgbClr val="C00000"/>
                              </a:solidFill>
                            </a:rPr>
                            <m:t># </m:t>
                          </m:r>
                          <m:r>
                            <m:rPr>
                              <m:nor/>
                            </m:rPr>
                            <a:rPr lang="en-US" i="1">
                              <a:solidFill>
                                <a:srgbClr val="C00000"/>
                              </a:solidFill>
                            </a:rPr>
                            <m:t>of</m:t>
                          </m:r>
                          <m:r>
                            <m:rPr>
                              <m:nor/>
                            </m:rPr>
                            <a:rPr lang="en-US" i="1">
                              <a:solidFill>
                                <a:srgbClr val="C00000"/>
                              </a:solidFill>
                            </a:rPr>
                            <m:t> </m:t>
                          </m:r>
                          <m:r>
                            <m:rPr>
                              <m:nor/>
                            </m:rPr>
                            <a:rPr lang="en-US" i="1">
                              <a:solidFill>
                                <a:srgbClr val="C00000"/>
                              </a:solidFill>
                            </a:rPr>
                            <m:t>unemployed</m:t>
                          </m:r>
                        </m:num>
                        <m:den>
                          <m:r>
                            <m:rPr>
                              <m:nor/>
                            </m:rPr>
                            <a:rPr lang="en-US" i="1">
                              <a:solidFill>
                                <a:srgbClr val="C00000"/>
                              </a:solidFill>
                            </a:rPr>
                            <m:t>Labor</m:t>
                          </m:r>
                          <m:r>
                            <m:rPr>
                              <m:nor/>
                            </m:rPr>
                            <a:rPr lang="en-US" i="1">
                              <a:solidFill>
                                <a:srgbClr val="C00000"/>
                              </a:solidFill>
                            </a:rPr>
                            <m:t> </m:t>
                          </m:r>
                          <m:r>
                            <m:rPr>
                              <m:nor/>
                            </m:rPr>
                            <a:rPr lang="en-US" i="1">
                              <a:solidFill>
                                <a:srgbClr val="C00000"/>
                              </a:solidFill>
                            </a:rPr>
                            <m:t>force</m:t>
                          </m:r>
                        </m:den>
                      </m:f>
                    </m:oMath>
                  </m:oMathPara>
                </a14:m>
                <a:endParaRPr lang="en-US" altLang="en-US" i="1" dirty="0" smtClean="0"/>
              </a:p>
              <a:p>
                <a:r>
                  <a:rPr lang="en-US" altLang="en-US" dirty="0"/>
                  <a:t>Labor-force participation rate</a:t>
                </a:r>
              </a:p>
              <a:p>
                <a:pPr lvl="1"/>
                <a:r>
                  <a:rPr lang="en-US" altLang="en-US" dirty="0"/>
                  <a:t>% of the adult population that is in the labor force </a:t>
                </a:r>
                <a:endParaRPr lang="en-US" sz="2500" i="1" dirty="0" smtClean="0">
                  <a:solidFill>
                    <a:srgbClr val="C00000"/>
                  </a:solidFill>
                </a:endParaRPr>
              </a:p>
              <a:p>
                <a:pPr marL="57150" indent="0">
                  <a:buNone/>
                </a:pPr>
                <a14:m>
                  <m:oMathPara xmlns:m="http://schemas.openxmlformats.org/officeDocument/2006/math" xmlns="">
                    <m:oMathParaPr>
                      <m:jc m:val="left"/>
                    </m:oMathParaPr>
                    <m:oMath xmlns:m="http://schemas.openxmlformats.org/officeDocument/2006/math">
                      <m:r>
                        <m:rPr>
                          <m:nor/>
                        </m:rPr>
                        <a:rPr lang="en-US" sz="2600" i="1">
                          <a:solidFill>
                            <a:srgbClr val="C00000"/>
                          </a:solidFill>
                        </a:rPr>
                        <m:t>Labor</m:t>
                      </m:r>
                      <m:r>
                        <m:rPr>
                          <m:nor/>
                        </m:rPr>
                        <a:rPr lang="en-US" sz="2600" i="1">
                          <a:solidFill>
                            <a:srgbClr val="C00000"/>
                          </a:solidFill>
                        </a:rPr>
                        <m:t>−</m:t>
                      </m:r>
                      <m:r>
                        <m:rPr>
                          <m:nor/>
                        </m:rPr>
                        <a:rPr lang="en-US" sz="2600" i="1">
                          <a:solidFill>
                            <a:srgbClr val="C00000"/>
                          </a:solidFill>
                        </a:rPr>
                        <m:t>force</m:t>
                      </m:r>
                      <m:r>
                        <m:rPr>
                          <m:nor/>
                        </m:rPr>
                        <a:rPr lang="en-US" sz="2600" i="1">
                          <a:solidFill>
                            <a:srgbClr val="C00000"/>
                          </a:solidFill>
                        </a:rPr>
                        <m:t> </m:t>
                      </m:r>
                      <m:r>
                        <m:rPr>
                          <m:nor/>
                        </m:rPr>
                        <a:rPr lang="en-US" sz="2600" i="1">
                          <a:solidFill>
                            <a:srgbClr val="C00000"/>
                          </a:solidFill>
                        </a:rPr>
                        <m:t>participation</m:t>
                      </m:r>
                      <m:r>
                        <m:rPr>
                          <m:nor/>
                        </m:rPr>
                        <a:rPr lang="en-US" sz="2600" i="1">
                          <a:solidFill>
                            <a:srgbClr val="C00000"/>
                          </a:solidFill>
                        </a:rPr>
                        <m:t> </m:t>
                      </m:r>
                      <m:r>
                        <m:rPr>
                          <m:nor/>
                        </m:rPr>
                        <a:rPr lang="en-US" sz="2600" i="1">
                          <a:solidFill>
                            <a:srgbClr val="C00000"/>
                          </a:solidFill>
                        </a:rPr>
                        <m:t>rate</m:t>
                      </m:r>
                      <m:r>
                        <m:rPr>
                          <m:nor/>
                        </m:rPr>
                        <a:rPr lang="en-US" sz="2600" i="1">
                          <a:solidFill>
                            <a:srgbClr val="C00000"/>
                          </a:solidFill>
                        </a:rPr>
                        <m:t> </m:t>
                      </m:r>
                      <m:r>
                        <a:rPr lang="en-US" sz="2600" i="1">
                          <a:solidFill>
                            <a:srgbClr val="C00000"/>
                          </a:solidFill>
                          <a:latin typeface="Cambria Math"/>
                        </a:rPr>
                        <m:t>=</m:t>
                      </m:r>
                      <m:r>
                        <m:rPr>
                          <m:nor/>
                        </m:rPr>
                        <a:rPr lang="en-US" sz="2600" i="1">
                          <a:solidFill>
                            <a:srgbClr val="C00000"/>
                          </a:solidFill>
                        </a:rPr>
                        <m:t> </m:t>
                      </m:r>
                      <m:r>
                        <m:rPr>
                          <m:nor/>
                        </m:rPr>
                        <a:rPr lang="en-US" sz="2600" b="0" i="1" smtClean="0">
                          <a:solidFill>
                            <a:srgbClr val="C00000"/>
                          </a:solidFill>
                        </a:rPr>
                        <m:t>100</m:t>
                      </m:r>
                      <m:r>
                        <a:rPr lang="en-US" sz="2600" i="1">
                          <a:solidFill>
                            <a:srgbClr val="C00000"/>
                          </a:solidFill>
                          <a:latin typeface="Cambria Math"/>
                        </a:rPr>
                        <m:t>×</m:t>
                      </m:r>
                      <m:f>
                        <m:fPr>
                          <m:ctrlPr>
                            <a:rPr lang="en-US" sz="2600" i="1">
                              <a:solidFill>
                                <a:srgbClr val="C00000"/>
                              </a:solidFill>
                              <a:latin typeface="Cambria Math"/>
                            </a:rPr>
                          </m:ctrlPr>
                        </m:fPr>
                        <m:num>
                          <m:r>
                            <m:rPr>
                              <m:nor/>
                            </m:rPr>
                            <a:rPr lang="en-US" sz="2600" i="1">
                              <a:solidFill>
                                <a:srgbClr val="C00000"/>
                              </a:solidFill>
                            </a:rPr>
                            <m:t>Labor</m:t>
                          </m:r>
                          <m:r>
                            <m:rPr>
                              <m:nor/>
                            </m:rPr>
                            <a:rPr lang="en-US" sz="2600" i="1">
                              <a:solidFill>
                                <a:srgbClr val="C00000"/>
                              </a:solidFill>
                            </a:rPr>
                            <m:t> </m:t>
                          </m:r>
                          <m:r>
                            <m:rPr>
                              <m:nor/>
                            </m:rPr>
                            <a:rPr lang="en-US" sz="2600" i="1">
                              <a:solidFill>
                                <a:srgbClr val="C00000"/>
                              </a:solidFill>
                            </a:rPr>
                            <m:t>force</m:t>
                          </m:r>
                        </m:num>
                        <m:den>
                          <m:r>
                            <m:rPr>
                              <m:nor/>
                            </m:rPr>
                            <a:rPr lang="en-US" sz="2600" i="1">
                              <a:solidFill>
                                <a:srgbClr val="C00000"/>
                              </a:solidFill>
                            </a:rPr>
                            <m:t>Adult</m:t>
                          </m:r>
                          <m:r>
                            <m:rPr>
                              <m:nor/>
                            </m:rPr>
                            <a:rPr lang="en-US" sz="2600" i="1">
                              <a:solidFill>
                                <a:srgbClr val="C00000"/>
                              </a:solidFill>
                            </a:rPr>
                            <m:t> </m:t>
                          </m:r>
                          <m:r>
                            <m:rPr>
                              <m:nor/>
                            </m:rPr>
                            <a:rPr lang="en-US" sz="2600" i="1">
                              <a:solidFill>
                                <a:srgbClr val="C00000"/>
                              </a:solidFill>
                            </a:rPr>
                            <m:t>population</m:t>
                          </m:r>
                        </m:den>
                      </m:f>
                    </m:oMath>
                  </m:oMathPara>
                </a14:m>
                <a:endParaRPr lang="en-US" altLang="en-US" sz="2600" i="1" dirty="0">
                  <a:solidFill>
                    <a:srgbClr val="C00000"/>
                  </a:solidFill>
                </a:endParaRPr>
              </a:p>
            </p:txBody>
          </p:sp>
        </mc:Choice>
        <mc:Fallback xmlns="">
          <p:sp>
            <p:nvSpPr>
              <p:cNvPr id="14339" name="Content Placeholder 2"/>
              <p:cNvSpPr>
                <a:spLocks noGrp="1" noRot="1" noChangeAspect="1" noMove="1" noResize="1" noEditPoints="1" noAdjustHandles="1" noChangeArrowheads="1" noChangeShapeType="1" noTextEdit="1"/>
              </p:cNvSpPr>
              <p:nvPr>
                <p:ph idx="1"/>
              </p:nvPr>
            </p:nvSpPr>
            <p:spPr>
              <a:xfrm>
                <a:off x="277813" y="1025525"/>
                <a:ext cx="8866187" cy="5422900"/>
              </a:xfrm>
              <a:blipFill rotWithShape="1">
                <a:blip r:embed="rId3"/>
                <a:stretch>
                  <a:fillRect l="-1719" t="-1573" r="-1238"/>
                </a:stretch>
              </a:blipFill>
            </p:spPr>
            <p:txBody>
              <a:bodyPr/>
              <a:lstStyle/>
              <a:p>
                <a:r>
                  <a:rPr lang="en-US">
                    <a:noFill/>
                  </a:rPr>
                  <a:t> </a:t>
                </a:r>
              </a:p>
            </p:txBody>
          </p:sp>
        </mc:Fallback>
      </mc:AlternateContent>
      <p:sp>
        <p:nvSpPr>
          <p:cNvPr id="14342"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57A6613-C786-4EAD-84CA-A8B7C1E88286}" type="slidenum">
              <a:rPr lang="en-US" altLang="en-US" sz="1200" smtClean="0">
                <a:solidFill>
                  <a:srgbClr val="002060"/>
                </a:solidFill>
              </a:rPr>
              <a:pPr algn="ctr" eaLnBrk="1" hangingPunct="1"/>
              <a:t>8</a:t>
            </a:fld>
            <a:endParaRPr lang="en-US" altLang="en-US" sz="1200" smtClean="0">
              <a:solidFill>
                <a:srgbClr val="002060"/>
              </a:solidFill>
            </a:endParaRP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67742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400" dirty="0">
                <a:solidFill>
                  <a:schemeClr val="accent6">
                    <a:lumMod val="50000"/>
                  </a:schemeClr>
                </a:solidFill>
              </a:rPr>
              <a:t>Active Learning </a:t>
            </a:r>
            <a:r>
              <a:rPr lang="en-US" sz="2400" dirty="0" smtClean="0">
                <a:solidFill>
                  <a:schemeClr val="accent6">
                    <a:lumMod val="50000"/>
                  </a:schemeClr>
                </a:solidFill>
              </a:rPr>
              <a:t>1</a:t>
            </a:r>
            <a:r>
              <a:rPr lang="en-US" sz="2400" dirty="0">
                <a:solidFill>
                  <a:schemeClr val="accent6">
                    <a:lumMod val="50000"/>
                  </a:schemeClr>
                </a:solidFill>
              </a:rPr>
              <a:t>		</a:t>
            </a:r>
            <a:r>
              <a:rPr lang="en-US" sz="2400" dirty="0">
                <a:solidFill>
                  <a:srgbClr val="AE1221"/>
                </a:solidFill>
              </a:rPr>
              <a:t>Calculate labor force statistics</a:t>
            </a:r>
            <a:endParaRPr lang="en-US" sz="2400" dirty="0"/>
          </a:p>
        </p:txBody>
      </p:sp>
      <p:sp>
        <p:nvSpPr>
          <p:cNvPr id="3" name="Content Placeholder 2"/>
          <p:cNvSpPr>
            <a:spLocks noGrp="1"/>
          </p:cNvSpPr>
          <p:nvPr>
            <p:ph idx="1"/>
          </p:nvPr>
        </p:nvSpPr>
        <p:spPr>
          <a:xfrm>
            <a:off x="304800" y="838200"/>
            <a:ext cx="8686800" cy="5610225"/>
          </a:xfrm>
        </p:spPr>
        <p:txBody>
          <a:bodyPr>
            <a:noAutofit/>
          </a:bodyPr>
          <a:lstStyle/>
          <a:p>
            <a:pPr marL="0" indent="0">
              <a:buNone/>
            </a:pPr>
            <a:r>
              <a:rPr lang="en-US" dirty="0">
                <a:solidFill>
                  <a:schemeClr val="accent6">
                    <a:lumMod val="50000"/>
                  </a:schemeClr>
                </a:solidFill>
              </a:rPr>
              <a:t>Compute the labor force, u-rate, adult population, and labor force participation rate using this data:</a:t>
            </a:r>
          </a:p>
          <a:p>
            <a:pPr marL="0" inden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graphicFrame>
        <p:nvGraphicFramePr>
          <p:cNvPr id="6" name="Group 8"/>
          <p:cNvGraphicFramePr>
            <a:graphicFrameLocks noGrp="1"/>
          </p:cNvGraphicFramePr>
          <p:nvPr>
            <p:extLst>
              <p:ext uri="{D42A27DB-BD31-4B8C-83A1-F6EECF244321}">
                <p14:modId xmlns:p14="http://schemas.microsoft.com/office/powerpoint/2010/main" val="1378845619"/>
              </p:ext>
            </p:extLst>
          </p:nvPr>
        </p:nvGraphicFramePr>
        <p:xfrm>
          <a:off x="1820863" y="2738438"/>
          <a:ext cx="5700712" cy="3201988"/>
        </p:xfrm>
        <a:graphic>
          <a:graphicData uri="http://schemas.openxmlformats.org/drawingml/2006/table">
            <a:tbl>
              <a:tblPr/>
              <a:tblGrid>
                <a:gridCol w="3254375"/>
                <a:gridCol w="2446337"/>
              </a:tblGrid>
              <a:tr h="1173162">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1" i="0" u="none" strike="noStrike" cap="none" normalizeH="0" baseline="0" dirty="0" smtClean="0">
                          <a:ln>
                            <a:noFill/>
                          </a:ln>
                          <a:solidFill>
                            <a:schemeClr val="tx1"/>
                          </a:solidFill>
                          <a:effectLst/>
                          <a:latin typeface="Arial" charset="0"/>
                        </a:rPr>
                        <a:t>Adult population of the U.S.</a:t>
                      </a:r>
                      <a:br>
                        <a:rPr kumimoji="0" lang="en-US" sz="2600" b="1" i="0" u="none" strike="noStrike" cap="none" normalizeH="0" baseline="0" dirty="0" smtClean="0">
                          <a:ln>
                            <a:noFill/>
                          </a:ln>
                          <a:solidFill>
                            <a:schemeClr val="tx1"/>
                          </a:solidFill>
                          <a:effectLst/>
                          <a:latin typeface="Arial" charset="0"/>
                        </a:rPr>
                      </a:br>
                      <a:r>
                        <a:rPr kumimoji="0" lang="en-US" sz="2600" b="1" i="0" u="none" strike="noStrike" cap="none" normalizeH="0" baseline="0" dirty="0" smtClean="0">
                          <a:ln>
                            <a:noFill/>
                          </a:ln>
                          <a:solidFill>
                            <a:schemeClr val="tx1"/>
                          </a:solidFill>
                          <a:effectLst/>
                          <a:latin typeface="Arial" charset="0"/>
                        </a:rPr>
                        <a:t>by group, </a:t>
                      </a:r>
                      <a:r>
                        <a:rPr kumimoji="0" lang="en-US" sz="2600" b="0" i="0" u="none" strike="noStrike" cap="none" normalizeH="0" baseline="0" dirty="0" smtClean="0">
                          <a:ln>
                            <a:noFill/>
                          </a:ln>
                          <a:solidFill>
                            <a:schemeClr val="tx1"/>
                          </a:solidFill>
                          <a:effectLst/>
                          <a:latin typeface="Arial" charset="0"/>
                        </a:rPr>
                        <a:t>Dec 2019</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6873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of employed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2600" b="0" i="0" u="none" strike="noStrike" cap="none" normalizeH="0" baseline="0" dirty="0" smtClean="0">
                          <a:ln>
                            <a:noFill/>
                          </a:ln>
                          <a:solidFill>
                            <a:schemeClr val="tx1"/>
                          </a:solidFill>
                          <a:effectLst/>
                          <a:latin typeface="Arial" charset="0"/>
                        </a:rPr>
                        <a:t>	</a:t>
                      </a:r>
                      <a:r>
                        <a:rPr kumimoji="0" lang="en-US" sz="2600" b="0" i="0" u="none" strike="noStrike" cap="none" normalizeH="0" baseline="0" dirty="0" smtClean="0">
                          <a:ln>
                            <a:noFill/>
                          </a:ln>
                          <a:solidFill>
                            <a:schemeClr val="tx1"/>
                          </a:solidFill>
                          <a:effectLst/>
                          <a:latin typeface="Arial" charset="0"/>
                        </a:rPr>
                        <a:t>158.8 </a:t>
                      </a:r>
                      <a:r>
                        <a:rPr kumimoji="0" lang="en-US" sz="26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786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of unemployed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2600" b="0" i="0" u="none" strike="noStrike" cap="none" normalizeH="0" baseline="0" dirty="0" smtClean="0">
                          <a:ln>
                            <a:noFill/>
                          </a:ln>
                          <a:solidFill>
                            <a:schemeClr val="tx1"/>
                          </a:solidFill>
                          <a:effectLst/>
                          <a:latin typeface="Arial" charset="0"/>
                        </a:rPr>
                        <a:t>	</a:t>
                      </a:r>
                      <a:r>
                        <a:rPr kumimoji="0" lang="en-US" sz="2600" b="0" i="0" u="none" strike="noStrike" cap="none" normalizeH="0" baseline="0" dirty="0" smtClean="0">
                          <a:ln>
                            <a:noFill/>
                          </a:ln>
                          <a:solidFill>
                            <a:schemeClr val="tx1"/>
                          </a:solidFill>
                          <a:effectLst/>
                          <a:latin typeface="Arial" charset="0"/>
                        </a:rPr>
                        <a:t>5.8 </a:t>
                      </a:r>
                      <a:r>
                        <a:rPr kumimoji="0" lang="en-US" sz="26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35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not in labor force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tab pos="688975" algn="dec"/>
                        </a:tabLst>
                      </a:pPr>
                      <a:r>
                        <a:rPr kumimoji="0" lang="en-US" sz="2600" b="0" i="0" u="none" strike="noStrike" cap="none" normalizeH="0" baseline="0" dirty="0" smtClean="0">
                          <a:ln>
                            <a:noFill/>
                          </a:ln>
                          <a:solidFill>
                            <a:schemeClr val="tx1"/>
                          </a:solidFill>
                          <a:effectLst/>
                          <a:latin typeface="Arial" charset="0"/>
                        </a:rPr>
                        <a:t>	</a:t>
                      </a:r>
                      <a:r>
                        <a:rPr kumimoji="0" lang="en-US" sz="2600" b="0" i="0" u="none" strike="noStrike" cap="none" normalizeH="0" baseline="0" dirty="0" smtClean="0">
                          <a:ln>
                            <a:noFill/>
                          </a:ln>
                          <a:solidFill>
                            <a:schemeClr val="tx1"/>
                          </a:solidFill>
                          <a:effectLst/>
                          <a:latin typeface="Arial" charset="0"/>
                        </a:rPr>
                        <a:t>95.7 </a:t>
                      </a:r>
                      <a:r>
                        <a:rPr kumimoji="0" lang="en-US" sz="2600" b="0" i="0" u="none" strike="noStrike" cap="none" normalizeH="0" baseline="0" dirty="0" smtClean="0">
                          <a:ln>
                            <a:noFill/>
                          </a:ln>
                          <a:solidFill>
                            <a:schemeClr val="tx1"/>
                          </a:solidFill>
                          <a:effectLst/>
                          <a:latin typeface="Arial" charset="0"/>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703456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27666</TotalTime>
  <Words>5731</Words>
  <Application>Microsoft Macintosh PowerPoint</Application>
  <PresentationFormat>On-screen Show (4:3)</PresentationFormat>
  <Paragraphs>520</Paragraphs>
  <Slides>39</Slides>
  <Notes>35</Notes>
  <HiddenSlides>0</HiddenSlides>
  <MMClips>0</MMClips>
  <ScaleCrop>false</ScaleCrop>
  <HeadingPairs>
    <vt:vector size="4" baseType="variant">
      <vt:variant>
        <vt:lpstr>Theme</vt:lpstr>
      </vt:variant>
      <vt:variant>
        <vt:i4>9</vt:i4>
      </vt:variant>
      <vt:variant>
        <vt:lpstr>Slide Titles</vt:lpstr>
      </vt:variant>
      <vt:variant>
        <vt:i4>39</vt:i4>
      </vt:variant>
    </vt:vector>
  </HeadingPairs>
  <TitlesOfParts>
    <vt:vector size="48"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Ch. 28</vt:lpstr>
      <vt:lpstr>Look for the answers to these questions:</vt:lpstr>
      <vt:lpstr>Labor Force Statistics</vt:lpstr>
      <vt:lpstr>Labor Force Statistics</vt:lpstr>
      <vt:lpstr>Labor Force Statistics</vt:lpstr>
      <vt:lpstr>Figure 1 The Breakdown of the Population in   January 2016 </vt:lpstr>
      <vt:lpstr>Labor Force Statistics</vt:lpstr>
      <vt:lpstr>Active Learning 1  Calculate labor force statistics</vt:lpstr>
      <vt:lpstr>PowerPoint Presentation</vt:lpstr>
      <vt:lpstr>Labor Force Statistics  for Different Groups</vt:lpstr>
      <vt:lpstr>Labor Force Statistics for Whites &amp; Blacks,  June 2016</vt:lpstr>
      <vt:lpstr>LF Participation Rates by Sex, 1948–2016</vt:lpstr>
      <vt:lpstr>Active Learning 2  Limitations of the u-rate</vt:lpstr>
      <vt:lpstr>What Does the  U-Rate Really Measure?</vt:lpstr>
      <vt:lpstr>The Duration of Unemployment</vt:lpstr>
      <vt:lpstr>The Duration of Unemployment</vt:lpstr>
      <vt:lpstr>3 Types of Unemployment  </vt:lpstr>
      <vt:lpstr>3 Types of Unemployment  </vt:lpstr>
      <vt:lpstr>3 Types of Unemployment </vt:lpstr>
      <vt:lpstr>Natural Rate of Unemployment</vt:lpstr>
      <vt:lpstr>PowerPoint Presentation</vt:lpstr>
      <vt:lpstr>PowerPoint Presentation</vt:lpstr>
      <vt:lpstr>Public Policy and Job Search</vt:lpstr>
      <vt:lpstr>Unemployment Insurance</vt:lpstr>
      <vt:lpstr>Unemployment Insurance</vt:lpstr>
      <vt:lpstr>Explaining Structural Unemployment</vt:lpstr>
      <vt:lpstr>Explaining Structural Unemployment</vt:lpstr>
      <vt:lpstr>1.  Minimum-Wage Laws</vt:lpstr>
      <vt:lpstr>2.  Unions</vt:lpstr>
      <vt:lpstr>2.  Unions</vt:lpstr>
      <vt:lpstr>2.  Unions</vt:lpstr>
      <vt:lpstr>3.  Efficiency Wages</vt:lpstr>
      <vt:lpstr>Four reasons why firms  might pay efficiency wages:</vt:lpstr>
      <vt:lpstr>Four reasons why firms  might pay efficiency wages:</vt:lpstr>
      <vt:lpstr>Active Learning 3  Applying the concepts</vt:lpstr>
      <vt:lpstr>Explaining the Natural Rate  of Unemployment:  A Summary</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1294</cp:revision>
  <dcterms:created xsi:type="dcterms:W3CDTF">2016-03-16T19:41:09Z</dcterms:created>
  <dcterms:modified xsi:type="dcterms:W3CDTF">2020-02-05T22:19:01Z</dcterms:modified>
</cp:coreProperties>
</file>