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7.xml" ContentType="application/vnd.openxmlformats-officedocument.theme+xml"/>
  <Override PartName="/ppt/slideLayouts/slideLayout11.xml" ContentType="application/vnd.openxmlformats-officedocument.presentationml.slideLayout+xml"/>
  <Override PartName="/ppt/theme/theme8.xml" ContentType="application/vnd.openxmlformats-officedocument.theme+xml"/>
  <Override PartName="/ppt/slideLayouts/slideLayout1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63"/>
  </p:notesMasterIdLst>
  <p:handoutMasterIdLst>
    <p:handoutMasterId r:id="rId64"/>
  </p:handoutMasterIdLst>
  <p:sldIdLst>
    <p:sldId id="2053" r:id="rId10"/>
    <p:sldId id="374" r:id="rId11"/>
    <p:sldId id="1913" r:id="rId12"/>
    <p:sldId id="2054" r:id="rId13"/>
    <p:sldId id="2055" r:id="rId14"/>
    <p:sldId id="2056" r:id="rId15"/>
    <p:sldId id="2057" r:id="rId16"/>
    <p:sldId id="2058" r:id="rId17"/>
    <p:sldId id="2059" r:id="rId18"/>
    <p:sldId id="2014" r:id="rId19"/>
    <p:sldId id="2013" r:id="rId20"/>
    <p:sldId id="2015" r:id="rId21"/>
    <p:sldId id="2016" r:id="rId22"/>
    <p:sldId id="1965" r:id="rId23"/>
    <p:sldId id="1966" r:id="rId24"/>
    <p:sldId id="1967" r:id="rId25"/>
    <p:sldId id="1968" r:id="rId26"/>
    <p:sldId id="1969" r:id="rId27"/>
    <p:sldId id="2017" r:id="rId28"/>
    <p:sldId id="2060" r:id="rId29"/>
    <p:sldId id="2061" r:id="rId30"/>
    <p:sldId id="2062" r:id="rId31"/>
    <p:sldId id="2019" r:id="rId32"/>
    <p:sldId id="2020" r:id="rId33"/>
    <p:sldId id="2021" r:id="rId34"/>
    <p:sldId id="2022" r:id="rId35"/>
    <p:sldId id="2023" r:id="rId36"/>
    <p:sldId id="2024" r:id="rId37"/>
    <p:sldId id="2025" r:id="rId38"/>
    <p:sldId id="2026" r:id="rId39"/>
    <p:sldId id="2027" r:id="rId40"/>
    <p:sldId id="1893" r:id="rId41"/>
    <p:sldId id="2029" r:id="rId42"/>
    <p:sldId id="2030" r:id="rId43"/>
    <p:sldId id="2011" r:id="rId44"/>
    <p:sldId id="2071" r:id="rId45"/>
    <p:sldId id="1940" r:id="rId46"/>
    <p:sldId id="2072" r:id="rId47"/>
    <p:sldId id="1941" r:id="rId48"/>
    <p:sldId id="1942" r:id="rId49"/>
    <p:sldId id="2038" r:id="rId50"/>
    <p:sldId id="1944" r:id="rId51"/>
    <p:sldId id="2040" r:id="rId52"/>
    <p:sldId id="1945" r:id="rId53"/>
    <p:sldId id="2041" r:id="rId54"/>
    <p:sldId id="2042" r:id="rId55"/>
    <p:sldId id="2050" r:id="rId56"/>
    <p:sldId id="2012" r:id="rId57"/>
    <p:sldId id="2049" r:id="rId58"/>
    <p:sldId id="1951" r:id="rId59"/>
    <p:sldId id="2051" r:id="rId60"/>
    <p:sldId id="1912" r:id="rId61"/>
    <p:sldId id="2052"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CCFF"/>
    <a:srgbClr val="FFCCFF"/>
    <a:srgbClr val="006600"/>
    <a:srgbClr val="D60093"/>
    <a:srgbClr val="0000FF"/>
    <a:srgbClr val="CCFFCC"/>
    <a:srgbClr val="CCECFF"/>
    <a:srgbClr val="005EA4"/>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5" autoAdjust="0"/>
    <p:restoredTop sz="70205" autoAdjust="0"/>
  </p:normalViewPr>
  <p:slideViewPr>
    <p:cSldViewPr>
      <p:cViewPr>
        <p:scale>
          <a:sx n="60" d="100"/>
          <a:sy n="60" d="100"/>
        </p:scale>
        <p:origin x="-2248" y="-336"/>
      </p:cViewPr>
      <p:guideLst>
        <p:guide orient="horz" pos="2160"/>
        <p:guide pos="2880"/>
      </p:guideLst>
    </p:cSldViewPr>
  </p:slideViewPr>
  <p:outlineViewPr>
    <p:cViewPr>
      <p:scale>
        <a:sx n="33" d="100"/>
        <a:sy n="33" d="100"/>
      </p:scale>
      <p:origin x="0" y="18150"/>
    </p:cViewPr>
  </p:outlineViewPr>
  <p:notesTextViewPr>
    <p:cViewPr>
      <p:scale>
        <a:sx n="1" d="1"/>
        <a:sy n="1" d="1"/>
      </p:scale>
      <p:origin x="0" y="0"/>
    </p:cViewPr>
  </p:notesTextViewPr>
  <p:sorterViewPr>
    <p:cViewPr>
      <p:scale>
        <a:sx n="80" d="100"/>
        <a:sy n="80" d="100"/>
      </p:scale>
      <p:origin x="0" y="2214"/>
    </p:cViewPr>
  </p:sorterViewPr>
  <p:notesViewPr>
    <p:cSldViewPr>
      <p:cViewPr>
        <p:scale>
          <a:sx n="60" d="100"/>
          <a:sy n="60" d="100"/>
        </p:scale>
        <p:origin x="-274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slide" Target="slides/slide49.xml"/><Relationship Id="rId59" Type="http://schemas.openxmlformats.org/officeDocument/2006/relationships/slide" Target="slides/slide5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60" Type="http://schemas.openxmlformats.org/officeDocument/2006/relationships/slide" Target="slides/slide51.xml"/><Relationship Id="rId61" Type="http://schemas.openxmlformats.org/officeDocument/2006/relationships/slide" Target="slides/slide52.xml"/><Relationship Id="rId62" Type="http://schemas.openxmlformats.org/officeDocument/2006/relationships/slide" Target="slides/slide53.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2/11/20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2/11/20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9151B6B-008D-4071-890E-564917119A21}" type="slidenum">
              <a:rPr lang="en-US" smtClean="0"/>
              <a:pPr eaLnBrk="1" hangingPunct="1"/>
              <a:t>17</a:t>
            </a:fld>
            <a:endParaRPr lang="en-US" smtClean="0"/>
          </a:p>
        </p:txBody>
      </p:sp>
      <p:sp>
        <p:nvSpPr>
          <p:cNvPr id="737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FB5F5631-093D-4700-BF67-556BB7F928D5}" type="slidenum">
              <a:rPr lang="en-US" sz="1200">
                <a:cs typeface="Arial" charset="0"/>
              </a:rPr>
              <a:pPr algn="r" eaLnBrk="1" hangingPunct="1"/>
              <a:t>17</a:t>
            </a:fld>
            <a:endParaRPr lang="en-US" sz="1200">
              <a:cs typeface="Arial" charset="0"/>
            </a:endParaRPr>
          </a:p>
        </p:txBody>
      </p:sp>
      <p:sp>
        <p:nvSpPr>
          <p:cNvPr id="73732" name="Rectangle 2"/>
          <p:cNvSpPr>
            <a:spLocks noGrp="1" noRot="1" noChangeAspect="1" noChangeArrowheads="1" noTextEdit="1"/>
          </p:cNvSpPr>
          <p:nvPr>
            <p:ph type="sldImg"/>
          </p:nvPr>
        </p:nvSpPr>
        <p:spPr>
          <a:xfrm>
            <a:off x="1143000" y="534988"/>
            <a:ext cx="4572000" cy="3429000"/>
          </a:xfrm>
          <a:ln/>
        </p:spPr>
      </p:sp>
      <p:sp>
        <p:nvSpPr>
          <p:cNvPr id="7373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smtClean="0"/>
              <a:t>Eq’m</a:t>
            </a:r>
            <a:r>
              <a:rPr lang="en-US" dirty="0" smtClean="0"/>
              <a:t>  = equilibrium</a:t>
            </a:r>
          </a:p>
        </p:txBody>
      </p:sp>
    </p:spTree>
    <p:extLst>
      <p:ext uri="{BB962C8B-B14F-4D97-AF65-F5344CB8AC3E}">
        <p14:creationId xmlns:p14="http://schemas.microsoft.com/office/powerpoint/2010/main" val="2220551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425825E-2413-473A-A30E-D2D22AB24763}" type="slidenum">
              <a:rPr lang="en-US" smtClean="0"/>
              <a:pPr eaLnBrk="1" hangingPunct="1"/>
              <a:t>18</a:t>
            </a:fld>
            <a:endParaRPr lang="en-US" smtClean="0"/>
          </a:p>
        </p:txBody>
      </p:sp>
      <p:sp>
        <p:nvSpPr>
          <p:cNvPr id="7475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DC99AD28-DD7B-4636-9F5A-7CC4BBE65DEE}" type="slidenum">
              <a:rPr lang="en-US" sz="1200">
                <a:cs typeface="Arial" charset="0"/>
              </a:rPr>
              <a:pPr algn="r" eaLnBrk="1" hangingPunct="1"/>
              <a:t>18</a:t>
            </a:fld>
            <a:endParaRPr lang="en-US" sz="1200">
              <a:cs typeface="Arial" charset="0"/>
            </a:endParaRPr>
          </a:p>
        </p:txBody>
      </p:sp>
      <p:sp>
        <p:nvSpPr>
          <p:cNvPr id="74756" name="Rectangle 2"/>
          <p:cNvSpPr>
            <a:spLocks noGrp="1" noRot="1" noChangeAspect="1" noChangeArrowheads="1" noTextEdit="1"/>
          </p:cNvSpPr>
          <p:nvPr>
            <p:ph type="sldImg"/>
          </p:nvPr>
        </p:nvSpPr>
        <p:spPr>
          <a:xfrm>
            <a:off x="1143000" y="534988"/>
            <a:ext cx="4572000" cy="3429000"/>
          </a:xfrm>
          <a:ln/>
        </p:spPr>
      </p:sp>
      <p:sp>
        <p:nvSpPr>
          <p:cNvPr id="7475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867393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2714032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Relative prices are measured in physical units, so they are real variables.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4289846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2229624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226438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3349299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result is important because relative prices, not nominal prices, determine the economy’s allocation of resources.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27</a:t>
            </a:fld>
            <a:endParaRPr lang="en-US"/>
          </a:p>
        </p:txBody>
      </p:sp>
    </p:spTree>
    <p:extLst>
      <p:ext uri="{BB962C8B-B14F-4D97-AF65-F5344CB8AC3E}">
        <p14:creationId xmlns:p14="http://schemas.microsoft.com/office/powerpoint/2010/main" val="3349299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Monetary neutrality:  the proposition that changes in the money supply do not affect real variables.</a:t>
            </a:r>
          </a:p>
          <a:p>
            <a:endParaRPr lang="en-US" dirty="0" smtClean="0"/>
          </a:p>
          <a:p>
            <a:r>
              <a:rPr lang="en-US" dirty="0" smtClean="0"/>
              <a:t>The material on this slide does not appear explicitly in this chapter, but it helps explain how money can be neutral.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28</a:t>
            </a:fld>
            <a:endParaRPr lang="en-US"/>
          </a:p>
        </p:txBody>
      </p:sp>
    </p:spTree>
    <p:extLst>
      <p:ext uri="{BB962C8B-B14F-4D97-AF65-F5344CB8AC3E}">
        <p14:creationId xmlns:p14="http://schemas.microsoft.com/office/powerpoint/2010/main" val="872050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4173747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1082398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891646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$10,000 worth of money purchases $30,000 worth of pizza, it must be true that the average dollar is used three times.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117405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32</a:t>
            </a:fld>
            <a:endParaRPr lang="en-US"/>
          </a:p>
        </p:txBody>
      </p:sp>
    </p:spTree>
    <p:extLst>
      <p:ext uri="{BB962C8B-B14F-4D97-AF65-F5344CB8AC3E}">
        <p14:creationId xmlns:p14="http://schemas.microsoft.com/office/powerpoint/2010/main" val="314273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lstStyle/>
          <a:p>
            <a:pPr eaLnBrk="1" hangingPunct="1"/>
            <a:r>
              <a:rPr lang="en-US" sz="1000" dirty="0" smtClean="0"/>
              <a:t>Note:  Each variable has been scaled to equal 100 to make variables comparable.  </a:t>
            </a:r>
          </a:p>
          <a:p>
            <a:pPr eaLnBrk="1" hangingPunct="1"/>
            <a:endParaRPr lang="en-US" sz="1000" dirty="0" smtClean="0"/>
          </a:p>
          <a:p>
            <a:pPr eaLnBrk="1" hangingPunct="1"/>
            <a:endParaRPr lang="en-US" sz="1000" dirty="0" smtClean="0"/>
          </a:p>
          <a:p>
            <a:pPr eaLnBrk="1" hangingPunct="1"/>
            <a:r>
              <a:rPr lang="en-US" sz="1000" dirty="0" smtClean="0"/>
              <a:t>Original sources:</a:t>
            </a:r>
          </a:p>
          <a:p>
            <a:pPr eaLnBrk="1" hangingPunct="1"/>
            <a:r>
              <a:rPr lang="en-US" sz="1000" dirty="0" smtClean="0"/>
              <a:t>M2 is from Board of Governors, Federal Reserve Board</a:t>
            </a:r>
          </a:p>
          <a:p>
            <a:pPr eaLnBrk="1" hangingPunct="1"/>
            <a:r>
              <a:rPr lang="en-US" sz="1000" dirty="0" smtClean="0"/>
              <a:t>GDP is from U.S. Department of Commerce, Bureau of Economic Analysis. </a:t>
            </a:r>
          </a:p>
          <a:p>
            <a:pPr eaLnBrk="1" hangingPunct="1"/>
            <a:endParaRPr lang="en-US" sz="1000" dirty="0" smtClean="0"/>
          </a:p>
          <a:p>
            <a:pPr eaLnBrk="1" hangingPunct="1"/>
            <a:r>
              <a:rPr lang="en-US" sz="1000" dirty="0" smtClean="0"/>
              <a:t>I obtained all data from FRED database, Federal Reserve Bank of St. Louis, at:</a:t>
            </a:r>
          </a:p>
          <a:p>
            <a:pPr eaLnBrk="1" hangingPunct="1"/>
            <a:r>
              <a:rPr lang="en-US" sz="1000" dirty="0" smtClean="0"/>
              <a:t>http://research.stlouisfed.org/fred2/</a:t>
            </a:r>
          </a:p>
          <a:p>
            <a:pPr eaLnBrk="1" hangingPunct="1"/>
            <a:endParaRPr lang="en-US" sz="1000" dirty="0" smtClean="0"/>
          </a:p>
          <a:p>
            <a:pPr eaLnBrk="1" hangingPunct="1"/>
            <a:r>
              <a:rPr lang="en-US" sz="1000" b="0" i="0" kern="1200" dirty="0" smtClean="0">
                <a:solidFill>
                  <a:schemeClr val="tx1"/>
                </a:solidFill>
                <a:effectLst/>
                <a:latin typeface="+mn-lt"/>
                <a:ea typeface="+mn-ea"/>
                <a:cs typeface="+mn-cs"/>
              </a:rPr>
              <a:t>Board of Governors of the Federal Reserve System (US), M2 Money Stock [M2], retrieved from FRED, Federal Reserve Bank of St. Louis; https://fred.stlouisfed.org/series/M2, July 11, 2016.</a:t>
            </a:r>
          </a:p>
          <a:p>
            <a:pPr eaLnBrk="1" hangingPunct="1"/>
            <a:r>
              <a:rPr lang="en-US" sz="1000" b="0" i="0" kern="1200" dirty="0" smtClean="0">
                <a:solidFill>
                  <a:schemeClr val="tx1"/>
                </a:solidFill>
                <a:effectLst/>
                <a:latin typeface="+mn-lt"/>
                <a:ea typeface="+mn-ea"/>
                <a:cs typeface="+mn-cs"/>
              </a:rPr>
              <a:t>Federal Reserve Bank of St. Louis, Velocity of M2 Money Stock [M2V], retrieved from FRED, Federal Reserve Bank of St. Louis; https://fred.stlouisfed.org/series/M2V, July 11, 2016.</a:t>
            </a:r>
          </a:p>
          <a:p>
            <a:pPr eaLnBrk="1" hangingPunct="1"/>
            <a:r>
              <a:rPr lang="en-US" sz="1000" b="0" i="0" kern="1200" dirty="0" smtClean="0">
                <a:solidFill>
                  <a:schemeClr val="tx1"/>
                </a:solidFill>
                <a:effectLst/>
                <a:latin typeface="+mn-lt"/>
                <a:ea typeface="+mn-ea"/>
                <a:cs typeface="+mn-cs"/>
              </a:rPr>
              <a:t>US. Bureau of Economic Analysis, Gross Domestic Product [GDP], retrieved from FRED, Federal Reserve Bank of St. Louis; https://fred.stlouisfed.org/series/GDP, July 11, 2016.</a:t>
            </a:r>
            <a:endParaRPr lang="en-US" sz="1000" dirty="0" smtClean="0"/>
          </a:p>
          <a:p>
            <a:endParaRPr lang="en-US" sz="10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Velocity V = P x Y / M</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34</a:t>
            </a:fld>
            <a:endParaRPr lang="en-US"/>
          </a:p>
        </p:txBody>
      </p:sp>
    </p:spTree>
    <p:extLst>
      <p:ext uri="{BB962C8B-B14F-4D97-AF65-F5344CB8AC3E}">
        <p14:creationId xmlns:p14="http://schemas.microsoft.com/office/powerpoint/2010/main" val="1533935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35</a:t>
            </a:fld>
            <a:endParaRPr lang="en-US"/>
          </a:p>
        </p:txBody>
      </p:sp>
    </p:spTree>
    <p:extLst>
      <p:ext uri="{BB962C8B-B14F-4D97-AF65-F5344CB8AC3E}">
        <p14:creationId xmlns:p14="http://schemas.microsoft.com/office/powerpoint/2010/main" val="314273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36</a:t>
            </a:fld>
            <a:endParaRPr lang="en-US"/>
          </a:p>
        </p:txBody>
      </p:sp>
    </p:spTree>
    <p:extLst>
      <p:ext uri="{BB962C8B-B14F-4D97-AF65-F5344CB8AC3E}">
        <p14:creationId xmlns:p14="http://schemas.microsoft.com/office/powerpoint/2010/main" val="1101683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tax revenue is inadequate and ability to borrow is limited, government may print money to pay for its spending.  </a:t>
            </a:r>
          </a:p>
          <a:p>
            <a:r>
              <a:rPr lang="en-US" dirty="0" smtClean="0"/>
              <a:t>Almost all hyperinflations start this way.  </a:t>
            </a:r>
          </a:p>
          <a:p>
            <a:r>
              <a:rPr lang="en-US" dirty="0" smtClean="0"/>
              <a:t>The revenue from printing money is the inflation tax:  printing money causes inflation, which is like a tax on everyone who holds money.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37</a:t>
            </a:fld>
            <a:endParaRPr lang="en-US"/>
          </a:p>
        </p:txBody>
      </p:sp>
    </p:spTree>
    <p:extLst>
      <p:ext uri="{BB962C8B-B14F-4D97-AF65-F5344CB8AC3E}">
        <p14:creationId xmlns:p14="http://schemas.microsoft.com/office/powerpoint/2010/main" val="189005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tax revenue is inadequate and ability to borrow is limited, government may print money to pay for its spending.  </a:t>
            </a:r>
          </a:p>
          <a:p>
            <a:r>
              <a:rPr lang="en-US" dirty="0" smtClean="0"/>
              <a:t>Almost all hyperinflations start this way.  </a:t>
            </a:r>
          </a:p>
          <a:p>
            <a:r>
              <a:rPr lang="en-US" dirty="0" smtClean="0"/>
              <a:t>The revenue from printing money is the inflation tax:  printing money causes inflation, which is like a tax on everyone who holds money.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38</a:t>
            </a:fld>
            <a:endParaRPr lang="en-US"/>
          </a:p>
        </p:txBody>
      </p:sp>
    </p:spTree>
    <p:extLst>
      <p:ext uri="{BB962C8B-B14F-4D97-AF65-F5344CB8AC3E}">
        <p14:creationId xmlns:p14="http://schemas.microsoft.com/office/powerpoint/2010/main" val="189005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real interest rate is determined by saving &amp; investment in the loanable funds market. </a:t>
            </a:r>
          </a:p>
          <a:p>
            <a:r>
              <a:rPr lang="en-US" dirty="0" smtClean="0"/>
              <a:t>Money supply growth determines inflation rate. </a:t>
            </a:r>
          </a:p>
          <a:p>
            <a:r>
              <a:rPr lang="en-US" dirty="0" smtClean="0"/>
              <a:t>Rearranging the definition of the real interest rate we get Nominal interest rate.</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39</a:t>
            </a:fld>
            <a:endParaRPr lang="en-US"/>
          </a:p>
        </p:txBody>
      </p:sp>
    </p:spTree>
    <p:extLst>
      <p:ext uri="{BB962C8B-B14F-4D97-AF65-F5344CB8AC3E}">
        <p14:creationId xmlns:p14="http://schemas.microsoft.com/office/powerpoint/2010/main" val="1846245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20524680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long run, money is neutral: a change in the money growth rate affects the inflation rate but not the real interest rate.  </a:t>
            </a:r>
          </a:p>
          <a:p>
            <a:r>
              <a:rPr lang="en-US" dirty="0" smtClean="0"/>
              <a:t>So, the nominal interest rate adjusts one-for-one with changes in the inflation rate: </a:t>
            </a:r>
          </a:p>
          <a:p>
            <a:r>
              <a:rPr lang="en-US" dirty="0" smtClean="0"/>
              <a:t>Nominal interest rate = Real interest rate + Inflation rate. This relationship is called the Fisher effect after Irving Fisher, who studied it. </a:t>
            </a:r>
          </a:p>
          <a:p>
            <a:endParaRPr lang="en-US" dirty="0" smtClean="0"/>
          </a:p>
          <a:p>
            <a:r>
              <a:rPr lang="en-US" dirty="0" smtClean="0"/>
              <a:t>The inflation tax applies to people’s holdings of money, not their holdings of wealth.  </a:t>
            </a:r>
          </a:p>
          <a:p>
            <a:r>
              <a:rPr lang="en-US" dirty="0" smtClean="0"/>
              <a:t>The Fisher effect:  an increase in inflation causes an equal increase in the nominal interest rate, so the real interest rate (on wealth) is unchanged.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40</a:t>
            </a:fld>
            <a:endParaRPr lang="en-US"/>
          </a:p>
        </p:txBody>
      </p:sp>
    </p:spTree>
    <p:extLst>
      <p:ext uri="{BB962C8B-B14F-4D97-AF65-F5344CB8AC3E}">
        <p14:creationId xmlns:p14="http://schemas.microsoft.com/office/powerpoint/2010/main" val="1590603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114800"/>
            <a:ext cx="6172200" cy="4343400"/>
          </a:xfrm>
        </p:spPr>
        <p:txBody>
          <a:bodyPr/>
          <a:lstStyle/>
          <a:p>
            <a:pPr eaLnBrk="1" hangingPunct="1"/>
            <a:r>
              <a:rPr lang="en-US" dirty="0" smtClean="0"/>
              <a:t>The nominal interest rate is the 3-month Treasury Bill rate.  The inflation rate is calculated as the percent change in the CPI from 12 months earlier.  </a:t>
            </a:r>
          </a:p>
          <a:p>
            <a:pPr eaLnBrk="1" hangingPunct="1"/>
            <a:endParaRPr lang="en-US" dirty="0" smtClean="0"/>
          </a:p>
          <a:p>
            <a:pPr eaLnBrk="1" hangingPunct="1"/>
            <a:r>
              <a:rPr lang="en-US" dirty="0" smtClean="0"/>
              <a:t>Mostly, these two variables move very closely together:  increases in inflation correspond to similar increases in the nominal interest rate.  </a:t>
            </a:r>
          </a:p>
          <a:p>
            <a:pPr eaLnBrk="1" hangingPunct="1"/>
            <a:endParaRPr lang="en-US" dirty="0" smtClean="0"/>
          </a:p>
          <a:p>
            <a:pPr eaLnBrk="1" hangingPunct="1"/>
            <a:r>
              <a:rPr lang="en-US" dirty="0" smtClean="0"/>
              <a:t>When the two variables are not moving precisely together, the real interest rate is changing.  This would occur if, for example, there were changes in the supply and/or demand for loanable funds.  Starting in the early 1980s, the emergence of huge budget deficits caused the supply of loanable funds to fall, which increased the real interest rate.  On this graph, the gap between the nominal interest rate and inflation rate clearly grows in the early 1980s.  </a:t>
            </a:r>
          </a:p>
          <a:p>
            <a:pPr eaLnBrk="1" hangingPunct="1"/>
            <a:endParaRPr lang="en-US" dirty="0" smtClean="0"/>
          </a:p>
          <a:p>
            <a:pPr eaLnBrk="1" hangingPunct="1"/>
            <a:r>
              <a:rPr lang="en-US" dirty="0" smtClean="0"/>
              <a:t>Original sources:</a:t>
            </a:r>
          </a:p>
          <a:p>
            <a:pPr eaLnBrk="1" hangingPunct="1"/>
            <a:r>
              <a:rPr lang="en-US" dirty="0" smtClean="0"/>
              <a:t>   CPI, not seasonally adjusted:  Bureau of Labor Statistics, U.S. Department of Labor</a:t>
            </a:r>
          </a:p>
          <a:p>
            <a:pPr eaLnBrk="1" hangingPunct="1"/>
            <a:r>
              <a:rPr lang="en-US" dirty="0" smtClean="0"/>
              <a:t>   Treasury Bill rate:  Board of Governors of the Federal Reserve System</a:t>
            </a:r>
          </a:p>
          <a:p>
            <a:pPr eaLnBrk="1" hangingPunct="1"/>
            <a:endParaRPr lang="en-US" dirty="0" smtClean="0"/>
          </a:p>
          <a:p>
            <a:pPr eaLnBrk="1" hangingPunct="1"/>
            <a:r>
              <a:rPr lang="en-US" dirty="0" smtClean="0"/>
              <a:t>Where I obtained this data:  </a:t>
            </a:r>
          </a:p>
          <a:p>
            <a:pPr eaLnBrk="1" hangingPunct="1"/>
            <a:r>
              <a:rPr lang="en-US" dirty="0" smtClean="0"/>
              <a:t>   FRED database, Federal Reserve Bank of St. Louis</a:t>
            </a:r>
          </a:p>
          <a:p>
            <a:pPr eaLnBrk="1" hangingPunct="1"/>
            <a:r>
              <a:rPr lang="en-US" dirty="0" smtClean="0"/>
              <a:t>   http://research.stlouisfed.org/fred2/</a:t>
            </a:r>
          </a:p>
          <a:p>
            <a:pPr eaLnBrk="1" hangingPunct="1"/>
            <a:r>
              <a:rPr lang="en-US" sz="1050" b="0" i="0" kern="1200" dirty="0" smtClean="0">
                <a:solidFill>
                  <a:schemeClr val="tx1"/>
                </a:solidFill>
                <a:effectLst/>
              </a:rPr>
              <a:t>US. Bureau of Labor Statistics, Consumer Price Index for All Urban Consumers: All Items [CPIAUCSL], retrieved from FRED, Federal Reserve Bank of St. Louis; https://fred.stlouisfed.org/series/CPIAUCSL, July 11, 2016.</a:t>
            </a:r>
          </a:p>
          <a:p>
            <a:pPr eaLnBrk="1" hangingPunct="1"/>
            <a:r>
              <a:rPr lang="en-US" sz="1050" b="0" i="0" kern="1200" dirty="0" smtClean="0">
                <a:solidFill>
                  <a:schemeClr val="tx1"/>
                </a:solidFill>
                <a:effectLst/>
              </a:rPr>
              <a:t>Board of Governors of the Federal Reserve System (US), 3-Month Treasury Bill: Secondary Market Rate [WTB3MS], retrieved from FRED, Federal Reserve Bank of St. Louis; https://fred.stlouisfed.org/series/WTB3MS, July 11, 2016.</a:t>
            </a:r>
            <a:endParaRPr lang="en-US" sz="1050" dirty="0"/>
          </a:p>
        </p:txBody>
      </p:sp>
      <p:sp>
        <p:nvSpPr>
          <p:cNvPr id="4" name="Slide Number Placeholder 3"/>
          <p:cNvSpPr>
            <a:spLocks noGrp="1"/>
          </p:cNvSpPr>
          <p:nvPr>
            <p:ph type="sldNum" sz="quarter" idx="10"/>
          </p:nvPr>
        </p:nvSpPr>
        <p:spPr/>
        <p:txBody>
          <a:bodyPr/>
          <a:lstStyle/>
          <a:p>
            <a:fld id="{2CAF6792-DBE1-4461-97FA-F85A7B48814E}" type="slidenum">
              <a:rPr lang="en-US" smtClean="0"/>
              <a:t>41</a:t>
            </a:fld>
            <a:endParaRPr lang="en-US"/>
          </a:p>
        </p:txBody>
      </p:sp>
    </p:spTree>
    <p:extLst>
      <p:ext uri="{BB962C8B-B14F-4D97-AF65-F5344CB8AC3E}">
        <p14:creationId xmlns:p14="http://schemas.microsoft.com/office/powerpoint/2010/main" val="228621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Inflation is a general increase in prices of the things people buy and the things they sell (e.g., their labor). </a:t>
            </a:r>
          </a:p>
          <a:p>
            <a:r>
              <a:rPr lang="en-US" dirty="0" smtClean="0"/>
              <a:t>In the long run, real incomes are determined by real variables, not the inflation rate.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42</a:t>
            </a:fld>
            <a:endParaRPr lang="en-US"/>
          </a:p>
        </p:txBody>
      </p:sp>
    </p:spTree>
    <p:extLst>
      <p:ext uri="{BB962C8B-B14F-4D97-AF65-F5344CB8AC3E}">
        <p14:creationId xmlns:p14="http://schemas.microsoft.com/office/powerpoint/2010/main" val="13492809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This graph is not in the textbook, but it helps expose the inflation fallacy.  </a:t>
            </a:r>
          </a:p>
          <a:p>
            <a:pPr eaLnBrk="1" hangingPunct="1"/>
            <a:endParaRPr lang="en-US" dirty="0" smtClean="0"/>
          </a:p>
          <a:p>
            <a:pPr eaLnBrk="1" hangingPunct="1"/>
            <a:r>
              <a:rPr lang="en-US" dirty="0" smtClean="0"/>
              <a:t>Both series are normalized to equal 100 in December 1964.  The</a:t>
            </a:r>
            <a:r>
              <a:rPr lang="en-US" baseline="0" dirty="0" smtClean="0"/>
              <a:t> graph shows that the cost of living has risen dramatically since 1965—but the nominal wage has kept up with inflation.  If the inflation fallacy were true, the nominal wage would have risen at a slower rate than the CPI.  </a:t>
            </a:r>
            <a:endParaRPr lang="en-US" dirty="0" smtClean="0"/>
          </a:p>
          <a:p>
            <a:pPr eaLnBrk="1" hangingPunct="1"/>
            <a:endParaRPr lang="en-US" dirty="0" smtClean="0"/>
          </a:p>
          <a:p>
            <a:pPr eaLnBrk="1" hangingPunct="1"/>
            <a:r>
              <a:rPr lang="en-US" dirty="0" smtClean="0"/>
              <a:t>Source:  The nominal wage is average hourly earnings, total for private sector, seasonally adjusted, from the Bureau of Labor Statistics, U.S. Department of Labor.  The CPI in this graph is seasonally adjusted, also from the BLS.  </a:t>
            </a:r>
          </a:p>
          <a:p>
            <a:pPr eaLnBrk="1" hangingPunct="1"/>
            <a:endParaRPr lang="en-US" dirty="0" smtClean="0"/>
          </a:p>
          <a:p>
            <a:pPr eaLnBrk="1" hangingPunct="1"/>
            <a:r>
              <a:rPr lang="en-US" sz="1200" b="0" i="0" kern="1200" dirty="0" smtClean="0">
                <a:solidFill>
                  <a:schemeClr val="tx1"/>
                </a:solidFill>
                <a:effectLst/>
                <a:latin typeface="+mn-lt"/>
                <a:ea typeface="+mn-ea"/>
                <a:cs typeface="+mn-cs"/>
              </a:rPr>
              <a:t>US. Bureau of Labor Statistics, Average Hourly Earnings of Production and Nonsupervisory Employees: Total Private [AHETPI], retrieved from FRED, Federal Reserve Bank of St. Louis; https://fred.stlouisfed.org/series/AHETPI, July 11, 2016.</a:t>
            </a:r>
          </a:p>
          <a:p>
            <a:pPr eaLnBrk="1" hangingPunct="1"/>
            <a:r>
              <a:rPr lang="en-US" sz="1200" b="0" i="0" kern="1200" dirty="0" smtClean="0">
                <a:solidFill>
                  <a:schemeClr val="tx1"/>
                </a:solidFill>
                <a:effectLst/>
                <a:latin typeface="+mn-lt"/>
                <a:ea typeface="+mn-ea"/>
                <a:cs typeface="+mn-cs"/>
              </a:rPr>
              <a:t>US. Bureau of Labor Statistics, Consumer Price Index for All Urban Consumers: All Items [CPIAUCSL], retrieved from FRED, Federal Reserve Bank of St. Louis; https://fred.stlouisfed.org/series/CPIAUCSL, July 11, 2016.</a:t>
            </a:r>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43</a:t>
            </a:fld>
            <a:endParaRPr lang="en-US"/>
          </a:p>
        </p:txBody>
      </p:sp>
    </p:spTree>
    <p:extLst>
      <p:ext uri="{BB962C8B-B14F-4D97-AF65-F5344CB8AC3E}">
        <p14:creationId xmlns:p14="http://schemas.microsoft.com/office/powerpoint/2010/main" val="3945022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Shoeleather costs:  includes the time and transactions costs of more frequent bank withdrawals</a:t>
            </a:r>
          </a:p>
          <a:p>
            <a:r>
              <a:rPr lang="en-US" dirty="0" smtClean="0"/>
              <a:t>Menu costs:  printing new menus, mailing new catalogs, etc.</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44</a:t>
            </a:fld>
            <a:endParaRPr lang="en-US"/>
          </a:p>
        </p:txBody>
      </p:sp>
    </p:spTree>
    <p:extLst>
      <p:ext uri="{BB962C8B-B14F-4D97-AF65-F5344CB8AC3E}">
        <p14:creationId xmlns:p14="http://schemas.microsoft.com/office/powerpoint/2010/main" val="3403923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45</a:t>
            </a:fld>
            <a:endParaRPr lang="en-US"/>
          </a:p>
        </p:txBody>
      </p:sp>
    </p:spTree>
    <p:extLst>
      <p:ext uri="{BB962C8B-B14F-4D97-AF65-F5344CB8AC3E}">
        <p14:creationId xmlns:p14="http://schemas.microsoft.com/office/powerpoint/2010/main" val="4572708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46</a:t>
            </a:fld>
            <a:endParaRPr lang="en-US"/>
          </a:p>
        </p:txBody>
      </p:sp>
    </p:spTree>
    <p:extLst>
      <p:ext uri="{BB962C8B-B14F-4D97-AF65-F5344CB8AC3E}">
        <p14:creationId xmlns:p14="http://schemas.microsoft.com/office/powerpoint/2010/main" val="16153823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47</a:t>
            </a:fld>
            <a:endParaRPr lang="en-US"/>
          </a:p>
        </p:txBody>
      </p:sp>
    </p:spTree>
    <p:extLst>
      <p:ext uri="{BB962C8B-B14F-4D97-AF65-F5344CB8AC3E}">
        <p14:creationId xmlns:p14="http://schemas.microsoft.com/office/powerpoint/2010/main" val="2414248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Most principles-level students have difficulty the first time they are asked to calculate the after-tax real interest rate because the calculation involves several intermediate steps.  The intermediate steps are, at first, not obvious to most students.  This exercise walks students through these steps. </a:t>
            </a:r>
          </a:p>
          <a:p>
            <a:pPr eaLnBrk="1" hangingPunct="1"/>
            <a:endParaRPr lang="en-US" sz="1200" dirty="0" smtClean="0"/>
          </a:p>
          <a:p>
            <a:pPr eaLnBrk="1" hangingPunct="1"/>
            <a:r>
              <a:rPr lang="en-US" sz="1200" dirty="0" smtClean="0"/>
              <a:t>The exercise leads students to see for themselves that inflation reduces the after-tax real interest rate.  </a:t>
            </a:r>
          </a:p>
          <a:p>
            <a:pPr eaLnBrk="1" hangingPunct="1"/>
            <a:endParaRPr lang="en-US" sz="1200" dirty="0" smtClean="0"/>
          </a:p>
          <a:p>
            <a:pPr eaLnBrk="1" hangingPunct="1"/>
            <a:r>
              <a:rPr lang="en-US" sz="1200" dirty="0" smtClean="0"/>
              <a:t>Suggestion:  Display this slide, and give students 3-4 minutes to work the problem on their own.</a:t>
            </a:r>
          </a:p>
        </p:txBody>
      </p:sp>
      <p:sp>
        <p:nvSpPr>
          <p:cNvPr id="4" name="Slide Number Placeholder 3"/>
          <p:cNvSpPr>
            <a:spLocks noGrp="1"/>
          </p:cNvSpPr>
          <p:nvPr>
            <p:ph type="sldNum" sz="quarter" idx="10"/>
          </p:nvPr>
        </p:nvSpPr>
        <p:spPr/>
        <p:txBody>
          <a:bodyPr/>
          <a:lstStyle/>
          <a:p>
            <a:fld id="{2CAF6792-DBE1-4461-97FA-F85A7B48814E}" type="slidenum">
              <a:rPr lang="en-US" smtClean="0"/>
              <a:t>48</a:t>
            </a:fld>
            <a:endParaRPr lang="en-US"/>
          </a:p>
        </p:txBody>
      </p:sp>
    </p:spTree>
    <p:extLst>
      <p:ext uri="{BB962C8B-B14F-4D97-AF65-F5344CB8AC3E}">
        <p14:creationId xmlns:p14="http://schemas.microsoft.com/office/powerpoint/2010/main" val="3142735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r>
              <a:rPr lang="en-US" sz="1200" dirty="0" smtClean="0"/>
              <a:t>By lowering the after-tax interest rate, inflation reduces the incentive to save.  Recall that saving is critically important for future productivity and living standards.</a:t>
            </a:r>
          </a:p>
          <a:p>
            <a:pPr eaLnBrk="1" hangingPunct="1"/>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49</a:t>
            </a:fld>
            <a:endParaRPr lang="en-US"/>
          </a:p>
        </p:txBody>
      </p:sp>
    </p:spTree>
    <p:extLst>
      <p:ext uri="{BB962C8B-B14F-4D97-AF65-F5344CB8AC3E}">
        <p14:creationId xmlns:p14="http://schemas.microsoft.com/office/powerpoint/2010/main" val="314273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23153938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many students, this is one of the harder concepts of the chapter.  You might consider asking students to work through Problem 10 in the “Problems and Applications” at the end of this chapter for practice with this concept.  </a:t>
            </a:r>
          </a:p>
          <a:p>
            <a:endParaRPr lang="en-US" dirty="0" smtClean="0"/>
          </a:p>
          <a:p>
            <a:r>
              <a:rPr lang="en-US" dirty="0" smtClean="0"/>
              <a:t>Higher-than-expected inflation transfers purchasing power from creditors to debtors: Debtors get to repay their debt with dollars that aren’t worth as much.  </a:t>
            </a:r>
          </a:p>
          <a:p>
            <a:r>
              <a:rPr lang="en-US" dirty="0" smtClean="0"/>
              <a:t>Lower-than-expected inflation transfers purchasing power from debtors to creditors. </a:t>
            </a:r>
          </a:p>
          <a:p>
            <a:r>
              <a:rPr lang="en-US" dirty="0" smtClean="0"/>
              <a:t>High inflation is more variable and less predictable than low inflation.  So, these arbitrary redistributions are frequent when inflation is high.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50</a:t>
            </a:fld>
            <a:endParaRPr lang="en-US"/>
          </a:p>
        </p:txBody>
      </p:sp>
    </p:spTree>
    <p:extLst>
      <p:ext uri="{BB962C8B-B14F-4D97-AF65-F5344CB8AC3E}">
        <p14:creationId xmlns:p14="http://schemas.microsoft.com/office/powerpoint/2010/main" val="25478666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sentence is one of the Ten</a:t>
            </a:r>
            <a:r>
              <a:rPr lang="en-US" baseline="0" dirty="0" smtClean="0"/>
              <a:t> Principles.</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51</a:t>
            </a:fld>
            <a:endParaRPr lang="en-US"/>
          </a:p>
        </p:txBody>
      </p:sp>
    </p:spTree>
    <p:extLst>
      <p:ext uri="{BB962C8B-B14F-4D97-AF65-F5344CB8AC3E}">
        <p14:creationId xmlns:p14="http://schemas.microsoft.com/office/powerpoint/2010/main" val="5090352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52</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53</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2115656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285750" eaLnBrk="1" hangingPunct="1">
              <a:buFontTx/>
              <a:buNone/>
            </a:pPr>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303536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5EC70B0-ECBC-4B7D-8C89-098621BD1DDF}" type="slidenum">
              <a:rPr lang="en-US" smtClean="0"/>
              <a:pPr eaLnBrk="1" hangingPunct="1"/>
              <a:t>14</a:t>
            </a:fld>
            <a:endParaRPr lang="en-US" smtClean="0"/>
          </a:p>
        </p:txBody>
      </p:sp>
      <p:sp>
        <p:nvSpPr>
          <p:cNvPr id="706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9A8E063F-360E-4BC5-8912-453287EE78F3}" type="slidenum">
              <a:rPr lang="en-US" sz="1200">
                <a:cs typeface="Arial" charset="0"/>
              </a:rPr>
              <a:pPr algn="r" eaLnBrk="1" hangingPunct="1"/>
              <a:t>14</a:t>
            </a:fld>
            <a:endParaRPr lang="en-US" sz="1200">
              <a:cs typeface="Arial" charset="0"/>
            </a:endParaRPr>
          </a:p>
        </p:txBody>
      </p:sp>
      <p:sp>
        <p:nvSpPr>
          <p:cNvPr id="70660" name="Rectangle 2"/>
          <p:cNvSpPr>
            <a:spLocks noGrp="1" noRot="1" noChangeAspect="1" noChangeArrowheads="1" noTextEdit="1"/>
          </p:cNvSpPr>
          <p:nvPr>
            <p:ph type="sldImg"/>
          </p:nvPr>
        </p:nvSpPr>
        <p:spPr>
          <a:xfrm>
            <a:off x="1143000" y="534988"/>
            <a:ext cx="4572000" cy="3429000"/>
          </a:xfrm>
          <a:ln/>
        </p:spPr>
      </p:sp>
      <p:sp>
        <p:nvSpPr>
          <p:cNvPr id="7066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37361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3455196-5B94-4BC3-8B7D-D3EFDA77A8E0}" type="slidenum">
              <a:rPr lang="en-US" smtClean="0"/>
              <a:pPr eaLnBrk="1" hangingPunct="1"/>
              <a:t>15</a:t>
            </a:fld>
            <a:endParaRPr lang="en-US" smtClean="0"/>
          </a:p>
        </p:txBody>
      </p:sp>
      <p:sp>
        <p:nvSpPr>
          <p:cNvPr id="716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9FDD7889-7C6F-4782-A8EB-21D347C73784}" type="slidenum">
              <a:rPr lang="en-US" sz="1200">
                <a:cs typeface="Arial" charset="0"/>
              </a:rPr>
              <a:pPr algn="r" eaLnBrk="1" hangingPunct="1"/>
              <a:t>15</a:t>
            </a:fld>
            <a:endParaRPr lang="en-US" sz="1200">
              <a:cs typeface="Arial" charset="0"/>
            </a:endParaRPr>
          </a:p>
        </p:txBody>
      </p:sp>
      <p:sp>
        <p:nvSpPr>
          <p:cNvPr id="71684" name="Rectangle 2"/>
          <p:cNvSpPr>
            <a:spLocks noGrp="1" noRot="1" noChangeAspect="1" noChangeArrowheads="1" noTextEdit="1"/>
          </p:cNvSpPr>
          <p:nvPr>
            <p:ph type="sldImg"/>
          </p:nvPr>
        </p:nvSpPr>
        <p:spPr>
          <a:xfrm>
            <a:off x="1143000" y="534988"/>
            <a:ext cx="4572000" cy="3429000"/>
          </a:xfrm>
          <a:ln/>
        </p:spPr>
      </p:sp>
      <p:sp>
        <p:nvSpPr>
          <p:cNvPr id="7168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10519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DC3F37D-4E7D-4F77-9606-156E83614294}" type="slidenum">
              <a:rPr lang="en-US" smtClean="0"/>
              <a:pPr eaLnBrk="1" hangingPunct="1"/>
              <a:t>16</a:t>
            </a:fld>
            <a:endParaRPr lang="en-US" smtClean="0"/>
          </a:p>
        </p:txBody>
      </p:sp>
      <p:sp>
        <p:nvSpPr>
          <p:cNvPr id="7270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05691563-A409-46DC-A824-5FF23F5559BE}" type="slidenum">
              <a:rPr lang="en-US" sz="1200">
                <a:cs typeface="Arial" charset="0"/>
              </a:rPr>
              <a:pPr algn="r" eaLnBrk="1" hangingPunct="1"/>
              <a:t>16</a:t>
            </a:fld>
            <a:endParaRPr lang="en-US" sz="1200">
              <a:cs typeface="Arial" charset="0"/>
            </a:endParaRPr>
          </a:p>
        </p:txBody>
      </p:sp>
      <p:sp>
        <p:nvSpPr>
          <p:cNvPr id="72708" name="Rectangle 2"/>
          <p:cNvSpPr>
            <a:spLocks noGrp="1" noRot="1" noChangeAspect="1" noChangeArrowheads="1" noTextEdit="1"/>
          </p:cNvSpPr>
          <p:nvPr>
            <p:ph type="sldImg"/>
          </p:nvPr>
        </p:nvSpPr>
        <p:spPr>
          <a:xfrm>
            <a:off x="1143000" y="534988"/>
            <a:ext cx="4572000" cy="3429000"/>
          </a:xfrm>
          <a:ln/>
        </p:spPr>
      </p:sp>
      <p:sp>
        <p:nvSpPr>
          <p:cNvPr id="7270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42806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11401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457200" y="1905000"/>
            <a:ext cx="8382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392220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1"/>
            <a:ext cx="8518947" cy="2286000"/>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81000" y="3276600"/>
            <a:ext cx="8458200" cy="2895600"/>
          </a:xfrm>
        </p:spPr>
        <p:txBody>
          <a:bodyPr>
            <a:normAutofit/>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762470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4" Type="http://schemas.openxmlformats.org/officeDocument/2006/relationships/image" Target="../media/image6.jpe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5.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6.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11.xml"/><Relationship Id="rId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2.xml"/><Relationship Id="rId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ransition xmlns:p14="http://schemas.microsoft.com/office/powerpoint/2010/main"/>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80695" cy="1043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xmlns:p14="http://schemas.microsoft.com/office/powerpoint/2010/main"/>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transition xmlns:p14="http://schemas.microsoft.com/office/powerpoint/2010/main"/>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ransition xmlns:p14="http://schemas.microsoft.com/office/powerpoint/2010/main"/>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 id="2147483683" r:id="rId2"/>
  </p:sldLayoutIdLst>
  <p:transition xmlns:p14="http://schemas.microsoft.com/office/powerpoint/2010/main"/>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 id="2147483682" r:id="rId2"/>
  </p:sldLayoutIdLst>
  <p:transition xmlns:p14="http://schemas.microsoft.com/office/powerpoint/2010/main"/>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5C..%5C..%5C..%5C..%5C..%5CProgram%20Files%5CTurningPoint%5C2003%5CQuestion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5C..%5C..%5C..%5C..%5C..%5CProgram%20Files%5CTurningPoint%5C2003%5CQuestions.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5C..%5C..%5C..%5C..%5C..%5CProgram%20Files%5CTurningPoint%5C2003%5CQuestion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5C..%5C..%5C..%5C..%5C..%5CProgram%20Files%5CTurningPoint%5C2003%5CQuestion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5C..%5C..%5C..%5C..%5C..%5CProgram%20Files%5CTurningPoint%5C2003%5CQuestion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3" Type="http://schemas.openxmlformats.org/officeDocument/2006/relationships/hyperlink" Target="https://fred.stlouisfed.org/graph/?g=5mRq" TargetMode="External"/><Relationship Id="rId4" Type="http://schemas.openxmlformats.org/officeDocument/2006/relationships/image" Target="../media/image27.png"/><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3" Type="http://schemas.openxmlformats.org/officeDocument/2006/relationships/hyperlink" Target="https://fred.stlouisfed.org/graph/?g=5mTT" TargetMode="External"/><Relationship Id="rId4" Type="http://schemas.openxmlformats.org/officeDocument/2006/relationships/image" Target="../media/image28.png"/><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3.xml.rels><?xml version="1.0" encoding="UTF-8" standalone="yes"?>
<Relationships xmlns="http://schemas.openxmlformats.org/package/2006/relationships"><Relationship Id="rId3" Type="http://schemas.openxmlformats.org/officeDocument/2006/relationships/hyperlink" Target="https://fred.stlouisfed.org/graph/?g=5mUL" TargetMode="External"/><Relationship Id="rId4" Type="http://schemas.openxmlformats.org/officeDocument/2006/relationships/image" Target="../media/image29.png"/><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 30</a:t>
            </a:r>
            <a:endParaRPr lang="en-US" dirty="0"/>
          </a:p>
        </p:txBody>
      </p:sp>
      <p:sp>
        <p:nvSpPr>
          <p:cNvPr id="3" name="Content Placeholder 2"/>
          <p:cNvSpPr>
            <a:spLocks noGrp="1"/>
          </p:cNvSpPr>
          <p:nvPr>
            <p:ph idx="1"/>
          </p:nvPr>
        </p:nvSpPr>
        <p:spPr/>
        <p:txBody>
          <a:bodyPr/>
          <a:lstStyle/>
          <a:p>
            <a:pPr marL="0" indent="0">
              <a:buNone/>
            </a:pPr>
            <a:r>
              <a:rPr lang="en-US" dirty="0" smtClean="0"/>
              <a:t>	Money Growth and Inflation</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101136809"/>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Value of Money</a:t>
            </a:r>
          </a:p>
        </p:txBody>
      </p:sp>
      <p:sp>
        <p:nvSpPr>
          <p:cNvPr id="3" name="Content Placeholder 2"/>
          <p:cNvSpPr>
            <a:spLocks noGrp="1"/>
          </p:cNvSpPr>
          <p:nvPr>
            <p:ph idx="1"/>
          </p:nvPr>
        </p:nvSpPr>
        <p:spPr/>
        <p:txBody>
          <a:bodyPr>
            <a:normAutofit/>
          </a:bodyPr>
          <a:lstStyle/>
          <a:p>
            <a:r>
              <a:rPr lang="en-US" dirty="0"/>
              <a:t>P = the price level (e.g., the CPI or GDP deflator)</a:t>
            </a:r>
          </a:p>
          <a:p>
            <a:pPr lvl="1"/>
            <a:r>
              <a:rPr lang="en-US" dirty="0" smtClean="0"/>
              <a:t>P </a:t>
            </a:r>
            <a:r>
              <a:rPr lang="en-US" dirty="0"/>
              <a:t>is the price of a basket of goods, measured in money.   </a:t>
            </a:r>
          </a:p>
          <a:p>
            <a:r>
              <a:rPr lang="en-US" dirty="0"/>
              <a:t>1/P is the value of $1, measured in goods.</a:t>
            </a:r>
          </a:p>
          <a:p>
            <a:pPr lvl="1"/>
            <a:r>
              <a:rPr lang="en-US" dirty="0"/>
              <a:t>Example:  basket contains one candy bar.</a:t>
            </a:r>
          </a:p>
          <a:p>
            <a:pPr lvl="2"/>
            <a:r>
              <a:rPr lang="en-US" sz="2800" dirty="0"/>
              <a:t>If P = $2, value of $1 is 1/2 candy bar</a:t>
            </a:r>
          </a:p>
          <a:p>
            <a:pPr lvl="2"/>
            <a:r>
              <a:rPr lang="en-US" sz="2800" dirty="0"/>
              <a:t>If P = $3, value of $1 is 1/3 candy bar</a:t>
            </a:r>
          </a:p>
          <a:p>
            <a:pPr marL="0" indent="0">
              <a:buNone/>
            </a:pPr>
            <a:r>
              <a:rPr lang="en-US" i="1" dirty="0">
                <a:solidFill>
                  <a:srgbClr val="C00000"/>
                </a:solidFill>
                <a:latin typeface="Cambria" panose="02040503050406030204" pitchFamily="18" charset="0"/>
              </a:rPr>
              <a:t>Inflation drives up prices and drives down the value of money.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9449906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Quantity Theory of Money</a:t>
            </a:r>
          </a:p>
        </p:txBody>
      </p:sp>
      <p:sp>
        <p:nvSpPr>
          <p:cNvPr id="3" name="Content Placeholder 2"/>
          <p:cNvSpPr>
            <a:spLocks noGrp="1"/>
          </p:cNvSpPr>
          <p:nvPr>
            <p:ph idx="1"/>
          </p:nvPr>
        </p:nvSpPr>
        <p:spPr/>
        <p:txBody>
          <a:bodyPr/>
          <a:lstStyle/>
          <a:p>
            <a:pPr lvl="1"/>
            <a:r>
              <a:rPr lang="en-US" dirty="0"/>
              <a:t>Developed by 18th century philosopher </a:t>
            </a:r>
            <a:br>
              <a:rPr lang="en-US" dirty="0"/>
            </a:br>
            <a:r>
              <a:rPr lang="en-US" dirty="0"/>
              <a:t>David Hume and the classical economists.</a:t>
            </a:r>
          </a:p>
          <a:p>
            <a:pPr lvl="1"/>
            <a:r>
              <a:rPr lang="en-US" dirty="0"/>
              <a:t>Advocated more recently by Nobel Prize Laureate Milton Friedman. </a:t>
            </a:r>
          </a:p>
          <a:p>
            <a:pPr lvl="1"/>
            <a:r>
              <a:rPr lang="en-US" dirty="0"/>
              <a:t>Asserts that the quantity of </a:t>
            </a:r>
            <a:r>
              <a:rPr lang="en-US" dirty="0" smtClean="0"/>
              <a:t>money determines </a:t>
            </a:r>
            <a:r>
              <a:rPr lang="en-US" dirty="0"/>
              <a:t>the value of </a:t>
            </a:r>
            <a:r>
              <a:rPr lang="en-US" dirty="0" smtClean="0"/>
              <a:t>money</a:t>
            </a:r>
            <a:endParaRPr lang="en-US" dirty="0"/>
          </a:p>
          <a:p>
            <a:pPr lvl="1"/>
            <a:r>
              <a:rPr lang="en-US" dirty="0"/>
              <a:t>We study this theory using two approaches:</a:t>
            </a:r>
          </a:p>
          <a:p>
            <a:pPr marL="1428750" lvl="2" indent="-514350">
              <a:buFont typeface="+mj-lt"/>
              <a:buAutoNum type="arabicPeriod"/>
            </a:pPr>
            <a:r>
              <a:rPr lang="en-US" dirty="0"/>
              <a:t>A supply-demand diagram </a:t>
            </a:r>
          </a:p>
          <a:p>
            <a:pPr marL="1428750" lvl="2" indent="-514350">
              <a:buFont typeface="+mj-lt"/>
              <a:buAutoNum type="arabicPeriod"/>
            </a:pPr>
            <a:r>
              <a:rPr lang="en-US" dirty="0"/>
              <a:t>An equation</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2146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Money Supply (MS)</a:t>
            </a:r>
          </a:p>
        </p:txBody>
      </p:sp>
      <p:sp>
        <p:nvSpPr>
          <p:cNvPr id="3" name="Content Placeholder 2"/>
          <p:cNvSpPr>
            <a:spLocks noGrp="1"/>
          </p:cNvSpPr>
          <p:nvPr>
            <p:ph idx="1"/>
          </p:nvPr>
        </p:nvSpPr>
        <p:spPr/>
        <p:txBody>
          <a:bodyPr/>
          <a:lstStyle/>
          <a:p>
            <a:r>
              <a:rPr lang="en-US" dirty="0" smtClean="0"/>
              <a:t>Money supply in the real world</a:t>
            </a:r>
          </a:p>
          <a:p>
            <a:pPr lvl="1"/>
            <a:r>
              <a:rPr lang="en-US" dirty="0" smtClean="0"/>
              <a:t>Determined </a:t>
            </a:r>
            <a:r>
              <a:rPr lang="en-US" dirty="0"/>
              <a:t>by the Fed, </a:t>
            </a:r>
            <a:r>
              <a:rPr lang="en-US" dirty="0" smtClean="0"/>
              <a:t>the </a:t>
            </a:r>
            <a:r>
              <a:rPr lang="en-US" dirty="0"/>
              <a:t>banking system, and consumers.  </a:t>
            </a:r>
          </a:p>
          <a:p>
            <a:r>
              <a:rPr lang="en-US" dirty="0" smtClean="0"/>
              <a:t>Money supply in this model</a:t>
            </a:r>
          </a:p>
          <a:p>
            <a:pPr lvl="1"/>
            <a:r>
              <a:rPr lang="en-US" dirty="0" smtClean="0"/>
              <a:t>We </a:t>
            </a:r>
            <a:r>
              <a:rPr lang="en-US" dirty="0"/>
              <a:t>assume the Fed precisely controls MS and sets it at some fixed amount.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420478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Money Demand (MD)</a:t>
            </a:r>
          </a:p>
        </p:txBody>
      </p:sp>
      <p:sp>
        <p:nvSpPr>
          <p:cNvPr id="3" name="Content Placeholder 2"/>
          <p:cNvSpPr>
            <a:spLocks noGrp="1"/>
          </p:cNvSpPr>
          <p:nvPr>
            <p:ph idx="1"/>
          </p:nvPr>
        </p:nvSpPr>
        <p:spPr/>
        <p:txBody>
          <a:bodyPr/>
          <a:lstStyle/>
          <a:p>
            <a:r>
              <a:rPr lang="en-US" dirty="0"/>
              <a:t>Money </a:t>
            </a:r>
            <a:r>
              <a:rPr lang="en-US" dirty="0" smtClean="0"/>
              <a:t>demand </a:t>
            </a:r>
          </a:p>
          <a:p>
            <a:pPr lvl="1"/>
            <a:r>
              <a:rPr lang="en-US" sz="3000" dirty="0"/>
              <a:t>Refers to how much wealth people want to hold in liquid form.</a:t>
            </a:r>
          </a:p>
          <a:p>
            <a:pPr lvl="1"/>
            <a:r>
              <a:rPr lang="en-US" sz="3000" dirty="0"/>
              <a:t>Depends on P</a:t>
            </a:r>
            <a:r>
              <a:rPr lang="en-US" sz="3000" dirty="0" smtClean="0"/>
              <a:t>: an </a:t>
            </a:r>
            <a:r>
              <a:rPr lang="en-US" sz="3000" dirty="0"/>
              <a:t>increase in P reduces the value of money, </a:t>
            </a:r>
            <a:r>
              <a:rPr lang="en-US" sz="3000" dirty="0" smtClean="0"/>
              <a:t>so </a:t>
            </a:r>
            <a:r>
              <a:rPr lang="en-US" sz="3000" dirty="0"/>
              <a:t>more money is required to buy </a:t>
            </a:r>
            <a:r>
              <a:rPr lang="en-US" sz="3000" dirty="0" smtClean="0"/>
              <a:t>goods and services.</a:t>
            </a:r>
            <a:endParaRPr lang="en-US" sz="3000" dirty="0"/>
          </a:p>
          <a:p>
            <a:r>
              <a:rPr lang="en-US" dirty="0" smtClean="0"/>
              <a:t>Quantity </a:t>
            </a:r>
            <a:r>
              <a:rPr lang="en-US" dirty="0"/>
              <a:t>of money demanded </a:t>
            </a:r>
            <a:endParaRPr lang="en-US" dirty="0" smtClean="0"/>
          </a:p>
          <a:p>
            <a:pPr lvl="1"/>
            <a:r>
              <a:rPr lang="en-US" sz="3000" dirty="0" smtClean="0"/>
              <a:t>Is </a:t>
            </a:r>
            <a:r>
              <a:rPr lang="en-US" sz="3000" dirty="0"/>
              <a:t>negatively related to the value of money </a:t>
            </a:r>
            <a:endParaRPr lang="en-US" sz="3000" dirty="0" smtClean="0"/>
          </a:p>
          <a:p>
            <a:pPr lvl="1"/>
            <a:r>
              <a:rPr lang="en-US" sz="3000" dirty="0" smtClean="0"/>
              <a:t>And </a:t>
            </a:r>
            <a:r>
              <a:rPr lang="en-US" sz="3000" dirty="0"/>
              <a:t>positively related to P, other things equal.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1052775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normAutofit fontScale="90000"/>
          </a:bodyPr>
          <a:lstStyle/>
          <a:p>
            <a:pPr eaLnBrk="1" hangingPunct="1"/>
            <a:r>
              <a:rPr lang="en-US" sz="3300" dirty="0" smtClean="0"/>
              <a:t>The Money Supply-Demand Diagram</a:t>
            </a:r>
          </a:p>
        </p:txBody>
      </p:sp>
      <p:grpSp>
        <p:nvGrpSpPr>
          <p:cNvPr id="2" name="Group 97"/>
          <p:cNvGrpSpPr>
            <a:grpSpLocks/>
          </p:cNvGrpSpPr>
          <p:nvPr/>
        </p:nvGrpSpPr>
        <p:grpSpPr bwMode="auto">
          <a:xfrm>
            <a:off x="352425" y="1133475"/>
            <a:ext cx="8486775" cy="5197475"/>
            <a:chOff x="222" y="714"/>
            <a:chExt cx="5346" cy="3274"/>
          </a:xfrm>
        </p:grpSpPr>
        <p:sp>
          <p:nvSpPr>
            <p:cNvPr id="13326" name="Line 53"/>
            <p:cNvSpPr>
              <a:spLocks noChangeShapeType="1"/>
            </p:cNvSpPr>
            <p:nvPr/>
          </p:nvSpPr>
          <p:spPr bwMode="auto">
            <a:xfrm>
              <a:off x="1380" y="3023"/>
              <a:ext cx="3024"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7" name="Line 56"/>
            <p:cNvSpPr>
              <a:spLocks noChangeShapeType="1"/>
            </p:cNvSpPr>
            <p:nvPr/>
          </p:nvSpPr>
          <p:spPr bwMode="auto">
            <a:xfrm>
              <a:off x="1379" y="1568"/>
              <a:ext cx="3024"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8" name="Line 55"/>
            <p:cNvSpPr>
              <a:spLocks noChangeShapeType="1"/>
            </p:cNvSpPr>
            <p:nvPr/>
          </p:nvSpPr>
          <p:spPr bwMode="auto">
            <a:xfrm>
              <a:off x="1380" y="2057"/>
              <a:ext cx="3024"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29" name="Line 54"/>
            <p:cNvSpPr>
              <a:spLocks noChangeShapeType="1"/>
            </p:cNvSpPr>
            <p:nvPr/>
          </p:nvSpPr>
          <p:spPr bwMode="auto">
            <a:xfrm>
              <a:off x="1379" y="2538"/>
              <a:ext cx="3024"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30" name="Group 96"/>
            <p:cNvGrpSpPr>
              <a:grpSpLocks/>
            </p:cNvGrpSpPr>
            <p:nvPr/>
          </p:nvGrpSpPr>
          <p:grpSpPr bwMode="auto">
            <a:xfrm>
              <a:off x="222" y="714"/>
              <a:ext cx="5346" cy="3274"/>
              <a:chOff x="222" y="714"/>
              <a:chExt cx="5346" cy="3274"/>
            </a:xfrm>
          </p:grpSpPr>
          <p:sp>
            <p:nvSpPr>
              <p:cNvPr id="13331" name="Line 5"/>
              <p:cNvSpPr>
                <a:spLocks noChangeShapeType="1"/>
              </p:cNvSpPr>
              <p:nvPr/>
            </p:nvSpPr>
            <p:spPr bwMode="auto">
              <a:xfrm>
                <a:off x="1382" y="3491"/>
                <a:ext cx="30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2" name="Line 6"/>
              <p:cNvSpPr>
                <a:spLocks noChangeShapeType="1"/>
              </p:cNvSpPr>
              <p:nvPr/>
            </p:nvSpPr>
            <p:spPr bwMode="auto">
              <a:xfrm flipV="1">
                <a:off x="1374" y="884"/>
                <a:ext cx="0" cy="26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33" name="Group 95"/>
              <p:cNvGrpSpPr>
                <a:grpSpLocks/>
              </p:cNvGrpSpPr>
              <p:nvPr/>
            </p:nvGrpSpPr>
            <p:grpSpPr bwMode="auto">
              <a:xfrm>
                <a:off x="222" y="714"/>
                <a:ext cx="5346" cy="3274"/>
                <a:chOff x="222" y="714"/>
                <a:chExt cx="5346" cy="3274"/>
              </a:xfrm>
            </p:grpSpPr>
            <p:sp>
              <p:nvSpPr>
                <p:cNvPr id="13334" name="Text Box 28"/>
                <p:cNvSpPr txBox="1">
                  <a:spLocks noChangeArrowheads="1"/>
                </p:cNvSpPr>
                <p:nvPr/>
              </p:nvSpPr>
              <p:spPr bwMode="auto">
                <a:xfrm>
                  <a:off x="222" y="726"/>
                  <a:ext cx="1140"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95000"/>
                    </a:lnSpc>
                    <a:spcBef>
                      <a:spcPct val="50000"/>
                    </a:spcBef>
                  </a:pPr>
                  <a:r>
                    <a:rPr lang="en-US" sz="2300">
                      <a:cs typeface="Arial" charset="0"/>
                    </a:rPr>
                    <a:t>Value of Money, 1/</a:t>
                  </a:r>
                  <a:r>
                    <a:rPr lang="en-US" sz="2300" b="1" i="1">
                      <a:cs typeface="Arial" charset="0"/>
                    </a:rPr>
                    <a:t>P</a:t>
                  </a:r>
                </a:p>
              </p:txBody>
            </p:sp>
            <p:sp>
              <p:nvSpPr>
                <p:cNvPr id="13335" name="Text Box 30"/>
                <p:cNvSpPr txBox="1">
                  <a:spLocks noChangeArrowheads="1"/>
                </p:cNvSpPr>
                <p:nvPr/>
              </p:nvSpPr>
              <p:spPr bwMode="auto">
                <a:xfrm>
                  <a:off x="4428" y="714"/>
                  <a:ext cx="1140"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5000"/>
                    </a:lnSpc>
                    <a:spcBef>
                      <a:spcPct val="50000"/>
                    </a:spcBef>
                  </a:pPr>
                  <a:r>
                    <a:rPr lang="en-US" sz="2300">
                      <a:cs typeface="Arial" charset="0"/>
                    </a:rPr>
                    <a:t>Price </a:t>
                  </a:r>
                  <a:br>
                    <a:rPr lang="en-US" sz="2300">
                      <a:cs typeface="Arial" charset="0"/>
                    </a:rPr>
                  </a:br>
                  <a:r>
                    <a:rPr lang="en-US" sz="2300">
                      <a:cs typeface="Arial" charset="0"/>
                    </a:rPr>
                    <a:t>Level, </a:t>
                  </a:r>
                  <a:r>
                    <a:rPr lang="en-US" sz="2300" b="1" i="1">
                      <a:cs typeface="Arial" charset="0"/>
                    </a:rPr>
                    <a:t>P</a:t>
                  </a:r>
                </a:p>
              </p:txBody>
            </p:sp>
            <p:sp>
              <p:nvSpPr>
                <p:cNvPr id="13336" name="Text Box 31"/>
                <p:cNvSpPr txBox="1">
                  <a:spLocks noChangeArrowheads="1"/>
                </p:cNvSpPr>
                <p:nvPr/>
              </p:nvSpPr>
              <p:spPr bwMode="auto">
                <a:xfrm>
                  <a:off x="3444" y="3510"/>
                  <a:ext cx="1002"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95000"/>
                    </a:lnSpc>
                    <a:spcBef>
                      <a:spcPct val="50000"/>
                    </a:spcBef>
                  </a:pPr>
                  <a:r>
                    <a:rPr lang="en-US" sz="2300">
                      <a:cs typeface="Arial" charset="0"/>
                    </a:rPr>
                    <a:t>Quantity of Money</a:t>
                  </a:r>
                  <a:endParaRPr lang="en-US" sz="2300" b="1" i="1">
                    <a:cs typeface="Arial" charset="0"/>
                  </a:endParaRPr>
                </a:p>
              </p:txBody>
            </p:sp>
            <p:grpSp>
              <p:nvGrpSpPr>
                <p:cNvPr id="13337" name="Group 94"/>
                <p:cNvGrpSpPr>
                  <a:grpSpLocks/>
                </p:cNvGrpSpPr>
                <p:nvPr/>
              </p:nvGrpSpPr>
              <p:grpSpPr bwMode="auto">
                <a:xfrm>
                  <a:off x="1038" y="881"/>
                  <a:ext cx="4008" cy="2607"/>
                  <a:chOff x="1038" y="881"/>
                  <a:chExt cx="4008" cy="2607"/>
                </a:xfrm>
              </p:grpSpPr>
              <p:sp>
                <p:nvSpPr>
                  <p:cNvPr id="13338" name="Text Box 39"/>
                  <p:cNvSpPr txBox="1">
                    <a:spLocks noChangeArrowheads="1"/>
                  </p:cNvSpPr>
                  <p:nvPr/>
                </p:nvSpPr>
                <p:spPr bwMode="auto">
                  <a:xfrm>
                    <a:off x="1038" y="1422"/>
                    <a:ext cx="29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300">
                        <a:cs typeface="Arial" charset="0"/>
                      </a:rPr>
                      <a:t>1</a:t>
                    </a:r>
                  </a:p>
                </p:txBody>
              </p:sp>
              <p:sp>
                <p:nvSpPr>
                  <p:cNvPr id="13339" name="Text Box 43"/>
                  <p:cNvSpPr txBox="1">
                    <a:spLocks noChangeArrowheads="1"/>
                  </p:cNvSpPr>
                  <p:nvPr/>
                </p:nvSpPr>
                <p:spPr bwMode="auto">
                  <a:xfrm>
                    <a:off x="4428" y="1422"/>
                    <a:ext cx="29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300">
                        <a:cs typeface="Arial" charset="0"/>
                      </a:rPr>
                      <a:t>1</a:t>
                    </a:r>
                  </a:p>
                </p:txBody>
              </p:sp>
              <p:sp>
                <p:nvSpPr>
                  <p:cNvPr id="13340" name="Text Box 40"/>
                  <p:cNvSpPr txBox="1">
                    <a:spLocks noChangeArrowheads="1"/>
                  </p:cNvSpPr>
                  <p:nvPr/>
                </p:nvSpPr>
                <p:spPr bwMode="auto">
                  <a:xfrm>
                    <a:off x="1050" y="1914"/>
                    <a:ext cx="28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300">
                        <a:cs typeface="Arial" charset="0"/>
                      </a:rPr>
                      <a:t>¾</a:t>
                    </a:r>
                  </a:p>
                </p:txBody>
              </p:sp>
              <p:sp>
                <p:nvSpPr>
                  <p:cNvPr id="13341" name="Text Box 44"/>
                  <p:cNvSpPr txBox="1">
                    <a:spLocks noChangeArrowheads="1"/>
                  </p:cNvSpPr>
                  <p:nvPr/>
                </p:nvSpPr>
                <p:spPr bwMode="auto">
                  <a:xfrm>
                    <a:off x="4428" y="1908"/>
                    <a:ext cx="61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300">
                        <a:cs typeface="Arial" charset="0"/>
                      </a:rPr>
                      <a:t>1.33</a:t>
                    </a:r>
                  </a:p>
                </p:txBody>
              </p:sp>
              <p:sp>
                <p:nvSpPr>
                  <p:cNvPr id="13342" name="Text Box 41"/>
                  <p:cNvSpPr txBox="1">
                    <a:spLocks noChangeArrowheads="1"/>
                  </p:cNvSpPr>
                  <p:nvPr/>
                </p:nvSpPr>
                <p:spPr bwMode="auto">
                  <a:xfrm>
                    <a:off x="1050" y="2394"/>
                    <a:ext cx="28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300">
                        <a:cs typeface="Arial" charset="0"/>
                      </a:rPr>
                      <a:t>½</a:t>
                    </a:r>
                  </a:p>
                </p:txBody>
              </p:sp>
              <p:sp>
                <p:nvSpPr>
                  <p:cNvPr id="13343" name="Text Box 45"/>
                  <p:cNvSpPr txBox="1">
                    <a:spLocks noChangeArrowheads="1"/>
                  </p:cNvSpPr>
                  <p:nvPr/>
                </p:nvSpPr>
                <p:spPr bwMode="auto">
                  <a:xfrm>
                    <a:off x="4428" y="2394"/>
                    <a:ext cx="29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300">
                        <a:cs typeface="Arial" charset="0"/>
                      </a:rPr>
                      <a:t>2</a:t>
                    </a:r>
                  </a:p>
                </p:txBody>
              </p:sp>
              <p:sp>
                <p:nvSpPr>
                  <p:cNvPr id="13344" name="Line 18"/>
                  <p:cNvSpPr>
                    <a:spLocks noChangeShapeType="1"/>
                  </p:cNvSpPr>
                  <p:nvPr/>
                </p:nvSpPr>
                <p:spPr bwMode="auto">
                  <a:xfrm>
                    <a:off x="1374" y="2057"/>
                    <a:ext cx="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5" name="Line 19"/>
                  <p:cNvSpPr>
                    <a:spLocks noChangeShapeType="1"/>
                  </p:cNvSpPr>
                  <p:nvPr/>
                </p:nvSpPr>
                <p:spPr bwMode="auto">
                  <a:xfrm>
                    <a:off x="1374" y="2538"/>
                    <a:ext cx="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6" name="Line 20"/>
                  <p:cNvSpPr>
                    <a:spLocks noChangeShapeType="1"/>
                  </p:cNvSpPr>
                  <p:nvPr/>
                </p:nvSpPr>
                <p:spPr bwMode="auto">
                  <a:xfrm>
                    <a:off x="1374" y="1569"/>
                    <a:ext cx="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7" name="Line 17"/>
                  <p:cNvSpPr>
                    <a:spLocks noChangeShapeType="1"/>
                  </p:cNvSpPr>
                  <p:nvPr/>
                </p:nvSpPr>
                <p:spPr bwMode="auto">
                  <a:xfrm>
                    <a:off x="1374" y="3022"/>
                    <a:ext cx="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48" name="Group 87"/>
                  <p:cNvGrpSpPr>
                    <a:grpSpLocks/>
                  </p:cNvGrpSpPr>
                  <p:nvPr/>
                </p:nvGrpSpPr>
                <p:grpSpPr bwMode="auto">
                  <a:xfrm>
                    <a:off x="4320" y="881"/>
                    <a:ext cx="86" cy="2607"/>
                    <a:chOff x="4320" y="881"/>
                    <a:chExt cx="86" cy="2607"/>
                  </a:xfrm>
                </p:grpSpPr>
                <p:sp>
                  <p:nvSpPr>
                    <p:cNvPr id="13351" name="Line 7"/>
                    <p:cNvSpPr>
                      <a:spLocks noChangeShapeType="1"/>
                    </p:cNvSpPr>
                    <p:nvPr/>
                  </p:nvSpPr>
                  <p:spPr bwMode="auto">
                    <a:xfrm flipV="1">
                      <a:off x="4405" y="881"/>
                      <a:ext cx="0" cy="26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2" name="Line 36"/>
                    <p:cNvSpPr>
                      <a:spLocks noChangeShapeType="1"/>
                    </p:cNvSpPr>
                    <p:nvPr/>
                  </p:nvSpPr>
                  <p:spPr bwMode="auto">
                    <a:xfrm>
                      <a:off x="4320" y="2057"/>
                      <a:ext cx="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3" name="Line 37"/>
                    <p:cNvSpPr>
                      <a:spLocks noChangeShapeType="1"/>
                    </p:cNvSpPr>
                    <p:nvPr/>
                  </p:nvSpPr>
                  <p:spPr bwMode="auto">
                    <a:xfrm>
                      <a:off x="4320" y="2538"/>
                      <a:ext cx="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4" name="Line 38"/>
                    <p:cNvSpPr>
                      <a:spLocks noChangeShapeType="1"/>
                    </p:cNvSpPr>
                    <p:nvPr/>
                  </p:nvSpPr>
                  <p:spPr bwMode="auto">
                    <a:xfrm>
                      <a:off x="4320" y="1569"/>
                      <a:ext cx="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5" name="Line 35"/>
                    <p:cNvSpPr>
                      <a:spLocks noChangeShapeType="1"/>
                    </p:cNvSpPr>
                    <p:nvPr/>
                  </p:nvSpPr>
                  <p:spPr bwMode="auto">
                    <a:xfrm>
                      <a:off x="4320" y="3022"/>
                      <a:ext cx="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49" name="Text Box 42"/>
                  <p:cNvSpPr txBox="1">
                    <a:spLocks noChangeArrowheads="1"/>
                  </p:cNvSpPr>
                  <p:nvPr/>
                </p:nvSpPr>
                <p:spPr bwMode="auto">
                  <a:xfrm>
                    <a:off x="1044" y="2874"/>
                    <a:ext cx="28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300">
                        <a:cs typeface="Arial" charset="0"/>
                      </a:rPr>
                      <a:t>¼</a:t>
                    </a:r>
                  </a:p>
                </p:txBody>
              </p:sp>
              <p:sp>
                <p:nvSpPr>
                  <p:cNvPr id="13350" name="Text Box 46"/>
                  <p:cNvSpPr txBox="1">
                    <a:spLocks noChangeArrowheads="1"/>
                  </p:cNvSpPr>
                  <p:nvPr/>
                </p:nvSpPr>
                <p:spPr bwMode="auto">
                  <a:xfrm>
                    <a:off x="4428" y="2877"/>
                    <a:ext cx="29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300">
                        <a:cs typeface="Arial" charset="0"/>
                      </a:rPr>
                      <a:t>4</a:t>
                    </a:r>
                  </a:p>
                </p:txBody>
              </p:sp>
            </p:grpSp>
          </p:grpSp>
        </p:grpSp>
      </p:grpSp>
      <p:sp>
        <p:nvSpPr>
          <p:cNvPr id="63557" name="Text Box 69"/>
          <p:cNvSpPr txBox="1">
            <a:spLocks noChangeArrowheads="1"/>
          </p:cNvSpPr>
          <p:nvPr/>
        </p:nvSpPr>
        <p:spPr bwMode="auto">
          <a:xfrm>
            <a:off x="3271838" y="1673225"/>
            <a:ext cx="2538412" cy="1235075"/>
          </a:xfrm>
          <a:prstGeom prst="rect">
            <a:avLst/>
          </a:prstGeom>
          <a:solidFill>
            <a:srgbClr val="99CCFF"/>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500" dirty="0">
                <a:cs typeface="Arial" charset="0"/>
              </a:rPr>
              <a:t>As the value of money rises, the price level falls.</a:t>
            </a:r>
          </a:p>
        </p:txBody>
      </p:sp>
      <p:sp>
        <p:nvSpPr>
          <p:cNvPr id="63559" name="Line 71"/>
          <p:cNvSpPr>
            <a:spLocks noChangeShapeType="1"/>
          </p:cNvSpPr>
          <p:nvPr/>
        </p:nvSpPr>
        <p:spPr bwMode="auto">
          <a:xfrm flipV="1">
            <a:off x="2179638" y="4027488"/>
            <a:ext cx="0" cy="766762"/>
          </a:xfrm>
          <a:prstGeom prst="line">
            <a:avLst/>
          </a:prstGeom>
          <a:noFill/>
          <a:ln w="50800">
            <a:solidFill>
              <a:srgbClr val="0000FF"/>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3560" name="Line 72"/>
          <p:cNvSpPr>
            <a:spLocks noChangeShapeType="1"/>
          </p:cNvSpPr>
          <p:nvPr/>
        </p:nvSpPr>
        <p:spPr bwMode="auto">
          <a:xfrm flipV="1">
            <a:off x="2179638" y="3265488"/>
            <a:ext cx="0" cy="766762"/>
          </a:xfrm>
          <a:prstGeom prst="line">
            <a:avLst/>
          </a:prstGeom>
          <a:noFill/>
          <a:ln w="50800">
            <a:solidFill>
              <a:srgbClr val="0000FF"/>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3561" name="Line 73"/>
          <p:cNvSpPr>
            <a:spLocks noChangeShapeType="1"/>
          </p:cNvSpPr>
          <p:nvPr/>
        </p:nvSpPr>
        <p:spPr bwMode="auto">
          <a:xfrm flipV="1">
            <a:off x="2179638" y="2493963"/>
            <a:ext cx="0" cy="766762"/>
          </a:xfrm>
          <a:prstGeom prst="line">
            <a:avLst/>
          </a:prstGeom>
          <a:noFill/>
          <a:ln w="50800">
            <a:solidFill>
              <a:srgbClr val="0000FF"/>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3563" name="Line 75"/>
          <p:cNvSpPr>
            <a:spLocks noChangeShapeType="1"/>
          </p:cNvSpPr>
          <p:nvPr/>
        </p:nvSpPr>
        <p:spPr bwMode="auto">
          <a:xfrm flipV="1">
            <a:off x="6989763" y="4017963"/>
            <a:ext cx="0" cy="766762"/>
          </a:xfrm>
          <a:prstGeom prst="line">
            <a:avLst/>
          </a:prstGeom>
          <a:noFill/>
          <a:ln w="50800">
            <a:solidFill>
              <a:srgbClr val="0000FF"/>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3564" name="Line 76"/>
          <p:cNvSpPr>
            <a:spLocks noChangeShapeType="1"/>
          </p:cNvSpPr>
          <p:nvPr/>
        </p:nvSpPr>
        <p:spPr bwMode="auto">
          <a:xfrm flipV="1">
            <a:off x="6989763" y="3255963"/>
            <a:ext cx="0" cy="766762"/>
          </a:xfrm>
          <a:prstGeom prst="line">
            <a:avLst/>
          </a:prstGeom>
          <a:noFill/>
          <a:ln w="50800">
            <a:solidFill>
              <a:srgbClr val="0000FF"/>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3565" name="Line 77"/>
          <p:cNvSpPr>
            <a:spLocks noChangeShapeType="1"/>
          </p:cNvSpPr>
          <p:nvPr/>
        </p:nvSpPr>
        <p:spPr bwMode="auto">
          <a:xfrm flipV="1">
            <a:off x="6989763" y="2484438"/>
            <a:ext cx="0" cy="766762"/>
          </a:xfrm>
          <a:prstGeom prst="line">
            <a:avLst/>
          </a:prstGeom>
          <a:noFill/>
          <a:ln w="50800">
            <a:solidFill>
              <a:srgbClr val="0000FF"/>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32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4" name="Footer Placeholder 3"/>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Slide Number Placeholder 4"/>
          <p:cNvSpPr>
            <a:spLocks noGrp="1"/>
          </p:cNvSpPr>
          <p:nvPr>
            <p:ph type="sldNum" sz="quarter" idx="13"/>
          </p:nvPr>
        </p:nvSpPr>
        <p:spPr/>
        <p:txBody>
          <a:bodyPr/>
          <a:lstStyle/>
          <a:p>
            <a:pPr>
              <a:defRPr/>
            </a:pPr>
            <a:fld id="{2F37425F-5E17-4209-B948-B5CE2119E408}" type="slidenum">
              <a:rPr lang="en-US" smtClean="0"/>
              <a:pPr>
                <a:defRPr/>
              </a:pPr>
              <a:t>14</a:t>
            </a:fld>
            <a:endParaRPr lang="en-US" dirty="0"/>
          </a:p>
        </p:txBody>
      </p:sp>
    </p:spTree>
    <p:extLst>
      <p:ext uri="{BB962C8B-B14F-4D97-AF65-F5344CB8AC3E}">
        <p14:creationId xmlns:p14="http://schemas.microsoft.com/office/powerpoint/2010/main" val="40223821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557"/>
                                        </p:tgtEl>
                                        <p:attrNameLst>
                                          <p:attrName>style.visibility</p:attrName>
                                        </p:attrNameLst>
                                      </p:cBhvr>
                                      <p:to>
                                        <p:strVal val="visible"/>
                                      </p:to>
                                    </p:set>
                                    <p:animEffect transition="in" filter="fade">
                                      <p:cBhvr>
                                        <p:cTn id="12" dur="500"/>
                                        <p:tgtEl>
                                          <p:spTgt spid="63557"/>
                                        </p:tgtEl>
                                      </p:cBhvr>
                                    </p:animEffect>
                                  </p:childTnLst>
                                </p:cTn>
                              </p:par>
                            </p:childTnLst>
                          </p:cTn>
                        </p:par>
                        <p:par>
                          <p:cTn id="13" fill="hold" nodeType="with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3559"/>
                                        </p:tgtEl>
                                        <p:attrNameLst>
                                          <p:attrName>style.visibility</p:attrName>
                                        </p:attrNameLst>
                                      </p:cBhvr>
                                      <p:to>
                                        <p:strVal val="visible"/>
                                      </p:to>
                                    </p:set>
                                    <p:animEffect transition="in" filter="wipe(down)">
                                      <p:cBhvr>
                                        <p:cTn id="16" dur="500"/>
                                        <p:tgtEl>
                                          <p:spTgt spid="63559"/>
                                        </p:tgtEl>
                                      </p:cBhvr>
                                    </p:animEffect>
                                  </p:childTnLst>
                                  <p:subTnLst>
                                    <p:animClr clrSpc="rgb" dir="cw">
                                      <p:cBhvr override="childStyle">
                                        <p:cTn dur="1" fill="hold" display="0" masterRel="nextClick" afterEffect="1"/>
                                        <p:tgtEl>
                                          <p:spTgt spid="63559"/>
                                        </p:tgtEl>
                                        <p:attrNameLst>
                                          <p:attrName>ppt_c</p:attrName>
                                        </p:attrNameLst>
                                      </p:cBhvr>
                                      <p:to>
                                        <a:srgbClr val="969696"/>
                                      </p:to>
                                    </p:animClr>
                                  </p:subTnLst>
                                </p:cTn>
                              </p:par>
                              <p:par>
                                <p:cTn id="17" presetID="22" presetClass="entr" presetSubtype="4" fill="hold" grpId="0" nodeType="withEffect">
                                  <p:stCondLst>
                                    <p:cond delay="0"/>
                                  </p:stCondLst>
                                  <p:childTnLst>
                                    <p:set>
                                      <p:cBhvr>
                                        <p:cTn id="18" dur="1" fill="hold">
                                          <p:stCondLst>
                                            <p:cond delay="0"/>
                                          </p:stCondLst>
                                        </p:cTn>
                                        <p:tgtEl>
                                          <p:spTgt spid="63563"/>
                                        </p:tgtEl>
                                        <p:attrNameLst>
                                          <p:attrName>style.visibility</p:attrName>
                                        </p:attrNameLst>
                                      </p:cBhvr>
                                      <p:to>
                                        <p:strVal val="visible"/>
                                      </p:to>
                                    </p:set>
                                    <p:animEffect transition="in" filter="wipe(down)">
                                      <p:cBhvr>
                                        <p:cTn id="19" dur="500"/>
                                        <p:tgtEl>
                                          <p:spTgt spid="63563"/>
                                        </p:tgtEl>
                                      </p:cBhvr>
                                    </p:animEffect>
                                  </p:childTnLst>
                                  <p:subTnLst>
                                    <p:animClr clrSpc="rgb" dir="cw">
                                      <p:cBhvr override="childStyle">
                                        <p:cTn dur="1" fill="hold" display="0" masterRel="nextClick" afterEffect="1"/>
                                        <p:tgtEl>
                                          <p:spTgt spid="63563"/>
                                        </p:tgtEl>
                                        <p:attrNameLst>
                                          <p:attrName>ppt_c</p:attrName>
                                        </p:attrNameLst>
                                      </p:cBhvr>
                                      <p:to>
                                        <a:srgbClr val="969696"/>
                                      </p:to>
                                    </p:animClr>
                                  </p:sub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3560"/>
                                        </p:tgtEl>
                                        <p:attrNameLst>
                                          <p:attrName>style.visibility</p:attrName>
                                        </p:attrNameLst>
                                      </p:cBhvr>
                                      <p:to>
                                        <p:strVal val="visible"/>
                                      </p:to>
                                    </p:set>
                                    <p:animEffect transition="in" filter="wipe(down)">
                                      <p:cBhvr>
                                        <p:cTn id="24" dur="500"/>
                                        <p:tgtEl>
                                          <p:spTgt spid="63560"/>
                                        </p:tgtEl>
                                      </p:cBhvr>
                                    </p:animEffect>
                                  </p:childTnLst>
                                  <p:subTnLst>
                                    <p:animClr clrSpc="rgb" dir="cw">
                                      <p:cBhvr override="childStyle">
                                        <p:cTn dur="1" fill="hold" display="0" masterRel="nextClick" afterEffect="1"/>
                                        <p:tgtEl>
                                          <p:spTgt spid="63560"/>
                                        </p:tgtEl>
                                        <p:attrNameLst>
                                          <p:attrName>ppt_c</p:attrName>
                                        </p:attrNameLst>
                                      </p:cBhvr>
                                      <p:to>
                                        <a:srgbClr val="969696"/>
                                      </p:to>
                                    </p:animClr>
                                  </p:subTnLst>
                                </p:cTn>
                              </p:par>
                              <p:par>
                                <p:cTn id="25" presetID="22" presetClass="entr" presetSubtype="4" fill="hold" grpId="0" nodeType="withEffect">
                                  <p:stCondLst>
                                    <p:cond delay="0"/>
                                  </p:stCondLst>
                                  <p:childTnLst>
                                    <p:set>
                                      <p:cBhvr>
                                        <p:cTn id="26" dur="1" fill="hold">
                                          <p:stCondLst>
                                            <p:cond delay="0"/>
                                          </p:stCondLst>
                                        </p:cTn>
                                        <p:tgtEl>
                                          <p:spTgt spid="63564"/>
                                        </p:tgtEl>
                                        <p:attrNameLst>
                                          <p:attrName>style.visibility</p:attrName>
                                        </p:attrNameLst>
                                      </p:cBhvr>
                                      <p:to>
                                        <p:strVal val="visible"/>
                                      </p:to>
                                    </p:set>
                                    <p:animEffect transition="in" filter="wipe(down)">
                                      <p:cBhvr>
                                        <p:cTn id="27" dur="500"/>
                                        <p:tgtEl>
                                          <p:spTgt spid="63564"/>
                                        </p:tgtEl>
                                      </p:cBhvr>
                                    </p:animEffect>
                                  </p:childTnLst>
                                  <p:subTnLst>
                                    <p:animClr clrSpc="rgb" dir="cw">
                                      <p:cBhvr override="childStyle">
                                        <p:cTn dur="1" fill="hold" display="0" masterRel="nextClick" afterEffect="1"/>
                                        <p:tgtEl>
                                          <p:spTgt spid="63564"/>
                                        </p:tgtEl>
                                        <p:attrNameLst>
                                          <p:attrName>ppt_c</p:attrName>
                                        </p:attrNameLst>
                                      </p:cBhvr>
                                      <p:to>
                                        <a:srgbClr val="969696"/>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3561"/>
                                        </p:tgtEl>
                                        <p:attrNameLst>
                                          <p:attrName>style.visibility</p:attrName>
                                        </p:attrNameLst>
                                      </p:cBhvr>
                                      <p:to>
                                        <p:strVal val="visible"/>
                                      </p:to>
                                    </p:set>
                                    <p:animEffect transition="in" filter="wipe(down)">
                                      <p:cBhvr>
                                        <p:cTn id="32" dur="500"/>
                                        <p:tgtEl>
                                          <p:spTgt spid="63561"/>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63565"/>
                                        </p:tgtEl>
                                        <p:attrNameLst>
                                          <p:attrName>style.visibility</p:attrName>
                                        </p:attrNameLst>
                                      </p:cBhvr>
                                      <p:to>
                                        <p:strVal val="visible"/>
                                      </p:to>
                                    </p:set>
                                    <p:animEffect transition="in" filter="wipe(down)">
                                      <p:cBhvr>
                                        <p:cTn id="35" dur="500"/>
                                        <p:tgtEl>
                                          <p:spTgt spid="63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57" grpId="0" animBg="1"/>
      <p:bldP spid="63559" grpId="0" animBg="1"/>
      <p:bldP spid="63560" grpId="0" animBg="1"/>
      <p:bldP spid="63561" grpId="0" animBg="1"/>
      <p:bldP spid="63563" grpId="0" animBg="1"/>
      <p:bldP spid="63564" grpId="0" animBg="1"/>
      <p:bldP spid="6356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7"/>
          <p:cNvSpPr>
            <a:spLocks noGrp="1" noChangeArrowheads="1"/>
          </p:cNvSpPr>
          <p:nvPr>
            <p:ph type="title"/>
          </p:nvPr>
        </p:nvSpPr>
        <p:spPr/>
        <p:txBody>
          <a:bodyPr>
            <a:normAutofit fontScale="90000"/>
          </a:bodyPr>
          <a:lstStyle/>
          <a:p>
            <a:pPr eaLnBrk="1" hangingPunct="1"/>
            <a:r>
              <a:rPr lang="en-US" sz="3300" dirty="0" smtClean="0"/>
              <a:t>The Money Supply-Demand Diagram</a:t>
            </a:r>
          </a:p>
        </p:txBody>
      </p:sp>
      <p:grpSp>
        <p:nvGrpSpPr>
          <p:cNvPr id="14341" name="Group 8"/>
          <p:cNvGrpSpPr>
            <a:grpSpLocks/>
          </p:cNvGrpSpPr>
          <p:nvPr/>
        </p:nvGrpSpPr>
        <p:grpSpPr bwMode="auto">
          <a:xfrm>
            <a:off x="352425" y="1133475"/>
            <a:ext cx="8486775" cy="5197475"/>
            <a:chOff x="222" y="714"/>
            <a:chExt cx="5346" cy="3274"/>
          </a:xfrm>
        </p:grpSpPr>
        <p:grpSp>
          <p:nvGrpSpPr>
            <p:cNvPr id="14351" name="Group 9"/>
            <p:cNvGrpSpPr>
              <a:grpSpLocks/>
            </p:cNvGrpSpPr>
            <p:nvPr/>
          </p:nvGrpSpPr>
          <p:grpSpPr bwMode="auto">
            <a:xfrm>
              <a:off x="1374" y="1569"/>
              <a:ext cx="86" cy="1453"/>
              <a:chOff x="1374" y="1563"/>
              <a:chExt cx="128" cy="1453"/>
            </a:xfrm>
          </p:grpSpPr>
          <p:sp>
            <p:nvSpPr>
              <p:cNvPr id="14373" name="Line 10"/>
              <p:cNvSpPr>
                <a:spLocks noChangeShapeType="1"/>
              </p:cNvSpPr>
              <p:nvPr/>
            </p:nvSpPr>
            <p:spPr bwMode="auto">
              <a:xfrm>
                <a:off x="1374" y="3016"/>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4" name="Line 11"/>
              <p:cNvSpPr>
                <a:spLocks noChangeShapeType="1"/>
              </p:cNvSpPr>
              <p:nvPr/>
            </p:nvSpPr>
            <p:spPr bwMode="auto">
              <a:xfrm>
                <a:off x="1374" y="2051"/>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5" name="Line 12"/>
              <p:cNvSpPr>
                <a:spLocks noChangeShapeType="1"/>
              </p:cNvSpPr>
              <p:nvPr/>
            </p:nvSpPr>
            <p:spPr bwMode="auto">
              <a:xfrm>
                <a:off x="1374" y="2532"/>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6" name="Line 13"/>
              <p:cNvSpPr>
                <a:spLocks noChangeShapeType="1"/>
              </p:cNvSpPr>
              <p:nvPr/>
            </p:nvSpPr>
            <p:spPr bwMode="auto">
              <a:xfrm>
                <a:off x="1374" y="1563"/>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352" name="Group 14"/>
            <p:cNvGrpSpPr>
              <a:grpSpLocks/>
            </p:cNvGrpSpPr>
            <p:nvPr/>
          </p:nvGrpSpPr>
          <p:grpSpPr bwMode="auto">
            <a:xfrm>
              <a:off x="4320" y="1569"/>
              <a:ext cx="86" cy="1453"/>
              <a:chOff x="1374" y="1563"/>
              <a:chExt cx="128" cy="1453"/>
            </a:xfrm>
          </p:grpSpPr>
          <p:sp>
            <p:nvSpPr>
              <p:cNvPr id="14369" name="Line 15"/>
              <p:cNvSpPr>
                <a:spLocks noChangeShapeType="1"/>
              </p:cNvSpPr>
              <p:nvPr/>
            </p:nvSpPr>
            <p:spPr bwMode="auto">
              <a:xfrm>
                <a:off x="1374" y="3016"/>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0" name="Line 16"/>
              <p:cNvSpPr>
                <a:spLocks noChangeShapeType="1"/>
              </p:cNvSpPr>
              <p:nvPr/>
            </p:nvSpPr>
            <p:spPr bwMode="auto">
              <a:xfrm>
                <a:off x="1374" y="2051"/>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1" name="Line 17"/>
              <p:cNvSpPr>
                <a:spLocks noChangeShapeType="1"/>
              </p:cNvSpPr>
              <p:nvPr/>
            </p:nvSpPr>
            <p:spPr bwMode="auto">
              <a:xfrm>
                <a:off x="1374" y="2532"/>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2" name="Line 18"/>
              <p:cNvSpPr>
                <a:spLocks noChangeShapeType="1"/>
              </p:cNvSpPr>
              <p:nvPr/>
            </p:nvSpPr>
            <p:spPr bwMode="auto">
              <a:xfrm>
                <a:off x="1374" y="1563"/>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353" name="Group 19"/>
            <p:cNvGrpSpPr>
              <a:grpSpLocks/>
            </p:cNvGrpSpPr>
            <p:nvPr/>
          </p:nvGrpSpPr>
          <p:grpSpPr bwMode="auto">
            <a:xfrm>
              <a:off x="222" y="714"/>
              <a:ext cx="5346" cy="3274"/>
              <a:chOff x="222" y="714"/>
              <a:chExt cx="5346" cy="3274"/>
            </a:xfrm>
          </p:grpSpPr>
          <p:grpSp>
            <p:nvGrpSpPr>
              <p:cNvPr id="14354" name="Group 20"/>
              <p:cNvGrpSpPr>
                <a:grpSpLocks/>
              </p:cNvGrpSpPr>
              <p:nvPr/>
            </p:nvGrpSpPr>
            <p:grpSpPr bwMode="auto">
              <a:xfrm>
                <a:off x="1374" y="881"/>
                <a:ext cx="3031" cy="2610"/>
                <a:chOff x="1973" y="2495"/>
                <a:chExt cx="1151" cy="999"/>
              </a:xfrm>
            </p:grpSpPr>
            <p:sp>
              <p:nvSpPr>
                <p:cNvPr id="14366" name="Line 21"/>
                <p:cNvSpPr>
                  <a:spLocks noChangeShapeType="1"/>
                </p:cNvSpPr>
                <p:nvPr/>
              </p:nvSpPr>
              <p:spPr bwMode="auto">
                <a:xfrm>
                  <a:off x="1976" y="3494"/>
                  <a:ext cx="11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7" name="Line 22"/>
                <p:cNvSpPr>
                  <a:spLocks noChangeShapeType="1"/>
                </p:cNvSpPr>
                <p:nvPr/>
              </p:nvSpPr>
              <p:spPr bwMode="auto">
                <a:xfrm flipV="1">
                  <a:off x="1973" y="2496"/>
                  <a:ext cx="0" cy="9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8" name="Line 23"/>
                <p:cNvSpPr>
                  <a:spLocks noChangeShapeType="1"/>
                </p:cNvSpPr>
                <p:nvPr/>
              </p:nvSpPr>
              <p:spPr bwMode="auto">
                <a:xfrm flipV="1">
                  <a:off x="3124" y="2495"/>
                  <a:ext cx="0" cy="9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55" name="Text Box 24"/>
              <p:cNvSpPr txBox="1">
                <a:spLocks noChangeArrowheads="1"/>
              </p:cNvSpPr>
              <p:nvPr/>
            </p:nvSpPr>
            <p:spPr bwMode="auto">
              <a:xfrm>
                <a:off x="222" y="726"/>
                <a:ext cx="1140"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95000"/>
                  </a:lnSpc>
                  <a:spcBef>
                    <a:spcPct val="50000"/>
                  </a:spcBef>
                </a:pPr>
                <a:r>
                  <a:rPr lang="en-US" sz="2300">
                    <a:cs typeface="Arial" charset="0"/>
                  </a:rPr>
                  <a:t>Value of Money, 1/</a:t>
                </a:r>
                <a:r>
                  <a:rPr lang="en-US" sz="2300" b="1" i="1">
                    <a:cs typeface="Arial" charset="0"/>
                  </a:rPr>
                  <a:t>P</a:t>
                </a:r>
              </a:p>
            </p:txBody>
          </p:sp>
          <p:sp>
            <p:nvSpPr>
              <p:cNvPr id="14356" name="Text Box 25"/>
              <p:cNvSpPr txBox="1">
                <a:spLocks noChangeArrowheads="1"/>
              </p:cNvSpPr>
              <p:nvPr/>
            </p:nvSpPr>
            <p:spPr bwMode="auto">
              <a:xfrm>
                <a:off x="4428" y="714"/>
                <a:ext cx="1140"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5000"/>
                  </a:lnSpc>
                  <a:spcBef>
                    <a:spcPct val="50000"/>
                  </a:spcBef>
                </a:pPr>
                <a:r>
                  <a:rPr lang="en-US" sz="2300">
                    <a:cs typeface="Arial" charset="0"/>
                  </a:rPr>
                  <a:t>Price </a:t>
                </a:r>
                <a:br>
                  <a:rPr lang="en-US" sz="2300">
                    <a:cs typeface="Arial" charset="0"/>
                  </a:rPr>
                </a:br>
                <a:r>
                  <a:rPr lang="en-US" sz="2300">
                    <a:cs typeface="Arial" charset="0"/>
                  </a:rPr>
                  <a:t>Level, </a:t>
                </a:r>
                <a:r>
                  <a:rPr lang="en-US" sz="2300" b="1" i="1">
                    <a:cs typeface="Arial" charset="0"/>
                  </a:rPr>
                  <a:t>P</a:t>
                </a:r>
              </a:p>
            </p:txBody>
          </p:sp>
          <p:sp>
            <p:nvSpPr>
              <p:cNvPr id="14357" name="Text Box 26"/>
              <p:cNvSpPr txBox="1">
                <a:spLocks noChangeArrowheads="1"/>
              </p:cNvSpPr>
              <p:nvPr/>
            </p:nvSpPr>
            <p:spPr bwMode="auto">
              <a:xfrm>
                <a:off x="3444" y="3510"/>
                <a:ext cx="1002"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95000"/>
                  </a:lnSpc>
                  <a:spcBef>
                    <a:spcPct val="50000"/>
                  </a:spcBef>
                </a:pPr>
                <a:r>
                  <a:rPr lang="en-US" sz="2300">
                    <a:cs typeface="Arial" charset="0"/>
                  </a:rPr>
                  <a:t>Quantity of Money</a:t>
                </a:r>
                <a:endParaRPr lang="en-US" sz="2300" b="1" i="1">
                  <a:cs typeface="Arial" charset="0"/>
                </a:endParaRPr>
              </a:p>
            </p:txBody>
          </p:sp>
          <p:sp>
            <p:nvSpPr>
              <p:cNvPr id="14358" name="Text Box 27"/>
              <p:cNvSpPr txBox="1">
                <a:spLocks noChangeArrowheads="1"/>
              </p:cNvSpPr>
              <p:nvPr/>
            </p:nvSpPr>
            <p:spPr bwMode="auto">
              <a:xfrm>
                <a:off x="1038" y="1422"/>
                <a:ext cx="29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300">
                    <a:cs typeface="Arial" charset="0"/>
                  </a:rPr>
                  <a:t>1</a:t>
                </a:r>
              </a:p>
            </p:txBody>
          </p:sp>
          <p:sp>
            <p:nvSpPr>
              <p:cNvPr id="14359" name="Text Box 28"/>
              <p:cNvSpPr txBox="1">
                <a:spLocks noChangeArrowheads="1"/>
              </p:cNvSpPr>
              <p:nvPr/>
            </p:nvSpPr>
            <p:spPr bwMode="auto">
              <a:xfrm>
                <a:off x="1050" y="1914"/>
                <a:ext cx="28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300">
                    <a:cs typeface="Arial" charset="0"/>
                  </a:rPr>
                  <a:t>¾</a:t>
                </a:r>
              </a:p>
            </p:txBody>
          </p:sp>
          <p:sp>
            <p:nvSpPr>
              <p:cNvPr id="14360" name="Text Box 29"/>
              <p:cNvSpPr txBox="1">
                <a:spLocks noChangeArrowheads="1"/>
              </p:cNvSpPr>
              <p:nvPr/>
            </p:nvSpPr>
            <p:spPr bwMode="auto">
              <a:xfrm>
                <a:off x="1050" y="2394"/>
                <a:ext cx="28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300">
                    <a:cs typeface="Arial" charset="0"/>
                  </a:rPr>
                  <a:t>½</a:t>
                </a:r>
              </a:p>
            </p:txBody>
          </p:sp>
          <p:sp>
            <p:nvSpPr>
              <p:cNvPr id="14361" name="Text Box 30"/>
              <p:cNvSpPr txBox="1">
                <a:spLocks noChangeArrowheads="1"/>
              </p:cNvSpPr>
              <p:nvPr/>
            </p:nvSpPr>
            <p:spPr bwMode="auto">
              <a:xfrm>
                <a:off x="1044" y="2874"/>
                <a:ext cx="28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300">
                    <a:cs typeface="Arial" charset="0"/>
                  </a:rPr>
                  <a:t>¼</a:t>
                </a:r>
              </a:p>
            </p:txBody>
          </p:sp>
          <p:sp>
            <p:nvSpPr>
              <p:cNvPr id="14362" name="Text Box 31"/>
              <p:cNvSpPr txBox="1">
                <a:spLocks noChangeArrowheads="1"/>
              </p:cNvSpPr>
              <p:nvPr/>
            </p:nvSpPr>
            <p:spPr bwMode="auto">
              <a:xfrm>
                <a:off x="4428" y="1422"/>
                <a:ext cx="29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300">
                    <a:cs typeface="Arial" charset="0"/>
                  </a:rPr>
                  <a:t>1</a:t>
                </a:r>
              </a:p>
            </p:txBody>
          </p:sp>
          <p:sp>
            <p:nvSpPr>
              <p:cNvPr id="14363" name="Text Box 32"/>
              <p:cNvSpPr txBox="1">
                <a:spLocks noChangeArrowheads="1"/>
              </p:cNvSpPr>
              <p:nvPr/>
            </p:nvSpPr>
            <p:spPr bwMode="auto">
              <a:xfrm>
                <a:off x="4428" y="1908"/>
                <a:ext cx="61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300">
                    <a:cs typeface="Arial" charset="0"/>
                  </a:rPr>
                  <a:t>1.33</a:t>
                </a:r>
              </a:p>
            </p:txBody>
          </p:sp>
          <p:sp>
            <p:nvSpPr>
              <p:cNvPr id="14364" name="Text Box 33"/>
              <p:cNvSpPr txBox="1">
                <a:spLocks noChangeArrowheads="1"/>
              </p:cNvSpPr>
              <p:nvPr/>
            </p:nvSpPr>
            <p:spPr bwMode="auto">
              <a:xfrm>
                <a:off x="4428" y="2394"/>
                <a:ext cx="29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300">
                    <a:cs typeface="Arial" charset="0"/>
                  </a:rPr>
                  <a:t>2</a:t>
                </a:r>
              </a:p>
            </p:txBody>
          </p:sp>
          <p:sp>
            <p:nvSpPr>
              <p:cNvPr id="14365" name="Text Box 34"/>
              <p:cNvSpPr txBox="1">
                <a:spLocks noChangeArrowheads="1"/>
              </p:cNvSpPr>
              <p:nvPr/>
            </p:nvSpPr>
            <p:spPr bwMode="auto">
              <a:xfrm>
                <a:off x="4428" y="2877"/>
                <a:ext cx="29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300">
                    <a:cs typeface="Arial" charset="0"/>
                  </a:rPr>
                  <a:t>4</a:t>
                </a:r>
              </a:p>
            </p:txBody>
          </p:sp>
        </p:grpSp>
      </p:grpSp>
      <p:grpSp>
        <p:nvGrpSpPr>
          <p:cNvPr id="7" name="Group 51"/>
          <p:cNvGrpSpPr>
            <a:grpSpLocks/>
          </p:cNvGrpSpPr>
          <p:nvPr/>
        </p:nvGrpSpPr>
        <p:grpSpPr bwMode="auto">
          <a:xfrm>
            <a:off x="2989263" y="1400175"/>
            <a:ext cx="1071562" cy="4638675"/>
            <a:chOff x="1883" y="882"/>
            <a:chExt cx="675" cy="2922"/>
          </a:xfrm>
        </p:grpSpPr>
        <p:grpSp>
          <p:nvGrpSpPr>
            <p:cNvPr id="14347" name="Group 52"/>
            <p:cNvGrpSpPr>
              <a:grpSpLocks/>
            </p:cNvGrpSpPr>
            <p:nvPr/>
          </p:nvGrpSpPr>
          <p:grpSpPr bwMode="auto">
            <a:xfrm>
              <a:off x="1986" y="882"/>
              <a:ext cx="468" cy="2604"/>
              <a:chOff x="1986" y="882"/>
              <a:chExt cx="468" cy="2604"/>
            </a:xfrm>
          </p:grpSpPr>
          <p:sp>
            <p:nvSpPr>
              <p:cNvPr id="14349" name="Line 53"/>
              <p:cNvSpPr>
                <a:spLocks noChangeShapeType="1"/>
              </p:cNvSpPr>
              <p:nvPr/>
            </p:nvSpPr>
            <p:spPr bwMode="auto">
              <a:xfrm flipV="1">
                <a:off x="2220" y="1128"/>
                <a:ext cx="0" cy="2358"/>
              </a:xfrm>
              <a:prstGeom prst="line">
                <a:avLst/>
              </a:prstGeom>
              <a:noFill/>
              <a:ln w="38100">
                <a:solidFill>
                  <a:srgbClr val="0033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Text Box 54"/>
              <p:cNvSpPr txBox="1">
                <a:spLocks noChangeArrowheads="1"/>
              </p:cNvSpPr>
              <p:nvPr/>
            </p:nvSpPr>
            <p:spPr bwMode="auto">
              <a:xfrm>
                <a:off x="1986" y="882"/>
                <a:ext cx="46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95000"/>
                  </a:lnSpc>
                  <a:spcBef>
                    <a:spcPct val="50000"/>
                  </a:spcBef>
                </a:pPr>
                <a:r>
                  <a:rPr lang="en-US" sz="2300" i="1">
                    <a:cs typeface="Arial" charset="0"/>
                  </a:rPr>
                  <a:t>MS</a:t>
                </a:r>
                <a:r>
                  <a:rPr lang="en-US" sz="2300" baseline="-25000">
                    <a:cs typeface="Arial" charset="0"/>
                  </a:rPr>
                  <a:t>1</a:t>
                </a:r>
                <a:endParaRPr lang="en-US" sz="2300" b="1" i="1" baseline="-25000">
                  <a:cs typeface="Arial" charset="0"/>
                </a:endParaRPr>
              </a:p>
            </p:txBody>
          </p:sp>
        </p:grpSp>
        <p:sp>
          <p:nvSpPr>
            <p:cNvPr id="14348" name="Text Box 55"/>
            <p:cNvSpPr txBox="1">
              <a:spLocks noChangeArrowheads="1"/>
            </p:cNvSpPr>
            <p:nvPr/>
          </p:nvSpPr>
          <p:spPr bwMode="auto">
            <a:xfrm>
              <a:off x="1883" y="3516"/>
              <a:ext cx="6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$1000</a:t>
              </a:r>
            </a:p>
          </p:txBody>
        </p:sp>
      </p:grpSp>
      <p:grpSp>
        <p:nvGrpSpPr>
          <p:cNvPr id="9" name="Group 58"/>
          <p:cNvGrpSpPr>
            <a:grpSpLocks/>
          </p:cNvGrpSpPr>
          <p:nvPr/>
        </p:nvGrpSpPr>
        <p:grpSpPr bwMode="auto">
          <a:xfrm>
            <a:off x="3633788" y="3600450"/>
            <a:ext cx="3228975" cy="1851025"/>
            <a:chOff x="2289" y="2268"/>
            <a:chExt cx="2034" cy="1166"/>
          </a:xfrm>
        </p:grpSpPr>
        <p:sp>
          <p:nvSpPr>
            <p:cNvPr id="14345" name="Line 57"/>
            <p:cNvSpPr>
              <a:spLocks noChangeShapeType="1"/>
            </p:cNvSpPr>
            <p:nvPr/>
          </p:nvSpPr>
          <p:spPr bwMode="auto">
            <a:xfrm flipH="1">
              <a:off x="2289" y="2656"/>
              <a:ext cx="478" cy="778"/>
            </a:xfrm>
            <a:prstGeom prst="line">
              <a:avLst/>
            </a:prstGeom>
            <a:noFill/>
            <a:ln w="444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4346" name="Text Box 56"/>
            <p:cNvSpPr txBox="1">
              <a:spLocks noChangeArrowheads="1"/>
            </p:cNvSpPr>
            <p:nvPr/>
          </p:nvSpPr>
          <p:spPr bwMode="auto">
            <a:xfrm>
              <a:off x="2424" y="2268"/>
              <a:ext cx="1899" cy="77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500" dirty="0">
                  <a:cs typeface="Arial" charset="0"/>
                </a:rPr>
                <a:t>The Fed sets </a:t>
              </a:r>
              <a:r>
                <a:rPr lang="en-US" sz="2500" i="1" dirty="0">
                  <a:cs typeface="Arial" charset="0"/>
                </a:rPr>
                <a:t>MS</a:t>
              </a:r>
              <a:r>
                <a:rPr lang="en-US" sz="2500" dirty="0">
                  <a:cs typeface="Arial" charset="0"/>
                </a:rPr>
                <a:t> </a:t>
              </a:r>
              <a:br>
                <a:rPr lang="en-US" sz="2500" dirty="0">
                  <a:cs typeface="Arial" charset="0"/>
                </a:rPr>
              </a:br>
              <a:r>
                <a:rPr lang="en-US" sz="2500" dirty="0">
                  <a:cs typeface="Arial" charset="0"/>
                </a:rPr>
                <a:t>at some fixed value, regardless of </a:t>
              </a:r>
              <a:r>
                <a:rPr lang="en-US" sz="2500" b="1" i="1" dirty="0">
                  <a:cs typeface="Arial" charset="0"/>
                </a:rPr>
                <a:t>P</a:t>
              </a:r>
              <a:r>
                <a:rPr lang="en-US" sz="2500" dirty="0">
                  <a:cs typeface="Arial" charset="0"/>
                </a:rPr>
                <a:t>.</a:t>
              </a:r>
            </a:p>
          </p:txBody>
        </p:sp>
      </p:grpSp>
      <p:sp>
        <p:nvSpPr>
          <p:cNvPr id="1434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15</a:t>
            </a:fld>
            <a:endParaRPr lang="en-US" dirty="0"/>
          </a:p>
        </p:txBody>
      </p:sp>
    </p:spTree>
    <p:extLst>
      <p:ext uri="{BB962C8B-B14F-4D97-AF65-F5344CB8AC3E}">
        <p14:creationId xmlns:p14="http://schemas.microsoft.com/office/powerpoint/2010/main" val="36961004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7"/>
          <p:cNvSpPr>
            <a:spLocks noGrp="1" noChangeArrowheads="1"/>
          </p:cNvSpPr>
          <p:nvPr>
            <p:ph type="title"/>
          </p:nvPr>
        </p:nvSpPr>
        <p:spPr/>
        <p:txBody>
          <a:bodyPr>
            <a:normAutofit fontScale="90000"/>
          </a:bodyPr>
          <a:lstStyle/>
          <a:p>
            <a:pPr eaLnBrk="1" hangingPunct="1"/>
            <a:r>
              <a:rPr lang="en-US" sz="3300" dirty="0" smtClean="0"/>
              <a:t>The Money Supply-Demand Diagram</a:t>
            </a:r>
          </a:p>
        </p:txBody>
      </p:sp>
      <p:grpSp>
        <p:nvGrpSpPr>
          <p:cNvPr id="15365" name="Group 8"/>
          <p:cNvGrpSpPr>
            <a:grpSpLocks/>
          </p:cNvGrpSpPr>
          <p:nvPr/>
        </p:nvGrpSpPr>
        <p:grpSpPr bwMode="auto">
          <a:xfrm>
            <a:off x="352425" y="1133475"/>
            <a:ext cx="8486775" cy="5197475"/>
            <a:chOff x="222" y="714"/>
            <a:chExt cx="5346" cy="3274"/>
          </a:xfrm>
        </p:grpSpPr>
        <p:grpSp>
          <p:nvGrpSpPr>
            <p:cNvPr id="15371" name="Group 9"/>
            <p:cNvGrpSpPr>
              <a:grpSpLocks/>
            </p:cNvGrpSpPr>
            <p:nvPr/>
          </p:nvGrpSpPr>
          <p:grpSpPr bwMode="auto">
            <a:xfrm>
              <a:off x="1374" y="1569"/>
              <a:ext cx="86" cy="1453"/>
              <a:chOff x="1374" y="1563"/>
              <a:chExt cx="128" cy="1453"/>
            </a:xfrm>
          </p:grpSpPr>
          <p:sp>
            <p:nvSpPr>
              <p:cNvPr id="15393" name="Line 10"/>
              <p:cNvSpPr>
                <a:spLocks noChangeShapeType="1"/>
              </p:cNvSpPr>
              <p:nvPr/>
            </p:nvSpPr>
            <p:spPr bwMode="auto">
              <a:xfrm>
                <a:off x="1374" y="3016"/>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4" name="Line 11"/>
              <p:cNvSpPr>
                <a:spLocks noChangeShapeType="1"/>
              </p:cNvSpPr>
              <p:nvPr/>
            </p:nvSpPr>
            <p:spPr bwMode="auto">
              <a:xfrm>
                <a:off x="1374" y="2051"/>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5" name="Line 12"/>
              <p:cNvSpPr>
                <a:spLocks noChangeShapeType="1"/>
              </p:cNvSpPr>
              <p:nvPr/>
            </p:nvSpPr>
            <p:spPr bwMode="auto">
              <a:xfrm>
                <a:off x="1374" y="2532"/>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6" name="Line 13"/>
              <p:cNvSpPr>
                <a:spLocks noChangeShapeType="1"/>
              </p:cNvSpPr>
              <p:nvPr/>
            </p:nvSpPr>
            <p:spPr bwMode="auto">
              <a:xfrm>
                <a:off x="1374" y="1563"/>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372" name="Group 14"/>
            <p:cNvGrpSpPr>
              <a:grpSpLocks/>
            </p:cNvGrpSpPr>
            <p:nvPr/>
          </p:nvGrpSpPr>
          <p:grpSpPr bwMode="auto">
            <a:xfrm>
              <a:off x="4320" y="1569"/>
              <a:ext cx="86" cy="1453"/>
              <a:chOff x="1374" y="1563"/>
              <a:chExt cx="128" cy="1453"/>
            </a:xfrm>
          </p:grpSpPr>
          <p:sp>
            <p:nvSpPr>
              <p:cNvPr id="15389" name="Line 15"/>
              <p:cNvSpPr>
                <a:spLocks noChangeShapeType="1"/>
              </p:cNvSpPr>
              <p:nvPr/>
            </p:nvSpPr>
            <p:spPr bwMode="auto">
              <a:xfrm>
                <a:off x="1374" y="3016"/>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0" name="Line 16"/>
              <p:cNvSpPr>
                <a:spLocks noChangeShapeType="1"/>
              </p:cNvSpPr>
              <p:nvPr/>
            </p:nvSpPr>
            <p:spPr bwMode="auto">
              <a:xfrm>
                <a:off x="1374" y="2051"/>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1" name="Line 17"/>
              <p:cNvSpPr>
                <a:spLocks noChangeShapeType="1"/>
              </p:cNvSpPr>
              <p:nvPr/>
            </p:nvSpPr>
            <p:spPr bwMode="auto">
              <a:xfrm>
                <a:off x="1374" y="2532"/>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2" name="Line 18"/>
              <p:cNvSpPr>
                <a:spLocks noChangeShapeType="1"/>
              </p:cNvSpPr>
              <p:nvPr/>
            </p:nvSpPr>
            <p:spPr bwMode="auto">
              <a:xfrm>
                <a:off x="1374" y="1563"/>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373" name="Group 19"/>
            <p:cNvGrpSpPr>
              <a:grpSpLocks/>
            </p:cNvGrpSpPr>
            <p:nvPr/>
          </p:nvGrpSpPr>
          <p:grpSpPr bwMode="auto">
            <a:xfrm>
              <a:off x="222" y="714"/>
              <a:ext cx="5346" cy="3274"/>
              <a:chOff x="222" y="714"/>
              <a:chExt cx="5346" cy="3274"/>
            </a:xfrm>
          </p:grpSpPr>
          <p:grpSp>
            <p:nvGrpSpPr>
              <p:cNvPr id="15374" name="Group 20"/>
              <p:cNvGrpSpPr>
                <a:grpSpLocks/>
              </p:cNvGrpSpPr>
              <p:nvPr/>
            </p:nvGrpSpPr>
            <p:grpSpPr bwMode="auto">
              <a:xfrm>
                <a:off x="1374" y="881"/>
                <a:ext cx="3031" cy="2610"/>
                <a:chOff x="1973" y="2495"/>
                <a:chExt cx="1151" cy="999"/>
              </a:xfrm>
            </p:grpSpPr>
            <p:sp>
              <p:nvSpPr>
                <p:cNvPr id="15386" name="Line 21"/>
                <p:cNvSpPr>
                  <a:spLocks noChangeShapeType="1"/>
                </p:cNvSpPr>
                <p:nvPr/>
              </p:nvSpPr>
              <p:spPr bwMode="auto">
                <a:xfrm>
                  <a:off x="1976" y="3494"/>
                  <a:ext cx="11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7" name="Line 22"/>
                <p:cNvSpPr>
                  <a:spLocks noChangeShapeType="1"/>
                </p:cNvSpPr>
                <p:nvPr/>
              </p:nvSpPr>
              <p:spPr bwMode="auto">
                <a:xfrm flipV="1">
                  <a:off x="1973" y="2496"/>
                  <a:ext cx="0" cy="9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8" name="Line 23"/>
                <p:cNvSpPr>
                  <a:spLocks noChangeShapeType="1"/>
                </p:cNvSpPr>
                <p:nvPr/>
              </p:nvSpPr>
              <p:spPr bwMode="auto">
                <a:xfrm flipV="1">
                  <a:off x="3124" y="2495"/>
                  <a:ext cx="0" cy="9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75" name="Text Box 24"/>
              <p:cNvSpPr txBox="1">
                <a:spLocks noChangeArrowheads="1"/>
              </p:cNvSpPr>
              <p:nvPr/>
            </p:nvSpPr>
            <p:spPr bwMode="auto">
              <a:xfrm>
                <a:off x="222" y="726"/>
                <a:ext cx="1140"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95000"/>
                  </a:lnSpc>
                  <a:spcBef>
                    <a:spcPct val="50000"/>
                  </a:spcBef>
                </a:pPr>
                <a:r>
                  <a:rPr lang="en-US" sz="2300">
                    <a:cs typeface="Arial" charset="0"/>
                  </a:rPr>
                  <a:t>Value of Money, 1/</a:t>
                </a:r>
                <a:r>
                  <a:rPr lang="en-US" sz="2300" b="1" i="1">
                    <a:cs typeface="Arial" charset="0"/>
                  </a:rPr>
                  <a:t>P</a:t>
                </a:r>
              </a:p>
            </p:txBody>
          </p:sp>
          <p:sp>
            <p:nvSpPr>
              <p:cNvPr id="15376" name="Text Box 25"/>
              <p:cNvSpPr txBox="1">
                <a:spLocks noChangeArrowheads="1"/>
              </p:cNvSpPr>
              <p:nvPr/>
            </p:nvSpPr>
            <p:spPr bwMode="auto">
              <a:xfrm>
                <a:off x="4428" y="714"/>
                <a:ext cx="1140"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5000"/>
                  </a:lnSpc>
                  <a:spcBef>
                    <a:spcPct val="50000"/>
                  </a:spcBef>
                </a:pPr>
                <a:r>
                  <a:rPr lang="en-US" sz="2300">
                    <a:cs typeface="Arial" charset="0"/>
                  </a:rPr>
                  <a:t>Price </a:t>
                </a:r>
                <a:br>
                  <a:rPr lang="en-US" sz="2300">
                    <a:cs typeface="Arial" charset="0"/>
                  </a:rPr>
                </a:br>
                <a:r>
                  <a:rPr lang="en-US" sz="2300">
                    <a:cs typeface="Arial" charset="0"/>
                  </a:rPr>
                  <a:t>Level, </a:t>
                </a:r>
                <a:r>
                  <a:rPr lang="en-US" sz="2300" b="1" i="1">
                    <a:cs typeface="Arial" charset="0"/>
                  </a:rPr>
                  <a:t>P</a:t>
                </a:r>
              </a:p>
            </p:txBody>
          </p:sp>
          <p:sp>
            <p:nvSpPr>
              <p:cNvPr id="15377" name="Text Box 26"/>
              <p:cNvSpPr txBox="1">
                <a:spLocks noChangeArrowheads="1"/>
              </p:cNvSpPr>
              <p:nvPr/>
            </p:nvSpPr>
            <p:spPr bwMode="auto">
              <a:xfrm>
                <a:off x="3444" y="3510"/>
                <a:ext cx="1002"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95000"/>
                  </a:lnSpc>
                  <a:spcBef>
                    <a:spcPct val="50000"/>
                  </a:spcBef>
                </a:pPr>
                <a:r>
                  <a:rPr lang="en-US" sz="2300">
                    <a:cs typeface="Arial" charset="0"/>
                  </a:rPr>
                  <a:t>Quantity of Money</a:t>
                </a:r>
                <a:endParaRPr lang="en-US" sz="2300" b="1" i="1">
                  <a:cs typeface="Arial" charset="0"/>
                </a:endParaRPr>
              </a:p>
            </p:txBody>
          </p:sp>
          <p:sp>
            <p:nvSpPr>
              <p:cNvPr id="15378" name="Text Box 27"/>
              <p:cNvSpPr txBox="1">
                <a:spLocks noChangeArrowheads="1"/>
              </p:cNvSpPr>
              <p:nvPr/>
            </p:nvSpPr>
            <p:spPr bwMode="auto">
              <a:xfrm>
                <a:off x="1038" y="1422"/>
                <a:ext cx="29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300">
                    <a:cs typeface="Arial" charset="0"/>
                  </a:rPr>
                  <a:t>1</a:t>
                </a:r>
              </a:p>
            </p:txBody>
          </p:sp>
          <p:sp>
            <p:nvSpPr>
              <p:cNvPr id="15379" name="Text Box 28"/>
              <p:cNvSpPr txBox="1">
                <a:spLocks noChangeArrowheads="1"/>
              </p:cNvSpPr>
              <p:nvPr/>
            </p:nvSpPr>
            <p:spPr bwMode="auto">
              <a:xfrm>
                <a:off x="1050" y="1914"/>
                <a:ext cx="28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300">
                    <a:cs typeface="Arial" charset="0"/>
                  </a:rPr>
                  <a:t>¾</a:t>
                </a:r>
              </a:p>
            </p:txBody>
          </p:sp>
          <p:sp>
            <p:nvSpPr>
              <p:cNvPr id="15380" name="Text Box 29"/>
              <p:cNvSpPr txBox="1">
                <a:spLocks noChangeArrowheads="1"/>
              </p:cNvSpPr>
              <p:nvPr/>
            </p:nvSpPr>
            <p:spPr bwMode="auto">
              <a:xfrm>
                <a:off x="1050" y="2394"/>
                <a:ext cx="28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300">
                    <a:cs typeface="Arial" charset="0"/>
                  </a:rPr>
                  <a:t>½</a:t>
                </a:r>
              </a:p>
            </p:txBody>
          </p:sp>
          <p:sp>
            <p:nvSpPr>
              <p:cNvPr id="15381" name="Text Box 30"/>
              <p:cNvSpPr txBox="1">
                <a:spLocks noChangeArrowheads="1"/>
              </p:cNvSpPr>
              <p:nvPr/>
            </p:nvSpPr>
            <p:spPr bwMode="auto">
              <a:xfrm>
                <a:off x="1044" y="2874"/>
                <a:ext cx="28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300">
                    <a:cs typeface="Arial" charset="0"/>
                  </a:rPr>
                  <a:t>¼</a:t>
                </a:r>
              </a:p>
            </p:txBody>
          </p:sp>
          <p:sp>
            <p:nvSpPr>
              <p:cNvPr id="15382" name="Text Box 31"/>
              <p:cNvSpPr txBox="1">
                <a:spLocks noChangeArrowheads="1"/>
              </p:cNvSpPr>
              <p:nvPr/>
            </p:nvSpPr>
            <p:spPr bwMode="auto">
              <a:xfrm>
                <a:off x="4428" y="1422"/>
                <a:ext cx="29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300">
                    <a:cs typeface="Arial" charset="0"/>
                  </a:rPr>
                  <a:t>1</a:t>
                </a:r>
              </a:p>
            </p:txBody>
          </p:sp>
          <p:sp>
            <p:nvSpPr>
              <p:cNvPr id="15383" name="Text Box 32"/>
              <p:cNvSpPr txBox="1">
                <a:spLocks noChangeArrowheads="1"/>
              </p:cNvSpPr>
              <p:nvPr/>
            </p:nvSpPr>
            <p:spPr bwMode="auto">
              <a:xfrm>
                <a:off x="4428" y="1908"/>
                <a:ext cx="61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300">
                    <a:cs typeface="Arial" charset="0"/>
                  </a:rPr>
                  <a:t>1.33</a:t>
                </a:r>
              </a:p>
            </p:txBody>
          </p:sp>
          <p:sp>
            <p:nvSpPr>
              <p:cNvPr id="15384" name="Text Box 33"/>
              <p:cNvSpPr txBox="1">
                <a:spLocks noChangeArrowheads="1"/>
              </p:cNvSpPr>
              <p:nvPr/>
            </p:nvSpPr>
            <p:spPr bwMode="auto">
              <a:xfrm>
                <a:off x="4428" y="2394"/>
                <a:ext cx="29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300">
                    <a:cs typeface="Arial" charset="0"/>
                  </a:rPr>
                  <a:t>2</a:t>
                </a:r>
              </a:p>
            </p:txBody>
          </p:sp>
          <p:sp>
            <p:nvSpPr>
              <p:cNvPr id="15385" name="Text Box 34"/>
              <p:cNvSpPr txBox="1">
                <a:spLocks noChangeArrowheads="1"/>
              </p:cNvSpPr>
              <p:nvPr/>
            </p:nvSpPr>
            <p:spPr bwMode="auto">
              <a:xfrm>
                <a:off x="4428" y="2877"/>
                <a:ext cx="29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300">
                    <a:cs typeface="Arial" charset="0"/>
                  </a:rPr>
                  <a:t>4</a:t>
                </a:r>
              </a:p>
            </p:txBody>
          </p:sp>
        </p:grpSp>
      </p:grpSp>
      <p:grpSp>
        <p:nvGrpSpPr>
          <p:cNvPr id="7" name="Group 50"/>
          <p:cNvGrpSpPr>
            <a:grpSpLocks/>
          </p:cNvGrpSpPr>
          <p:nvPr/>
        </p:nvGrpSpPr>
        <p:grpSpPr bwMode="auto">
          <a:xfrm>
            <a:off x="2468563" y="1800225"/>
            <a:ext cx="4113212" cy="3463925"/>
            <a:chOff x="1555" y="1134"/>
            <a:chExt cx="2591" cy="2182"/>
          </a:xfrm>
        </p:grpSpPr>
        <p:sp>
          <p:nvSpPr>
            <p:cNvPr id="15369" name="Arc 35"/>
            <p:cNvSpPr>
              <a:spLocks/>
            </p:cNvSpPr>
            <p:nvPr/>
          </p:nvSpPr>
          <p:spPr bwMode="auto">
            <a:xfrm flipH="1" flipV="1">
              <a:off x="1555" y="1134"/>
              <a:ext cx="2578" cy="2033"/>
            </a:xfrm>
            <a:custGeom>
              <a:avLst/>
              <a:gdLst>
                <a:gd name="T0" fmla="*/ 0 w 21330"/>
                <a:gd name="T1" fmla="*/ 0 h 21295"/>
                <a:gd name="T2" fmla="*/ 0 w 21330"/>
                <a:gd name="T3" fmla="*/ 0 h 21295"/>
                <a:gd name="T4" fmla="*/ 0 w 21330"/>
                <a:gd name="T5" fmla="*/ 0 h 21295"/>
                <a:gd name="T6" fmla="*/ 0 60000 65536"/>
                <a:gd name="T7" fmla="*/ 0 60000 65536"/>
                <a:gd name="T8" fmla="*/ 0 60000 65536"/>
                <a:gd name="T9" fmla="*/ 0 w 21330"/>
                <a:gd name="T10" fmla="*/ 0 h 21295"/>
                <a:gd name="T11" fmla="*/ 21330 w 21330"/>
                <a:gd name="T12" fmla="*/ 21295 h 21295"/>
              </a:gdLst>
              <a:ahLst/>
              <a:cxnLst>
                <a:cxn ang="T6">
                  <a:pos x="T0" y="T1"/>
                </a:cxn>
                <a:cxn ang="T7">
                  <a:pos x="T2" y="T3"/>
                </a:cxn>
                <a:cxn ang="T8">
                  <a:pos x="T4" y="T5"/>
                </a:cxn>
              </a:cxnLst>
              <a:rect l="T9" t="T10" r="T11" b="T12"/>
              <a:pathLst>
                <a:path w="21330" h="21295" fill="none" extrusionOk="0">
                  <a:moveTo>
                    <a:pt x="3617" y="0"/>
                  </a:moveTo>
                  <a:cubicBezTo>
                    <a:pt x="12747" y="1551"/>
                    <a:pt x="19871" y="8748"/>
                    <a:pt x="21330" y="17892"/>
                  </a:cubicBezTo>
                </a:path>
                <a:path w="21330" h="21295" stroke="0" extrusionOk="0">
                  <a:moveTo>
                    <a:pt x="3617" y="0"/>
                  </a:moveTo>
                  <a:cubicBezTo>
                    <a:pt x="12747" y="1551"/>
                    <a:pt x="19871" y="8748"/>
                    <a:pt x="21330" y="17892"/>
                  </a:cubicBezTo>
                  <a:lnTo>
                    <a:pt x="0" y="21295"/>
                  </a:lnTo>
                  <a:lnTo>
                    <a:pt x="3617" y="0"/>
                  </a:lnTo>
                  <a:close/>
                </a:path>
              </a:pathLst>
            </a:custGeom>
            <a:noFill/>
            <a:ln w="38100">
              <a:solidFill>
                <a:srgbClr val="00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70" name="Text Box 36"/>
            <p:cNvSpPr txBox="1">
              <a:spLocks noChangeArrowheads="1"/>
            </p:cNvSpPr>
            <p:nvPr/>
          </p:nvSpPr>
          <p:spPr bwMode="auto">
            <a:xfrm>
              <a:off x="3618" y="3048"/>
              <a:ext cx="52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95000"/>
                </a:lnSpc>
                <a:spcBef>
                  <a:spcPct val="50000"/>
                </a:spcBef>
              </a:pPr>
              <a:r>
                <a:rPr lang="en-US" sz="2300" i="1">
                  <a:cs typeface="Arial" charset="0"/>
                </a:rPr>
                <a:t>MD</a:t>
              </a:r>
              <a:r>
                <a:rPr lang="en-US" sz="2300" baseline="-25000">
                  <a:cs typeface="Arial" charset="0"/>
                </a:rPr>
                <a:t>1</a:t>
              </a:r>
              <a:endParaRPr lang="en-US" sz="2300" b="1" i="1" baseline="-25000">
                <a:cs typeface="Arial" charset="0"/>
              </a:endParaRPr>
            </a:p>
          </p:txBody>
        </p:sp>
      </p:grpSp>
      <p:sp>
        <p:nvSpPr>
          <p:cNvPr id="73779" name="Text Box 51"/>
          <p:cNvSpPr txBox="1">
            <a:spLocks noChangeArrowheads="1"/>
          </p:cNvSpPr>
          <p:nvPr/>
        </p:nvSpPr>
        <p:spPr bwMode="auto">
          <a:xfrm>
            <a:off x="2863850" y="1057275"/>
            <a:ext cx="3548063" cy="1616075"/>
          </a:xfrm>
          <a:prstGeom prst="rect">
            <a:avLst/>
          </a:prstGeom>
          <a:solidFill>
            <a:srgbClr val="99CCFF"/>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500" dirty="0">
                <a:cs typeface="Arial" charset="0"/>
              </a:rPr>
              <a:t>A fall in value of money (or increase in </a:t>
            </a:r>
            <a:r>
              <a:rPr lang="en-US" sz="2500" b="1" i="1" dirty="0">
                <a:cs typeface="Arial" charset="0"/>
              </a:rPr>
              <a:t>P</a:t>
            </a:r>
            <a:r>
              <a:rPr lang="en-US" sz="2500" dirty="0">
                <a:cs typeface="Arial" charset="0"/>
              </a:rPr>
              <a:t>) increases the quantity of money demanded:</a:t>
            </a:r>
          </a:p>
        </p:txBody>
      </p:sp>
      <p:sp>
        <p:nvSpPr>
          <p:cNvPr id="1536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16</a:t>
            </a:fld>
            <a:endParaRPr lang="en-US" dirty="0"/>
          </a:p>
        </p:txBody>
      </p:sp>
    </p:spTree>
    <p:extLst>
      <p:ext uri="{BB962C8B-B14F-4D97-AF65-F5344CB8AC3E}">
        <p14:creationId xmlns:p14="http://schemas.microsoft.com/office/powerpoint/2010/main" val="47766163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779"/>
                                        </p:tgtEl>
                                        <p:attrNameLst>
                                          <p:attrName>style.visibility</p:attrName>
                                        </p:attrNameLst>
                                      </p:cBhvr>
                                      <p:to>
                                        <p:strVal val="visible"/>
                                      </p:to>
                                    </p:set>
                                    <p:animEffect transition="in" filter="fade">
                                      <p:cBhvr>
                                        <p:cTn id="7" dur="500"/>
                                        <p:tgtEl>
                                          <p:spTgt spid="73779"/>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trips(downRigh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7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8" name="Group 49"/>
          <p:cNvGrpSpPr>
            <a:grpSpLocks/>
          </p:cNvGrpSpPr>
          <p:nvPr/>
        </p:nvGrpSpPr>
        <p:grpSpPr bwMode="auto">
          <a:xfrm>
            <a:off x="2989263" y="1400175"/>
            <a:ext cx="1071562" cy="4638675"/>
            <a:chOff x="1883" y="882"/>
            <a:chExt cx="675" cy="2922"/>
          </a:xfrm>
        </p:grpSpPr>
        <p:grpSp>
          <p:nvGrpSpPr>
            <p:cNvPr id="16432" name="Group 35"/>
            <p:cNvGrpSpPr>
              <a:grpSpLocks/>
            </p:cNvGrpSpPr>
            <p:nvPr/>
          </p:nvGrpSpPr>
          <p:grpSpPr bwMode="auto">
            <a:xfrm>
              <a:off x="1986" y="882"/>
              <a:ext cx="468" cy="2604"/>
              <a:chOff x="1986" y="882"/>
              <a:chExt cx="468" cy="2604"/>
            </a:xfrm>
          </p:grpSpPr>
          <p:sp>
            <p:nvSpPr>
              <p:cNvPr id="16434" name="Line 36"/>
              <p:cNvSpPr>
                <a:spLocks noChangeShapeType="1"/>
              </p:cNvSpPr>
              <p:nvPr/>
            </p:nvSpPr>
            <p:spPr bwMode="auto">
              <a:xfrm flipV="1">
                <a:off x="2220" y="1128"/>
                <a:ext cx="0" cy="2358"/>
              </a:xfrm>
              <a:prstGeom prst="line">
                <a:avLst/>
              </a:prstGeom>
              <a:noFill/>
              <a:ln w="38100">
                <a:solidFill>
                  <a:srgbClr val="0033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5" name="Text Box 37"/>
              <p:cNvSpPr txBox="1">
                <a:spLocks noChangeArrowheads="1"/>
              </p:cNvSpPr>
              <p:nvPr/>
            </p:nvSpPr>
            <p:spPr bwMode="auto">
              <a:xfrm>
                <a:off x="1986" y="882"/>
                <a:ext cx="46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95000"/>
                  </a:lnSpc>
                  <a:spcBef>
                    <a:spcPct val="50000"/>
                  </a:spcBef>
                </a:pPr>
                <a:r>
                  <a:rPr lang="en-US" sz="2300" i="1">
                    <a:cs typeface="Arial" charset="0"/>
                  </a:rPr>
                  <a:t>MS</a:t>
                </a:r>
                <a:r>
                  <a:rPr lang="en-US" sz="2300" baseline="-25000">
                    <a:cs typeface="Arial" charset="0"/>
                  </a:rPr>
                  <a:t>1</a:t>
                </a:r>
                <a:endParaRPr lang="en-US" sz="2300" b="1" i="1" baseline="-25000">
                  <a:cs typeface="Arial" charset="0"/>
                </a:endParaRPr>
              </a:p>
            </p:txBody>
          </p:sp>
        </p:grpSp>
        <p:sp>
          <p:nvSpPr>
            <p:cNvPr id="16433" name="Text Box 46"/>
            <p:cNvSpPr txBox="1">
              <a:spLocks noChangeArrowheads="1"/>
            </p:cNvSpPr>
            <p:nvPr/>
          </p:nvSpPr>
          <p:spPr bwMode="auto">
            <a:xfrm>
              <a:off x="1883" y="3516"/>
              <a:ext cx="6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$1000</a:t>
              </a:r>
            </a:p>
          </p:txBody>
        </p:sp>
      </p:grpSp>
      <p:grpSp>
        <p:nvGrpSpPr>
          <p:cNvPr id="16389" name="Group 8"/>
          <p:cNvGrpSpPr>
            <a:grpSpLocks/>
          </p:cNvGrpSpPr>
          <p:nvPr/>
        </p:nvGrpSpPr>
        <p:grpSpPr bwMode="auto">
          <a:xfrm>
            <a:off x="352425" y="1133475"/>
            <a:ext cx="8486775" cy="5197475"/>
            <a:chOff x="222" y="714"/>
            <a:chExt cx="5346" cy="3274"/>
          </a:xfrm>
        </p:grpSpPr>
        <p:grpSp>
          <p:nvGrpSpPr>
            <p:cNvPr id="16406" name="Group 9"/>
            <p:cNvGrpSpPr>
              <a:grpSpLocks/>
            </p:cNvGrpSpPr>
            <p:nvPr/>
          </p:nvGrpSpPr>
          <p:grpSpPr bwMode="auto">
            <a:xfrm>
              <a:off x="1374" y="1569"/>
              <a:ext cx="86" cy="1453"/>
              <a:chOff x="1374" y="1563"/>
              <a:chExt cx="128" cy="1453"/>
            </a:xfrm>
          </p:grpSpPr>
          <p:sp>
            <p:nvSpPr>
              <p:cNvPr id="16428" name="Line 10"/>
              <p:cNvSpPr>
                <a:spLocks noChangeShapeType="1"/>
              </p:cNvSpPr>
              <p:nvPr/>
            </p:nvSpPr>
            <p:spPr bwMode="auto">
              <a:xfrm>
                <a:off x="1374" y="3016"/>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9" name="Line 11"/>
              <p:cNvSpPr>
                <a:spLocks noChangeShapeType="1"/>
              </p:cNvSpPr>
              <p:nvPr/>
            </p:nvSpPr>
            <p:spPr bwMode="auto">
              <a:xfrm>
                <a:off x="1374" y="2051"/>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0" name="Line 12"/>
              <p:cNvSpPr>
                <a:spLocks noChangeShapeType="1"/>
              </p:cNvSpPr>
              <p:nvPr/>
            </p:nvSpPr>
            <p:spPr bwMode="auto">
              <a:xfrm>
                <a:off x="1374" y="2532"/>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1" name="Line 13"/>
              <p:cNvSpPr>
                <a:spLocks noChangeShapeType="1"/>
              </p:cNvSpPr>
              <p:nvPr/>
            </p:nvSpPr>
            <p:spPr bwMode="auto">
              <a:xfrm>
                <a:off x="1374" y="1563"/>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407" name="Group 14"/>
            <p:cNvGrpSpPr>
              <a:grpSpLocks/>
            </p:cNvGrpSpPr>
            <p:nvPr/>
          </p:nvGrpSpPr>
          <p:grpSpPr bwMode="auto">
            <a:xfrm>
              <a:off x="4320" y="1569"/>
              <a:ext cx="86" cy="1453"/>
              <a:chOff x="1374" y="1563"/>
              <a:chExt cx="128" cy="1453"/>
            </a:xfrm>
          </p:grpSpPr>
          <p:sp>
            <p:nvSpPr>
              <p:cNvPr id="16424" name="Line 15"/>
              <p:cNvSpPr>
                <a:spLocks noChangeShapeType="1"/>
              </p:cNvSpPr>
              <p:nvPr/>
            </p:nvSpPr>
            <p:spPr bwMode="auto">
              <a:xfrm>
                <a:off x="1374" y="3016"/>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5" name="Line 16"/>
              <p:cNvSpPr>
                <a:spLocks noChangeShapeType="1"/>
              </p:cNvSpPr>
              <p:nvPr/>
            </p:nvSpPr>
            <p:spPr bwMode="auto">
              <a:xfrm>
                <a:off x="1374" y="2051"/>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6" name="Line 17"/>
              <p:cNvSpPr>
                <a:spLocks noChangeShapeType="1"/>
              </p:cNvSpPr>
              <p:nvPr/>
            </p:nvSpPr>
            <p:spPr bwMode="auto">
              <a:xfrm>
                <a:off x="1374" y="2532"/>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7" name="Line 18"/>
              <p:cNvSpPr>
                <a:spLocks noChangeShapeType="1"/>
              </p:cNvSpPr>
              <p:nvPr/>
            </p:nvSpPr>
            <p:spPr bwMode="auto">
              <a:xfrm>
                <a:off x="1374" y="1563"/>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408" name="Group 19"/>
            <p:cNvGrpSpPr>
              <a:grpSpLocks/>
            </p:cNvGrpSpPr>
            <p:nvPr/>
          </p:nvGrpSpPr>
          <p:grpSpPr bwMode="auto">
            <a:xfrm>
              <a:off x="222" y="714"/>
              <a:ext cx="5346" cy="3274"/>
              <a:chOff x="222" y="714"/>
              <a:chExt cx="5346" cy="3274"/>
            </a:xfrm>
          </p:grpSpPr>
          <p:grpSp>
            <p:nvGrpSpPr>
              <p:cNvPr id="16409" name="Group 20"/>
              <p:cNvGrpSpPr>
                <a:grpSpLocks/>
              </p:cNvGrpSpPr>
              <p:nvPr/>
            </p:nvGrpSpPr>
            <p:grpSpPr bwMode="auto">
              <a:xfrm>
                <a:off x="1374" y="881"/>
                <a:ext cx="3031" cy="2610"/>
                <a:chOff x="1973" y="2495"/>
                <a:chExt cx="1151" cy="999"/>
              </a:xfrm>
            </p:grpSpPr>
            <p:sp>
              <p:nvSpPr>
                <p:cNvPr id="16421" name="Line 21"/>
                <p:cNvSpPr>
                  <a:spLocks noChangeShapeType="1"/>
                </p:cNvSpPr>
                <p:nvPr/>
              </p:nvSpPr>
              <p:spPr bwMode="auto">
                <a:xfrm>
                  <a:off x="1976" y="3494"/>
                  <a:ext cx="11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2" name="Line 22"/>
                <p:cNvSpPr>
                  <a:spLocks noChangeShapeType="1"/>
                </p:cNvSpPr>
                <p:nvPr/>
              </p:nvSpPr>
              <p:spPr bwMode="auto">
                <a:xfrm flipV="1">
                  <a:off x="1973" y="2496"/>
                  <a:ext cx="0" cy="9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3" name="Line 23"/>
                <p:cNvSpPr>
                  <a:spLocks noChangeShapeType="1"/>
                </p:cNvSpPr>
                <p:nvPr/>
              </p:nvSpPr>
              <p:spPr bwMode="auto">
                <a:xfrm flipV="1">
                  <a:off x="3124" y="2495"/>
                  <a:ext cx="0" cy="9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410" name="Text Box 24"/>
              <p:cNvSpPr txBox="1">
                <a:spLocks noChangeArrowheads="1"/>
              </p:cNvSpPr>
              <p:nvPr/>
            </p:nvSpPr>
            <p:spPr bwMode="auto">
              <a:xfrm>
                <a:off x="222" y="726"/>
                <a:ext cx="1140"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95000"/>
                  </a:lnSpc>
                  <a:spcBef>
                    <a:spcPct val="50000"/>
                  </a:spcBef>
                </a:pPr>
                <a:r>
                  <a:rPr lang="en-US" sz="2300">
                    <a:cs typeface="Arial" charset="0"/>
                  </a:rPr>
                  <a:t>Value of Money, 1/</a:t>
                </a:r>
                <a:r>
                  <a:rPr lang="en-US" sz="2300" b="1" i="1">
                    <a:cs typeface="Arial" charset="0"/>
                  </a:rPr>
                  <a:t>P</a:t>
                </a:r>
              </a:p>
            </p:txBody>
          </p:sp>
          <p:sp>
            <p:nvSpPr>
              <p:cNvPr id="16411" name="Text Box 25"/>
              <p:cNvSpPr txBox="1">
                <a:spLocks noChangeArrowheads="1"/>
              </p:cNvSpPr>
              <p:nvPr/>
            </p:nvSpPr>
            <p:spPr bwMode="auto">
              <a:xfrm>
                <a:off x="4428" y="714"/>
                <a:ext cx="1140"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5000"/>
                  </a:lnSpc>
                  <a:spcBef>
                    <a:spcPct val="50000"/>
                  </a:spcBef>
                </a:pPr>
                <a:r>
                  <a:rPr lang="en-US" sz="2300">
                    <a:cs typeface="Arial" charset="0"/>
                  </a:rPr>
                  <a:t>Price </a:t>
                </a:r>
                <a:br>
                  <a:rPr lang="en-US" sz="2300">
                    <a:cs typeface="Arial" charset="0"/>
                  </a:rPr>
                </a:br>
                <a:r>
                  <a:rPr lang="en-US" sz="2300">
                    <a:cs typeface="Arial" charset="0"/>
                  </a:rPr>
                  <a:t>Level, </a:t>
                </a:r>
                <a:r>
                  <a:rPr lang="en-US" sz="2300" b="1" i="1">
                    <a:cs typeface="Arial" charset="0"/>
                  </a:rPr>
                  <a:t>P</a:t>
                </a:r>
              </a:p>
            </p:txBody>
          </p:sp>
          <p:sp>
            <p:nvSpPr>
              <p:cNvPr id="16412" name="Text Box 26"/>
              <p:cNvSpPr txBox="1">
                <a:spLocks noChangeArrowheads="1"/>
              </p:cNvSpPr>
              <p:nvPr/>
            </p:nvSpPr>
            <p:spPr bwMode="auto">
              <a:xfrm>
                <a:off x="3444" y="3510"/>
                <a:ext cx="1002"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95000"/>
                  </a:lnSpc>
                  <a:spcBef>
                    <a:spcPct val="50000"/>
                  </a:spcBef>
                </a:pPr>
                <a:r>
                  <a:rPr lang="en-US" sz="2300">
                    <a:cs typeface="Arial" charset="0"/>
                  </a:rPr>
                  <a:t>Quantity of Money</a:t>
                </a:r>
                <a:endParaRPr lang="en-US" sz="2300" b="1" i="1">
                  <a:cs typeface="Arial" charset="0"/>
                </a:endParaRPr>
              </a:p>
            </p:txBody>
          </p:sp>
          <p:sp>
            <p:nvSpPr>
              <p:cNvPr id="16413" name="Text Box 27"/>
              <p:cNvSpPr txBox="1">
                <a:spLocks noChangeArrowheads="1"/>
              </p:cNvSpPr>
              <p:nvPr/>
            </p:nvSpPr>
            <p:spPr bwMode="auto">
              <a:xfrm>
                <a:off x="1038" y="1422"/>
                <a:ext cx="29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300">
                    <a:cs typeface="Arial" charset="0"/>
                  </a:rPr>
                  <a:t>1</a:t>
                </a:r>
              </a:p>
            </p:txBody>
          </p:sp>
          <p:sp>
            <p:nvSpPr>
              <p:cNvPr id="16414" name="Text Box 28"/>
              <p:cNvSpPr txBox="1">
                <a:spLocks noChangeArrowheads="1"/>
              </p:cNvSpPr>
              <p:nvPr/>
            </p:nvSpPr>
            <p:spPr bwMode="auto">
              <a:xfrm>
                <a:off x="1050" y="1914"/>
                <a:ext cx="28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300">
                    <a:cs typeface="Arial" charset="0"/>
                  </a:rPr>
                  <a:t>¾</a:t>
                </a:r>
              </a:p>
            </p:txBody>
          </p:sp>
          <p:sp>
            <p:nvSpPr>
              <p:cNvPr id="16415" name="Text Box 29"/>
              <p:cNvSpPr txBox="1">
                <a:spLocks noChangeArrowheads="1"/>
              </p:cNvSpPr>
              <p:nvPr/>
            </p:nvSpPr>
            <p:spPr bwMode="auto">
              <a:xfrm>
                <a:off x="1050" y="2394"/>
                <a:ext cx="28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300">
                    <a:cs typeface="Arial" charset="0"/>
                  </a:rPr>
                  <a:t>½</a:t>
                </a:r>
              </a:p>
            </p:txBody>
          </p:sp>
          <p:sp>
            <p:nvSpPr>
              <p:cNvPr id="16416" name="Text Box 30"/>
              <p:cNvSpPr txBox="1">
                <a:spLocks noChangeArrowheads="1"/>
              </p:cNvSpPr>
              <p:nvPr/>
            </p:nvSpPr>
            <p:spPr bwMode="auto">
              <a:xfrm>
                <a:off x="1044" y="2874"/>
                <a:ext cx="28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300">
                    <a:cs typeface="Arial" charset="0"/>
                  </a:rPr>
                  <a:t>¼</a:t>
                </a:r>
              </a:p>
            </p:txBody>
          </p:sp>
          <p:sp>
            <p:nvSpPr>
              <p:cNvPr id="16417" name="Text Box 31"/>
              <p:cNvSpPr txBox="1">
                <a:spLocks noChangeArrowheads="1"/>
              </p:cNvSpPr>
              <p:nvPr/>
            </p:nvSpPr>
            <p:spPr bwMode="auto">
              <a:xfrm>
                <a:off x="4428" y="1422"/>
                <a:ext cx="29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300">
                    <a:cs typeface="Arial" charset="0"/>
                  </a:rPr>
                  <a:t>1</a:t>
                </a:r>
              </a:p>
            </p:txBody>
          </p:sp>
          <p:sp>
            <p:nvSpPr>
              <p:cNvPr id="16418" name="Text Box 32"/>
              <p:cNvSpPr txBox="1">
                <a:spLocks noChangeArrowheads="1"/>
              </p:cNvSpPr>
              <p:nvPr/>
            </p:nvSpPr>
            <p:spPr bwMode="auto">
              <a:xfrm>
                <a:off x="4428" y="1908"/>
                <a:ext cx="61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300">
                    <a:cs typeface="Arial" charset="0"/>
                  </a:rPr>
                  <a:t>1.33</a:t>
                </a:r>
              </a:p>
            </p:txBody>
          </p:sp>
          <p:sp>
            <p:nvSpPr>
              <p:cNvPr id="16419" name="Text Box 33"/>
              <p:cNvSpPr txBox="1">
                <a:spLocks noChangeArrowheads="1"/>
              </p:cNvSpPr>
              <p:nvPr/>
            </p:nvSpPr>
            <p:spPr bwMode="auto">
              <a:xfrm>
                <a:off x="4428" y="2394"/>
                <a:ext cx="29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300">
                    <a:cs typeface="Arial" charset="0"/>
                  </a:rPr>
                  <a:t>2</a:t>
                </a:r>
              </a:p>
            </p:txBody>
          </p:sp>
          <p:sp>
            <p:nvSpPr>
              <p:cNvPr id="16420" name="Text Box 34"/>
              <p:cNvSpPr txBox="1">
                <a:spLocks noChangeArrowheads="1"/>
              </p:cNvSpPr>
              <p:nvPr/>
            </p:nvSpPr>
            <p:spPr bwMode="auto">
              <a:xfrm>
                <a:off x="4428" y="2877"/>
                <a:ext cx="29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300">
                    <a:cs typeface="Arial" charset="0"/>
                  </a:rPr>
                  <a:t>4</a:t>
                </a:r>
              </a:p>
            </p:txBody>
          </p:sp>
        </p:grpSp>
      </p:grpSp>
      <p:sp>
        <p:nvSpPr>
          <p:cNvPr id="16390" name="Rectangle 7"/>
          <p:cNvSpPr>
            <a:spLocks noGrp="1" noChangeArrowheads="1"/>
          </p:cNvSpPr>
          <p:nvPr>
            <p:ph type="title"/>
          </p:nvPr>
        </p:nvSpPr>
        <p:spPr/>
        <p:txBody>
          <a:bodyPr>
            <a:normAutofit fontScale="90000"/>
          </a:bodyPr>
          <a:lstStyle/>
          <a:p>
            <a:pPr eaLnBrk="1" hangingPunct="1"/>
            <a:r>
              <a:rPr lang="en-US" sz="3300" dirty="0" smtClean="0"/>
              <a:t>The Money Supply-Demand Diagram</a:t>
            </a:r>
          </a:p>
        </p:txBody>
      </p:sp>
      <p:grpSp>
        <p:nvGrpSpPr>
          <p:cNvPr id="16391" name="Group 50"/>
          <p:cNvGrpSpPr>
            <a:grpSpLocks/>
          </p:cNvGrpSpPr>
          <p:nvPr/>
        </p:nvGrpSpPr>
        <p:grpSpPr bwMode="auto">
          <a:xfrm>
            <a:off x="2468563" y="1800225"/>
            <a:ext cx="4113212" cy="3463925"/>
            <a:chOff x="1555" y="1134"/>
            <a:chExt cx="2591" cy="2182"/>
          </a:xfrm>
        </p:grpSpPr>
        <p:sp>
          <p:nvSpPr>
            <p:cNvPr id="16404" name="Arc 41"/>
            <p:cNvSpPr>
              <a:spLocks/>
            </p:cNvSpPr>
            <p:nvPr/>
          </p:nvSpPr>
          <p:spPr bwMode="auto">
            <a:xfrm flipH="1" flipV="1">
              <a:off x="1555" y="1134"/>
              <a:ext cx="2578" cy="2033"/>
            </a:xfrm>
            <a:custGeom>
              <a:avLst/>
              <a:gdLst>
                <a:gd name="T0" fmla="*/ 0 w 21330"/>
                <a:gd name="T1" fmla="*/ 0 h 21295"/>
                <a:gd name="T2" fmla="*/ 0 w 21330"/>
                <a:gd name="T3" fmla="*/ 0 h 21295"/>
                <a:gd name="T4" fmla="*/ 0 w 21330"/>
                <a:gd name="T5" fmla="*/ 0 h 21295"/>
                <a:gd name="T6" fmla="*/ 0 60000 65536"/>
                <a:gd name="T7" fmla="*/ 0 60000 65536"/>
                <a:gd name="T8" fmla="*/ 0 60000 65536"/>
                <a:gd name="T9" fmla="*/ 0 w 21330"/>
                <a:gd name="T10" fmla="*/ 0 h 21295"/>
                <a:gd name="T11" fmla="*/ 21330 w 21330"/>
                <a:gd name="T12" fmla="*/ 21295 h 21295"/>
              </a:gdLst>
              <a:ahLst/>
              <a:cxnLst>
                <a:cxn ang="T6">
                  <a:pos x="T0" y="T1"/>
                </a:cxn>
                <a:cxn ang="T7">
                  <a:pos x="T2" y="T3"/>
                </a:cxn>
                <a:cxn ang="T8">
                  <a:pos x="T4" y="T5"/>
                </a:cxn>
              </a:cxnLst>
              <a:rect l="T9" t="T10" r="T11" b="T12"/>
              <a:pathLst>
                <a:path w="21330" h="21295" fill="none" extrusionOk="0">
                  <a:moveTo>
                    <a:pt x="3617" y="0"/>
                  </a:moveTo>
                  <a:cubicBezTo>
                    <a:pt x="12747" y="1551"/>
                    <a:pt x="19871" y="8748"/>
                    <a:pt x="21330" y="17892"/>
                  </a:cubicBezTo>
                </a:path>
                <a:path w="21330" h="21295" stroke="0" extrusionOk="0">
                  <a:moveTo>
                    <a:pt x="3617" y="0"/>
                  </a:moveTo>
                  <a:cubicBezTo>
                    <a:pt x="12747" y="1551"/>
                    <a:pt x="19871" y="8748"/>
                    <a:pt x="21330" y="17892"/>
                  </a:cubicBezTo>
                  <a:lnTo>
                    <a:pt x="0" y="21295"/>
                  </a:lnTo>
                  <a:lnTo>
                    <a:pt x="3617" y="0"/>
                  </a:lnTo>
                  <a:close/>
                </a:path>
              </a:pathLst>
            </a:custGeom>
            <a:noFill/>
            <a:ln w="38100">
              <a:solidFill>
                <a:srgbClr val="00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405" name="Text Box 42"/>
            <p:cNvSpPr txBox="1">
              <a:spLocks noChangeArrowheads="1"/>
            </p:cNvSpPr>
            <p:nvPr/>
          </p:nvSpPr>
          <p:spPr bwMode="auto">
            <a:xfrm>
              <a:off x="3618" y="3048"/>
              <a:ext cx="52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95000"/>
                </a:lnSpc>
                <a:spcBef>
                  <a:spcPct val="50000"/>
                </a:spcBef>
              </a:pPr>
              <a:r>
                <a:rPr lang="en-US" sz="2300" i="1">
                  <a:cs typeface="Arial" charset="0"/>
                </a:rPr>
                <a:t>MD</a:t>
              </a:r>
              <a:r>
                <a:rPr lang="en-US" sz="2300" baseline="-25000">
                  <a:cs typeface="Arial" charset="0"/>
                </a:rPr>
                <a:t>1</a:t>
              </a:r>
              <a:endParaRPr lang="en-US" sz="2300" b="1" i="1" baseline="-25000">
                <a:cs typeface="Arial" charset="0"/>
              </a:endParaRPr>
            </a:p>
          </p:txBody>
        </p:sp>
      </p:grpSp>
      <p:sp>
        <p:nvSpPr>
          <p:cNvPr id="72755" name="Text Box 51"/>
          <p:cNvSpPr txBox="1">
            <a:spLocks noChangeArrowheads="1"/>
          </p:cNvSpPr>
          <p:nvPr/>
        </p:nvSpPr>
        <p:spPr bwMode="auto">
          <a:xfrm>
            <a:off x="3956050" y="1089025"/>
            <a:ext cx="2809875" cy="1552575"/>
          </a:xfrm>
          <a:prstGeom prst="rect">
            <a:avLst/>
          </a:prstGeom>
          <a:solidFill>
            <a:srgbClr val="99CCFF"/>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b="1" i="1" dirty="0">
                <a:cs typeface="Arial" charset="0"/>
              </a:rPr>
              <a:t>P</a:t>
            </a:r>
            <a:r>
              <a:rPr lang="en-US" sz="2400" dirty="0">
                <a:cs typeface="Arial" charset="0"/>
              </a:rPr>
              <a:t> adjusts to equate quantity of money demanded with money supply.</a:t>
            </a:r>
          </a:p>
        </p:txBody>
      </p:sp>
      <p:grpSp>
        <p:nvGrpSpPr>
          <p:cNvPr id="10" name="Group 58"/>
          <p:cNvGrpSpPr>
            <a:grpSpLocks/>
          </p:cNvGrpSpPr>
          <p:nvPr/>
        </p:nvGrpSpPr>
        <p:grpSpPr bwMode="auto">
          <a:xfrm>
            <a:off x="7335838" y="3446463"/>
            <a:ext cx="1390650" cy="1135062"/>
            <a:chOff x="4621" y="2171"/>
            <a:chExt cx="876" cy="715"/>
          </a:xfrm>
        </p:grpSpPr>
        <p:sp>
          <p:nvSpPr>
            <p:cNvPr id="16402" name="Line 54"/>
            <p:cNvSpPr>
              <a:spLocks noChangeShapeType="1"/>
            </p:cNvSpPr>
            <p:nvPr/>
          </p:nvSpPr>
          <p:spPr bwMode="auto">
            <a:xfrm flipH="1">
              <a:off x="4621" y="2535"/>
              <a:ext cx="419" cy="0"/>
            </a:xfrm>
            <a:prstGeom prst="line">
              <a:avLst/>
            </a:prstGeom>
            <a:noFill/>
            <a:ln w="317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6403" name="Text Box 52"/>
            <p:cNvSpPr txBox="1">
              <a:spLocks noChangeArrowheads="1"/>
            </p:cNvSpPr>
            <p:nvPr/>
          </p:nvSpPr>
          <p:spPr bwMode="auto">
            <a:xfrm>
              <a:off x="4870" y="2171"/>
              <a:ext cx="627" cy="71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5000"/>
                </a:lnSpc>
                <a:spcBef>
                  <a:spcPct val="50000"/>
                </a:spcBef>
              </a:pPr>
              <a:r>
                <a:rPr lang="en-US" sz="2400" dirty="0" err="1">
                  <a:cs typeface="Arial" charset="0"/>
                </a:rPr>
                <a:t>eq’m</a:t>
              </a:r>
              <a:r>
                <a:rPr lang="en-US" sz="2400" dirty="0">
                  <a:cs typeface="Arial" charset="0"/>
                </a:rPr>
                <a:t> </a:t>
              </a:r>
              <a:br>
                <a:rPr lang="en-US" sz="2400" dirty="0">
                  <a:cs typeface="Arial" charset="0"/>
                </a:rPr>
              </a:br>
              <a:r>
                <a:rPr lang="en-US" sz="2400" dirty="0">
                  <a:cs typeface="Arial" charset="0"/>
                </a:rPr>
                <a:t>price </a:t>
              </a:r>
              <a:br>
                <a:rPr lang="en-US" sz="2400" dirty="0">
                  <a:cs typeface="Arial" charset="0"/>
                </a:rPr>
              </a:br>
              <a:r>
                <a:rPr lang="en-US" sz="2400" dirty="0">
                  <a:cs typeface="Arial" charset="0"/>
                </a:rPr>
                <a:t>level</a:t>
              </a:r>
            </a:p>
          </p:txBody>
        </p:sp>
      </p:grpSp>
      <p:grpSp>
        <p:nvGrpSpPr>
          <p:cNvPr id="11" name="Group 59"/>
          <p:cNvGrpSpPr>
            <a:grpSpLocks/>
          </p:cNvGrpSpPr>
          <p:nvPr/>
        </p:nvGrpSpPr>
        <p:grpSpPr bwMode="auto">
          <a:xfrm>
            <a:off x="349250" y="3341688"/>
            <a:ext cx="1387475" cy="1406525"/>
            <a:chOff x="220" y="2105"/>
            <a:chExt cx="874" cy="886"/>
          </a:xfrm>
        </p:grpSpPr>
        <p:sp>
          <p:nvSpPr>
            <p:cNvPr id="16400" name="Line 57"/>
            <p:cNvSpPr>
              <a:spLocks noChangeShapeType="1"/>
            </p:cNvSpPr>
            <p:nvPr/>
          </p:nvSpPr>
          <p:spPr bwMode="auto">
            <a:xfrm rot="10800000" flipH="1">
              <a:off x="675" y="2549"/>
              <a:ext cx="419" cy="0"/>
            </a:xfrm>
            <a:prstGeom prst="line">
              <a:avLst/>
            </a:prstGeom>
            <a:noFill/>
            <a:ln w="349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6401" name="Text Box 56"/>
            <p:cNvSpPr txBox="1">
              <a:spLocks noChangeArrowheads="1"/>
            </p:cNvSpPr>
            <p:nvPr/>
          </p:nvSpPr>
          <p:spPr bwMode="auto">
            <a:xfrm>
              <a:off x="220" y="2105"/>
              <a:ext cx="701" cy="886"/>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90000"/>
                </a:lnSpc>
                <a:spcBef>
                  <a:spcPct val="50000"/>
                </a:spcBef>
              </a:pPr>
              <a:r>
                <a:rPr lang="en-US" sz="2400" dirty="0" err="1">
                  <a:cs typeface="Arial" charset="0"/>
                </a:rPr>
                <a:t>eq’m</a:t>
              </a:r>
              <a:r>
                <a:rPr lang="en-US" sz="2400" dirty="0">
                  <a:cs typeface="Arial" charset="0"/>
                </a:rPr>
                <a:t> </a:t>
              </a:r>
              <a:br>
                <a:rPr lang="en-US" sz="2400" dirty="0">
                  <a:cs typeface="Arial" charset="0"/>
                </a:rPr>
              </a:br>
              <a:r>
                <a:rPr lang="en-US" sz="2400" dirty="0">
                  <a:cs typeface="Arial" charset="0"/>
                </a:rPr>
                <a:t>value </a:t>
              </a:r>
              <a:br>
                <a:rPr lang="en-US" sz="2400" dirty="0">
                  <a:cs typeface="Arial" charset="0"/>
                </a:rPr>
              </a:br>
              <a:r>
                <a:rPr lang="en-US" sz="2400" dirty="0">
                  <a:cs typeface="Arial" charset="0"/>
                </a:rPr>
                <a:t>of money</a:t>
              </a:r>
            </a:p>
          </p:txBody>
        </p:sp>
      </p:grpSp>
      <p:grpSp>
        <p:nvGrpSpPr>
          <p:cNvPr id="12" name="Group 61"/>
          <p:cNvGrpSpPr>
            <a:grpSpLocks/>
          </p:cNvGrpSpPr>
          <p:nvPr/>
        </p:nvGrpSpPr>
        <p:grpSpPr bwMode="auto">
          <a:xfrm>
            <a:off x="2189163" y="3573463"/>
            <a:ext cx="4800600" cy="522287"/>
            <a:chOff x="1379" y="2251"/>
            <a:chExt cx="3024" cy="329"/>
          </a:xfrm>
        </p:grpSpPr>
        <p:sp>
          <p:nvSpPr>
            <p:cNvPr id="16397" name="Text Box 60"/>
            <p:cNvSpPr txBox="1">
              <a:spLocks noChangeArrowheads="1"/>
            </p:cNvSpPr>
            <p:nvPr/>
          </p:nvSpPr>
          <p:spPr bwMode="auto">
            <a:xfrm>
              <a:off x="2237" y="2251"/>
              <a:ext cx="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A</a:t>
              </a:r>
            </a:p>
          </p:txBody>
        </p:sp>
        <p:sp>
          <p:nvSpPr>
            <p:cNvPr id="16398" name="Line 4"/>
            <p:cNvSpPr>
              <a:spLocks noChangeShapeType="1"/>
            </p:cNvSpPr>
            <p:nvPr/>
          </p:nvSpPr>
          <p:spPr bwMode="auto">
            <a:xfrm>
              <a:off x="1379" y="2538"/>
              <a:ext cx="3024" cy="0"/>
            </a:xfrm>
            <a:prstGeom prst="line">
              <a:avLst/>
            </a:prstGeom>
            <a:noFill/>
            <a:ln w="9525">
              <a:solidFill>
                <a:srgbClr val="0000FF"/>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6399" name="Oval 43"/>
            <p:cNvSpPr>
              <a:spLocks noChangeArrowheads="1"/>
            </p:cNvSpPr>
            <p:nvPr/>
          </p:nvSpPr>
          <p:spPr bwMode="auto">
            <a:xfrm>
              <a:off x="2177" y="2493"/>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b="1">
                <a:cs typeface="Arial" charset="0"/>
              </a:endParaRPr>
            </a:p>
          </p:txBody>
        </p:sp>
      </p:grpSp>
      <p:sp>
        <p:nvSpPr>
          <p:cNvPr id="1639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17</a:t>
            </a:fld>
            <a:endParaRPr lang="en-US" dirty="0"/>
          </a:p>
        </p:txBody>
      </p:sp>
    </p:spTree>
    <p:extLst>
      <p:ext uri="{BB962C8B-B14F-4D97-AF65-F5344CB8AC3E}">
        <p14:creationId xmlns:p14="http://schemas.microsoft.com/office/powerpoint/2010/main" val="32253394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755"/>
                                        </p:tgtEl>
                                        <p:attrNameLst>
                                          <p:attrName>style.visibility</p:attrName>
                                        </p:attrNameLst>
                                      </p:cBhvr>
                                      <p:to>
                                        <p:strVal val="visible"/>
                                      </p:to>
                                    </p:set>
                                    <p:animEffect transition="in" filter="fade">
                                      <p:cBhvr>
                                        <p:cTn id="7" dur="500"/>
                                        <p:tgtEl>
                                          <p:spTgt spid="7275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5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2" name="Group 41"/>
          <p:cNvGrpSpPr>
            <a:grpSpLocks/>
          </p:cNvGrpSpPr>
          <p:nvPr/>
        </p:nvGrpSpPr>
        <p:grpSpPr bwMode="auto">
          <a:xfrm>
            <a:off x="2989263" y="1400175"/>
            <a:ext cx="1071562" cy="4638675"/>
            <a:chOff x="1883" y="882"/>
            <a:chExt cx="675" cy="2922"/>
          </a:xfrm>
        </p:grpSpPr>
        <p:grpSp>
          <p:nvGrpSpPr>
            <p:cNvPr id="17468" name="Group 42"/>
            <p:cNvGrpSpPr>
              <a:grpSpLocks/>
            </p:cNvGrpSpPr>
            <p:nvPr/>
          </p:nvGrpSpPr>
          <p:grpSpPr bwMode="auto">
            <a:xfrm>
              <a:off x="1986" y="882"/>
              <a:ext cx="468" cy="2604"/>
              <a:chOff x="1986" y="882"/>
              <a:chExt cx="468" cy="2604"/>
            </a:xfrm>
          </p:grpSpPr>
          <p:sp>
            <p:nvSpPr>
              <p:cNvPr id="17470" name="Line 43"/>
              <p:cNvSpPr>
                <a:spLocks noChangeShapeType="1"/>
              </p:cNvSpPr>
              <p:nvPr/>
            </p:nvSpPr>
            <p:spPr bwMode="auto">
              <a:xfrm flipV="1">
                <a:off x="2220" y="1128"/>
                <a:ext cx="0" cy="2358"/>
              </a:xfrm>
              <a:prstGeom prst="line">
                <a:avLst/>
              </a:prstGeom>
              <a:noFill/>
              <a:ln w="38100">
                <a:solidFill>
                  <a:srgbClr val="0033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71" name="Text Box 44"/>
              <p:cNvSpPr txBox="1">
                <a:spLocks noChangeArrowheads="1"/>
              </p:cNvSpPr>
              <p:nvPr/>
            </p:nvSpPr>
            <p:spPr bwMode="auto">
              <a:xfrm>
                <a:off x="1986" y="882"/>
                <a:ext cx="46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95000"/>
                  </a:lnSpc>
                  <a:spcBef>
                    <a:spcPct val="50000"/>
                  </a:spcBef>
                </a:pPr>
                <a:r>
                  <a:rPr lang="en-US" sz="2300" i="1">
                    <a:cs typeface="Arial" charset="0"/>
                  </a:rPr>
                  <a:t>MS</a:t>
                </a:r>
                <a:r>
                  <a:rPr lang="en-US" sz="2300" baseline="-25000">
                    <a:cs typeface="Arial" charset="0"/>
                  </a:rPr>
                  <a:t>1</a:t>
                </a:r>
                <a:endParaRPr lang="en-US" sz="2300" b="1" i="1" baseline="-25000">
                  <a:cs typeface="Arial" charset="0"/>
                </a:endParaRPr>
              </a:p>
            </p:txBody>
          </p:sp>
        </p:grpSp>
        <p:sp>
          <p:nvSpPr>
            <p:cNvPr id="17469" name="Text Box 45"/>
            <p:cNvSpPr txBox="1">
              <a:spLocks noChangeArrowheads="1"/>
            </p:cNvSpPr>
            <p:nvPr/>
          </p:nvSpPr>
          <p:spPr bwMode="auto">
            <a:xfrm>
              <a:off x="1883" y="3516"/>
              <a:ext cx="6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$1000</a:t>
              </a:r>
            </a:p>
          </p:txBody>
        </p:sp>
      </p:grpSp>
      <p:sp>
        <p:nvSpPr>
          <p:cNvPr id="17413" name="Line 4"/>
          <p:cNvSpPr>
            <a:spLocks noChangeShapeType="1"/>
          </p:cNvSpPr>
          <p:nvPr/>
        </p:nvSpPr>
        <p:spPr bwMode="auto">
          <a:xfrm>
            <a:off x="2189163" y="4029075"/>
            <a:ext cx="4800600"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14" name="Rectangle 7"/>
          <p:cNvSpPr>
            <a:spLocks noGrp="1" noChangeArrowheads="1"/>
          </p:cNvSpPr>
          <p:nvPr>
            <p:ph type="title"/>
          </p:nvPr>
        </p:nvSpPr>
        <p:spPr/>
        <p:txBody>
          <a:bodyPr>
            <a:normAutofit fontScale="90000"/>
          </a:bodyPr>
          <a:lstStyle/>
          <a:p>
            <a:pPr eaLnBrk="1" hangingPunct="1"/>
            <a:r>
              <a:rPr lang="en-US" sz="3300" dirty="0" smtClean="0"/>
              <a:t>The Effects of a Monetary Injection</a:t>
            </a:r>
          </a:p>
        </p:txBody>
      </p:sp>
      <p:sp>
        <p:nvSpPr>
          <p:cNvPr id="2" name="Text Placeholder 1"/>
          <p:cNvSpPr>
            <a:spLocks noGrp="1"/>
          </p:cNvSpPr>
          <p:nvPr>
            <p:ph type="body" sz="quarter" idx="12"/>
          </p:nvPr>
        </p:nvSpPr>
        <p:spPr/>
        <p:txBody>
          <a:bodyPr/>
          <a:lstStyle/>
          <a:p>
            <a:endParaRPr lang="en-US"/>
          </a:p>
        </p:txBody>
      </p:sp>
      <p:grpSp>
        <p:nvGrpSpPr>
          <p:cNvPr id="17415" name="Group 8"/>
          <p:cNvGrpSpPr>
            <a:grpSpLocks/>
          </p:cNvGrpSpPr>
          <p:nvPr/>
        </p:nvGrpSpPr>
        <p:grpSpPr bwMode="auto">
          <a:xfrm>
            <a:off x="352425" y="1133475"/>
            <a:ext cx="8486775" cy="5197475"/>
            <a:chOff x="222" y="714"/>
            <a:chExt cx="5346" cy="3274"/>
          </a:xfrm>
        </p:grpSpPr>
        <p:grpSp>
          <p:nvGrpSpPr>
            <p:cNvPr id="17442" name="Group 9"/>
            <p:cNvGrpSpPr>
              <a:grpSpLocks/>
            </p:cNvGrpSpPr>
            <p:nvPr/>
          </p:nvGrpSpPr>
          <p:grpSpPr bwMode="auto">
            <a:xfrm>
              <a:off x="1374" y="1569"/>
              <a:ext cx="86" cy="1453"/>
              <a:chOff x="1374" y="1563"/>
              <a:chExt cx="128" cy="1453"/>
            </a:xfrm>
          </p:grpSpPr>
          <p:sp>
            <p:nvSpPr>
              <p:cNvPr id="17464" name="Line 10"/>
              <p:cNvSpPr>
                <a:spLocks noChangeShapeType="1"/>
              </p:cNvSpPr>
              <p:nvPr/>
            </p:nvSpPr>
            <p:spPr bwMode="auto">
              <a:xfrm>
                <a:off x="1374" y="3016"/>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5" name="Line 11"/>
              <p:cNvSpPr>
                <a:spLocks noChangeShapeType="1"/>
              </p:cNvSpPr>
              <p:nvPr/>
            </p:nvSpPr>
            <p:spPr bwMode="auto">
              <a:xfrm>
                <a:off x="1374" y="2051"/>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6" name="Line 12"/>
              <p:cNvSpPr>
                <a:spLocks noChangeShapeType="1"/>
              </p:cNvSpPr>
              <p:nvPr/>
            </p:nvSpPr>
            <p:spPr bwMode="auto">
              <a:xfrm>
                <a:off x="1374" y="2532"/>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7" name="Line 13"/>
              <p:cNvSpPr>
                <a:spLocks noChangeShapeType="1"/>
              </p:cNvSpPr>
              <p:nvPr/>
            </p:nvSpPr>
            <p:spPr bwMode="auto">
              <a:xfrm>
                <a:off x="1374" y="1563"/>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443" name="Group 14"/>
            <p:cNvGrpSpPr>
              <a:grpSpLocks/>
            </p:cNvGrpSpPr>
            <p:nvPr/>
          </p:nvGrpSpPr>
          <p:grpSpPr bwMode="auto">
            <a:xfrm>
              <a:off x="4320" y="1569"/>
              <a:ext cx="86" cy="1453"/>
              <a:chOff x="1374" y="1563"/>
              <a:chExt cx="128" cy="1453"/>
            </a:xfrm>
          </p:grpSpPr>
          <p:sp>
            <p:nvSpPr>
              <p:cNvPr id="17460" name="Line 15"/>
              <p:cNvSpPr>
                <a:spLocks noChangeShapeType="1"/>
              </p:cNvSpPr>
              <p:nvPr/>
            </p:nvSpPr>
            <p:spPr bwMode="auto">
              <a:xfrm>
                <a:off x="1374" y="3016"/>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1" name="Line 16"/>
              <p:cNvSpPr>
                <a:spLocks noChangeShapeType="1"/>
              </p:cNvSpPr>
              <p:nvPr/>
            </p:nvSpPr>
            <p:spPr bwMode="auto">
              <a:xfrm>
                <a:off x="1374" y="2051"/>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2" name="Line 17"/>
              <p:cNvSpPr>
                <a:spLocks noChangeShapeType="1"/>
              </p:cNvSpPr>
              <p:nvPr/>
            </p:nvSpPr>
            <p:spPr bwMode="auto">
              <a:xfrm>
                <a:off x="1374" y="2532"/>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3" name="Line 18"/>
              <p:cNvSpPr>
                <a:spLocks noChangeShapeType="1"/>
              </p:cNvSpPr>
              <p:nvPr/>
            </p:nvSpPr>
            <p:spPr bwMode="auto">
              <a:xfrm>
                <a:off x="1374" y="1563"/>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444" name="Group 19"/>
            <p:cNvGrpSpPr>
              <a:grpSpLocks/>
            </p:cNvGrpSpPr>
            <p:nvPr/>
          </p:nvGrpSpPr>
          <p:grpSpPr bwMode="auto">
            <a:xfrm>
              <a:off x="222" y="714"/>
              <a:ext cx="5346" cy="3274"/>
              <a:chOff x="222" y="714"/>
              <a:chExt cx="5346" cy="3274"/>
            </a:xfrm>
          </p:grpSpPr>
          <p:grpSp>
            <p:nvGrpSpPr>
              <p:cNvPr id="17445" name="Group 20"/>
              <p:cNvGrpSpPr>
                <a:grpSpLocks/>
              </p:cNvGrpSpPr>
              <p:nvPr/>
            </p:nvGrpSpPr>
            <p:grpSpPr bwMode="auto">
              <a:xfrm>
                <a:off x="1374" y="881"/>
                <a:ext cx="3031" cy="2610"/>
                <a:chOff x="1973" y="2495"/>
                <a:chExt cx="1151" cy="999"/>
              </a:xfrm>
            </p:grpSpPr>
            <p:sp>
              <p:nvSpPr>
                <p:cNvPr id="17457" name="Line 21"/>
                <p:cNvSpPr>
                  <a:spLocks noChangeShapeType="1"/>
                </p:cNvSpPr>
                <p:nvPr/>
              </p:nvSpPr>
              <p:spPr bwMode="auto">
                <a:xfrm>
                  <a:off x="1976" y="3494"/>
                  <a:ext cx="11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8" name="Line 22"/>
                <p:cNvSpPr>
                  <a:spLocks noChangeShapeType="1"/>
                </p:cNvSpPr>
                <p:nvPr/>
              </p:nvSpPr>
              <p:spPr bwMode="auto">
                <a:xfrm flipV="1">
                  <a:off x="1973" y="2496"/>
                  <a:ext cx="0" cy="9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9" name="Line 23"/>
                <p:cNvSpPr>
                  <a:spLocks noChangeShapeType="1"/>
                </p:cNvSpPr>
                <p:nvPr/>
              </p:nvSpPr>
              <p:spPr bwMode="auto">
                <a:xfrm flipV="1">
                  <a:off x="3124" y="2495"/>
                  <a:ext cx="0" cy="9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46" name="Text Box 24"/>
              <p:cNvSpPr txBox="1">
                <a:spLocks noChangeArrowheads="1"/>
              </p:cNvSpPr>
              <p:nvPr/>
            </p:nvSpPr>
            <p:spPr bwMode="auto">
              <a:xfrm>
                <a:off x="222" y="726"/>
                <a:ext cx="1140"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95000"/>
                  </a:lnSpc>
                  <a:spcBef>
                    <a:spcPct val="50000"/>
                  </a:spcBef>
                </a:pPr>
                <a:r>
                  <a:rPr lang="en-US" sz="2300">
                    <a:cs typeface="Arial" charset="0"/>
                  </a:rPr>
                  <a:t>Value of Money, 1/</a:t>
                </a:r>
                <a:r>
                  <a:rPr lang="en-US" sz="2300" b="1" i="1">
                    <a:cs typeface="Arial" charset="0"/>
                  </a:rPr>
                  <a:t>P</a:t>
                </a:r>
              </a:p>
            </p:txBody>
          </p:sp>
          <p:sp>
            <p:nvSpPr>
              <p:cNvPr id="17447" name="Text Box 25"/>
              <p:cNvSpPr txBox="1">
                <a:spLocks noChangeArrowheads="1"/>
              </p:cNvSpPr>
              <p:nvPr/>
            </p:nvSpPr>
            <p:spPr bwMode="auto">
              <a:xfrm>
                <a:off x="4428" y="714"/>
                <a:ext cx="1140"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5000"/>
                  </a:lnSpc>
                  <a:spcBef>
                    <a:spcPct val="50000"/>
                  </a:spcBef>
                </a:pPr>
                <a:r>
                  <a:rPr lang="en-US" sz="2300">
                    <a:cs typeface="Arial" charset="0"/>
                  </a:rPr>
                  <a:t>Price </a:t>
                </a:r>
                <a:br>
                  <a:rPr lang="en-US" sz="2300">
                    <a:cs typeface="Arial" charset="0"/>
                  </a:rPr>
                </a:br>
                <a:r>
                  <a:rPr lang="en-US" sz="2300">
                    <a:cs typeface="Arial" charset="0"/>
                  </a:rPr>
                  <a:t>Level, </a:t>
                </a:r>
                <a:r>
                  <a:rPr lang="en-US" sz="2300" b="1" i="1">
                    <a:cs typeface="Arial" charset="0"/>
                  </a:rPr>
                  <a:t>P</a:t>
                </a:r>
              </a:p>
            </p:txBody>
          </p:sp>
          <p:sp>
            <p:nvSpPr>
              <p:cNvPr id="17448" name="Text Box 26"/>
              <p:cNvSpPr txBox="1">
                <a:spLocks noChangeArrowheads="1"/>
              </p:cNvSpPr>
              <p:nvPr/>
            </p:nvSpPr>
            <p:spPr bwMode="auto">
              <a:xfrm>
                <a:off x="3444" y="3510"/>
                <a:ext cx="1002"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95000"/>
                  </a:lnSpc>
                  <a:spcBef>
                    <a:spcPct val="50000"/>
                  </a:spcBef>
                </a:pPr>
                <a:r>
                  <a:rPr lang="en-US" sz="2300">
                    <a:cs typeface="Arial" charset="0"/>
                  </a:rPr>
                  <a:t>Quantity of Money</a:t>
                </a:r>
                <a:endParaRPr lang="en-US" sz="2300" b="1" i="1">
                  <a:cs typeface="Arial" charset="0"/>
                </a:endParaRPr>
              </a:p>
            </p:txBody>
          </p:sp>
          <p:sp>
            <p:nvSpPr>
              <p:cNvPr id="17449" name="Text Box 27"/>
              <p:cNvSpPr txBox="1">
                <a:spLocks noChangeArrowheads="1"/>
              </p:cNvSpPr>
              <p:nvPr/>
            </p:nvSpPr>
            <p:spPr bwMode="auto">
              <a:xfrm>
                <a:off x="1038" y="1422"/>
                <a:ext cx="29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300">
                    <a:cs typeface="Arial" charset="0"/>
                  </a:rPr>
                  <a:t>1</a:t>
                </a:r>
              </a:p>
            </p:txBody>
          </p:sp>
          <p:sp>
            <p:nvSpPr>
              <p:cNvPr id="17450" name="Text Box 28"/>
              <p:cNvSpPr txBox="1">
                <a:spLocks noChangeArrowheads="1"/>
              </p:cNvSpPr>
              <p:nvPr/>
            </p:nvSpPr>
            <p:spPr bwMode="auto">
              <a:xfrm>
                <a:off x="1050" y="1914"/>
                <a:ext cx="28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300">
                    <a:cs typeface="Arial" charset="0"/>
                  </a:rPr>
                  <a:t>¾</a:t>
                </a:r>
              </a:p>
            </p:txBody>
          </p:sp>
          <p:sp>
            <p:nvSpPr>
              <p:cNvPr id="17451" name="Text Box 29"/>
              <p:cNvSpPr txBox="1">
                <a:spLocks noChangeArrowheads="1"/>
              </p:cNvSpPr>
              <p:nvPr/>
            </p:nvSpPr>
            <p:spPr bwMode="auto">
              <a:xfrm>
                <a:off x="1050" y="2394"/>
                <a:ext cx="28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300">
                    <a:cs typeface="Arial" charset="0"/>
                  </a:rPr>
                  <a:t>½</a:t>
                </a:r>
              </a:p>
            </p:txBody>
          </p:sp>
          <p:sp>
            <p:nvSpPr>
              <p:cNvPr id="17452" name="Text Box 30"/>
              <p:cNvSpPr txBox="1">
                <a:spLocks noChangeArrowheads="1"/>
              </p:cNvSpPr>
              <p:nvPr/>
            </p:nvSpPr>
            <p:spPr bwMode="auto">
              <a:xfrm>
                <a:off x="1044" y="2874"/>
                <a:ext cx="28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300">
                    <a:cs typeface="Arial" charset="0"/>
                  </a:rPr>
                  <a:t>¼</a:t>
                </a:r>
              </a:p>
            </p:txBody>
          </p:sp>
          <p:sp>
            <p:nvSpPr>
              <p:cNvPr id="17453" name="Text Box 31"/>
              <p:cNvSpPr txBox="1">
                <a:spLocks noChangeArrowheads="1"/>
              </p:cNvSpPr>
              <p:nvPr/>
            </p:nvSpPr>
            <p:spPr bwMode="auto">
              <a:xfrm>
                <a:off x="4428" y="1422"/>
                <a:ext cx="29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300">
                    <a:cs typeface="Arial" charset="0"/>
                  </a:rPr>
                  <a:t>1</a:t>
                </a:r>
              </a:p>
            </p:txBody>
          </p:sp>
          <p:sp>
            <p:nvSpPr>
              <p:cNvPr id="17454" name="Text Box 32"/>
              <p:cNvSpPr txBox="1">
                <a:spLocks noChangeArrowheads="1"/>
              </p:cNvSpPr>
              <p:nvPr/>
            </p:nvSpPr>
            <p:spPr bwMode="auto">
              <a:xfrm>
                <a:off x="4428" y="1908"/>
                <a:ext cx="61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300">
                    <a:cs typeface="Arial" charset="0"/>
                  </a:rPr>
                  <a:t>1.33</a:t>
                </a:r>
              </a:p>
            </p:txBody>
          </p:sp>
          <p:sp>
            <p:nvSpPr>
              <p:cNvPr id="17455" name="Text Box 33"/>
              <p:cNvSpPr txBox="1">
                <a:spLocks noChangeArrowheads="1"/>
              </p:cNvSpPr>
              <p:nvPr/>
            </p:nvSpPr>
            <p:spPr bwMode="auto">
              <a:xfrm>
                <a:off x="4428" y="2394"/>
                <a:ext cx="29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300">
                    <a:cs typeface="Arial" charset="0"/>
                  </a:rPr>
                  <a:t>2</a:t>
                </a:r>
              </a:p>
            </p:txBody>
          </p:sp>
          <p:sp>
            <p:nvSpPr>
              <p:cNvPr id="17456" name="Text Box 34"/>
              <p:cNvSpPr txBox="1">
                <a:spLocks noChangeArrowheads="1"/>
              </p:cNvSpPr>
              <p:nvPr/>
            </p:nvSpPr>
            <p:spPr bwMode="auto">
              <a:xfrm>
                <a:off x="4428" y="2877"/>
                <a:ext cx="29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300">
                    <a:cs typeface="Arial" charset="0"/>
                  </a:rPr>
                  <a:t>4</a:t>
                </a:r>
              </a:p>
            </p:txBody>
          </p:sp>
        </p:grpSp>
      </p:grpSp>
      <p:grpSp>
        <p:nvGrpSpPr>
          <p:cNvPr id="17416" name="Group 35"/>
          <p:cNvGrpSpPr>
            <a:grpSpLocks/>
          </p:cNvGrpSpPr>
          <p:nvPr/>
        </p:nvGrpSpPr>
        <p:grpSpPr bwMode="auto">
          <a:xfrm>
            <a:off x="2468563" y="1800225"/>
            <a:ext cx="4113212" cy="3463925"/>
            <a:chOff x="1555" y="1134"/>
            <a:chExt cx="2591" cy="2182"/>
          </a:xfrm>
        </p:grpSpPr>
        <p:sp>
          <p:nvSpPr>
            <p:cNvPr id="17440" name="Arc 36"/>
            <p:cNvSpPr>
              <a:spLocks/>
            </p:cNvSpPr>
            <p:nvPr/>
          </p:nvSpPr>
          <p:spPr bwMode="auto">
            <a:xfrm flipH="1" flipV="1">
              <a:off x="1555" y="1134"/>
              <a:ext cx="2578" cy="2033"/>
            </a:xfrm>
            <a:custGeom>
              <a:avLst/>
              <a:gdLst>
                <a:gd name="T0" fmla="*/ 0 w 21330"/>
                <a:gd name="T1" fmla="*/ 0 h 21295"/>
                <a:gd name="T2" fmla="*/ 0 w 21330"/>
                <a:gd name="T3" fmla="*/ 0 h 21295"/>
                <a:gd name="T4" fmla="*/ 0 w 21330"/>
                <a:gd name="T5" fmla="*/ 0 h 21295"/>
                <a:gd name="T6" fmla="*/ 0 60000 65536"/>
                <a:gd name="T7" fmla="*/ 0 60000 65536"/>
                <a:gd name="T8" fmla="*/ 0 60000 65536"/>
                <a:gd name="T9" fmla="*/ 0 w 21330"/>
                <a:gd name="T10" fmla="*/ 0 h 21295"/>
                <a:gd name="T11" fmla="*/ 21330 w 21330"/>
                <a:gd name="T12" fmla="*/ 21295 h 21295"/>
              </a:gdLst>
              <a:ahLst/>
              <a:cxnLst>
                <a:cxn ang="T6">
                  <a:pos x="T0" y="T1"/>
                </a:cxn>
                <a:cxn ang="T7">
                  <a:pos x="T2" y="T3"/>
                </a:cxn>
                <a:cxn ang="T8">
                  <a:pos x="T4" y="T5"/>
                </a:cxn>
              </a:cxnLst>
              <a:rect l="T9" t="T10" r="T11" b="T12"/>
              <a:pathLst>
                <a:path w="21330" h="21295" fill="none" extrusionOk="0">
                  <a:moveTo>
                    <a:pt x="3617" y="0"/>
                  </a:moveTo>
                  <a:cubicBezTo>
                    <a:pt x="12747" y="1551"/>
                    <a:pt x="19871" y="8748"/>
                    <a:pt x="21330" y="17892"/>
                  </a:cubicBezTo>
                </a:path>
                <a:path w="21330" h="21295" stroke="0" extrusionOk="0">
                  <a:moveTo>
                    <a:pt x="3617" y="0"/>
                  </a:moveTo>
                  <a:cubicBezTo>
                    <a:pt x="12747" y="1551"/>
                    <a:pt x="19871" y="8748"/>
                    <a:pt x="21330" y="17892"/>
                  </a:cubicBezTo>
                  <a:lnTo>
                    <a:pt x="0" y="21295"/>
                  </a:lnTo>
                  <a:lnTo>
                    <a:pt x="3617" y="0"/>
                  </a:lnTo>
                  <a:close/>
                </a:path>
              </a:pathLst>
            </a:custGeom>
            <a:noFill/>
            <a:ln w="38100">
              <a:solidFill>
                <a:srgbClr val="00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41" name="Text Box 37"/>
            <p:cNvSpPr txBox="1">
              <a:spLocks noChangeArrowheads="1"/>
            </p:cNvSpPr>
            <p:nvPr/>
          </p:nvSpPr>
          <p:spPr bwMode="auto">
            <a:xfrm>
              <a:off x="3618" y="3048"/>
              <a:ext cx="52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95000"/>
                </a:lnSpc>
                <a:spcBef>
                  <a:spcPct val="50000"/>
                </a:spcBef>
              </a:pPr>
              <a:r>
                <a:rPr lang="en-US" sz="2300" i="1">
                  <a:cs typeface="Arial" charset="0"/>
                </a:rPr>
                <a:t>MD</a:t>
              </a:r>
              <a:r>
                <a:rPr lang="en-US" sz="2300" baseline="-25000">
                  <a:cs typeface="Arial" charset="0"/>
                </a:rPr>
                <a:t>1</a:t>
              </a:r>
              <a:endParaRPr lang="en-US" sz="2300" b="1" i="1" baseline="-25000">
                <a:cs typeface="Arial" charset="0"/>
              </a:endParaRPr>
            </a:p>
          </p:txBody>
        </p:sp>
      </p:grpSp>
      <p:sp>
        <p:nvSpPr>
          <p:cNvPr id="17417" name="Oval 38"/>
          <p:cNvSpPr>
            <a:spLocks noChangeArrowheads="1"/>
          </p:cNvSpPr>
          <p:nvPr/>
        </p:nvSpPr>
        <p:spPr bwMode="auto">
          <a:xfrm>
            <a:off x="3455988" y="3957638"/>
            <a:ext cx="139700" cy="138112"/>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b="1">
              <a:cs typeface="Arial" charset="0"/>
            </a:endParaRPr>
          </a:p>
        </p:txBody>
      </p:sp>
      <p:sp>
        <p:nvSpPr>
          <p:cNvPr id="74792" name="Line 40"/>
          <p:cNvSpPr>
            <a:spLocks noChangeShapeType="1"/>
          </p:cNvSpPr>
          <p:nvPr/>
        </p:nvSpPr>
        <p:spPr bwMode="auto">
          <a:xfrm>
            <a:off x="3571875" y="2257425"/>
            <a:ext cx="1285875" cy="0"/>
          </a:xfrm>
          <a:prstGeom prst="line">
            <a:avLst/>
          </a:prstGeom>
          <a:noFill/>
          <a:ln w="38100">
            <a:solidFill>
              <a:schemeClr val="bg1">
                <a:lumMod val="65000"/>
              </a:schemeClr>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10" name="Group 51"/>
          <p:cNvGrpSpPr>
            <a:grpSpLocks/>
          </p:cNvGrpSpPr>
          <p:nvPr/>
        </p:nvGrpSpPr>
        <p:grpSpPr bwMode="auto">
          <a:xfrm>
            <a:off x="7335838" y="4213225"/>
            <a:ext cx="1390650" cy="1135063"/>
            <a:chOff x="4621" y="2171"/>
            <a:chExt cx="876" cy="715"/>
          </a:xfrm>
        </p:grpSpPr>
        <p:sp>
          <p:nvSpPr>
            <p:cNvPr id="17438" name="Line 52"/>
            <p:cNvSpPr>
              <a:spLocks noChangeShapeType="1"/>
            </p:cNvSpPr>
            <p:nvPr/>
          </p:nvSpPr>
          <p:spPr bwMode="auto">
            <a:xfrm flipH="1">
              <a:off x="4621" y="2535"/>
              <a:ext cx="419" cy="0"/>
            </a:xfrm>
            <a:prstGeom prst="line">
              <a:avLst/>
            </a:prstGeom>
            <a:noFill/>
            <a:ln w="317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7439" name="Text Box 53"/>
            <p:cNvSpPr txBox="1">
              <a:spLocks noChangeArrowheads="1"/>
            </p:cNvSpPr>
            <p:nvPr/>
          </p:nvSpPr>
          <p:spPr bwMode="auto">
            <a:xfrm>
              <a:off x="4870" y="2171"/>
              <a:ext cx="627" cy="71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5000"/>
                </a:lnSpc>
                <a:spcBef>
                  <a:spcPct val="50000"/>
                </a:spcBef>
              </a:pPr>
              <a:r>
                <a:rPr lang="en-US" sz="2400" dirty="0" err="1">
                  <a:cs typeface="Arial" charset="0"/>
                </a:rPr>
                <a:t>eq’m</a:t>
              </a:r>
              <a:r>
                <a:rPr lang="en-US" sz="2400" dirty="0">
                  <a:cs typeface="Arial" charset="0"/>
                </a:rPr>
                <a:t> </a:t>
              </a:r>
              <a:br>
                <a:rPr lang="en-US" sz="2400" dirty="0">
                  <a:cs typeface="Arial" charset="0"/>
                </a:rPr>
              </a:br>
              <a:r>
                <a:rPr lang="en-US" sz="2400" dirty="0">
                  <a:cs typeface="Arial" charset="0"/>
                </a:rPr>
                <a:t>price </a:t>
              </a:r>
              <a:br>
                <a:rPr lang="en-US" sz="2400" dirty="0">
                  <a:cs typeface="Arial" charset="0"/>
                </a:rPr>
              </a:br>
              <a:r>
                <a:rPr lang="en-US" sz="2400" dirty="0">
                  <a:cs typeface="Arial" charset="0"/>
                </a:rPr>
                <a:t>level</a:t>
              </a:r>
            </a:p>
          </p:txBody>
        </p:sp>
      </p:grpSp>
      <p:grpSp>
        <p:nvGrpSpPr>
          <p:cNvPr id="11" name="Group 54"/>
          <p:cNvGrpSpPr>
            <a:grpSpLocks/>
          </p:cNvGrpSpPr>
          <p:nvPr/>
        </p:nvGrpSpPr>
        <p:grpSpPr bwMode="auto">
          <a:xfrm>
            <a:off x="349250" y="4108450"/>
            <a:ext cx="1387475" cy="1406525"/>
            <a:chOff x="220" y="2105"/>
            <a:chExt cx="874" cy="886"/>
          </a:xfrm>
        </p:grpSpPr>
        <p:sp>
          <p:nvSpPr>
            <p:cNvPr id="17436" name="Line 55"/>
            <p:cNvSpPr>
              <a:spLocks noChangeShapeType="1"/>
            </p:cNvSpPr>
            <p:nvPr/>
          </p:nvSpPr>
          <p:spPr bwMode="auto">
            <a:xfrm rot="10800000" flipH="1">
              <a:off x="675" y="2549"/>
              <a:ext cx="419" cy="0"/>
            </a:xfrm>
            <a:prstGeom prst="line">
              <a:avLst/>
            </a:prstGeom>
            <a:noFill/>
            <a:ln w="349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7437" name="Text Box 56"/>
            <p:cNvSpPr txBox="1">
              <a:spLocks noChangeArrowheads="1"/>
            </p:cNvSpPr>
            <p:nvPr/>
          </p:nvSpPr>
          <p:spPr bwMode="auto">
            <a:xfrm>
              <a:off x="220" y="2105"/>
              <a:ext cx="701" cy="886"/>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90000"/>
                </a:lnSpc>
                <a:spcBef>
                  <a:spcPct val="50000"/>
                </a:spcBef>
              </a:pPr>
              <a:r>
                <a:rPr lang="en-US" sz="2400" dirty="0" err="1">
                  <a:cs typeface="Arial" charset="0"/>
                </a:rPr>
                <a:t>eq’m</a:t>
              </a:r>
              <a:r>
                <a:rPr lang="en-US" sz="2400" dirty="0">
                  <a:cs typeface="Arial" charset="0"/>
                </a:rPr>
                <a:t> </a:t>
              </a:r>
              <a:br>
                <a:rPr lang="en-US" sz="2400" dirty="0">
                  <a:cs typeface="Arial" charset="0"/>
                </a:rPr>
              </a:br>
              <a:r>
                <a:rPr lang="en-US" sz="2400" dirty="0">
                  <a:cs typeface="Arial" charset="0"/>
                </a:rPr>
                <a:t>value </a:t>
              </a:r>
              <a:br>
                <a:rPr lang="en-US" sz="2400" dirty="0">
                  <a:cs typeface="Arial" charset="0"/>
                </a:rPr>
              </a:br>
              <a:r>
                <a:rPr lang="en-US" sz="2400" dirty="0">
                  <a:cs typeface="Arial" charset="0"/>
                </a:rPr>
                <a:t>of money</a:t>
              </a:r>
            </a:p>
          </p:txBody>
        </p:sp>
      </p:grpSp>
      <p:sp>
        <p:nvSpPr>
          <p:cNvPr id="17421" name="Text Box 58"/>
          <p:cNvSpPr txBox="1">
            <a:spLocks noChangeArrowheads="1"/>
          </p:cNvSpPr>
          <p:nvPr/>
        </p:nvSpPr>
        <p:spPr bwMode="auto">
          <a:xfrm>
            <a:off x="3551238" y="3573463"/>
            <a:ext cx="40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A</a:t>
            </a:r>
          </a:p>
        </p:txBody>
      </p:sp>
      <p:grpSp>
        <p:nvGrpSpPr>
          <p:cNvPr id="12" name="Group 46"/>
          <p:cNvGrpSpPr>
            <a:grpSpLocks/>
          </p:cNvGrpSpPr>
          <p:nvPr/>
        </p:nvGrpSpPr>
        <p:grpSpPr bwMode="auto">
          <a:xfrm>
            <a:off x="4348163" y="1400175"/>
            <a:ext cx="1071562" cy="4638675"/>
            <a:chOff x="2739" y="882"/>
            <a:chExt cx="675" cy="2922"/>
          </a:xfrm>
        </p:grpSpPr>
        <p:grpSp>
          <p:nvGrpSpPr>
            <p:cNvPr id="17432" name="Group 47"/>
            <p:cNvGrpSpPr>
              <a:grpSpLocks/>
            </p:cNvGrpSpPr>
            <p:nvPr/>
          </p:nvGrpSpPr>
          <p:grpSpPr bwMode="auto">
            <a:xfrm>
              <a:off x="2842" y="882"/>
              <a:ext cx="468" cy="2604"/>
              <a:chOff x="2842" y="882"/>
              <a:chExt cx="468" cy="2604"/>
            </a:xfrm>
          </p:grpSpPr>
          <p:sp>
            <p:nvSpPr>
              <p:cNvPr id="17434" name="Line 48"/>
              <p:cNvSpPr>
                <a:spLocks noChangeShapeType="1"/>
              </p:cNvSpPr>
              <p:nvPr/>
            </p:nvSpPr>
            <p:spPr bwMode="auto">
              <a:xfrm flipV="1">
                <a:off x="3076" y="1128"/>
                <a:ext cx="0" cy="2358"/>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5" name="Text Box 49"/>
              <p:cNvSpPr txBox="1">
                <a:spLocks noChangeArrowheads="1"/>
              </p:cNvSpPr>
              <p:nvPr/>
            </p:nvSpPr>
            <p:spPr bwMode="auto">
              <a:xfrm>
                <a:off x="2842" y="882"/>
                <a:ext cx="46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95000"/>
                  </a:lnSpc>
                  <a:spcBef>
                    <a:spcPct val="50000"/>
                  </a:spcBef>
                </a:pPr>
                <a:r>
                  <a:rPr lang="en-US" sz="2300" i="1">
                    <a:cs typeface="Arial" charset="0"/>
                  </a:rPr>
                  <a:t>MS</a:t>
                </a:r>
                <a:r>
                  <a:rPr lang="en-US" sz="2300" baseline="-25000">
                    <a:cs typeface="Arial" charset="0"/>
                  </a:rPr>
                  <a:t>2</a:t>
                </a:r>
                <a:endParaRPr lang="en-US" sz="2300" b="1" i="1" baseline="-25000">
                  <a:cs typeface="Arial" charset="0"/>
                </a:endParaRPr>
              </a:p>
            </p:txBody>
          </p:sp>
        </p:grpSp>
        <p:sp>
          <p:nvSpPr>
            <p:cNvPr id="17433" name="Text Box 50"/>
            <p:cNvSpPr txBox="1">
              <a:spLocks noChangeArrowheads="1"/>
            </p:cNvSpPr>
            <p:nvPr/>
          </p:nvSpPr>
          <p:spPr bwMode="auto">
            <a:xfrm>
              <a:off x="2739" y="3516"/>
              <a:ext cx="6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$2000</a:t>
              </a:r>
            </a:p>
          </p:txBody>
        </p:sp>
      </p:grpSp>
      <p:grpSp>
        <p:nvGrpSpPr>
          <p:cNvPr id="14" name="Group 61"/>
          <p:cNvGrpSpPr>
            <a:grpSpLocks/>
          </p:cNvGrpSpPr>
          <p:nvPr/>
        </p:nvGrpSpPr>
        <p:grpSpPr bwMode="auto">
          <a:xfrm>
            <a:off x="2190750" y="4340225"/>
            <a:ext cx="4800600" cy="522288"/>
            <a:chOff x="1380" y="2734"/>
            <a:chExt cx="3024" cy="329"/>
          </a:xfrm>
        </p:grpSpPr>
        <p:sp>
          <p:nvSpPr>
            <p:cNvPr id="17429" name="Text Box 59"/>
            <p:cNvSpPr txBox="1">
              <a:spLocks noChangeArrowheads="1"/>
            </p:cNvSpPr>
            <p:nvPr/>
          </p:nvSpPr>
          <p:spPr bwMode="auto">
            <a:xfrm>
              <a:off x="3118" y="2734"/>
              <a:ext cx="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cs typeface="Arial" charset="0"/>
                </a:rPr>
                <a:t>B</a:t>
              </a:r>
            </a:p>
          </p:txBody>
        </p:sp>
        <p:sp>
          <p:nvSpPr>
            <p:cNvPr id="17430" name="Line 3"/>
            <p:cNvSpPr>
              <a:spLocks noChangeShapeType="1"/>
            </p:cNvSpPr>
            <p:nvPr/>
          </p:nvSpPr>
          <p:spPr bwMode="auto">
            <a:xfrm>
              <a:off x="1380" y="3023"/>
              <a:ext cx="3024" cy="0"/>
            </a:xfrm>
            <a:prstGeom prst="line">
              <a:avLst/>
            </a:prstGeom>
            <a:noFill/>
            <a:ln w="9525">
              <a:solidFill>
                <a:srgbClr val="FF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31" name="Oval 39"/>
            <p:cNvSpPr>
              <a:spLocks noChangeArrowheads="1"/>
            </p:cNvSpPr>
            <p:nvPr/>
          </p:nvSpPr>
          <p:spPr bwMode="auto">
            <a:xfrm>
              <a:off x="3032" y="2976"/>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b="1">
                <a:cs typeface="Arial" charset="0"/>
              </a:endParaRPr>
            </a:p>
          </p:txBody>
        </p:sp>
      </p:grpSp>
      <p:sp>
        <p:nvSpPr>
          <p:cNvPr id="74815" name="Text Box 63"/>
          <p:cNvSpPr txBox="1">
            <a:spLocks noChangeArrowheads="1"/>
          </p:cNvSpPr>
          <p:nvPr/>
        </p:nvSpPr>
        <p:spPr bwMode="auto">
          <a:xfrm>
            <a:off x="5614988" y="2282825"/>
            <a:ext cx="2276475" cy="1196975"/>
          </a:xfrm>
          <a:prstGeom prst="rect">
            <a:avLst/>
          </a:prstGeom>
          <a:solidFill>
            <a:srgbClr val="99CCFF"/>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cs typeface="Arial" charset="0"/>
              </a:rPr>
              <a:t>Then the value of money falls, </a:t>
            </a:r>
            <a:br>
              <a:rPr lang="en-US" sz="2400" dirty="0">
                <a:cs typeface="Arial" charset="0"/>
              </a:rPr>
            </a:br>
            <a:r>
              <a:rPr lang="en-US" sz="2400" dirty="0">
                <a:cs typeface="Arial" charset="0"/>
              </a:rPr>
              <a:t>and </a:t>
            </a:r>
            <a:r>
              <a:rPr lang="en-US" sz="2400" b="1" i="1" dirty="0">
                <a:cs typeface="Arial" charset="0"/>
              </a:rPr>
              <a:t>P</a:t>
            </a:r>
            <a:r>
              <a:rPr lang="en-US" sz="2400" dirty="0">
                <a:cs typeface="Arial" charset="0"/>
              </a:rPr>
              <a:t> rises. </a:t>
            </a:r>
          </a:p>
        </p:txBody>
      </p:sp>
      <p:sp>
        <p:nvSpPr>
          <p:cNvPr id="74814" name="Text Box 62"/>
          <p:cNvSpPr txBox="1">
            <a:spLocks noChangeArrowheads="1"/>
          </p:cNvSpPr>
          <p:nvPr/>
        </p:nvSpPr>
        <p:spPr bwMode="auto">
          <a:xfrm>
            <a:off x="355600" y="2254250"/>
            <a:ext cx="2608263" cy="1196975"/>
          </a:xfrm>
          <a:prstGeom prst="rect">
            <a:avLst/>
          </a:prstGeom>
          <a:solidFill>
            <a:srgbClr val="99CCFF"/>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dirty="0">
                <a:cs typeface="Arial" charset="0"/>
              </a:rPr>
              <a:t>Suppose the Fed increases the money supply.</a:t>
            </a:r>
          </a:p>
        </p:txBody>
      </p:sp>
      <p:sp>
        <p:nvSpPr>
          <p:cNvPr id="74816" name="Line 64"/>
          <p:cNvSpPr>
            <a:spLocks noChangeShapeType="1"/>
          </p:cNvSpPr>
          <p:nvPr/>
        </p:nvSpPr>
        <p:spPr bwMode="auto">
          <a:xfrm rot="10800000" flipV="1">
            <a:off x="2179638" y="4027488"/>
            <a:ext cx="0" cy="766762"/>
          </a:xfrm>
          <a:prstGeom prst="line">
            <a:avLst/>
          </a:prstGeom>
          <a:noFill/>
          <a:ln w="50800">
            <a:solidFill>
              <a:srgbClr val="990033"/>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74817" name="Line 65"/>
          <p:cNvSpPr>
            <a:spLocks noChangeShapeType="1"/>
          </p:cNvSpPr>
          <p:nvPr/>
        </p:nvSpPr>
        <p:spPr bwMode="auto">
          <a:xfrm rot="10800000" flipV="1">
            <a:off x="6989763" y="4017963"/>
            <a:ext cx="0" cy="766762"/>
          </a:xfrm>
          <a:prstGeom prst="line">
            <a:avLst/>
          </a:prstGeom>
          <a:noFill/>
          <a:ln w="50800">
            <a:solidFill>
              <a:srgbClr val="990033"/>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742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18</a:t>
            </a:fld>
            <a:endParaRPr lang="en-US" dirty="0"/>
          </a:p>
        </p:txBody>
      </p:sp>
    </p:spTree>
    <p:extLst>
      <p:ext uri="{BB962C8B-B14F-4D97-AF65-F5344CB8AC3E}">
        <p14:creationId xmlns:p14="http://schemas.microsoft.com/office/powerpoint/2010/main" val="117918720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814"/>
                                        </p:tgtEl>
                                        <p:attrNameLst>
                                          <p:attrName>style.visibility</p:attrName>
                                        </p:attrNameLst>
                                      </p:cBhvr>
                                      <p:to>
                                        <p:strVal val="visible"/>
                                      </p:to>
                                    </p:set>
                                    <p:animEffect transition="in" filter="fade">
                                      <p:cBhvr>
                                        <p:cTn id="7" dur="500"/>
                                        <p:tgtEl>
                                          <p:spTgt spid="7481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4792"/>
                                        </p:tgtEl>
                                        <p:attrNameLst>
                                          <p:attrName>style.visibility</p:attrName>
                                        </p:attrNameLst>
                                      </p:cBhvr>
                                      <p:to>
                                        <p:strVal val="visible"/>
                                      </p:to>
                                    </p:set>
                                    <p:animEffect transition="in" filter="wipe(left)">
                                      <p:cBhvr>
                                        <p:cTn id="11" dur="500"/>
                                        <p:tgtEl>
                                          <p:spTgt spid="74792"/>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500"/>
                                        <p:tgtEl>
                                          <p:spTgt spid="74814"/>
                                        </p:tgtEl>
                                      </p:cBhvr>
                                    </p:animEffect>
                                    <p:set>
                                      <p:cBhvr>
                                        <p:cTn id="20" dur="1" fill="hold">
                                          <p:stCondLst>
                                            <p:cond delay="499"/>
                                          </p:stCondLst>
                                        </p:cTn>
                                        <p:tgtEl>
                                          <p:spTgt spid="74814"/>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4815"/>
                                        </p:tgtEl>
                                        <p:attrNameLst>
                                          <p:attrName>style.visibility</p:attrName>
                                        </p:attrNameLst>
                                      </p:cBhvr>
                                      <p:to>
                                        <p:strVal val="visible"/>
                                      </p:to>
                                    </p:set>
                                    <p:animEffect transition="in" filter="fade">
                                      <p:cBhvr>
                                        <p:cTn id="25" dur="500"/>
                                        <p:tgtEl>
                                          <p:spTgt spid="74815"/>
                                        </p:tgtEl>
                                      </p:cBhvr>
                                    </p:animEffect>
                                  </p:childTnLst>
                                </p:cTn>
                              </p:par>
                            </p:childTnLst>
                          </p:cTn>
                        </p:par>
                        <p:par>
                          <p:cTn id="26" fill="hold" nodeType="after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74816"/>
                                        </p:tgtEl>
                                        <p:attrNameLst>
                                          <p:attrName>style.visibility</p:attrName>
                                        </p:attrNameLst>
                                      </p:cBhvr>
                                      <p:to>
                                        <p:strVal val="visible"/>
                                      </p:to>
                                    </p:set>
                                    <p:animEffect transition="in" filter="wipe(up)">
                                      <p:cBhvr>
                                        <p:cTn id="29" dur="500"/>
                                        <p:tgtEl>
                                          <p:spTgt spid="74816"/>
                                        </p:tgtEl>
                                      </p:cBhvr>
                                    </p:animEffect>
                                  </p:childTnLst>
                                </p:cTn>
                              </p:par>
                            </p:childTnLst>
                          </p:cTn>
                        </p:par>
                        <p:par>
                          <p:cTn id="30" fill="hold" nodeType="afterGroup">
                            <p:stCondLst>
                              <p:cond delay="1000"/>
                            </p:stCondLst>
                            <p:childTnLst>
                              <p:par>
                                <p:cTn id="31" presetID="22" presetClass="entr" presetSubtype="8"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par>
                          <p:cTn id="34" fill="hold" nodeType="afterGroup">
                            <p:stCondLst>
                              <p:cond delay="1500"/>
                            </p:stCondLst>
                            <p:childTnLst>
                              <p:par>
                                <p:cTn id="35" presetID="22" presetClass="entr" presetSubtype="8"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par>
                          <p:cTn id="38" fill="hold" nodeType="afterGroup">
                            <p:stCondLst>
                              <p:cond delay="2000"/>
                            </p:stCondLst>
                            <p:childTnLst>
                              <p:par>
                                <p:cTn id="39" presetID="22" presetClass="entr" presetSubtype="1" fill="hold" grpId="0" nodeType="afterEffect">
                                  <p:stCondLst>
                                    <p:cond delay="0"/>
                                  </p:stCondLst>
                                  <p:childTnLst>
                                    <p:set>
                                      <p:cBhvr>
                                        <p:cTn id="40" dur="1" fill="hold">
                                          <p:stCondLst>
                                            <p:cond delay="0"/>
                                          </p:stCondLst>
                                        </p:cTn>
                                        <p:tgtEl>
                                          <p:spTgt spid="74817"/>
                                        </p:tgtEl>
                                        <p:attrNameLst>
                                          <p:attrName>style.visibility</p:attrName>
                                        </p:attrNameLst>
                                      </p:cBhvr>
                                      <p:to>
                                        <p:strVal val="visible"/>
                                      </p:to>
                                    </p:set>
                                    <p:animEffect transition="in" filter="wipe(up)">
                                      <p:cBhvr>
                                        <p:cTn id="41" dur="500"/>
                                        <p:tgtEl>
                                          <p:spTgt spid="74817"/>
                                        </p:tgtEl>
                                      </p:cBhvr>
                                    </p:animEffect>
                                  </p:childTnLst>
                                </p:cTn>
                              </p:par>
                            </p:childTnLst>
                          </p:cTn>
                        </p:par>
                        <p:par>
                          <p:cTn id="42" fill="hold" nodeType="afterGroup">
                            <p:stCondLst>
                              <p:cond delay="2500"/>
                            </p:stCondLst>
                            <p:childTnLst>
                              <p:par>
                                <p:cTn id="43" presetID="22" presetClass="entr" presetSubtype="8"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92" grpId="0" animBg="1"/>
      <p:bldP spid="74815" grpId="0" animBg="1"/>
      <p:bldP spid="74814" grpId="0" animBg="1"/>
      <p:bldP spid="74814" grpId="1" animBg="1"/>
      <p:bldP spid="74816" grpId="0" animBg="1"/>
      <p:bldP spid="748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Brief Look at the Adjustment Process</a:t>
            </a:r>
          </a:p>
        </p:txBody>
      </p:sp>
      <p:sp>
        <p:nvSpPr>
          <p:cNvPr id="3" name="Content Placeholder 2"/>
          <p:cNvSpPr>
            <a:spLocks noGrp="1"/>
          </p:cNvSpPr>
          <p:nvPr>
            <p:ph idx="1"/>
          </p:nvPr>
        </p:nvSpPr>
        <p:spPr>
          <a:xfrm>
            <a:off x="152401" y="914400"/>
            <a:ext cx="8839200" cy="5534025"/>
          </a:xfrm>
        </p:spPr>
        <p:txBody>
          <a:bodyPr>
            <a:noAutofit/>
          </a:bodyPr>
          <a:lstStyle/>
          <a:p>
            <a:r>
              <a:rPr lang="en-US" dirty="0" smtClean="0"/>
              <a:t>From </a:t>
            </a:r>
            <a:r>
              <a:rPr lang="en-US" dirty="0"/>
              <a:t>graph</a:t>
            </a:r>
            <a:r>
              <a:rPr lang="en-US" dirty="0">
                <a:solidFill>
                  <a:srgbClr val="0070C0"/>
                </a:solidFill>
              </a:rPr>
              <a:t>:  Increasing MS causes </a:t>
            </a:r>
            <a:r>
              <a:rPr lang="en-US" dirty="0" smtClean="0">
                <a:solidFill>
                  <a:srgbClr val="0070C0"/>
                </a:solidFill>
              </a:rPr>
              <a:t>P to rise</a:t>
            </a:r>
            <a:r>
              <a:rPr lang="en-US" dirty="0">
                <a:solidFill>
                  <a:srgbClr val="0070C0"/>
                </a:solidFill>
              </a:rPr>
              <a:t>. </a:t>
            </a:r>
            <a:endParaRPr lang="en-US" dirty="0" smtClean="0">
              <a:solidFill>
                <a:srgbClr val="0070C0"/>
              </a:solidFill>
            </a:endParaRPr>
          </a:p>
          <a:p>
            <a:r>
              <a:rPr lang="en-US" dirty="0"/>
              <a:t>How does this work?  Short version:  </a:t>
            </a:r>
          </a:p>
          <a:p>
            <a:pPr lvl="1"/>
            <a:r>
              <a:rPr lang="en-US" sz="3000" dirty="0"/>
              <a:t>At the initial P, an increase in MS causes an </a:t>
            </a:r>
            <a:br>
              <a:rPr lang="en-US" sz="3000" dirty="0"/>
            </a:br>
            <a:r>
              <a:rPr lang="en-US" sz="3000" dirty="0"/>
              <a:t>excess supply of money. </a:t>
            </a:r>
          </a:p>
          <a:p>
            <a:pPr lvl="1"/>
            <a:r>
              <a:rPr lang="en-US" sz="3000" dirty="0"/>
              <a:t>People get rid of their excess money by spending it on </a:t>
            </a:r>
            <a:r>
              <a:rPr lang="en-US" sz="3000" dirty="0" smtClean="0"/>
              <a:t>goods and services </a:t>
            </a:r>
            <a:r>
              <a:rPr lang="en-US" sz="3000" dirty="0"/>
              <a:t>or by loaning it to others, who spend it.  Result:  increased demand for goods.</a:t>
            </a:r>
          </a:p>
          <a:p>
            <a:pPr lvl="1"/>
            <a:r>
              <a:rPr lang="en-US" sz="3000" dirty="0"/>
              <a:t>But supply of goods does not increase, </a:t>
            </a:r>
            <a:br>
              <a:rPr lang="en-US" sz="3000" dirty="0"/>
            </a:br>
            <a:r>
              <a:rPr lang="en-US" sz="3000" dirty="0"/>
              <a:t>so prices must rise.  </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685726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for </a:t>
            </a:r>
            <a:r>
              <a:rPr lang="en-US" dirty="0"/>
              <a:t>the answers to these </a:t>
            </a:r>
            <a:r>
              <a:rPr lang="en-US" dirty="0" smtClean="0"/>
              <a:t>questions:</a:t>
            </a:r>
            <a:endParaRPr lang="en-US" dirty="0"/>
          </a:p>
        </p:txBody>
      </p:sp>
      <p:sp>
        <p:nvSpPr>
          <p:cNvPr id="3" name="Content Placeholder 2"/>
          <p:cNvSpPr>
            <a:spLocks noGrp="1"/>
          </p:cNvSpPr>
          <p:nvPr>
            <p:ph idx="1"/>
          </p:nvPr>
        </p:nvSpPr>
        <p:spPr>
          <a:xfrm>
            <a:off x="292912" y="1066800"/>
            <a:ext cx="8588375" cy="5410200"/>
          </a:xfrm>
        </p:spPr>
        <p:txBody>
          <a:bodyPr>
            <a:noAutofit/>
          </a:bodyPr>
          <a:lstStyle/>
          <a:p>
            <a:r>
              <a:rPr lang="en-US" sz="3200" dirty="0"/>
              <a:t>How does the money supply affect inflation and nominal interest rates?</a:t>
            </a:r>
          </a:p>
          <a:p>
            <a:r>
              <a:rPr lang="en-US" sz="3200" dirty="0"/>
              <a:t>Does the money supply affect real variables like real GDP or the real interest rate?  </a:t>
            </a:r>
          </a:p>
          <a:p>
            <a:r>
              <a:rPr lang="en-US" sz="3200" dirty="0"/>
              <a:t>How is inflation like a tax?</a:t>
            </a:r>
          </a:p>
          <a:p>
            <a:r>
              <a:rPr lang="en-US" sz="3200" dirty="0"/>
              <a:t>What are the costs of inflation?   How serious are they?</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383311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wrap="square" anchor="t"/>
          <a:lstStyle/>
          <a:p>
            <a:r>
              <a:rPr lang="en-US" altLang="en-US" sz="3200" dirty="0" smtClean="0"/>
              <a:t>Effects of a Monetary Injection, Part 1</a:t>
            </a:r>
          </a:p>
        </p:txBody>
      </p:sp>
      <p:sp>
        <p:nvSpPr>
          <p:cNvPr id="18435" name="Content Placeholder 2"/>
          <p:cNvSpPr>
            <a:spLocks noGrp="1"/>
          </p:cNvSpPr>
          <p:nvPr>
            <p:ph idx="1"/>
          </p:nvPr>
        </p:nvSpPr>
        <p:spPr>
          <a:xfrm>
            <a:off x="277813" y="1025525"/>
            <a:ext cx="8588375" cy="4918075"/>
          </a:xfrm>
        </p:spPr>
        <p:txBody>
          <a:bodyPr/>
          <a:lstStyle/>
          <a:p>
            <a:r>
              <a:rPr lang="en-US" altLang="en-US" dirty="0" smtClean="0"/>
              <a:t>Economy is in equilibrium</a:t>
            </a:r>
          </a:p>
          <a:p>
            <a:pPr lvl="1"/>
            <a:r>
              <a:rPr lang="en-US" altLang="en-US" dirty="0" smtClean="0"/>
              <a:t>If the Fed doubles the supply of money</a:t>
            </a:r>
          </a:p>
          <a:p>
            <a:pPr lvl="2"/>
            <a:r>
              <a:rPr lang="en-US" altLang="en-US" dirty="0" smtClean="0"/>
              <a:t>Prints bills</a:t>
            </a:r>
          </a:p>
          <a:p>
            <a:pPr lvl="2"/>
            <a:r>
              <a:rPr lang="en-US" altLang="en-US" dirty="0" smtClean="0"/>
              <a:t>Drops them on market</a:t>
            </a:r>
          </a:p>
          <a:p>
            <a:pPr lvl="1"/>
            <a:r>
              <a:rPr lang="en-US" altLang="en-US" dirty="0" smtClean="0"/>
              <a:t>Or the Fed: open-market purchase</a:t>
            </a:r>
          </a:p>
          <a:p>
            <a:pPr lvl="1"/>
            <a:r>
              <a:rPr lang="en-US" altLang="en-US" dirty="0" smtClean="0"/>
              <a:t>New equilibrium</a:t>
            </a:r>
          </a:p>
          <a:p>
            <a:pPr lvl="2"/>
            <a:r>
              <a:rPr lang="en-US" altLang="en-US" dirty="0" smtClean="0"/>
              <a:t>Supply curve shifts right</a:t>
            </a:r>
          </a:p>
          <a:p>
            <a:pPr lvl="2"/>
            <a:r>
              <a:rPr lang="en-US" altLang="en-US" dirty="0" smtClean="0"/>
              <a:t>Value of money decreases</a:t>
            </a:r>
          </a:p>
          <a:p>
            <a:pPr lvl="2"/>
            <a:r>
              <a:rPr lang="en-US" altLang="en-US" dirty="0" smtClean="0"/>
              <a:t>Price level increases</a:t>
            </a:r>
          </a:p>
        </p:txBody>
      </p:sp>
      <p:sp>
        <p:nvSpPr>
          <p:cNvPr id="1843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8436" name="Slide Number Placeholder 3"/>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DBB8AC8E-9EF2-4DEF-8222-ABF040346BD5}" type="slidenum">
              <a:rPr lang="en-US" altLang="en-US" sz="1200" smtClean="0">
                <a:solidFill>
                  <a:schemeClr val="tx1"/>
                </a:solidFill>
              </a:rPr>
              <a:pPr algn="ctr" eaLnBrk="1" hangingPunct="1"/>
              <a:t>20</a:t>
            </a:fld>
            <a:endParaRPr lang="en-US" altLang="en-US" sz="1200" dirty="0" smtClean="0">
              <a:solidFill>
                <a:schemeClr val="tx1"/>
              </a:solidFill>
            </a:endParaRPr>
          </a:p>
        </p:txBody>
      </p:sp>
    </p:spTree>
    <p:extLst>
      <p:ext uri="{BB962C8B-B14F-4D97-AF65-F5344CB8AC3E}">
        <p14:creationId xmlns:p14="http://schemas.microsoft.com/office/powerpoint/2010/main" val="40184541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wrap="square" anchor="t"/>
          <a:lstStyle/>
          <a:p>
            <a:r>
              <a:rPr lang="en-US" altLang="en-US" sz="3200" dirty="0" smtClean="0"/>
              <a:t>Effects of a Monetary Injection, Part 2</a:t>
            </a:r>
          </a:p>
        </p:txBody>
      </p:sp>
      <p:sp>
        <p:nvSpPr>
          <p:cNvPr id="20483" name="Content Placeholder 2"/>
          <p:cNvSpPr>
            <a:spLocks noGrp="1"/>
          </p:cNvSpPr>
          <p:nvPr>
            <p:ph idx="1"/>
          </p:nvPr>
        </p:nvSpPr>
        <p:spPr>
          <a:xfrm>
            <a:off x="277813" y="1025525"/>
            <a:ext cx="8588375" cy="3775075"/>
          </a:xfrm>
        </p:spPr>
        <p:txBody>
          <a:bodyPr/>
          <a:lstStyle/>
          <a:p>
            <a:r>
              <a:rPr lang="en-US" altLang="en-US" dirty="0" smtClean="0"/>
              <a:t>Quantity theory of money</a:t>
            </a:r>
          </a:p>
          <a:p>
            <a:pPr lvl="1"/>
            <a:r>
              <a:rPr lang="en-US" altLang="en-US" dirty="0" smtClean="0"/>
              <a:t>The quantity of money available in the economy determines (the value of money) the price level</a:t>
            </a:r>
          </a:p>
          <a:p>
            <a:pPr lvl="1"/>
            <a:r>
              <a:rPr lang="en-US" altLang="en-US" dirty="0" smtClean="0"/>
              <a:t>Growth rate in quantity of money available determines the inflation rate</a:t>
            </a:r>
          </a:p>
        </p:txBody>
      </p:sp>
      <p:sp>
        <p:nvSpPr>
          <p:cNvPr id="2048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0484" name="Slide Number Placeholder 3"/>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EEFE2836-50B5-4ACA-8C39-16FD0D8555B9}" type="slidenum">
              <a:rPr lang="en-US" altLang="en-US" sz="1200" smtClean="0">
                <a:solidFill>
                  <a:schemeClr val="tx1"/>
                </a:solidFill>
              </a:rPr>
              <a:pPr algn="ctr" eaLnBrk="1" hangingPunct="1"/>
              <a:t>21</a:t>
            </a:fld>
            <a:endParaRPr lang="en-US" altLang="en-US" sz="1200" dirty="0" smtClean="0">
              <a:solidFill>
                <a:schemeClr val="tx1"/>
              </a:solidFill>
            </a:endParaRPr>
          </a:p>
        </p:txBody>
      </p:sp>
    </p:spTree>
    <p:extLst>
      <p:ext uri="{BB962C8B-B14F-4D97-AF65-F5344CB8AC3E}">
        <p14:creationId xmlns:p14="http://schemas.microsoft.com/office/powerpoint/2010/main" val="14878912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wrap="square" anchor="t"/>
          <a:lstStyle/>
          <a:p>
            <a:r>
              <a:rPr lang="en-US" altLang="en-US" dirty="0" smtClean="0"/>
              <a:t>Classical Dichotomy, Part 1</a:t>
            </a:r>
          </a:p>
        </p:txBody>
      </p:sp>
      <p:sp>
        <p:nvSpPr>
          <p:cNvPr id="22531" name="Content Placeholder 2"/>
          <p:cNvSpPr>
            <a:spLocks noGrp="1"/>
          </p:cNvSpPr>
          <p:nvPr>
            <p:ph idx="1"/>
          </p:nvPr>
        </p:nvSpPr>
        <p:spPr>
          <a:xfrm>
            <a:off x="277813" y="1025525"/>
            <a:ext cx="8588375" cy="5070475"/>
          </a:xfrm>
        </p:spPr>
        <p:txBody>
          <a:bodyPr/>
          <a:lstStyle/>
          <a:p>
            <a:r>
              <a:rPr lang="en-US" altLang="en-US" dirty="0" smtClean="0"/>
              <a:t>Nominal variables</a:t>
            </a:r>
          </a:p>
          <a:p>
            <a:pPr lvl="1"/>
            <a:r>
              <a:rPr lang="en-US" altLang="en-US" dirty="0" smtClean="0"/>
              <a:t>Variables measured in monetary units</a:t>
            </a:r>
          </a:p>
          <a:p>
            <a:pPr lvl="2"/>
            <a:r>
              <a:rPr lang="en-US" altLang="en-US" dirty="0" smtClean="0"/>
              <a:t>Dollar prices</a:t>
            </a:r>
          </a:p>
          <a:p>
            <a:r>
              <a:rPr lang="en-US" altLang="en-US" dirty="0" smtClean="0"/>
              <a:t>Real variables</a:t>
            </a:r>
          </a:p>
          <a:p>
            <a:pPr lvl="1"/>
            <a:r>
              <a:rPr lang="en-US" altLang="en-US" dirty="0" smtClean="0"/>
              <a:t>Variables measured in physical units</a:t>
            </a:r>
          </a:p>
          <a:p>
            <a:pPr lvl="2"/>
            <a:r>
              <a:rPr lang="en-US" altLang="en-US" dirty="0" smtClean="0"/>
              <a:t>Relative prices, real wages, real interest rate</a:t>
            </a:r>
          </a:p>
          <a:p>
            <a:r>
              <a:rPr lang="en-US" altLang="en-US" dirty="0" smtClean="0"/>
              <a:t>Classical dichotomy</a:t>
            </a:r>
          </a:p>
          <a:p>
            <a:pPr lvl="1"/>
            <a:r>
              <a:rPr lang="en-US" altLang="en-US" dirty="0" smtClean="0"/>
              <a:t>Theoretical separation of nominal and real variables</a:t>
            </a:r>
          </a:p>
        </p:txBody>
      </p:sp>
      <p:sp>
        <p:nvSpPr>
          <p:cNvPr id="2253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2532" name="Slide Number Placeholder 3"/>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5CBA1FD-A8A7-4A83-B56A-8F57CBE01389}" type="slidenum">
              <a:rPr lang="en-US" altLang="en-US" sz="1200" smtClean="0">
                <a:solidFill>
                  <a:schemeClr val="tx1"/>
                </a:solidFill>
              </a:rPr>
              <a:pPr algn="ctr" eaLnBrk="1" hangingPunct="1"/>
              <a:t>22</a:t>
            </a:fld>
            <a:endParaRPr lang="en-US" altLang="en-US" sz="1200" dirty="0" smtClean="0">
              <a:solidFill>
                <a:schemeClr val="tx1"/>
              </a:solidFill>
            </a:endParaRPr>
          </a:p>
        </p:txBody>
      </p:sp>
    </p:spTree>
    <p:extLst>
      <p:ext uri="{BB962C8B-B14F-4D97-AF65-F5344CB8AC3E}">
        <p14:creationId xmlns:p14="http://schemas.microsoft.com/office/powerpoint/2010/main" val="2926454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vs. Nominal Variables</a:t>
            </a:r>
          </a:p>
        </p:txBody>
      </p:sp>
      <p:sp>
        <p:nvSpPr>
          <p:cNvPr id="3" name="Content Placeholder 2"/>
          <p:cNvSpPr>
            <a:spLocks noGrp="1"/>
          </p:cNvSpPr>
          <p:nvPr>
            <p:ph idx="1"/>
          </p:nvPr>
        </p:nvSpPr>
        <p:spPr>
          <a:xfrm>
            <a:off x="277813" y="1025525"/>
            <a:ext cx="8866187" cy="5422900"/>
          </a:xfrm>
        </p:spPr>
        <p:txBody>
          <a:bodyPr/>
          <a:lstStyle/>
          <a:p>
            <a:r>
              <a:rPr lang="en-US" sz="3200" dirty="0" smtClean="0"/>
              <a:t>Prices are </a:t>
            </a:r>
            <a:r>
              <a:rPr lang="en-US" sz="3200" dirty="0"/>
              <a:t>normally measured in terms of </a:t>
            </a:r>
            <a:r>
              <a:rPr lang="en-US" sz="3200" dirty="0" smtClean="0"/>
              <a:t>money</a:t>
            </a:r>
            <a:r>
              <a:rPr lang="en-US" sz="3200" dirty="0"/>
              <a:t>:</a:t>
            </a:r>
          </a:p>
          <a:p>
            <a:pPr lvl="1"/>
            <a:r>
              <a:rPr lang="en-US" sz="2800" dirty="0"/>
              <a:t>Price of a compact disc: 	$15/cd</a:t>
            </a:r>
          </a:p>
          <a:p>
            <a:pPr lvl="1"/>
            <a:r>
              <a:rPr lang="en-US" sz="2800" dirty="0"/>
              <a:t>Price of a pepperoni pizza: 	$10/pizza</a:t>
            </a:r>
          </a:p>
          <a:p>
            <a:r>
              <a:rPr lang="en-US" sz="3200" dirty="0"/>
              <a:t>A relative price </a:t>
            </a:r>
            <a:endParaRPr lang="en-US" sz="3200" dirty="0" smtClean="0"/>
          </a:p>
          <a:p>
            <a:pPr lvl="1"/>
            <a:r>
              <a:rPr lang="en-US" sz="2800" dirty="0" smtClean="0"/>
              <a:t>Is </a:t>
            </a:r>
            <a:r>
              <a:rPr lang="en-US" sz="2800" dirty="0"/>
              <a:t>the price of one good relative to (divided by) </a:t>
            </a:r>
            <a:r>
              <a:rPr lang="en-US" sz="2800" dirty="0" smtClean="0"/>
              <a:t>another</a:t>
            </a:r>
            <a:endParaRPr lang="en-US" sz="2800" dirty="0"/>
          </a:p>
          <a:p>
            <a:pPr lvl="1"/>
            <a:r>
              <a:rPr lang="en-US" sz="3000" dirty="0"/>
              <a:t>Relative price of CDs in terms of pizza:</a:t>
            </a:r>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12"/>
          <p:cNvGrpSpPr>
            <a:grpSpLocks/>
          </p:cNvGrpSpPr>
          <p:nvPr/>
        </p:nvGrpSpPr>
        <p:grpSpPr bwMode="auto">
          <a:xfrm>
            <a:off x="842963" y="5197475"/>
            <a:ext cx="2203450" cy="974725"/>
            <a:chOff x="447" y="2975"/>
            <a:chExt cx="1388" cy="614"/>
          </a:xfrm>
          <a:noFill/>
        </p:grpSpPr>
        <p:sp>
          <p:nvSpPr>
            <p:cNvPr id="7" name="Rectangle 4"/>
            <p:cNvSpPr>
              <a:spLocks noChangeArrowheads="1"/>
            </p:cNvSpPr>
            <p:nvPr/>
          </p:nvSpPr>
          <p:spPr bwMode="auto">
            <a:xfrm>
              <a:off x="545" y="2975"/>
              <a:ext cx="1112" cy="3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700">
                  <a:solidFill>
                    <a:srgbClr val="C00000"/>
                  </a:solidFill>
                  <a:latin typeface="Arial"/>
                  <a:cs typeface="Arial"/>
                </a:rPr>
                <a:t>price of cd</a:t>
              </a:r>
            </a:p>
          </p:txBody>
        </p:sp>
        <p:sp>
          <p:nvSpPr>
            <p:cNvPr id="8" name="Rectangle 5"/>
            <p:cNvSpPr>
              <a:spLocks noChangeArrowheads="1"/>
            </p:cNvSpPr>
            <p:nvPr/>
          </p:nvSpPr>
          <p:spPr bwMode="auto">
            <a:xfrm>
              <a:off x="447" y="3272"/>
              <a:ext cx="1388" cy="3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700">
                  <a:solidFill>
                    <a:srgbClr val="C00000"/>
                  </a:solidFill>
                  <a:latin typeface="Arial"/>
                  <a:cs typeface="Arial"/>
                </a:rPr>
                <a:t>price of pizza</a:t>
              </a:r>
            </a:p>
          </p:txBody>
        </p:sp>
        <p:sp>
          <p:nvSpPr>
            <p:cNvPr id="9" name="Line 6"/>
            <p:cNvSpPr>
              <a:spLocks noChangeShapeType="1"/>
            </p:cNvSpPr>
            <p:nvPr/>
          </p:nvSpPr>
          <p:spPr bwMode="auto">
            <a:xfrm>
              <a:off x="509" y="3282"/>
              <a:ext cx="1272" cy="0"/>
            </a:xfrm>
            <a:prstGeom prst="line">
              <a:avLst/>
            </a:prstGeom>
            <a:grpFill/>
            <a:ln w="9525">
              <a:solidFill>
                <a:schemeClr val="tx1"/>
              </a:solidFill>
              <a:round/>
              <a:headEnd/>
              <a:tailEnd/>
            </a:ln>
            <a:extLst/>
          </p:spPr>
          <p:txBody>
            <a:bodyPr/>
            <a:lstStyle/>
            <a:p>
              <a:endParaRPr lang="en-US">
                <a:solidFill>
                  <a:srgbClr val="C00000"/>
                </a:solidFill>
                <a:latin typeface="Arial"/>
                <a:cs typeface="Arial"/>
              </a:endParaRPr>
            </a:p>
          </p:txBody>
        </p:sp>
      </p:grpSp>
      <p:grpSp>
        <p:nvGrpSpPr>
          <p:cNvPr id="10" name="Group 14"/>
          <p:cNvGrpSpPr>
            <a:grpSpLocks/>
          </p:cNvGrpSpPr>
          <p:nvPr/>
        </p:nvGrpSpPr>
        <p:grpSpPr bwMode="auto">
          <a:xfrm>
            <a:off x="3149600" y="5194300"/>
            <a:ext cx="2097088" cy="974725"/>
            <a:chOff x="1963" y="2896"/>
            <a:chExt cx="1321" cy="614"/>
          </a:xfrm>
          <a:noFill/>
        </p:grpSpPr>
        <p:grpSp>
          <p:nvGrpSpPr>
            <p:cNvPr id="11" name="Group 11"/>
            <p:cNvGrpSpPr>
              <a:grpSpLocks/>
            </p:cNvGrpSpPr>
            <p:nvPr/>
          </p:nvGrpSpPr>
          <p:grpSpPr bwMode="auto">
            <a:xfrm>
              <a:off x="2244" y="2896"/>
              <a:ext cx="1040" cy="614"/>
              <a:chOff x="2013" y="2973"/>
              <a:chExt cx="1040" cy="614"/>
            </a:xfrm>
            <a:grpFill/>
          </p:grpSpPr>
          <p:sp>
            <p:nvSpPr>
              <p:cNvPr id="13" name="Rectangle 7"/>
              <p:cNvSpPr>
                <a:spLocks noChangeArrowheads="1"/>
              </p:cNvSpPr>
              <p:nvPr/>
            </p:nvSpPr>
            <p:spPr bwMode="auto">
              <a:xfrm>
                <a:off x="2147" y="2973"/>
                <a:ext cx="764" cy="3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700">
                    <a:solidFill>
                      <a:srgbClr val="C00000"/>
                    </a:solidFill>
                    <a:latin typeface="Arial"/>
                    <a:cs typeface="Arial"/>
                  </a:rPr>
                  <a:t>$15/cd</a:t>
                </a:r>
              </a:p>
            </p:txBody>
          </p:sp>
          <p:sp>
            <p:nvSpPr>
              <p:cNvPr id="14" name="Rectangle 8"/>
              <p:cNvSpPr>
                <a:spLocks noChangeArrowheads="1"/>
              </p:cNvSpPr>
              <p:nvPr/>
            </p:nvSpPr>
            <p:spPr bwMode="auto">
              <a:xfrm>
                <a:off x="2013" y="3270"/>
                <a:ext cx="1040" cy="3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700">
                    <a:solidFill>
                      <a:srgbClr val="C00000"/>
                    </a:solidFill>
                    <a:latin typeface="Arial"/>
                    <a:cs typeface="Arial"/>
                  </a:rPr>
                  <a:t>$10/pizza</a:t>
                </a:r>
              </a:p>
            </p:txBody>
          </p:sp>
          <p:sp>
            <p:nvSpPr>
              <p:cNvPr id="15" name="Line 9"/>
              <p:cNvSpPr>
                <a:spLocks noChangeShapeType="1"/>
              </p:cNvSpPr>
              <p:nvPr/>
            </p:nvSpPr>
            <p:spPr bwMode="auto">
              <a:xfrm>
                <a:off x="2075" y="3280"/>
                <a:ext cx="910" cy="0"/>
              </a:xfrm>
              <a:prstGeom prst="line">
                <a:avLst/>
              </a:prstGeom>
              <a:grpFill/>
              <a:ln w="9525">
                <a:solidFill>
                  <a:schemeClr val="tx1"/>
                </a:solidFill>
                <a:round/>
                <a:headEnd/>
                <a:tailEnd/>
              </a:ln>
              <a:extLst/>
            </p:spPr>
            <p:txBody>
              <a:bodyPr/>
              <a:lstStyle/>
              <a:p>
                <a:endParaRPr lang="en-US">
                  <a:solidFill>
                    <a:srgbClr val="C00000"/>
                  </a:solidFill>
                  <a:latin typeface="Arial"/>
                  <a:cs typeface="Arial"/>
                </a:endParaRPr>
              </a:p>
            </p:txBody>
          </p:sp>
        </p:grpSp>
        <p:sp>
          <p:nvSpPr>
            <p:cNvPr id="12" name="Rectangle 13"/>
            <p:cNvSpPr>
              <a:spLocks noChangeArrowheads="1"/>
            </p:cNvSpPr>
            <p:nvPr/>
          </p:nvSpPr>
          <p:spPr bwMode="auto">
            <a:xfrm>
              <a:off x="1963" y="3051"/>
              <a:ext cx="249" cy="3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700">
                  <a:solidFill>
                    <a:srgbClr val="C00000"/>
                  </a:solidFill>
                  <a:latin typeface="Arial"/>
                  <a:cs typeface="Arial"/>
                </a:rPr>
                <a:t>=</a:t>
              </a:r>
            </a:p>
          </p:txBody>
        </p:sp>
      </p:grpSp>
      <p:grpSp>
        <p:nvGrpSpPr>
          <p:cNvPr id="16" name="Group 19"/>
          <p:cNvGrpSpPr>
            <a:grpSpLocks/>
          </p:cNvGrpSpPr>
          <p:nvPr/>
        </p:nvGrpSpPr>
        <p:grpSpPr bwMode="auto">
          <a:xfrm>
            <a:off x="5305425" y="5432425"/>
            <a:ext cx="3238500" cy="527050"/>
            <a:chOff x="3342" y="2787"/>
            <a:chExt cx="2040" cy="332"/>
          </a:xfrm>
          <a:noFill/>
        </p:grpSpPr>
        <p:sp>
          <p:nvSpPr>
            <p:cNvPr id="17" name="Rectangle 10"/>
            <p:cNvSpPr>
              <a:spLocks noChangeArrowheads="1"/>
            </p:cNvSpPr>
            <p:nvPr/>
          </p:nvSpPr>
          <p:spPr bwMode="auto">
            <a:xfrm>
              <a:off x="3342" y="2787"/>
              <a:ext cx="2040" cy="3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700">
                  <a:solidFill>
                    <a:srgbClr val="C00000"/>
                  </a:solidFill>
                  <a:latin typeface="Arial"/>
                  <a:cs typeface="Arial"/>
                </a:rPr>
                <a:t>=  1.5 pizzas per cd</a:t>
              </a:r>
            </a:p>
          </p:txBody>
        </p:sp>
        <p:sp>
          <p:nvSpPr>
            <p:cNvPr id="18" name="Rectangle 18"/>
            <p:cNvSpPr>
              <a:spLocks noChangeArrowheads="1"/>
            </p:cNvSpPr>
            <p:nvPr/>
          </p:nvSpPr>
          <p:spPr bwMode="auto">
            <a:xfrm>
              <a:off x="3611" y="2796"/>
              <a:ext cx="1735" cy="323"/>
            </a:xfrm>
            <a:prstGeom prst="rect">
              <a:avLst/>
            </a:prstGeom>
            <a:grpFill/>
            <a:ln w="9525">
              <a:solidFill>
                <a:srgbClr val="FF0000"/>
              </a:solidFill>
              <a:miter lim="800000"/>
              <a:headEnd/>
              <a:tailEnd/>
            </a:ln>
            <a:extLst/>
          </p:spPr>
          <p:txBody>
            <a:bodyPr wrap="none" anchor="ctr"/>
            <a:lstStyle/>
            <a:p>
              <a:endParaRPr lang="en-US" b="1">
                <a:solidFill>
                  <a:srgbClr val="C00000"/>
                </a:solidFill>
                <a:latin typeface="Arial"/>
                <a:cs typeface="Arial"/>
              </a:endParaRPr>
            </a:p>
          </p:txBody>
        </p:sp>
      </p:grpSp>
    </p:spTree>
    <p:extLst>
      <p:ext uri="{BB962C8B-B14F-4D97-AF65-F5344CB8AC3E}">
        <p14:creationId xmlns:p14="http://schemas.microsoft.com/office/powerpoint/2010/main" val="20453618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trips(downRight)">
                                      <p:cBhvr>
                                        <p:cTn id="11" dur="500"/>
                                        <p:tgtEl>
                                          <p:spTgt spid="10"/>
                                        </p:tgtEl>
                                      </p:cBhvr>
                                    </p:animEffect>
                                  </p:childTnLst>
                                </p:cTn>
                              </p:par>
                            </p:childTnLst>
                          </p:cTn>
                        </p:par>
                        <p:par>
                          <p:cTn id="12" fill="hold">
                            <p:stCondLst>
                              <p:cond delay="1000"/>
                            </p:stCondLst>
                            <p:childTnLst>
                              <p:par>
                                <p:cTn id="13" presetID="18" presetClass="entr" presetSubtype="6"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Righ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vs. Nominal Wage</a:t>
            </a:r>
          </a:p>
        </p:txBody>
      </p:sp>
      <p:sp>
        <p:nvSpPr>
          <p:cNvPr id="3" name="Content Placeholder 2"/>
          <p:cNvSpPr>
            <a:spLocks noGrp="1"/>
          </p:cNvSpPr>
          <p:nvPr>
            <p:ph idx="1"/>
          </p:nvPr>
        </p:nvSpPr>
        <p:spPr/>
        <p:txBody>
          <a:bodyPr/>
          <a:lstStyle/>
          <a:p>
            <a:r>
              <a:rPr lang="en-US" sz="3200" dirty="0"/>
              <a:t>An important relative price is the real wage:</a:t>
            </a:r>
          </a:p>
          <a:p>
            <a:pPr lvl="1"/>
            <a:r>
              <a:rPr lang="en-US" sz="2800" dirty="0"/>
              <a:t>W = nominal wage = price of labor,  e.g., $15/hour</a:t>
            </a:r>
          </a:p>
          <a:p>
            <a:pPr lvl="1"/>
            <a:r>
              <a:rPr lang="en-US" sz="2800" dirty="0"/>
              <a:t>P = price level = price of </a:t>
            </a:r>
            <a:r>
              <a:rPr lang="en-US" sz="2800" dirty="0" smtClean="0"/>
              <a:t>goods and services,  </a:t>
            </a:r>
            <a:r>
              <a:rPr lang="en-US" sz="2800" dirty="0"/>
              <a:t>e.g., $5/unit of output</a:t>
            </a:r>
          </a:p>
          <a:p>
            <a:r>
              <a:rPr lang="en-US" sz="3200" dirty="0"/>
              <a:t>Real wage </a:t>
            </a:r>
            <a:endParaRPr lang="en-US" sz="3200" dirty="0" smtClean="0"/>
          </a:p>
          <a:p>
            <a:pPr lvl="1"/>
            <a:r>
              <a:rPr lang="en-US" sz="2800" dirty="0" smtClean="0"/>
              <a:t>Is </a:t>
            </a:r>
            <a:r>
              <a:rPr lang="en-US" sz="2800" dirty="0"/>
              <a:t>the price of labor relative to the price </a:t>
            </a:r>
            <a:r>
              <a:rPr lang="en-US" sz="2800" dirty="0" smtClean="0"/>
              <a:t>of </a:t>
            </a:r>
            <a:r>
              <a:rPr lang="en-US" sz="2800" dirty="0"/>
              <a:t>output:</a:t>
            </a:r>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15"/>
          <p:cNvGrpSpPr>
            <a:grpSpLocks/>
          </p:cNvGrpSpPr>
          <p:nvPr/>
        </p:nvGrpSpPr>
        <p:grpSpPr bwMode="auto">
          <a:xfrm>
            <a:off x="836612" y="5116512"/>
            <a:ext cx="511175" cy="979488"/>
            <a:chOff x="558" y="2716"/>
            <a:chExt cx="322" cy="617"/>
          </a:xfrm>
        </p:grpSpPr>
        <p:sp>
          <p:nvSpPr>
            <p:cNvPr id="7" name="Rectangle 5"/>
            <p:cNvSpPr>
              <a:spLocks noChangeArrowheads="1"/>
            </p:cNvSpPr>
            <p:nvPr/>
          </p:nvSpPr>
          <p:spPr bwMode="auto">
            <a:xfrm>
              <a:off x="558" y="2716"/>
              <a:ext cx="32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700" b="1" i="1">
                  <a:solidFill>
                    <a:srgbClr val="C00000"/>
                  </a:solidFill>
                  <a:latin typeface="Arial"/>
                  <a:cs typeface="Arial"/>
                </a:rPr>
                <a:t>W</a:t>
              </a:r>
            </a:p>
          </p:txBody>
        </p:sp>
        <p:sp>
          <p:nvSpPr>
            <p:cNvPr id="8" name="Rectangle 6"/>
            <p:cNvSpPr>
              <a:spLocks noChangeArrowheads="1"/>
            </p:cNvSpPr>
            <p:nvPr/>
          </p:nvSpPr>
          <p:spPr bwMode="auto">
            <a:xfrm>
              <a:off x="584" y="3013"/>
              <a:ext cx="26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700" b="1" i="1">
                  <a:solidFill>
                    <a:srgbClr val="C00000"/>
                  </a:solidFill>
                  <a:latin typeface="Arial"/>
                  <a:cs typeface="Arial"/>
                </a:rPr>
                <a:t>P</a:t>
              </a:r>
            </a:p>
          </p:txBody>
        </p:sp>
        <p:sp>
          <p:nvSpPr>
            <p:cNvPr id="9" name="Line 7"/>
            <p:cNvSpPr>
              <a:spLocks noChangeShapeType="1"/>
            </p:cNvSpPr>
            <p:nvPr/>
          </p:nvSpPr>
          <p:spPr bwMode="auto">
            <a:xfrm>
              <a:off x="600" y="3023"/>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C00000"/>
                </a:solidFill>
                <a:latin typeface="Arial"/>
                <a:cs typeface="Arial"/>
              </a:endParaRPr>
            </a:p>
          </p:txBody>
        </p:sp>
      </p:grpSp>
      <p:sp>
        <p:nvSpPr>
          <p:cNvPr id="10" name="Rectangle 8"/>
          <p:cNvSpPr>
            <a:spLocks noChangeArrowheads="1"/>
          </p:cNvSpPr>
          <p:nvPr/>
        </p:nvSpPr>
        <p:spPr bwMode="auto">
          <a:xfrm>
            <a:off x="4629150" y="5351460"/>
            <a:ext cx="4057650" cy="5032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2700" dirty="0">
                <a:solidFill>
                  <a:srgbClr val="C00000"/>
                </a:solidFill>
                <a:latin typeface="Arial"/>
                <a:cs typeface="Arial"/>
              </a:rPr>
              <a:t>=  3 units output per hour</a:t>
            </a:r>
          </a:p>
        </p:txBody>
      </p:sp>
      <p:grpSp>
        <p:nvGrpSpPr>
          <p:cNvPr id="11" name="Group 17"/>
          <p:cNvGrpSpPr>
            <a:grpSpLocks/>
          </p:cNvGrpSpPr>
          <p:nvPr/>
        </p:nvGrpSpPr>
        <p:grpSpPr bwMode="auto">
          <a:xfrm>
            <a:off x="1422400" y="5113335"/>
            <a:ext cx="3170237" cy="974725"/>
            <a:chOff x="1431" y="2714"/>
            <a:chExt cx="1997" cy="614"/>
          </a:xfrm>
        </p:grpSpPr>
        <p:grpSp>
          <p:nvGrpSpPr>
            <p:cNvPr id="12" name="Group 16"/>
            <p:cNvGrpSpPr>
              <a:grpSpLocks/>
            </p:cNvGrpSpPr>
            <p:nvPr/>
          </p:nvGrpSpPr>
          <p:grpSpPr bwMode="auto">
            <a:xfrm>
              <a:off x="1712" y="2714"/>
              <a:ext cx="1716" cy="614"/>
              <a:chOff x="1712" y="2714"/>
              <a:chExt cx="1716" cy="614"/>
            </a:xfrm>
          </p:grpSpPr>
          <p:sp>
            <p:nvSpPr>
              <p:cNvPr id="14" name="Rectangle 11"/>
              <p:cNvSpPr>
                <a:spLocks noChangeArrowheads="1"/>
              </p:cNvSpPr>
              <p:nvPr/>
            </p:nvSpPr>
            <p:spPr bwMode="auto">
              <a:xfrm>
                <a:off x="2074" y="2714"/>
                <a:ext cx="98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700">
                    <a:solidFill>
                      <a:srgbClr val="C00000"/>
                    </a:solidFill>
                    <a:latin typeface="Arial"/>
                    <a:cs typeface="Arial"/>
                  </a:rPr>
                  <a:t>$15/hour</a:t>
                </a:r>
              </a:p>
            </p:txBody>
          </p:sp>
          <p:sp>
            <p:nvSpPr>
              <p:cNvPr id="15" name="Rectangle 12"/>
              <p:cNvSpPr>
                <a:spLocks noChangeArrowheads="1"/>
              </p:cNvSpPr>
              <p:nvPr/>
            </p:nvSpPr>
            <p:spPr bwMode="auto">
              <a:xfrm>
                <a:off x="1712" y="3011"/>
                <a:ext cx="171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700">
                    <a:solidFill>
                      <a:srgbClr val="C00000"/>
                    </a:solidFill>
                    <a:latin typeface="Arial"/>
                    <a:cs typeface="Arial"/>
                  </a:rPr>
                  <a:t>$5/unit of output</a:t>
                </a:r>
              </a:p>
            </p:txBody>
          </p:sp>
          <p:sp>
            <p:nvSpPr>
              <p:cNvPr id="16" name="Line 13"/>
              <p:cNvSpPr>
                <a:spLocks noChangeShapeType="1"/>
              </p:cNvSpPr>
              <p:nvPr/>
            </p:nvSpPr>
            <p:spPr bwMode="auto">
              <a:xfrm>
                <a:off x="1799" y="3021"/>
                <a:ext cx="15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C00000"/>
                  </a:solidFill>
                  <a:latin typeface="Arial"/>
                  <a:cs typeface="Arial"/>
                </a:endParaRPr>
              </a:p>
            </p:txBody>
          </p:sp>
        </p:grpSp>
        <p:sp>
          <p:nvSpPr>
            <p:cNvPr id="13" name="Rectangle 14"/>
            <p:cNvSpPr>
              <a:spLocks noChangeArrowheads="1"/>
            </p:cNvSpPr>
            <p:nvPr/>
          </p:nvSpPr>
          <p:spPr bwMode="auto">
            <a:xfrm>
              <a:off x="1431" y="2869"/>
              <a:ext cx="24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700">
                  <a:solidFill>
                    <a:srgbClr val="C00000"/>
                  </a:solidFill>
                  <a:latin typeface="Arial"/>
                  <a:cs typeface="Arial"/>
                </a:rPr>
                <a:t>=</a:t>
              </a:r>
            </a:p>
          </p:txBody>
        </p:sp>
      </p:grpSp>
    </p:spTree>
    <p:extLst>
      <p:ext uri="{BB962C8B-B14F-4D97-AF65-F5344CB8AC3E}">
        <p14:creationId xmlns:p14="http://schemas.microsoft.com/office/powerpoint/2010/main" val="118532776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trips(downRight)">
                                      <p:cBhvr>
                                        <p:cTn id="11" dur="500"/>
                                        <p:tgtEl>
                                          <p:spTgt spid="11"/>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Righ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Classical Dichotomy</a:t>
            </a:r>
          </a:p>
        </p:txBody>
      </p:sp>
      <p:sp>
        <p:nvSpPr>
          <p:cNvPr id="3" name="Content Placeholder 2"/>
          <p:cNvSpPr>
            <a:spLocks noGrp="1"/>
          </p:cNvSpPr>
          <p:nvPr>
            <p:ph idx="1"/>
          </p:nvPr>
        </p:nvSpPr>
        <p:spPr/>
        <p:txBody>
          <a:bodyPr/>
          <a:lstStyle/>
          <a:p>
            <a:r>
              <a:rPr lang="en-US" sz="3200" dirty="0"/>
              <a:t>Classical dichotomy:  </a:t>
            </a:r>
            <a:endParaRPr lang="en-US" sz="3200" dirty="0" smtClean="0"/>
          </a:p>
          <a:p>
            <a:pPr lvl="1"/>
            <a:r>
              <a:rPr lang="en-US" sz="2800" dirty="0" smtClean="0"/>
              <a:t>Theoretical </a:t>
            </a:r>
            <a:r>
              <a:rPr lang="en-US" sz="2800" dirty="0"/>
              <a:t>separation of nominal and real variables</a:t>
            </a:r>
          </a:p>
          <a:p>
            <a:pPr lvl="1"/>
            <a:r>
              <a:rPr lang="en-US" sz="2800" dirty="0"/>
              <a:t>Hume and the classical </a:t>
            </a:r>
            <a:r>
              <a:rPr lang="en-US" sz="2800" dirty="0" smtClean="0"/>
              <a:t>economists: monetary </a:t>
            </a:r>
            <a:r>
              <a:rPr lang="en-US" sz="2800" dirty="0"/>
              <a:t>developments affect nominal variables but not real </a:t>
            </a:r>
            <a:r>
              <a:rPr lang="en-US" sz="2800" dirty="0" smtClean="0"/>
              <a:t>variables:  </a:t>
            </a:r>
            <a:endParaRPr lang="en-US" sz="2800" dirty="0"/>
          </a:p>
          <a:p>
            <a:pPr lvl="2"/>
            <a:r>
              <a:rPr lang="en-US" dirty="0"/>
              <a:t>If central bank doubles the money </a:t>
            </a:r>
            <a:r>
              <a:rPr lang="en-US" dirty="0" smtClean="0"/>
              <a:t>supply:</a:t>
            </a:r>
          </a:p>
          <a:p>
            <a:pPr lvl="2"/>
            <a:r>
              <a:rPr lang="en-US" dirty="0" smtClean="0"/>
              <a:t>Then all </a:t>
            </a:r>
            <a:r>
              <a:rPr lang="en-US" dirty="0"/>
              <a:t>nominal variables—including </a:t>
            </a:r>
            <a:r>
              <a:rPr lang="en-US" dirty="0" smtClean="0"/>
              <a:t>prices—will double</a:t>
            </a:r>
          </a:p>
          <a:p>
            <a:pPr lvl="2"/>
            <a:r>
              <a:rPr lang="en-US" dirty="0" smtClean="0"/>
              <a:t>But all </a:t>
            </a:r>
            <a:r>
              <a:rPr lang="en-US" dirty="0"/>
              <a:t>real variables—including relative </a:t>
            </a:r>
            <a:r>
              <a:rPr lang="en-US" dirty="0" smtClean="0"/>
              <a:t>prices—will </a:t>
            </a:r>
            <a:r>
              <a:rPr lang="en-US" dirty="0"/>
              <a:t>remain unchanged. </a:t>
            </a:r>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156676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Neutrality of Money</a:t>
            </a:r>
          </a:p>
        </p:txBody>
      </p:sp>
      <p:sp>
        <p:nvSpPr>
          <p:cNvPr id="3" name="Content Placeholder 2"/>
          <p:cNvSpPr>
            <a:spLocks noGrp="1"/>
          </p:cNvSpPr>
          <p:nvPr>
            <p:ph idx="1"/>
          </p:nvPr>
        </p:nvSpPr>
        <p:spPr/>
        <p:txBody>
          <a:bodyPr/>
          <a:lstStyle/>
          <a:p>
            <a:r>
              <a:rPr lang="en-US" dirty="0"/>
              <a:t>Monetary neutrality:  </a:t>
            </a:r>
            <a:endParaRPr lang="en-US" dirty="0" smtClean="0"/>
          </a:p>
          <a:p>
            <a:pPr lvl="1"/>
            <a:r>
              <a:rPr lang="en-US" dirty="0" smtClean="0"/>
              <a:t>The </a:t>
            </a:r>
            <a:r>
              <a:rPr lang="en-US" dirty="0"/>
              <a:t>proposition that </a:t>
            </a:r>
            <a:r>
              <a:rPr lang="en-US" dirty="0" smtClean="0"/>
              <a:t>changes in </a:t>
            </a:r>
            <a:r>
              <a:rPr lang="en-US" dirty="0"/>
              <a:t>the money supply do not affect real variables</a:t>
            </a:r>
          </a:p>
          <a:p>
            <a:r>
              <a:rPr lang="en-US" dirty="0"/>
              <a:t>Doubling money supply </a:t>
            </a:r>
            <a:endParaRPr lang="en-US" dirty="0" smtClean="0"/>
          </a:p>
          <a:p>
            <a:pPr lvl="1"/>
            <a:r>
              <a:rPr lang="en-US" dirty="0" smtClean="0"/>
              <a:t>Causes </a:t>
            </a:r>
            <a:r>
              <a:rPr lang="en-US" dirty="0"/>
              <a:t>all nominal prices </a:t>
            </a:r>
            <a:r>
              <a:rPr lang="en-US" dirty="0" smtClean="0"/>
              <a:t>to double</a:t>
            </a:r>
          </a:p>
          <a:p>
            <a:pPr lvl="1"/>
            <a:r>
              <a:rPr lang="en-US" dirty="0" smtClean="0"/>
              <a:t>What </a:t>
            </a:r>
            <a:r>
              <a:rPr lang="en-US" dirty="0"/>
              <a:t>happens to relative prices?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8728879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Neutrality of Money</a:t>
            </a:r>
          </a:p>
        </p:txBody>
      </p:sp>
      <p:sp>
        <p:nvSpPr>
          <p:cNvPr id="3" name="Content Placeholder 2"/>
          <p:cNvSpPr>
            <a:spLocks noGrp="1"/>
          </p:cNvSpPr>
          <p:nvPr>
            <p:ph idx="1"/>
          </p:nvPr>
        </p:nvSpPr>
        <p:spPr/>
        <p:txBody>
          <a:bodyPr/>
          <a:lstStyle/>
          <a:p>
            <a:r>
              <a:rPr lang="en-US" dirty="0" smtClean="0"/>
              <a:t>Initially</a:t>
            </a:r>
            <a:r>
              <a:rPr lang="en-US" dirty="0"/>
              <a:t>, relative price of cd in terms of pizza is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p:txBody>
          <a:bodyPr>
            <a:normAutofit/>
          </a:bodyPr>
          <a:lstStyle/>
          <a:p>
            <a:r>
              <a:rPr lang="en-US" sz="2800" dirty="0"/>
              <a:t>After nominal prices double, </a:t>
            </a:r>
          </a:p>
          <a:p>
            <a:endParaRPr lang="en-US" sz="2800" dirty="0"/>
          </a:p>
        </p:txBody>
      </p:sp>
      <p:grpSp>
        <p:nvGrpSpPr>
          <p:cNvPr id="7" name="Group 30"/>
          <p:cNvGrpSpPr>
            <a:grpSpLocks/>
          </p:cNvGrpSpPr>
          <p:nvPr/>
        </p:nvGrpSpPr>
        <p:grpSpPr bwMode="auto">
          <a:xfrm>
            <a:off x="820738" y="2209800"/>
            <a:ext cx="7700962" cy="963612"/>
            <a:chOff x="517" y="2133"/>
            <a:chExt cx="4851" cy="607"/>
          </a:xfrm>
        </p:grpSpPr>
        <p:grpSp>
          <p:nvGrpSpPr>
            <p:cNvPr id="8" name="Group 4"/>
            <p:cNvGrpSpPr>
              <a:grpSpLocks/>
            </p:cNvGrpSpPr>
            <p:nvPr/>
          </p:nvGrpSpPr>
          <p:grpSpPr bwMode="auto">
            <a:xfrm>
              <a:off x="517" y="2135"/>
              <a:ext cx="1343" cy="605"/>
              <a:chOff x="447" y="2982"/>
              <a:chExt cx="1343" cy="605"/>
            </a:xfrm>
          </p:grpSpPr>
          <p:sp>
            <p:nvSpPr>
              <p:cNvPr id="16" name="Rectangle 5"/>
              <p:cNvSpPr>
                <a:spLocks noChangeArrowheads="1"/>
              </p:cNvSpPr>
              <p:nvPr/>
            </p:nvSpPr>
            <p:spPr bwMode="auto">
              <a:xfrm>
                <a:off x="545" y="2982"/>
                <a:ext cx="107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600">
                    <a:latin typeface="Arial"/>
                    <a:cs typeface="Arial"/>
                  </a:rPr>
                  <a:t>price of cd</a:t>
                </a:r>
              </a:p>
            </p:txBody>
          </p:sp>
          <p:sp>
            <p:nvSpPr>
              <p:cNvPr id="17" name="Rectangle 6"/>
              <p:cNvSpPr>
                <a:spLocks noChangeArrowheads="1"/>
              </p:cNvSpPr>
              <p:nvPr/>
            </p:nvSpPr>
            <p:spPr bwMode="auto">
              <a:xfrm>
                <a:off x="447" y="3279"/>
                <a:ext cx="134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600">
                    <a:latin typeface="Arial"/>
                    <a:cs typeface="Arial"/>
                  </a:rPr>
                  <a:t>price of pizza</a:t>
                </a:r>
              </a:p>
            </p:txBody>
          </p:sp>
          <p:sp>
            <p:nvSpPr>
              <p:cNvPr id="18" name="Line 7"/>
              <p:cNvSpPr>
                <a:spLocks noChangeShapeType="1"/>
              </p:cNvSpPr>
              <p:nvPr/>
            </p:nvSpPr>
            <p:spPr bwMode="auto">
              <a:xfrm>
                <a:off x="509" y="3282"/>
                <a:ext cx="12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sp>
          <p:nvSpPr>
            <p:cNvPr id="9" name="Rectangle 8"/>
            <p:cNvSpPr>
              <a:spLocks noChangeArrowheads="1"/>
            </p:cNvSpPr>
            <p:nvPr/>
          </p:nvSpPr>
          <p:spPr bwMode="auto">
            <a:xfrm>
              <a:off x="3328" y="2276"/>
              <a:ext cx="204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600">
                  <a:latin typeface="Arial"/>
                  <a:cs typeface="Arial"/>
                </a:rPr>
                <a:t>=  1.5 pizzas per cd</a:t>
              </a:r>
            </a:p>
          </p:txBody>
        </p:sp>
        <p:grpSp>
          <p:nvGrpSpPr>
            <p:cNvPr id="10" name="Group 9"/>
            <p:cNvGrpSpPr>
              <a:grpSpLocks/>
            </p:cNvGrpSpPr>
            <p:nvPr/>
          </p:nvGrpSpPr>
          <p:grpSpPr bwMode="auto">
            <a:xfrm>
              <a:off x="1970" y="2133"/>
              <a:ext cx="1289" cy="605"/>
              <a:chOff x="1963" y="2903"/>
              <a:chExt cx="1289" cy="605"/>
            </a:xfrm>
          </p:grpSpPr>
          <p:grpSp>
            <p:nvGrpSpPr>
              <p:cNvPr id="11" name="Group 10"/>
              <p:cNvGrpSpPr>
                <a:grpSpLocks/>
              </p:cNvGrpSpPr>
              <p:nvPr/>
            </p:nvGrpSpPr>
            <p:grpSpPr bwMode="auto">
              <a:xfrm>
                <a:off x="2244" y="2903"/>
                <a:ext cx="1008" cy="605"/>
                <a:chOff x="2013" y="2980"/>
                <a:chExt cx="1008" cy="605"/>
              </a:xfrm>
            </p:grpSpPr>
            <p:sp>
              <p:nvSpPr>
                <p:cNvPr id="13" name="Rectangle 11"/>
                <p:cNvSpPr>
                  <a:spLocks noChangeArrowheads="1"/>
                </p:cNvSpPr>
                <p:nvPr/>
              </p:nvSpPr>
              <p:spPr bwMode="auto">
                <a:xfrm>
                  <a:off x="2147" y="2980"/>
                  <a:ext cx="74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600">
                      <a:latin typeface="Arial"/>
                      <a:cs typeface="Arial"/>
                    </a:rPr>
                    <a:t>$15/cd</a:t>
                  </a:r>
                </a:p>
              </p:txBody>
            </p:sp>
            <p:sp>
              <p:nvSpPr>
                <p:cNvPr id="14" name="Rectangle 12"/>
                <p:cNvSpPr>
                  <a:spLocks noChangeArrowheads="1"/>
                </p:cNvSpPr>
                <p:nvPr/>
              </p:nvSpPr>
              <p:spPr bwMode="auto">
                <a:xfrm>
                  <a:off x="2013" y="3277"/>
                  <a:ext cx="10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600">
                      <a:latin typeface="Arial"/>
                      <a:cs typeface="Arial"/>
                    </a:rPr>
                    <a:t>$10/pizza</a:t>
                  </a:r>
                </a:p>
              </p:txBody>
            </p:sp>
            <p:sp>
              <p:nvSpPr>
                <p:cNvPr id="15" name="Line 13"/>
                <p:cNvSpPr>
                  <a:spLocks noChangeShapeType="1"/>
                </p:cNvSpPr>
                <p:nvPr/>
              </p:nvSpPr>
              <p:spPr bwMode="auto">
                <a:xfrm>
                  <a:off x="2075" y="3280"/>
                  <a:ext cx="9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sp>
            <p:nvSpPr>
              <p:cNvPr id="12" name="Rectangle 14"/>
              <p:cNvSpPr>
                <a:spLocks noChangeArrowheads="1"/>
              </p:cNvSpPr>
              <p:nvPr/>
            </p:nvSpPr>
            <p:spPr bwMode="auto">
              <a:xfrm>
                <a:off x="1963" y="3051"/>
                <a:ext cx="24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600">
                    <a:latin typeface="Arial"/>
                    <a:cs typeface="Arial"/>
                  </a:rPr>
                  <a:t>=</a:t>
                </a:r>
              </a:p>
            </p:txBody>
          </p:sp>
        </p:grpSp>
      </p:grpSp>
      <p:grpSp>
        <p:nvGrpSpPr>
          <p:cNvPr id="19" name="Group 31"/>
          <p:cNvGrpSpPr>
            <a:grpSpLocks/>
          </p:cNvGrpSpPr>
          <p:nvPr/>
        </p:nvGrpSpPr>
        <p:grpSpPr bwMode="auto">
          <a:xfrm>
            <a:off x="828675" y="3984625"/>
            <a:ext cx="7689850" cy="1008062"/>
            <a:chOff x="522" y="3251"/>
            <a:chExt cx="4844" cy="635"/>
          </a:xfrm>
        </p:grpSpPr>
        <p:grpSp>
          <p:nvGrpSpPr>
            <p:cNvPr id="20" name="Group 16"/>
            <p:cNvGrpSpPr>
              <a:grpSpLocks/>
            </p:cNvGrpSpPr>
            <p:nvPr/>
          </p:nvGrpSpPr>
          <p:grpSpPr bwMode="auto">
            <a:xfrm>
              <a:off x="522" y="3281"/>
              <a:ext cx="1343" cy="605"/>
              <a:chOff x="447" y="2982"/>
              <a:chExt cx="1343" cy="605"/>
            </a:xfrm>
          </p:grpSpPr>
          <p:sp>
            <p:nvSpPr>
              <p:cNvPr id="28" name="Rectangle 17"/>
              <p:cNvSpPr>
                <a:spLocks noChangeArrowheads="1"/>
              </p:cNvSpPr>
              <p:nvPr/>
            </p:nvSpPr>
            <p:spPr bwMode="auto">
              <a:xfrm>
                <a:off x="545" y="2982"/>
                <a:ext cx="107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600">
                    <a:latin typeface="Arial"/>
                    <a:cs typeface="Arial"/>
                  </a:rPr>
                  <a:t>price of cd</a:t>
                </a:r>
              </a:p>
            </p:txBody>
          </p:sp>
          <p:sp>
            <p:nvSpPr>
              <p:cNvPr id="29" name="Rectangle 18"/>
              <p:cNvSpPr>
                <a:spLocks noChangeArrowheads="1"/>
              </p:cNvSpPr>
              <p:nvPr/>
            </p:nvSpPr>
            <p:spPr bwMode="auto">
              <a:xfrm>
                <a:off x="447" y="3279"/>
                <a:ext cx="134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600">
                    <a:latin typeface="Arial"/>
                    <a:cs typeface="Arial"/>
                  </a:rPr>
                  <a:t>price of pizza</a:t>
                </a:r>
              </a:p>
            </p:txBody>
          </p:sp>
          <p:sp>
            <p:nvSpPr>
              <p:cNvPr id="30" name="Line 19"/>
              <p:cNvSpPr>
                <a:spLocks noChangeShapeType="1"/>
              </p:cNvSpPr>
              <p:nvPr/>
            </p:nvSpPr>
            <p:spPr bwMode="auto">
              <a:xfrm>
                <a:off x="509" y="3282"/>
                <a:ext cx="12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sp>
          <p:nvSpPr>
            <p:cNvPr id="21" name="Rectangle 20"/>
            <p:cNvSpPr>
              <a:spLocks noChangeArrowheads="1"/>
            </p:cNvSpPr>
            <p:nvPr/>
          </p:nvSpPr>
          <p:spPr bwMode="auto">
            <a:xfrm>
              <a:off x="3326" y="3394"/>
              <a:ext cx="204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600">
                  <a:latin typeface="Arial"/>
                  <a:cs typeface="Arial"/>
                </a:rPr>
                <a:t>=  1.5 pizzas per cd</a:t>
              </a:r>
            </a:p>
          </p:txBody>
        </p:sp>
        <p:grpSp>
          <p:nvGrpSpPr>
            <p:cNvPr id="22" name="Group 21"/>
            <p:cNvGrpSpPr>
              <a:grpSpLocks/>
            </p:cNvGrpSpPr>
            <p:nvPr/>
          </p:nvGrpSpPr>
          <p:grpSpPr bwMode="auto">
            <a:xfrm>
              <a:off x="1968" y="3251"/>
              <a:ext cx="1289" cy="605"/>
              <a:chOff x="1963" y="2903"/>
              <a:chExt cx="1289" cy="605"/>
            </a:xfrm>
          </p:grpSpPr>
          <p:grpSp>
            <p:nvGrpSpPr>
              <p:cNvPr id="23" name="Group 22"/>
              <p:cNvGrpSpPr>
                <a:grpSpLocks/>
              </p:cNvGrpSpPr>
              <p:nvPr/>
            </p:nvGrpSpPr>
            <p:grpSpPr bwMode="auto">
              <a:xfrm>
                <a:off x="2244" y="2903"/>
                <a:ext cx="1008" cy="605"/>
                <a:chOff x="2013" y="2980"/>
                <a:chExt cx="1008" cy="605"/>
              </a:xfrm>
            </p:grpSpPr>
            <p:sp>
              <p:nvSpPr>
                <p:cNvPr id="25" name="Rectangle 23"/>
                <p:cNvSpPr>
                  <a:spLocks noChangeArrowheads="1"/>
                </p:cNvSpPr>
                <p:nvPr/>
              </p:nvSpPr>
              <p:spPr bwMode="auto">
                <a:xfrm>
                  <a:off x="2147" y="2980"/>
                  <a:ext cx="74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600">
                      <a:latin typeface="Arial"/>
                      <a:cs typeface="Arial"/>
                    </a:rPr>
                    <a:t>$30/cd</a:t>
                  </a:r>
                </a:p>
              </p:txBody>
            </p:sp>
            <p:sp>
              <p:nvSpPr>
                <p:cNvPr id="26" name="Rectangle 24"/>
                <p:cNvSpPr>
                  <a:spLocks noChangeArrowheads="1"/>
                </p:cNvSpPr>
                <p:nvPr/>
              </p:nvSpPr>
              <p:spPr bwMode="auto">
                <a:xfrm>
                  <a:off x="2013" y="3277"/>
                  <a:ext cx="10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600">
                      <a:latin typeface="Arial"/>
                      <a:cs typeface="Arial"/>
                    </a:rPr>
                    <a:t>$20/pizza</a:t>
                  </a:r>
                </a:p>
              </p:txBody>
            </p:sp>
            <p:sp>
              <p:nvSpPr>
                <p:cNvPr id="27" name="Line 25"/>
                <p:cNvSpPr>
                  <a:spLocks noChangeShapeType="1"/>
                </p:cNvSpPr>
                <p:nvPr/>
              </p:nvSpPr>
              <p:spPr bwMode="auto">
                <a:xfrm>
                  <a:off x="2075" y="3280"/>
                  <a:ext cx="9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sp>
            <p:nvSpPr>
              <p:cNvPr id="24" name="Rectangle 26"/>
              <p:cNvSpPr>
                <a:spLocks noChangeArrowheads="1"/>
              </p:cNvSpPr>
              <p:nvPr/>
            </p:nvSpPr>
            <p:spPr bwMode="auto">
              <a:xfrm>
                <a:off x="1963" y="3051"/>
                <a:ext cx="24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600">
                    <a:latin typeface="Arial"/>
                    <a:cs typeface="Arial"/>
                  </a:rPr>
                  <a:t>=</a:t>
                </a:r>
              </a:p>
            </p:txBody>
          </p:sp>
        </p:grpSp>
      </p:grpSp>
      <p:sp>
        <p:nvSpPr>
          <p:cNvPr id="31" name="Text Box 27"/>
          <p:cNvSpPr txBox="1">
            <a:spLocks noChangeArrowheads="1"/>
          </p:cNvSpPr>
          <p:nvPr/>
        </p:nvSpPr>
        <p:spPr bwMode="auto">
          <a:xfrm>
            <a:off x="5689600" y="3125787"/>
            <a:ext cx="2755900" cy="88582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i="1" dirty="0">
                <a:latin typeface="Arial"/>
                <a:cs typeface="Arial"/>
              </a:rPr>
              <a:t>The relative price is unchanged.</a:t>
            </a:r>
          </a:p>
        </p:txBody>
      </p:sp>
      <p:sp>
        <p:nvSpPr>
          <p:cNvPr id="32" name="AutoShape 28"/>
          <p:cNvSpPr>
            <a:spLocks/>
          </p:cNvSpPr>
          <p:nvPr/>
        </p:nvSpPr>
        <p:spPr bwMode="auto">
          <a:xfrm rot="5400000">
            <a:off x="6834982" y="2904330"/>
            <a:ext cx="342900" cy="2481263"/>
          </a:xfrm>
          <a:prstGeom prst="leftBrace">
            <a:avLst>
              <a:gd name="adj1" fmla="val 60301"/>
              <a:gd name="adj2" fmla="val 50000"/>
            </a:avLst>
          </a:pr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1">
              <a:latin typeface="Arial"/>
              <a:cs typeface="Arial"/>
            </a:endParaRPr>
          </a:p>
        </p:txBody>
      </p:sp>
      <p:sp>
        <p:nvSpPr>
          <p:cNvPr id="33" name="AutoShape 29"/>
          <p:cNvSpPr>
            <a:spLocks/>
          </p:cNvSpPr>
          <p:nvPr/>
        </p:nvSpPr>
        <p:spPr bwMode="auto">
          <a:xfrm rot="-5400000">
            <a:off x="6857207" y="1785143"/>
            <a:ext cx="342900" cy="2481263"/>
          </a:xfrm>
          <a:prstGeom prst="leftBrace">
            <a:avLst>
              <a:gd name="adj1" fmla="val 60301"/>
              <a:gd name="adj2" fmla="val 50000"/>
            </a:avLst>
          </a:pr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1">
              <a:latin typeface="Arial"/>
              <a:cs typeface="Arial"/>
            </a:endParaRPr>
          </a:p>
        </p:txBody>
      </p:sp>
    </p:spTree>
    <p:extLst>
      <p:ext uri="{BB962C8B-B14F-4D97-AF65-F5344CB8AC3E}">
        <p14:creationId xmlns:p14="http://schemas.microsoft.com/office/powerpoint/2010/main" val="37104454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500"/>
                            </p:stCondLst>
                            <p:childTnLst>
                              <p:par>
                                <p:cTn id="14" presetID="18" presetClass="entr" presetSubtype="6"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strips(downRight)">
                                      <p:cBhvr>
                                        <p:cTn id="16" dur="5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Neutrality of Money</a:t>
            </a:r>
          </a:p>
        </p:txBody>
      </p:sp>
      <p:sp>
        <p:nvSpPr>
          <p:cNvPr id="3" name="Content Placeholder 2"/>
          <p:cNvSpPr>
            <a:spLocks noGrp="1"/>
          </p:cNvSpPr>
          <p:nvPr>
            <p:ph idx="1"/>
          </p:nvPr>
        </p:nvSpPr>
        <p:spPr/>
        <p:txBody>
          <a:bodyPr/>
          <a:lstStyle/>
          <a:p>
            <a:r>
              <a:rPr lang="en-US" sz="3200" dirty="0"/>
              <a:t>Similarly, the real wage W/P remains unchanged, so</a:t>
            </a:r>
          </a:p>
          <a:p>
            <a:pPr lvl="1"/>
            <a:r>
              <a:rPr lang="en-US" sz="2800" dirty="0" smtClean="0"/>
              <a:t>Quantity of labor supplied does not change</a:t>
            </a:r>
          </a:p>
          <a:p>
            <a:pPr lvl="1"/>
            <a:r>
              <a:rPr lang="en-US" sz="2800" dirty="0" smtClean="0"/>
              <a:t>Quantity of labor demanded does not change</a:t>
            </a:r>
          </a:p>
          <a:p>
            <a:pPr lvl="1"/>
            <a:r>
              <a:rPr lang="en-US" sz="2800" dirty="0" smtClean="0"/>
              <a:t>Total employment </a:t>
            </a:r>
            <a:r>
              <a:rPr lang="en-US" sz="2800" dirty="0"/>
              <a:t>of labor does not change </a:t>
            </a:r>
          </a:p>
          <a:p>
            <a:r>
              <a:rPr lang="en-US" sz="3200" dirty="0"/>
              <a:t>The same applies to employment of capital and </a:t>
            </a:r>
            <a:r>
              <a:rPr lang="en-US" sz="3200" dirty="0" smtClean="0"/>
              <a:t>other </a:t>
            </a:r>
            <a:r>
              <a:rPr lang="en-US" sz="3200" dirty="0"/>
              <a:t>resources.  </a:t>
            </a:r>
          </a:p>
          <a:p>
            <a:pPr lvl="1"/>
            <a:r>
              <a:rPr lang="en-US" sz="3000" dirty="0"/>
              <a:t>Since employment of all resources is unchanged, </a:t>
            </a:r>
            <a:r>
              <a:rPr lang="en-US" sz="3000" dirty="0" smtClean="0"/>
              <a:t>total </a:t>
            </a:r>
            <a:r>
              <a:rPr lang="en-US" sz="3000" dirty="0"/>
              <a:t>output is also unchanged by the money supply</a:t>
            </a:r>
            <a:r>
              <a:rPr lang="en-US" sz="3000" dirty="0" smtClean="0"/>
              <a:t>.</a:t>
            </a:r>
            <a:endParaRPr lang="en-US" sz="30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7917291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Neutrality of Money</a:t>
            </a:r>
          </a:p>
        </p:txBody>
      </p:sp>
      <p:sp>
        <p:nvSpPr>
          <p:cNvPr id="3" name="Content Placeholder 2"/>
          <p:cNvSpPr>
            <a:spLocks noGrp="1"/>
          </p:cNvSpPr>
          <p:nvPr>
            <p:ph idx="1"/>
          </p:nvPr>
        </p:nvSpPr>
        <p:spPr/>
        <p:txBody>
          <a:bodyPr/>
          <a:lstStyle/>
          <a:p>
            <a:r>
              <a:rPr lang="en-US" dirty="0"/>
              <a:t>Most economists believe </a:t>
            </a:r>
            <a:endParaRPr lang="en-US" dirty="0" smtClean="0"/>
          </a:p>
          <a:p>
            <a:pPr lvl="1"/>
            <a:r>
              <a:rPr lang="en-US" dirty="0"/>
              <a:t>T</a:t>
            </a:r>
            <a:r>
              <a:rPr lang="en-US" dirty="0" smtClean="0"/>
              <a:t>he </a:t>
            </a:r>
            <a:r>
              <a:rPr lang="en-US" dirty="0"/>
              <a:t>classical dichotomy and neutrality of money describe the economy in the long run.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975252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pPr marL="0" indent="0">
              <a:buNone/>
            </a:pPr>
            <a:r>
              <a:rPr lang="en-US" i="1" dirty="0" smtClean="0">
                <a:solidFill>
                  <a:srgbClr val="C00000"/>
                </a:solidFill>
                <a:latin typeface="Cambria" panose="02040503050406030204" pitchFamily="18" charset="0"/>
              </a:rPr>
              <a:t>Prices </a:t>
            </a:r>
            <a:r>
              <a:rPr lang="en-US" i="1" dirty="0">
                <a:solidFill>
                  <a:srgbClr val="C00000"/>
                </a:solidFill>
                <a:latin typeface="Cambria" panose="02040503050406030204" pitchFamily="18" charset="0"/>
              </a:rPr>
              <a:t>rise when the </a:t>
            </a:r>
            <a:r>
              <a:rPr lang="en-US" i="1" dirty="0" smtClean="0">
                <a:solidFill>
                  <a:srgbClr val="C00000"/>
                </a:solidFill>
                <a:latin typeface="Cambria" panose="02040503050406030204" pitchFamily="18" charset="0"/>
              </a:rPr>
              <a:t>government prints too </a:t>
            </a:r>
            <a:r>
              <a:rPr lang="en-US" i="1" dirty="0">
                <a:solidFill>
                  <a:srgbClr val="C00000"/>
                </a:solidFill>
                <a:latin typeface="Cambria" panose="02040503050406030204" pitchFamily="18" charset="0"/>
              </a:rPr>
              <a:t>much money.</a:t>
            </a:r>
          </a:p>
          <a:p>
            <a:pPr lvl="1"/>
            <a:r>
              <a:rPr lang="en-US" dirty="0"/>
              <a:t>Most economists believe the quantity theory </a:t>
            </a:r>
            <a:r>
              <a:rPr lang="en-US" dirty="0" smtClean="0"/>
              <a:t>is </a:t>
            </a:r>
            <a:r>
              <a:rPr lang="en-US" dirty="0"/>
              <a:t>a good explanation of the long run behavior </a:t>
            </a:r>
            <a:r>
              <a:rPr lang="en-US" dirty="0" smtClean="0"/>
              <a:t>of </a:t>
            </a:r>
            <a:r>
              <a:rPr lang="en-US" dirty="0"/>
              <a:t>inflation.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866701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Velocity of Money</a:t>
            </a:r>
          </a:p>
        </p:txBody>
      </p:sp>
      <p:sp>
        <p:nvSpPr>
          <p:cNvPr id="3" name="Content Placeholder 2"/>
          <p:cNvSpPr>
            <a:spLocks noGrp="1"/>
          </p:cNvSpPr>
          <p:nvPr>
            <p:ph idx="1"/>
          </p:nvPr>
        </p:nvSpPr>
        <p:spPr>
          <a:xfrm>
            <a:off x="277813" y="1025525"/>
            <a:ext cx="8866187" cy="5422900"/>
          </a:xfrm>
        </p:spPr>
        <p:txBody>
          <a:bodyPr/>
          <a:lstStyle/>
          <a:p>
            <a:r>
              <a:rPr lang="en-US" dirty="0"/>
              <a:t>Velocity of money:  </a:t>
            </a:r>
            <a:endParaRPr lang="en-US" dirty="0" smtClean="0"/>
          </a:p>
          <a:p>
            <a:pPr lvl="1"/>
            <a:r>
              <a:rPr lang="en-US" dirty="0" smtClean="0"/>
              <a:t>The </a:t>
            </a:r>
            <a:r>
              <a:rPr lang="en-US" dirty="0"/>
              <a:t>rate at which money changes </a:t>
            </a:r>
            <a:r>
              <a:rPr lang="en-US" dirty="0" smtClean="0"/>
              <a:t>hands</a:t>
            </a:r>
          </a:p>
          <a:p>
            <a:pPr lvl="1"/>
            <a:r>
              <a:rPr lang="en-US" dirty="0" smtClean="0"/>
              <a:t>The number of transaction in which the average dollar is used</a:t>
            </a:r>
            <a:endParaRPr lang="en-US" dirty="0"/>
          </a:p>
          <a:p>
            <a:r>
              <a:rPr lang="en-US" dirty="0" smtClean="0"/>
              <a:t>Notation:</a:t>
            </a:r>
          </a:p>
          <a:p>
            <a:pPr marL="457200" lvl="1" indent="0">
              <a:buNone/>
            </a:pPr>
            <a:r>
              <a:rPr lang="en-US" sz="3000" dirty="0" smtClean="0"/>
              <a:t>P </a:t>
            </a:r>
            <a:r>
              <a:rPr lang="en-US" sz="3000" dirty="0"/>
              <a:t>x </a:t>
            </a:r>
            <a:r>
              <a:rPr lang="en-US" sz="3000" dirty="0" smtClean="0"/>
              <a:t>Y= </a:t>
            </a:r>
            <a:r>
              <a:rPr lang="en-US" sz="3000" dirty="0"/>
              <a:t>nominal </a:t>
            </a:r>
            <a:r>
              <a:rPr lang="en-US" sz="3000" dirty="0" smtClean="0"/>
              <a:t>GDP = (</a:t>
            </a:r>
            <a:r>
              <a:rPr lang="en-US" sz="3000" dirty="0"/>
              <a:t>price level</a:t>
            </a:r>
            <a:r>
              <a:rPr lang="en-US" sz="3000" dirty="0" smtClean="0"/>
              <a:t>) x </a:t>
            </a:r>
            <a:r>
              <a:rPr lang="en-US" sz="3000" dirty="0"/>
              <a:t>(real GDP)</a:t>
            </a:r>
          </a:p>
          <a:p>
            <a:pPr marL="457200" lvl="1" indent="0">
              <a:buNone/>
            </a:pPr>
            <a:r>
              <a:rPr lang="en-US" sz="3000" dirty="0" smtClean="0"/>
              <a:t>M =  </a:t>
            </a:r>
            <a:r>
              <a:rPr lang="en-US" sz="3000" dirty="0"/>
              <a:t>money supply</a:t>
            </a:r>
          </a:p>
          <a:p>
            <a:pPr marL="457200" lvl="1" indent="0">
              <a:buNone/>
            </a:pPr>
            <a:r>
              <a:rPr lang="en-US" sz="3000" dirty="0" smtClean="0"/>
              <a:t>V =  </a:t>
            </a:r>
            <a:r>
              <a:rPr lang="en-US" sz="3000" dirty="0"/>
              <a:t>velocity</a:t>
            </a:r>
          </a:p>
          <a:p>
            <a:r>
              <a:rPr lang="en-US" dirty="0"/>
              <a:t>Velocity formula:</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19"/>
          <p:cNvGrpSpPr>
            <a:grpSpLocks/>
          </p:cNvGrpSpPr>
          <p:nvPr/>
        </p:nvGrpSpPr>
        <p:grpSpPr bwMode="auto">
          <a:xfrm>
            <a:off x="5486400" y="5105400"/>
            <a:ext cx="1973263" cy="995363"/>
            <a:chOff x="2579" y="3052"/>
            <a:chExt cx="1243" cy="627"/>
          </a:xfrm>
        </p:grpSpPr>
        <p:sp>
          <p:nvSpPr>
            <p:cNvPr id="7" name="Rectangle 16"/>
            <p:cNvSpPr>
              <a:spLocks noChangeArrowheads="1"/>
            </p:cNvSpPr>
            <p:nvPr/>
          </p:nvSpPr>
          <p:spPr bwMode="auto">
            <a:xfrm>
              <a:off x="2579" y="3197"/>
              <a:ext cx="5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1" i="1">
                  <a:latin typeface="Arial"/>
                  <a:cs typeface="Arial"/>
                </a:rPr>
                <a:t>V</a:t>
              </a:r>
              <a:r>
                <a:rPr lang="en-US" sz="2800">
                  <a:latin typeface="Arial"/>
                  <a:cs typeface="Arial"/>
                </a:rPr>
                <a:t>  =</a:t>
              </a:r>
            </a:p>
          </p:txBody>
        </p:sp>
        <p:grpSp>
          <p:nvGrpSpPr>
            <p:cNvPr id="8" name="Group 18"/>
            <p:cNvGrpSpPr>
              <a:grpSpLocks/>
            </p:cNvGrpSpPr>
            <p:nvPr/>
          </p:nvGrpSpPr>
          <p:grpSpPr bwMode="auto">
            <a:xfrm>
              <a:off x="3123" y="3052"/>
              <a:ext cx="699" cy="627"/>
              <a:chOff x="3615" y="3292"/>
              <a:chExt cx="699" cy="627"/>
            </a:xfrm>
          </p:grpSpPr>
          <p:sp>
            <p:nvSpPr>
              <p:cNvPr id="9" name="Rectangle 13"/>
              <p:cNvSpPr>
                <a:spLocks noChangeArrowheads="1"/>
              </p:cNvSpPr>
              <p:nvPr/>
            </p:nvSpPr>
            <p:spPr bwMode="auto">
              <a:xfrm>
                <a:off x="3615" y="3292"/>
                <a:ext cx="69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b="1" i="1">
                    <a:latin typeface="Arial"/>
                    <a:cs typeface="Arial"/>
                  </a:rPr>
                  <a:t>P </a:t>
                </a:r>
                <a:r>
                  <a:rPr lang="en-US" sz="2800">
                    <a:latin typeface="Arial"/>
                    <a:cs typeface="Arial"/>
                  </a:rPr>
                  <a:t>x </a:t>
                </a:r>
                <a:r>
                  <a:rPr lang="en-US" sz="2800" b="1" i="1">
                    <a:latin typeface="Arial"/>
                    <a:cs typeface="Arial"/>
                  </a:rPr>
                  <a:t>Y</a:t>
                </a:r>
              </a:p>
            </p:txBody>
          </p:sp>
          <p:sp>
            <p:nvSpPr>
              <p:cNvPr id="10" name="Rectangle 14"/>
              <p:cNvSpPr>
                <a:spLocks noChangeArrowheads="1"/>
              </p:cNvSpPr>
              <p:nvPr/>
            </p:nvSpPr>
            <p:spPr bwMode="auto">
              <a:xfrm>
                <a:off x="3754" y="3589"/>
                <a:ext cx="36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800" b="1" i="1">
                    <a:latin typeface="Arial"/>
                    <a:cs typeface="Arial"/>
                  </a:rPr>
                  <a:t>M</a:t>
                </a:r>
              </a:p>
            </p:txBody>
          </p:sp>
          <p:sp>
            <p:nvSpPr>
              <p:cNvPr id="11" name="Line 17"/>
              <p:cNvSpPr>
                <a:spLocks noChangeShapeType="1"/>
              </p:cNvSpPr>
              <p:nvPr/>
            </p:nvSpPr>
            <p:spPr bwMode="auto">
              <a:xfrm>
                <a:off x="3664" y="3610"/>
                <a:ext cx="5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grpSp>
    </p:spTree>
    <p:extLst>
      <p:ext uri="{BB962C8B-B14F-4D97-AF65-F5344CB8AC3E}">
        <p14:creationId xmlns:p14="http://schemas.microsoft.com/office/powerpoint/2010/main" val="63150255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Velocity of Money</a:t>
            </a:r>
          </a:p>
        </p:txBody>
      </p:sp>
      <p:sp>
        <p:nvSpPr>
          <p:cNvPr id="7" name="Content Placeholder 6"/>
          <p:cNvSpPr>
            <a:spLocks noGrp="1"/>
          </p:cNvSpPr>
          <p:nvPr>
            <p:ph idx="1"/>
          </p:nvPr>
        </p:nvSpPr>
        <p:spPr>
          <a:xfrm>
            <a:off x="228600" y="914400"/>
            <a:ext cx="8915399" cy="5534025"/>
          </a:xfrm>
        </p:spPr>
        <p:txBody>
          <a:bodyPr>
            <a:normAutofit/>
          </a:bodyPr>
          <a:lstStyle/>
          <a:p>
            <a:r>
              <a:rPr lang="en-US" dirty="0"/>
              <a:t>Velocity </a:t>
            </a:r>
            <a:r>
              <a:rPr lang="en-US" dirty="0" smtClean="0"/>
              <a:t>formula V = P </a:t>
            </a:r>
            <a:r>
              <a:rPr lang="en-US" dirty="0"/>
              <a:t>x </a:t>
            </a:r>
            <a:r>
              <a:rPr lang="en-US" dirty="0" smtClean="0"/>
              <a:t>Y / M</a:t>
            </a:r>
          </a:p>
          <a:p>
            <a:r>
              <a:rPr lang="en-US" dirty="0"/>
              <a:t>Example with one good:  pizza. </a:t>
            </a:r>
            <a:r>
              <a:rPr lang="en-US" dirty="0" smtClean="0"/>
              <a:t>In 2015: </a:t>
            </a:r>
            <a:endParaRPr lang="en-US" dirty="0"/>
          </a:p>
          <a:p>
            <a:pPr marL="0" indent="0">
              <a:buNone/>
            </a:pPr>
            <a:r>
              <a:rPr lang="en-US" sz="2800" dirty="0" smtClean="0"/>
              <a:t>    </a:t>
            </a:r>
            <a:endParaRPr lang="en-US" sz="2800" dirty="0" smtClean="0"/>
          </a:p>
          <a:p>
            <a:pPr marL="0" indent="0">
              <a:buNone/>
            </a:pPr>
            <a:r>
              <a:rPr lang="en-US" sz="2800" dirty="0" smtClean="0"/>
              <a:t>     Y </a:t>
            </a:r>
            <a:r>
              <a:rPr lang="en-US" sz="2800" dirty="0" smtClean="0"/>
              <a:t>= </a:t>
            </a:r>
            <a:r>
              <a:rPr lang="en-US" sz="2800" dirty="0"/>
              <a:t>real GDP = 3000 pizzas </a:t>
            </a:r>
          </a:p>
          <a:p>
            <a:pPr marL="0" indent="0">
              <a:buNone/>
            </a:pPr>
            <a:r>
              <a:rPr lang="en-US" sz="2800" dirty="0" smtClean="0"/>
              <a:t>     P = </a:t>
            </a:r>
            <a:r>
              <a:rPr lang="en-US" sz="2800" dirty="0"/>
              <a:t>price level = price of pizza = $10</a:t>
            </a:r>
          </a:p>
          <a:p>
            <a:pPr marL="0" indent="0">
              <a:buNone/>
            </a:pPr>
            <a:r>
              <a:rPr lang="en-US" sz="2800" dirty="0"/>
              <a:t> </a:t>
            </a:r>
            <a:r>
              <a:rPr lang="en-US" sz="2800" dirty="0" smtClean="0"/>
              <a:t>    P </a:t>
            </a:r>
            <a:r>
              <a:rPr lang="en-US" sz="2800" dirty="0"/>
              <a:t>x </a:t>
            </a:r>
            <a:r>
              <a:rPr lang="en-US" sz="2800" dirty="0" smtClean="0"/>
              <a:t>Y= </a:t>
            </a:r>
            <a:r>
              <a:rPr lang="en-US" sz="2800" dirty="0"/>
              <a:t>nominal GDP = value of pizzas = $30,000</a:t>
            </a:r>
          </a:p>
          <a:p>
            <a:pPr marL="0" indent="0">
              <a:buNone/>
            </a:pPr>
            <a:r>
              <a:rPr lang="en-US" sz="2800" dirty="0" smtClean="0"/>
              <a:t>     M = </a:t>
            </a:r>
            <a:r>
              <a:rPr lang="en-US" sz="2800" dirty="0"/>
              <a:t>money supply = $10,000</a:t>
            </a:r>
          </a:p>
          <a:p>
            <a:pPr marL="0" indent="0">
              <a:buNone/>
            </a:pPr>
            <a:r>
              <a:rPr lang="en-US" sz="2800" dirty="0" smtClean="0"/>
              <a:t>     V = </a:t>
            </a:r>
            <a:r>
              <a:rPr lang="en-US" sz="2800" dirty="0"/>
              <a:t>velocity = $30,000/$10,000 = </a:t>
            </a:r>
            <a:r>
              <a:rPr lang="en-US" sz="2800" dirty="0" smtClean="0"/>
              <a:t>3</a:t>
            </a:r>
          </a:p>
          <a:p>
            <a:pPr marL="0" indent="0">
              <a:buNone/>
            </a:pPr>
            <a:endParaRPr lang="en-US" sz="2800" dirty="0"/>
          </a:p>
          <a:p>
            <a:pPr marL="0" indent="0">
              <a:buNone/>
            </a:pPr>
            <a:r>
              <a:rPr lang="en-US" b="1" dirty="0" smtClean="0">
                <a:solidFill>
                  <a:srgbClr val="C00000"/>
                </a:solidFill>
                <a:latin typeface="Cambria" panose="02040503050406030204" pitchFamily="18" charset="0"/>
              </a:rPr>
              <a:t>The </a:t>
            </a:r>
            <a:r>
              <a:rPr lang="en-US" b="1" dirty="0">
                <a:solidFill>
                  <a:srgbClr val="C00000"/>
                </a:solidFill>
                <a:latin typeface="Cambria" panose="02040503050406030204" pitchFamily="18" charset="0"/>
              </a:rPr>
              <a:t>average dollar was used in </a:t>
            </a:r>
            <a:r>
              <a:rPr lang="en-US" b="1" dirty="0" smtClean="0">
                <a:solidFill>
                  <a:srgbClr val="C00000"/>
                </a:solidFill>
                <a:latin typeface="Cambria" panose="02040503050406030204" pitchFamily="18" charset="0"/>
              </a:rPr>
              <a:t>3 transactions</a:t>
            </a:r>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622476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a:t>
            </a:r>
            <a:r>
              <a:rPr lang="en-US" dirty="0" smtClean="0">
                <a:solidFill>
                  <a:schemeClr val="accent6">
                    <a:lumMod val="50000"/>
                  </a:schemeClr>
                </a:solidFill>
              </a:rPr>
              <a:t>1	</a:t>
            </a:r>
            <a:r>
              <a:rPr lang="en-US" dirty="0">
                <a:solidFill>
                  <a:schemeClr val="accent6">
                    <a:lumMod val="50000"/>
                  </a:schemeClr>
                </a:solidFill>
              </a:rPr>
              <a:t>		</a:t>
            </a:r>
            <a:r>
              <a:rPr lang="en-US" dirty="0" smtClean="0">
                <a:solidFill>
                  <a:srgbClr val="AE1221"/>
                </a:solidFill>
              </a:rPr>
              <a:t>Velocity of money</a:t>
            </a:r>
            <a:endParaRPr lang="en-US" dirty="0"/>
          </a:p>
        </p:txBody>
      </p:sp>
      <p:sp>
        <p:nvSpPr>
          <p:cNvPr id="3" name="Content Placeholder 2"/>
          <p:cNvSpPr>
            <a:spLocks noGrp="1"/>
          </p:cNvSpPr>
          <p:nvPr>
            <p:ph idx="1"/>
          </p:nvPr>
        </p:nvSpPr>
        <p:spPr>
          <a:xfrm>
            <a:off x="347241" y="914400"/>
            <a:ext cx="8518947" cy="3200399"/>
          </a:xfrm>
        </p:spPr>
        <p:txBody>
          <a:bodyPr>
            <a:noAutofit/>
          </a:bodyPr>
          <a:lstStyle/>
          <a:p>
            <a:pPr marL="0" indent="0">
              <a:buNone/>
            </a:pPr>
            <a:r>
              <a:rPr lang="en-US" sz="3000" dirty="0">
                <a:solidFill>
                  <a:schemeClr val="accent6">
                    <a:lumMod val="50000"/>
                  </a:schemeClr>
                </a:solidFill>
              </a:rPr>
              <a:t>One good:  corn.  </a:t>
            </a:r>
          </a:p>
          <a:p>
            <a:pPr marL="0" indent="0">
              <a:buNone/>
            </a:pPr>
            <a:r>
              <a:rPr lang="en-US" sz="3000" dirty="0">
                <a:solidFill>
                  <a:schemeClr val="accent6">
                    <a:lumMod val="50000"/>
                  </a:schemeClr>
                </a:solidFill>
              </a:rPr>
              <a:t>The economy has enough labor, capital, and land to produce Y = 800 bushels of corn.  </a:t>
            </a:r>
          </a:p>
          <a:p>
            <a:pPr marL="0" indent="0">
              <a:buNone/>
            </a:pPr>
            <a:r>
              <a:rPr lang="en-US" sz="3000" dirty="0">
                <a:solidFill>
                  <a:schemeClr val="accent6">
                    <a:lumMod val="50000"/>
                  </a:schemeClr>
                </a:solidFill>
              </a:rPr>
              <a:t>V is constant.  </a:t>
            </a:r>
          </a:p>
          <a:p>
            <a:pPr marL="0" indent="0">
              <a:buNone/>
            </a:pPr>
            <a:r>
              <a:rPr lang="en-US" sz="3000" dirty="0">
                <a:solidFill>
                  <a:schemeClr val="accent6">
                    <a:lumMod val="50000"/>
                  </a:schemeClr>
                </a:solidFill>
              </a:rPr>
              <a:t>In </a:t>
            </a:r>
            <a:r>
              <a:rPr lang="en-US" sz="3000" dirty="0" smtClean="0">
                <a:solidFill>
                  <a:schemeClr val="accent6">
                    <a:lumMod val="50000"/>
                  </a:schemeClr>
                </a:solidFill>
              </a:rPr>
              <a:t>2014, </a:t>
            </a:r>
            <a:r>
              <a:rPr lang="en-US" sz="3000" dirty="0">
                <a:solidFill>
                  <a:schemeClr val="accent6">
                    <a:lumMod val="50000"/>
                  </a:schemeClr>
                </a:solidFill>
              </a:rPr>
              <a:t>MS = $2000, P = $5/bushel. </a:t>
            </a:r>
          </a:p>
          <a:p>
            <a:r>
              <a:rPr lang="en-US" sz="3000" dirty="0">
                <a:solidFill>
                  <a:srgbClr val="0000FF"/>
                </a:solidFill>
              </a:rPr>
              <a:t>Compute nominal GDP and velocity in </a:t>
            </a:r>
            <a:r>
              <a:rPr lang="en-US" sz="3000" dirty="0" smtClean="0">
                <a:solidFill>
                  <a:srgbClr val="0000FF"/>
                </a:solidFill>
              </a:rPr>
              <a:t>2014.</a:t>
            </a:r>
            <a:endParaRPr lang="en-US" sz="3000" dirty="0">
              <a:solidFill>
                <a:srgbClr val="0000FF"/>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381000" y="4267200"/>
            <a:ext cx="8458200" cy="1905000"/>
          </a:xfrm>
        </p:spPr>
        <p:txBody>
          <a:bodyPr>
            <a:normAutofit/>
          </a:bodyPr>
          <a:lstStyle/>
          <a:p>
            <a:endParaRPr lang="es-ES" sz="3000" dirty="0" smtClean="0"/>
          </a:p>
          <a:p>
            <a:r>
              <a:rPr lang="es-ES" sz="3000" dirty="0" smtClean="0"/>
              <a:t>Nominal </a:t>
            </a:r>
            <a:r>
              <a:rPr lang="es-ES" sz="3000" dirty="0"/>
              <a:t>GDP  </a:t>
            </a:r>
            <a:r>
              <a:rPr lang="es-ES" sz="3000" dirty="0" smtClean="0"/>
              <a:t>=</a:t>
            </a:r>
          </a:p>
          <a:p>
            <a:r>
              <a:rPr lang="en-US" sz="3000" dirty="0" smtClean="0"/>
              <a:t> Velocity V =</a:t>
            </a:r>
            <a:endParaRPr lang="en-US" sz="3000" dirty="0">
              <a:cs typeface="Arial"/>
            </a:endParaRPr>
          </a:p>
        </p:txBody>
      </p:sp>
    </p:spTree>
    <p:extLst>
      <p:ext uri="{BB962C8B-B14F-4D97-AF65-F5344CB8AC3E}">
        <p14:creationId xmlns:p14="http://schemas.microsoft.com/office/powerpoint/2010/main" val="254727594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381000" y="95250"/>
          <a:ext cx="8705850" cy="6286500"/>
          <a:chOff x="381000" y="95250"/>
          <a:chExt cx="8705850" cy="6286500"/>
        </a:xfrm>
      </p:grpSpPr>
      <p:pic>
        <p:nvPicPr>
          <p:cNvPr id="3" name="FRED Graph Chart" descr="FRED Graph">
            <a:hlinkClick r:id="rId3" tooltip="View this chart in your browser. "/>
          </p:cNvPr>
          <p:cNvPicPr>
            <a:picLocks noChangeAspect="1"/>
          </p:cNvPicPr>
          <p:nvPr/>
        </p:nvPicPr>
        <p:blipFill>
          <a:blip r:embed="rId4"/>
          <a:stretch>
            <a:fillRect/>
          </a:stretch>
        </p:blipFill>
        <p:spPr>
          <a:xfrm>
            <a:off x="258555" y="609600"/>
            <a:ext cx="8428245" cy="5657850"/>
          </a:xfrm>
          <a:prstGeom prst="rect">
            <a:avLst/>
          </a:prstGeom>
        </p:spPr>
      </p:pic>
      <p:sp>
        <p:nvSpPr>
          <p:cNvPr id="2" name="TextBox 1"/>
          <p:cNvSpPr txBox="1"/>
          <p:nvPr/>
        </p:nvSpPr>
        <p:spPr>
          <a:xfrm>
            <a:off x="381000" y="95250"/>
            <a:ext cx="7620000" cy="952500"/>
          </a:xfrm>
          <a:prstGeom prst="rect">
            <a:avLst/>
          </a:prstGeom>
        </p:spPr>
        <p:txBody>
          <a:bodyPr lIns="91440" tIns="45720" rIns="91440" bIns="45720" rtlCol="0">
            <a:spAutoFit/>
          </a:bodyPr>
          <a:lstStyle/>
          <a:p>
            <a:pPr marL="0" marR="0" lvl="0" indent="0" algn="ctr" fontAlgn="base"/>
            <a:r>
              <a:rPr sz="2400" b="0" i="0" u="none" strike="noStrike">
                <a:solidFill>
                  <a:srgbClr val="333333"/>
                </a:solidFill>
                <a:latin typeface="Calibri"/>
              </a:rPr>
              <a:t> </a:t>
            </a:r>
          </a:p>
        </p:txBody>
      </p:sp>
      <p:sp>
        <p:nvSpPr>
          <p:cNvPr id="4" name="Title 3"/>
          <p:cNvSpPr>
            <a:spLocks noGrp="1"/>
          </p:cNvSpPr>
          <p:nvPr>
            <p:ph type="title"/>
          </p:nvPr>
        </p:nvSpPr>
        <p:spPr/>
        <p:txBody>
          <a:bodyPr/>
          <a:lstStyle/>
          <a:p>
            <a:r>
              <a:rPr lang="en-US" sz="2800" dirty="0"/>
              <a:t>U.S. Nominal GDP, M2, and Velocity 1960–2016</a:t>
            </a:r>
          </a:p>
        </p:txBody>
      </p:sp>
      <p:sp>
        <p:nvSpPr>
          <p:cNvPr id="5" name="Text Placeholder 4"/>
          <p:cNvSpPr>
            <a:spLocks noGrp="1"/>
          </p:cNvSpPr>
          <p:nvPr>
            <p:ph type="body" sz="quarter" idx="12"/>
          </p:nvPr>
        </p:nvSpPr>
        <p:spPr>
          <a:xfrm>
            <a:off x="1752600" y="1295400"/>
            <a:ext cx="3365500" cy="1079500"/>
          </a:xfrm>
        </p:spPr>
        <p:txBody>
          <a:bodyPr/>
          <a:lstStyle/>
          <a:p>
            <a:r>
              <a:rPr lang="en-US" sz="2400" dirty="0">
                <a:solidFill>
                  <a:srgbClr val="000000"/>
                </a:solidFill>
                <a:cs typeface="Arial"/>
              </a:rPr>
              <a:t>Velocity is fairly stable over the long run.</a:t>
            </a:r>
          </a:p>
          <a:p>
            <a:endParaRPr lang="en-US" sz="2400" dirty="0"/>
          </a:p>
        </p:txBody>
      </p:sp>
      <p:sp>
        <p:nvSpPr>
          <p:cNvPr id="6" name="Rectangle 5"/>
          <p:cNvSpPr/>
          <p:nvPr/>
        </p:nvSpPr>
        <p:spPr>
          <a:xfrm>
            <a:off x="258555" y="3817846"/>
            <a:ext cx="553998" cy="1472519"/>
          </a:xfrm>
          <a:prstGeom prst="rect">
            <a:avLst/>
          </a:prstGeom>
        </p:spPr>
        <p:txBody>
          <a:bodyPr vert="vert270" wrap="none">
            <a:spAutoFit/>
          </a:bodyPr>
          <a:lstStyle/>
          <a:p>
            <a:r>
              <a:rPr lang="en-US" sz="2400" dirty="0" smtClean="0">
                <a:solidFill>
                  <a:prstClr val="black"/>
                </a:solidFill>
                <a:latin typeface="Arial"/>
                <a:cs typeface="Arial"/>
              </a:rPr>
              <a:t>1960=100</a:t>
            </a:r>
            <a:endParaRPr lang="en-US" sz="2400" dirty="0">
              <a:solidFill>
                <a:prstClr val="black"/>
              </a:solidFill>
              <a:latin typeface="Arial"/>
              <a:cs typeface="Arial"/>
            </a:endParaRPr>
          </a:p>
        </p:txBody>
      </p:sp>
      <p:sp>
        <p:nvSpPr>
          <p:cNvPr id="7" name="Text Box 4"/>
          <p:cNvSpPr txBox="1">
            <a:spLocks noChangeArrowheads="1"/>
          </p:cNvSpPr>
          <p:nvPr/>
        </p:nvSpPr>
        <p:spPr bwMode="auto">
          <a:xfrm>
            <a:off x="4724400" y="3048000"/>
            <a:ext cx="2090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dirty="0">
                <a:solidFill>
                  <a:srgbClr val="000000"/>
                </a:solidFill>
                <a:cs typeface="Arial" charset="0"/>
              </a:rPr>
              <a:t>Nominal GDP</a:t>
            </a:r>
          </a:p>
        </p:txBody>
      </p:sp>
      <p:sp>
        <p:nvSpPr>
          <p:cNvPr id="8" name="Text Box 5"/>
          <p:cNvSpPr txBox="1">
            <a:spLocks noChangeArrowheads="1"/>
          </p:cNvSpPr>
          <p:nvPr/>
        </p:nvSpPr>
        <p:spPr bwMode="auto">
          <a:xfrm>
            <a:off x="7078791" y="3589246"/>
            <a:ext cx="630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dirty="0">
                <a:solidFill>
                  <a:srgbClr val="000000"/>
                </a:solidFill>
                <a:cs typeface="Arial" charset="0"/>
              </a:rPr>
              <a:t>M2</a:t>
            </a:r>
          </a:p>
        </p:txBody>
      </p:sp>
      <p:sp>
        <p:nvSpPr>
          <p:cNvPr id="9" name="Text Box 6"/>
          <p:cNvSpPr txBox="1">
            <a:spLocks noChangeArrowheads="1"/>
          </p:cNvSpPr>
          <p:nvPr/>
        </p:nvSpPr>
        <p:spPr bwMode="auto">
          <a:xfrm>
            <a:off x="6681122" y="4845535"/>
            <a:ext cx="1425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dirty="0">
                <a:solidFill>
                  <a:srgbClr val="000000"/>
                </a:solidFill>
                <a:cs typeface="Arial" charset="0"/>
              </a:rPr>
              <a:t>Velocity</a:t>
            </a:r>
          </a:p>
        </p:txBody>
      </p:sp>
      <p:sp>
        <p:nvSpPr>
          <p:cNvPr id="10" name="Footer Placeholder 9"/>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1" name="Slide Number Placeholder 10"/>
          <p:cNvSpPr>
            <a:spLocks noGrp="1"/>
          </p:cNvSpPr>
          <p:nvPr>
            <p:ph type="sldNum" sz="quarter" idx="13"/>
          </p:nvPr>
        </p:nvSpPr>
        <p:spPr/>
        <p:txBody>
          <a:bodyPr/>
          <a:lstStyle/>
          <a:p>
            <a:pPr>
              <a:defRPr/>
            </a:pPr>
            <a:fld id="{2F37425F-5E17-4209-B948-B5CE2119E408}" type="slidenum">
              <a:rPr lang="en-US" smtClean="0"/>
              <a:pPr>
                <a:defRPr/>
              </a:pPr>
              <a:t>33</a:t>
            </a:fld>
            <a:endParaRPr lang="en-US" dirty="0"/>
          </a:p>
        </p:txBody>
      </p:sp>
    </p:spTree>
    <p:extLst>
      <p:ext uri="{BB962C8B-B14F-4D97-AF65-F5344CB8AC3E}">
        <p14:creationId xmlns:p14="http://schemas.microsoft.com/office/powerpoint/2010/main" val="139960609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Quantity </a:t>
            </a:r>
            <a:r>
              <a:rPr lang="en-US" dirty="0" smtClean="0"/>
              <a:t>Theory</a:t>
            </a:r>
            <a:endParaRPr lang="en-US" dirty="0"/>
          </a:p>
        </p:txBody>
      </p:sp>
      <p:sp>
        <p:nvSpPr>
          <p:cNvPr id="3" name="Content Placeholder 2"/>
          <p:cNvSpPr>
            <a:spLocks noGrp="1"/>
          </p:cNvSpPr>
          <p:nvPr>
            <p:ph idx="1"/>
          </p:nvPr>
        </p:nvSpPr>
        <p:spPr/>
        <p:txBody>
          <a:bodyPr/>
          <a:lstStyle/>
          <a:p>
            <a:r>
              <a:rPr lang="en-US" dirty="0" smtClean="0"/>
              <a:t>The quantity equation: M</a:t>
            </a:r>
            <a:r>
              <a:rPr lang="en-US" sz="3600" dirty="0"/>
              <a:t> </a:t>
            </a:r>
            <a:r>
              <a:rPr lang="en-US" sz="3600" dirty="0" smtClean="0"/>
              <a:t>x V = </a:t>
            </a:r>
            <a:r>
              <a:rPr lang="en-US" sz="3600" dirty="0"/>
              <a:t>P x </a:t>
            </a:r>
            <a:r>
              <a:rPr lang="en-US" sz="3600" dirty="0" smtClean="0"/>
              <a:t>Y</a:t>
            </a:r>
          </a:p>
          <a:p>
            <a:pPr marL="1143000" lvl="1" indent="-742950">
              <a:buFont typeface="+mj-lt"/>
              <a:buAutoNum type="arabicPeriod"/>
            </a:pPr>
            <a:r>
              <a:rPr lang="en-US" sz="2800" dirty="0" smtClean="0"/>
              <a:t>V  </a:t>
            </a:r>
            <a:r>
              <a:rPr lang="en-US" sz="2800" dirty="0"/>
              <a:t>is stable. </a:t>
            </a:r>
          </a:p>
          <a:p>
            <a:pPr marL="1143000" lvl="1" indent="-742950">
              <a:buFont typeface="+mj-lt"/>
              <a:buAutoNum type="arabicPeriod"/>
            </a:pPr>
            <a:r>
              <a:rPr lang="en-US" sz="2800" dirty="0" smtClean="0"/>
              <a:t>A </a:t>
            </a:r>
            <a:r>
              <a:rPr lang="en-US" sz="2800" dirty="0"/>
              <a:t>change in M causes nominal GDP (P x Y) </a:t>
            </a:r>
            <a:r>
              <a:rPr lang="en-US" sz="2800" dirty="0" smtClean="0"/>
              <a:t>to </a:t>
            </a:r>
            <a:r>
              <a:rPr lang="en-US" sz="2800" dirty="0"/>
              <a:t>change by the same percentage.  </a:t>
            </a:r>
          </a:p>
          <a:p>
            <a:pPr marL="1143000" lvl="1" indent="-742950">
              <a:buFont typeface="+mj-lt"/>
              <a:buAutoNum type="arabicPeriod"/>
            </a:pPr>
            <a:r>
              <a:rPr lang="en-US" sz="2800" dirty="0" smtClean="0"/>
              <a:t>A </a:t>
            </a:r>
            <a:r>
              <a:rPr lang="en-US" sz="2800" dirty="0"/>
              <a:t>change in M does not affect Y</a:t>
            </a:r>
            <a:r>
              <a:rPr lang="en-US" sz="2800" dirty="0" smtClean="0"/>
              <a:t>: money </a:t>
            </a:r>
            <a:r>
              <a:rPr lang="en-US" sz="2800" dirty="0"/>
              <a:t>is neutral</a:t>
            </a:r>
            <a:r>
              <a:rPr lang="en-US" sz="2800" dirty="0" smtClean="0"/>
              <a:t>, Y  </a:t>
            </a:r>
            <a:r>
              <a:rPr lang="en-US" sz="2800" dirty="0"/>
              <a:t>is determined by </a:t>
            </a:r>
            <a:r>
              <a:rPr lang="en-US" sz="2800" dirty="0" smtClean="0"/>
              <a:t>technology </a:t>
            </a:r>
            <a:r>
              <a:rPr lang="en-US" sz="2800" dirty="0"/>
              <a:t>&amp; resources</a:t>
            </a:r>
          </a:p>
          <a:p>
            <a:pPr marL="1143000" lvl="1" indent="-742950">
              <a:buFont typeface="+mj-lt"/>
              <a:buAutoNum type="arabicPeriod"/>
            </a:pPr>
            <a:r>
              <a:rPr lang="en-US" sz="2800" dirty="0" smtClean="0"/>
              <a:t>So</a:t>
            </a:r>
            <a:r>
              <a:rPr lang="en-US" sz="2800" dirty="0"/>
              <a:t>, P  changes by same percentage as </a:t>
            </a:r>
            <a:br>
              <a:rPr lang="en-US" sz="2800" dirty="0"/>
            </a:br>
            <a:r>
              <a:rPr lang="en-US" sz="2800" dirty="0"/>
              <a:t>P x Y  and  M.</a:t>
            </a:r>
          </a:p>
          <a:p>
            <a:pPr marL="1143000" lvl="1" indent="-742950">
              <a:buFont typeface="+mj-lt"/>
              <a:buAutoNum type="arabicPeriod"/>
            </a:pPr>
            <a:r>
              <a:rPr lang="en-US" sz="2800" u="sng" dirty="0" smtClean="0"/>
              <a:t>Rapid </a:t>
            </a:r>
            <a:r>
              <a:rPr lang="en-US" sz="2800" u="sng" dirty="0"/>
              <a:t>money supply growth </a:t>
            </a:r>
            <a:r>
              <a:rPr lang="en-US" sz="2800" u="sng" dirty="0" smtClean="0"/>
              <a:t>causes rapid </a:t>
            </a:r>
            <a:r>
              <a:rPr lang="en-US" sz="2800" u="sng" dirty="0"/>
              <a:t>inflation. </a:t>
            </a:r>
          </a:p>
          <a:p>
            <a:pPr marL="914400" lvl="1" indent="-514350">
              <a:buFont typeface="+mj-lt"/>
              <a:buAutoNum type="arabicPeriod"/>
            </a:pPr>
            <a:endParaRPr lang="en-US" dirty="0" smtClean="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9464530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916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2</a:t>
            </a:r>
            <a:r>
              <a:rPr lang="en-US" dirty="0">
                <a:solidFill>
                  <a:schemeClr val="accent6">
                    <a:lumMod val="50000"/>
                  </a:schemeClr>
                </a:solidFill>
              </a:rPr>
              <a:t>		</a:t>
            </a:r>
            <a:r>
              <a:rPr lang="en-US" dirty="0" smtClean="0">
                <a:solidFill>
                  <a:srgbClr val="AE1221"/>
                </a:solidFill>
              </a:rPr>
              <a:t>Quantity </a:t>
            </a:r>
            <a:r>
              <a:rPr lang="en-US" dirty="0">
                <a:solidFill>
                  <a:srgbClr val="AE1221"/>
                </a:solidFill>
              </a:rPr>
              <a:t>T</a:t>
            </a:r>
            <a:r>
              <a:rPr lang="en-US" dirty="0" smtClean="0">
                <a:solidFill>
                  <a:srgbClr val="AE1221"/>
                </a:solidFill>
              </a:rPr>
              <a:t>heory of Money</a:t>
            </a:r>
            <a:endParaRPr lang="en-US" dirty="0"/>
          </a:p>
        </p:txBody>
      </p:sp>
      <p:sp>
        <p:nvSpPr>
          <p:cNvPr id="3" name="Content Placeholder 2"/>
          <p:cNvSpPr>
            <a:spLocks noGrp="1"/>
          </p:cNvSpPr>
          <p:nvPr>
            <p:ph idx="1"/>
          </p:nvPr>
        </p:nvSpPr>
        <p:spPr/>
        <p:txBody>
          <a:bodyPr>
            <a:noAutofit/>
          </a:bodyPr>
          <a:lstStyle/>
          <a:p>
            <a:pPr marL="0" indent="0">
              <a:buNone/>
            </a:pPr>
            <a:r>
              <a:rPr lang="en-US" sz="2400" dirty="0">
                <a:solidFill>
                  <a:schemeClr val="accent6">
                    <a:lumMod val="50000"/>
                  </a:schemeClr>
                </a:solidFill>
              </a:rPr>
              <a:t>One good:  corn.  </a:t>
            </a:r>
            <a:endParaRPr lang="en-US" sz="2400" dirty="0" smtClean="0">
              <a:solidFill>
                <a:schemeClr val="accent6">
                  <a:lumMod val="50000"/>
                </a:schemeClr>
              </a:solidFill>
            </a:endParaRPr>
          </a:p>
          <a:p>
            <a:pPr marL="0" indent="0">
              <a:buNone/>
            </a:pPr>
            <a:r>
              <a:rPr lang="en-US" sz="2400" dirty="0" smtClean="0">
                <a:solidFill>
                  <a:schemeClr val="accent6">
                    <a:lumMod val="50000"/>
                  </a:schemeClr>
                </a:solidFill>
              </a:rPr>
              <a:t>The </a:t>
            </a:r>
            <a:r>
              <a:rPr lang="en-US" sz="2400" dirty="0">
                <a:solidFill>
                  <a:schemeClr val="accent6">
                    <a:lumMod val="50000"/>
                  </a:schemeClr>
                </a:solidFill>
              </a:rPr>
              <a:t>economy has enough labor, capital, and land to produce Y = 800 bushels of corn.  V is constant</a:t>
            </a:r>
            <a:r>
              <a:rPr lang="en-US" sz="2400" dirty="0" smtClean="0">
                <a:solidFill>
                  <a:schemeClr val="accent6">
                    <a:lumMod val="50000"/>
                  </a:schemeClr>
                </a:solidFill>
              </a:rPr>
              <a:t>. </a:t>
            </a:r>
          </a:p>
          <a:p>
            <a:pPr marL="0" indent="0">
              <a:buNone/>
            </a:pPr>
            <a:endParaRPr lang="en-US" sz="2400" dirty="0" smtClean="0">
              <a:solidFill>
                <a:schemeClr val="accent6">
                  <a:lumMod val="50000"/>
                </a:schemeClr>
              </a:solidFill>
            </a:endParaRPr>
          </a:p>
          <a:p>
            <a:pPr marL="0" indent="0">
              <a:buNone/>
            </a:pPr>
            <a:r>
              <a:rPr lang="en-US" sz="2400" dirty="0" smtClean="0">
                <a:solidFill>
                  <a:schemeClr val="accent6">
                    <a:lumMod val="50000"/>
                  </a:schemeClr>
                </a:solidFill>
              </a:rPr>
              <a:t>In </a:t>
            </a:r>
            <a:r>
              <a:rPr lang="en-US" sz="2400" dirty="0">
                <a:solidFill>
                  <a:schemeClr val="accent6">
                    <a:lumMod val="50000"/>
                  </a:schemeClr>
                </a:solidFill>
              </a:rPr>
              <a:t>2014, MS = $2000, P = $5/bushel. </a:t>
            </a:r>
          </a:p>
          <a:p>
            <a:pPr marL="0" indent="0">
              <a:buNone/>
            </a:pPr>
            <a:r>
              <a:rPr lang="en-US" sz="2400" dirty="0">
                <a:solidFill>
                  <a:schemeClr val="accent6">
                    <a:lumMod val="50000"/>
                  </a:schemeClr>
                </a:solidFill>
              </a:rPr>
              <a:t>For 2015, the Fed increases MS by 5%, to $2100.  </a:t>
            </a:r>
            <a:endParaRPr lang="en-US" sz="2400" dirty="0" smtClean="0">
              <a:solidFill>
                <a:schemeClr val="accent6">
                  <a:lumMod val="50000"/>
                </a:schemeClr>
              </a:solidFill>
            </a:endParaRPr>
          </a:p>
          <a:p>
            <a:pPr marL="0" indent="0">
              <a:buNone/>
            </a:pPr>
            <a:endParaRPr lang="en-US" sz="2400" dirty="0">
              <a:solidFill>
                <a:schemeClr val="accent6">
                  <a:lumMod val="50000"/>
                </a:schemeClr>
              </a:solidFill>
            </a:endParaRPr>
          </a:p>
          <a:p>
            <a:pPr marL="514350" indent="-514350">
              <a:buClr>
                <a:srgbClr val="C00000"/>
              </a:buClr>
              <a:buFont typeface="+mj-lt"/>
              <a:buAutoNum type="alphaLcPeriod"/>
            </a:pPr>
            <a:r>
              <a:rPr lang="en-US" sz="2400" dirty="0" smtClean="0">
                <a:solidFill>
                  <a:srgbClr val="0000FF"/>
                </a:solidFill>
              </a:rPr>
              <a:t>Compute </a:t>
            </a:r>
            <a:r>
              <a:rPr lang="en-US" sz="2400" dirty="0">
                <a:solidFill>
                  <a:srgbClr val="0000FF"/>
                </a:solidFill>
              </a:rPr>
              <a:t>the 2015 values of nominal GDP and P.  Compute the inflation rate for 2014–2015.</a:t>
            </a:r>
          </a:p>
          <a:p>
            <a:pPr marL="514350" indent="-514350">
              <a:buClr>
                <a:srgbClr val="C00000"/>
              </a:buClr>
              <a:buFont typeface="+mj-lt"/>
              <a:buAutoNum type="alphaLcPeriod"/>
            </a:pPr>
            <a:r>
              <a:rPr lang="en-US" sz="2400" dirty="0" smtClean="0">
                <a:solidFill>
                  <a:srgbClr val="0000FF"/>
                </a:solidFill>
              </a:rPr>
              <a:t>Suppose </a:t>
            </a:r>
            <a:r>
              <a:rPr lang="en-US" sz="2400" dirty="0">
                <a:solidFill>
                  <a:srgbClr val="0000FF"/>
                </a:solidFill>
              </a:rPr>
              <a:t>tech. progress causes Y  to increase to 824 in 2015.  Compute 2014–2015 inflation rate. </a:t>
            </a:r>
          </a:p>
          <a:p>
            <a:pPr marL="0" indent="0">
              <a:buNone/>
            </a:pPr>
            <a:endParaRPr lang="en-US" sz="24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1351156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33" y="609600"/>
            <a:ext cx="8991600" cy="661061"/>
          </a:xfrm>
        </p:spPr>
        <p:txBody>
          <a:bodyPr/>
          <a:lstStyle/>
          <a:p>
            <a:r>
              <a:rPr lang="en-US" dirty="0" smtClean="0"/>
              <a:t>Lessons about </a:t>
            </a:r>
            <a:r>
              <a:rPr lang="en-US" dirty="0"/>
              <a:t>the quantity theory of </a:t>
            </a:r>
            <a:r>
              <a:rPr lang="en-US" dirty="0"/>
              <a:t>money</a:t>
            </a:r>
            <a:br>
              <a:rPr lang="en-US" dirty="0"/>
            </a:br>
            <a:r>
              <a:rPr lang="en-US" dirty="0"/>
              <a:t>The quantity equation: M x V = P x </a:t>
            </a:r>
            <a:r>
              <a:rPr lang="en-US" dirty="0" smtClean="0"/>
              <a:t>Y</a:t>
            </a:r>
            <a:br>
              <a:rPr lang="en-US" dirty="0" smtClean="0"/>
            </a:br>
            <a:endParaRPr lang="en-US" dirty="0"/>
          </a:p>
        </p:txBody>
      </p:sp>
      <p:sp>
        <p:nvSpPr>
          <p:cNvPr id="3" name="Content Placeholder 2"/>
          <p:cNvSpPr>
            <a:spLocks noGrp="1"/>
          </p:cNvSpPr>
          <p:nvPr>
            <p:ph idx="1"/>
          </p:nvPr>
        </p:nvSpPr>
        <p:spPr>
          <a:xfrm>
            <a:off x="381000" y="1828800"/>
            <a:ext cx="8518947" cy="5534025"/>
          </a:xfrm>
        </p:spPr>
        <p:txBody>
          <a:bodyPr>
            <a:normAutofit/>
          </a:bodyPr>
          <a:lstStyle/>
          <a:p>
            <a:r>
              <a:rPr lang="en-US" sz="2400" dirty="0"/>
              <a:t>If real </a:t>
            </a:r>
            <a:r>
              <a:rPr lang="en-US" sz="2400" dirty="0" smtClean="0"/>
              <a:t>GDP (Y) </a:t>
            </a:r>
            <a:r>
              <a:rPr lang="en-US" sz="2400" dirty="0"/>
              <a:t>is constant, </a:t>
            </a:r>
            <a:endParaRPr lang="en-US" sz="2400" dirty="0" smtClean="0"/>
          </a:p>
          <a:p>
            <a:pPr lvl="1"/>
            <a:r>
              <a:rPr lang="en-US" sz="2400" dirty="0" smtClean="0"/>
              <a:t>Then inflation </a:t>
            </a:r>
            <a:r>
              <a:rPr lang="en-US" sz="2400" dirty="0"/>
              <a:t>rate = money growth rate.</a:t>
            </a:r>
          </a:p>
          <a:p>
            <a:r>
              <a:rPr lang="en-US" sz="2400" dirty="0"/>
              <a:t>If real GDP is growing, </a:t>
            </a:r>
            <a:endParaRPr lang="en-US" sz="2400" dirty="0" smtClean="0"/>
          </a:p>
          <a:p>
            <a:pPr lvl="1"/>
            <a:r>
              <a:rPr lang="en-US" sz="2400" dirty="0" smtClean="0"/>
              <a:t>Then inflation </a:t>
            </a:r>
            <a:r>
              <a:rPr lang="en-US" sz="2400" dirty="0"/>
              <a:t>rate &lt; money growth rate.  </a:t>
            </a:r>
            <a:endParaRPr lang="en-US" sz="2400" dirty="0" smtClean="0"/>
          </a:p>
          <a:p>
            <a:pPr marL="457200" lvl="1" indent="0">
              <a:buNone/>
            </a:pPr>
            <a:endParaRPr lang="en-US" sz="2400" dirty="0"/>
          </a:p>
          <a:p>
            <a:r>
              <a:rPr lang="en-US" sz="2400" dirty="0"/>
              <a:t>The bottom line:  </a:t>
            </a:r>
          </a:p>
          <a:p>
            <a:pPr lvl="1"/>
            <a:r>
              <a:rPr lang="en-US" sz="2400" dirty="0" smtClean="0"/>
              <a:t>Excessive </a:t>
            </a:r>
            <a:r>
              <a:rPr lang="en-US" sz="2400" dirty="0"/>
              <a:t>money growth causes inflation. </a:t>
            </a:r>
            <a:endParaRPr lang="en-US" sz="2400" dirty="0" smtClean="0"/>
          </a:p>
          <a:p>
            <a:pPr lvl="1"/>
            <a:r>
              <a:rPr lang="en-US" sz="2400" dirty="0" smtClean="0"/>
              <a:t>Money growth doesn’t affect Y (real GDP) growth.</a:t>
            </a:r>
          </a:p>
          <a:p>
            <a:pPr lvl="1"/>
            <a:r>
              <a:rPr lang="en-US" sz="2400" dirty="0" smtClean="0"/>
              <a:t>Y </a:t>
            </a:r>
            <a:r>
              <a:rPr lang="en-US" sz="2400" dirty="0"/>
              <a:t>p</a:t>
            </a:r>
            <a:r>
              <a:rPr lang="en-US" altLang="en-US" sz="2400" dirty="0" smtClean="0"/>
              <a:t>rimarily </a:t>
            </a:r>
            <a:r>
              <a:rPr lang="en-US" altLang="en-US" sz="2400" dirty="0"/>
              <a:t>determined by factor </a:t>
            </a:r>
            <a:r>
              <a:rPr lang="en-US" altLang="en-US" sz="2400" dirty="0" smtClean="0"/>
              <a:t>supplies and </a:t>
            </a:r>
            <a:r>
              <a:rPr lang="en-US" altLang="en-US" sz="2400" dirty="0"/>
              <a:t>available production </a:t>
            </a:r>
            <a:r>
              <a:rPr lang="en-US" altLang="en-US" sz="2400" dirty="0" smtClean="0"/>
              <a:t>technology.</a:t>
            </a:r>
            <a:endParaRPr lang="en-US" altLang="en-US" sz="2400" dirty="0"/>
          </a:p>
          <a:p>
            <a:pPr lvl="1"/>
            <a:endParaRPr lang="en-US" sz="2400" dirty="0" smtClean="0"/>
          </a:p>
          <a:p>
            <a:pPr lvl="1"/>
            <a:endParaRPr lang="en-US" sz="2400" dirty="0"/>
          </a:p>
          <a:p>
            <a:endParaRPr lang="en-US" sz="24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36</a:t>
            </a:fld>
            <a:endParaRPr lang="en-US"/>
          </a:p>
        </p:txBody>
      </p:sp>
      <p:sp>
        <p:nvSpPr>
          <p:cNvPr id="6" name="TextBox 5"/>
          <p:cNvSpPr txBox="1"/>
          <p:nvPr/>
        </p:nvSpPr>
        <p:spPr>
          <a:xfrm>
            <a:off x="304800" y="1219200"/>
            <a:ext cx="5551269" cy="461665"/>
          </a:xfrm>
          <a:prstGeom prst="rect">
            <a:avLst/>
          </a:prstGeom>
          <a:noFill/>
        </p:spPr>
        <p:txBody>
          <a:bodyPr wrap="none" rtlCol="0">
            <a:spAutoFit/>
          </a:bodyPr>
          <a:lstStyle/>
          <a:p>
            <a:r>
              <a:rPr lang="en-US" sz="2400" dirty="0" smtClean="0"/>
              <a:t>Assume V is relatively stable over time, </a:t>
            </a:r>
            <a:endParaRPr lang="en-US" sz="2400" dirty="0"/>
          </a:p>
        </p:txBody>
      </p:sp>
    </p:spTree>
    <p:extLst>
      <p:ext uri="{BB962C8B-B14F-4D97-AF65-F5344CB8AC3E}">
        <p14:creationId xmlns:p14="http://schemas.microsoft.com/office/powerpoint/2010/main" val="40660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wrap="square" anchor="t"/>
          <a:lstStyle/>
          <a:p>
            <a:r>
              <a:rPr lang="en-US" altLang="en-US" smtClean="0"/>
              <a:t>The Inflation Tax</a:t>
            </a:r>
          </a:p>
        </p:txBody>
      </p:sp>
      <p:sp>
        <p:nvSpPr>
          <p:cNvPr id="35843" name="Content Placeholder 2"/>
          <p:cNvSpPr>
            <a:spLocks noGrp="1"/>
          </p:cNvSpPr>
          <p:nvPr>
            <p:ph idx="1"/>
          </p:nvPr>
        </p:nvSpPr>
        <p:spPr/>
        <p:txBody>
          <a:bodyPr/>
          <a:lstStyle/>
          <a:p>
            <a:r>
              <a:rPr lang="en-US" altLang="en-US" dirty="0" smtClean="0"/>
              <a:t>The inflation tax</a:t>
            </a:r>
          </a:p>
          <a:p>
            <a:pPr lvl="1"/>
            <a:r>
              <a:rPr lang="en-US" altLang="en-US" dirty="0" smtClean="0"/>
              <a:t>Revenue the government raises by creating (printing) </a:t>
            </a:r>
            <a:r>
              <a:rPr lang="en-US" altLang="en-US" dirty="0" smtClean="0"/>
              <a:t>money</a:t>
            </a:r>
          </a:p>
          <a:p>
            <a:pPr lvl="1"/>
            <a:r>
              <a:rPr lang="en-US" altLang="en-US" dirty="0" smtClean="0"/>
              <a:t>No on receives a a bill from the government from this tax</a:t>
            </a:r>
          </a:p>
          <a:p>
            <a:pPr lvl="1"/>
            <a:r>
              <a:rPr lang="en-US" altLang="en-US" dirty="0"/>
              <a:t>T</a:t>
            </a:r>
            <a:r>
              <a:rPr lang="en-US" altLang="en-US" dirty="0" smtClean="0"/>
              <a:t>he inflation tax causes hyperinflation in some countries.</a:t>
            </a:r>
            <a:endParaRPr lang="en-US" altLang="en-US" dirty="0" smtClean="0"/>
          </a:p>
        </p:txBody>
      </p:sp>
      <p:sp>
        <p:nvSpPr>
          <p:cNvPr id="3584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93F3A990-AF9B-45AA-9839-F49E1D19C6FF}" type="slidenum">
              <a:rPr lang="en-US" altLang="en-US" sz="1200" smtClean="0">
                <a:solidFill>
                  <a:srgbClr val="000000"/>
                </a:solidFill>
              </a:rPr>
              <a:pPr algn="ctr" eaLnBrk="1" hangingPunct="1"/>
              <a:t>37</a:t>
            </a:fld>
            <a:endParaRPr lang="en-US" altLang="en-US" sz="1200" smtClean="0">
              <a:solidFill>
                <a:srgbClr val="000000"/>
              </a:solidFill>
            </a:endParaRPr>
          </a:p>
        </p:txBody>
      </p:sp>
      <p:sp>
        <p:nvSpPr>
          <p:cNvPr id="3584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7130033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wrap="square" anchor="t"/>
          <a:lstStyle/>
          <a:p>
            <a:r>
              <a:rPr lang="en-US" altLang="en-US" smtClean="0"/>
              <a:t>The Inflation Tax</a:t>
            </a:r>
          </a:p>
        </p:txBody>
      </p:sp>
      <p:sp>
        <p:nvSpPr>
          <p:cNvPr id="35843" name="Content Placeholder 2"/>
          <p:cNvSpPr>
            <a:spLocks noGrp="1"/>
          </p:cNvSpPr>
          <p:nvPr>
            <p:ph idx="1"/>
          </p:nvPr>
        </p:nvSpPr>
        <p:spPr/>
        <p:txBody>
          <a:bodyPr/>
          <a:lstStyle/>
          <a:p>
            <a:r>
              <a:rPr lang="en-US" altLang="en-US" dirty="0" smtClean="0"/>
              <a:t>The inflation tax</a:t>
            </a:r>
          </a:p>
          <a:p>
            <a:pPr lvl="2"/>
            <a:r>
              <a:rPr lang="en-US" altLang="en-US" dirty="0" smtClean="0"/>
              <a:t>When </a:t>
            </a:r>
            <a:r>
              <a:rPr lang="en-US" altLang="en-US" dirty="0" smtClean="0"/>
              <a:t>the government prints money</a:t>
            </a:r>
          </a:p>
          <a:p>
            <a:pPr lvl="2"/>
            <a:r>
              <a:rPr lang="en-US" altLang="en-US" dirty="0" smtClean="0"/>
              <a:t>The price level rises</a:t>
            </a:r>
          </a:p>
          <a:p>
            <a:pPr lvl="2"/>
            <a:r>
              <a:rPr lang="en-US" altLang="en-US" dirty="0" smtClean="0"/>
              <a:t>And the dollars in your wallet are less valuable</a:t>
            </a:r>
          </a:p>
          <a:p>
            <a:pPr lvl="1"/>
            <a:r>
              <a:rPr lang="en-US" altLang="en-US" dirty="0"/>
              <a:t>In the U.S., the inflation tax </a:t>
            </a:r>
            <a:r>
              <a:rPr lang="en-US" altLang="en-US" dirty="0" smtClean="0"/>
              <a:t>today accounts </a:t>
            </a:r>
            <a:r>
              <a:rPr lang="en-US" altLang="en-US" dirty="0"/>
              <a:t>for less than 3% of total </a:t>
            </a:r>
            <a:r>
              <a:rPr lang="en-US" altLang="en-US" dirty="0" smtClean="0"/>
              <a:t>revenue</a:t>
            </a:r>
          </a:p>
        </p:txBody>
      </p:sp>
      <p:sp>
        <p:nvSpPr>
          <p:cNvPr id="3584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93F3A990-AF9B-45AA-9839-F49E1D19C6FF}" type="slidenum">
              <a:rPr lang="en-US" altLang="en-US" sz="1200" smtClean="0">
                <a:solidFill>
                  <a:srgbClr val="000000"/>
                </a:solidFill>
              </a:rPr>
              <a:pPr algn="ctr" eaLnBrk="1" hangingPunct="1"/>
              <a:t>38</a:t>
            </a:fld>
            <a:endParaRPr lang="en-US" altLang="en-US" sz="1200" smtClean="0">
              <a:solidFill>
                <a:srgbClr val="000000"/>
              </a:solidFill>
            </a:endParaRPr>
          </a:p>
        </p:txBody>
      </p:sp>
      <p:sp>
        <p:nvSpPr>
          <p:cNvPr id="3584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8308101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wrap="square" anchor="t"/>
          <a:lstStyle/>
          <a:p>
            <a:r>
              <a:rPr lang="en-US" altLang="en-US" smtClean="0"/>
              <a:t>The Fisher Effect</a:t>
            </a:r>
          </a:p>
        </p:txBody>
      </p:sp>
      <p:sp>
        <p:nvSpPr>
          <p:cNvPr id="36867" name="Content Placeholder 2"/>
          <p:cNvSpPr>
            <a:spLocks noGrp="1"/>
          </p:cNvSpPr>
          <p:nvPr>
            <p:ph idx="1"/>
          </p:nvPr>
        </p:nvSpPr>
        <p:spPr/>
        <p:txBody>
          <a:bodyPr/>
          <a:lstStyle/>
          <a:p>
            <a:r>
              <a:rPr lang="en-US" altLang="en-US" dirty="0" smtClean="0"/>
              <a:t>Principle of monetary neutrality</a:t>
            </a:r>
          </a:p>
          <a:p>
            <a:pPr lvl="1"/>
            <a:r>
              <a:rPr lang="en-US" altLang="en-US" sz="2800" dirty="0"/>
              <a:t>An increase in the rate of money growth</a:t>
            </a:r>
          </a:p>
          <a:p>
            <a:pPr lvl="1"/>
            <a:r>
              <a:rPr lang="en-US" altLang="en-US" sz="2800" dirty="0"/>
              <a:t>Raises the rate of inflation</a:t>
            </a:r>
          </a:p>
          <a:p>
            <a:pPr lvl="1"/>
            <a:r>
              <a:rPr lang="en-US" altLang="en-US" sz="2800" dirty="0"/>
              <a:t>But does not affect any real variable</a:t>
            </a:r>
          </a:p>
          <a:p>
            <a:pPr marL="457200" lvl="1" indent="0">
              <a:buNone/>
            </a:pPr>
            <a:r>
              <a:rPr lang="en-US" altLang="en-US" sz="3000" dirty="0" smtClean="0">
                <a:solidFill>
                  <a:srgbClr val="0000FF"/>
                </a:solidFill>
              </a:rPr>
              <a:t>Effect of money on interest rates:</a:t>
            </a:r>
            <a:endParaRPr lang="en-US" altLang="en-US" sz="3000" dirty="0" smtClean="0">
              <a:solidFill>
                <a:srgbClr val="0000FF"/>
              </a:solidFill>
            </a:endParaRPr>
          </a:p>
          <a:p>
            <a:pPr marL="0" indent="0">
              <a:buNone/>
            </a:pPr>
            <a:r>
              <a:rPr lang="en-US" altLang="en-US" dirty="0"/>
              <a:t>	</a:t>
            </a:r>
            <a:r>
              <a:rPr lang="en-US" altLang="en-US" sz="3000" dirty="0" smtClean="0">
                <a:solidFill>
                  <a:schemeClr val="tx1"/>
                </a:solidFill>
                <a:latin typeface="Cambria" panose="02040503050406030204" pitchFamily="18" charset="0"/>
              </a:rPr>
              <a:t>Real </a:t>
            </a:r>
            <a:r>
              <a:rPr lang="en-US" altLang="en-US" sz="3000" dirty="0" smtClean="0">
                <a:solidFill>
                  <a:schemeClr val="tx1"/>
                </a:solidFill>
                <a:latin typeface="Cambria" panose="02040503050406030204" pitchFamily="18" charset="0"/>
              </a:rPr>
              <a:t>interest rate = Nominal interest rate – </a:t>
            </a:r>
            <a:r>
              <a:rPr lang="en-US" altLang="en-US" sz="3000" dirty="0" smtClean="0">
                <a:solidFill>
                  <a:schemeClr val="tx1"/>
                </a:solidFill>
                <a:latin typeface="Cambria" panose="02040503050406030204" pitchFamily="18" charset="0"/>
              </a:rPr>
              <a:t>	Inflation </a:t>
            </a:r>
            <a:r>
              <a:rPr lang="en-US" altLang="en-US" sz="3000" dirty="0" smtClean="0">
                <a:solidFill>
                  <a:schemeClr val="tx1"/>
                </a:solidFill>
                <a:latin typeface="Cambria" panose="02040503050406030204" pitchFamily="18" charset="0"/>
              </a:rPr>
              <a:t>rate</a:t>
            </a:r>
          </a:p>
          <a:p>
            <a:r>
              <a:rPr lang="en-US" altLang="en-US" dirty="0" smtClean="0"/>
              <a:t>We get</a:t>
            </a:r>
          </a:p>
          <a:p>
            <a:pPr marL="457200" lvl="1" indent="0">
              <a:buNone/>
            </a:pPr>
            <a:r>
              <a:rPr lang="en-US" altLang="en-US" sz="3000" dirty="0" smtClean="0">
                <a:solidFill>
                  <a:srgbClr val="C00000"/>
                </a:solidFill>
                <a:latin typeface="Cambria" panose="02040503050406030204" pitchFamily="18" charset="0"/>
              </a:rPr>
              <a:t>	Nominal </a:t>
            </a:r>
            <a:r>
              <a:rPr lang="en-US" altLang="en-US" sz="3000" dirty="0" smtClean="0">
                <a:solidFill>
                  <a:srgbClr val="C00000"/>
                </a:solidFill>
                <a:latin typeface="Cambria" panose="02040503050406030204" pitchFamily="18" charset="0"/>
              </a:rPr>
              <a:t>interest rate = Real interest rate + </a:t>
            </a:r>
            <a:r>
              <a:rPr lang="en-US" altLang="en-US" sz="3000" dirty="0" smtClean="0">
                <a:solidFill>
                  <a:srgbClr val="C00000"/>
                </a:solidFill>
                <a:latin typeface="Cambria" panose="02040503050406030204" pitchFamily="18" charset="0"/>
              </a:rPr>
              <a:t>	Inflation </a:t>
            </a:r>
            <a:r>
              <a:rPr lang="en-US" altLang="en-US" sz="3000" dirty="0" smtClean="0">
                <a:solidFill>
                  <a:srgbClr val="C00000"/>
                </a:solidFill>
                <a:latin typeface="Cambria" panose="02040503050406030204" pitchFamily="18" charset="0"/>
              </a:rPr>
              <a:t>rate</a:t>
            </a:r>
          </a:p>
        </p:txBody>
      </p:sp>
      <p:sp>
        <p:nvSpPr>
          <p:cNvPr id="3686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E70F47E6-F782-4630-8F92-5CF17A404452}" type="slidenum">
              <a:rPr lang="en-US" altLang="en-US" sz="1200" smtClean="0">
                <a:solidFill>
                  <a:srgbClr val="000000"/>
                </a:solidFill>
              </a:rPr>
              <a:pPr algn="ctr" eaLnBrk="1" hangingPunct="1"/>
              <a:t>39</a:t>
            </a:fld>
            <a:endParaRPr lang="en-US" altLang="en-US" sz="1200" smtClean="0">
              <a:solidFill>
                <a:srgbClr val="000000"/>
              </a:solidFill>
            </a:endParaRPr>
          </a:p>
        </p:txBody>
      </p:sp>
    </p:spTree>
    <p:extLst>
      <p:ext uri="{BB962C8B-B14F-4D97-AF65-F5344CB8AC3E}">
        <p14:creationId xmlns:p14="http://schemas.microsoft.com/office/powerpoint/2010/main" val="34502615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t"/>
          <a:lstStyle/>
          <a:p>
            <a:r>
              <a:rPr lang="en-US" altLang="en-US" dirty="0" smtClean="0"/>
              <a:t>Inflation, Part 1</a:t>
            </a:r>
          </a:p>
        </p:txBody>
      </p:sp>
      <p:sp>
        <p:nvSpPr>
          <p:cNvPr id="10243" name="Content Placeholder 2"/>
          <p:cNvSpPr>
            <a:spLocks noGrp="1"/>
          </p:cNvSpPr>
          <p:nvPr>
            <p:ph idx="1"/>
          </p:nvPr>
        </p:nvSpPr>
        <p:spPr>
          <a:xfrm>
            <a:off x="277813" y="1025525"/>
            <a:ext cx="8588375" cy="4079875"/>
          </a:xfrm>
        </p:spPr>
        <p:txBody>
          <a:bodyPr/>
          <a:lstStyle/>
          <a:p>
            <a:r>
              <a:rPr lang="en-US" altLang="en-US" dirty="0" smtClean="0"/>
              <a:t>Inflation</a:t>
            </a:r>
          </a:p>
          <a:p>
            <a:pPr lvl="1"/>
            <a:r>
              <a:rPr lang="en-US" altLang="en-US" dirty="0" smtClean="0"/>
              <a:t>Increase in the overall level of prices</a:t>
            </a:r>
          </a:p>
          <a:p>
            <a:r>
              <a:rPr lang="en-US" altLang="en-US" dirty="0" smtClean="0"/>
              <a:t>Deflation</a:t>
            </a:r>
          </a:p>
          <a:p>
            <a:pPr lvl="1"/>
            <a:r>
              <a:rPr lang="en-US" altLang="en-US" dirty="0" smtClean="0"/>
              <a:t>Decrease in the overall level of prices</a:t>
            </a:r>
          </a:p>
          <a:p>
            <a:r>
              <a:rPr lang="en-US" altLang="en-US" dirty="0" smtClean="0"/>
              <a:t>Hyperinflation</a:t>
            </a:r>
          </a:p>
          <a:p>
            <a:pPr lvl="1"/>
            <a:r>
              <a:rPr lang="en-US" altLang="en-US" dirty="0" smtClean="0"/>
              <a:t>Extraordinarily high rate of </a:t>
            </a:r>
            <a:r>
              <a:rPr lang="en-US" altLang="en-US" dirty="0" smtClean="0"/>
              <a:t>inflation</a:t>
            </a:r>
          </a:p>
          <a:p>
            <a:pPr lvl="2"/>
            <a:r>
              <a:rPr lang="en-US" altLang="en-US" dirty="0"/>
              <a:t>Inflation that exceeds 50% per month</a:t>
            </a:r>
          </a:p>
          <a:p>
            <a:pPr lvl="2"/>
            <a:endParaRPr lang="en-US" altLang="en-US" dirty="0" smtClean="0"/>
          </a:p>
        </p:txBody>
      </p:sp>
      <p:sp>
        <p:nvSpPr>
          <p:cNvPr id="1024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0244" name="Slide Number Placeholder 3"/>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51B3F48A-EF3C-4FD0-B40F-5985E2BD4A9F}" type="slidenum">
              <a:rPr lang="en-US" altLang="en-US" sz="1200" smtClean="0">
                <a:solidFill>
                  <a:schemeClr val="tx1"/>
                </a:solidFill>
              </a:rPr>
              <a:pPr algn="ctr" eaLnBrk="1" hangingPunct="1"/>
              <a:t>4</a:t>
            </a:fld>
            <a:endParaRPr lang="en-US" altLang="en-US" sz="1200" dirty="0" smtClean="0">
              <a:solidFill>
                <a:schemeClr val="tx1"/>
              </a:solidFill>
            </a:endParaRPr>
          </a:p>
        </p:txBody>
      </p:sp>
    </p:spTree>
    <p:extLst>
      <p:ext uri="{BB962C8B-B14F-4D97-AF65-F5344CB8AC3E}">
        <p14:creationId xmlns:p14="http://schemas.microsoft.com/office/powerpoint/2010/main" val="3123386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wrap="square" anchor="t"/>
          <a:lstStyle/>
          <a:p>
            <a:r>
              <a:rPr lang="en-US" altLang="en-US" smtClean="0"/>
              <a:t>The Fisher Effect</a:t>
            </a:r>
          </a:p>
        </p:txBody>
      </p:sp>
      <p:sp>
        <p:nvSpPr>
          <p:cNvPr id="37891" name="Content Placeholder 2"/>
          <p:cNvSpPr>
            <a:spLocks noGrp="1"/>
          </p:cNvSpPr>
          <p:nvPr>
            <p:ph idx="1"/>
          </p:nvPr>
        </p:nvSpPr>
        <p:spPr/>
        <p:txBody>
          <a:bodyPr/>
          <a:lstStyle/>
          <a:p>
            <a:r>
              <a:rPr lang="en-US" altLang="en-US" dirty="0" smtClean="0"/>
              <a:t>Fisher effect</a:t>
            </a:r>
          </a:p>
          <a:p>
            <a:pPr lvl="1"/>
            <a:r>
              <a:rPr lang="en-US" altLang="en-US" dirty="0" smtClean="0"/>
              <a:t>One-for-one adjustment of nominal interest rate to inflation </a:t>
            </a:r>
            <a:r>
              <a:rPr lang="en-US" altLang="en-US" dirty="0" smtClean="0"/>
              <a:t>rate</a:t>
            </a:r>
          </a:p>
          <a:p>
            <a:pPr lvl="1"/>
            <a:endParaRPr lang="en-US" altLang="en-US" dirty="0" smtClean="0"/>
          </a:p>
          <a:p>
            <a:pPr lvl="1"/>
            <a:r>
              <a:rPr lang="en-US" altLang="en-US" dirty="0" smtClean="0"/>
              <a:t>When the Fed increases the rate of money growth</a:t>
            </a:r>
          </a:p>
          <a:p>
            <a:pPr lvl="2"/>
            <a:r>
              <a:rPr lang="en-US" altLang="en-US" dirty="0" smtClean="0"/>
              <a:t>Higher </a:t>
            </a:r>
            <a:r>
              <a:rPr lang="en-US" altLang="en-US" dirty="0" smtClean="0"/>
              <a:t>inflation rate</a:t>
            </a:r>
          </a:p>
          <a:p>
            <a:pPr lvl="2"/>
            <a:r>
              <a:rPr lang="en-US" altLang="en-US" dirty="0" smtClean="0"/>
              <a:t>Higher nominal interest </a:t>
            </a:r>
            <a:r>
              <a:rPr lang="en-US" altLang="en-US" dirty="0" smtClean="0"/>
              <a:t>rate</a:t>
            </a:r>
          </a:p>
          <a:p>
            <a:pPr marL="1371600" lvl="3" indent="0">
              <a:buNone/>
            </a:pPr>
            <a:r>
              <a:rPr lang="en-US" altLang="en-US" dirty="0" smtClean="0"/>
              <a:t>(In the long run result)</a:t>
            </a:r>
            <a:endParaRPr lang="en-US" altLang="en-US" dirty="0" smtClean="0"/>
          </a:p>
          <a:p>
            <a:endParaRPr lang="en-US" altLang="en-US" dirty="0" smtClean="0"/>
          </a:p>
        </p:txBody>
      </p:sp>
      <p:sp>
        <p:nvSpPr>
          <p:cNvPr id="3789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961C0622-3CE2-45B1-AAC1-D9D0D7220316}" type="slidenum">
              <a:rPr lang="en-US" altLang="en-US" sz="1200" smtClean="0">
                <a:solidFill>
                  <a:srgbClr val="000000"/>
                </a:solidFill>
              </a:rPr>
              <a:pPr algn="ctr" eaLnBrk="1" hangingPunct="1"/>
              <a:t>40</a:t>
            </a:fld>
            <a:endParaRPr lang="en-US" altLang="en-US" sz="1200" smtClean="0">
              <a:solidFill>
                <a:srgbClr val="000000"/>
              </a:solidFill>
            </a:endParaRPr>
          </a:p>
        </p:txBody>
      </p:sp>
      <p:sp>
        <p:nvSpPr>
          <p:cNvPr id="3789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584139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FRED Graph Chart" descr="FRED Graph">
            <a:hlinkClick r:id="rId3" tooltip="View this chart in your browser. "/>
          </p:cNvPr>
          <p:cNvPicPr>
            <a:picLocks noChangeAspect="1"/>
          </p:cNvPicPr>
          <p:nvPr/>
        </p:nvPicPr>
        <p:blipFill>
          <a:blip r:embed="rId4"/>
          <a:stretch>
            <a:fillRect/>
          </a:stretch>
        </p:blipFill>
        <p:spPr>
          <a:xfrm>
            <a:off x="249227" y="609600"/>
            <a:ext cx="8456623" cy="5676900"/>
          </a:xfrm>
          <a:prstGeom prst="rect">
            <a:avLst/>
          </a:prstGeom>
        </p:spPr>
      </p:pic>
      <p:sp>
        <p:nvSpPr>
          <p:cNvPr id="4" name="Title 3"/>
          <p:cNvSpPr>
            <a:spLocks noGrp="1"/>
          </p:cNvSpPr>
          <p:nvPr>
            <p:ph type="title"/>
          </p:nvPr>
        </p:nvSpPr>
        <p:spPr/>
        <p:txBody>
          <a:bodyPr/>
          <a:lstStyle/>
          <a:p>
            <a:r>
              <a:rPr lang="en-US" sz="2800" dirty="0"/>
              <a:t>U.S. Nominal Interest &amp; Inflation Rates, </a:t>
            </a:r>
            <a:r>
              <a:rPr lang="en-US" sz="2800" dirty="0" smtClean="0"/>
              <a:t>1960–2016</a:t>
            </a:r>
            <a:endParaRPr lang="en-US" sz="2800" dirty="0"/>
          </a:p>
        </p:txBody>
      </p:sp>
      <p:sp>
        <p:nvSpPr>
          <p:cNvPr id="5" name="Text Placeholder 4"/>
          <p:cNvSpPr>
            <a:spLocks noGrp="1"/>
          </p:cNvSpPr>
          <p:nvPr>
            <p:ph type="body" sz="quarter" idx="12"/>
          </p:nvPr>
        </p:nvSpPr>
        <p:spPr>
          <a:xfrm>
            <a:off x="5500113" y="489326"/>
            <a:ext cx="3365500" cy="1536728"/>
          </a:xfrm>
          <a:solidFill>
            <a:srgbClr val="FFFFCC"/>
          </a:solidFill>
        </p:spPr>
        <p:txBody>
          <a:bodyPr/>
          <a:lstStyle/>
          <a:p>
            <a:r>
              <a:rPr lang="en-US" sz="2400" dirty="0">
                <a:solidFill>
                  <a:srgbClr val="000000"/>
                </a:solidFill>
                <a:cs typeface="Arial"/>
              </a:rPr>
              <a:t>The close relation between these variables is evidence for the Fisher effect.</a:t>
            </a:r>
          </a:p>
          <a:p>
            <a:endParaRPr lang="en-US" sz="2400" dirty="0"/>
          </a:p>
        </p:txBody>
      </p:sp>
      <p:sp>
        <p:nvSpPr>
          <p:cNvPr id="3" name="Slide Number Placeholder 2"/>
          <p:cNvSpPr>
            <a:spLocks noGrp="1"/>
          </p:cNvSpPr>
          <p:nvPr>
            <p:ph type="sldNum" sz="quarter" idx="13"/>
          </p:nvPr>
        </p:nvSpPr>
        <p:spPr/>
        <p:txBody>
          <a:bodyPr/>
          <a:lstStyle/>
          <a:p>
            <a:fld id="{B5274F97-0F13-42E5-9A1D-07478243785D}" type="slidenum">
              <a:rPr lang="nl-BE" smtClean="0"/>
              <a:t>41</a:t>
            </a:fld>
            <a:endParaRPr lang="nl-BE"/>
          </a:p>
        </p:txBody>
      </p:sp>
      <p:sp>
        <p:nvSpPr>
          <p:cNvPr id="2" name="Footer Placeholder 1"/>
          <p:cNvSpPr>
            <a:spLocks noGrp="1"/>
          </p:cNvSpPr>
          <p:nvPr>
            <p:ph type="ftr" sz="quarter" idx="14"/>
          </p:nvPr>
        </p:nvSpPr>
        <p:spPr/>
        <p:txBody>
          <a:bodyPr/>
          <a:lstStyle/>
          <a:p>
            <a:r>
              <a:rPr lang="en-US" smtClean="0"/>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nl-BE"/>
          </a:p>
        </p:txBody>
      </p:sp>
      <p:sp>
        <p:nvSpPr>
          <p:cNvPr id="7" name="Text Box 4"/>
          <p:cNvSpPr txBox="1">
            <a:spLocks noChangeArrowheads="1"/>
          </p:cNvSpPr>
          <p:nvPr/>
        </p:nvSpPr>
        <p:spPr bwMode="auto">
          <a:xfrm>
            <a:off x="2895600" y="4343400"/>
            <a:ext cx="20685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dirty="0">
                <a:solidFill>
                  <a:srgbClr val="000000"/>
                </a:solidFill>
                <a:cs typeface="Arial" charset="0"/>
              </a:rPr>
              <a:t>Inflation rate</a:t>
            </a:r>
          </a:p>
        </p:txBody>
      </p:sp>
      <p:sp>
        <p:nvSpPr>
          <p:cNvPr id="8" name="Text Box 5"/>
          <p:cNvSpPr txBox="1">
            <a:spLocks noChangeArrowheads="1"/>
          </p:cNvSpPr>
          <p:nvPr/>
        </p:nvSpPr>
        <p:spPr bwMode="auto">
          <a:xfrm>
            <a:off x="4559519" y="2026054"/>
            <a:ext cx="18811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dirty="0">
                <a:solidFill>
                  <a:srgbClr val="000000"/>
                </a:solidFill>
                <a:cs typeface="Arial" charset="0"/>
              </a:rPr>
              <a:t>Nominal interest rate</a:t>
            </a:r>
          </a:p>
        </p:txBody>
      </p:sp>
    </p:spTree>
    <p:extLst>
      <p:ext uri="{BB962C8B-B14F-4D97-AF65-F5344CB8AC3E}">
        <p14:creationId xmlns:p14="http://schemas.microsoft.com/office/powerpoint/2010/main" val="36763564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bg/>
                                          </p:spTgt>
                                        </p:tgtEl>
                                        <p:attrNameLst>
                                          <p:attrName>style.visibility</p:attrName>
                                        </p:attrNameLst>
                                      </p:cBhvr>
                                      <p:to>
                                        <p:strVal val="visible"/>
                                      </p:to>
                                    </p:set>
                                    <p:animEffect transition="in" filter="wipe(left)">
                                      <p:cBhvr>
                                        <p:cTn id="16" dur="500"/>
                                        <p:tgtEl>
                                          <p:spTgt spid="5">
                                            <p:bg/>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ipe(left)">
                                      <p:cBhvr>
                                        <p:cTn id="19"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wrap="square" anchor="t"/>
          <a:lstStyle/>
          <a:p>
            <a:r>
              <a:rPr lang="en-US" altLang="en-US" smtClean="0"/>
              <a:t>The Costs of Inflation</a:t>
            </a:r>
          </a:p>
        </p:txBody>
      </p:sp>
      <p:sp>
        <p:nvSpPr>
          <p:cNvPr id="39939" name="Content Placeholder 2"/>
          <p:cNvSpPr>
            <a:spLocks noGrp="1"/>
          </p:cNvSpPr>
          <p:nvPr>
            <p:ph idx="1"/>
          </p:nvPr>
        </p:nvSpPr>
        <p:spPr/>
        <p:txBody>
          <a:bodyPr/>
          <a:lstStyle/>
          <a:p>
            <a:r>
              <a:rPr lang="en-US" altLang="en-US" smtClean="0"/>
              <a:t>Inflation fallacy</a:t>
            </a:r>
          </a:p>
          <a:p>
            <a:pPr lvl="1"/>
            <a:r>
              <a:rPr lang="en-US" altLang="en-US" smtClean="0"/>
              <a:t>“Inflation robs people of the purchasing power of his hard-earned dollars”</a:t>
            </a:r>
          </a:p>
          <a:p>
            <a:r>
              <a:rPr lang="en-US" altLang="en-US" smtClean="0"/>
              <a:t>When prices rise</a:t>
            </a:r>
          </a:p>
          <a:p>
            <a:pPr lvl="1"/>
            <a:r>
              <a:rPr lang="en-US" altLang="en-US" smtClean="0"/>
              <a:t>Buyers pay more </a:t>
            </a:r>
          </a:p>
          <a:p>
            <a:pPr lvl="1"/>
            <a:r>
              <a:rPr lang="en-US" altLang="en-US" smtClean="0"/>
              <a:t>Sellers get more</a:t>
            </a:r>
          </a:p>
          <a:p>
            <a:r>
              <a:rPr lang="en-US" altLang="en-US" smtClean="0"/>
              <a:t>Inflation does not in itself reduce people’s real purchasing power</a:t>
            </a:r>
          </a:p>
        </p:txBody>
      </p:sp>
      <p:sp>
        <p:nvSpPr>
          <p:cNvPr id="3994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CE1FC72-3F19-454F-85D1-8F7C43A4E047}" type="slidenum">
              <a:rPr lang="en-US" altLang="en-US" sz="1200" smtClean="0">
                <a:solidFill>
                  <a:srgbClr val="000000"/>
                </a:solidFill>
              </a:rPr>
              <a:pPr algn="ctr" eaLnBrk="1" hangingPunct="1"/>
              <a:t>42</a:t>
            </a:fld>
            <a:endParaRPr lang="en-US" altLang="en-US" sz="1200" smtClean="0">
              <a:solidFill>
                <a:srgbClr val="000000"/>
              </a:solidFill>
            </a:endParaRPr>
          </a:p>
        </p:txBody>
      </p:sp>
      <p:sp>
        <p:nvSpPr>
          <p:cNvPr id="3994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5870573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FRED Graph Chart" descr="FRED Graph">
            <a:hlinkClick r:id="rId3" tooltip="View this chart in your browser. "/>
          </p:cNvPr>
          <p:cNvPicPr>
            <a:picLocks noChangeAspect="1"/>
          </p:cNvPicPr>
          <p:nvPr/>
        </p:nvPicPr>
        <p:blipFill>
          <a:blip r:embed="rId4"/>
          <a:stretch>
            <a:fillRect/>
          </a:stretch>
        </p:blipFill>
        <p:spPr>
          <a:xfrm>
            <a:off x="249227" y="609600"/>
            <a:ext cx="8456623" cy="5676900"/>
          </a:xfrm>
          <a:prstGeom prst="rect">
            <a:avLst/>
          </a:prstGeom>
        </p:spPr>
      </p:pic>
      <p:sp>
        <p:nvSpPr>
          <p:cNvPr id="2" name="Title 1"/>
          <p:cNvSpPr>
            <a:spLocks noGrp="1"/>
          </p:cNvSpPr>
          <p:nvPr>
            <p:ph type="title"/>
          </p:nvPr>
        </p:nvSpPr>
        <p:spPr/>
        <p:txBody>
          <a:bodyPr/>
          <a:lstStyle/>
          <a:p>
            <a:r>
              <a:rPr lang="en-US" sz="2800" dirty="0"/>
              <a:t>U.S. Average Hourly Earnings &amp; the </a:t>
            </a:r>
            <a:r>
              <a:rPr lang="en-US" sz="2800" dirty="0" smtClean="0"/>
              <a:t>CPI 1965 - 2016</a:t>
            </a:r>
            <a:endParaRPr lang="en-US" sz="2800" dirty="0"/>
          </a:p>
        </p:txBody>
      </p:sp>
      <p:sp>
        <p:nvSpPr>
          <p:cNvPr id="3" name="Text Placeholder 2"/>
          <p:cNvSpPr>
            <a:spLocks noGrp="1"/>
          </p:cNvSpPr>
          <p:nvPr>
            <p:ph type="body" sz="quarter" idx="12"/>
          </p:nvPr>
        </p:nvSpPr>
        <p:spPr>
          <a:xfrm>
            <a:off x="1454546" y="1243414"/>
            <a:ext cx="3365500" cy="2182168"/>
          </a:xfrm>
        </p:spPr>
        <p:txBody>
          <a:bodyPr/>
          <a:lstStyle/>
          <a:p>
            <a:r>
              <a:rPr lang="en-US" sz="2400" dirty="0"/>
              <a:t>Inflation causes </a:t>
            </a:r>
            <a:br>
              <a:rPr lang="en-US" sz="2400" dirty="0"/>
            </a:br>
            <a:r>
              <a:rPr lang="en-US" sz="2400" dirty="0"/>
              <a:t>the CPI and </a:t>
            </a:r>
            <a:br>
              <a:rPr lang="en-US" sz="2400" dirty="0"/>
            </a:br>
            <a:r>
              <a:rPr lang="en-US" sz="2400" dirty="0"/>
              <a:t>nominal wages </a:t>
            </a:r>
            <a:br>
              <a:rPr lang="en-US" sz="2400" dirty="0"/>
            </a:br>
            <a:r>
              <a:rPr lang="en-US" sz="2400" dirty="0"/>
              <a:t>to rise together over the long run.</a:t>
            </a:r>
          </a:p>
          <a:p>
            <a:endParaRPr lang="en-US" sz="24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43</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8" name="Text Box 5"/>
          <p:cNvSpPr txBox="1">
            <a:spLocks noChangeArrowheads="1"/>
          </p:cNvSpPr>
          <p:nvPr/>
        </p:nvSpPr>
        <p:spPr bwMode="auto">
          <a:xfrm>
            <a:off x="2693193" y="4610755"/>
            <a:ext cx="8882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dirty="0">
                <a:solidFill>
                  <a:srgbClr val="FF0000"/>
                </a:solidFill>
                <a:cs typeface="Arial" charset="0"/>
              </a:rPr>
              <a:t>CPI </a:t>
            </a:r>
          </a:p>
        </p:txBody>
      </p:sp>
      <p:sp>
        <p:nvSpPr>
          <p:cNvPr id="9" name="Text Box 6"/>
          <p:cNvSpPr txBox="1">
            <a:spLocks noChangeArrowheads="1"/>
          </p:cNvSpPr>
          <p:nvPr/>
        </p:nvSpPr>
        <p:spPr bwMode="auto">
          <a:xfrm>
            <a:off x="5943600" y="2971800"/>
            <a:ext cx="2173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dirty="0">
                <a:solidFill>
                  <a:srgbClr val="0000FF"/>
                </a:solidFill>
                <a:cs typeface="Arial" charset="0"/>
              </a:rPr>
              <a:t>Nominal wage </a:t>
            </a:r>
          </a:p>
        </p:txBody>
      </p:sp>
    </p:spTree>
    <p:extLst>
      <p:ext uri="{BB962C8B-B14F-4D97-AF65-F5344CB8AC3E}">
        <p14:creationId xmlns:p14="http://schemas.microsoft.com/office/powerpoint/2010/main" val="371005592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wrap="square" anchor="t"/>
          <a:lstStyle/>
          <a:p>
            <a:r>
              <a:rPr lang="en-US" altLang="en-US" dirty="0" smtClean="0"/>
              <a:t>The Costs of Inflation</a:t>
            </a:r>
          </a:p>
        </p:txBody>
      </p:sp>
      <p:sp>
        <p:nvSpPr>
          <p:cNvPr id="40963" name="Content Placeholder 2"/>
          <p:cNvSpPr>
            <a:spLocks noGrp="1"/>
          </p:cNvSpPr>
          <p:nvPr>
            <p:ph idx="1"/>
          </p:nvPr>
        </p:nvSpPr>
        <p:spPr/>
        <p:txBody>
          <a:bodyPr/>
          <a:lstStyle/>
          <a:p>
            <a:r>
              <a:rPr lang="en-US" altLang="en-US" smtClean="0"/>
              <a:t>Shoeleather costs</a:t>
            </a:r>
          </a:p>
          <a:p>
            <a:pPr lvl="1"/>
            <a:r>
              <a:rPr lang="en-US" altLang="en-US" smtClean="0"/>
              <a:t>Resources wasted when inflation encourages people to reduce their money holdings</a:t>
            </a:r>
          </a:p>
          <a:p>
            <a:pPr lvl="1"/>
            <a:r>
              <a:rPr lang="en-US" altLang="en-US" smtClean="0"/>
              <a:t>Can be substantial</a:t>
            </a:r>
          </a:p>
          <a:p>
            <a:r>
              <a:rPr lang="en-US" altLang="en-US" smtClean="0"/>
              <a:t>Menu costs</a:t>
            </a:r>
          </a:p>
          <a:p>
            <a:pPr lvl="1"/>
            <a:r>
              <a:rPr lang="en-US" altLang="en-US" smtClean="0"/>
              <a:t>Costs of changing prices</a:t>
            </a:r>
          </a:p>
          <a:p>
            <a:pPr lvl="1"/>
            <a:r>
              <a:rPr lang="en-US" altLang="en-US" smtClean="0"/>
              <a:t>Inflation – increases menu costs that firms must bear</a:t>
            </a:r>
          </a:p>
        </p:txBody>
      </p:sp>
      <p:sp>
        <p:nvSpPr>
          <p:cNvPr id="4096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4DFA2421-4A21-4E5F-A9F5-9101635CF8AD}" type="slidenum">
              <a:rPr lang="en-US" altLang="en-US" sz="1200" smtClean="0">
                <a:solidFill>
                  <a:srgbClr val="000000"/>
                </a:solidFill>
              </a:rPr>
              <a:pPr algn="ctr" eaLnBrk="1" hangingPunct="1"/>
              <a:t>44</a:t>
            </a:fld>
            <a:endParaRPr lang="en-US" altLang="en-US" sz="1200" smtClean="0">
              <a:solidFill>
                <a:srgbClr val="000000"/>
              </a:solidFill>
            </a:endParaRPr>
          </a:p>
        </p:txBody>
      </p:sp>
      <p:sp>
        <p:nvSpPr>
          <p:cNvPr id="4096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9968817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Costs of Inflation</a:t>
            </a:r>
          </a:p>
        </p:txBody>
      </p:sp>
      <p:sp>
        <p:nvSpPr>
          <p:cNvPr id="3" name="Content Placeholder 2"/>
          <p:cNvSpPr>
            <a:spLocks noGrp="1"/>
          </p:cNvSpPr>
          <p:nvPr>
            <p:ph idx="1"/>
          </p:nvPr>
        </p:nvSpPr>
        <p:spPr/>
        <p:txBody>
          <a:bodyPr/>
          <a:lstStyle/>
          <a:p>
            <a:r>
              <a:rPr lang="en-US" dirty="0"/>
              <a:t>Misallocation of resources from relative-price variability:  </a:t>
            </a:r>
            <a:endParaRPr lang="en-US" dirty="0" smtClean="0"/>
          </a:p>
          <a:p>
            <a:pPr lvl="1"/>
            <a:r>
              <a:rPr lang="en-US" dirty="0" smtClean="0"/>
              <a:t>Firms </a:t>
            </a:r>
            <a:r>
              <a:rPr lang="en-US" dirty="0"/>
              <a:t>don’t all raise prices at the same time, so relative prices can </a:t>
            </a:r>
            <a:r>
              <a:rPr lang="en-US" dirty="0" smtClean="0"/>
              <a:t>vary</a:t>
            </a:r>
          </a:p>
          <a:p>
            <a:pPr lvl="2"/>
            <a:r>
              <a:rPr lang="en-US" dirty="0" smtClean="0"/>
              <a:t>Distorts </a:t>
            </a:r>
            <a:r>
              <a:rPr lang="en-US" dirty="0"/>
              <a:t>the allocation of </a:t>
            </a:r>
            <a:r>
              <a:rPr lang="en-US" dirty="0" smtClean="0"/>
              <a:t>resources </a:t>
            </a:r>
            <a:endParaRPr lang="en-US" dirty="0"/>
          </a:p>
          <a:p>
            <a:r>
              <a:rPr lang="en-US" dirty="0"/>
              <a:t>Confusion </a:t>
            </a:r>
            <a:r>
              <a:rPr lang="en-US" dirty="0" smtClean="0"/>
              <a:t>and </a:t>
            </a:r>
            <a:r>
              <a:rPr lang="en-US" dirty="0"/>
              <a:t>inconvenience:  </a:t>
            </a:r>
            <a:endParaRPr lang="en-US" dirty="0" smtClean="0"/>
          </a:p>
          <a:p>
            <a:pPr lvl="1"/>
            <a:r>
              <a:rPr lang="en-US" dirty="0" smtClean="0"/>
              <a:t>Inflation </a:t>
            </a:r>
            <a:r>
              <a:rPr lang="en-US" dirty="0"/>
              <a:t>changes the yardstick we use to measure </a:t>
            </a:r>
            <a:r>
              <a:rPr lang="en-US" dirty="0" smtClean="0"/>
              <a:t>transactions </a:t>
            </a:r>
            <a:endParaRPr lang="en-US" dirty="0"/>
          </a:p>
          <a:p>
            <a:pPr lvl="2"/>
            <a:r>
              <a:rPr lang="en-US" dirty="0" smtClean="0"/>
              <a:t>Complicates </a:t>
            </a:r>
            <a:r>
              <a:rPr lang="en-US" dirty="0"/>
              <a:t>long-range planning and the comparison of dollar amounts over </a:t>
            </a:r>
            <a:r>
              <a:rPr lang="en-US" dirty="0" smtClean="0"/>
              <a:t>time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1160680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Costs of Inflation</a:t>
            </a:r>
          </a:p>
        </p:txBody>
      </p:sp>
      <p:sp>
        <p:nvSpPr>
          <p:cNvPr id="3" name="Content Placeholder 2"/>
          <p:cNvSpPr>
            <a:spLocks noGrp="1"/>
          </p:cNvSpPr>
          <p:nvPr>
            <p:ph idx="1"/>
          </p:nvPr>
        </p:nvSpPr>
        <p:spPr/>
        <p:txBody>
          <a:bodyPr/>
          <a:lstStyle/>
          <a:p>
            <a:r>
              <a:rPr lang="en-US" dirty="0"/>
              <a:t>Tax distortions:  </a:t>
            </a:r>
          </a:p>
          <a:p>
            <a:pPr lvl="1"/>
            <a:r>
              <a:rPr lang="en-US" dirty="0" smtClean="0"/>
              <a:t>Inflation </a:t>
            </a:r>
            <a:r>
              <a:rPr lang="en-US" dirty="0"/>
              <a:t>makes nominal income grow faster than real income.  </a:t>
            </a:r>
          </a:p>
          <a:p>
            <a:pPr lvl="1"/>
            <a:r>
              <a:rPr lang="en-US" dirty="0" smtClean="0"/>
              <a:t>Taxes </a:t>
            </a:r>
            <a:r>
              <a:rPr lang="en-US" dirty="0"/>
              <a:t>are based on nominal income, </a:t>
            </a:r>
            <a:br>
              <a:rPr lang="en-US" dirty="0"/>
            </a:br>
            <a:r>
              <a:rPr lang="en-US" dirty="0"/>
              <a:t>and some are not adjusted for inflation.  </a:t>
            </a:r>
          </a:p>
          <a:p>
            <a:pPr lvl="1"/>
            <a:r>
              <a:rPr lang="en-US" dirty="0" smtClean="0"/>
              <a:t>So</a:t>
            </a:r>
            <a:r>
              <a:rPr lang="en-US" dirty="0"/>
              <a:t>, inflation causes people to pay more taxes even when their real incomes don’t increase.</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261901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Costs of Inflation</a:t>
            </a:r>
          </a:p>
        </p:txBody>
      </p:sp>
      <p:sp>
        <p:nvSpPr>
          <p:cNvPr id="3" name="Content Placeholder 2"/>
          <p:cNvSpPr>
            <a:spLocks noGrp="1"/>
          </p:cNvSpPr>
          <p:nvPr>
            <p:ph idx="1"/>
          </p:nvPr>
        </p:nvSpPr>
        <p:spPr/>
        <p:txBody>
          <a:bodyPr/>
          <a:lstStyle/>
          <a:p>
            <a:r>
              <a:rPr lang="en-US" dirty="0"/>
              <a:t>All these costs </a:t>
            </a:r>
            <a:endParaRPr lang="en-US" dirty="0" smtClean="0"/>
          </a:p>
          <a:p>
            <a:pPr lvl="1"/>
            <a:r>
              <a:rPr lang="en-US" dirty="0" smtClean="0"/>
              <a:t>Are </a:t>
            </a:r>
            <a:r>
              <a:rPr lang="en-US" dirty="0"/>
              <a:t>quite high for economies experiencing hyperinflation.  </a:t>
            </a:r>
          </a:p>
          <a:p>
            <a:r>
              <a:rPr lang="en-US" dirty="0"/>
              <a:t>For economies with low inflation (&lt; 10% per year), </a:t>
            </a:r>
            <a:endParaRPr lang="en-US" dirty="0" smtClean="0"/>
          </a:p>
          <a:p>
            <a:pPr lvl="1"/>
            <a:r>
              <a:rPr lang="en-US" dirty="0" smtClean="0"/>
              <a:t>These </a:t>
            </a:r>
            <a:r>
              <a:rPr lang="en-US" dirty="0"/>
              <a:t>costs are probably much smaller, </a:t>
            </a:r>
            <a:br>
              <a:rPr lang="en-US" dirty="0"/>
            </a:br>
            <a:r>
              <a:rPr lang="en-US" dirty="0"/>
              <a:t>though their exact size is open to debate.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2693658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3	</a:t>
            </a:r>
            <a:r>
              <a:rPr lang="en-US" dirty="0">
                <a:solidFill>
                  <a:schemeClr val="accent6">
                    <a:lumMod val="50000"/>
                  </a:schemeClr>
                </a:solidFill>
              </a:rPr>
              <a:t>		</a:t>
            </a:r>
            <a:r>
              <a:rPr lang="en-US" dirty="0">
                <a:solidFill>
                  <a:srgbClr val="AE1221"/>
                </a:solidFill>
              </a:rPr>
              <a:t>Tax distortions</a:t>
            </a:r>
            <a:endParaRPr lang="en-US" dirty="0"/>
          </a:p>
        </p:txBody>
      </p:sp>
      <p:sp>
        <p:nvSpPr>
          <p:cNvPr id="3" name="Content Placeholder 2"/>
          <p:cNvSpPr>
            <a:spLocks noGrp="1"/>
          </p:cNvSpPr>
          <p:nvPr>
            <p:ph idx="1"/>
          </p:nvPr>
        </p:nvSpPr>
        <p:spPr/>
        <p:txBody>
          <a:bodyPr>
            <a:noAutofit/>
          </a:bodyPr>
          <a:lstStyle/>
          <a:p>
            <a:pPr marL="0" indent="0">
              <a:buNone/>
            </a:pPr>
            <a:r>
              <a:rPr lang="en-US" sz="2800" dirty="0">
                <a:solidFill>
                  <a:schemeClr val="accent6">
                    <a:lumMod val="50000"/>
                  </a:schemeClr>
                </a:solidFill>
              </a:rPr>
              <a:t>You deposit $1000 in the bank for one year.</a:t>
            </a:r>
          </a:p>
          <a:p>
            <a:pPr marL="0" indent="0">
              <a:buNone/>
            </a:pPr>
            <a:r>
              <a:rPr lang="en-US" sz="2800" dirty="0">
                <a:solidFill>
                  <a:schemeClr val="accent6">
                    <a:lumMod val="50000"/>
                  </a:schemeClr>
                </a:solidFill>
              </a:rPr>
              <a:t>CASE 1:  inflation = 0%, nom. interest rate = 10%</a:t>
            </a:r>
          </a:p>
          <a:p>
            <a:pPr marL="0" indent="0">
              <a:buNone/>
            </a:pPr>
            <a:r>
              <a:rPr lang="en-US" sz="2800" dirty="0">
                <a:solidFill>
                  <a:schemeClr val="accent6">
                    <a:lumMod val="50000"/>
                  </a:schemeClr>
                </a:solidFill>
              </a:rPr>
              <a:t>CASE 2:  inflation = 10%, nom. interest rate = 20%</a:t>
            </a:r>
          </a:p>
          <a:p>
            <a:pPr marL="514350" indent="-514350">
              <a:buClr>
                <a:srgbClr val="C00000"/>
              </a:buClr>
              <a:buFont typeface="+mj-lt"/>
              <a:buAutoNum type="alphaLcPeriod"/>
            </a:pPr>
            <a:r>
              <a:rPr lang="en-US" sz="2800" dirty="0" smtClean="0">
                <a:solidFill>
                  <a:schemeClr val="tx1"/>
                </a:solidFill>
              </a:rPr>
              <a:t>In </a:t>
            </a:r>
            <a:r>
              <a:rPr lang="en-US" sz="2800" dirty="0">
                <a:solidFill>
                  <a:schemeClr val="tx1"/>
                </a:solidFill>
              </a:rPr>
              <a:t>which case does the real value of your deposit grow the most?  </a:t>
            </a:r>
          </a:p>
          <a:p>
            <a:pPr marL="0" indent="0">
              <a:buClr>
                <a:srgbClr val="C00000"/>
              </a:buClr>
              <a:buNone/>
            </a:pPr>
            <a:r>
              <a:rPr lang="en-US" sz="2800" dirty="0">
                <a:solidFill>
                  <a:schemeClr val="accent6">
                    <a:lumMod val="50000"/>
                  </a:schemeClr>
                </a:solidFill>
              </a:rPr>
              <a:t>Assume the tax rate is 25%.  </a:t>
            </a:r>
          </a:p>
          <a:p>
            <a:pPr marL="514350" indent="-514350">
              <a:buClr>
                <a:srgbClr val="C00000"/>
              </a:buClr>
              <a:buFont typeface="+mj-lt"/>
              <a:buAutoNum type="alphaLcPeriod" startAt="2"/>
            </a:pPr>
            <a:r>
              <a:rPr lang="en-US" sz="2800" dirty="0" smtClean="0">
                <a:solidFill>
                  <a:schemeClr val="tx1"/>
                </a:solidFill>
              </a:rPr>
              <a:t>In </a:t>
            </a:r>
            <a:r>
              <a:rPr lang="en-US" sz="2800" dirty="0">
                <a:solidFill>
                  <a:schemeClr val="tx1"/>
                </a:solidFill>
              </a:rPr>
              <a:t>which case do you pay the most taxes?</a:t>
            </a:r>
          </a:p>
          <a:p>
            <a:pPr marL="514350" indent="-514350">
              <a:buClr>
                <a:srgbClr val="C00000"/>
              </a:buClr>
              <a:buFont typeface="+mj-lt"/>
              <a:buAutoNum type="alphaLcPeriod" startAt="2"/>
            </a:pPr>
            <a:r>
              <a:rPr lang="en-US" sz="2800" dirty="0" smtClean="0">
                <a:solidFill>
                  <a:schemeClr val="tx1"/>
                </a:solidFill>
              </a:rPr>
              <a:t>Compute </a:t>
            </a:r>
            <a:r>
              <a:rPr lang="en-US" sz="2800" dirty="0">
                <a:solidFill>
                  <a:schemeClr val="tx1"/>
                </a:solidFill>
              </a:rPr>
              <a:t>the after-tax nominal interest rate, </a:t>
            </a:r>
            <a:br>
              <a:rPr lang="en-US" sz="2800" dirty="0">
                <a:solidFill>
                  <a:schemeClr val="tx1"/>
                </a:solidFill>
              </a:rPr>
            </a:br>
            <a:r>
              <a:rPr lang="en-US" sz="2800" dirty="0">
                <a:solidFill>
                  <a:schemeClr val="tx1"/>
                </a:solidFill>
              </a:rPr>
              <a:t>then subtract inflation to get the </a:t>
            </a:r>
            <a:r>
              <a:rPr lang="en-US" sz="2800" dirty="0" smtClean="0">
                <a:solidFill>
                  <a:schemeClr val="tx1"/>
                </a:solidFill>
              </a:rPr>
              <a:t>after-tax </a:t>
            </a:r>
            <a:r>
              <a:rPr lang="en-US" sz="2800" dirty="0">
                <a:solidFill>
                  <a:schemeClr val="tx1"/>
                </a:solidFill>
              </a:rPr>
              <a:t>real interest rate for both cases.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1351156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3	</a:t>
            </a:r>
            <a:r>
              <a:rPr lang="en-US" dirty="0">
                <a:solidFill>
                  <a:schemeClr val="accent6">
                    <a:lumMod val="50000"/>
                  </a:schemeClr>
                </a:solidFill>
              </a:rPr>
              <a:t>	</a:t>
            </a:r>
            <a:r>
              <a:rPr lang="en-US" dirty="0" smtClean="0">
                <a:solidFill>
                  <a:srgbClr val="AE1221"/>
                </a:solidFill>
              </a:rPr>
              <a:t>Summary </a:t>
            </a:r>
            <a:r>
              <a:rPr lang="en-US" dirty="0">
                <a:solidFill>
                  <a:srgbClr val="AE1221"/>
                </a:solidFill>
              </a:rPr>
              <a:t>and lessons</a:t>
            </a:r>
            <a:endParaRPr lang="en-US" dirty="0"/>
          </a:p>
        </p:txBody>
      </p:sp>
      <p:sp>
        <p:nvSpPr>
          <p:cNvPr id="3" name="Content Placeholder 2"/>
          <p:cNvSpPr>
            <a:spLocks noGrp="1"/>
          </p:cNvSpPr>
          <p:nvPr>
            <p:ph idx="1"/>
          </p:nvPr>
        </p:nvSpPr>
        <p:spPr/>
        <p:txBody>
          <a:bodyPr>
            <a:noAutofit/>
          </a:bodyPr>
          <a:lstStyle/>
          <a:p>
            <a:pPr marL="0" indent="0">
              <a:buNone/>
            </a:pPr>
            <a:r>
              <a:rPr lang="en-US" sz="2800" dirty="0" smtClean="0">
                <a:solidFill>
                  <a:schemeClr val="accent6">
                    <a:lumMod val="50000"/>
                  </a:schemeClr>
                </a:solidFill>
              </a:rPr>
              <a:t>Deposit </a:t>
            </a:r>
            <a:r>
              <a:rPr lang="en-US" sz="2800" dirty="0">
                <a:solidFill>
                  <a:schemeClr val="accent6">
                    <a:lumMod val="50000"/>
                  </a:schemeClr>
                </a:solidFill>
              </a:rPr>
              <a:t>$</a:t>
            </a:r>
            <a:r>
              <a:rPr lang="en-US" sz="2800" dirty="0" smtClean="0">
                <a:solidFill>
                  <a:schemeClr val="accent6">
                    <a:lumMod val="50000"/>
                  </a:schemeClr>
                </a:solidFill>
              </a:rPr>
              <a:t>1000. </a:t>
            </a:r>
            <a:r>
              <a:rPr lang="en-US" sz="2800" dirty="0">
                <a:solidFill>
                  <a:schemeClr val="accent6">
                    <a:lumMod val="50000"/>
                  </a:schemeClr>
                </a:solidFill>
              </a:rPr>
              <a:t>Tax rate =25%. </a:t>
            </a:r>
          </a:p>
          <a:p>
            <a:pPr marL="0" indent="0">
              <a:buNone/>
            </a:pPr>
            <a:r>
              <a:rPr lang="en-US" sz="2800" dirty="0">
                <a:solidFill>
                  <a:schemeClr val="accent6">
                    <a:lumMod val="50000"/>
                  </a:schemeClr>
                </a:solidFill>
              </a:rPr>
              <a:t>CASE 1:  inflation = 0%, nom. interest rate = 10%</a:t>
            </a:r>
          </a:p>
          <a:p>
            <a:pPr marL="0" indent="0">
              <a:buNone/>
            </a:pPr>
            <a:r>
              <a:rPr lang="en-US" sz="2800" dirty="0">
                <a:solidFill>
                  <a:schemeClr val="accent6">
                    <a:lumMod val="50000"/>
                  </a:schemeClr>
                </a:solidFill>
              </a:rPr>
              <a:t>CASE 2:  inflation = 10%, nom. interest rate = 20</a:t>
            </a:r>
            <a:r>
              <a:rPr lang="en-US" sz="2800" dirty="0" smtClean="0">
                <a:solidFill>
                  <a:schemeClr val="accent6">
                    <a:lumMod val="50000"/>
                  </a:schemeClr>
                </a:solidFill>
              </a:rPr>
              <a:t>%</a:t>
            </a:r>
          </a:p>
          <a:p>
            <a:pPr marL="0" indent="0">
              <a:buClr>
                <a:srgbClr val="C00000"/>
              </a:buClr>
              <a:buNone/>
            </a:pPr>
            <a:r>
              <a:rPr lang="en-US" sz="2800" dirty="0">
                <a:solidFill>
                  <a:schemeClr val="tx1"/>
                </a:solidFill>
              </a:rPr>
              <a:t>Inflation…</a:t>
            </a:r>
          </a:p>
          <a:p>
            <a:pPr>
              <a:buClr>
                <a:srgbClr val="C00000"/>
              </a:buClr>
            </a:pPr>
            <a:r>
              <a:rPr lang="en-US" sz="2800" dirty="0">
                <a:solidFill>
                  <a:schemeClr val="tx1"/>
                </a:solidFill>
              </a:rPr>
              <a:t>raises nominal interest rates (Fisher effect) but not real interest rates</a:t>
            </a:r>
          </a:p>
          <a:p>
            <a:pPr>
              <a:buClr>
                <a:srgbClr val="C00000"/>
              </a:buClr>
            </a:pPr>
            <a:r>
              <a:rPr lang="en-US" sz="2800" dirty="0">
                <a:solidFill>
                  <a:schemeClr val="tx1"/>
                </a:solidFill>
              </a:rPr>
              <a:t>increases savers’ tax burdens</a:t>
            </a:r>
          </a:p>
          <a:p>
            <a:pPr>
              <a:buClr>
                <a:srgbClr val="C00000"/>
              </a:buClr>
            </a:pPr>
            <a:r>
              <a:rPr lang="en-US" sz="2800" dirty="0">
                <a:solidFill>
                  <a:schemeClr val="tx1"/>
                </a:solidFill>
              </a:rPr>
              <a:t>lowers the after-tax real interest rate</a:t>
            </a:r>
          </a:p>
          <a:p>
            <a:pPr marL="0" indent="0">
              <a:buClr>
                <a:srgbClr val="C00000"/>
              </a:buClr>
              <a:buNone/>
            </a:pPr>
            <a:endParaRPr lang="en-US" sz="2800" dirty="0">
              <a:solidFill>
                <a:schemeClr val="tx1"/>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2301789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wrap="square" anchor="t"/>
          <a:lstStyle/>
          <a:p>
            <a:r>
              <a:rPr lang="en-US" altLang="en-US" dirty="0" smtClean="0"/>
              <a:t>Inflation, Part 2 </a:t>
            </a:r>
          </a:p>
        </p:txBody>
      </p:sp>
      <p:sp>
        <p:nvSpPr>
          <p:cNvPr id="11267" name="Content Placeholder 2"/>
          <p:cNvSpPr>
            <a:spLocks noGrp="1"/>
          </p:cNvSpPr>
          <p:nvPr>
            <p:ph idx="1"/>
          </p:nvPr>
        </p:nvSpPr>
        <p:spPr>
          <a:xfrm>
            <a:off x="277813" y="1025525"/>
            <a:ext cx="8588375" cy="4003675"/>
          </a:xfrm>
        </p:spPr>
        <p:txBody>
          <a:bodyPr/>
          <a:lstStyle/>
          <a:p>
            <a:r>
              <a:rPr lang="en-US" altLang="en-US" dirty="0" smtClean="0"/>
              <a:t>2005 to 2015</a:t>
            </a:r>
          </a:p>
          <a:p>
            <a:pPr lvl="1"/>
            <a:r>
              <a:rPr lang="en-US" altLang="en-US" dirty="0" smtClean="0"/>
              <a:t>Prices rose at an average rate of 1.2% per year</a:t>
            </a:r>
          </a:p>
          <a:p>
            <a:r>
              <a:rPr lang="en-US" altLang="en-US" dirty="0" smtClean="0"/>
              <a:t>The 1970s</a:t>
            </a:r>
          </a:p>
          <a:p>
            <a:pPr lvl="1"/>
            <a:r>
              <a:rPr lang="en-US" altLang="en-US" dirty="0" smtClean="0"/>
              <a:t>Prices rose by 7.8% per year</a:t>
            </a:r>
          </a:p>
          <a:p>
            <a:pPr lvl="1"/>
            <a:r>
              <a:rPr lang="en-US" altLang="en-US" dirty="0" smtClean="0"/>
              <a:t>The price level more than doubled over the decade</a:t>
            </a:r>
          </a:p>
        </p:txBody>
      </p:sp>
      <p:sp>
        <p:nvSpPr>
          <p:cNvPr id="1126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1268" name="Slide Number Placeholder 3"/>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98E886B9-EB25-4FA1-AE1A-1120F1A08377}" type="slidenum">
              <a:rPr lang="en-US" altLang="en-US" sz="1200" smtClean="0">
                <a:solidFill>
                  <a:schemeClr val="tx1"/>
                </a:solidFill>
              </a:rPr>
              <a:pPr algn="ctr" eaLnBrk="1" hangingPunct="1"/>
              <a:t>5</a:t>
            </a:fld>
            <a:endParaRPr lang="en-US" altLang="en-US" sz="1200" dirty="0" smtClean="0">
              <a:solidFill>
                <a:schemeClr val="tx1"/>
              </a:solidFill>
            </a:endParaRPr>
          </a:p>
        </p:txBody>
      </p:sp>
    </p:spTree>
    <p:extLst>
      <p:ext uri="{BB962C8B-B14F-4D97-AF65-F5344CB8AC3E}">
        <p14:creationId xmlns:p14="http://schemas.microsoft.com/office/powerpoint/2010/main" val="1080219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wrap="square" anchor="t"/>
          <a:lstStyle/>
          <a:p>
            <a:r>
              <a:rPr lang="en-US" altLang="en-US" sz="3800" smtClean="0"/>
              <a:t>Arbitrary Redistributions of Wealth</a:t>
            </a:r>
          </a:p>
        </p:txBody>
      </p:sp>
      <p:sp>
        <p:nvSpPr>
          <p:cNvPr id="47107" name="Content Placeholder 2"/>
          <p:cNvSpPr>
            <a:spLocks noGrp="1"/>
          </p:cNvSpPr>
          <p:nvPr>
            <p:ph idx="1"/>
          </p:nvPr>
        </p:nvSpPr>
        <p:spPr/>
        <p:txBody>
          <a:bodyPr/>
          <a:lstStyle/>
          <a:p>
            <a:r>
              <a:rPr lang="en-US" altLang="en-US" dirty="0" smtClean="0"/>
              <a:t>Unexpected inflation</a:t>
            </a:r>
          </a:p>
          <a:p>
            <a:pPr lvl="1"/>
            <a:r>
              <a:rPr lang="en-US" altLang="en-US" dirty="0" smtClean="0"/>
              <a:t>Redistributes wealth among the population</a:t>
            </a:r>
          </a:p>
          <a:p>
            <a:pPr lvl="2"/>
            <a:r>
              <a:rPr lang="en-US" altLang="en-US" dirty="0" smtClean="0"/>
              <a:t>Not by merit</a:t>
            </a:r>
          </a:p>
          <a:p>
            <a:pPr lvl="2"/>
            <a:r>
              <a:rPr lang="en-US" altLang="en-US" dirty="0" smtClean="0"/>
              <a:t>Not by need</a:t>
            </a:r>
          </a:p>
          <a:p>
            <a:pPr lvl="1"/>
            <a:r>
              <a:rPr lang="en-US" altLang="en-US" dirty="0" smtClean="0"/>
              <a:t>Redistribute wealth among debtors and creditors</a:t>
            </a:r>
          </a:p>
          <a:p>
            <a:r>
              <a:rPr lang="en-US" altLang="en-US" dirty="0" smtClean="0"/>
              <a:t>Inflation: volatile and uncertain</a:t>
            </a:r>
          </a:p>
          <a:p>
            <a:pPr lvl="1"/>
            <a:r>
              <a:rPr lang="en-US" altLang="en-US" dirty="0" smtClean="0"/>
              <a:t>When the average rate of inflation is high</a:t>
            </a:r>
          </a:p>
        </p:txBody>
      </p:sp>
      <p:sp>
        <p:nvSpPr>
          <p:cNvPr id="4710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3C81B1AF-4E7E-4DC4-BE2A-8B9F4F52E545}" type="slidenum">
              <a:rPr lang="en-US" altLang="en-US" sz="1200" smtClean="0">
                <a:solidFill>
                  <a:srgbClr val="000000"/>
                </a:solidFill>
              </a:rPr>
              <a:pPr algn="ctr" eaLnBrk="1" hangingPunct="1"/>
              <a:t>50</a:t>
            </a:fld>
            <a:endParaRPr lang="en-US" altLang="en-US" sz="1200" smtClean="0">
              <a:solidFill>
                <a:srgbClr val="000000"/>
              </a:solidFill>
            </a:endParaRPr>
          </a:p>
        </p:txBody>
      </p:sp>
      <p:sp>
        <p:nvSpPr>
          <p:cNvPr id="4710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8675073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pPr marL="0" indent="0">
              <a:buNone/>
            </a:pPr>
            <a:r>
              <a:rPr lang="en-US" i="1" dirty="0">
                <a:solidFill>
                  <a:srgbClr val="C00000"/>
                </a:solidFill>
                <a:latin typeface="Cambria" panose="02040503050406030204" pitchFamily="18" charset="0"/>
              </a:rPr>
              <a:t>Prices rise when the </a:t>
            </a:r>
            <a:r>
              <a:rPr lang="en-US" i="1" dirty="0" smtClean="0">
                <a:solidFill>
                  <a:srgbClr val="C00000"/>
                </a:solidFill>
                <a:latin typeface="Cambria" panose="02040503050406030204" pitchFamily="18" charset="0"/>
              </a:rPr>
              <a:t>government prints too </a:t>
            </a:r>
            <a:r>
              <a:rPr lang="en-US" i="1" dirty="0">
                <a:solidFill>
                  <a:srgbClr val="C00000"/>
                </a:solidFill>
                <a:latin typeface="Cambria" panose="02040503050406030204" pitchFamily="18" charset="0"/>
              </a:rPr>
              <a:t>much </a:t>
            </a:r>
            <a:r>
              <a:rPr lang="en-US" i="1" dirty="0" smtClean="0">
                <a:solidFill>
                  <a:srgbClr val="C00000"/>
                </a:solidFill>
                <a:latin typeface="Cambria" panose="02040503050406030204" pitchFamily="18" charset="0"/>
              </a:rPr>
              <a:t>money.</a:t>
            </a:r>
            <a:endParaRPr lang="en-US" dirty="0"/>
          </a:p>
          <a:p>
            <a:pPr lvl="1"/>
            <a:r>
              <a:rPr lang="en-US" dirty="0"/>
              <a:t>We saw that money is neutral in the long run, affecting only nominal </a:t>
            </a:r>
            <a:r>
              <a:rPr lang="en-US" dirty="0" smtClean="0"/>
              <a:t>variables </a:t>
            </a:r>
            <a:endParaRPr lang="en-US" dirty="0"/>
          </a:p>
          <a:p>
            <a:r>
              <a:rPr lang="en-US" dirty="0"/>
              <a:t>In later </a:t>
            </a:r>
            <a:r>
              <a:rPr lang="en-US" dirty="0" smtClean="0"/>
              <a:t>chapters</a:t>
            </a:r>
          </a:p>
          <a:p>
            <a:pPr lvl="1"/>
            <a:r>
              <a:rPr lang="en-US" dirty="0" smtClean="0"/>
              <a:t>Money </a:t>
            </a:r>
            <a:r>
              <a:rPr lang="en-US" dirty="0"/>
              <a:t>has important effects in the short run on real variables like output and </a:t>
            </a:r>
            <a:r>
              <a:rPr lang="en-US" dirty="0" smtClean="0"/>
              <a:t>employment </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563278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000" dirty="0"/>
              <a:t>To explain inflation in the long run, economists use the quantity theory of money.  </a:t>
            </a:r>
            <a:endParaRPr lang="en-US" sz="3000" dirty="0" smtClean="0"/>
          </a:p>
          <a:p>
            <a:pPr lvl="1">
              <a:buSzPct val="120000"/>
              <a:buFont typeface="Arial" pitchFamily="34" charset="0"/>
              <a:buChar char="•"/>
            </a:pPr>
            <a:r>
              <a:rPr lang="en-US" sz="2800" dirty="0" smtClean="0"/>
              <a:t>The </a:t>
            </a:r>
            <a:r>
              <a:rPr lang="en-US" sz="2800" dirty="0"/>
              <a:t>price level depends on the quantity of money, and the inflation rate depends on the money growth rate.  </a:t>
            </a:r>
          </a:p>
          <a:p>
            <a:pPr>
              <a:buSzPct val="120000"/>
              <a:buFont typeface="Arial" pitchFamily="34" charset="0"/>
              <a:buChar char="•"/>
            </a:pPr>
            <a:r>
              <a:rPr lang="en-US" sz="3000" dirty="0"/>
              <a:t>The classical dichotomy is the division of variables into real and nominal.  The neutrality of money is the idea that changes in the money supply affect nominal variables but not real ones.  Most economists believe these ideas describe the economy in the long run.</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297883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000" dirty="0"/>
              <a:t>The inflation tax is the loss in the real value of people’s money holdings when the government causes inflation by printing money. </a:t>
            </a:r>
          </a:p>
          <a:p>
            <a:pPr>
              <a:buSzPct val="120000"/>
              <a:buFont typeface="Arial" pitchFamily="34" charset="0"/>
              <a:buChar char="•"/>
            </a:pPr>
            <a:r>
              <a:rPr lang="en-US" sz="3000" dirty="0"/>
              <a:t>The Fisher effect is the one-for-one relation between changes in the inflation rate </a:t>
            </a:r>
            <a:r>
              <a:rPr lang="en-US" sz="3000" dirty="0" smtClean="0"/>
              <a:t>and changes </a:t>
            </a:r>
            <a:r>
              <a:rPr lang="en-US" sz="3000" dirty="0"/>
              <a:t>in the nominal interest rate.   </a:t>
            </a:r>
          </a:p>
          <a:p>
            <a:pPr>
              <a:buSzPct val="120000"/>
              <a:buFont typeface="Arial" pitchFamily="34" charset="0"/>
              <a:buChar char="•"/>
            </a:pPr>
            <a:r>
              <a:rPr lang="en-US" sz="3000" dirty="0"/>
              <a:t>The costs of inflation include menu costs, </a:t>
            </a:r>
            <a:r>
              <a:rPr lang="en-US" sz="3000" dirty="0" err="1"/>
              <a:t>shoeleather</a:t>
            </a:r>
            <a:r>
              <a:rPr lang="en-US" sz="3000" dirty="0"/>
              <a:t> costs, confusion </a:t>
            </a:r>
            <a:r>
              <a:rPr lang="en-US" sz="3000" dirty="0" smtClean="0"/>
              <a:t>and inconvenience</a:t>
            </a:r>
            <a:r>
              <a:rPr lang="en-US" sz="3000" dirty="0"/>
              <a:t>, distortions in relative prices and the allocation of resources, tax distortions, and arbitrary redistributions of wealth.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998989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wrap="square" anchor="t"/>
          <a:lstStyle/>
          <a:p>
            <a:r>
              <a:rPr lang="en-US" altLang="en-US" dirty="0" smtClean="0"/>
              <a:t>Inflation, Part 3 </a:t>
            </a:r>
          </a:p>
        </p:txBody>
      </p:sp>
      <p:sp>
        <p:nvSpPr>
          <p:cNvPr id="12291" name="Content Placeholder 2"/>
          <p:cNvSpPr>
            <a:spLocks noGrp="1"/>
          </p:cNvSpPr>
          <p:nvPr>
            <p:ph idx="1"/>
          </p:nvPr>
        </p:nvSpPr>
        <p:spPr>
          <a:xfrm>
            <a:off x="277813" y="1025525"/>
            <a:ext cx="8588375" cy="4765675"/>
          </a:xfrm>
        </p:spPr>
        <p:txBody>
          <a:bodyPr/>
          <a:lstStyle/>
          <a:p>
            <a:r>
              <a:rPr lang="en-US" altLang="en-US" dirty="0" smtClean="0"/>
              <a:t>International data, 2015, inflation rate</a:t>
            </a:r>
          </a:p>
          <a:p>
            <a:pPr lvl="1"/>
            <a:r>
              <a:rPr lang="en-US" altLang="en-US" dirty="0" smtClean="0"/>
              <a:t>0.1% in the U.S</a:t>
            </a:r>
          </a:p>
          <a:p>
            <a:pPr lvl="1"/>
            <a:r>
              <a:rPr lang="en-US" altLang="en-US" dirty="0" smtClean="0"/>
              <a:t>1.5% </a:t>
            </a:r>
            <a:r>
              <a:rPr lang="en-US" altLang="en-US" dirty="0"/>
              <a:t>in </a:t>
            </a:r>
            <a:r>
              <a:rPr lang="en-US" altLang="en-US" dirty="0" smtClean="0"/>
              <a:t>China</a:t>
            </a:r>
          </a:p>
          <a:p>
            <a:pPr lvl="1"/>
            <a:r>
              <a:rPr lang="en-US" altLang="en-US" dirty="0" smtClean="0"/>
              <a:t>4.9% </a:t>
            </a:r>
            <a:r>
              <a:rPr lang="en-US" altLang="en-US" dirty="0"/>
              <a:t>in </a:t>
            </a:r>
            <a:r>
              <a:rPr lang="en-US" altLang="en-US" dirty="0" smtClean="0"/>
              <a:t>India</a:t>
            </a:r>
          </a:p>
          <a:p>
            <a:pPr lvl="1"/>
            <a:r>
              <a:rPr lang="en-US" altLang="en-US" dirty="0" smtClean="0"/>
              <a:t>15% </a:t>
            </a:r>
            <a:r>
              <a:rPr lang="en-US" altLang="en-US" dirty="0"/>
              <a:t>in </a:t>
            </a:r>
            <a:r>
              <a:rPr lang="en-US" altLang="en-US" dirty="0" smtClean="0"/>
              <a:t>Russia</a:t>
            </a:r>
          </a:p>
          <a:p>
            <a:pPr lvl="1"/>
            <a:r>
              <a:rPr lang="en-US" altLang="en-US" dirty="0" smtClean="0"/>
              <a:t>84% in Venezuela</a:t>
            </a:r>
          </a:p>
          <a:p>
            <a:r>
              <a:rPr lang="en-US" altLang="en-US" dirty="0" smtClean="0"/>
              <a:t>February 2008, Zimbabwe </a:t>
            </a:r>
          </a:p>
          <a:p>
            <a:pPr lvl="1"/>
            <a:r>
              <a:rPr lang="en-US" altLang="en-US" dirty="0" smtClean="0"/>
              <a:t>24,000% (hyperinflation)</a:t>
            </a:r>
          </a:p>
        </p:txBody>
      </p:sp>
      <p:sp>
        <p:nvSpPr>
          <p:cNvPr id="1229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2292" name="Slide Number Placeholder 3"/>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F107CBC-A424-480E-A6E5-8C42E0349D4D}" type="slidenum">
              <a:rPr lang="en-US" altLang="en-US" sz="1200" smtClean="0">
                <a:solidFill>
                  <a:schemeClr val="tx1"/>
                </a:solidFill>
              </a:rPr>
              <a:pPr algn="ctr" eaLnBrk="1" hangingPunct="1"/>
              <a:t>6</a:t>
            </a:fld>
            <a:endParaRPr lang="en-US" altLang="en-US" sz="1200" dirty="0" smtClean="0">
              <a:solidFill>
                <a:schemeClr val="tx1"/>
              </a:solidFill>
            </a:endParaRPr>
          </a:p>
        </p:txBody>
      </p:sp>
    </p:spTree>
    <p:extLst>
      <p:ext uri="{BB962C8B-B14F-4D97-AF65-F5344CB8AC3E}">
        <p14:creationId xmlns:p14="http://schemas.microsoft.com/office/powerpoint/2010/main" val="5069297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wrap="square" anchor="t"/>
          <a:lstStyle/>
          <a:p>
            <a:r>
              <a:rPr lang="en-US" altLang="en-US" sz="3200" dirty="0" smtClean="0"/>
              <a:t>The Classical Theory of Inflation, Part 1 </a:t>
            </a:r>
          </a:p>
        </p:txBody>
      </p:sp>
      <p:sp>
        <p:nvSpPr>
          <p:cNvPr id="13315" name="Content Placeholder 2"/>
          <p:cNvSpPr>
            <a:spLocks noGrp="1"/>
          </p:cNvSpPr>
          <p:nvPr>
            <p:ph idx="1"/>
          </p:nvPr>
        </p:nvSpPr>
        <p:spPr>
          <a:xfrm>
            <a:off x="277813" y="1025525"/>
            <a:ext cx="6656387" cy="2820988"/>
          </a:xfrm>
        </p:spPr>
        <p:txBody>
          <a:bodyPr/>
          <a:lstStyle/>
          <a:p>
            <a:r>
              <a:rPr lang="en-US" altLang="en-US" dirty="0" smtClean="0"/>
              <a:t>Classical theory of money</a:t>
            </a:r>
          </a:p>
          <a:p>
            <a:pPr lvl="1"/>
            <a:r>
              <a:rPr lang="en-US" altLang="en-US" dirty="0" smtClean="0"/>
              <a:t>Quantity theory of money</a:t>
            </a:r>
          </a:p>
          <a:p>
            <a:pPr lvl="1"/>
            <a:r>
              <a:rPr lang="en-US" altLang="en-US" dirty="0" smtClean="0"/>
              <a:t>Explain the long-run determinants of the price level</a:t>
            </a:r>
          </a:p>
          <a:p>
            <a:pPr lvl="1"/>
            <a:r>
              <a:rPr lang="en-US" altLang="en-US" dirty="0" smtClean="0"/>
              <a:t>Explain the inflation rate</a:t>
            </a:r>
          </a:p>
        </p:txBody>
      </p:sp>
      <p:sp>
        <p:nvSpPr>
          <p:cNvPr id="2" name="Text Placeholder 1"/>
          <p:cNvSpPr>
            <a:spLocks noGrp="1"/>
          </p:cNvSpPr>
          <p:nvPr>
            <p:ph type="body" sz="quarter" idx="12"/>
          </p:nvPr>
        </p:nvSpPr>
        <p:spPr>
          <a:xfrm>
            <a:off x="5918200" y="4191000"/>
            <a:ext cx="2997200" cy="1981200"/>
          </a:xfrm>
        </p:spPr>
        <p:txBody>
          <a:bodyPr/>
          <a:lstStyle/>
          <a:p>
            <a:r>
              <a:rPr lang="en-US" sz="2400" dirty="0"/>
              <a:t>“So what’s it going to be? The same size as last year or the same price as last </a:t>
            </a:r>
            <a:r>
              <a:rPr lang="en-US" sz="2400"/>
              <a:t>year</a:t>
            </a:r>
            <a:r>
              <a:rPr lang="en-US" sz="2400" smtClean="0"/>
              <a:t>?”</a:t>
            </a:r>
            <a:endParaRPr lang="en-US" sz="2400" dirty="0"/>
          </a:p>
        </p:txBody>
      </p:sp>
      <p:pic>
        <p:nvPicPr>
          <p:cNvPr id="13318" name="Picture 2" descr="A cartoon of a man holding two trees, one small and one large. A man and a woman look at each other in confus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940341"/>
            <a:ext cx="3022600" cy="2325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331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3316" name="Slide Number Placeholder 3"/>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75B3B38-0A9A-46BA-9347-02B0DC055ACB}" type="slidenum">
              <a:rPr lang="en-US" altLang="en-US" sz="1200" smtClean="0">
                <a:solidFill>
                  <a:schemeClr val="tx1"/>
                </a:solidFill>
              </a:rPr>
              <a:pPr algn="ctr" eaLnBrk="1" hangingPunct="1"/>
              <a:t>7</a:t>
            </a:fld>
            <a:endParaRPr lang="en-US" altLang="en-US" sz="1200" dirty="0" smtClean="0">
              <a:solidFill>
                <a:schemeClr val="tx1"/>
              </a:solidFill>
            </a:endParaRPr>
          </a:p>
        </p:txBody>
      </p:sp>
    </p:spTree>
    <p:extLst>
      <p:ext uri="{BB962C8B-B14F-4D97-AF65-F5344CB8AC3E}">
        <p14:creationId xmlns:p14="http://schemas.microsoft.com/office/powerpoint/2010/main" val="4519868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Level of Prices; Value of Money</a:t>
            </a:r>
          </a:p>
        </p:txBody>
      </p:sp>
      <p:sp>
        <p:nvSpPr>
          <p:cNvPr id="14339" name="Content Placeholder 2"/>
          <p:cNvSpPr>
            <a:spLocks noGrp="1"/>
          </p:cNvSpPr>
          <p:nvPr>
            <p:ph idx="1"/>
          </p:nvPr>
        </p:nvSpPr>
        <p:spPr>
          <a:xfrm>
            <a:off x="277813" y="1025525"/>
            <a:ext cx="8588375" cy="4613275"/>
          </a:xfrm>
        </p:spPr>
        <p:txBody>
          <a:bodyPr/>
          <a:lstStyle/>
          <a:p>
            <a:r>
              <a:rPr lang="en-US" altLang="en-US" dirty="0" smtClean="0"/>
              <a:t>Inflation</a:t>
            </a:r>
          </a:p>
          <a:p>
            <a:pPr lvl="1"/>
            <a:r>
              <a:rPr lang="en-US" altLang="en-US" dirty="0" smtClean="0"/>
              <a:t>Economy-wide phenomenon</a:t>
            </a:r>
          </a:p>
          <a:p>
            <a:pPr lvl="1"/>
            <a:r>
              <a:rPr lang="en-US" altLang="en-US" dirty="0" smtClean="0"/>
              <a:t>Concerns the value of economy’s medium of exchange</a:t>
            </a:r>
          </a:p>
          <a:p>
            <a:r>
              <a:rPr lang="en-US" altLang="en-US" dirty="0" smtClean="0"/>
              <a:t>Inflation: rise in the price level</a:t>
            </a:r>
          </a:p>
          <a:p>
            <a:pPr lvl="1"/>
            <a:r>
              <a:rPr lang="en-US" altLang="en-US" dirty="0" smtClean="0"/>
              <a:t>Lower value of money</a:t>
            </a:r>
          </a:p>
          <a:p>
            <a:pPr lvl="1"/>
            <a:r>
              <a:rPr lang="en-US" altLang="en-US" dirty="0" smtClean="0"/>
              <a:t>Each dollar buys a smaller quantity of goods </a:t>
            </a:r>
            <a:r>
              <a:rPr lang="en-US" altLang="en-US" smtClean="0"/>
              <a:t>and services</a:t>
            </a:r>
            <a:endParaRPr lang="en-US" altLang="en-US" dirty="0" smtClean="0"/>
          </a:p>
        </p:txBody>
      </p:sp>
      <p:sp>
        <p:nvSpPr>
          <p:cNvPr id="1434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4340" name="Slide Number Placeholder 3"/>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95ECB29E-1E58-4175-BCB5-87B1C8BC7664}" type="slidenum">
              <a:rPr lang="en-US" altLang="en-US" sz="1200" smtClean="0">
                <a:solidFill>
                  <a:schemeClr val="tx1"/>
                </a:solidFill>
              </a:rPr>
              <a:pPr algn="ctr" eaLnBrk="1" hangingPunct="1"/>
              <a:t>8</a:t>
            </a:fld>
            <a:endParaRPr lang="en-US" altLang="en-US" sz="1200" dirty="0" smtClean="0">
              <a:solidFill>
                <a:schemeClr val="tx1"/>
              </a:solidFill>
            </a:endParaRPr>
          </a:p>
        </p:txBody>
      </p:sp>
    </p:spTree>
    <p:extLst>
      <p:ext uri="{BB962C8B-B14F-4D97-AF65-F5344CB8AC3E}">
        <p14:creationId xmlns:p14="http://schemas.microsoft.com/office/powerpoint/2010/main" val="24947115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wrap="square" anchor="t"/>
          <a:lstStyle/>
          <a:p>
            <a:r>
              <a:rPr lang="en-US" altLang="en-US" sz="3200" dirty="0" smtClean="0"/>
              <a:t>The Classical Theory of Inflation, Part 2 </a:t>
            </a:r>
          </a:p>
        </p:txBody>
      </p:sp>
      <p:sp>
        <p:nvSpPr>
          <p:cNvPr id="15363" name="Content Placeholder 2"/>
          <p:cNvSpPr>
            <a:spLocks noGrp="1"/>
          </p:cNvSpPr>
          <p:nvPr>
            <p:ph idx="1"/>
          </p:nvPr>
        </p:nvSpPr>
        <p:spPr>
          <a:xfrm>
            <a:off x="277813" y="1025525"/>
            <a:ext cx="8588375" cy="5070475"/>
          </a:xfrm>
        </p:spPr>
        <p:txBody>
          <a:bodyPr/>
          <a:lstStyle/>
          <a:p>
            <a:r>
              <a:rPr lang="en-US" altLang="en-US" dirty="0" smtClean="0"/>
              <a:t>Money demand</a:t>
            </a:r>
          </a:p>
          <a:p>
            <a:pPr lvl="1"/>
            <a:r>
              <a:rPr lang="en-US" altLang="en-US" dirty="0" smtClean="0"/>
              <a:t>Reflects how much wealth people want to hold in liquid form</a:t>
            </a:r>
          </a:p>
          <a:p>
            <a:pPr lvl="1"/>
            <a:r>
              <a:rPr lang="en-US" altLang="en-US" dirty="0" smtClean="0"/>
              <a:t>Depends </a:t>
            </a:r>
            <a:r>
              <a:rPr lang="en-US" altLang="en-US" dirty="0" smtClean="0"/>
              <a:t>on</a:t>
            </a:r>
            <a:endParaRPr lang="en-US" altLang="en-US" dirty="0" smtClean="0"/>
          </a:p>
          <a:p>
            <a:pPr lvl="2"/>
            <a:r>
              <a:rPr lang="en-US" altLang="en-US" dirty="0" smtClean="0"/>
              <a:t>Availability of ATM machines</a:t>
            </a:r>
          </a:p>
          <a:p>
            <a:pPr lvl="2"/>
            <a:r>
              <a:rPr lang="en-US" altLang="en-US" dirty="0" smtClean="0"/>
              <a:t>Interest rate</a:t>
            </a:r>
          </a:p>
          <a:p>
            <a:pPr lvl="2"/>
            <a:r>
              <a:rPr lang="en-US" altLang="en-US" dirty="0" smtClean="0"/>
              <a:t>Average level of prices in economy</a:t>
            </a:r>
          </a:p>
          <a:p>
            <a:pPr lvl="1"/>
            <a:r>
              <a:rPr lang="en-US" altLang="en-US" dirty="0" smtClean="0"/>
              <a:t>Demand curve – downward sloping</a:t>
            </a:r>
          </a:p>
        </p:txBody>
      </p:sp>
      <p:sp>
        <p:nvSpPr>
          <p:cNvPr id="1536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5364" name="Slide Number Placeholder 3"/>
          <p:cNvSpPr>
            <a:spLocks noGrp="1"/>
          </p:cNvSpPr>
          <p:nvPr>
            <p:ph type="sldNum" sz="quarter" idx="10"/>
          </p:nvPr>
        </p:nvSpPr>
        <p:spPr>
          <a:xfrm>
            <a:off x="8686800" y="6423025"/>
            <a:ext cx="452438" cy="379413"/>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36AADB7-490D-486B-B783-8C741FEA848F}" type="slidenum">
              <a:rPr lang="en-US" altLang="en-US" sz="1200" smtClean="0">
                <a:solidFill>
                  <a:schemeClr val="tx1"/>
                </a:solidFill>
              </a:rPr>
              <a:pPr algn="ctr" eaLnBrk="1" hangingPunct="1"/>
              <a:t>9</a:t>
            </a:fld>
            <a:endParaRPr lang="en-US" altLang="en-US" sz="1200" dirty="0" smtClean="0">
              <a:solidFill>
                <a:schemeClr val="tx1"/>
              </a:solidFill>
            </a:endParaRPr>
          </a:p>
        </p:txBody>
      </p:sp>
    </p:spTree>
    <p:extLst>
      <p:ext uri="{BB962C8B-B14F-4D97-AF65-F5344CB8AC3E}">
        <p14:creationId xmlns:p14="http://schemas.microsoft.com/office/powerpoint/2010/main" val="39296249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30718</TotalTime>
  <Words>7288</Words>
  <Application>Microsoft Macintosh PowerPoint</Application>
  <PresentationFormat>On-screen Show (4:3)</PresentationFormat>
  <Paragraphs>661</Paragraphs>
  <Slides>53</Slides>
  <Notes>43</Notes>
  <HiddenSlides>0</HiddenSlides>
  <MMClips>0</MMClips>
  <ScaleCrop>false</ScaleCrop>
  <HeadingPairs>
    <vt:vector size="4" baseType="variant">
      <vt:variant>
        <vt:lpstr>Theme</vt:lpstr>
      </vt:variant>
      <vt:variant>
        <vt:i4>9</vt:i4>
      </vt:variant>
      <vt:variant>
        <vt:lpstr>Slide Titles</vt:lpstr>
      </vt:variant>
      <vt:variant>
        <vt:i4>53</vt:i4>
      </vt:variant>
    </vt:vector>
  </HeadingPairs>
  <TitlesOfParts>
    <vt:vector size="62" baseType="lpstr">
      <vt:lpstr>Chapter title</vt:lpstr>
      <vt:lpstr>Intro / Summary</vt:lpstr>
      <vt:lpstr>Chapter content</vt:lpstr>
      <vt:lpstr>Figure</vt:lpstr>
      <vt:lpstr>Table</vt:lpstr>
      <vt:lpstr>ActiveLearning</vt:lpstr>
      <vt:lpstr>Case study</vt:lpstr>
      <vt:lpstr>Ask Experts</vt:lpstr>
      <vt:lpstr>Appendix</vt:lpstr>
      <vt:lpstr>Ch. 30</vt:lpstr>
      <vt:lpstr>Look for the answers to these questions:</vt:lpstr>
      <vt:lpstr>Introduction </vt:lpstr>
      <vt:lpstr>Inflation, Part 1</vt:lpstr>
      <vt:lpstr>Inflation, Part 2 </vt:lpstr>
      <vt:lpstr>Inflation, Part 3 </vt:lpstr>
      <vt:lpstr>The Classical Theory of Inflation, Part 1 </vt:lpstr>
      <vt:lpstr>Level of Prices; Value of Money</vt:lpstr>
      <vt:lpstr>The Classical Theory of Inflation, Part 2 </vt:lpstr>
      <vt:lpstr>The Value of Money</vt:lpstr>
      <vt:lpstr>The Quantity Theory of Money</vt:lpstr>
      <vt:lpstr>Money Supply (MS)</vt:lpstr>
      <vt:lpstr>Money Demand (MD)</vt:lpstr>
      <vt:lpstr>The Money Supply-Demand Diagram</vt:lpstr>
      <vt:lpstr>The Money Supply-Demand Diagram</vt:lpstr>
      <vt:lpstr>The Money Supply-Demand Diagram</vt:lpstr>
      <vt:lpstr>The Money Supply-Demand Diagram</vt:lpstr>
      <vt:lpstr>The Effects of a Monetary Injection</vt:lpstr>
      <vt:lpstr>A Brief Look at the Adjustment Process</vt:lpstr>
      <vt:lpstr>Effects of a Monetary Injection, Part 1</vt:lpstr>
      <vt:lpstr>Effects of a Monetary Injection, Part 2</vt:lpstr>
      <vt:lpstr>Classical Dichotomy, Part 1</vt:lpstr>
      <vt:lpstr>Real vs. Nominal Variables</vt:lpstr>
      <vt:lpstr>Real vs. Nominal Wage</vt:lpstr>
      <vt:lpstr>The Classical Dichotomy</vt:lpstr>
      <vt:lpstr>The Neutrality of Money</vt:lpstr>
      <vt:lpstr>The Neutrality of Money</vt:lpstr>
      <vt:lpstr>The Neutrality of Money</vt:lpstr>
      <vt:lpstr>The Neutrality of Money</vt:lpstr>
      <vt:lpstr>The Velocity of Money</vt:lpstr>
      <vt:lpstr>The Velocity of Money</vt:lpstr>
      <vt:lpstr>Active Learning 1   Velocity of money</vt:lpstr>
      <vt:lpstr>U.S. Nominal GDP, M2, and Velocity 1960–2016</vt:lpstr>
      <vt:lpstr>The Quantity Theory</vt:lpstr>
      <vt:lpstr>Active Learning 2  Quantity Theory of Money</vt:lpstr>
      <vt:lpstr>Lessons about the quantity theory of money The quantity equation: M x V = P x Y </vt:lpstr>
      <vt:lpstr>The Inflation Tax</vt:lpstr>
      <vt:lpstr>The Inflation Tax</vt:lpstr>
      <vt:lpstr>The Fisher Effect</vt:lpstr>
      <vt:lpstr>The Fisher Effect</vt:lpstr>
      <vt:lpstr>U.S. Nominal Interest &amp; Inflation Rates, 1960–2016</vt:lpstr>
      <vt:lpstr>The Costs of Inflation</vt:lpstr>
      <vt:lpstr>U.S. Average Hourly Earnings &amp; the CPI 1965 - 2016</vt:lpstr>
      <vt:lpstr>The Costs of Inflation</vt:lpstr>
      <vt:lpstr>The Costs of Inflation</vt:lpstr>
      <vt:lpstr>The Costs of Inflation</vt:lpstr>
      <vt:lpstr>The Costs of Inflation</vt:lpstr>
      <vt:lpstr>Active Learning 3   Tax distortions</vt:lpstr>
      <vt:lpstr>Active Learning 3  Summary and lessons</vt:lpstr>
      <vt:lpstr>Arbitrary Redistributions of Wealth</vt:lpstr>
      <vt:lpstr>Conclusion </vt:lpstr>
      <vt:lpstr>Summary </vt:lpstr>
      <vt:lpstr>Summary </vt:lpstr>
    </vt:vector>
  </TitlesOfParts>
  <Company>Eastern Illinois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Yuki Takatsuka</cp:lastModifiedBy>
  <cp:revision>1420</cp:revision>
  <dcterms:created xsi:type="dcterms:W3CDTF">2016-03-16T19:41:09Z</dcterms:created>
  <dcterms:modified xsi:type="dcterms:W3CDTF">2020-02-13T00:15:49Z</dcterms:modified>
</cp:coreProperties>
</file>