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32"/>
  </p:notesMasterIdLst>
  <p:handoutMasterIdLst>
    <p:handoutMasterId r:id="rId33"/>
  </p:handoutMasterIdLst>
  <p:sldIdLst>
    <p:sldId id="2172" r:id="rId10"/>
    <p:sldId id="374" r:id="rId11"/>
    <p:sldId id="1913" r:id="rId12"/>
    <p:sldId id="2054" r:id="rId13"/>
    <p:sldId id="2056" r:id="rId14"/>
    <p:sldId id="2144" r:id="rId15"/>
    <p:sldId id="2059" r:id="rId16"/>
    <p:sldId id="2057" r:id="rId17"/>
    <p:sldId id="2149" r:id="rId18"/>
    <p:sldId id="2063" r:id="rId19"/>
    <p:sldId id="2146" r:id="rId20"/>
    <p:sldId id="2150" r:id="rId21"/>
    <p:sldId id="2151" r:id="rId22"/>
    <p:sldId id="2152" r:id="rId23"/>
    <p:sldId id="2153" r:id="rId24"/>
    <p:sldId id="2068" r:id="rId25"/>
    <p:sldId id="2170" r:id="rId26"/>
    <p:sldId id="2069" r:id="rId27"/>
    <p:sldId id="2154" r:id="rId28"/>
    <p:sldId id="2156" r:id="rId29"/>
    <p:sldId id="2052" r:id="rId30"/>
    <p:sldId id="21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CCFF"/>
    <a:srgbClr val="006600"/>
    <a:srgbClr val="0000FF"/>
    <a:srgbClr val="FFFFCC"/>
    <a:srgbClr val="99CCFF"/>
    <a:srgbClr val="D60093"/>
    <a:srgbClr val="CCFFCC"/>
    <a:srgbClr val="005EA4"/>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82682" autoAdjust="0"/>
  </p:normalViewPr>
  <p:slideViewPr>
    <p:cSldViewPr>
      <p:cViewPr>
        <p:scale>
          <a:sx n="60" d="100"/>
          <a:sy n="60" d="100"/>
        </p:scale>
        <p:origin x="-944" y="-80"/>
      </p:cViewPr>
      <p:guideLst>
        <p:guide orient="horz" pos="2160"/>
        <p:guide pos="2880"/>
      </p:guideLst>
    </p:cSldViewPr>
  </p:slideViewPr>
  <p:outlineViewPr>
    <p:cViewPr>
      <p:scale>
        <a:sx n="33" d="100"/>
        <a:sy n="33" d="100"/>
      </p:scale>
      <p:origin x="0" y="18150"/>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3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notesMaster" Target="notesMasters/notesMaster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ea\Downloads\fredgraph%20(2).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ndreea\Desktop\Cengage\Mankiw%208e\fred2\Ch31%20nco%20fredgraph%20(4).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'[fredgraph (2).xls]Sheet1'!$B$4</c:f>
              <c:strCache>
                <c:ptCount val="1"/>
                <c:pt idx="0">
                  <c:v>Exports %GDP</c:v>
                </c:pt>
              </c:strCache>
            </c:strRef>
          </c:tx>
          <c:spPr>
            <a:ln w="38100">
              <a:solidFill>
                <a:srgbClr val="FF0000"/>
              </a:solidFill>
            </a:ln>
          </c:spPr>
          <c:marker>
            <c:symbol val="none"/>
          </c:marker>
          <c:cat>
            <c:numRef>
              <c:f>'[fredgraph (2).xls]Sheet1'!$A$5:$A$229</c:f>
              <c:numCache>
                <c:formatCode>m/d/yyyy</c:formatCode>
                <c:ptCount val="225"/>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pt idx="209">
                  <c:v>41000.0</c:v>
                </c:pt>
                <c:pt idx="210">
                  <c:v>41091.0</c:v>
                </c:pt>
                <c:pt idx="211">
                  <c:v>41183.0</c:v>
                </c:pt>
                <c:pt idx="212">
                  <c:v>41275.0</c:v>
                </c:pt>
                <c:pt idx="213">
                  <c:v>41365.0</c:v>
                </c:pt>
                <c:pt idx="214">
                  <c:v>41456.0</c:v>
                </c:pt>
                <c:pt idx="215">
                  <c:v>41548.0</c:v>
                </c:pt>
                <c:pt idx="216">
                  <c:v>41640.0</c:v>
                </c:pt>
                <c:pt idx="217">
                  <c:v>41730.0</c:v>
                </c:pt>
                <c:pt idx="218">
                  <c:v>41821.0</c:v>
                </c:pt>
                <c:pt idx="219">
                  <c:v>41913.0</c:v>
                </c:pt>
                <c:pt idx="220">
                  <c:v>42005.0</c:v>
                </c:pt>
                <c:pt idx="221">
                  <c:v>42095.0</c:v>
                </c:pt>
                <c:pt idx="222">
                  <c:v>42186.0</c:v>
                </c:pt>
                <c:pt idx="223">
                  <c:v>42278.0</c:v>
                </c:pt>
                <c:pt idx="224">
                  <c:v>42370.0</c:v>
                </c:pt>
              </c:numCache>
            </c:numRef>
          </c:cat>
          <c:val>
            <c:numRef>
              <c:f>'[fredgraph (2).xls]Sheet1'!$B$5:$B$229</c:f>
              <c:numCache>
                <c:formatCode>0.0%</c:formatCode>
                <c:ptCount val="225"/>
                <c:pt idx="0">
                  <c:v>0.0478556966685073</c:v>
                </c:pt>
                <c:pt idx="1">
                  <c:v>0.05085682697623</c:v>
                </c:pt>
                <c:pt idx="2">
                  <c:v>0.0494505494505495</c:v>
                </c:pt>
                <c:pt idx="3">
                  <c:v>0.0508223988172242</c:v>
                </c:pt>
                <c:pt idx="4">
                  <c:v>0.0503755266532332</c:v>
                </c:pt>
                <c:pt idx="5">
                  <c:v>0.049156799425906</c:v>
                </c:pt>
                <c:pt idx="6">
                  <c:v>0.0478704681450194</c:v>
                </c:pt>
                <c:pt idx="7">
                  <c:v>0.0486588720770289</c:v>
                </c:pt>
                <c:pt idx="8">
                  <c:v>0.0475470430107527</c:v>
                </c:pt>
                <c:pt idx="9">
                  <c:v>0.0509459010952539</c:v>
                </c:pt>
                <c:pt idx="10">
                  <c:v>0.0475721784776903</c:v>
                </c:pt>
                <c:pt idx="11">
                  <c:v>0.0463219703147937</c:v>
                </c:pt>
                <c:pt idx="12">
                  <c:v>0.0467319736630801</c:v>
                </c:pt>
                <c:pt idx="13">
                  <c:v>0.0512820512820513</c:v>
                </c:pt>
                <c:pt idx="14">
                  <c:v>0.0474418604651163</c:v>
                </c:pt>
                <c:pt idx="15">
                  <c:v>0.0491753207086133</c:v>
                </c:pt>
                <c:pt idx="16">
                  <c:v>0.0509611086276263</c:v>
                </c:pt>
                <c:pt idx="17">
                  <c:v>0.0511163337250294</c:v>
                </c:pt>
                <c:pt idx="18">
                  <c:v>0.0502309468822171</c:v>
                </c:pt>
                <c:pt idx="19">
                  <c:v>0.0518327605956472</c:v>
                </c:pt>
                <c:pt idx="20">
                  <c:v>0.0460233592880979</c:v>
                </c:pt>
                <c:pt idx="21">
                  <c:v>0.0533861277990169</c:v>
                </c:pt>
                <c:pt idx="22">
                  <c:v>0.0491868834977339</c:v>
                </c:pt>
                <c:pt idx="23">
                  <c:v>0.0510930021989393</c:v>
                </c:pt>
                <c:pt idx="24">
                  <c:v>0.0494167816380284</c:v>
                </c:pt>
                <c:pt idx="25">
                  <c:v>0.051412289395441</c:v>
                </c:pt>
                <c:pt idx="26">
                  <c:v>0.0492202729044834</c:v>
                </c:pt>
                <c:pt idx="27">
                  <c:v>0.0507845250928255</c:v>
                </c:pt>
                <c:pt idx="28">
                  <c:v>0.0520094562647754</c:v>
                </c:pt>
                <c:pt idx="29">
                  <c:v>0.051110327811068</c:v>
                </c:pt>
                <c:pt idx="30">
                  <c:v>0.0489268405261943</c:v>
                </c:pt>
                <c:pt idx="31">
                  <c:v>0.049705615942029</c:v>
                </c:pt>
                <c:pt idx="32">
                  <c:v>0.0499396334101635</c:v>
                </c:pt>
                <c:pt idx="33">
                  <c:v>0.0506247997436719</c:v>
                </c:pt>
                <c:pt idx="34">
                  <c:v>0.0519794182505513</c:v>
                </c:pt>
                <c:pt idx="35">
                  <c:v>0.0507164209875271</c:v>
                </c:pt>
                <c:pt idx="36">
                  <c:v>0.0442033353425759</c:v>
                </c:pt>
                <c:pt idx="37">
                  <c:v>0.0532924658888669</c:v>
                </c:pt>
                <c:pt idx="38">
                  <c:v>0.0516472868217054</c:v>
                </c:pt>
                <c:pt idx="39">
                  <c:v>0.0542903814740079</c:v>
                </c:pt>
                <c:pt idx="40">
                  <c:v>0.0540104413858567</c:v>
                </c:pt>
                <c:pt idx="41">
                  <c:v>0.0566302214746285</c:v>
                </c:pt>
                <c:pt idx="42">
                  <c:v>0.0553973357831879</c:v>
                </c:pt>
                <c:pt idx="43">
                  <c:v>0.0559780119102153</c:v>
                </c:pt>
                <c:pt idx="44">
                  <c:v>0.0554579012128669</c:v>
                </c:pt>
                <c:pt idx="45">
                  <c:v>0.0544247024322926</c:v>
                </c:pt>
                <c:pt idx="46">
                  <c:v>0.0554096416165382</c:v>
                </c:pt>
                <c:pt idx="47">
                  <c:v>0.050519436997319</c:v>
                </c:pt>
                <c:pt idx="48">
                  <c:v>0.0556005835629762</c:v>
                </c:pt>
                <c:pt idx="49">
                  <c:v>0.0529092197464767</c:v>
                </c:pt>
                <c:pt idx="50">
                  <c:v>0.055263564693152</c:v>
                </c:pt>
                <c:pt idx="51">
                  <c:v>0.0571321321321321</c:v>
                </c:pt>
                <c:pt idx="52">
                  <c:v>0.0608387050047078</c:v>
                </c:pt>
                <c:pt idx="53">
                  <c:v>0.0648278781038375</c:v>
                </c:pt>
                <c:pt idx="54">
                  <c:v>0.0679287305122494</c:v>
                </c:pt>
                <c:pt idx="55">
                  <c:v>0.0727469407071868</c:v>
                </c:pt>
                <c:pt idx="56">
                  <c:v>0.0780758680671707</c:v>
                </c:pt>
                <c:pt idx="57">
                  <c:v>0.0825837570069091</c:v>
                </c:pt>
                <c:pt idx="58">
                  <c:v>0.0809773570423436</c:v>
                </c:pt>
                <c:pt idx="59">
                  <c:v>0.0852152214597629</c:v>
                </c:pt>
                <c:pt idx="60">
                  <c:v>0.0873055075327241</c:v>
                </c:pt>
                <c:pt idx="61">
                  <c:v>0.082588746679546</c:v>
                </c:pt>
                <c:pt idx="62">
                  <c:v>0.0782471700315089</c:v>
                </c:pt>
                <c:pt idx="63">
                  <c:v>0.0806953961152954</c:v>
                </c:pt>
                <c:pt idx="64">
                  <c:v>0.0787064949301179</c:v>
                </c:pt>
                <c:pt idx="65">
                  <c:v>0.078948785610426</c:v>
                </c:pt>
                <c:pt idx="66">
                  <c:v>0.0802962179317641</c:v>
                </c:pt>
                <c:pt idx="67">
                  <c:v>0.0805303342963269</c:v>
                </c:pt>
                <c:pt idx="68">
                  <c:v>0.0779924717691343</c:v>
                </c:pt>
                <c:pt idx="69">
                  <c:v>0.0785846034365596</c:v>
                </c:pt>
                <c:pt idx="70">
                  <c:v>0.0764700339238598</c:v>
                </c:pt>
                <c:pt idx="71">
                  <c:v>0.0727624844376816</c:v>
                </c:pt>
                <c:pt idx="72">
                  <c:v>0.0745234753474895</c:v>
                </c:pt>
                <c:pt idx="73">
                  <c:v>0.0796884361893349</c:v>
                </c:pt>
                <c:pt idx="74">
                  <c:v>0.0797448830714077</c:v>
                </c:pt>
                <c:pt idx="75">
                  <c:v>0.0827491741197325</c:v>
                </c:pt>
                <c:pt idx="76">
                  <c:v>0.0836230052140939</c:v>
                </c:pt>
                <c:pt idx="77">
                  <c:v>0.0850957278785777</c:v>
                </c:pt>
                <c:pt idx="78">
                  <c:v>0.0877396644697423</c:v>
                </c:pt>
                <c:pt idx="79">
                  <c:v>0.0929065807302157</c:v>
                </c:pt>
                <c:pt idx="80">
                  <c:v>0.0960128732344001</c:v>
                </c:pt>
                <c:pt idx="81">
                  <c:v>0.0990749669631058</c:v>
                </c:pt>
                <c:pt idx="82">
                  <c:v>0.0995454545454545</c:v>
                </c:pt>
                <c:pt idx="83">
                  <c:v>0.0977117087021881</c:v>
                </c:pt>
                <c:pt idx="84">
                  <c:v>0.0975477361261894</c:v>
                </c:pt>
                <c:pt idx="85">
                  <c:v>0.0974015723171155</c:v>
                </c:pt>
                <c:pt idx="86">
                  <c:v>0.092695940144732</c:v>
                </c:pt>
                <c:pt idx="87">
                  <c:v>0.0927973199329983</c:v>
                </c:pt>
                <c:pt idx="88">
                  <c:v>0.0895595332640968</c:v>
                </c:pt>
                <c:pt idx="89">
                  <c:v>0.0884639630174406</c:v>
                </c:pt>
                <c:pt idx="90">
                  <c:v>0.0830388167859583</c:v>
                </c:pt>
                <c:pt idx="91">
                  <c:v>0.0778508128411292</c:v>
                </c:pt>
                <c:pt idx="92">
                  <c:v>0.0777806510932966</c:v>
                </c:pt>
                <c:pt idx="93">
                  <c:v>0.0760366091857805</c:v>
                </c:pt>
                <c:pt idx="94">
                  <c:v>0.0753459903041465</c:v>
                </c:pt>
                <c:pt idx="95">
                  <c:v>0.075498537973183</c:v>
                </c:pt>
                <c:pt idx="96">
                  <c:v>0.0748824371294214</c:v>
                </c:pt>
                <c:pt idx="97">
                  <c:v>0.0752677459526775</c:v>
                </c:pt>
                <c:pt idx="98">
                  <c:v>0.0747908205705338</c:v>
                </c:pt>
                <c:pt idx="99">
                  <c:v>0.0744044748770373</c:v>
                </c:pt>
                <c:pt idx="100">
                  <c:v>0.0722209110219495</c:v>
                </c:pt>
                <c:pt idx="101">
                  <c:v>0.0706831229807312</c:v>
                </c:pt>
                <c:pt idx="102">
                  <c:v>0.0676512083010968</c:v>
                </c:pt>
                <c:pt idx="103">
                  <c:v>0.0685814376501763</c:v>
                </c:pt>
                <c:pt idx="104">
                  <c:v>0.0693930872616965</c:v>
                </c:pt>
                <c:pt idx="105">
                  <c:v>0.0691736916051985</c:v>
                </c:pt>
                <c:pt idx="106">
                  <c:v>0.0693783011516148</c:v>
                </c:pt>
                <c:pt idx="107">
                  <c:v>0.0717436929798261</c:v>
                </c:pt>
                <c:pt idx="108">
                  <c:v>0.0710485199104768</c:v>
                </c:pt>
                <c:pt idx="109">
                  <c:v>0.0737115005703619</c:v>
                </c:pt>
                <c:pt idx="110">
                  <c:v>0.0758902152841547</c:v>
                </c:pt>
                <c:pt idx="111">
                  <c:v>0.0780655822565552</c:v>
                </c:pt>
                <c:pt idx="112">
                  <c:v>0.0822496365850784</c:v>
                </c:pt>
                <c:pt idx="113">
                  <c:v>0.0843942623423008</c:v>
                </c:pt>
                <c:pt idx="114">
                  <c:v>0.0855929804698557</c:v>
                </c:pt>
                <c:pt idx="115">
                  <c:v>0.0862046668021505</c:v>
                </c:pt>
                <c:pt idx="116">
                  <c:v>0.0877808734667294</c:v>
                </c:pt>
                <c:pt idx="117">
                  <c:v>0.0901144197285197</c:v>
                </c:pt>
                <c:pt idx="118">
                  <c:v>0.0891869178513901</c:v>
                </c:pt>
                <c:pt idx="119">
                  <c:v>0.0894263802616511</c:v>
                </c:pt>
                <c:pt idx="120">
                  <c:v>0.0913628030148707</c:v>
                </c:pt>
                <c:pt idx="121">
                  <c:v>0.0913686042813865</c:v>
                </c:pt>
                <c:pt idx="122">
                  <c:v>0.0920640185753379</c:v>
                </c:pt>
                <c:pt idx="123">
                  <c:v>0.0943336709112945</c:v>
                </c:pt>
                <c:pt idx="124">
                  <c:v>0.0946671291020496</c:v>
                </c:pt>
                <c:pt idx="125">
                  <c:v>0.0961488378149619</c:v>
                </c:pt>
                <c:pt idx="126">
                  <c:v>0.0965843303743728</c:v>
                </c:pt>
                <c:pt idx="127">
                  <c:v>0.0979727039638176</c:v>
                </c:pt>
                <c:pt idx="128">
                  <c:v>0.0979971163490471</c:v>
                </c:pt>
                <c:pt idx="129">
                  <c:v>0.0964527209155461</c:v>
                </c:pt>
                <c:pt idx="130">
                  <c:v>0.0970773551962347</c:v>
                </c:pt>
                <c:pt idx="131">
                  <c:v>0.0957656473960822</c:v>
                </c:pt>
                <c:pt idx="132">
                  <c:v>0.095373581103109</c:v>
                </c:pt>
                <c:pt idx="133">
                  <c:v>0.0956278552184608</c:v>
                </c:pt>
                <c:pt idx="134">
                  <c:v>0.0942759479736972</c:v>
                </c:pt>
                <c:pt idx="135">
                  <c:v>0.0954953930155841</c:v>
                </c:pt>
                <c:pt idx="136">
                  <c:v>0.0954556282667489</c:v>
                </c:pt>
                <c:pt idx="137">
                  <c:v>0.0972516437866241</c:v>
                </c:pt>
                <c:pt idx="138">
                  <c:v>0.100227139806591</c:v>
                </c:pt>
                <c:pt idx="139">
                  <c:v>0.101461874891329</c:v>
                </c:pt>
                <c:pt idx="140">
                  <c:v>0.103587663843717</c:v>
                </c:pt>
                <c:pt idx="141">
                  <c:v>0.105050691001854</c:v>
                </c:pt>
                <c:pt idx="142">
                  <c:v>0.107882955946279</c:v>
                </c:pt>
                <c:pt idx="143">
                  <c:v>0.10762228347971</c:v>
                </c:pt>
                <c:pt idx="144">
                  <c:v>0.107422939022691</c:v>
                </c:pt>
                <c:pt idx="145">
                  <c:v>0.106555851888606</c:v>
                </c:pt>
                <c:pt idx="146">
                  <c:v>0.10535604853536</c:v>
                </c:pt>
                <c:pt idx="147">
                  <c:v>0.109061070820914</c:v>
                </c:pt>
                <c:pt idx="148">
                  <c:v>0.109306006831625</c:v>
                </c:pt>
                <c:pt idx="149">
                  <c:v>0.11161262409523</c:v>
                </c:pt>
                <c:pt idx="150">
                  <c:v>0.112071147518351</c:v>
                </c:pt>
                <c:pt idx="151">
                  <c:v>0.110180580999738</c:v>
                </c:pt>
                <c:pt idx="152">
                  <c:v>0.108327615105122</c:v>
                </c:pt>
                <c:pt idx="153">
                  <c:v>0.105317575905811</c:v>
                </c:pt>
                <c:pt idx="154">
                  <c:v>0.102257694199967</c:v>
                </c:pt>
                <c:pt idx="155">
                  <c:v>0.103616886668025</c:v>
                </c:pt>
                <c:pt idx="156">
                  <c:v>0.101787850239756</c:v>
                </c:pt>
                <c:pt idx="157">
                  <c:v>0.101789264413519</c:v>
                </c:pt>
                <c:pt idx="158">
                  <c:v>0.103209332495907</c:v>
                </c:pt>
                <c:pt idx="159">
                  <c:v>0.103887730327117</c:v>
                </c:pt>
                <c:pt idx="160">
                  <c:v>0.105074269763732</c:v>
                </c:pt>
                <c:pt idx="161">
                  <c:v>0.106311354990611</c:v>
                </c:pt>
                <c:pt idx="162">
                  <c:v>0.108637302797999</c:v>
                </c:pt>
                <c:pt idx="163">
                  <c:v>0.106509553775197</c:v>
                </c:pt>
                <c:pt idx="164">
                  <c:v>0.104367107279147</c:v>
                </c:pt>
                <c:pt idx="165">
                  <c:v>0.099131448338096</c:v>
                </c:pt>
                <c:pt idx="166">
                  <c:v>0.0938483951313502</c:v>
                </c:pt>
                <c:pt idx="167">
                  <c:v>0.0894377318643529</c:v>
                </c:pt>
                <c:pt idx="168">
                  <c:v>0.0898342317064166</c:v>
                </c:pt>
                <c:pt idx="169">
                  <c:v>0.0921370303983612</c:v>
                </c:pt>
                <c:pt idx="170">
                  <c:v>0.0925605457955441</c:v>
                </c:pt>
                <c:pt idx="171">
                  <c:v>0.0907437093607594</c:v>
                </c:pt>
                <c:pt idx="172">
                  <c:v>0.0900704357040454</c:v>
                </c:pt>
                <c:pt idx="173">
                  <c:v>0.0890270607790198</c:v>
                </c:pt>
                <c:pt idx="174">
                  <c:v>0.0896766479428134</c:v>
                </c:pt>
                <c:pt idx="175">
                  <c:v>0.0926477557375939</c:v>
                </c:pt>
                <c:pt idx="176">
                  <c:v>0.0952003603483367</c:v>
                </c:pt>
                <c:pt idx="177">
                  <c:v>0.096236885743839</c:v>
                </c:pt>
                <c:pt idx="178">
                  <c:v>0.0958949521738076</c:v>
                </c:pt>
                <c:pt idx="179">
                  <c:v>0.097626211969241</c:v>
                </c:pt>
                <c:pt idx="180">
                  <c:v>0.0989721938237979</c:v>
                </c:pt>
                <c:pt idx="181">
                  <c:v>0.100207336154338</c:v>
                </c:pt>
                <c:pt idx="182">
                  <c:v>0.0992699956078574</c:v>
                </c:pt>
                <c:pt idx="183">
                  <c:v>0.101363065702158</c:v>
                </c:pt>
                <c:pt idx="184">
                  <c:v>0.103832543281876</c:v>
                </c:pt>
                <c:pt idx="185">
                  <c:v>0.106045015145147</c:v>
                </c:pt>
                <c:pt idx="186">
                  <c:v>0.106416939281734</c:v>
                </c:pt>
                <c:pt idx="187">
                  <c:v>0.109800659728147</c:v>
                </c:pt>
                <c:pt idx="188">
                  <c:v>0.111043194784026</c:v>
                </c:pt>
                <c:pt idx="189">
                  <c:v>0.112679669678207</c:v>
                </c:pt>
                <c:pt idx="190">
                  <c:v>0.115822563264858</c:v>
                </c:pt>
                <c:pt idx="191">
                  <c:v>0.120215453548787</c:v>
                </c:pt>
                <c:pt idx="192">
                  <c:v>0.123708107223692</c:v>
                </c:pt>
                <c:pt idx="193">
                  <c:v>0.12964963207993</c:v>
                </c:pt>
                <c:pt idx="194">
                  <c:v>0.129596442767635</c:v>
                </c:pt>
                <c:pt idx="195">
                  <c:v>0.11746472484347</c:v>
                </c:pt>
                <c:pt idx="196">
                  <c:v>0.105638943541042</c:v>
                </c:pt>
                <c:pt idx="197">
                  <c:v>0.106182533262671</c:v>
                </c:pt>
                <c:pt idx="198">
                  <c:v>0.11098365556413</c:v>
                </c:pt>
                <c:pt idx="199">
                  <c:v>0.117550544056568</c:v>
                </c:pt>
                <c:pt idx="200">
                  <c:v>0.119418844636982</c:v>
                </c:pt>
                <c:pt idx="201">
                  <c:v>0.121838184920006</c:v>
                </c:pt>
                <c:pt idx="202">
                  <c:v>0.124175670919198</c:v>
                </c:pt>
                <c:pt idx="203">
                  <c:v>0.129492718414729</c:v>
                </c:pt>
                <c:pt idx="204">
                  <c:v>0.133432643847123</c:v>
                </c:pt>
                <c:pt idx="205">
                  <c:v>0.136363342366874</c:v>
                </c:pt>
                <c:pt idx="206">
                  <c:v>0.137479069230325</c:v>
                </c:pt>
                <c:pt idx="207">
                  <c:v>0.135632518862486</c:v>
                </c:pt>
                <c:pt idx="208">
                  <c:v>0.135821558917985</c:v>
                </c:pt>
                <c:pt idx="209">
                  <c:v>0.136447937277864</c:v>
                </c:pt>
                <c:pt idx="210">
                  <c:v>0.136148238527474</c:v>
                </c:pt>
                <c:pt idx="211">
                  <c:v>0.135850723739515</c:v>
                </c:pt>
                <c:pt idx="212">
                  <c:v>0.135432189626962</c:v>
                </c:pt>
                <c:pt idx="213">
                  <c:v>0.135392211438391</c:v>
                </c:pt>
                <c:pt idx="214">
                  <c:v>0.135363921685847</c:v>
                </c:pt>
                <c:pt idx="215">
                  <c:v>0.137077180733123</c:v>
                </c:pt>
                <c:pt idx="216">
                  <c:v>0.135507498101188</c:v>
                </c:pt>
                <c:pt idx="217">
                  <c:v>0.136433121019108</c:v>
                </c:pt>
                <c:pt idx="218">
                  <c:v>0.134721294821968</c:v>
                </c:pt>
                <c:pt idx="219">
                  <c:v>0.133373827053968</c:v>
                </c:pt>
                <c:pt idx="220">
                  <c:v>0.127897423693858</c:v>
                </c:pt>
                <c:pt idx="221">
                  <c:v>0.127276888638305</c:v>
                </c:pt>
                <c:pt idx="222">
                  <c:v>0.125125967597258</c:v>
                </c:pt>
                <c:pt idx="223">
                  <c:v>0.122027217475557</c:v>
                </c:pt>
                <c:pt idx="224">
                  <c:v>0.119873176779063</c:v>
                </c:pt>
              </c:numCache>
            </c:numRef>
          </c:val>
          <c:smooth val="0"/>
        </c:ser>
        <c:ser>
          <c:idx val="1"/>
          <c:order val="1"/>
          <c:tx>
            <c:strRef>
              <c:f>'[fredgraph (2).xls]Sheet1'!$C$4</c:f>
              <c:strCache>
                <c:ptCount val="1"/>
                <c:pt idx="0">
                  <c:v>Imports %GDP</c:v>
                </c:pt>
              </c:strCache>
            </c:strRef>
          </c:tx>
          <c:spPr>
            <a:ln w="38100" cmpd="sng">
              <a:solidFill>
                <a:srgbClr val="0000FF"/>
              </a:solidFill>
            </a:ln>
          </c:spPr>
          <c:marker>
            <c:symbol val="none"/>
          </c:marker>
          <c:cat>
            <c:numRef>
              <c:f>'[fredgraph (2).xls]Sheet1'!$A$5:$A$229</c:f>
              <c:numCache>
                <c:formatCode>m/d/yyyy</c:formatCode>
                <c:ptCount val="225"/>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pt idx="209">
                  <c:v>41000.0</c:v>
                </c:pt>
                <c:pt idx="210">
                  <c:v>41091.0</c:v>
                </c:pt>
                <c:pt idx="211">
                  <c:v>41183.0</c:v>
                </c:pt>
                <c:pt idx="212">
                  <c:v>41275.0</c:v>
                </c:pt>
                <c:pt idx="213">
                  <c:v>41365.0</c:v>
                </c:pt>
                <c:pt idx="214">
                  <c:v>41456.0</c:v>
                </c:pt>
                <c:pt idx="215">
                  <c:v>41548.0</c:v>
                </c:pt>
                <c:pt idx="216">
                  <c:v>41640.0</c:v>
                </c:pt>
                <c:pt idx="217">
                  <c:v>41730.0</c:v>
                </c:pt>
                <c:pt idx="218">
                  <c:v>41821.0</c:v>
                </c:pt>
                <c:pt idx="219">
                  <c:v>41913.0</c:v>
                </c:pt>
                <c:pt idx="220">
                  <c:v>42005.0</c:v>
                </c:pt>
                <c:pt idx="221">
                  <c:v>42095.0</c:v>
                </c:pt>
                <c:pt idx="222">
                  <c:v>42186.0</c:v>
                </c:pt>
                <c:pt idx="223">
                  <c:v>42278.0</c:v>
                </c:pt>
                <c:pt idx="224">
                  <c:v>42370.0</c:v>
                </c:pt>
              </c:numCache>
            </c:numRef>
          </c:cat>
          <c:val>
            <c:numRef>
              <c:f>'[fredgraph (2).xls]Sheet1'!$C$5:$C$229</c:f>
              <c:numCache>
                <c:formatCode>0.0%</c:formatCode>
                <c:ptCount val="225"/>
                <c:pt idx="0">
                  <c:v>0.0428860666298546</c:v>
                </c:pt>
                <c:pt idx="1">
                  <c:v>0.0433020084761378</c:v>
                </c:pt>
                <c:pt idx="2">
                  <c:v>0.0419413919413919</c:v>
                </c:pt>
                <c:pt idx="3">
                  <c:v>0.0401034928848642</c:v>
                </c:pt>
                <c:pt idx="4">
                  <c:v>0.0397508701227331</c:v>
                </c:pt>
                <c:pt idx="5">
                  <c:v>0.0392895586652314</c:v>
                </c:pt>
                <c:pt idx="6">
                  <c:v>0.0410066877859909</c:v>
                </c:pt>
                <c:pt idx="7">
                  <c:v>0.0410935350756534</c:v>
                </c:pt>
                <c:pt idx="8">
                  <c:v>0.0408266129032258</c:v>
                </c:pt>
                <c:pt idx="9">
                  <c:v>0.041320942582144</c:v>
                </c:pt>
                <c:pt idx="10">
                  <c:v>0.0411745406824147</c:v>
                </c:pt>
                <c:pt idx="11">
                  <c:v>0.0417550154950253</c:v>
                </c:pt>
                <c:pt idx="12">
                  <c:v>0.0404689256463787</c:v>
                </c:pt>
                <c:pt idx="13">
                  <c:v>0.0409939854384299</c:v>
                </c:pt>
                <c:pt idx="14">
                  <c:v>0.0413953488372093</c:v>
                </c:pt>
                <c:pt idx="15">
                  <c:v>0.0409285277947465</c:v>
                </c:pt>
                <c:pt idx="16">
                  <c:v>0.040232454179705</c:v>
                </c:pt>
                <c:pt idx="17">
                  <c:v>0.0406874265569918</c:v>
                </c:pt>
                <c:pt idx="18">
                  <c:v>0.0409930715935335</c:v>
                </c:pt>
                <c:pt idx="19">
                  <c:v>0.0419530355097365</c:v>
                </c:pt>
                <c:pt idx="20">
                  <c:v>0.0396273637374861</c:v>
                </c:pt>
                <c:pt idx="21">
                  <c:v>0.0432823593664664</c:v>
                </c:pt>
                <c:pt idx="22">
                  <c:v>0.0426552919221541</c:v>
                </c:pt>
                <c:pt idx="23">
                  <c:v>0.043849437330229</c:v>
                </c:pt>
                <c:pt idx="24">
                  <c:v>0.0438981562774364</c:v>
                </c:pt>
                <c:pt idx="25">
                  <c:v>0.0448463825569871</c:v>
                </c:pt>
                <c:pt idx="26">
                  <c:v>0.0465399610136452</c:v>
                </c:pt>
                <c:pt idx="27">
                  <c:v>0.0464726314528686</c:v>
                </c:pt>
                <c:pt idx="28">
                  <c:v>0.0465721040189125</c:v>
                </c:pt>
                <c:pt idx="29">
                  <c:v>0.0458230525202679</c:v>
                </c:pt>
                <c:pt idx="30">
                  <c:v>0.0455804292637895</c:v>
                </c:pt>
                <c:pt idx="31">
                  <c:v>0.0472146739130435</c:v>
                </c:pt>
                <c:pt idx="32">
                  <c:v>0.0487323016134343</c:v>
                </c:pt>
                <c:pt idx="33">
                  <c:v>0.0484887322439389</c:v>
                </c:pt>
                <c:pt idx="34">
                  <c:v>0.0506143022156883</c:v>
                </c:pt>
                <c:pt idx="35">
                  <c:v>0.0496855994227399</c:v>
                </c:pt>
                <c:pt idx="36">
                  <c:v>0.0440024110910187</c:v>
                </c:pt>
                <c:pt idx="37">
                  <c:v>0.0521059916946806</c:v>
                </c:pt>
                <c:pt idx="38">
                  <c:v>0.0507751937984496</c:v>
                </c:pt>
                <c:pt idx="39">
                  <c:v>0.0510233496684923</c:v>
                </c:pt>
                <c:pt idx="40">
                  <c:v>0.0507831039392501</c:v>
                </c:pt>
                <c:pt idx="41">
                  <c:v>0.0515839641155032</c:v>
                </c:pt>
                <c:pt idx="42">
                  <c:v>0.0518144235186036</c:v>
                </c:pt>
                <c:pt idx="43">
                  <c:v>0.0530462666055886</c:v>
                </c:pt>
                <c:pt idx="44">
                  <c:v>0.0515907892423976</c:v>
                </c:pt>
                <c:pt idx="45">
                  <c:v>0.0545972054510954</c:v>
                </c:pt>
                <c:pt idx="46">
                  <c:v>0.0554943658391934</c:v>
                </c:pt>
                <c:pt idx="47">
                  <c:v>0.0518599195710456</c:v>
                </c:pt>
                <c:pt idx="48">
                  <c:v>0.0585183984438321</c:v>
                </c:pt>
                <c:pt idx="49">
                  <c:v>0.0562160459806315</c:v>
                </c:pt>
                <c:pt idx="50">
                  <c:v>0.057273148863812</c:v>
                </c:pt>
                <c:pt idx="51">
                  <c:v>0.0594594594594595</c:v>
                </c:pt>
                <c:pt idx="52">
                  <c:v>0.0618526834214529</c:v>
                </c:pt>
                <c:pt idx="53">
                  <c:v>0.0631348758465011</c:v>
                </c:pt>
                <c:pt idx="54">
                  <c:v>0.0634047884187082</c:v>
                </c:pt>
                <c:pt idx="55">
                  <c:v>0.0667297681022243</c:v>
                </c:pt>
                <c:pt idx="56">
                  <c:v>0.0737940723891082</c:v>
                </c:pt>
                <c:pt idx="57">
                  <c:v>0.0843436318602529</c:v>
                </c:pt>
                <c:pt idx="58">
                  <c:v>0.0854547780478445</c:v>
                </c:pt>
                <c:pt idx="59">
                  <c:v>0.0852152214597629</c:v>
                </c:pt>
                <c:pt idx="60">
                  <c:v>0.0771178068658928</c:v>
                </c:pt>
                <c:pt idx="61">
                  <c:v>0.0695484182564598</c:v>
                </c:pt>
                <c:pt idx="62">
                  <c:v>0.0712451861360719</c:v>
                </c:pt>
                <c:pt idx="63">
                  <c:v>0.0728806840704457</c:v>
                </c:pt>
                <c:pt idx="64">
                  <c:v>0.0761304466977254</c:v>
                </c:pt>
                <c:pt idx="65">
                  <c:v>0.0792180515913619</c:v>
                </c:pt>
                <c:pt idx="66">
                  <c:v>0.0824120603015075</c:v>
                </c:pt>
                <c:pt idx="67">
                  <c:v>0.0839352042921997</c:v>
                </c:pt>
                <c:pt idx="68">
                  <c:v>0.0885319949811795</c:v>
                </c:pt>
                <c:pt idx="69">
                  <c:v>0.0888263275410155</c:v>
                </c:pt>
                <c:pt idx="70">
                  <c:v>0.0861760271390878</c:v>
                </c:pt>
                <c:pt idx="71">
                  <c:v>0.0864112140913911</c:v>
                </c:pt>
                <c:pt idx="72">
                  <c:v>0.0920450943994205</c:v>
                </c:pt>
                <c:pt idx="73">
                  <c:v>0.0893606094325088</c:v>
                </c:pt>
                <c:pt idx="74">
                  <c:v>0.0896660969611072</c:v>
                </c:pt>
                <c:pt idx="75">
                  <c:v>0.0893562162597696</c:v>
                </c:pt>
                <c:pt idx="76">
                  <c:v>0.0907726339074103</c:v>
                </c:pt>
                <c:pt idx="77">
                  <c:v>0.0936476751800917</c:v>
                </c:pt>
                <c:pt idx="78">
                  <c:v>0.0963526063511084</c:v>
                </c:pt>
                <c:pt idx="79">
                  <c:v>0.102720914051342</c:v>
                </c:pt>
                <c:pt idx="80">
                  <c:v>0.108814589665653</c:v>
                </c:pt>
                <c:pt idx="81">
                  <c:v>0.104503732276153</c:v>
                </c:pt>
                <c:pt idx="82">
                  <c:v>0.0976223776223776</c:v>
                </c:pt>
                <c:pt idx="83">
                  <c:v>0.0999498914314347</c:v>
                </c:pt>
                <c:pt idx="84">
                  <c:v>0.102081869851204</c:v>
                </c:pt>
                <c:pt idx="85">
                  <c:v>0.101663877750766</c:v>
                </c:pt>
                <c:pt idx="86">
                  <c:v>0.0950263706611064</c:v>
                </c:pt>
                <c:pt idx="87">
                  <c:v>0.0972742500380691</c:v>
                </c:pt>
                <c:pt idx="88">
                  <c:v>0.0945384568391471</c:v>
                </c:pt>
                <c:pt idx="89">
                  <c:v>0.0897847687089125</c:v>
                </c:pt>
                <c:pt idx="90">
                  <c:v>0.0918594636333937</c:v>
                </c:pt>
                <c:pt idx="91">
                  <c:v>0.086536768589706</c:v>
                </c:pt>
                <c:pt idx="92">
                  <c:v>0.0848490072694882</c:v>
                </c:pt>
                <c:pt idx="93">
                  <c:v>0.0887326301690943</c:v>
                </c:pt>
                <c:pt idx="94">
                  <c:v>0.0930043604257509</c:v>
                </c:pt>
                <c:pt idx="95">
                  <c:v>0.0943073154026501</c:v>
                </c:pt>
                <c:pt idx="96">
                  <c:v>0.0991617256184829</c:v>
                </c:pt>
                <c:pt idx="97">
                  <c:v>0.101245330012453</c:v>
                </c:pt>
                <c:pt idx="98">
                  <c:v>0.100210402700984</c:v>
                </c:pt>
                <c:pt idx="99">
                  <c:v>0.100395409393384</c:v>
                </c:pt>
                <c:pt idx="100">
                  <c:v>0.0937691763039887</c:v>
                </c:pt>
                <c:pt idx="101">
                  <c:v>0.0972967947376984</c:v>
                </c:pt>
                <c:pt idx="102">
                  <c:v>0.0942520365903609</c:v>
                </c:pt>
                <c:pt idx="103">
                  <c:v>0.0985605533224046</c:v>
                </c:pt>
                <c:pt idx="104">
                  <c:v>0.0972920310873945</c:v>
                </c:pt>
                <c:pt idx="105">
                  <c:v>0.0974710221285564</c:v>
                </c:pt>
                <c:pt idx="106">
                  <c:v>0.0994458394666205</c:v>
                </c:pt>
                <c:pt idx="107">
                  <c:v>0.100355506060736</c:v>
                </c:pt>
                <c:pt idx="108">
                  <c:v>0.100861450107681</c:v>
                </c:pt>
                <c:pt idx="109">
                  <c:v>0.104179197345225</c:v>
                </c:pt>
                <c:pt idx="110">
                  <c:v>0.105560657075809</c:v>
                </c:pt>
                <c:pt idx="111">
                  <c:v>0.107014155732972</c:v>
                </c:pt>
                <c:pt idx="112">
                  <c:v>0.106608258358543</c:v>
                </c:pt>
                <c:pt idx="113">
                  <c:v>0.104863951456497</c:v>
                </c:pt>
                <c:pt idx="114">
                  <c:v>0.104311727521464</c:v>
                </c:pt>
                <c:pt idx="115">
                  <c:v>0.106102314926007</c:v>
                </c:pt>
                <c:pt idx="116">
                  <c:v>0.106053479031733</c:v>
                </c:pt>
                <c:pt idx="117">
                  <c:v>0.105784947764907</c:v>
                </c:pt>
                <c:pt idx="118">
                  <c:v>0.102318089502066</c:v>
                </c:pt>
                <c:pt idx="119">
                  <c:v>0.103792900024291</c:v>
                </c:pt>
                <c:pt idx="120">
                  <c:v>0.106403204997623</c:v>
                </c:pt>
                <c:pt idx="121">
                  <c:v>0.102900564045057</c:v>
                </c:pt>
                <c:pt idx="122">
                  <c:v>0.104502860933742</c:v>
                </c:pt>
                <c:pt idx="123">
                  <c:v>0.107466007006126</c:v>
                </c:pt>
                <c:pt idx="124">
                  <c:v>0.102445952864622</c:v>
                </c:pt>
                <c:pt idx="125">
                  <c:v>0.0999251253336806</c:v>
                </c:pt>
                <c:pt idx="126">
                  <c:v>0.0999774861700759</c:v>
                </c:pt>
                <c:pt idx="127">
                  <c:v>0.10165145796506</c:v>
                </c:pt>
                <c:pt idx="128">
                  <c:v>0.101209879638917</c:v>
                </c:pt>
                <c:pt idx="129">
                  <c:v>0.101504859602914</c:v>
                </c:pt>
                <c:pt idx="130">
                  <c:v>0.102922644803765</c:v>
                </c:pt>
                <c:pt idx="131">
                  <c:v>0.102798017200191</c:v>
                </c:pt>
                <c:pt idx="132">
                  <c:v>0.103627634035743</c:v>
                </c:pt>
                <c:pt idx="133">
                  <c:v>0.1048816914607</c:v>
                </c:pt>
                <c:pt idx="134">
                  <c:v>0.104182961096144</c:v>
                </c:pt>
                <c:pt idx="135">
                  <c:v>0.105932203389831</c:v>
                </c:pt>
                <c:pt idx="136">
                  <c:v>0.106749996496784</c:v>
                </c:pt>
                <c:pt idx="137">
                  <c:v>0.10971415994938</c:v>
                </c:pt>
                <c:pt idx="138">
                  <c:v>0.113406689063286</c:v>
                </c:pt>
                <c:pt idx="139">
                  <c:v>0.115104257225781</c:v>
                </c:pt>
                <c:pt idx="140">
                  <c:v>0.117543371370257</c:v>
                </c:pt>
                <c:pt idx="141">
                  <c:v>0.119436153006614</c:v>
                </c:pt>
                <c:pt idx="142">
                  <c:v>0.117537143969376</c:v>
                </c:pt>
                <c:pt idx="143">
                  <c:v>0.116571575100968</c:v>
                </c:pt>
                <c:pt idx="144">
                  <c:v>0.118673271591643</c:v>
                </c:pt>
                <c:pt idx="145">
                  <c:v>0.118191403584941</c:v>
                </c:pt>
                <c:pt idx="146">
                  <c:v>0.119352861870327</c:v>
                </c:pt>
                <c:pt idx="147">
                  <c:v>0.119776520133702</c:v>
                </c:pt>
                <c:pt idx="148">
                  <c:v>0.12225515049809</c:v>
                </c:pt>
                <c:pt idx="149">
                  <c:v>0.121575322442966</c:v>
                </c:pt>
                <c:pt idx="150">
                  <c:v>0.123208081179963</c:v>
                </c:pt>
                <c:pt idx="151">
                  <c:v>0.123493735989896</c:v>
                </c:pt>
                <c:pt idx="152">
                  <c:v>0.123536227319257</c:v>
                </c:pt>
                <c:pt idx="153">
                  <c:v>0.123361535126241</c:v>
                </c:pt>
                <c:pt idx="154">
                  <c:v>0.121346963319302</c:v>
                </c:pt>
                <c:pt idx="155">
                  <c:v>0.122778987100164</c:v>
                </c:pt>
                <c:pt idx="156">
                  <c:v>0.123858115188788</c:v>
                </c:pt>
                <c:pt idx="157">
                  <c:v>0.127466778277702</c:v>
                </c:pt>
                <c:pt idx="158">
                  <c:v>0.131637202310472</c:v>
                </c:pt>
                <c:pt idx="159">
                  <c:v>0.13375847513122</c:v>
                </c:pt>
                <c:pt idx="160">
                  <c:v>0.140245239756754</c:v>
                </c:pt>
                <c:pt idx="161">
                  <c:v>0.141297685414903</c:v>
                </c:pt>
                <c:pt idx="162">
                  <c:v>0.146146716357387</c:v>
                </c:pt>
                <c:pt idx="163">
                  <c:v>0.144934732580236</c:v>
                </c:pt>
                <c:pt idx="164">
                  <c:v>0.141643113407752</c:v>
                </c:pt>
                <c:pt idx="165">
                  <c:v>0.132905324108889</c:v>
                </c:pt>
                <c:pt idx="166">
                  <c:v>0.128314300484045</c:v>
                </c:pt>
                <c:pt idx="167">
                  <c:v>0.122798164708961</c:v>
                </c:pt>
                <c:pt idx="168">
                  <c:v>0.124473897954663</c:v>
                </c:pt>
                <c:pt idx="169">
                  <c:v>0.130180707466072</c:v>
                </c:pt>
                <c:pt idx="170">
                  <c:v>0.131665020702902</c:v>
                </c:pt>
                <c:pt idx="171">
                  <c:v>0.134242331454097</c:v>
                </c:pt>
                <c:pt idx="172">
                  <c:v>0.134736110987436</c:v>
                </c:pt>
                <c:pt idx="173">
                  <c:v>0.13312285083592</c:v>
                </c:pt>
                <c:pt idx="174">
                  <c:v>0.132678428572657</c:v>
                </c:pt>
                <c:pt idx="175">
                  <c:v>0.135950511136687</c:v>
                </c:pt>
                <c:pt idx="176">
                  <c:v>0.140794434620133</c:v>
                </c:pt>
                <c:pt idx="177">
                  <c:v>0.14614904690758</c:v>
                </c:pt>
                <c:pt idx="178">
                  <c:v>0.147480938250443</c:v>
                </c:pt>
                <c:pt idx="179">
                  <c:v>0.15208323382847</c:v>
                </c:pt>
                <c:pt idx="180">
                  <c:v>0.151790661557552</c:v>
                </c:pt>
                <c:pt idx="181">
                  <c:v>0.153320846918091</c:v>
                </c:pt>
                <c:pt idx="182">
                  <c:v>0.154656428430793</c:v>
                </c:pt>
                <c:pt idx="183">
                  <c:v>0.160212530639087</c:v>
                </c:pt>
                <c:pt idx="184">
                  <c:v>0.160774860977808</c:v>
                </c:pt>
                <c:pt idx="185">
                  <c:v>0.162683517152423</c:v>
                </c:pt>
                <c:pt idx="186">
                  <c:v>0.164338354243808</c:v>
                </c:pt>
                <c:pt idx="187">
                  <c:v>0.160943809361315</c:v>
                </c:pt>
                <c:pt idx="188">
                  <c:v>0.162219318213754</c:v>
                </c:pt>
                <c:pt idx="189">
                  <c:v>0.163496807028005</c:v>
                </c:pt>
                <c:pt idx="190">
                  <c:v>0.164697969072802</c:v>
                </c:pt>
                <c:pt idx="191">
                  <c:v>0.167923025065882</c:v>
                </c:pt>
                <c:pt idx="192">
                  <c:v>0.175302009762483</c:v>
                </c:pt>
                <c:pt idx="193">
                  <c:v>0.180915412137987</c:v>
                </c:pt>
                <c:pt idx="194">
                  <c:v>0.181715286667116</c:v>
                </c:pt>
                <c:pt idx="195">
                  <c:v>0.158873944150819</c:v>
                </c:pt>
                <c:pt idx="196">
                  <c:v>0.133023727918019</c:v>
                </c:pt>
                <c:pt idx="197">
                  <c:v>0.130017293799336</c:v>
                </c:pt>
                <c:pt idx="198">
                  <c:v>0.13918145730355</c:v>
                </c:pt>
                <c:pt idx="199">
                  <c:v>0.147798029725741</c:v>
                </c:pt>
                <c:pt idx="200">
                  <c:v>0.152706541062999</c:v>
                </c:pt>
                <c:pt idx="201">
                  <c:v>0.156985881815617</c:v>
                </c:pt>
                <c:pt idx="202">
                  <c:v>0.15971230666038</c:v>
                </c:pt>
                <c:pt idx="203">
                  <c:v>0.162565166576933</c:v>
                </c:pt>
                <c:pt idx="204">
                  <c:v>0.170345968080638</c:v>
                </c:pt>
                <c:pt idx="205">
                  <c:v>0.174330084277112</c:v>
                </c:pt>
                <c:pt idx="206">
                  <c:v>0.174201743749639</c:v>
                </c:pt>
                <c:pt idx="207">
                  <c:v>0.17352220103514</c:v>
                </c:pt>
                <c:pt idx="208">
                  <c:v>0.174303081902353</c:v>
                </c:pt>
                <c:pt idx="209">
                  <c:v>0.1724796705103</c:v>
                </c:pt>
                <c:pt idx="210">
                  <c:v>0.169122314039401</c:v>
                </c:pt>
                <c:pt idx="211">
                  <c:v>0.168481895774147</c:v>
                </c:pt>
                <c:pt idx="212">
                  <c:v>0.167620600096103</c:v>
                </c:pt>
                <c:pt idx="213">
                  <c:v>0.167328218408887</c:v>
                </c:pt>
                <c:pt idx="214">
                  <c:v>0.165996114183231</c:v>
                </c:pt>
                <c:pt idx="215">
                  <c:v>0.164457234514318</c:v>
                </c:pt>
                <c:pt idx="216">
                  <c:v>0.166671573158741</c:v>
                </c:pt>
                <c:pt idx="217">
                  <c:v>0.167168500289519</c:v>
                </c:pt>
                <c:pt idx="218">
                  <c:v>0.16408992072868</c:v>
                </c:pt>
                <c:pt idx="219">
                  <c:v>0.164317463200858</c:v>
                </c:pt>
                <c:pt idx="220">
                  <c:v>0.159150787849943</c:v>
                </c:pt>
                <c:pt idx="221">
                  <c:v>0.156265874721582</c:v>
                </c:pt>
                <c:pt idx="222">
                  <c:v>0.154494413129423</c:v>
                </c:pt>
                <c:pt idx="223">
                  <c:v>0.150340218444464</c:v>
                </c:pt>
                <c:pt idx="224">
                  <c:v>0.147245489602361</c:v>
                </c:pt>
              </c:numCache>
            </c:numRef>
          </c:val>
          <c:smooth val="0"/>
        </c:ser>
        <c:dLbls>
          <c:showLegendKey val="0"/>
          <c:showVal val="0"/>
          <c:showCatName val="0"/>
          <c:showSerName val="0"/>
          <c:showPercent val="0"/>
          <c:showBubbleSize val="0"/>
        </c:dLbls>
        <c:marker val="1"/>
        <c:smooth val="0"/>
        <c:axId val="-2109271848"/>
        <c:axId val="-2109268792"/>
      </c:lineChart>
      <c:dateAx>
        <c:axId val="-2109271848"/>
        <c:scaling>
          <c:orientation val="minMax"/>
        </c:scaling>
        <c:delete val="0"/>
        <c:axPos val="b"/>
        <c:numFmt formatCode="yyyy" sourceLinked="0"/>
        <c:majorTickMark val="out"/>
        <c:minorTickMark val="none"/>
        <c:tickLblPos val="nextTo"/>
        <c:crossAx val="-2109268792"/>
        <c:crosses val="autoZero"/>
        <c:auto val="0"/>
        <c:lblOffset val="100"/>
        <c:baseTimeUnit val="months"/>
        <c:majorUnit val="60.0"/>
        <c:majorTimeUnit val="months"/>
      </c:dateAx>
      <c:valAx>
        <c:axId val="-2109268792"/>
        <c:scaling>
          <c:orientation val="minMax"/>
        </c:scaling>
        <c:delete val="0"/>
        <c:axPos val="l"/>
        <c:majorGridlines/>
        <c:numFmt formatCode="0.0%" sourceLinked="1"/>
        <c:majorTickMark val="out"/>
        <c:minorTickMark val="none"/>
        <c:tickLblPos val="nextTo"/>
        <c:crossAx val="-21092718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Sheet1!$B$15</c:f>
              <c:strCache>
                <c:ptCount val="1"/>
                <c:pt idx="0">
                  <c:v>Saving</c:v>
                </c:pt>
              </c:strCache>
            </c:strRef>
          </c:tx>
          <c:spPr>
            <a:ln w="38100">
              <a:solidFill>
                <a:srgbClr val="FF0000"/>
              </a:solidFill>
            </a:ln>
          </c:spPr>
          <c:marker>
            <c:symbol val="none"/>
          </c:marker>
          <c:cat>
            <c:numRef>
              <c:f>Sheet1!$A$16:$A$240</c:f>
              <c:numCache>
                <c:formatCode>m/d/yyyy</c:formatCode>
                <c:ptCount val="225"/>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pt idx="209">
                  <c:v>41000.0</c:v>
                </c:pt>
                <c:pt idx="210">
                  <c:v>41091.0</c:v>
                </c:pt>
                <c:pt idx="211">
                  <c:v>41183.0</c:v>
                </c:pt>
                <c:pt idx="212">
                  <c:v>41275.0</c:v>
                </c:pt>
                <c:pt idx="213">
                  <c:v>41365.0</c:v>
                </c:pt>
                <c:pt idx="214">
                  <c:v>41456.0</c:v>
                </c:pt>
                <c:pt idx="215">
                  <c:v>41548.0</c:v>
                </c:pt>
                <c:pt idx="216">
                  <c:v>41640.0</c:v>
                </c:pt>
                <c:pt idx="217">
                  <c:v>41730.0</c:v>
                </c:pt>
                <c:pt idx="218">
                  <c:v>41821.0</c:v>
                </c:pt>
                <c:pt idx="219">
                  <c:v>41913.0</c:v>
                </c:pt>
                <c:pt idx="220">
                  <c:v>42005.0</c:v>
                </c:pt>
                <c:pt idx="221">
                  <c:v>42095.0</c:v>
                </c:pt>
                <c:pt idx="222">
                  <c:v>42186.0</c:v>
                </c:pt>
                <c:pt idx="223">
                  <c:v>42278.0</c:v>
                </c:pt>
                <c:pt idx="224">
                  <c:v>42370.0</c:v>
                </c:pt>
              </c:numCache>
            </c:numRef>
          </c:cat>
          <c:val>
            <c:numRef>
              <c:f>Sheet1!$B$16:$B$240</c:f>
              <c:numCache>
                <c:formatCode>0.00%</c:formatCode>
                <c:ptCount val="225"/>
                <c:pt idx="0">
                  <c:v>0.182587888827535</c:v>
                </c:pt>
                <c:pt idx="1">
                  <c:v>0.168048645660586</c:v>
                </c:pt>
                <c:pt idx="2">
                  <c:v>0.165934065934066</c:v>
                </c:pt>
                <c:pt idx="3">
                  <c:v>0.150988726667899</c:v>
                </c:pt>
                <c:pt idx="4">
                  <c:v>0.154057519692251</c:v>
                </c:pt>
                <c:pt idx="5">
                  <c:v>0.160746322210262</c:v>
                </c:pt>
                <c:pt idx="6">
                  <c:v>0.166842661034847</c:v>
                </c:pt>
                <c:pt idx="7">
                  <c:v>0.167297111416781</c:v>
                </c:pt>
                <c:pt idx="8">
                  <c:v>0.171370967741936</c:v>
                </c:pt>
                <c:pt idx="9">
                  <c:v>0.170096249585131</c:v>
                </c:pt>
                <c:pt idx="10">
                  <c:v>0.167322834645669</c:v>
                </c:pt>
                <c:pt idx="11">
                  <c:v>0.159517207633339</c:v>
                </c:pt>
                <c:pt idx="12">
                  <c:v>0.166372249879557</c:v>
                </c:pt>
                <c:pt idx="13">
                  <c:v>0.171098448876227</c:v>
                </c:pt>
                <c:pt idx="14">
                  <c:v>0.168372093023256</c:v>
                </c:pt>
                <c:pt idx="15">
                  <c:v>0.171960904092853</c:v>
                </c:pt>
                <c:pt idx="16">
                  <c:v>0.175383698405603</c:v>
                </c:pt>
                <c:pt idx="17">
                  <c:v>0.172737955346651</c:v>
                </c:pt>
                <c:pt idx="18">
                  <c:v>0.171766743648961</c:v>
                </c:pt>
                <c:pt idx="19">
                  <c:v>0.174541809851088</c:v>
                </c:pt>
                <c:pt idx="20">
                  <c:v>0.182285873192436</c:v>
                </c:pt>
                <c:pt idx="21">
                  <c:v>0.183779355543419</c:v>
                </c:pt>
                <c:pt idx="22">
                  <c:v>0.181551586243668</c:v>
                </c:pt>
                <c:pt idx="23">
                  <c:v>0.180054326736515</c:v>
                </c:pt>
                <c:pt idx="24">
                  <c:v>0.18637902922363</c:v>
                </c:pt>
                <c:pt idx="25">
                  <c:v>0.184217046580773</c:v>
                </c:pt>
                <c:pt idx="26">
                  <c:v>0.177144249512671</c:v>
                </c:pt>
                <c:pt idx="27">
                  <c:v>0.178943586058211</c:v>
                </c:pt>
                <c:pt idx="28">
                  <c:v>0.174113475177305</c:v>
                </c:pt>
                <c:pt idx="29">
                  <c:v>0.166960404182822</c:v>
                </c:pt>
                <c:pt idx="30">
                  <c:v>0.168243711054697</c:v>
                </c:pt>
                <c:pt idx="31">
                  <c:v>0.169723731884058</c:v>
                </c:pt>
                <c:pt idx="32">
                  <c:v>0.168258149489628</c:v>
                </c:pt>
                <c:pt idx="33">
                  <c:v>0.171846630353519</c:v>
                </c:pt>
                <c:pt idx="34">
                  <c:v>0.164864013441142</c:v>
                </c:pt>
                <c:pt idx="35">
                  <c:v>0.166786929182559</c:v>
                </c:pt>
                <c:pt idx="36">
                  <c:v>0.173397629093832</c:v>
                </c:pt>
                <c:pt idx="37">
                  <c:v>0.17203875815701</c:v>
                </c:pt>
                <c:pt idx="38">
                  <c:v>0.17296511627907</c:v>
                </c:pt>
                <c:pt idx="39">
                  <c:v>0.168059959642548</c:v>
                </c:pt>
                <c:pt idx="40">
                  <c:v>0.162790697674419</c:v>
                </c:pt>
                <c:pt idx="41">
                  <c:v>0.165311653116531</c:v>
                </c:pt>
                <c:pt idx="42">
                  <c:v>0.163344051446945</c:v>
                </c:pt>
                <c:pt idx="43">
                  <c:v>0.155657352267522</c:v>
                </c:pt>
                <c:pt idx="44">
                  <c:v>0.17041659342591</c:v>
                </c:pt>
                <c:pt idx="45">
                  <c:v>0.170001725030188</c:v>
                </c:pt>
                <c:pt idx="46">
                  <c:v>0.171058205540964</c:v>
                </c:pt>
                <c:pt idx="47">
                  <c:v>0.164795576407507</c:v>
                </c:pt>
                <c:pt idx="48">
                  <c:v>0.169719565569784</c:v>
                </c:pt>
                <c:pt idx="49">
                  <c:v>0.175183056452248</c:v>
                </c:pt>
                <c:pt idx="50">
                  <c:v>0.178080074200031</c:v>
                </c:pt>
                <c:pt idx="51">
                  <c:v>0.177627627627628</c:v>
                </c:pt>
                <c:pt idx="52">
                  <c:v>0.183167958282031</c:v>
                </c:pt>
                <c:pt idx="53">
                  <c:v>0.190956546275395</c:v>
                </c:pt>
                <c:pt idx="54">
                  <c:v>0.188404788418708</c:v>
                </c:pt>
                <c:pt idx="55">
                  <c:v>0.195929957406531</c:v>
                </c:pt>
                <c:pt idx="56">
                  <c:v>0.183849601926808</c:v>
                </c:pt>
                <c:pt idx="57">
                  <c:v>0.178985790640073</c:v>
                </c:pt>
                <c:pt idx="58">
                  <c:v>0.168862735064603</c:v>
                </c:pt>
                <c:pt idx="59">
                  <c:v>0.175483468496569</c:v>
                </c:pt>
                <c:pt idx="60">
                  <c:v>0.16102741417634</c:v>
                </c:pt>
                <c:pt idx="61">
                  <c:v>0.159864766964501</c:v>
                </c:pt>
                <c:pt idx="62">
                  <c:v>0.161745827984596</c:v>
                </c:pt>
                <c:pt idx="63">
                  <c:v>0.164278837986296</c:v>
                </c:pt>
                <c:pt idx="64">
                  <c:v>0.169525897506166</c:v>
                </c:pt>
                <c:pt idx="65">
                  <c:v>0.173245732134202</c:v>
                </c:pt>
                <c:pt idx="66">
                  <c:v>0.171541920126951</c:v>
                </c:pt>
                <c:pt idx="67">
                  <c:v>0.170759389186958</c:v>
                </c:pt>
                <c:pt idx="68">
                  <c:v>0.170238393977415</c:v>
                </c:pt>
                <c:pt idx="69">
                  <c:v>0.178914668478788</c:v>
                </c:pt>
                <c:pt idx="70">
                  <c:v>0.185450433471542</c:v>
                </c:pt>
                <c:pt idx="71">
                  <c:v>0.181076220777424</c:v>
                </c:pt>
                <c:pt idx="72">
                  <c:v>0.179336261149092</c:v>
                </c:pt>
                <c:pt idx="73">
                  <c:v>0.191731575793889</c:v>
                </c:pt>
                <c:pt idx="74">
                  <c:v>0.195381216390846</c:v>
                </c:pt>
                <c:pt idx="75">
                  <c:v>0.201192490532592</c:v>
                </c:pt>
                <c:pt idx="76">
                  <c:v>0.200545109811977</c:v>
                </c:pt>
                <c:pt idx="77">
                  <c:v>0.199198736469047</c:v>
                </c:pt>
                <c:pt idx="78">
                  <c:v>0.195701018573997</c:v>
                </c:pt>
                <c:pt idx="79">
                  <c:v>0.190793569414436</c:v>
                </c:pt>
                <c:pt idx="80">
                  <c:v>0.185517611299839</c:v>
                </c:pt>
                <c:pt idx="81">
                  <c:v>0.180042144362299</c:v>
                </c:pt>
                <c:pt idx="82">
                  <c:v>0.175</c:v>
                </c:pt>
                <c:pt idx="83">
                  <c:v>0.181960915316519</c:v>
                </c:pt>
                <c:pt idx="84">
                  <c:v>0.193211571620155</c:v>
                </c:pt>
                <c:pt idx="85">
                  <c:v>0.188299182268809</c:v>
                </c:pt>
                <c:pt idx="86">
                  <c:v>0.197718631178707</c:v>
                </c:pt>
                <c:pt idx="87">
                  <c:v>0.191442058778742</c:v>
                </c:pt>
                <c:pt idx="88">
                  <c:v>0.174720508277842</c:v>
                </c:pt>
                <c:pt idx="89">
                  <c:v>0.176867889412542</c:v>
                </c:pt>
                <c:pt idx="90">
                  <c:v>0.167324997772564</c:v>
                </c:pt>
                <c:pt idx="91">
                  <c:v>0.152503081166735</c:v>
                </c:pt>
                <c:pt idx="92">
                  <c:v>0.155417636410654</c:v>
                </c:pt>
                <c:pt idx="93">
                  <c:v>0.15857469724873</c:v>
                </c:pt>
                <c:pt idx="94">
                  <c:v>0.159006581263711</c:v>
                </c:pt>
                <c:pt idx="95">
                  <c:v>0.17046442401412</c:v>
                </c:pt>
                <c:pt idx="96">
                  <c:v>0.177826620323042</c:v>
                </c:pt>
                <c:pt idx="97">
                  <c:v>0.177982565379826</c:v>
                </c:pt>
                <c:pt idx="98">
                  <c:v>0.179820913049861</c:v>
                </c:pt>
                <c:pt idx="99">
                  <c:v>0.174558780981773</c:v>
                </c:pt>
                <c:pt idx="100">
                  <c:v>0.169601132877036</c:v>
                </c:pt>
                <c:pt idx="101">
                  <c:v>0.165632336192269</c:v>
                </c:pt>
                <c:pt idx="102">
                  <c:v>0.160492422518546</c:v>
                </c:pt>
                <c:pt idx="103">
                  <c:v>0.163054950483933</c:v>
                </c:pt>
                <c:pt idx="104">
                  <c:v>0.163275247437061</c:v>
                </c:pt>
                <c:pt idx="105">
                  <c:v>0.159466104671584</c:v>
                </c:pt>
                <c:pt idx="106">
                  <c:v>0.150857217075072</c:v>
                </c:pt>
                <c:pt idx="107">
                  <c:v>0.151732556645393</c:v>
                </c:pt>
                <c:pt idx="108">
                  <c:v>0.154110890587391</c:v>
                </c:pt>
                <c:pt idx="109">
                  <c:v>0.150928134398009</c:v>
                </c:pt>
                <c:pt idx="110">
                  <c:v>0.149168452198755</c:v>
                </c:pt>
                <c:pt idx="111">
                  <c:v>0.159495888665459</c:v>
                </c:pt>
                <c:pt idx="112">
                  <c:v>0.154127214866617</c:v>
                </c:pt>
                <c:pt idx="113">
                  <c:v>0.15897613149759</c:v>
                </c:pt>
                <c:pt idx="114">
                  <c:v>0.159033871119917</c:v>
                </c:pt>
                <c:pt idx="115">
                  <c:v>0.157961830509727</c:v>
                </c:pt>
                <c:pt idx="116">
                  <c:v>0.163621232405833</c:v>
                </c:pt>
                <c:pt idx="117">
                  <c:v>0.162177528249591</c:v>
                </c:pt>
                <c:pt idx="118">
                  <c:v>0.161320820785769</c:v>
                </c:pt>
                <c:pt idx="119">
                  <c:v>0.158430787382448</c:v>
                </c:pt>
                <c:pt idx="120">
                  <c:v>0.156566170978475</c:v>
                </c:pt>
                <c:pt idx="121">
                  <c:v>0.158317572430415</c:v>
                </c:pt>
                <c:pt idx="122">
                  <c:v>0.153528484949001</c:v>
                </c:pt>
                <c:pt idx="123">
                  <c:v>0.144190061926187</c:v>
                </c:pt>
                <c:pt idx="124">
                  <c:v>0.14492394589506</c:v>
                </c:pt>
                <c:pt idx="125">
                  <c:v>0.147031056709421</c:v>
                </c:pt>
                <c:pt idx="126">
                  <c:v>0.148977228869163</c:v>
                </c:pt>
                <c:pt idx="127">
                  <c:v>0.152198493462647</c:v>
                </c:pt>
                <c:pt idx="128">
                  <c:v>0.146721414242728</c:v>
                </c:pt>
                <c:pt idx="129">
                  <c:v>0.150978851870678</c:v>
                </c:pt>
                <c:pt idx="130">
                  <c:v>0.149654596523191</c:v>
                </c:pt>
                <c:pt idx="131">
                  <c:v>0.150934663162924</c:v>
                </c:pt>
                <c:pt idx="132">
                  <c:v>0.152366557007795</c:v>
                </c:pt>
                <c:pt idx="133">
                  <c:v>0.150989809066417</c:v>
                </c:pt>
                <c:pt idx="134">
                  <c:v>0.148836939833724</c:v>
                </c:pt>
                <c:pt idx="135">
                  <c:v>0.153495051757479</c:v>
                </c:pt>
                <c:pt idx="136">
                  <c:v>0.157154267617673</c:v>
                </c:pt>
                <c:pt idx="137">
                  <c:v>0.161558777407907</c:v>
                </c:pt>
                <c:pt idx="138">
                  <c:v>0.157066496198468</c:v>
                </c:pt>
                <c:pt idx="139">
                  <c:v>0.161207484585446</c:v>
                </c:pt>
                <c:pt idx="140">
                  <c:v>0.161955124382066</c:v>
                </c:pt>
                <c:pt idx="141">
                  <c:v>0.157043485121435</c:v>
                </c:pt>
                <c:pt idx="142">
                  <c:v>0.159436839031986</c:v>
                </c:pt>
                <c:pt idx="143">
                  <c:v>0.16230527597923</c:v>
                </c:pt>
                <c:pt idx="144">
                  <c:v>0.16044393204191</c:v>
                </c:pt>
                <c:pt idx="145">
                  <c:v>0.16434906655089</c:v>
                </c:pt>
                <c:pt idx="146">
                  <c:v>0.166711606814561</c:v>
                </c:pt>
                <c:pt idx="147">
                  <c:v>0.167875372567002</c:v>
                </c:pt>
                <c:pt idx="148">
                  <c:v>0.168196046226539</c:v>
                </c:pt>
                <c:pt idx="149">
                  <c:v>0.175937510962476</c:v>
                </c:pt>
                <c:pt idx="150">
                  <c:v>0.175855403943947</c:v>
                </c:pt>
                <c:pt idx="151">
                  <c:v>0.173901664713312</c:v>
                </c:pt>
                <c:pt idx="152">
                  <c:v>0.177407561560008</c:v>
                </c:pt>
                <c:pt idx="153">
                  <c:v>0.170378111554582</c:v>
                </c:pt>
                <c:pt idx="154">
                  <c:v>0.17111463401301</c:v>
                </c:pt>
                <c:pt idx="155">
                  <c:v>0.173273856118039</c:v>
                </c:pt>
                <c:pt idx="156">
                  <c:v>0.17382053751945</c:v>
                </c:pt>
                <c:pt idx="157">
                  <c:v>0.167447943915455</c:v>
                </c:pt>
                <c:pt idx="158">
                  <c:v>0.166273694181605</c:v>
                </c:pt>
                <c:pt idx="159">
                  <c:v>0.166530661589144</c:v>
                </c:pt>
                <c:pt idx="160">
                  <c:v>0.158827634333566</c:v>
                </c:pt>
                <c:pt idx="161">
                  <c:v>0.166574238930562</c:v>
                </c:pt>
                <c:pt idx="162">
                  <c:v>0.16097669299245</c:v>
                </c:pt>
                <c:pt idx="163">
                  <c:v>0.158437019565902</c:v>
                </c:pt>
                <c:pt idx="164">
                  <c:v>0.14996050665677</c:v>
                </c:pt>
                <c:pt idx="165">
                  <c:v>0.151122349225447</c:v>
                </c:pt>
                <c:pt idx="166">
                  <c:v>0.147619718971756</c:v>
                </c:pt>
                <c:pt idx="167">
                  <c:v>0.138824254997056</c:v>
                </c:pt>
                <c:pt idx="168">
                  <c:v>0.141650668241896</c:v>
                </c:pt>
                <c:pt idx="169">
                  <c:v>0.138063796320006</c:v>
                </c:pt>
                <c:pt idx="170">
                  <c:v>0.135570031983039</c:v>
                </c:pt>
                <c:pt idx="171">
                  <c:v>0.130901132945478</c:v>
                </c:pt>
                <c:pt idx="172">
                  <c:v>0.129883082074069</c:v>
                </c:pt>
                <c:pt idx="173">
                  <c:v>0.129209283509371</c:v>
                </c:pt>
                <c:pt idx="174">
                  <c:v>0.133194553165134</c:v>
                </c:pt>
                <c:pt idx="175">
                  <c:v>0.137177577686006</c:v>
                </c:pt>
                <c:pt idx="176">
                  <c:v>0.134171365653465</c:v>
                </c:pt>
                <c:pt idx="177">
                  <c:v>0.135575549608419</c:v>
                </c:pt>
                <c:pt idx="178">
                  <c:v>0.135287886995965</c:v>
                </c:pt>
                <c:pt idx="179">
                  <c:v>0.135063921924504</c:v>
                </c:pt>
                <c:pt idx="180">
                  <c:v>0.140349781874088</c:v>
                </c:pt>
                <c:pt idx="181">
                  <c:v>0.137234952713483</c:v>
                </c:pt>
                <c:pt idx="182">
                  <c:v>0.135982249685735</c:v>
                </c:pt>
                <c:pt idx="183">
                  <c:v>0.138174807197943</c:v>
                </c:pt>
                <c:pt idx="184">
                  <c:v>0.140846515103781</c:v>
                </c:pt>
                <c:pt idx="185">
                  <c:v>0.138799113030623</c:v>
                </c:pt>
                <c:pt idx="186">
                  <c:v>0.135082862997448</c:v>
                </c:pt>
                <c:pt idx="187">
                  <c:v>0.136651879656486</c:v>
                </c:pt>
                <c:pt idx="188">
                  <c:v>0.133891183992356</c:v>
                </c:pt>
                <c:pt idx="189">
                  <c:v>0.134437641707633</c:v>
                </c:pt>
                <c:pt idx="190">
                  <c:v>0.133578591185817</c:v>
                </c:pt>
                <c:pt idx="191">
                  <c:v>0.13006203482394</c:v>
                </c:pt>
                <c:pt idx="192">
                  <c:v>0.120681192222737</c:v>
                </c:pt>
                <c:pt idx="193">
                  <c:v>0.117045838115169</c:v>
                </c:pt>
                <c:pt idx="194">
                  <c:v>0.111985447685778</c:v>
                </c:pt>
                <c:pt idx="195">
                  <c:v>0.112756788706452</c:v>
                </c:pt>
                <c:pt idx="196">
                  <c:v>0.109726847377971</c:v>
                </c:pt>
                <c:pt idx="197">
                  <c:v>0.103490837075674</c:v>
                </c:pt>
                <c:pt idx="198">
                  <c:v>0.0959948832391322</c:v>
                </c:pt>
                <c:pt idx="199">
                  <c:v>0.102111008135104</c:v>
                </c:pt>
                <c:pt idx="200">
                  <c:v>0.102233483867013</c:v>
                </c:pt>
                <c:pt idx="201">
                  <c:v>0.105409507945677</c:v>
                </c:pt>
                <c:pt idx="202">
                  <c:v>0.10822369950258</c:v>
                </c:pt>
                <c:pt idx="203">
                  <c:v>0.10852122756103</c:v>
                </c:pt>
                <c:pt idx="204">
                  <c:v>0.102445138597228</c:v>
                </c:pt>
                <c:pt idx="205">
                  <c:v>0.105149118097911</c:v>
                </c:pt>
                <c:pt idx="206">
                  <c:v>0.106228868744025</c:v>
                </c:pt>
                <c:pt idx="207">
                  <c:v>0.113840091730914</c:v>
                </c:pt>
                <c:pt idx="208">
                  <c:v>0.11556977319252</c:v>
                </c:pt>
                <c:pt idx="209">
                  <c:v>0.121201595345462</c:v>
                </c:pt>
                <c:pt idx="210">
                  <c:v>0.12291793762594</c:v>
                </c:pt>
                <c:pt idx="211">
                  <c:v>0.122075435808385</c:v>
                </c:pt>
                <c:pt idx="212">
                  <c:v>0.124635812343757</c:v>
                </c:pt>
                <c:pt idx="213">
                  <c:v>0.126618583149793</c:v>
                </c:pt>
                <c:pt idx="214">
                  <c:v>0.131466148557764</c:v>
                </c:pt>
                <c:pt idx="215">
                  <c:v>0.134783224041138</c:v>
                </c:pt>
                <c:pt idx="216">
                  <c:v>0.130809041291075</c:v>
                </c:pt>
                <c:pt idx="217">
                  <c:v>0.133798494499132</c:v>
                </c:pt>
                <c:pt idx="218">
                  <c:v>0.136718772293275</c:v>
                </c:pt>
                <c:pt idx="219">
                  <c:v>0.13578642022264</c:v>
                </c:pt>
                <c:pt idx="220">
                  <c:v>0.138492744754749</c:v>
                </c:pt>
                <c:pt idx="221">
                  <c:v>0.13989851342827</c:v>
                </c:pt>
                <c:pt idx="222">
                  <c:v>0.138437005127297</c:v>
                </c:pt>
                <c:pt idx="223">
                  <c:v>0.138520655333392</c:v>
                </c:pt>
                <c:pt idx="224">
                  <c:v>0.138139670106033</c:v>
                </c:pt>
              </c:numCache>
            </c:numRef>
          </c:val>
          <c:smooth val="0"/>
        </c:ser>
        <c:ser>
          <c:idx val="1"/>
          <c:order val="1"/>
          <c:tx>
            <c:strRef>
              <c:f>Sheet1!$C$15</c:f>
              <c:strCache>
                <c:ptCount val="1"/>
                <c:pt idx="0">
                  <c:v>Investment</c:v>
                </c:pt>
              </c:strCache>
            </c:strRef>
          </c:tx>
          <c:spPr>
            <a:ln w="38100"/>
          </c:spPr>
          <c:marker>
            <c:symbol val="none"/>
          </c:marker>
          <c:cat>
            <c:numRef>
              <c:f>Sheet1!$A$16:$A$240</c:f>
              <c:numCache>
                <c:formatCode>m/d/yyyy</c:formatCode>
                <c:ptCount val="225"/>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pt idx="209">
                  <c:v>41000.0</c:v>
                </c:pt>
                <c:pt idx="210">
                  <c:v>41091.0</c:v>
                </c:pt>
                <c:pt idx="211">
                  <c:v>41183.0</c:v>
                </c:pt>
                <c:pt idx="212">
                  <c:v>41275.0</c:v>
                </c:pt>
                <c:pt idx="213">
                  <c:v>41365.0</c:v>
                </c:pt>
                <c:pt idx="214">
                  <c:v>41456.0</c:v>
                </c:pt>
                <c:pt idx="215">
                  <c:v>41548.0</c:v>
                </c:pt>
                <c:pt idx="216">
                  <c:v>41640.0</c:v>
                </c:pt>
                <c:pt idx="217">
                  <c:v>41730.0</c:v>
                </c:pt>
                <c:pt idx="218">
                  <c:v>41821.0</c:v>
                </c:pt>
                <c:pt idx="219">
                  <c:v>41913.0</c:v>
                </c:pt>
                <c:pt idx="220">
                  <c:v>42005.0</c:v>
                </c:pt>
                <c:pt idx="221">
                  <c:v>42095.0</c:v>
                </c:pt>
                <c:pt idx="222">
                  <c:v>42186.0</c:v>
                </c:pt>
                <c:pt idx="223">
                  <c:v>42278.0</c:v>
                </c:pt>
                <c:pt idx="224">
                  <c:v>42370.0</c:v>
                </c:pt>
              </c:numCache>
            </c:numRef>
          </c:cat>
          <c:val>
            <c:numRef>
              <c:f>Sheet1!$C$16:$C$240</c:f>
              <c:numCache>
                <c:formatCode>0.00%</c:formatCode>
                <c:ptCount val="225"/>
                <c:pt idx="0">
                  <c:v>0.177618258788883</c:v>
                </c:pt>
                <c:pt idx="1">
                  <c:v>0.160493827160494</c:v>
                </c:pt>
                <c:pt idx="2">
                  <c:v>0.158241758241758</c:v>
                </c:pt>
                <c:pt idx="3">
                  <c:v>0.14045462945851</c:v>
                </c:pt>
                <c:pt idx="4">
                  <c:v>0.143616046895036</c:v>
                </c:pt>
                <c:pt idx="5">
                  <c:v>0.150879081449587</c:v>
                </c:pt>
                <c:pt idx="6">
                  <c:v>0.159978880675818</c:v>
                </c:pt>
                <c:pt idx="7">
                  <c:v>0.159731774415406</c:v>
                </c:pt>
                <c:pt idx="8">
                  <c:v>0.164818548387097</c:v>
                </c:pt>
                <c:pt idx="9">
                  <c:v>0.160471291072021</c:v>
                </c:pt>
                <c:pt idx="10">
                  <c:v>0.161089238845144</c:v>
                </c:pt>
                <c:pt idx="11">
                  <c:v>0.15495025281357</c:v>
                </c:pt>
                <c:pt idx="12">
                  <c:v>0.160109201862855</c:v>
                </c:pt>
                <c:pt idx="13">
                  <c:v>0.160810383032605</c:v>
                </c:pt>
                <c:pt idx="14">
                  <c:v>0.162170542635659</c:v>
                </c:pt>
                <c:pt idx="15">
                  <c:v>0.163714111178986</c:v>
                </c:pt>
                <c:pt idx="16">
                  <c:v>0.164655043957681</c:v>
                </c:pt>
                <c:pt idx="17">
                  <c:v>0.162309048178613</c:v>
                </c:pt>
                <c:pt idx="18">
                  <c:v>0.162528868360277</c:v>
                </c:pt>
                <c:pt idx="19">
                  <c:v>0.164662084765178</c:v>
                </c:pt>
                <c:pt idx="20">
                  <c:v>0.175889877641824</c:v>
                </c:pt>
                <c:pt idx="21">
                  <c:v>0.173402512288367</c:v>
                </c:pt>
                <c:pt idx="22">
                  <c:v>0.174886696880832</c:v>
                </c:pt>
                <c:pt idx="23">
                  <c:v>0.173069460613116</c:v>
                </c:pt>
                <c:pt idx="24">
                  <c:v>0.180860403863038</c:v>
                </c:pt>
                <c:pt idx="25">
                  <c:v>0.177775024777007</c:v>
                </c:pt>
                <c:pt idx="26">
                  <c:v>0.174463937621832</c:v>
                </c:pt>
                <c:pt idx="27">
                  <c:v>0.174751467241586</c:v>
                </c:pt>
                <c:pt idx="28">
                  <c:v>0.168794326241135</c:v>
                </c:pt>
                <c:pt idx="29">
                  <c:v>0.16155563388556</c:v>
                </c:pt>
                <c:pt idx="30">
                  <c:v>0.164781906300485</c:v>
                </c:pt>
                <c:pt idx="31">
                  <c:v>0.167232789855072</c:v>
                </c:pt>
                <c:pt idx="32">
                  <c:v>0.167160575128965</c:v>
                </c:pt>
                <c:pt idx="33">
                  <c:v>0.169710562853786</c:v>
                </c:pt>
                <c:pt idx="34">
                  <c:v>0.16349889740628</c:v>
                </c:pt>
                <c:pt idx="35">
                  <c:v>0.165756107617771</c:v>
                </c:pt>
                <c:pt idx="36">
                  <c:v>0.173196704842274</c:v>
                </c:pt>
                <c:pt idx="37">
                  <c:v>0.170753411113308</c:v>
                </c:pt>
                <c:pt idx="38">
                  <c:v>0.172093023255814</c:v>
                </c:pt>
                <c:pt idx="39">
                  <c:v>0.164889017007783</c:v>
                </c:pt>
                <c:pt idx="40">
                  <c:v>0.159563360227812</c:v>
                </c:pt>
                <c:pt idx="41">
                  <c:v>0.160265395757406</c:v>
                </c:pt>
                <c:pt idx="42">
                  <c:v>0.159761139182361</c:v>
                </c:pt>
                <c:pt idx="43">
                  <c:v>0.152817224003665</c:v>
                </c:pt>
                <c:pt idx="44">
                  <c:v>0.16654948145544</c:v>
                </c:pt>
                <c:pt idx="45">
                  <c:v>0.170174228048991</c:v>
                </c:pt>
                <c:pt idx="46">
                  <c:v>0.171227653986275</c:v>
                </c:pt>
                <c:pt idx="47">
                  <c:v>0.166219839142091</c:v>
                </c:pt>
                <c:pt idx="48">
                  <c:v>0.17263738045064</c:v>
                </c:pt>
                <c:pt idx="49">
                  <c:v>0.178568616644359</c:v>
                </c:pt>
                <c:pt idx="50">
                  <c:v>0.180166950069563</c:v>
                </c:pt>
                <c:pt idx="51">
                  <c:v>0.179954954954955</c:v>
                </c:pt>
                <c:pt idx="52">
                  <c:v>0.184181936698776</c:v>
                </c:pt>
                <c:pt idx="53">
                  <c:v>0.189193002257336</c:v>
                </c:pt>
                <c:pt idx="54">
                  <c:v>0.183950445434298</c:v>
                </c:pt>
                <c:pt idx="55">
                  <c:v>0.189912784801569</c:v>
                </c:pt>
                <c:pt idx="56">
                  <c:v>0.179567806248746</c:v>
                </c:pt>
                <c:pt idx="57">
                  <c:v>0.180810846043541</c:v>
                </c:pt>
                <c:pt idx="58">
                  <c:v>0.173340156070104</c:v>
                </c:pt>
                <c:pt idx="59">
                  <c:v>0.175483468496569</c:v>
                </c:pt>
                <c:pt idx="60">
                  <c:v>0.150839713509509</c:v>
                </c:pt>
                <c:pt idx="61">
                  <c:v>0.146884810432263</c:v>
                </c:pt>
                <c:pt idx="62">
                  <c:v>0.154743844089159</c:v>
                </c:pt>
                <c:pt idx="63">
                  <c:v>0.156407497593295</c:v>
                </c:pt>
                <c:pt idx="64">
                  <c:v>0.166949849273774</c:v>
                </c:pt>
                <c:pt idx="65">
                  <c:v>0.173568851311325</c:v>
                </c:pt>
                <c:pt idx="66">
                  <c:v>0.173657762496694</c:v>
                </c:pt>
                <c:pt idx="67">
                  <c:v>0.174164259182831</c:v>
                </c:pt>
                <c:pt idx="68">
                  <c:v>0.180828105395232</c:v>
                </c:pt>
                <c:pt idx="69">
                  <c:v>0.189156392583244</c:v>
                </c:pt>
                <c:pt idx="70">
                  <c:v>0.195109310214851</c:v>
                </c:pt>
                <c:pt idx="71">
                  <c:v>0.194724950431134</c:v>
                </c:pt>
                <c:pt idx="72">
                  <c:v>0.196857880201023</c:v>
                </c:pt>
                <c:pt idx="73">
                  <c:v>0.201403749037062</c:v>
                </c:pt>
                <c:pt idx="74">
                  <c:v>0.205260744507899</c:v>
                </c:pt>
                <c:pt idx="75">
                  <c:v>0.207799532672629</c:v>
                </c:pt>
                <c:pt idx="76">
                  <c:v>0.207694738505293</c:v>
                </c:pt>
                <c:pt idx="77">
                  <c:v>0.207750683770561</c:v>
                </c:pt>
                <c:pt idx="78">
                  <c:v>0.204313960455363</c:v>
                </c:pt>
                <c:pt idx="79">
                  <c:v>0.200644523382283</c:v>
                </c:pt>
                <c:pt idx="80">
                  <c:v>0.198319327731092</c:v>
                </c:pt>
                <c:pt idx="81">
                  <c:v>0.185470909675346</c:v>
                </c:pt>
                <c:pt idx="82">
                  <c:v>0.173111888111888</c:v>
                </c:pt>
                <c:pt idx="83">
                  <c:v>0.184232503758143</c:v>
                </c:pt>
                <c:pt idx="84">
                  <c:v>0.197777635864359</c:v>
                </c:pt>
                <c:pt idx="85">
                  <c:v>0.192529915069618</c:v>
                </c:pt>
                <c:pt idx="86">
                  <c:v>0.200018398135656</c:v>
                </c:pt>
                <c:pt idx="87">
                  <c:v>0.19594944419065</c:v>
                </c:pt>
                <c:pt idx="88">
                  <c:v>0.179699431852893</c:v>
                </c:pt>
                <c:pt idx="89">
                  <c:v>0.178188695104013</c:v>
                </c:pt>
                <c:pt idx="90">
                  <c:v>0.176115945472365</c:v>
                </c:pt>
                <c:pt idx="91">
                  <c:v>0.161159692470215</c:v>
                </c:pt>
                <c:pt idx="92">
                  <c:v>0.162485992586846</c:v>
                </c:pt>
                <c:pt idx="93">
                  <c:v>0.171270718232044</c:v>
                </c:pt>
                <c:pt idx="94">
                  <c:v>0.176664951385315</c:v>
                </c:pt>
                <c:pt idx="95">
                  <c:v>0.189273201443587</c:v>
                </c:pt>
                <c:pt idx="96">
                  <c:v>0.202131465957882</c:v>
                </c:pt>
                <c:pt idx="97">
                  <c:v>0.203960149439602</c:v>
                </c:pt>
                <c:pt idx="98">
                  <c:v>0.20524049518031</c:v>
                </c:pt>
                <c:pt idx="99">
                  <c:v>0.200525605169254</c:v>
                </c:pt>
                <c:pt idx="100">
                  <c:v>0.191149398159075</c:v>
                </c:pt>
                <c:pt idx="101">
                  <c:v>0.192222764567789</c:v>
                </c:pt>
                <c:pt idx="102">
                  <c:v>0.18709325080781</c:v>
                </c:pt>
                <c:pt idx="103">
                  <c:v>0.19301160988974</c:v>
                </c:pt>
                <c:pt idx="104">
                  <c:v>0.191196333281669</c:v>
                </c:pt>
                <c:pt idx="105">
                  <c:v>0.18774148226203</c:v>
                </c:pt>
                <c:pt idx="106">
                  <c:v>0.180924755390077</c:v>
                </c:pt>
                <c:pt idx="107">
                  <c:v>0.180344369726303</c:v>
                </c:pt>
                <c:pt idx="108">
                  <c:v>0.183944934757823</c:v>
                </c:pt>
                <c:pt idx="109">
                  <c:v>0.181395831172872</c:v>
                </c:pt>
                <c:pt idx="110">
                  <c:v>0.178859300071421</c:v>
                </c:pt>
                <c:pt idx="111">
                  <c:v>0.188444462141876</c:v>
                </c:pt>
                <c:pt idx="112">
                  <c:v>0.178485836640082</c:v>
                </c:pt>
                <c:pt idx="113">
                  <c:v>0.179445820611786</c:v>
                </c:pt>
                <c:pt idx="114">
                  <c:v>0.177752618171526</c:v>
                </c:pt>
                <c:pt idx="115">
                  <c:v>0.17787795370148</c:v>
                </c:pt>
                <c:pt idx="116">
                  <c:v>0.181893837970836</c:v>
                </c:pt>
                <c:pt idx="117">
                  <c:v>0.177848056285978</c:v>
                </c:pt>
                <c:pt idx="118">
                  <c:v>0.174469500665313</c:v>
                </c:pt>
                <c:pt idx="119">
                  <c:v>0.172797307145088</c:v>
                </c:pt>
                <c:pt idx="120">
                  <c:v>0.171589597338222</c:v>
                </c:pt>
                <c:pt idx="121">
                  <c:v>0.169849532194085</c:v>
                </c:pt>
                <c:pt idx="122">
                  <c:v>0.165967327307405</c:v>
                </c:pt>
                <c:pt idx="123">
                  <c:v>0.157322398021018</c:v>
                </c:pt>
                <c:pt idx="124">
                  <c:v>0.152702769657633</c:v>
                </c:pt>
                <c:pt idx="125">
                  <c:v>0.150823621329514</c:v>
                </c:pt>
                <c:pt idx="126">
                  <c:v>0.152370384664866</c:v>
                </c:pt>
                <c:pt idx="127">
                  <c:v>0.155877247463889</c:v>
                </c:pt>
                <c:pt idx="128">
                  <c:v>0.149949849548646</c:v>
                </c:pt>
                <c:pt idx="129">
                  <c:v>0.156046393419897</c:v>
                </c:pt>
                <c:pt idx="130">
                  <c:v>0.155499886130722</c:v>
                </c:pt>
                <c:pt idx="131">
                  <c:v>0.157967032967033</c:v>
                </c:pt>
                <c:pt idx="132">
                  <c:v>0.160620609940429</c:v>
                </c:pt>
                <c:pt idx="133">
                  <c:v>0.160258287454609</c:v>
                </c:pt>
                <c:pt idx="134">
                  <c:v>0.158729469018858</c:v>
                </c:pt>
                <c:pt idx="135">
                  <c:v>0.163946081219429</c:v>
                </c:pt>
                <c:pt idx="136">
                  <c:v>0.168448635847708</c:v>
                </c:pt>
                <c:pt idx="137">
                  <c:v>0.174021293570662</c:v>
                </c:pt>
                <c:pt idx="138">
                  <c:v>0.17023244426914</c:v>
                </c:pt>
                <c:pt idx="139">
                  <c:v>0.174836492035256</c:v>
                </c:pt>
                <c:pt idx="140">
                  <c:v>0.175910831908605</c:v>
                </c:pt>
                <c:pt idx="141">
                  <c:v>0.171442096543018</c:v>
                </c:pt>
                <c:pt idx="142">
                  <c:v>0.169104003114254</c:v>
                </c:pt>
                <c:pt idx="143">
                  <c:v>0.171241746265786</c:v>
                </c:pt>
                <c:pt idx="144">
                  <c:v>0.171694264610863</c:v>
                </c:pt>
                <c:pt idx="145">
                  <c:v>0.175972213607889</c:v>
                </c:pt>
                <c:pt idx="146">
                  <c:v>0.180708420149528</c:v>
                </c:pt>
                <c:pt idx="147">
                  <c:v>0.178590821879789</c:v>
                </c:pt>
                <c:pt idx="148">
                  <c:v>0.181145189893003</c:v>
                </c:pt>
                <c:pt idx="149">
                  <c:v>0.185911902618132</c:v>
                </c:pt>
                <c:pt idx="150">
                  <c:v>0.186992337605559</c:v>
                </c:pt>
                <c:pt idx="151">
                  <c:v>0.187214819703469</c:v>
                </c:pt>
                <c:pt idx="152">
                  <c:v>0.192616173774143</c:v>
                </c:pt>
                <c:pt idx="153">
                  <c:v>0.188422070775012</c:v>
                </c:pt>
                <c:pt idx="154">
                  <c:v>0.190214836276171</c:v>
                </c:pt>
                <c:pt idx="155">
                  <c:v>0.192414510438895</c:v>
                </c:pt>
                <c:pt idx="156">
                  <c:v>0.195890802468482</c:v>
                </c:pt>
                <c:pt idx="157">
                  <c:v>0.19313592131422</c:v>
                </c:pt>
                <c:pt idx="158">
                  <c:v>0.194691267773854</c:v>
                </c:pt>
                <c:pt idx="159">
                  <c:v>0.196391331943059</c:v>
                </c:pt>
                <c:pt idx="160">
                  <c:v>0.193988635230785</c:v>
                </c:pt>
                <c:pt idx="161">
                  <c:v>0.201570298590234</c:v>
                </c:pt>
                <c:pt idx="162">
                  <c:v>0.198486106551837</c:v>
                </c:pt>
                <c:pt idx="163">
                  <c:v>0.19686219837094</c:v>
                </c:pt>
                <c:pt idx="164">
                  <c:v>0.187236512785375</c:v>
                </c:pt>
                <c:pt idx="165">
                  <c:v>0.18489622499624</c:v>
                </c:pt>
                <c:pt idx="166">
                  <c:v>0.182085624324451</c:v>
                </c:pt>
                <c:pt idx="167">
                  <c:v>0.172194032500724</c:v>
                </c:pt>
                <c:pt idx="168">
                  <c:v>0.176290334490143</c:v>
                </c:pt>
                <c:pt idx="169">
                  <c:v>0.176098328273037</c:v>
                </c:pt>
                <c:pt idx="170">
                  <c:v>0.174674506890397</c:v>
                </c:pt>
                <c:pt idx="171">
                  <c:v>0.174399755038816</c:v>
                </c:pt>
                <c:pt idx="172">
                  <c:v>0.174548757357459</c:v>
                </c:pt>
                <c:pt idx="173">
                  <c:v>0.173296279032953</c:v>
                </c:pt>
                <c:pt idx="174">
                  <c:v>0.176196333794978</c:v>
                </c:pt>
                <c:pt idx="175">
                  <c:v>0.180488795613026</c:v>
                </c:pt>
                <c:pt idx="176">
                  <c:v>0.179773781321945</c:v>
                </c:pt>
                <c:pt idx="177">
                  <c:v>0.185487710772161</c:v>
                </c:pt>
                <c:pt idx="178">
                  <c:v>0.186881958650355</c:v>
                </c:pt>
                <c:pt idx="179">
                  <c:v>0.189520943783732</c:v>
                </c:pt>
                <c:pt idx="180">
                  <c:v>0.193168249607842</c:v>
                </c:pt>
                <c:pt idx="181">
                  <c:v>0.190340755813505</c:v>
                </c:pt>
                <c:pt idx="182">
                  <c:v>0.19137625516834</c:v>
                </c:pt>
                <c:pt idx="183">
                  <c:v>0.197024272134872</c:v>
                </c:pt>
                <c:pt idx="184">
                  <c:v>0.197796159397461</c:v>
                </c:pt>
                <c:pt idx="185">
                  <c:v>0.195437615037899</c:v>
                </c:pt>
                <c:pt idx="186">
                  <c:v>0.193004277959521</c:v>
                </c:pt>
                <c:pt idx="187">
                  <c:v>0.187795029289655</c:v>
                </c:pt>
                <c:pt idx="188">
                  <c:v>0.185074333249023</c:v>
                </c:pt>
                <c:pt idx="189">
                  <c:v>0.185261712764261</c:v>
                </c:pt>
                <c:pt idx="190">
                  <c:v>0.182447133434456</c:v>
                </c:pt>
                <c:pt idx="191">
                  <c:v>0.177769606341035</c:v>
                </c:pt>
                <c:pt idx="192">
                  <c:v>0.172275094761528</c:v>
                </c:pt>
                <c:pt idx="193">
                  <c:v>0.168318369000203</c:v>
                </c:pt>
                <c:pt idx="194">
                  <c:v>0.164111028767769</c:v>
                </c:pt>
                <c:pt idx="195">
                  <c:v>0.154166008013801</c:v>
                </c:pt>
                <c:pt idx="196">
                  <c:v>0.137104679537538</c:v>
                </c:pt>
                <c:pt idx="197">
                  <c:v>0.12732559761234</c:v>
                </c:pt>
                <c:pt idx="198">
                  <c:v>0.124192684978553</c:v>
                </c:pt>
                <c:pt idx="199">
                  <c:v>0.132358493804277</c:v>
                </c:pt>
                <c:pt idx="200">
                  <c:v>0.135514368814326</c:v>
                </c:pt>
                <c:pt idx="201">
                  <c:v>0.140557204841288</c:v>
                </c:pt>
                <c:pt idx="202">
                  <c:v>0.143753694123272</c:v>
                </c:pt>
                <c:pt idx="203">
                  <c:v>0.141593675723234</c:v>
                </c:pt>
                <c:pt idx="204">
                  <c:v>0.139351900461991</c:v>
                </c:pt>
                <c:pt idx="205">
                  <c:v>0.14311586000815</c:v>
                </c:pt>
                <c:pt idx="206">
                  <c:v>0.14295154326334</c:v>
                </c:pt>
                <c:pt idx="207">
                  <c:v>0.151736108911456</c:v>
                </c:pt>
                <c:pt idx="208">
                  <c:v>0.154051296176889</c:v>
                </c:pt>
                <c:pt idx="209">
                  <c:v>0.157227125835044</c:v>
                </c:pt>
                <c:pt idx="210">
                  <c:v>0.15589817536465</c:v>
                </c:pt>
                <c:pt idx="211">
                  <c:v>0.154706607843017</c:v>
                </c:pt>
                <c:pt idx="212">
                  <c:v>0.156824222812897</c:v>
                </c:pt>
                <c:pt idx="213">
                  <c:v>0.158554590120289</c:v>
                </c:pt>
                <c:pt idx="214">
                  <c:v>0.162098341055149</c:v>
                </c:pt>
                <c:pt idx="215">
                  <c:v>0.162163277822333</c:v>
                </c:pt>
                <c:pt idx="216">
                  <c:v>0.161979004139117</c:v>
                </c:pt>
                <c:pt idx="217">
                  <c:v>0.164539664157499</c:v>
                </c:pt>
                <c:pt idx="218">
                  <c:v>0.166087398199987</c:v>
                </c:pt>
                <c:pt idx="219">
                  <c:v>0.166735733059338</c:v>
                </c:pt>
                <c:pt idx="220">
                  <c:v>0.169746108910835</c:v>
                </c:pt>
                <c:pt idx="221">
                  <c:v>0.168893081831224</c:v>
                </c:pt>
                <c:pt idx="222">
                  <c:v>0.167805450659461</c:v>
                </c:pt>
                <c:pt idx="223">
                  <c:v>0.166839161455122</c:v>
                </c:pt>
                <c:pt idx="224">
                  <c:v>0.165511982929331</c:v>
                </c:pt>
              </c:numCache>
            </c:numRef>
          </c:val>
          <c:smooth val="0"/>
        </c:ser>
        <c:ser>
          <c:idx val="2"/>
          <c:order val="2"/>
          <c:tx>
            <c:strRef>
              <c:f>Sheet1!$D$15</c:f>
              <c:strCache>
                <c:ptCount val="1"/>
                <c:pt idx="0">
                  <c:v>NCO</c:v>
                </c:pt>
              </c:strCache>
            </c:strRef>
          </c:tx>
          <c:spPr>
            <a:ln w="38100">
              <a:solidFill>
                <a:srgbClr val="006600"/>
              </a:solidFill>
            </a:ln>
          </c:spPr>
          <c:marker>
            <c:symbol val="none"/>
          </c:marker>
          <c:cat>
            <c:numRef>
              <c:f>Sheet1!$A$16:$A$240</c:f>
              <c:numCache>
                <c:formatCode>m/d/yyyy</c:formatCode>
                <c:ptCount val="225"/>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pt idx="209">
                  <c:v>41000.0</c:v>
                </c:pt>
                <c:pt idx="210">
                  <c:v>41091.0</c:v>
                </c:pt>
                <c:pt idx="211">
                  <c:v>41183.0</c:v>
                </c:pt>
                <c:pt idx="212">
                  <c:v>41275.0</c:v>
                </c:pt>
                <c:pt idx="213">
                  <c:v>41365.0</c:v>
                </c:pt>
                <c:pt idx="214">
                  <c:v>41456.0</c:v>
                </c:pt>
                <c:pt idx="215">
                  <c:v>41548.0</c:v>
                </c:pt>
                <c:pt idx="216">
                  <c:v>41640.0</c:v>
                </c:pt>
                <c:pt idx="217">
                  <c:v>41730.0</c:v>
                </c:pt>
                <c:pt idx="218">
                  <c:v>41821.0</c:v>
                </c:pt>
                <c:pt idx="219">
                  <c:v>41913.0</c:v>
                </c:pt>
                <c:pt idx="220">
                  <c:v>42005.0</c:v>
                </c:pt>
                <c:pt idx="221">
                  <c:v>42095.0</c:v>
                </c:pt>
                <c:pt idx="222">
                  <c:v>42186.0</c:v>
                </c:pt>
                <c:pt idx="223">
                  <c:v>42278.0</c:v>
                </c:pt>
                <c:pt idx="224">
                  <c:v>42370.0</c:v>
                </c:pt>
              </c:numCache>
            </c:numRef>
          </c:cat>
          <c:val>
            <c:numRef>
              <c:f>Sheet1!$D$16:$D$240</c:f>
              <c:numCache>
                <c:formatCode>0.00%</c:formatCode>
                <c:ptCount val="225"/>
                <c:pt idx="0">
                  <c:v>0.00496963003865267</c:v>
                </c:pt>
                <c:pt idx="1">
                  <c:v>0.00755481850009224</c:v>
                </c:pt>
                <c:pt idx="2">
                  <c:v>0.00769230769230772</c:v>
                </c:pt>
                <c:pt idx="3">
                  <c:v>0.0105340972093884</c:v>
                </c:pt>
                <c:pt idx="4">
                  <c:v>0.0104414727972155</c:v>
                </c:pt>
                <c:pt idx="5">
                  <c:v>0.0098672407606746</c:v>
                </c:pt>
                <c:pt idx="6">
                  <c:v>0.00686378035902851</c:v>
                </c:pt>
                <c:pt idx="7">
                  <c:v>0.00756533700137551</c:v>
                </c:pt>
                <c:pt idx="8">
                  <c:v>0.0065524193548388</c:v>
                </c:pt>
                <c:pt idx="9">
                  <c:v>0.00962495851310985</c:v>
                </c:pt>
                <c:pt idx="10">
                  <c:v>0.00623359580052501</c:v>
                </c:pt>
                <c:pt idx="11">
                  <c:v>0.00456695481976843</c:v>
                </c:pt>
                <c:pt idx="12">
                  <c:v>0.00626304801670158</c:v>
                </c:pt>
                <c:pt idx="13">
                  <c:v>0.0102880658436214</c:v>
                </c:pt>
                <c:pt idx="14">
                  <c:v>0.00620155038759684</c:v>
                </c:pt>
                <c:pt idx="15">
                  <c:v>0.00824679291386679</c:v>
                </c:pt>
                <c:pt idx="16">
                  <c:v>0.0107286544479212</c:v>
                </c:pt>
                <c:pt idx="17">
                  <c:v>0.0104289071680375</c:v>
                </c:pt>
                <c:pt idx="18">
                  <c:v>0.00923787528868361</c:v>
                </c:pt>
                <c:pt idx="19">
                  <c:v>0.00987972508591062</c:v>
                </c:pt>
                <c:pt idx="20">
                  <c:v>0.0063959955506119</c:v>
                </c:pt>
                <c:pt idx="21">
                  <c:v>0.0103768432550518</c:v>
                </c:pt>
                <c:pt idx="22">
                  <c:v>0.00666488936283665</c:v>
                </c:pt>
                <c:pt idx="23">
                  <c:v>0.00698486612339935</c:v>
                </c:pt>
                <c:pt idx="24">
                  <c:v>0.00551862536059197</c:v>
                </c:pt>
                <c:pt idx="25">
                  <c:v>0.00644202180376616</c:v>
                </c:pt>
                <c:pt idx="26">
                  <c:v>0.0026803118908382</c:v>
                </c:pt>
                <c:pt idx="27">
                  <c:v>0.00419211881662479</c:v>
                </c:pt>
                <c:pt idx="28">
                  <c:v>0.00531914893617014</c:v>
                </c:pt>
                <c:pt idx="29">
                  <c:v>0.00540477029726233</c:v>
                </c:pt>
                <c:pt idx="30">
                  <c:v>0.00346180475421193</c:v>
                </c:pt>
                <c:pt idx="31">
                  <c:v>0.00249094202898562</c:v>
                </c:pt>
                <c:pt idx="32">
                  <c:v>0.00109757436066302</c:v>
                </c:pt>
                <c:pt idx="33">
                  <c:v>0.00213606749973297</c:v>
                </c:pt>
                <c:pt idx="34">
                  <c:v>0.00136511603486283</c:v>
                </c:pt>
                <c:pt idx="35">
                  <c:v>0.00103082156478718</c:v>
                </c:pt>
                <c:pt idx="36">
                  <c:v>0.000200924251557183</c:v>
                </c:pt>
                <c:pt idx="37">
                  <c:v>0.00128534704370181</c:v>
                </c:pt>
                <c:pt idx="38">
                  <c:v>0.000872093023255832</c:v>
                </c:pt>
                <c:pt idx="39">
                  <c:v>0.00317094263476514</c:v>
                </c:pt>
                <c:pt idx="40">
                  <c:v>0.00322733744660655</c:v>
                </c:pt>
                <c:pt idx="41">
                  <c:v>0.0050462573591252</c:v>
                </c:pt>
                <c:pt idx="42">
                  <c:v>0.00358291226458426</c:v>
                </c:pt>
                <c:pt idx="43">
                  <c:v>0.00284012826385704</c:v>
                </c:pt>
                <c:pt idx="44">
                  <c:v>0.00386711197046921</c:v>
                </c:pt>
                <c:pt idx="45">
                  <c:v>-0.000172503018802728</c:v>
                </c:pt>
                <c:pt idx="46">
                  <c:v>-0.000169448445310638</c:v>
                </c:pt>
                <c:pt idx="47">
                  <c:v>-0.00142426273458451</c:v>
                </c:pt>
                <c:pt idx="48">
                  <c:v>-0.00291781488085591</c:v>
                </c:pt>
                <c:pt idx="49">
                  <c:v>-0.00338556019211098</c:v>
                </c:pt>
                <c:pt idx="50">
                  <c:v>-0.00208687586953163</c:v>
                </c:pt>
                <c:pt idx="51">
                  <c:v>-0.0023273273273273</c:v>
                </c:pt>
                <c:pt idx="52">
                  <c:v>-0.00101397841674505</c:v>
                </c:pt>
                <c:pt idx="53">
                  <c:v>0.00176354401805856</c:v>
                </c:pt>
                <c:pt idx="54">
                  <c:v>0.00445434298440967</c:v>
                </c:pt>
                <c:pt idx="55">
                  <c:v>0.0060171726049624</c:v>
                </c:pt>
                <c:pt idx="56">
                  <c:v>0.00428179567806247</c:v>
                </c:pt>
                <c:pt idx="57">
                  <c:v>-0.0018250554034675</c:v>
                </c:pt>
                <c:pt idx="58">
                  <c:v>-0.00447742100550075</c:v>
                </c:pt>
                <c:pt idx="59">
                  <c:v>0.0</c:v>
                </c:pt>
                <c:pt idx="60">
                  <c:v>0.0101877006668312</c:v>
                </c:pt>
                <c:pt idx="61">
                  <c:v>0.0129799565322387</c:v>
                </c:pt>
                <c:pt idx="62">
                  <c:v>0.00700198389543708</c:v>
                </c:pt>
                <c:pt idx="63">
                  <c:v>0.0078713403930008</c:v>
                </c:pt>
                <c:pt idx="64">
                  <c:v>0.00257604823239238</c:v>
                </c:pt>
                <c:pt idx="65">
                  <c:v>-0.000323119177123132</c:v>
                </c:pt>
                <c:pt idx="66">
                  <c:v>-0.00211584236974349</c:v>
                </c:pt>
                <c:pt idx="67">
                  <c:v>-0.00340486999587278</c:v>
                </c:pt>
                <c:pt idx="68">
                  <c:v>-0.0105897114178168</c:v>
                </c:pt>
                <c:pt idx="69">
                  <c:v>-0.0102417241044559</c:v>
                </c:pt>
                <c:pt idx="70">
                  <c:v>-0.0096588767433094</c:v>
                </c:pt>
                <c:pt idx="71">
                  <c:v>-0.0136487296537097</c:v>
                </c:pt>
                <c:pt idx="72">
                  <c:v>-0.017521619051931</c:v>
                </c:pt>
                <c:pt idx="73">
                  <c:v>-0.00967217324317387</c:v>
                </c:pt>
                <c:pt idx="74">
                  <c:v>-0.00987952811705362</c:v>
                </c:pt>
                <c:pt idx="75">
                  <c:v>-0.00660704214003721</c:v>
                </c:pt>
                <c:pt idx="76">
                  <c:v>-0.00714962869331653</c:v>
                </c:pt>
                <c:pt idx="77">
                  <c:v>-0.00855194730151376</c:v>
                </c:pt>
                <c:pt idx="78">
                  <c:v>-0.00861294188136597</c:v>
                </c:pt>
                <c:pt idx="79">
                  <c:v>-0.00985095396784708</c:v>
                </c:pt>
                <c:pt idx="80">
                  <c:v>-0.0128017164312533</c:v>
                </c:pt>
                <c:pt idx="81">
                  <c:v>-0.0054287653130469</c:v>
                </c:pt>
                <c:pt idx="82">
                  <c:v>0.0018881118881118</c:v>
                </c:pt>
                <c:pt idx="83">
                  <c:v>-0.00227158844162359</c:v>
                </c:pt>
                <c:pt idx="84">
                  <c:v>-0.00456606424420458</c:v>
                </c:pt>
                <c:pt idx="85">
                  <c:v>-0.00423073280080824</c:v>
                </c:pt>
                <c:pt idx="86">
                  <c:v>-0.00229976695694836</c:v>
                </c:pt>
                <c:pt idx="87">
                  <c:v>-0.00450738541190804</c:v>
                </c:pt>
                <c:pt idx="88">
                  <c:v>-0.00497892357505039</c:v>
                </c:pt>
                <c:pt idx="89">
                  <c:v>-0.00132080569147172</c:v>
                </c:pt>
                <c:pt idx="90">
                  <c:v>-0.00879094769980099</c:v>
                </c:pt>
                <c:pt idx="91">
                  <c:v>-0.00865661130348017</c:v>
                </c:pt>
                <c:pt idx="92">
                  <c:v>-0.0070683561761917</c:v>
                </c:pt>
                <c:pt idx="93">
                  <c:v>-0.0126960209833137</c:v>
                </c:pt>
                <c:pt idx="94">
                  <c:v>-0.0176583701216045</c:v>
                </c:pt>
                <c:pt idx="95">
                  <c:v>-0.018808777429467</c:v>
                </c:pt>
                <c:pt idx="96">
                  <c:v>-0.0243048456348394</c:v>
                </c:pt>
                <c:pt idx="97">
                  <c:v>-0.0259775840597758</c:v>
                </c:pt>
                <c:pt idx="98">
                  <c:v>-0.0254195821304497</c:v>
                </c:pt>
                <c:pt idx="99">
                  <c:v>-0.0259668241874818</c:v>
                </c:pt>
                <c:pt idx="100">
                  <c:v>-0.0215482652820392</c:v>
                </c:pt>
                <c:pt idx="101">
                  <c:v>-0.02659042837552</c:v>
                </c:pt>
                <c:pt idx="102">
                  <c:v>-0.026600828289264</c:v>
                </c:pt>
                <c:pt idx="103">
                  <c:v>-0.0299566594058071</c:v>
                </c:pt>
                <c:pt idx="104">
                  <c:v>-0.0279210858446072</c:v>
                </c:pt>
                <c:pt idx="105">
                  <c:v>-0.0282753775904462</c:v>
                </c:pt>
                <c:pt idx="106">
                  <c:v>-0.0300675383150055</c:v>
                </c:pt>
                <c:pt idx="107">
                  <c:v>-0.0286118130809099</c:v>
                </c:pt>
                <c:pt idx="108">
                  <c:v>-0.0298340441704321</c:v>
                </c:pt>
                <c:pt idx="109">
                  <c:v>-0.0304676967748627</c:v>
                </c:pt>
                <c:pt idx="110">
                  <c:v>-0.029690847872666</c:v>
                </c:pt>
                <c:pt idx="111">
                  <c:v>-0.0289485734764171</c:v>
                </c:pt>
                <c:pt idx="112">
                  <c:v>-0.0243586217734648</c:v>
                </c:pt>
                <c:pt idx="113">
                  <c:v>-0.0204696891141964</c:v>
                </c:pt>
                <c:pt idx="114">
                  <c:v>-0.0187187470516086</c:v>
                </c:pt>
                <c:pt idx="115">
                  <c:v>-0.0199161231917529</c:v>
                </c:pt>
                <c:pt idx="116">
                  <c:v>-0.0182726055650034</c:v>
                </c:pt>
                <c:pt idx="117">
                  <c:v>-0.015670528036387</c:v>
                </c:pt>
                <c:pt idx="118">
                  <c:v>-0.0131486798795434</c:v>
                </c:pt>
                <c:pt idx="119">
                  <c:v>-0.0143665197626401</c:v>
                </c:pt>
                <c:pt idx="120">
                  <c:v>-0.0150234263597473</c:v>
                </c:pt>
                <c:pt idx="121">
                  <c:v>-0.0115319597636701</c:v>
                </c:pt>
                <c:pt idx="122">
                  <c:v>-0.0124388423584045</c:v>
                </c:pt>
                <c:pt idx="123">
                  <c:v>-0.0131323360948318</c:v>
                </c:pt>
                <c:pt idx="124">
                  <c:v>-0.00777882376257247</c:v>
                </c:pt>
                <c:pt idx="125">
                  <c:v>-0.00379256462009242</c:v>
                </c:pt>
                <c:pt idx="126">
                  <c:v>-0.00339315579570307</c:v>
                </c:pt>
                <c:pt idx="127">
                  <c:v>-0.00367875400124212</c:v>
                </c:pt>
                <c:pt idx="128">
                  <c:v>-0.00322843530591776</c:v>
                </c:pt>
                <c:pt idx="129">
                  <c:v>-0.00506754154921976</c:v>
                </c:pt>
                <c:pt idx="130">
                  <c:v>-0.00584528960753045</c:v>
                </c:pt>
                <c:pt idx="131">
                  <c:v>-0.00703236980410885</c:v>
                </c:pt>
                <c:pt idx="132">
                  <c:v>-0.00825405293263393</c:v>
                </c:pt>
                <c:pt idx="133">
                  <c:v>-0.00926847838819247</c:v>
                </c:pt>
                <c:pt idx="134">
                  <c:v>-0.00989252918513364</c:v>
                </c:pt>
                <c:pt idx="135">
                  <c:v>-0.0104510294619497</c:v>
                </c:pt>
                <c:pt idx="136">
                  <c:v>-0.0112943682300352</c:v>
                </c:pt>
                <c:pt idx="137">
                  <c:v>-0.0124625161627555</c:v>
                </c:pt>
                <c:pt idx="138">
                  <c:v>-0.0131659480706718</c:v>
                </c:pt>
                <c:pt idx="139">
                  <c:v>-0.0136290074498107</c:v>
                </c:pt>
                <c:pt idx="140">
                  <c:v>-0.0139557075265397</c:v>
                </c:pt>
                <c:pt idx="141">
                  <c:v>-0.0143986114215835</c:v>
                </c:pt>
                <c:pt idx="142">
                  <c:v>-0.00966716408226825</c:v>
                </c:pt>
                <c:pt idx="143">
                  <c:v>-0.00893647028655675</c:v>
                </c:pt>
                <c:pt idx="144">
                  <c:v>-0.0112503325689526</c:v>
                </c:pt>
                <c:pt idx="145">
                  <c:v>-0.0116231470569993</c:v>
                </c:pt>
                <c:pt idx="146">
                  <c:v>-0.0139968133349676</c:v>
                </c:pt>
                <c:pt idx="147">
                  <c:v>-0.0107154493127874</c:v>
                </c:pt>
                <c:pt idx="148">
                  <c:v>-0.0129491436664642</c:v>
                </c:pt>
                <c:pt idx="149">
                  <c:v>-0.00997439165565555</c:v>
                </c:pt>
                <c:pt idx="150">
                  <c:v>-0.0111369336616122</c:v>
                </c:pt>
                <c:pt idx="151">
                  <c:v>-0.0133131549901575</c:v>
                </c:pt>
                <c:pt idx="152">
                  <c:v>-0.0152086122141353</c:v>
                </c:pt>
                <c:pt idx="153">
                  <c:v>-0.0180439592204297</c:v>
                </c:pt>
                <c:pt idx="154">
                  <c:v>-0.0191002022631608</c:v>
                </c:pt>
                <c:pt idx="155">
                  <c:v>-0.0191406543208552</c:v>
                </c:pt>
                <c:pt idx="156">
                  <c:v>-0.0220702649490319</c:v>
                </c:pt>
                <c:pt idx="157">
                  <c:v>-0.0256879773987653</c:v>
                </c:pt>
                <c:pt idx="158">
                  <c:v>-0.0284175735922491</c:v>
                </c:pt>
                <c:pt idx="159">
                  <c:v>-0.0298606703539153</c:v>
                </c:pt>
                <c:pt idx="160">
                  <c:v>-0.0351610008972187</c:v>
                </c:pt>
                <c:pt idx="161">
                  <c:v>-0.0349960596596714</c:v>
                </c:pt>
                <c:pt idx="162">
                  <c:v>-0.0375094135593876</c:v>
                </c:pt>
                <c:pt idx="163">
                  <c:v>-0.0384251788050381</c:v>
                </c:pt>
                <c:pt idx="164">
                  <c:v>-0.0372760061286055</c:v>
                </c:pt>
                <c:pt idx="165">
                  <c:v>-0.0337738757707927</c:v>
                </c:pt>
                <c:pt idx="166">
                  <c:v>-0.0344659053526951</c:v>
                </c:pt>
                <c:pt idx="167">
                  <c:v>-0.0333697775036679</c:v>
                </c:pt>
                <c:pt idx="168">
                  <c:v>-0.0346396662482464</c:v>
                </c:pt>
                <c:pt idx="169">
                  <c:v>-0.0380345319530308</c:v>
                </c:pt>
                <c:pt idx="170">
                  <c:v>-0.0391044749073578</c:v>
                </c:pt>
                <c:pt idx="171">
                  <c:v>-0.0434986220933375</c:v>
                </c:pt>
                <c:pt idx="172">
                  <c:v>-0.0446656752833902</c:v>
                </c:pt>
                <c:pt idx="173">
                  <c:v>-0.0440869955235825</c:v>
                </c:pt>
                <c:pt idx="174">
                  <c:v>-0.0430017806298439</c:v>
                </c:pt>
                <c:pt idx="175">
                  <c:v>-0.0433112179270192</c:v>
                </c:pt>
                <c:pt idx="176">
                  <c:v>-0.0456024156684796</c:v>
                </c:pt>
                <c:pt idx="177">
                  <c:v>-0.0499121611637415</c:v>
                </c:pt>
                <c:pt idx="178">
                  <c:v>-0.05159407165439</c:v>
                </c:pt>
                <c:pt idx="179">
                  <c:v>-0.0544570218592284</c:v>
                </c:pt>
                <c:pt idx="180">
                  <c:v>-0.0528184677337537</c:v>
                </c:pt>
                <c:pt idx="181">
                  <c:v>-0.0531058031000222</c:v>
                </c:pt>
                <c:pt idx="182">
                  <c:v>-0.0553940054826057</c:v>
                </c:pt>
                <c:pt idx="183">
                  <c:v>-0.0588494649369283</c:v>
                </c:pt>
                <c:pt idx="184">
                  <c:v>-0.0569496442936792</c:v>
                </c:pt>
                <c:pt idx="185">
                  <c:v>-0.0566385020072756</c:v>
                </c:pt>
                <c:pt idx="186">
                  <c:v>-0.0579214149620735</c:v>
                </c:pt>
                <c:pt idx="187">
                  <c:v>-0.0511431496331684</c:v>
                </c:pt>
                <c:pt idx="188">
                  <c:v>-0.0511831492566674</c:v>
                </c:pt>
                <c:pt idx="189">
                  <c:v>-0.0508240710566276</c:v>
                </c:pt>
                <c:pt idx="190">
                  <c:v>-0.0488685422486392</c:v>
                </c:pt>
                <c:pt idx="191">
                  <c:v>-0.0477075715170953</c:v>
                </c:pt>
                <c:pt idx="192">
                  <c:v>-0.051593902538791</c:v>
                </c:pt>
                <c:pt idx="193">
                  <c:v>-0.0512725308850334</c:v>
                </c:pt>
                <c:pt idx="194">
                  <c:v>-0.0521255810819915</c:v>
                </c:pt>
                <c:pt idx="195">
                  <c:v>-0.0414092193073492</c:v>
                </c:pt>
                <c:pt idx="196">
                  <c:v>-0.0273778321595673</c:v>
                </c:pt>
                <c:pt idx="197">
                  <c:v>-0.0238347605366656</c:v>
                </c:pt>
                <c:pt idx="198">
                  <c:v>-0.0281978017394205</c:v>
                </c:pt>
                <c:pt idx="199">
                  <c:v>-0.0302474856691724</c:v>
                </c:pt>
                <c:pt idx="200">
                  <c:v>-0.0332808849473131</c:v>
                </c:pt>
                <c:pt idx="201">
                  <c:v>-0.0351476968956114</c:v>
                </c:pt>
                <c:pt idx="202">
                  <c:v>-0.0355299946206924</c:v>
                </c:pt>
                <c:pt idx="203">
                  <c:v>-0.0330724481622041</c:v>
                </c:pt>
                <c:pt idx="204">
                  <c:v>-0.0369067618647628</c:v>
                </c:pt>
                <c:pt idx="205">
                  <c:v>-0.0379667419102381</c:v>
                </c:pt>
                <c:pt idx="206">
                  <c:v>-0.0367226745193141</c:v>
                </c:pt>
                <c:pt idx="207">
                  <c:v>-0.0378960171805414</c:v>
                </c:pt>
                <c:pt idx="208">
                  <c:v>-0.0384815229843684</c:v>
                </c:pt>
                <c:pt idx="209">
                  <c:v>-0.0360255304895825</c:v>
                </c:pt>
                <c:pt idx="210">
                  <c:v>-0.0329802377387093</c:v>
                </c:pt>
                <c:pt idx="211">
                  <c:v>-0.0326311720346315</c:v>
                </c:pt>
                <c:pt idx="212">
                  <c:v>-0.0321884104691405</c:v>
                </c:pt>
                <c:pt idx="213">
                  <c:v>-0.0319360069704964</c:v>
                </c:pt>
                <c:pt idx="214">
                  <c:v>-0.0306321924973846</c:v>
                </c:pt>
                <c:pt idx="215">
                  <c:v>-0.0273800537811955</c:v>
                </c:pt>
                <c:pt idx="216">
                  <c:v>-0.031169962848042</c:v>
                </c:pt>
                <c:pt idx="217">
                  <c:v>-0.0307411696583671</c:v>
                </c:pt>
                <c:pt idx="218">
                  <c:v>-0.0293686259067121</c:v>
                </c:pt>
                <c:pt idx="219">
                  <c:v>-0.0309493128366986</c:v>
                </c:pt>
                <c:pt idx="220">
                  <c:v>-0.0312533641560855</c:v>
                </c:pt>
                <c:pt idx="221">
                  <c:v>-0.0289945684029541</c:v>
                </c:pt>
                <c:pt idx="222">
                  <c:v>-0.0293684455321646</c:v>
                </c:pt>
                <c:pt idx="223">
                  <c:v>-0.02831850612173</c:v>
                </c:pt>
                <c:pt idx="224">
                  <c:v>-0.0273723128232979</c:v>
                </c:pt>
              </c:numCache>
            </c:numRef>
          </c:val>
          <c:smooth val="0"/>
        </c:ser>
        <c:dLbls>
          <c:showLegendKey val="0"/>
          <c:showVal val="0"/>
          <c:showCatName val="0"/>
          <c:showSerName val="0"/>
          <c:showPercent val="0"/>
          <c:showBubbleSize val="0"/>
        </c:dLbls>
        <c:marker val="1"/>
        <c:smooth val="0"/>
        <c:axId val="-2107271256"/>
        <c:axId val="-2111830440"/>
      </c:lineChart>
      <c:dateAx>
        <c:axId val="-2107271256"/>
        <c:scaling>
          <c:orientation val="minMax"/>
        </c:scaling>
        <c:delete val="0"/>
        <c:axPos val="b"/>
        <c:numFmt formatCode="yyyy" sourceLinked="0"/>
        <c:majorTickMark val="out"/>
        <c:minorTickMark val="none"/>
        <c:tickLblPos val="low"/>
        <c:crossAx val="-2111830440"/>
        <c:crosses val="autoZero"/>
        <c:auto val="0"/>
        <c:lblOffset val="100"/>
        <c:baseTimeUnit val="months"/>
        <c:majorUnit val="60.0"/>
        <c:majorTimeUnit val="months"/>
      </c:dateAx>
      <c:valAx>
        <c:axId val="-2111830440"/>
        <c:scaling>
          <c:orientation val="minMax"/>
        </c:scaling>
        <c:delete val="0"/>
        <c:axPos val="l"/>
        <c:majorGridlines/>
        <c:numFmt formatCode="0.00%" sourceLinked="1"/>
        <c:majorTickMark val="out"/>
        <c:minorTickMark val="none"/>
        <c:tickLblPos val="nextTo"/>
        <c:crossAx val="-2107271256"/>
        <c:crossesAt val="21916.0"/>
        <c:crossBetween val="between"/>
      </c:valAx>
    </c:plotArea>
    <c:plotVisOnly val="1"/>
    <c:dispBlanksAs val="gap"/>
    <c:showDLblsOverMax val="0"/>
  </c:chart>
  <c:txPr>
    <a:bodyPr/>
    <a:lstStyle/>
    <a:p>
      <a:pPr>
        <a:defRPr sz="16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research.stlouisfed.org/fred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4244938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92596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951021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top half of this slide duplicates the previous one—intentionally.  View both slides in “slide show” or presentation mode and you’ll see why.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209413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Identity: NCO = NX</a:t>
            </a:r>
          </a:p>
          <a:p>
            <a:r>
              <a:rPr lang="en-US" dirty="0" smtClean="0"/>
              <a:t>Net exports (NX): Imbalance between a country’s exports and its imports</a:t>
            </a:r>
          </a:p>
          <a:p>
            <a:r>
              <a:rPr lang="en-US" dirty="0" smtClean="0"/>
              <a:t>Net capital outflow (NCO): Imbalance between amount of foreign assets bought by domestic residents and the amount of domestic assets bought by foreigners.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705456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802366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 &gt; I, the excess loanable funds flow abroad in the form of positive net capital outflow. </a:t>
            </a:r>
          </a:p>
          <a:p>
            <a:r>
              <a:rPr lang="en-US" dirty="0" smtClean="0"/>
              <a:t>When S &lt; I, foreigners are financing some of the country’s investment, and NCO &lt; 0. </a:t>
            </a:r>
          </a:p>
          <a:p>
            <a:r>
              <a:rPr lang="en-US" dirty="0" smtClean="0"/>
              <a:t>Balanced trade : Exports = Imports</a:t>
            </a:r>
          </a:p>
          <a:p>
            <a:pPr marL="171450" indent="-171450">
              <a:buFont typeface="Arial" panose="020B0604020202020204" pitchFamily="34" charset="0"/>
              <a:buChar char="•"/>
            </a:pPr>
            <a:r>
              <a:rPr lang="en-US" dirty="0" smtClean="0"/>
              <a:t>Net exports = 0</a:t>
            </a:r>
          </a:p>
          <a:p>
            <a:pPr marL="171450" indent="-171450">
              <a:buFont typeface="Arial" panose="020B0604020202020204" pitchFamily="34" charset="0"/>
              <a:buChar char="•"/>
            </a:pPr>
            <a:r>
              <a:rPr lang="en-US" dirty="0" smtClean="0"/>
              <a:t>Y = Domestic spending (C+I+G)</a:t>
            </a:r>
          </a:p>
          <a:p>
            <a:pPr marL="171450" indent="-171450">
              <a:buFont typeface="Arial" panose="020B0604020202020204" pitchFamily="34" charset="0"/>
              <a:buChar char="•"/>
            </a:pPr>
            <a:r>
              <a:rPr lang="en-US" dirty="0" smtClean="0"/>
              <a:t>S = I</a:t>
            </a:r>
          </a:p>
          <a:p>
            <a:pPr marL="171450" indent="-171450">
              <a:buFont typeface="Arial" panose="020B0604020202020204" pitchFamily="34" charset="0"/>
              <a:buChar char="•"/>
            </a:pPr>
            <a:r>
              <a:rPr lang="en-US" dirty="0" smtClean="0"/>
              <a:t>NCO = 0</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24902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 &gt; I, the excess loanable funds flow abroad in the form of positive net capital outflow. </a:t>
            </a:r>
          </a:p>
          <a:p>
            <a:r>
              <a:rPr lang="en-US" dirty="0" smtClean="0"/>
              <a:t>When S &lt; I, foreigners are financing some of the country’s investment, and NCO &lt; 0. </a:t>
            </a:r>
          </a:p>
          <a:p>
            <a:r>
              <a:rPr lang="en-US" dirty="0" smtClean="0"/>
              <a:t>Balanced trade : Exports = Imports</a:t>
            </a:r>
          </a:p>
          <a:p>
            <a:pPr marL="171450" indent="-171450">
              <a:buFont typeface="Arial" panose="020B0604020202020204" pitchFamily="34" charset="0"/>
              <a:buChar char="•"/>
            </a:pPr>
            <a:r>
              <a:rPr lang="en-US" dirty="0" smtClean="0"/>
              <a:t>Net exports = 0</a:t>
            </a:r>
          </a:p>
          <a:p>
            <a:pPr marL="171450" indent="-171450">
              <a:buFont typeface="Arial" panose="020B0604020202020204" pitchFamily="34" charset="0"/>
              <a:buChar char="•"/>
            </a:pPr>
            <a:r>
              <a:rPr lang="en-US" dirty="0" smtClean="0"/>
              <a:t>Y = Domestic spending (C+I+G)</a:t>
            </a:r>
          </a:p>
          <a:p>
            <a:pPr marL="171450" indent="-171450">
              <a:buFont typeface="Arial" panose="020B0604020202020204" pitchFamily="34" charset="0"/>
              <a:buChar char="•"/>
            </a:pPr>
            <a:r>
              <a:rPr lang="en-US" dirty="0" smtClean="0"/>
              <a:t>S = I</a:t>
            </a:r>
          </a:p>
          <a:p>
            <a:pPr marL="171450" indent="-171450">
              <a:buFont typeface="Arial" panose="020B0604020202020204" pitchFamily="34" charset="0"/>
              <a:buChar char="•"/>
            </a:pPr>
            <a:r>
              <a:rPr lang="en-US" dirty="0" smtClean="0"/>
              <a:t>NCO = 0</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49028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graph combines panels (a) and (b) of Figure 2 in the textbook.  </a:t>
            </a:r>
          </a:p>
          <a:p>
            <a:pPr eaLnBrk="1" hangingPunct="1"/>
            <a:endParaRPr lang="en-US" dirty="0" smtClean="0"/>
          </a:p>
          <a:p>
            <a:pPr eaLnBrk="1" hangingPunct="1"/>
            <a:r>
              <a:rPr lang="en-US" dirty="0" smtClean="0"/>
              <a:t>National saving is constructed as Y – C – G.  Investment is gross private domestic investment.  NCO is constructed as S – I.  </a:t>
            </a:r>
          </a:p>
          <a:p>
            <a:pPr eaLnBrk="1" hangingPunct="1"/>
            <a:endParaRPr lang="en-US" dirty="0" smtClean="0"/>
          </a:p>
          <a:p>
            <a:pPr eaLnBrk="1" hangingPunct="1"/>
            <a:r>
              <a:rPr lang="en-US" dirty="0" smtClean="0"/>
              <a:t>Source:  U.S. Department of Commerce.  </a:t>
            </a:r>
          </a:p>
          <a:p>
            <a:pPr eaLnBrk="1" hangingPunct="1"/>
            <a:endParaRPr lang="en-US" dirty="0" smtClean="0"/>
          </a:p>
          <a:p>
            <a:pPr eaLnBrk="1" hangingPunct="1"/>
            <a:r>
              <a:rPr lang="en-US" dirty="0" smtClean="0"/>
              <a:t>I obtained the data from:  http://research.stlouisfed.org/fred2/</a:t>
            </a:r>
          </a:p>
          <a:p>
            <a:pPr eaLnBrk="1" hangingPunct="1"/>
            <a:r>
              <a:rPr lang="en-US" dirty="0" smtClean="0"/>
              <a:t>Series:  GDP (for Y), GPDI (for I), GCE (for G), PCEC (for C).  All data are quarterly, SAAR, billions of current dollars.  </a:t>
            </a:r>
          </a:p>
          <a:p>
            <a:pPr eaLnBrk="1" hangingPunct="1"/>
            <a:r>
              <a:rPr lang="en-US" dirty="0" smtClean="0"/>
              <a:t>Use</a:t>
            </a:r>
            <a:r>
              <a:rPr lang="en-US" baseline="0" dirty="0" smtClean="0"/>
              <a:t> this for updated data: </a:t>
            </a:r>
            <a:r>
              <a:rPr lang="en-US" dirty="0" smtClean="0"/>
              <a:t>https://fred.stlouisfed.org/graph/?g=5nTm (download</a:t>
            </a:r>
            <a:r>
              <a:rPr lang="en-US" baseline="0" dirty="0" smtClean="0"/>
              <a:t> as excel file to get updated data)</a:t>
            </a:r>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2566321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114800"/>
            <a:ext cx="5867400" cy="4495800"/>
          </a:xfrm>
        </p:spPr>
        <p:txBody>
          <a:bodyPr/>
          <a:lstStyle/>
          <a:p>
            <a:pPr eaLnBrk="1" hangingPunct="1"/>
            <a:r>
              <a:rPr lang="en-US" dirty="0" smtClean="0"/>
              <a:t>The material on this slide is NOT IN THE TEXTBOOK, AND NOT SUPPORTED WITH STUDY GUIDE OR TEST BANK QUESTIONS.  Therefore, you may wish to skip this slide. In case you do, I have omitted it from the student handout file for this chapter.  But I hope you’ll consider keeping it.  Students find it interesting, and it is the logical conclusion of the case study.  </a:t>
            </a:r>
          </a:p>
          <a:p>
            <a:pPr eaLnBrk="1" hangingPunct="1"/>
            <a:endParaRPr lang="en-US" dirty="0" smtClean="0"/>
          </a:p>
          <a:p>
            <a:pPr eaLnBrk="1" hangingPunct="1"/>
            <a:r>
              <a:rPr lang="en-US" dirty="0" smtClean="0"/>
              <a:t>U.S. assets are generally considered less risky than other countries’ assets, so the U.S. has been able to borrow from abroad at lower interest rates than it receives on its assets abroad.  </a:t>
            </a:r>
          </a:p>
          <a:p>
            <a:pPr eaLnBrk="1" hangingPunct="1"/>
            <a:endParaRPr lang="en-US" dirty="0" smtClean="0"/>
          </a:p>
          <a:p>
            <a:pPr eaLnBrk="1" hangingPunct="1"/>
            <a:r>
              <a:rPr lang="en-US" dirty="0" smtClean="0"/>
              <a:t>As a result, total interest payments the U.S. makes to foreigners are not much different than the total interest the U.S. earns on its foreign assets, even though the U.S. owes foreigners a lot more than foreigners owe the U.S.  </a:t>
            </a:r>
          </a:p>
          <a:p>
            <a:pPr eaLnBrk="1" hangingPunct="1"/>
            <a:endParaRPr lang="en-US" dirty="0" smtClean="0"/>
          </a:p>
          <a:p>
            <a:pPr eaLnBrk="1" hangingPunct="1"/>
            <a:r>
              <a:rPr lang="en-US" dirty="0" smtClean="0"/>
              <a:t>Hence, the multi-trillion dollar net debt is not much of a drain on U.S. income.  Not at this point.  </a:t>
            </a:r>
          </a:p>
          <a:p>
            <a:pPr eaLnBrk="1" hangingPunct="1"/>
            <a:endParaRPr lang="en-US" dirty="0" smtClean="0"/>
          </a:p>
          <a:p>
            <a:pPr eaLnBrk="1" hangingPunct="1"/>
            <a:r>
              <a:rPr lang="en-US" dirty="0" smtClean="0"/>
              <a:t>But that could change.  As the U.S. debt continues to grow, foreigners may require higher interest rates to continue to supply the U.S. with the capital it needs to finance its trade deficits.  If so, servicing the U.S.’ net debt will become an increasing drain on future U.S. income</a:t>
            </a:r>
          </a:p>
          <a:p>
            <a:pPr eaLnBrk="1" hangingPunct="1"/>
            <a:endParaRPr lang="en-US" dirty="0" smtClean="0"/>
          </a:p>
          <a:p>
            <a:pPr eaLnBrk="1" hangingPunct="1"/>
            <a:r>
              <a:rPr lang="en-US" dirty="0" smtClean="0"/>
              <a:t>Data source:  Bureau of Economic Analysis, U.S. Department of Commerce:</a:t>
            </a:r>
          </a:p>
          <a:p>
            <a:pPr eaLnBrk="1" hangingPunct="1"/>
            <a:r>
              <a:rPr lang="en-US" b="1" dirty="0" smtClean="0"/>
              <a:t>http://www.bea.gov/newsreleases/international/intinv/intinvnewsrelease.htm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36189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sentence is one of the Ten Principles of Economics from Chapter 1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082398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43495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might point out to students that the clothes they are wearing were probably manufactured abroad and imported, as was the coffee they drank this morning and their smartphones.  We depend on people and companies around the world to produce many of the goods we use every day.  </a:t>
            </a:r>
          </a:p>
          <a:p>
            <a:pPr eaLnBrk="1" hangingPunct="1"/>
            <a:endParaRPr lang="en-US" dirty="0" smtClean="0"/>
          </a:p>
          <a:p>
            <a:pPr eaLnBrk="1" hangingPunct="1"/>
            <a:r>
              <a:rPr lang="en-US" dirty="0" smtClean="0"/>
              <a:t>At the same time, millions of us work for companies that produce the goods and services that people in other countries use every day.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84204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Before telling students the determinants of net exports, this exercise asks students to try to figure out how various events affect NX.  </a:t>
            </a:r>
          </a:p>
          <a:p>
            <a:pPr eaLnBrk="1" hangingPunct="1"/>
            <a:endParaRPr lang="en-US" sz="1200" dirty="0" smtClean="0"/>
          </a:p>
          <a:p>
            <a:pPr eaLnBrk="1" hangingPunct="1"/>
            <a:r>
              <a:rPr lang="en-US" sz="1200" dirty="0" smtClean="0"/>
              <a:t>Even if many students do not figure out the correct answers to all three parts, the exercise still benefits them:  learning occurs when misperceptions are brought out and corrected.</a:t>
            </a:r>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42368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NX measures the imbalance in a country’s trade in goods and services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38901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191000"/>
            <a:ext cx="5791200" cy="4572000"/>
          </a:xfrm>
        </p:spPr>
        <p:txBody>
          <a:bodyPr/>
          <a:lstStyle/>
          <a:p>
            <a:pPr eaLnBrk="1" hangingPunct="1"/>
            <a:r>
              <a:rPr lang="en-US" sz="1100" dirty="0" smtClean="0"/>
              <a:t>The main features of this data are:</a:t>
            </a:r>
          </a:p>
          <a:p>
            <a:pPr eaLnBrk="1" hangingPunct="1"/>
            <a:endParaRPr lang="en-US" sz="1100" dirty="0" smtClean="0"/>
          </a:p>
          <a:p>
            <a:pPr eaLnBrk="1" hangingPunct="1"/>
            <a:r>
              <a:rPr lang="en-US" sz="1100" dirty="0" smtClean="0"/>
              <a:t>1) Over time, the trend is clearly upward.  Imports increase from 4% of GDP in 1960 to 16% in the mid-2000s.  Exports increase from 5% of GDP in 1960 to about 13% in the late 2000s, before the global recession.  </a:t>
            </a:r>
          </a:p>
          <a:p>
            <a:pPr eaLnBrk="1" hangingPunct="1"/>
            <a:endParaRPr lang="en-US" sz="1100" dirty="0" smtClean="0"/>
          </a:p>
          <a:p>
            <a:pPr eaLnBrk="1" hangingPunct="1"/>
            <a:r>
              <a:rPr lang="en-US" sz="1100" dirty="0" smtClean="0"/>
              <a:t>2) The emergence of persistent trade deficits.  Until about 1981–82, the lines representing exports and imports are fairly close together in most years.  Starting around 1982, imports exceed exports in every year, with the gap between them (representing the trade deficit) becoming quite large in some years, especially the mid-2000s.  </a:t>
            </a:r>
          </a:p>
          <a:p>
            <a:pPr eaLnBrk="1" hangingPunct="1"/>
            <a:endParaRPr lang="en-US" sz="1100" dirty="0" smtClean="0"/>
          </a:p>
          <a:p>
            <a:pPr eaLnBrk="1" hangingPunct="1"/>
            <a:r>
              <a:rPr lang="en-US" sz="1100" dirty="0" smtClean="0"/>
              <a:t>3) Around 2008, both imports and exports fall sharply, coinciding with the global recession.  Imports fell because the Great Recession reduced incomes in the U.S., which, in turn, reduced U.S. demand for foreign products.  Exports fell because of falling incomes in the countries that purchase U.S. products.  </a:t>
            </a:r>
          </a:p>
          <a:p>
            <a:pPr eaLnBrk="1" hangingPunct="1"/>
            <a:endParaRPr lang="en-US" sz="1100" dirty="0" smtClean="0"/>
          </a:p>
          <a:p>
            <a:pPr eaLnBrk="1" hangingPunct="1"/>
            <a:r>
              <a:rPr lang="en-US" sz="1100" dirty="0" smtClean="0"/>
              <a:t>In the book, the case study “The Increasing Openness of the U.S. Economy” gives a nice discussion of the factors that explain the increase in the U.S.’ international trade. </a:t>
            </a:r>
          </a:p>
          <a:p>
            <a:pPr eaLnBrk="1" hangingPunct="1"/>
            <a:endParaRPr lang="en-US" sz="1100" dirty="0" smtClean="0"/>
          </a:p>
          <a:p>
            <a:pPr eaLnBrk="1" hangingPunct="1"/>
            <a:r>
              <a:rPr lang="en-US" sz="1100" dirty="0" smtClean="0"/>
              <a:t>I constructed the series in this figure from quarterly, seasonally adjusted data on nominal GDP, exports, and imports.  </a:t>
            </a:r>
          </a:p>
          <a:p>
            <a:pPr eaLnBrk="1" hangingPunct="1"/>
            <a:endParaRPr lang="en-US" sz="1100" dirty="0" smtClean="0"/>
          </a:p>
          <a:p>
            <a:pPr eaLnBrk="1" hangingPunct="1"/>
            <a:r>
              <a:rPr lang="en-US" sz="1100" dirty="0" smtClean="0"/>
              <a:t>Original source:  U.S. </a:t>
            </a:r>
            <a:r>
              <a:rPr lang="en-US" sz="1100" dirty="0" err="1" smtClean="0"/>
              <a:t>Dept</a:t>
            </a:r>
            <a:r>
              <a:rPr lang="en-US" sz="1100" dirty="0" smtClean="0"/>
              <a:t> of Commerce, Bureau of Economic Analysis</a:t>
            </a:r>
          </a:p>
          <a:p>
            <a:pPr eaLnBrk="1" hangingPunct="1"/>
            <a:endParaRPr lang="en-US" sz="1100" dirty="0" smtClean="0"/>
          </a:p>
          <a:p>
            <a:pPr eaLnBrk="1" hangingPunct="1"/>
            <a:r>
              <a:rPr lang="en-US" sz="1100" dirty="0" smtClean="0"/>
              <a:t>I obtained the data from:  </a:t>
            </a:r>
            <a:r>
              <a:rPr lang="en-US" sz="1100" dirty="0" smtClean="0">
                <a:hlinkClick r:id="rId3"/>
              </a:rPr>
              <a:t>http://research.stlouisfed.org/fred2/</a:t>
            </a:r>
            <a:r>
              <a:rPr lang="en-US" sz="1100" dirty="0" smtClean="0"/>
              <a:t>, series EXPGS, IMPGS, and GDP.</a:t>
            </a:r>
          </a:p>
          <a:p>
            <a:pPr eaLnBrk="1" hangingPunct="1"/>
            <a:endParaRPr lang="en-US" sz="11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18978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flow of capital abroad takes two forms:</a:t>
            </a:r>
          </a:p>
          <a:p>
            <a:r>
              <a:rPr lang="en-US" dirty="0" smtClean="0"/>
              <a:t>- Foreign direct investment:  Domestic residents actively manage the foreign investment, e.g., McDonalds opens a fast-food outlet in Moscow.</a:t>
            </a:r>
          </a:p>
          <a:p>
            <a:r>
              <a:rPr lang="en-US" dirty="0" smtClean="0"/>
              <a:t>- Foreign portfolio investment:  Domestic residents purchase foreign stocks or bonds, supplying “loanable funds” to a foreign firm.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14336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3.xml"/><Relationship Id="rId5" Type="http://schemas.openxmlformats.org/officeDocument/2006/relationships/image" Target="../media/image6.jpe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6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31</a:t>
            </a:r>
            <a:endParaRPr lang="en-US" dirty="0"/>
          </a:p>
        </p:txBody>
      </p:sp>
      <p:sp>
        <p:nvSpPr>
          <p:cNvPr id="3" name="Content Placeholder 2"/>
          <p:cNvSpPr>
            <a:spLocks noGrp="1"/>
          </p:cNvSpPr>
          <p:nvPr>
            <p:ph idx="1"/>
          </p:nvPr>
        </p:nvSpPr>
        <p:spPr/>
        <p:txBody>
          <a:bodyPr/>
          <a:lstStyle/>
          <a:p>
            <a:pPr marL="0" indent="0" algn="ctr">
              <a:buNone/>
            </a:pPr>
            <a:r>
              <a:rPr lang="en-US" dirty="0" smtClean="0"/>
              <a:t>Open-Economy Macroeconomics: </a:t>
            </a:r>
          </a:p>
          <a:p>
            <a:pPr marL="0" indent="0" algn="ctr">
              <a:buNone/>
            </a:pPr>
            <a:r>
              <a:rPr lang="en-US" dirty="0" smtClean="0"/>
              <a:t>Basic Concepts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39945821"/>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t"/>
          <a:lstStyle/>
          <a:p>
            <a:r>
              <a:rPr lang="en-US" altLang="en-US" smtClean="0"/>
              <a:t>The Flow of Financial Resources</a:t>
            </a:r>
          </a:p>
        </p:txBody>
      </p:sp>
      <p:sp>
        <p:nvSpPr>
          <p:cNvPr id="20483" name="Content Placeholder 2"/>
          <p:cNvSpPr>
            <a:spLocks noGrp="1"/>
          </p:cNvSpPr>
          <p:nvPr>
            <p:ph idx="1"/>
          </p:nvPr>
        </p:nvSpPr>
        <p:spPr/>
        <p:txBody>
          <a:bodyPr/>
          <a:lstStyle/>
          <a:p>
            <a:r>
              <a:rPr lang="en-US" altLang="en-US" dirty="0" smtClean="0"/>
              <a:t>Net capital outflow, NCO </a:t>
            </a:r>
            <a:r>
              <a:rPr lang="en-US" altLang="en-US" dirty="0"/>
              <a:t>(net foreign </a:t>
            </a:r>
            <a:r>
              <a:rPr lang="en-US" altLang="en-US" dirty="0" smtClean="0"/>
              <a:t>investment)</a:t>
            </a:r>
          </a:p>
          <a:p>
            <a:pPr marL="457200" lvl="1" indent="0">
              <a:buNone/>
            </a:pPr>
            <a:r>
              <a:rPr lang="en-US" altLang="en-US" dirty="0" smtClean="0"/>
              <a:t>NCO=(Purchase </a:t>
            </a:r>
            <a:r>
              <a:rPr lang="en-US" altLang="en-US" dirty="0" smtClean="0"/>
              <a:t>of foreign assets by domestic </a:t>
            </a:r>
            <a:r>
              <a:rPr lang="en-US" altLang="en-US" dirty="0" smtClean="0"/>
              <a:t>residents) </a:t>
            </a:r>
            <a:r>
              <a:rPr lang="mr-IN" altLang="en-US" dirty="0" smtClean="0"/>
              <a:t>–</a:t>
            </a:r>
            <a:r>
              <a:rPr lang="en-US" altLang="en-US" dirty="0" smtClean="0"/>
              <a:t> (the </a:t>
            </a:r>
            <a:r>
              <a:rPr lang="en-US" altLang="en-US" dirty="0"/>
              <a:t>purchase of domestic assets by </a:t>
            </a:r>
            <a:r>
              <a:rPr lang="en-US" altLang="en-US" dirty="0" smtClean="0"/>
              <a:t>foreigners)</a:t>
            </a:r>
            <a:endParaRPr lang="en-US" altLang="en-US" dirty="0"/>
          </a:p>
          <a:p>
            <a:pPr lvl="1"/>
            <a:endParaRPr lang="en-US" altLang="en-US" dirty="0" smtClean="0"/>
          </a:p>
          <a:p>
            <a:pPr lvl="2"/>
            <a:r>
              <a:rPr lang="en-US" altLang="en-US" dirty="0" smtClean="0"/>
              <a:t>Foreign direct investment</a:t>
            </a:r>
          </a:p>
          <a:p>
            <a:pPr lvl="2"/>
            <a:r>
              <a:rPr lang="en-US" altLang="en-US" dirty="0" smtClean="0"/>
              <a:t>Foreign portfolio investment</a:t>
            </a:r>
          </a:p>
          <a:p>
            <a:pPr lvl="1"/>
            <a:endParaRPr lang="en-US" altLang="en-US" dirty="0" smtClean="0"/>
          </a:p>
        </p:txBody>
      </p:sp>
      <p:sp>
        <p:nvSpPr>
          <p:cNvPr id="2048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DC90833-8BD3-487B-A65D-CB117FE7F467}" type="slidenum">
              <a:rPr lang="en-US" altLang="en-US" sz="1200" smtClean="0">
                <a:solidFill>
                  <a:srgbClr val="000000"/>
                </a:solidFill>
              </a:rPr>
              <a:pPr algn="ctr" eaLnBrk="1" hangingPunct="1"/>
              <a:t>10</a:t>
            </a:fld>
            <a:endParaRPr lang="en-US" altLang="en-US" sz="1200" smtClean="0">
              <a:solidFill>
                <a:srgbClr val="000000"/>
              </a:solidFill>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536619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Flow of Capital</a:t>
            </a:r>
          </a:p>
        </p:txBody>
      </p:sp>
      <p:sp>
        <p:nvSpPr>
          <p:cNvPr id="3" name="Content Placeholder 2"/>
          <p:cNvSpPr>
            <a:spLocks noGrp="1"/>
          </p:cNvSpPr>
          <p:nvPr>
            <p:ph idx="1"/>
          </p:nvPr>
        </p:nvSpPr>
        <p:spPr/>
        <p:txBody>
          <a:bodyPr/>
          <a:lstStyle/>
          <a:p>
            <a:pPr marL="0" indent="0">
              <a:buNone/>
            </a:pPr>
            <a:r>
              <a:rPr lang="en-US" dirty="0"/>
              <a:t>NCO measures the imbalance in a country’s trade in assets:</a:t>
            </a:r>
          </a:p>
          <a:p>
            <a:r>
              <a:rPr lang="en-US" dirty="0"/>
              <a:t>When NCO &gt; 0, “capital </a:t>
            </a:r>
            <a:r>
              <a:rPr lang="en-US" dirty="0" smtClean="0"/>
              <a:t>outflow”</a:t>
            </a:r>
          </a:p>
          <a:p>
            <a:pPr lvl="1"/>
            <a:r>
              <a:rPr lang="en-US" sz="3000" dirty="0" smtClean="0"/>
              <a:t>Domestic </a:t>
            </a:r>
            <a:r>
              <a:rPr lang="en-US" sz="3000" dirty="0"/>
              <a:t>purchases of foreign assets exceed foreign purchases of domestic </a:t>
            </a:r>
            <a:r>
              <a:rPr lang="en-US" sz="3000" dirty="0" smtClean="0"/>
              <a:t>assets</a:t>
            </a:r>
            <a:endParaRPr lang="en-US" sz="3000" dirty="0"/>
          </a:p>
          <a:p>
            <a:r>
              <a:rPr lang="en-US" dirty="0"/>
              <a:t>When NCO &lt; 0, “capital </a:t>
            </a:r>
            <a:r>
              <a:rPr lang="en-US" dirty="0" smtClean="0"/>
              <a:t>inflow”</a:t>
            </a:r>
          </a:p>
          <a:p>
            <a:pPr lvl="1"/>
            <a:r>
              <a:rPr lang="en-US" sz="3000" dirty="0" smtClean="0"/>
              <a:t>Foreign </a:t>
            </a:r>
            <a:r>
              <a:rPr lang="en-US" sz="3000" dirty="0"/>
              <a:t>purchases of domestic assets exceed domestic purchases of foreign </a:t>
            </a:r>
            <a:r>
              <a:rPr lang="en-US" sz="3000" dirty="0" smtClean="0"/>
              <a:t>assets</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884763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that Influence NCO</a:t>
            </a:r>
          </a:p>
        </p:txBody>
      </p:sp>
      <p:sp>
        <p:nvSpPr>
          <p:cNvPr id="3" name="Content Placeholder 2"/>
          <p:cNvSpPr>
            <a:spLocks noGrp="1"/>
          </p:cNvSpPr>
          <p:nvPr>
            <p:ph idx="1"/>
          </p:nvPr>
        </p:nvSpPr>
        <p:spPr/>
        <p:txBody>
          <a:bodyPr/>
          <a:lstStyle/>
          <a:p>
            <a:pPr lvl="1"/>
            <a:r>
              <a:rPr lang="en-US" dirty="0"/>
              <a:t>Real interest rates paid on foreign assets</a:t>
            </a:r>
          </a:p>
          <a:p>
            <a:pPr lvl="1"/>
            <a:r>
              <a:rPr lang="en-US" dirty="0"/>
              <a:t>Real interest rates paid on domestic assets</a:t>
            </a:r>
          </a:p>
          <a:p>
            <a:pPr lvl="1"/>
            <a:r>
              <a:rPr lang="en-US" dirty="0"/>
              <a:t>Perceived risks of holding foreign assets</a:t>
            </a:r>
          </a:p>
          <a:p>
            <a:pPr lvl="1"/>
            <a:r>
              <a:rPr lang="en-US" dirty="0" smtClean="0"/>
              <a:t>Government </a:t>
            </a:r>
            <a:r>
              <a:rPr lang="en-US" dirty="0"/>
              <a:t>policies affecting foreign ownership of domestic assets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402536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Equality of NX and NCO</a:t>
            </a:r>
          </a:p>
        </p:txBody>
      </p:sp>
      <p:sp>
        <p:nvSpPr>
          <p:cNvPr id="3" name="Content Placeholder 2"/>
          <p:cNvSpPr>
            <a:spLocks noGrp="1"/>
          </p:cNvSpPr>
          <p:nvPr>
            <p:ph idx="1"/>
          </p:nvPr>
        </p:nvSpPr>
        <p:spPr/>
        <p:txBody>
          <a:bodyPr/>
          <a:lstStyle/>
          <a:p>
            <a:r>
              <a:rPr lang="en-US" dirty="0"/>
              <a:t>An accounting identity:  </a:t>
            </a:r>
            <a:r>
              <a:rPr lang="en-US" dirty="0">
                <a:solidFill>
                  <a:srgbClr val="FF0000"/>
                </a:solidFill>
              </a:rPr>
              <a:t>NCO = NX </a:t>
            </a:r>
          </a:p>
          <a:p>
            <a:pPr lvl="1"/>
            <a:r>
              <a:rPr lang="en-US" dirty="0" smtClean="0"/>
              <a:t>Every </a:t>
            </a:r>
            <a:r>
              <a:rPr lang="en-US" dirty="0"/>
              <a:t>transaction that affects NX also affects NCO by the same amount </a:t>
            </a:r>
            <a:br>
              <a:rPr lang="en-US" dirty="0"/>
            </a:br>
            <a:r>
              <a:rPr lang="en-US" dirty="0"/>
              <a:t>(and vice versa</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04800" y="3200400"/>
            <a:ext cx="8610600" cy="3048000"/>
          </a:xfrm>
        </p:spPr>
        <p:txBody>
          <a:bodyPr/>
          <a:lstStyle/>
          <a:p>
            <a:r>
              <a:rPr lang="en-US" dirty="0" smtClean="0"/>
              <a:t>When </a:t>
            </a:r>
            <a:r>
              <a:rPr lang="en-US" dirty="0"/>
              <a:t>a foreigner purchases a good </a:t>
            </a:r>
            <a:br>
              <a:rPr lang="en-US" dirty="0"/>
            </a:br>
            <a:r>
              <a:rPr lang="en-US" dirty="0"/>
              <a:t>from the U.S., </a:t>
            </a:r>
          </a:p>
          <a:p>
            <a:pPr lvl="1"/>
            <a:r>
              <a:rPr lang="en-US" dirty="0"/>
              <a:t>U.S. exports and NX increase</a:t>
            </a:r>
          </a:p>
          <a:p>
            <a:pPr lvl="2"/>
            <a:r>
              <a:rPr lang="en-US" dirty="0"/>
              <a:t>The foreigner pays with currency or assets, </a:t>
            </a:r>
            <a:br>
              <a:rPr lang="en-US" dirty="0"/>
            </a:br>
            <a:r>
              <a:rPr lang="en-US" dirty="0"/>
              <a:t>so the U.S. acquires some foreign assets, </a:t>
            </a:r>
            <a:br>
              <a:rPr lang="en-US" dirty="0"/>
            </a:br>
            <a:r>
              <a:rPr lang="en-US" dirty="0"/>
              <a:t>causing NCO to rise. </a:t>
            </a:r>
          </a:p>
        </p:txBody>
      </p:sp>
    </p:spTree>
    <p:extLst>
      <p:ext uri="{BB962C8B-B14F-4D97-AF65-F5344CB8AC3E}">
        <p14:creationId xmlns:p14="http://schemas.microsoft.com/office/powerpoint/2010/main" val="75046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Equality of NX and NCO</a:t>
            </a:r>
          </a:p>
        </p:txBody>
      </p:sp>
      <p:sp>
        <p:nvSpPr>
          <p:cNvPr id="3" name="Content Placeholder 2"/>
          <p:cNvSpPr>
            <a:spLocks noGrp="1"/>
          </p:cNvSpPr>
          <p:nvPr>
            <p:ph idx="1"/>
          </p:nvPr>
        </p:nvSpPr>
        <p:spPr/>
        <p:txBody>
          <a:bodyPr/>
          <a:lstStyle/>
          <a:p>
            <a:r>
              <a:rPr lang="en-US" dirty="0"/>
              <a:t>An accounting identity:  </a:t>
            </a:r>
            <a:r>
              <a:rPr lang="en-US" dirty="0">
                <a:solidFill>
                  <a:srgbClr val="FF0000"/>
                </a:solidFill>
              </a:rPr>
              <a:t>NCO = NX </a:t>
            </a:r>
          </a:p>
          <a:p>
            <a:pPr lvl="1"/>
            <a:r>
              <a:rPr lang="en-US" dirty="0" smtClean="0"/>
              <a:t>Every </a:t>
            </a:r>
            <a:r>
              <a:rPr lang="en-US" dirty="0"/>
              <a:t>transaction that affects NX also affects NCO by the same amount </a:t>
            </a:r>
            <a:br>
              <a:rPr lang="en-US" dirty="0"/>
            </a:br>
            <a:r>
              <a:rPr lang="en-US" dirty="0"/>
              <a:t>(and vice versa</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04800" y="3200400"/>
            <a:ext cx="8610600" cy="3048000"/>
          </a:xfrm>
        </p:spPr>
        <p:txBody>
          <a:bodyPr/>
          <a:lstStyle/>
          <a:p>
            <a:r>
              <a:rPr lang="en-US" dirty="0"/>
              <a:t>When a U.S. citizen buys foreign goods, </a:t>
            </a:r>
          </a:p>
          <a:p>
            <a:pPr lvl="1"/>
            <a:r>
              <a:rPr lang="en-US" dirty="0"/>
              <a:t>U.S. imports rise, NX falls</a:t>
            </a:r>
          </a:p>
          <a:p>
            <a:pPr lvl="2"/>
            <a:r>
              <a:rPr lang="en-US" dirty="0" smtClean="0"/>
              <a:t>The </a:t>
            </a:r>
            <a:r>
              <a:rPr lang="en-US" dirty="0"/>
              <a:t>U.S. buyer pays with U.S. dollars or </a:t>
            </a:r>
            <a:br>
              <a:rPr lang="en-US" dirty="0"/>
            </a:br>
            <a:r>
              <a:rPr lang="en-US" dirty="0"/>
              <a:t>assets, so the other country acquires </a:t>
            </a:r>
            <a:br>
              <a:rPr lang="en-US" dirty="0"/>
            </a:br>
            <a:r>
              <a:rPr lang="en-US" dirty="0"/>
              <a:t>U.S. assets, causing U.S. NCO to fall. </a:t>
            </a:r>
          </a:p>
        </p:txBody>
      </p:sp>
    </p:spTree>
    <p:extLst>
      <p:ext uri="{BB962C8B-B14F-4D97-AF65-F5344CB8AC3E}">
        <p14:creationId xmlns:p14="http://schemas.microsoft.com/office/powerpoint/2010/main" val="23695691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Equality of NX and NCO</a:t>
            </a:r>
          </a:p>
        </p:txBody>
      </p:sp>
      <p:sp>
        <p:nvSpPr>
          <p:cNvPr id="3" name="Content Placeholder 2"/>
          <p:cNvSpPr>
            <a:spLocks noGrp="1"/>
          </p:cNvSpPr>
          <p:nvPr>
            <p:ph idx="1"/>
          </p:nvPr>
        </p:nvSpPr>
        <p:spPr/>
        <p:txBody>
          <a:bodyPr/>
          <a:lstStyle/>
          <a:p>
            <a:r>
              <a:rPr lang="en-US" dirty="0"/>
              <a:t>An accounting identity:  NCO = NX </a:t>
            </a:r>
          </a:p>
          <a:p>
            <a:pPr lvl="1"/>
            <a:r>
              <a:rPr lang="en-US" dirty="0" smtClean="0"/>
              <a:t>Arises because </a:t>
            </a:r>
            <a:r>
              <a:rPr lang="en-US" dirty="0"/>
              <a:t>every transaction that </a:t>
            </a:r>
            <a:r>
              <a:rPr lang="en-US" dirty="0" smtClean="0"/>
              <a:t>affects </a:t>
            </a:r>
            <a:r>
              <a:rPr lang="en-US" dirty="0"/>
              <a:t>NX also affects NCO by the same amount </a:t>
            </a:r>
            <a:r>
              <a:rPr lang="en-US" dirty="0" smtClean="0"/>
              <a:t>(</a:t>
            </a:r>
            <a:r>
              <a:rPr lang="en-US" dirty="0"/>
              <a:t>and vice versa)</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727495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r>
              <a:rPr lang="en-US" altLang="en-US" smtClean="0"/>
              <a:t>Saving and Investment</a:t>
            </a:r>
          </a:p>
        </p:txBody>
      </p:sp>
      <p:sp>
        <p:nvSpPr>
          <p:cNvPr id="25603" name="Content Placeholder 2"/>
          <p:cNvSpPr>
            <a:spLocks noGrp="1"/>
          </p:cNvSpPr>
          <p:nvPr>
            <p:ph idx="1"/>
          </p:nvPr>
        </p:nvSpPr>
        <p:spPr/>
        <p:txBody>
          <a:bodyPr/>
          <a:lstStyle/>
          <a:p>
            <a:r>
              <a:rPr lang="en-US" altLang="en-US" smtClean="0"/>
              <a:t>Open economy: </a:t>
            </a:r>
            <a:r>
              <a:rPr lang="nn-NO" altLang="en-US" smtClean="0"/>
              <a:t>Y = C + I + G + NX</a:t>
            </a:r>
          </a:p>
          <a:p>
            <a:r>
              <a:rPr lang="nn-NO" altLang="en-US" smtClean="0"/>
              <a:t>National saving: S = Y – C – G </a:t>
            </a:r>
          </a:p>
          <a:p>
            <a:pPr lvl="1">
              <a:buFont typeface="Arial" charset="0"/>
              <a:buChar char="•"/>
            </a:pPr>
            <a:r>
              <a:rPr lang="nn-NO" altLang="en-US" smtClean="0"/>
              <a:t>Y – C – G = I + NX</a:t>
            </a:r>
          </a:p>
          <a:p>
            <a:pPr lvl="1">
              <a:buFont typeface="Arial" charset="0"/>
              <a:buChar char="•"/>
            </a:pPr>
            <a:r>
              <a:rPr lang="nn-NO" altLang="en-US" smtClean="0"/>
              <a:t>S = I + NX</a:t>
            </a:r>
          </a:p>
          <a:p>
            <a:r>
              <a:rPr lang="nn-NO" altLang="en-US" smtClean="0"/>
              <a:t>NX = NCO</a:t>
            </a:r>
          </a:p>
          <a:p>
            <a:pPr lvl="1">
              <a:buFont typeface="Arial" charset="0"/>
              <a:buChar char="•"/>
            </a:pPr>
            <a:r>
              <a:rPr lang="nn-NO" altLang="en-US" smtClean="0"/>
              <a:t>S = I + NCO</a:t>
            </a:r>
          </a:p>
          <a:p>
            <a:pPr lvl="1">
              <a:buFont typeface="Arial" charset="0"/>
              <a:buChar char="•"/>
            </a:pPr>
            <a:r>
              <a:rPr lang="nn-NO" altLang="en-US" smtClean="0"/>
              <a:t>Saving = Domestic investment + Net capital outflow</a:t>
            </a:r>
            <a:endParaRPr lang="en-US" altLang="en-US" smtClean="0"/>
          </a:p>
        </p:txBody>
      </p:sp>
      <p:sp>
        <p:nvSpPr>
          <p:cNvPr id="256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CB19426-BA85-4757-A0E8-689AABC60A14}" type="slidenum">
              <a:rPr lang="en-US" altLang="en-US" sz="1200" smtClean="0">
                <a:solidFill>
                  <a:srgbClr val="000000"/>
                </a:solidFill>
              </a:rPr>
              <a:pPr algn="ctr" eaLnBrk="1" hangingPunct="1"/>
              <a:t>16</a:t>
            </a:fld>
            <a:endParaRPr lang="en-US" altLang="en-US" sz="1200" smtClean="0">
              <a:solidFill>
                <a:srgbClr val="000000"/>
              </a:solidFill>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054528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nchor="t"/>
          <a:lstStyle/>
          <a:p>
            <a:r>
              <a:rPr lang="en-US" altLang="en-US" smtClean="0"/>
              <a:t>International Flows</a:t>
            </a:r>
          </a:p>
        </p:txBody>
      </p:sp>
      <p:sp>
        <p:nvSpPr>
          <p:cNvPr id="26627" name="Content Placeholder 2"/>
          <p:cNvSpPr>
            <a:spLocks noGrp="1"/>
          </p:cNvSpPr>
          <p:nvPr>
            <p:ph idx="1"/>
          </p:nvPr>
        </p:nvSpPr>
        <p:spPr/>
        <p:txBody>
          <a:bodyPr/>
          <a:lstStyle/>
          <a:p>
            <a:r>
              <a:rPr lang="en-US" altLang="en-US" sz="3200" dirty="0" smtClean="0"/>
              <a:t>Balanced Trade: </a:t>
            </a:r>
            <a:r>
              <a:rPr lang="en-US" altLang="en-US" sz="3200" dirty="0" smtClean="0"/>
              <a:t>Exports </a:t>
            </a:r>
            <a:r>
              <a:rPr lang="en-US" altLang="en-US" sz="3200" dirty="0" smtClean="0"/>
              <a:t>= </a:t>
            </a:r>
            <a:r>
              <a:rPr lang="en-US" altLang="en-US" sz="3200" dirty="0" smtClean="0"/>
              <a:t>Imports</a:t>
            </a:r>
          </a:p>
          <a:p>
            <a:pPr lvl="2">
              <a:buFont typeface="Arial" charset="0"/>
              <a:buChar char="•"/>
            </a:pPr>
            <a:r>
              <a:rPr lang="en-US" altLang="en-US" dirty="0" smtClean="0"/>
              <a:t>Net exports </a:t>
            </a:r>
            <a:r>
              <a:rPr lang="en-US" altLang="en-US" dirty="0" smtClean="0"/>
              <a:t>= </a:t>
            </a:r>
            <a:r>
              <a:rPr lang="en-US" altLang="en-US" dirty="0" smtClean="0"/>
              <a:t>0</a:t>
            </a:r>
          </a:p>
          <a:p>
            <a:pPr lvl="2">
              <a:buFont typeface="Arial" charset="0"/>
              <a:buChar char="•"/>
            </a:pPr>
            <a:r>
              <a:rPr lang="en-US" altLang="en-US" dirty="0" smtClean="0"/>
              <a:t>Y </a:t>
            </a:r>
            <a:r>
              <a:rPr lang="en-US" altLang="en-US" dirty="0" smtClean="0"/>
              <a:t>= </a:t>
            </a:r>
            <a:r>
              <a:rPr lang="en-US" altLang="en-US" dirty="0" smtClean="0"/>
              <a:t>Domestic spending (C+I+G</a:t>
            </a:r>
            <a:r>
              <a:rPr lang="en-US" altLang="en-US" dirty="0" smtClean="0"/>
              <a:t>) </a:t>
            </a:r>
            <a:r>
              <a:rPr lang="en-US" altLang="en-US" i="1" dirty="0" smtClean="0"/>
              <a:t>	</a:t>
            </a:r>
            <a:r>
              <a:rPr lang="en-US" altLang="en-US" sz="1800" i="1" dirty="0" smtClean="0">
                <a:solidFill>
                  <a:srgbClr val="0000FF"/>
                </a:solidFill>
              </a:rPr>
              <a:t>C+I+G+</a:t>
            </a:r>
            <a:r>
              <a:rPr lang="en-US" altLang="en-US" sz="1800" b="1" i="1" dirty="0" smtClean="0">
                <a:solidFill>
                  <a:srgbClr val="0000FF"/>
                </a:solidFill>
              </a:rPr>
              <a:t>NX</a:t>
            </a:r>
            <a:r>
              <a:rPr lang="en-US" altLang="en-US" sz="1800" i="1" dirty="0" smtClean="0">
                <a:solidFill>
                  <a:srgbClr val="0000FF"/>
                </a:solidFill>
              </a:rPr>
              <a:t>=C+I+G</a:t>
            </a:r>
            <a:endParaRPr lang="en-US" altLang="en-US" sz="1800" i="1" dirty="0" smtClean="0"/>
          </a:p>
          <a:p>
            <a:pPr lvl="2">
              <a:buFont typeface="Arial" charset="0"/>
              <a:buChar char="•"/>
            </a:pPr>
            <a:r>
              <a:rPr lang="en-US" altLang="en-US" dirty="0" smtClean="0"/>
              <a:t>S </a:t>
            </a:r>
            <a:r>
              <a:rPr lang="en-US" altLang="en-US" dirty="0" smtClean="0"/>
              <a:t>= I					</a:t>
            </a:r>
            <a:r>
              <a:rPr lang="en-US" altLang="en-US" sz="1800" i="1" dirty="0" smtClean="0">
                <a:solidFill>
                  <a:srgbClr val="0000FF"/>
                </a:solidFill>
              </a:rPr>
              <a:t>Y-C-G=I</a:t>
            </a:r>
            <a:endParaRPr lang="en-US" altLang="en-US" sz="1800" i="1" dirty="0" smtClean="0">
              <a:solidFill>
                <a:srgbClr val="0000FF"/>
              </a:solidFill>
            </a:endParaRPr>
          </a:p>
          <a:p>
            <a:pPr lvl="2">
              <a:buFont typeface="Arial" charset="0"/>
              <a:buChar char="•"/>
            </a:pPr>
            <a:r>
              <a:rPr lang="en-US" altLang="en-US" dirty="0" smtClean="0"/>
              <a:t>NCO </a:t>
            </a:r>
            <a:r>
              <a:rPr lang="en-US" altLang="en-US" dirty="0" smtClean="0"/>
              <a:t>= 0</a:t>
            </a:r>
            <a:endParaRPr lang="en-US" altLang="en-US" dirty="0" smtClean="0"/>
          </a:p>
        </p:txBody>
      </p:sp>
      <p:sp>
        <p:nvSpPr>
          <p:cNvPr id="266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C6E637B-7AB9-4A7A-A77E-3DD91B5972AF}" type="slidenum">
              <a:rPr lang="en-US" altLang="en-US" sz="1200" smtClean="0">
                <a:solidFill>
                  <a:srgbClr val="000000"/>
                </a:solidFill>
              </a:rPr>
              <a:pPr algn="ctr" eaLnBrk="1" hangingPunct="1"/>
              <a:t>17</a:t>
            </a:fld>
            <a:endParaRPr lang="en-US" altLang="en-US" sz="1200" smtClean="0">
              <a:solidFill>
                <a:srgbClr val="000000"/>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825823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nchor="t"/>
          <a:lstStyle/>
          <a:p>
            <a:r>
              <a:rPr lang="en-US" altLang="en-US" smtClean="0"/>
              <a:t>International Flows</a:t>
            </a:r>
          </a:p>
        </p:txBody>
      </p:sp>
      <p:sp>
        <p:nvSpPr>
          <p:cNvPr id="26627" name="Content Placeholder 2"/>
          <p:cNvSpPr>
            <a:spLocks noGrp="1"/>
          </p:cNvSpPr>
          <p:nvPr>
            <p:ph idx="1"/>
          </p:nvPr>
        </p:nvSpPr>
        <p:spPr/>
        <p:txBody>
          <a:bodyPr/>
          <a:lstStyle/>
          <a:p>
            <a:r>
              <a:rPr lang="en-US" altLang="en-US" sz="3200" dirty="0" smtClean="0"/>
              <a:t>Trade surplus: Exports &gt; Imports</a:t>
            </a:r>
          </a:p>
          <a:p>
            <a:pPr lvl="2">
              <a:buFont typeface="Arial" charset="0"/>
              <a:buChar char="•"/>
            </a:pPr>
            <a:r>
              <a:rPr lang="en-US" altLang="en-US" dirty="0" smtClean="0"/>
              <a:t>Net exports &gt; 0</a:t>
            </a:r>
          </a:p>
          <a:p>
            <a:pPr lvl="2">
              <a:buFont typeface="Arial" charset="0"/>
              <a:buChar char="•"/>
            </a:pPr>
            <a:r>
              <a:rPr lang="en-US" altLang="en-US" dirty="0" smtClean="0"/>
              <a:t>Y &gt; Domestic spending (C+I+G</a:t>
            </a:r>
            <a:r>
              <a:rPr lang="en-US" altLang="en-US" dirty="0" smtClean="0"/>
              <a:t>) </a:t>
            </a:r>
            <a:r>
              <a:rPr lang="en-US" altLang="en-US" i="1" dirty="0" smtClean="0"/>
              <a:t>	</a:t>
            </a:r>
            <a:r>
              <a:rPr lang="en-US" altLang="en-US" sz="1800" i="1" dirty="0" smtClean="0">
                <a:solidFill>
                  <a:srgbClr val="0000FF"/>
                </a:solidFill>
              </a:rPr>
              <a:t>C+I+G+</a:t>
            </a:r>
            <a:r>
              <a:rPr lang="en-US" altLang="en-US" sz="1800" b="1" i="1" dirty="0" smtClean="0">
                <a:solidFill>
                  <a:srgbClr val="0000FF"/>
                </a:solidFill>
              </a:rPr>
              <a:t>NX</a:t>
            </a:r>
            <a:r>
              <a:rPr lang="en-US" altLang="en-US" sz="1800" i="1" dirty="0" smtClean="0">
                <a:solidFill>
                  <a:srgbClr val="0000FF"/>
                </a:solidFill>
              </a:rPr>
              <a:t>&gt;C+I+G</a:t>
            </a:r>
            <a:endParaRPr lang="en-US" altLang="en-US" sz="1800" i="1" dirty="0" smtClean="0"/>
          </a:p>
          <a:p>
            <a:pPr lvl="2">
              <a:buFont typeface="Arial" charset="0"/>
              <a:buChar char="•"/>
            </a:pPr>
            <a:r>
              <a:rPr lang="en-US" altLang="en-US" b="1" dirty="0" smtClean="0"/>
              <a:t>S &gt; </a:t>
            </a:r>
            <a:r>
              <a:rPr lang="en-US" altLang="en-US" b="1" dirty="0" smtClean="0"/>
              <a:t>I</a:t>
            </a:r>
            <a:r>
              <a:rPr lang="en-US" altLang="en-US" dirty="0" smtClean="0"/>
              <a:t>					</a:t>
            </a:r>
            <a:r>
              <a:rPr lang="en-US" altLang="en-US" sz="1800" i="1" dirty="0" smtClean="0">
                <a:solidFill>
                  <a:srgbClr val="0000FF"/>
                </a:solidFill>
              </a:rPr>
              <a:t>Y-C-G&gt;I</a:t>
            </a:r>
            <a:endParaRPr lang="en-US" altLang="en-US" sz="1800" i="1" dirty="0" smtClean="0">
              <a:solidFill>
                <a:srgbClr val="0000FF"/>
              </a:solidFill>
            </a:endParaRPr>
          </a:p>
          <a:p>
            <a:pPr lvl="2">
              <a:buFont typeface="Arial" charset="0"/>
              <a:buChar char="•"/>
            </a:pPr>
            <a:r>
              <a:rPr lang="en-US" altLang="en-US" dirty="0" smtClean="0"/>
              <a:t>NCO &gt; 0</a:t>
            </a:r>
          </a:p>
          <a:p>
            <a:r>
              <a:rPr lang="en-US" altLang="en-US" sz="3200" dirty="0"/>
              <a:t>Trade deficit: Exports &lt; Imports</a:t>
            </a:r>
          </a:p>
          <a:p>
            <a:pPr lvl="2">
              <a:buFont typeface="Arial" charset="0"/>
              <a:buChar char="•"/>
            </a:pPr>
            <a:r>
              <a:rPr lang="en-US" altLang="en-US" dirty="0"/>
              <a:t>Net exports &lt; </a:t>
            </a:r>
            <a:r>
              <a:rPr lang="en-US" altLang="en-US" dirty="0" smtClean="0"/>
              <a:t>0	</a:t>
            </a:r>
            <a:endParaRPr lang="en-US" altLang="en-US" dirty="0"/>
          </a:p>
          <a:p>
            <a:pPr lvl="2">
              <a:buFont typeface="Arial" charset="0"/>
              <a:buChar char="•"/>
            </a:pPr>
            <a:r>
              <a:rPr lang="en-US" altLang="en-US" dirty="0"/>
              <a:t>Y &lt; Domestic spending (C+I+G</a:t>
            </a:r>
            <a:r>
              <a:rPr lang="en-US" altLang="en-US" dirty="0" smtClean="0"/>
              <a:t>)	</a:t>
            </a:r>
            <a:r>
              <a:rPr lang="en-US" altLang="en-US" sz="1800" i="1" dirty="0" smtClean="0">
                <a:solidFill>
                  <a:srgbClr val="0000FF"/>
                </a:solidFill>
              </a:rPr>
              <a:t>C+I+G+</a:t>
            </a:r>
            <a:r>
              <a:rPr lang="en-US" altLang="en-US" sz="1800" b="1" i="1" dirty="0" smtClean="0">
                <a:solidFill>
                  <a:srgbClr val="0000FF"/>
                </a:solidFill>
              </a:rPr>
              <a:t>NX</a:t>
            </a:r>
            <a:r>
              <a:rPr lang="en-US" altLang="en-US" sz="1800" i="1" dirty="0" smtClean="0">
                <a:solidFill>
                  <a:srgbClr val="0000FF"/>
                </a:solidFill>
              </a:rPr>
              <a:t>&lt;C+I+G</a:t>
            </a:r>
            <a:endParaRPr lang="en-US" altLang="en-US" sz="1800" i="1" dirty="0">
              <a:solidFill>
                <a:srgbClr val="0000FF"/>
              </a:solidFill>
            </a:endParaRPr>
          </a:p>
          <a:p>
            <a:pPr lvl="2">
              <a:buFont typeface="Arial" charset="0"/>
              <a:buChar char="•"/>
            </a:pPr>
            <a:r>
              <a:rPr lang="en-US" altLang="en-US" b="1" dirty="0"/>
              <a:t>S &lt; </a:t>
            </a:r>
            <a:r>
              <a:rPr lang="en-US" altLang="en-US" b="1" dirty="0" smtClean="0"/>
              <a:t>I</a:t>
            </a:r>
            <a:r>
              <a:rPr lang="en-US" altLang="en-US" dirty="0" smtClean="0"/>
              <a:t>					</a:t>
            </a:r>
            <a:r>
              <a:rPr lang="en-US" altLang="en-US" sz="1800" i="1" dirty="0" smtClean="0">
                <a:solidFill>
                  <a:srgbClr val="0000FF"/>
                </a:solidFill>
              </a:rPr>
              <a:t>Y-C-G&lt;I</a:t>
            </a:r>
            <a:endParaRPr lang="en-US" altLang="en-US" sz="1800" i="1" dirty="0">
              <a:solidFill>
                <a:srgbClr val="0000FF"/>
              </a:solidFill>
            </a:endParaRPr>
          </a:p>
          <a:p>
            <a:pPr lvl="2">
              <a:buFont typeface="Arial" charset="0"/>
              <a:buChar char="•"/>
            </a:pPr>
            <a:r>
              <a:rPr lang="en-US" altLang="en-US" dirty="0"/>
              <a:t>NCO &lt; </a:t>
            </a:r>
            <a:r>
              <a:rPr lang="en-US" altLang="en-US" dirty="0" smtClean="0"/>
              <a:t>0</a:t>
            </a:r>
            <a:endParaRPr lang="en-US" altLang="en-US" dirty="0"/>
          </a:p>
        </p:txBody>
      </p:sp>
      <p:sp>
        <p:nvSpPr>
          <p:cNvPr id="266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C6E637B-7AB9-4A7A-A77E-3DD91B5972AF}" type="slidenum">
              <a:rPr lang="en-US" altLang="en-US" sz="1200" smtClean="0">
                <a:solidFill>
                  <a:srgbClr val="000000"/>
                </a:solidFill>
              </a:rPr>
              <a:pPr algn="ctr" eaLnBrk="1" hangingPunct="1"/>
              <a:t>18</a:t>
            </a:fld>
            <a:endParaRPr lang="en-US" altLang="en-US" sz="1200" smtClean="0">
              <a:solidFill>
                <a:srgbClr val="000000"/>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781483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 Saving, Investment, and NCO, </a:t>
            </a:r>
            <a:r>
              <a:rPr lang="en-US" sz="2800" dirty="0" smtClean="0"/>
              <a:t>1950–2016</a:t>
            </a:r>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19</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Chart 5"/>
          <p:cNvGraphicFramePr>
            <a:graphicFrameLocks/>
          </p:cNvGraphicFramePr>
          <p:nvPr>
            <p:extLst>
              <p:ext uri="{D42A27DB-BD31-4B8C-83A1-F6EECF244321}">
                <p14:modId xmlns:p14="http://schemas.microsoft.com/office/powerpoint/2010/main" val="3255998467"/>
              </p:ext>
            </p:extLst>
          </p:nvPr>
        </p:nvGraphicFramePr>
        <p:xfrm>
          <a:off x="338818" y="796018"/>
          <a:ext cx="8466363" cy="526596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6224291" y="1023842"/>
            <a:ext cx="1919287" cy="457200"/>
          </a:xfrm>
          <a:prstGeom prst="rect">
            <a:avLst/>
          </a:prstGeom>
          <a:noFill/>
          <a:ln w="9525">
            <a:noFill/>
            <a:miter lim="800000"/>
            <a:headEnd/>
            <a:tailEnd/>
          </a:ln>
        </p:spPr>
        <p:txBody>
          <a:bodyPr>
            <a:spAutoFit/>
          </a:bodyPr>
          <a:lstStyle/>
          <a:p>
            <a:pPr algn="ctr">
              <a:spcBef>
                <a:spcPct val="50000"/>
              </a:spcBef>
            </a:pPr>
            <a:r>
              <a:rPr lang="en-US" sz="2400" b="1" dirty="0">
                <a:solidFill>
                  <a:srgbClr val="0000FF"/>
                </a:solidFill>
                <a:latin typeface="Arial"/>
                <a:cs typeface="Arial"/>
              </a:rPr>
              <a:t>Investment</a:t>
            </a:r>
          </a:p>
        </p:txBody>
      </p:sp>
      <p:sp>
        <p:nvSpPr>
          <p:cNvPr id="8" name="Text Box 10"/>
          <p:cNvSpPr txBox="1">
            <a:spLocks noChangeArrowheads="1"/>
          </p:cNvSpPr>
          <p:nvPr/>
        </p:nvSpPr>
        <p:spPr bwMode="auto">
          <a:xfrm>
            <a:off x="2416284" y="4571232"/>
            <a:ext cx="1009650" cy="460375"/>
          </a:xfrm>
          <a:prstGeom prst="rect">
            <a:avLst/>
          </a:prstGeom>
          <a:noFill/>
          <a:ln w="9525">
            <a:noFill/>
            <a:miter lim="800000"/>
            <a:headEnd/>
            <a:tailEnd/>
          </a:ln>
        </p:spPr>
        <p:txBody>
          <a:bodyPr>
            <a:spAutoFit/>
          </a:bodyPr>
          <a:lstStyle/>
          <a:p>
            <a:pPr algn="ctr">
              <a:spcBef>
                <a:spcPct val="50000"/>
              </a:spcBef>
            </a:pPr>
            <a:r>
              <a:rPr lang="en-US" sz="2400" b="1" dirty="0">
                <a:solidFill>
                  <a:srgbClr val="006600"/>
                </a:solidFill>
                <a:latin typeface="Arial"/>
                <a:cs typeface="Arial"/>
              </a:rPr>
              <a:t>NCO </a:t>
            </a:r>
          </a:p>
        </p:txBody>
      </p:sp>
      <p:sp>
        <p:nvSpPr>
          <p:cNvPr id="9" name="Text Box 11"/>
          <p:cNvSpPr txBox="1">
            <a:spLocks noChangeArrowheads="1"/>
          </p:cNvSpPr>
          <p:nvPr/>
        </p:nvSpPr>
        <p:spPr bwMode="auto">
          <a:xfrm>
            <a:off x="5988989" y="2667767"/>
            <a:ext cx="1300162" cy="457200"/>
          </a:xfrm>
          <a:prstGeom prst="rect">
            <a:avLst/>
          </a:prstGeom>
          <a:noFill/>
          <a:ln w="9525">
            <a:noFill/>
            <a:miter lim="800000"/>
            <a:headEnd/>
            <a:tailEnd/>
          </a:ln>
        </p:spPr>
        <p:txBody>
          <a:bodyPr>
            <a:spAutoFit/>
          </a:bodyPr>
          <a:lstStyle/>
          <a:p>
            <a:pPr algn="ctr">
              <a:spcBef>
                <a:spcPct val="50000"/>
              </a:spcBef>
            </a:pPr>
            <a:r>
              <a:rPr lang="en-US" sz="2400" b="1" dirty="0">
                <a:solidFill>
                  <a:srgbClr val="CC0000"/>
                </a:solidFill>
                <a:latin typeface="Arial"/>
                <a:cs typeface="Arial"/>
              </a:rPr>
              <a:t>Saving</a:t>
            </a:r>
          </a:p>
        </p:txBody>
      </p:sp>
      <p:sp>
        <p:nvSpPr>
          <p:cNvPr id="10" name="Text Box 6"/>
          <p:cNvSpPr txBox="1">
            <a:spLocks noChangeArrowheads="1"/>
          </p:cNvSpPr>
          <p:nvPr/>
        </p:nvSpPr>
        <p:spPr bwMode="auto">
          <a:xfrm rot="-5400000">
            <a:off x="-2198687" y="3227388"/>
            <a:ext cx="4964112" cy="430212"/>
          </a:xfrm>
          <a:prstGeom prst="rect">
            <a:avLst/>
          </a:prstGeom>
          <a:noFill/>
          <a:ln w="9525">
            <a:noFill/>
            <a:miter lim="800000"/>
            <a:headEnd/>
            <a:tailEnd/>
          </a:ln>
        </p:spPr>
        <p:txBody>
          <a:bodyPr>
            <a:spAutoFit/>
          </a:bodyPr>
          <a:lstStyle/>
          <a:p>
            <a:pPr algn="ctr">
              <a:spcBef>
                <a:spcPct val="50000"/>
              </a:spcBef>
            </a:pPr>
            <a:r>
              <a:rPr lang="en-US" sz="2200" dirty="0">
                <a:solidFill>
                  <a:srgbClr val="000000"/>
                </a:solidFill>
                <a:latin typeface="Arial"/>
                <a:cs typeface="Arial"/>
              </a:rPr>
              <a:t>(% of GDP)</a:t>
            </a:r>
          </a:p>
        </p:txBody>
      </p:sp>
    </p:spTree>
    <p:extLst>
      <p:ext uri="{BB962C8B-B14F-4D97-AF65-F5344CB8AC3E}">
        <p14:creationId xmlns:p14="http://schemas.microsoft.com/office/powerpoint/2010/main" val="652444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are international flows of goods and assets related</a:t>
            </a:r>
            <a:r>
              <a:rPr lang="en-US" sz="3200" dirty="0" smtClean="0"/>
              <a:t>?</a:t>
            </a:r>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Trade Deficit</a:t>
            </a:r>
          </a:p>
        </p:txBody>
      </p:sp>
      <p:sp>
        <p:nvSpPr>
          <p:cNvPr id="3" name="Content Placeholder 2"/>
          <p:cNvSpPr>
            <a:spLocks noGrp="1"/>
          </p:cNvSpPr>
          <p:nvPr>
            <p:ph idx="1"/>
          </p:nvPr>
        </p:nvSpPr>
        <p:spPr/>
        <p:txBody>
          <a:bodyPr/>
          <a:lstStyle/>
          <a:p>
            <a:pPr marL="0" indent="0">
              <a:buNone/>
            </a:pPr>
            <a:r>
              <a:rPr lang="en-US" sz="2800" dirty="0">
                <a:solidFill>
                  <a:schemeClr val="bg1">
                    <a:lumMod val="75000"/>
                  </a:schemeClr>
                </a:solidFill>
              </a:rPr>
              <a:t>as of </a:t>
            </a:r>
            <a:r>
              <a:rPr lang="en-US" sz="2800" dirty="0" smtClean="0">
                <a:solidFill>
                  <a:schemeClr val="bg1">
                    <a:lumMod val="75000"/>
                  </a:schemeClr>
                </a:solidFill>
              </a:rPr>
              <a:t>6-30-2016   </a:t>
            </a:r>
          </a:p>
          <a:p>
            <a:r>
              <a:rPr lang="en-US" sz="3000" dirty="0" smtClean="0">
                <a:solidFill>
                  <a:schemeClr val="tx1"/>
                </a:solidFill>
              </a:rPr>
              <a:t>People </a:t>
            </a:r>
            <a:r>
              <a:rPr lang="en-US" sz="3000" dirty="0">
                <a:solidFill>
                  <a:schemeClr val="tx1"/>
                </a:solidFill>
              </a:rPr>
              <a:t>abroad owned </a:t>
            </a:r>
            <a:r>
              <a:rPr lang="en-US" sz="3000" dirty="0" smtClean="0">
                <a:solidFill>
                  <a:schemeClr val="tx1"/>
                </a:solidFill>
              </a:rPr>
              <a:t>$31.6 </a:t>
            </a:r>
            <a:r>
              <a:rPr lang="en-US" sz="3000" dirty="0">
                <a:solidFill>
                  <a:schemeClr val="tx1"/>
                </a:solidFill>
              </a:rPr>
              <a:t>trillion in U.S. assets.</a:t>
            </a:r>
          </a:p>
          <a:p>
            <a:r>
              <a:rPr lang="en-US" sz="3000" dirty="0" smtClean="0">
                <a:solidFill>
                  <a:schemeClr val="tx1"/>
                </a:solidFill>
              </a:rPr>
              <a:t>U.S</a:t>
            </a:r>
            <a:r>
              <a:rPr lang="en-US" sz="3000" dirty="0">
                <a:solidFill>
                  <a:schemeClr val="tx1"/>
                </a:solidFill>
              </a:rPr>
              <a:t>. residents owned $</a:t>
            </a:r>
            <a:r>
              <a:rPr lang="en-US" sz="3000" dirty="0" smtClean="0">
                <a:solidFill>
                  <a:schemeClr val="tx1"/>
                </a:solidFill>
              </a:rPr>
              <a:t>24.1 </a:t>
            </a:r>
            <a:r>
              <a:rPr lang="en-US" sz="3000" dirty="0">
                <a:solidFill>
                  <a:schemeClr val="tx1"/>
                </a:solidFill>
              </a:rPr>
              <a:t>trillion in foreign assets.</a:t>
            </a:r>
          </a:p>
          <a:p>
            <a:r>
              <a:rPr lang="en-US" sz="3000" dirty="0" smtClean="0"/>
              <a:t>U.S</a:t>
            </a:r>
            <a:r>
              <a:rPr lang="en-US" sz="3000" dirty="0"/>
              <a:t>.’ net indebtedness to other countries = </a:t>
            </a:r>
            <a:r>
              <a:rPr lang="en-US" sz="3000" dirty="0" smtClean="0"/>
              <a:t>$7.5 </a:t>
            </a:r>
            <a:r>
              <a:rPr lang="en-US" sz="3000" dirty="0"/>
              <a:t>trillion.</a:t>
            </a:r>
          </a:p>
          <a:p>
            <a:pPr lvl="1"/>
            <a:r>
              <a:rPr lang="en-US" sz="2800" dirty="0" smtClean="0"/>
              <a:t>Higher </a:t>
            </a:r>
            <a:r>
              <a:rPr lang="en-US" sz="2800" dirty="0"/>
              <a:t>than every other country’s </a:t>
            </a:r>
            <a:r>
              <a:rPr lang="en-US" sz="2800" dirty="0" smtClean="0"/>
              <a:t> </a:t>
            </a:r>
            <a:endParaRPr lang="en-US" sz="2800" dirty="0"/>
          </a:p>
          <a:p>
            <a:pPr lvl="1"/>
            <a:r>
              <a:rPr lang="en-US" sz="2800" dirty="0" smtClean="0"/>
              <a:t>hence</a:t>
            </a:r>
            <a:r>
              <a:rPr lang="en-US" sz="2800" dirty="0"/>
              <a:t>, U.S. is </a:t>
            </a:r>
            <a:r>
              <a:rPr lang="en-US" sz="2800" dirty="0" smtClean="0"/>
              <a:t>“world’s </a:t>
            </a:r>
            <a:r>
              <a:rPr lang="en-US" sz="2800" dirty="0"/>
              <a:t>biggest debtor nation</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603398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Net </a:t>
            </a:r>
            <a:r>
              <a:rPr lang="en-US" sz="2800" dirty="0"/>
              <a:t>exports are the value of domestic goods </a:t>
            </a:r>
            <a:r>
              <a:rPr lang="en-US" sz="2800" dirty="0" smtClean="0"/>
              <a:t>and services </a:t>
            </a:r>
            <a:r>
              <a:rPr lang="en-US" sz="2800" dirty="0"/>
              <a:t>sold abroad (exports) minus the value </a:t>
            </a:r>
            <a:r>
              <a:rPr lang="en-US" sz="2800" dirty="0" smtClean="0"/>
              <a:t>of foreign </a:t>
            </a:r>
            <a:r>
              <a:rPr lang="en-US" sz="2800" dirty="0"/>
              <a:t>goods and services sold domestically (imports).</a:t>
            </a:r>
          </a:p>
          <a:p>
            <a:pPr>
              <a:buSzPct val="120000"/>
              <a:buFont typeface="Arial" pitchFamily="34" charset="0"/>
              <a:buChar char="•"/>
            </a:pPr>
            <a:r>
              <a:rPr lang="en-US" sz="2800" dirty="0"/>
              <a:t>Net capital outflow is the acquisition of foreign </a:t>
            </a:r>
            <a:r>
              <a:rPr lang="en-US" sz="2800" dirty="0" smtClean="0"/>
              <a:t>assets by </a:t>
            </a:r>
            <a:r>
              <a:rPr lang="en-US" sz="2800" dirty="0"/>
              <a:t>domestic residents (capital outflow) minus </a:t>
            </a:r>
            <a:r>
              <a:rPr lang="en-US" sz="2800" dirty="0" smtClean="0"/>
              <a:t>the acquisition </a:t>
            </a:r>
            <a:r>
              <a:rPr lang="en-US" sz="2800" dirty="0"/>
              <a:t>of domestic assets by foreigners (</a:t>
            </a:r>
            <a:r>
              <a:rPr lang="en-US" sz="2800" dirty="0" smtClean="0"/>
              <a:t>capital inflow</a:t>
            </a:r>
            <a:r>
              <a:rPr lang="en-US" sz="2800" dirty="0"/>
              <a:t>). </a:t>
            </a:r>
            <a:endParaRPr lang="en-US" sz="2800" dirty="0" smtClean="0"/>
          </a:p>
          <a:p>
            <a:pPr>
              <a:buSzPct val="120000"/>
              <a:buFont typeface="Arial" pitchFamily="34" charset="0"/>
              <a:buChar char="•"/>
            </a:pPr>
            <a:r>
              <a:rPr lang="en-US" sz="2800" dirty="0" smtClean="0"/>
              <a:t>An </a:t>
            </a:r>
            <a:r>
              <a:rPr lang="en-US" sz="2800" dirty="0"/>
              <a:t>economy’s net capital outflow </a:t>
            </a:r>
            <a:r>
              <a:rPr lang="en-US" sz="2800" dirty="0" smtClean="0"/>
              <a:t>= </a:t>
            </a:r>
            <a:r>
              <a:rPr lang="en-US" sz="2800" dirty="0"/>
              <a:t>its net exports </a:t>
            </a:r>
            <a:endParaRPr lang="en-US" sz="2800" dirty="0" smtClean="0"/>
          </a:p>
          <a:p>
            <a:pPr lvl="1">
              <a:buSzPct val="120000"/>
              <a:buFont typeface="Arial" pitchFamily="34" charset="0"/>
              <a:buChar char="•"/>
            </a:pPr>
            <a:r>
              <a:rPr lang="en-US" sz="2800" dirty="0" smtClean="0"/>
              <a:t>Because </a:t>
            </a:r>
            <a:r>
              <a:rPr lang="en-US" sz="2800" dirty="0"/>
              <a:t>every international </a:t>
            </a:r>
            <a:r>
              <a:rPr lang="en-US" sz="2800" dirty="0" smtClean="0"/>
              <a:t>transaction involves </a:t>
            </a:r>
            <a:r>
              <a:rPr lang="en-US" sz="2800" dirty="0"/>
              <a:t>an exchange of an asset for a good or </a:t>
            </a:r>
            <a:r>
              <a:rPr lang="en-US" sz="2800" dirty="0" smtClean="0"/>
              <a:t>service.</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998989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An </a:t>
            </a:r>
            <a:r>
              <a:rPr lang="en-US" sz="2800" dirty="0"/>
              <a:t>economy’s saving can be used either to </a:t>
            </a:r>
            <a:r>
              <a:rPr lang="en-US" sz="2800" dirty="0" smtClean="0"/>
              <a:t>finance investment </a:t>
            </a:r>
            <a:r>
              <a:rPr lang="en-US" sz="2800" dirty="0"/>
              <a:t>at home or to buy assets abroad. </a:t>
            </a:r>
            <a:endParaRPr lang="en-US" sz="2800" dirty="0" smtClean="0"/>
          </a:p>
          <a:p>
            <a:pPr lvl="1">
              <a:buSzPct val="120000"/>
              <a:buFont typeface="Arial" pitchFamily="34" charset="0"/>
              <a:buChar char="•"/>
            </a:pPr>
            <a:r>
              <a:rPr lang="en-US" sz="2800" dirty="0" smtClean="0"/>
              <a:t>National </a:t>
            </a:r>
            <a:r>
              <a:rPr lang="en-US" sz="2800" dirty="0"/>
              <a:t>saving equals domestic investment plus </a:t>
            </a:r>
            <a:r>
              <a:rPr lang="en-US" sz="2800" dirty="0" smtClean="0"/>
              <a:t>net capital </a:t>
            </a:r>
            <a:r>
              <a:rPr lang="en-US" sz="2800" dirty="0"/>
              <a:t>outflow</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275055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marL="0" indent="0">
              <a:buNone/>
            </a:pPr>
            <a:r>
              <a:rPr lang="en-US" i="1" dirty="0">
                <a:solidFill>
                  <a:srgbClr val="C00000"/>
                </a:solidFill>
                <a:latin typeface="Cambria" panose="02040503050406030204" pitchFamily="18" charset="0"/>
              </a:rPr>
              <a:t>Trade can make everyone better off.</a:t>
            </a:r>
          </a:p>
          <a:p>
            <a:r>
              <a:rPr lang="en-US" dirty="0"/>
              <a:t>This chapter introduces basic concepts of international macroeconomics:</a:t>
            </a:r>
          </a:p>
          <a:p>
            <a:pPr lvl="1"/>
            <a:r>
              <a:rPr lang="en-US" dirty="0"/>
              <a:t>The trade balance (trade deficits, surpluses)</a:t>
            </a:r>
          </a:p>
          <a:p>
            <a:pPr lvl="1"/>
            <a:r>
              <a:rPr lang="en-US" dirty="0"/>
              <a:t>International flows of </a:t>
            </a:r>
            <a:r>
              <a:rPr lang="en-US" dirty="0" smtClean="0"/>
              <a:t>assets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866701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smtClean="0"/>
              <a:t>Basic Concepts</a:t>
            </a:r>
          </a:p>
        </p:txBody>
      </p:sp>
      <p:sp>
        <p:nvSpPr>
          <p:cNvPr id="10243" name="Content Placeholder 2"/>
          <p:cNvSpPr>
            <a:spLocks noGrp="1"/>
          </p:cNvSpPr>
          <p:nvPr>
            <p:ph idx="1"/>
          </p:nvPr>
        </p:nvSpPr>
        <p:spPr/>
        <p:txBody>
          <a:bodyPr/>
          <a:lstStyle/>
          <a:p>
            <a:r>
              <a:rPr lang="en-US" altLang="en-US" dirty="0" smtClean="0"/>
              <a:t>Closed economy</a:t>
            </a:r>
          </a:p>
          <a:p>
            <a:pPr lvl="1"/>
            <a:r>
              <a:rPr lang="en-US" altLang="en-US" dirty="0" smtClean="0"/>
              <a:t>Economy that does not interact with other economies in the world</a:t>
            </a:r>
          </a:p>
          <a:p>
            <a:r>
              <a:rPr lang="en-US" altLang="en-US" dirty="0" smtClean="0"/>
              <a:t>Open economy</a:t>
            </a:r>
          </a:p>
          <a:p>
            <a:pPr lvl="1"/>
            <a:r>
              <a:rPr lang="en-US" altLang="en-US" dirty="0" smtClean="0"/>
              <a:t>Economy that interacts freely with other economies around the world</a:t>
            </a:r>
          </a:p>
          <a:p>
            <a:pPr lvl="2"/>
            <a:r>
              <a:rPr lang="en-US" altLang="en-US" dirty="0"/>
              <a:t>It buys and sells goods and services in world product markets</a:t>
            </a:r>
          </a:p>
          <a:p>
            <a:pPr lvl="2"/>
            <a:r>
              <a:rPr lang="en-US" altLang="en-US" dirty="0"/>
              <a:t>It buys and sells capital assets such as stocks and bonds in world financial </a:t>
            </a:r>
            <a:r>
              <a:rPr lang="en-US" altLang="en-US" dirty="0" smtClean="0"/>
              <a:t>markets</a:t>
            </a:r>
            <a:endParaRPr lang="en-US" altLang="en-US" dirty="0"/>
          </a:p>
        </p:txBody>
      </p:sp>
      <p:sp>
        <p:nvSpPr>
          <p:cNvPr id="102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BB884D0-DBB2-45E4-9905-56ECE656FBE5}" type="slidenum">
              <a:rPr lang="en-US" altLang="en-US" sz="1200" smtClean="0">
                <a:solidFill>
                  <a:srgbClr val="000000"/>
                </a:solidFill>
              </a:rPr>
              <a:pPr algn="ctr" eaLnBrk="1" hangingPunct="1"/>
              <a:t>4</a:t>
            </a:fld>
            <a:endParaRPr lang="en-US" altLang="en-US" sz="1200" smtClean="0">
              <a:solidFill>
                <a:srgbClr val="000000"/>
              </a:solidFill>
            </a:endParaRPr>
          </a:p>
        </p:txBody>
      </p:sp>
      <p:sp>
        <p:nvSpPr>
          <p:cNvPr id="102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841324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smtClean="0"/>
              <a:t>The Flow of Goods</a:t>
            </a:r>
          </a:p>
        </p:txBody>
      </p:sp>
      <p:sp>
        <p:nvSpPr>
          <p:cNvPr id="12291" name="Content Placeholder 2"/>
          <p:cNvSpPr>
            <a:spLocks noGrp="1"/>
          </p:cNvSpPr>
          <p:nvPr>
            <p:ph idx="1"/>
          </p:nvPr>
        </p:nvSpPr>
        <p:spPr/>
        <p:txBody>
          <a:bodyPr/>
          <a:lstStyle/>
          <a:p>
            <a:r>
              <a:rPr lang="en-US" altLang="en-US" dirty="0" smtClean="0"/>
              <a:t>Exports</a:t>
            </a:r>
          </a:p>
          <a:p>
            <a:pPr lvl="1"/>
            <a:r>
              <a:rPr lang="en-US" altLang="en-US" dirty="0" smtClean="0"/>
              <a:t>Goods and services that are produced domestically and sold abroad</a:t>
            </a:r>
          </a:p>
          <a:p>
            <a:r>
              <a:rPr lang="en-US" altLang="en-US" dirty="0" smtClean="0"/>
              <a:t>Imports</a:t>
            </a:r>
          </a:p>
          <a:p>
            <a:pPr lvl="1"/>
            <a:r>
              <a:rPr lang="en-US" altLang="en-US" dirty="0" smtClean="0"/>
              <a:t>Goods and services that are produced abroad and sold domestically</a:t>
            </a:r>
          </a:p>
          <a:p>
            <a:r>
              <a:rPr lang="en-US" altLang="en-US" dirty="0" smtClean="0"/>
              <a:t>Net exports (Trade balance)</a:t>
            </a:r>
          </a:p>
          <a:p>
            <a:pPr marL="457200" lvl="1" indent="0">
              <a:buNone/>
            </a:pPr>
            <a:r>
              <a:rPr lang="en-US" altLang="en-US" dirty="0" smtClean="0"/>
              <a:t>= Value of exports – value of imports</a:t>
            </a:r>
          </a:p>
        </p:txBody>
      </p:sp>
      <p:sp>
        <p:nvSpPr>
          <p:cNvPr id="1229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11350C4-4AD2-4C25-95E3-F9CA0D20EEAA}" type="slidenum">
              <a:rPr lang="en-US" altLang="en-US" sz="1200" smtClean="0">
                <a:solidFill>
                  <a:srgbClr val="000000"/>
                </a:solidFill>
              </a:rPr>
              <a:pPr algn="ctr" eaLnBrk="1" hangingPunct="1"/>
              <a:t>5</a:t>
            </a:fld>
            <a:endParaRPr lang="en-US" altLang="en-US" sz="1200" smtClean="0">
              <a:solidFill>
                <a:srgbClr val="000000"/>
              </a:solidFill>
            </a:endParaRPr>
          </a:p>
        </p:txBody>
      </p:sp>
      <p:sp>
        <p:nvSpPr>
          <p:cNvPr id="122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864931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a:solidFill>
                  <a:srgbClr val="AE1221"/>
                </a:solidFill>
              </a:rPr>
              <a:t>Variables that affect NX</a:t>
            </a:r>
            <a:endParaRPr lang="en-US" dirty="0"/>
          </a:p>
        </p:txBody>
      </p:sp>
      <p:sp>
        <p:nvSpPr>
          <p:cNvPr id="3" name="Content Placeholder 2"/>
          <p:cNvSpPr>
            <a:spLocks noGrp="1"/>
          </p:cNvSpPr>
          <p:nvPr>
            <p:ph idx="1"/>
          </p:nvPr>
        </p:nvSpPr>
        <p:spPr/>
        <p:txBody>
          <a:bodyPr>
            <a:noAutofit/>
          </a:bodyPr>
          <a:lstStyle/>
          <a:p>
            <a:pPr marL="0" indent="0">
              <a:buNone/>
            </a:pPr>
            <a:r>
              <a:rPr lang="en-US" sz="3000" dirty="0">
                <a:solidFill>
                  <a:schemeClr val="accent6">
                    <a:lumMod val="50000"/>
                  </a:schemeClr>
                </a:solidFill>
              </a:rPr>
              <a:t>What do you think would happen to </a:t>
            </a:r>
            <a:r>
              <a:rPr lang="en-US" sz="3000" dirty="0" smtClean="0">
                <a:solidFill>
                  <a:schemeClr val="accent6">
                    <a:lumMod val="50000"/>
                  </a:schemeClr>
                </a:solidFill>
              </a:rPr>
              <a:t>U.S</a:t>
            </a:r>
            <a:r>
              <a:rPr lang="en-US" sz="3000" dirty="0">
                <a:solidFill>
                  <a:schemeClr val="accent6">
                    <a:lumMod val="50000"/>
                  </a:schemeClr>
                </a:solidFill>
              </a:rPr>
              <a:t>. net exports if:</a:t>
            </a:r>
          </a:p>
          <a:p>
            <a:pPr marL="514350" indent="-514350">
              <a:buClr>
                <a:srgbClr val="C00000"/>
              </a:buClr>
              <a:buFont typeface="+mj-lt"/>
              <a:buAutoNum type="alphaUcPeriod"/>
            </a:pPr>
            <a:r>
              <a:rPr lang="en-US" sz="3000" dirty="0" smtClean="0">
                <a:solidFill>
                  <a:schemeClr val="tx1"/>
                </a:solidFill>
              </a:rPr>
              <a:t>Canada </a:t>
            </a:r>
            <a:r>
              <a:rPr lang="en-US" sz="3000" dirty="0">
                <a:solidFill>
                  <a:schemeClr val="tx1"/>
                </a:solidFill>
              </a:rPr>
              <a:t>experiences a recession </a:t>
            </a:r>
            <a:r>
              <a:rPr lang="en-US" sz="3000" dirty="0" smtClean="0">
                <a:solidFill>
                  <a:schemeClr val="tx1"/>
                </a:solidFill>
              </a:rPr>
              <a:t>(</a:t>
            </a:r>
            <a:r>
              <a:rPr lang="en-US" sz="3000" dirty="0">
                <a:solidFill>
                  <a:schemeClr val="tx1"/>
                </a:solidFill>
              </a:rPr>
              <a:t>falling incomes, rising unemployment)</a:t>
            </a:r>
          </a:p>
          <a:p>
            <a:pPr marL="514350" indent="-514350">
              <a:buClr>
                <a:srgbClr val="C00000"/>
              </a:buClr>
              <a:buFont typeface="+mj-lt"/>
              <a:buAutoNum type="alphaUcPeriod"/>
            </a:pPr>
            <a:r>
              <a:rPr lang="en-US" sz="3000" dirty="0" smtClean="0">
                <a:solidFill>
                  <a:schemeClr val="tx1"/>
                </a:solidFill>
              </a:rPr>
              <a:t>U.S</a:t>
            </a:r>
            <a:r>
              <a:rPr lang="en-US" sz="3000" dirty="0">
                <a:solidFill>
                  <a:schemeClr val="tx1"/>
                </a:solidFill>
              </a:rPr>
              <a:t>. consumers decide to be patriotic and </a:t>
            </a:r>
            <a:br>
              <a:rPr lang="en-US" sz="3000" dirty="0">
                <a:solidFill>
                  <a:schemeClr val="tx1"/>
                </a:solidFill>
              </a:rPr>
            </a:br>
            <a:r>
              <a:rPr lang="en-US" sz="3000" dirty="0">
                <a:solidFill>
                  <a:schemeClr val="tx1"/>
                </a:solidFill>
              </a:rPr>
              <a:t>buy more products “Made in the U.S.A.” </a:t>
            </a:r>
          </a:p>
          <a:p>
            <a:pPr marL="514350" indent="-514350">
              <a:buClr>
                <a:srgbClr val="C00000"/>
              </a:buClr>
              <a:buFont typeface="+mj-lt"/>
              <a:buAutoNum type="alphaUcPeriod"/>
            </a:pPr>
            <a:r>
              <a:rPr lang="en-US" sz="3000" dirty="0" smtClean="0">
                <a:solidFill>
                  <a:schemeClr val="tx1"/>
                </a:solidFill>
              </a:rPr>
              <a:t>Prices </a:t>
            </a:r>
            <a:r>
              <a:rPr lang="en-US" sz="3000" dirty="0">
                <a:solidFill>
                  <a:schemeClr val="tx1"/>
                </a:solidFill>
              </a:rPr>
              <a:t>of goods produced in Mexico rise faster than prices of goods produced in the U.S.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098690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r>
              <a:rPr lang="en-US" altLang="en-US" dirty="0"/>
              <a:t>Variables that Influence </a:t>
            </a:r>
            <a:r>
              <a:rPr lang="en-US" altLang="en-US" dirty="0" smtClean="0"/>
              <a:t>NX</a:t>
            </a:r>
          </a:p>
        </p:txBody>
      </p:sp>
      <p:sp>
        <p:nvSpPr>
          <p:cNvPr id="16387" name="Content Placeholder 2"/>
          <p:cNvSpPr>
            <a:spLocks noGrp="1"/>
          </p:cNvSpPr>
          <p:nvPr>
            <p:ph idx="1"/>
          </p:nvPr>
        </p:nvSpPr>
        <p:spPr/>
        <p:txBody>
          <a:bodyPr/>
          <a:lstStyle/>
          <a:p>
            <a:r>
              <a:rPr lang="en-US" altLang="en-US" dirty="0" smtClean="0"/>
              <a:t>Factors that might influence a country’s exports, imports, and net exports:</a:t>
            </a:r>
          </a:p>
          <a:p>
            <a:pPr lvl="1"/>
            <a:r>
              <a:rPr lang="en-US" altLang="en-US" sz="3000" dirty="0"/>
              <a:t>Consumers’ preferences for foreign and domestic goods</a:t>
            </a:r>
          </a:p>
          <a:p>
            <a:pPr lvl="1"/>
            <a:r>
              <a:rPr lang="en-US" altLang="en-US" sz="3000" dirty="0" smtClean="0"/>
              <a:t>Prices </a:t>
            </a:r>
            <a:r>
              <a:rPr lang="en-US" altLang="en-US" sz="3000" dirty="0"/>
              <a:t>of goods at home and abroad</a:t>
            </a:r>
          </a:p>
          <a:p>
            <a:pPr lvl="1"/>
            <a:r>
              <a:rPr lang="en-US" altLang="en-US" sz="3000" dirty="0"/>
              <a:t>Exchange rates at which </a:t>
            </a:r>
            <a:r>
              <a:rPr lang="en-US" altLang="en-US" sz="3000" dirty="0" smtClean="0"/>
              <a:t>foreign </a:t>
            </a:r>
            <a:r>
              <a:rPr lang="en-US" altLang="en-US" sz="3000" dirty="0"/>
              <a:t>currency trades for domestic </a:t>
            </a:r>
            <a:r>
              <a:rPr lang="en-US" altLang="en-US" sz="3000" dirty="0" smtClean="0"/>
              <a:t>currency</a:t>
            </a:r>
          </a:p>
          <a:p>
            <a:pPr lvl="1"/>
            <a:r>
              <a:rPr lang="en-US" altLang="en-US" sz="3000" dirty="0" smtClean="0"/>
              <a:t>Incomes of consumers at home and abroad</a:t>
            </a:r>
          </a:p>
          <a:p>
            <a:pPr lvl="1"/>
            <a:r>
              <a:rPr lang="en-US" altLang="en-US" sz="3000" dirty="0" smtClean="0"/>
              <a:t>Transportation costs</a:t>
            </a:r>
          </a:p>
          <a:p>
            <a:pPr lvl="1"/>
            <a:r>
              <a:rPr lang="en-US" altLang="en-US" sz="3000" dirty="0" smtClean="0"/>
              <a:t>Government policies</a:t>
            </a:r>
          </a:p>
        </p:txBody>
      </p:sp>
      <p:sp>
        <p:nvSpPr>
          <p:cNvPr id="1638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66E6DFF-28A3-458E-B512-E1CA703D85F2}" type="slidenum">
              <a:rPr lang="en-US" altLang="en-US" sz="1200" smtClean="0">
                <a:solidFill>
                  <a:srgbClr val="000000"/>
                </a:solidFill>
              </a:rPr>
              <a:pPr algn="ctr" eaLnBrk="1" hangingPunct="1"/>
              <a:t>7</a:t>
            </a:fld>
            <a:endParaRPr lang="en-US" altLang="en-US" sz="1200" smtClean="0">
              <a:solidFill>
                <a:srgbClr val="000000"/>
              </a:solidFill>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423222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a:t>Trade Surpluses &amp; Deficits</a:t>
            </a:r>
            <a:endParaRPr lang="en-US" altLang="en-US" dirty="0" smtClean="0"/>
          </a:p>
        </p:txBody>
      </p:sp>
      <p:sp>
        <p:nvSpPr>
          <p:cNvPr id="13315" name="Content Placeholder 2"/>
          <p:cNvSpPr>
            <a:spLocks noGrp="1"/>
          </p:cNvSpPr>
          <p:nvPr>
            <p:ph idx="1"/>
          </p:nvPr>
        </p:nvSpPr>
        <p:spPr/>
        <p:txBody>
          <a:bodyPr/>
          <a:lstStyle/>
          <a:p>
            <a:r>
              <a:rPr lang="en-US" altLang="en-US" dirty="0" smtClean="0"/>
              <a:t>Trade surplus (Positive net exports)</a:t>
            </a:r>
          </a:p>
          <a:p>
            <a:pPr lvl="1"/>
            <a:r>
              <a:rPr lang="en-US" altLang="en-US" dirty="0" smtClean="0"/>
              <a:t>Exports are greater than imports</a:t>
            </a:r>
          </a:p>
          <a:p>
            <a:pPr lvl="2"/>
            <a:r>
              <a:rPr lang="en-US" altLang="en-US" dirty="0" smtClean="0"/>
              <a:t>The country sells more goods and services abroad than it buys from other countries</a:t>
            </a:r>
          </a:p>
          <a:p>
            <a:r>
              <a:rPr lang="en-US" altLang="en-US" dirty="0"/>
              <a:t>Trade deficit (Negative net exports)</a:t>
            </a:r>
          </a:p>
          <a:p>
            <a:pPr lvl="1"/>
            <a:r>
              <a:rPr lang="en-US" altLang="en-US" dirty="0"/>
              <a:t>Imports are greater than exports</a:t>
            </a:r>
          </a:p>
          <a:p>
            <a:pPr lvl="2"/>
            <a:r>
              <a:rPr lang="en-US" altLang="en-US" dirty="0"/>
              <a:t>The country sells fewer goods and services abroad than it buys from other countries </a:t>
            </a:r>
          </a:p>
          <a:p>
            <a:r>
              <a:rPr lang="en-US" altLang="en-US" dirty="0"/>
              <a:t>Balanced </a:t>
            </a:r>
            <a:r>
              <a:rPr lang="en-US" altLang="en-US" dirty="0" smtClean="0"/>
              <a:t>trade: Exports </a:t>
            </a:r>
            <a:r>
              <a:rPr lang="en-US" altLang="en-US" dirty="0"/>
              <a:t>equal </a:t>
            </a:r>
            <a:r>
              <a:rPr lang="en-US" altLang="en-US" dirty="0" smtClean="0"/>
              <a:t>imports</a:t>
            </a:r>
            <a:endParaRPr lang="en-US" altLang="en-US" dirty="0"/>
          </a:p>
        </p:txBody>
      </p:sp>
      <p:sp>
        <p:nvSpPr>
          <p:cNvPr id="1331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A920831-6B1B-4152-A9D8-0AD3A4FFE766}" type="slidenum">
              <a:rPr lang="en-US" altLang="en-US" sz="1200" smtClean="0">
                <a:solidFill>
                  <a:srgbClr val="000000"/>
                </a:solidFill>
              </a:rPr>
              <a:pPr algn="ctr" eaLnBrk="1" hangingPunct="1"/>
              <a:t>8</a:t>
            </a:fld>
            <a:endParaRPr lang="en-US" altLang="en-US" sz="1200" smtClean="0">
              <a:solidFill>
                <a:srgbClr val="000000"/>
              </a:solidFill>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491295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Economy’s Increasing Openness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Chart 5"/>
          <p:cNvGraphicFramePr>
            <a:graphicFrameLocks/>
          </p:cNvGraphicFramePr>
          <p:nvPr>
            <p:extLst>
              <p:ext uri="{D42A27DB-BD31-4B8C-83A1-F6EECF244321}">
                <p14:modId xmlns:p14="http://schemas.microsoft.com/office/powerpoint/2010/main" val="266145323"/>
              </p:ext>
            </p:extLst>
          </p:nvPr>
        </p:nvGraphicFramePr>
        <p:xfrm>
          <a:off x="358477" y="978754"/>
          <a:ext cx="8633123" cy="504104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4"/>
          <p:cNvSpPr txBox="1">
            <a:spLocks noChangeArrowheads="1"/>
          </p:cNvSpPr>
          <p:nvPr/>
        </p:nvSpPr>
        <p:spPr bwMode="auto">
          <a:xfrm>
            <a:off x="7164223" y="3299590"/>
            <a:ext cx="1479550" cy="473075"/>
          </a:xfrm>
          <a:prstGeom prst="rect">
            <a:avLst/>
          </a:prstGeom>
          <a:noFill/>
          <a:ln w="9525">
            <a:noFill/>
            <a:miter lim="800000"/>
            <a:headEnd/>
            <a:tailEnd/>
          </a:ln>
        </p:spPr>
        <p:txBody>
          <a:bodyPr>
            <a:spAutoFit/>
          </a:bodyPr>
          <a:lstStyle/>
          <a:p>
            <a:pPr algn="ctr">
              <a:spcBef>
                <a:spcPct val="50000"/>
              </a:spcBef>
            </a:pPr>
            <a:r>
              <a:rPr lang="en-US" sz="2500" b="1" dirty="0">
                <a:solidFill>
                  <a:srgbClr val="FF0000"/>
                </a:solidFill>
                <a:latin typeface="Arial"/>
                <a:cs typeface="Arial"/>
              </a:rPr>
              <a:t>Exports</a:t>
            </a:r>
          </a:p>
        </p:txBody>
      </p:sp>
      <p:sp>
        <p:nvSpPr>
          <p:cNvPr id="8" name="Text Box 5"/>
          <p:cNvSpPr txBox="1">
            <a:spLocks noChangeArrowheads="1"/>
          </p:cNvSpPr>
          <p:nvPr/>
        </p:nvSpPr>
        <p:spPr bwMode="auto">
          <a:xfrm>
            <a:off x="5067132" y="2277970"/>
            <a:ext cx="1352550" cy="473075"/>
          </a:xfrm>
          <a:prstGeom prst="rect">
            <a:avLst/>
          </a:prstGeom>
          <a:noFill/>
          <a:ln w="9525">
            <a:noFill/>
            <a:miter lim="800000"/>
            <a:headEnd/>
            <a:tailEnd/>
          </a:ln>
        </p:spPr>
        <p:txBody>
          <a:bodyPr>
            <a:spAutoFit/>
          </a:bodyPr>
          <a:lstStyle/>
          <a:p>
            <a:pPr algn="ctr">
              <a:spcBef>
                <a:spcPct val="50000"/>
              </a:spcBef>
            </a:pPr>
            <a:r>
              <a:rPr lang="en-US" sz="2500" b="1" dirty="0">
                <a:solidFill>
                  <a:srgbClr val="0000FF"/>
                </a:solidFill>
                <a:latin typeface="Arial"/>
                <a:cs typeface="Arial"/>
              </a:rPr>
              <a:t>Imports</a:t>
            </a:r>
          </a:p>
        </p:txBody>
      </p:sp>
      <p:sp>
        <p:nvSpPr>
          <p:cNvPr id="9" name="Text Box 6"/>
          <p:cNvSpPr txBox="1">
            <a:spLocks noChangeArrowheads="1"/>
          </p:cNvSpPr>
          <p:nvPr/>
        </p:nvSpPr>
        <p:spPr bwMode="auto">
          <a:xfrm>
            <a:off x="0" y="2271657"/>
            <a:ext cx="569387" cy="2528943"/>
          </a:xfrm>
          <a:prstGeom prst="rect">
            <a:avLst/>
          </a:prstGeom>
          <a:noFill/>
          <a:ln w="9525">
            <a:noFill/>
            <a:miter lim="800000"/>
            <a:headEnd/>
            <a:tailEnd/>
          </a:ln>
          <a:effectLst/>
        </p:spPr>
        <p:txBody>
          <a:bodyPr vert="vert270">
            <a:spAutoFit/>
          </a:bodyPr>
          <a:lstStyle/>
          <a:p>
            <a:pPr algn="r">
              <a:spcBef>
                <a:spcPct val="50000"/>
              </a:spcBef>
              <a:defRPr/>
            </a:pPr>
            <a:r>
              <a:rPr lang="en-US" sz="2500" dirty="0">
                <a:solidFill>
                  <a:srgbClr val="000000"/>
                </a:solidFill>
                <a:latin typeface="Arial"/>
                <a:cs typeface="Arial"/>
              </a:rPr>
              <a:t>Percent of GDP</a:t>
            </a:r>
          </a:p>
        </p:txBody>
      </p:sp>
    </p:spTree>
    <p:extLst>
      <p:ext uri="{BB962C8B-B14F-4D97-AF65-F5344CB8AC3E}">
        <p14:creationId xmlns:p14="http://schemas.microsoft.com/office/powerpoint/2010/main" val="2404656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8" grpId="0"/>
      <p:bldP spid="9" grpId="0"/>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30221</TotalTime>
  <Words>3384</Words>
  <Application>Microsoft Macintosh PowerPoint</Application>
  <PresentationFormat>On-screen Show (4:3)</PresentationFormat>
  <Paragraphs>256</Paragraphs>
  <Slides>22</Slides>
  <Notes>21</Notes>
  <HiddenSlides>0</HiddenSlides>
  <MMClips>0</MMClips>
  <ScaleCrop>false</ScaleCrop>
  <HeadingPairs>
    <vt:vector size="4" baseType="variant">
      <vt:variant>
        <vt:lpstr>Theme</vt:lpstr>
      </vt:variant>
      <vt:variant>
        <vt:i4>9</vt:i4>
      </vt:variant>
      <vt:variant>
        <vt:lpstr>Slide Titles</vt:lpstr>
      </vt:variant>
      <vt:variant>
        <vt:i4>22</vt:i4>
      </vt:variant>
    </vt:vector>
  </HeadingPairs>
  <TitlesOfParts>
    <vt:vector size="31" baseType="lpstr">
      <vt:lpstr>Chapter title</vt:lpstr>
      <vt:lpstr>Intro / Summary</vt:lpstr>
      <vt:lpstr>Chapter content</vt:lpstr>
      <vt:lpstr>Figure</vt:lpstr>
      <vt:lpstr>Table</vt:lpstr>
      <vt:lpstr>ActiveLearning</vt:lpstr>
      <vt:lpstr>Case study</vt:lpstr>
      <vt:lpstr>Ask Experts</vt:lpstr>
      <vt:lpstr>Appendix</vt:lpstr>
      <vt:lpstr>Ch. 31</vt:lpstr>
      <vt:lpstr>Look for the answers to these questions:</vt:lpstr>
      <vt:lpstr>Introduction </vt:lpstr>
      <vt:lpstr>Basic Concepts</vt:lpstr>
      <vt:lpstr>The Flow of Goods</vt:lpstr>
      <vt:lpstr>Active Learning 1  Variables that affect NX</vt:lpstr>
      <vt:lpstr>Variables that Influence NX</vt:lpstr>
      <vt:lpstr>Trade Surpluses &amp; Deficits</vt:lpstr>
      <vt:lpstr>The U.S. Economy’s Increasing Openness</vt:lpstr>
      <vt:lpstr>The Flow of Financial Resources</vt:lpstr>
      <vt:lpstr>The Flow of Capital</vt:lpstr>
      <vt:lpstr>Variables that Influence NCO</vt:lpstr>
      <vt:lpstr>The Equality of NX and NCO</vt:lpstr>
      <vt:lpstr>The Equality of NX and NCO</vt:lpstr>
      <vt:lpstr>The Equality of NX and NCO</vt:lpstr>
      <vt:lpstr>Saving and Investment</vt:lpstr>
      <vt:lpstr>International Flows</vt:lpstr>
      <vt:lpstr>International Flows</vt:lpstr>
      <vt:lpstr>U.S. Saving, Investment, and NCO, 1950–2016</vt:lpstr>
      <vt:lpstr>The U.S. Trade Deficit</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1476</cp:revision>
  <dcterms:created xsi:type="dcterms:W3CDTF">2016-03-16T19:41:09Z</dcterms:created>
  <dcterms:modified xsi:type="dcterms:W3CDTF">2020-02-18T05:15:01Z</dcterms:modified>
</cp:coreProperties>
</file>