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72"/>
  </p:notesMasterIdLst>
  <p:handoutMasterIdLst>
    <p:handoutMasterId r:id="rId73"/>
  </p:handoutMasterIdLst>
  <p:sldIdLst>
    <p:sldId id="2576" r:id="rId10"/>
    <p:sldId id="374" r:id="rId11"/>
    <p:sldId id="2494" r:id="rId12"/>
    <p:sldId id="2592" r:id="rId13"/>
    <p:sldId id="2540" r:id="rId14"/>
    <p:sldId id="2577" r:id="rId15"/>
    <p:sldId id="2543" r:id="rId16"/>
    <p:sldId id="2544" r:id="rId17"/>
    <p:sldId id="2579" r:id="rId18"/>
    <p:sldId id="2578" r:id="rId19"/>
    <p:sldId id="2503" r:id="rId20"/>
    <p:sldId id="2580" r:id="rId21"/>
    <p:sldId id="2582" r:id="rId22"/>
    <p:sldId id="2504" r:id="rId23"/>
    <p:sldId id="2584" r:id="rId24"/>
    <p:sldId id="2586" r:id="rId25"/>
    <p:sldId id="2506" r:id="rId26"/>
    <p:sldId id="2587" r:id="rId27"/>
    <p:sldId id="2588" r:id="rId28"/>
    <p:sldId id="2589" r:id="rId29"/>
    <p:sldId id="2581" r:id="rId30"/>
    <p:sldId id="2590" r:id="rId31"/>
    <p:sldId id="2545" r:id="rId32"/>
    <p:sldId id="2416" r:id="rId33"/>
    <p:sldId id="2546" r:id="rId34"/>
    <p:sldId id="2547" r:id="rId35"/>
    <p:sldId id="2548" r:id="rId36"/>
    <p:sldId id="2541" r:id="rId37"/>
    <p:sldId id="2549" r:id="rId38"/>
    <p:sldId id="2550" r:id="rId39"/>
    <p:sldId id="2551" r:id="rId40"/>
    <p:sldId id="2553" r:id="rId41"/>
    <p:sldId id="2554" r:id="rId42"/>
    <p:sldId id="2593" r:id="rId43"/>
    <p:sldId id="2594" r:id="rId44"/>
    <p:sldId id="2555" r:id="rId45"/>
    <p:sldId id="2556" r:id="rId46"/>
    <p:sldId id="2514" r:id="rId47"/>
    <p:sldId id="2557" r:id="rId48"/>
    <p:sldId id="2516" r:id="rId49"/>
    <p:sldId id="2517" r:id="rId50"/>
    <p:sldId id="2558" r:id="rId51"/>
    <p:sldId id="2559" r:id="rId52"/>
    <p:sldId id="2520" r:id="rId53"/>
    <p:sldId id="2560" r:id="rId54"/>
    <p:sldId id="2542" r:id="rId55"/>
    <p:sldId id="2561" r:id="rId56"/>
    <p:sldId id="2562" r:id="rId57"/>
    <p:sldId id="2563" r:id="rId58"/>
    <p:sldId id="2564" r:id="rId59"/>
    <p:sldId id="2565" r:id="rId60"/>
    <p:sldId id="2566" r:id="rId61"/>
    <p:sldId id="2487" r:id="rId62"/>
    <p:sldId id="2567" r:id="rId63"/>
    <p:sldId id="2568" r:id="rId64"/>
    <p:sldId id="2569" r:id="rId65"/>
    <p:sldId id="2570" r:id="rId66"/>
    <p:sldId id="2571" r:id="rId67"/>
    <p:sldId id="2443" r:id="rId68"/>
    <p:sldId id="2572" r:id="rId69"/>
    <p:sldId id="2573" r:id="rId70"/>
    <p:sldId id="257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FF"/>
    <a:srgbClr val="005EA4"/>
    <a:srgbClr val="CCCCFF"/>
    <a:srgbClr val="FFFF99"/>
    <a:srgbClr val="FFFFCC"/>
    <a:srgbClr val="CCECFF"/>
    <a:srgbClr val="0000FF"/>
    <a:srgbClr val="9966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7095" autoAdjust="0"/>
  </p:normalViewPr>
  <p:slideViewPr>
    <p:cSldViewPr>
      <p:cViewPr>
        <p:scale>
          <a:sx n="60" d="100"/>
          <a:sy n="60" d="100"/>
        </p:scale>
        <p:origin x="-816" y="-472"/>
      </p:cViewPr>
      <p:guideLst>
        <p:guide orient="horz" pos="2160"/>
        <p:guide pos="2880"/>
      </p:guideLst>
    </p:cSldViewPr>
  </p:slideViewPr>
  <p:outlineViewPr>
    <p:cViewPr>
      <p:scale>
        <a:sx n="33" d="100"/>
        <a:sy n="33" d="100"/>
      </p:scale>
      <p:origin x="12" y="22314"/>
    </p:cViewPr>
  </p:outlineViewPr>
  <p:notesTextViewPr>
    <p:cViewPr>
      <p:scale>
        <a:sx n="1" d="1"/>
        <a:sy n="1" d="1"/>
      </p:scale>
      <p:origin x="0" y="0"/>
    </p:cViewPr>
  </p:notesTextViewPr>
  <p:sorterViewPr>
    <p:cViewPr>
      <p:scale>
        <a:sx n="80" d="100"/>
        <a:sy n="80" d="100"/>
      </p:scale>
      <p:origin x="0" y="6558"/>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notesMaster" Target="notesMasters/notesMaster1.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3/2/20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3/2/20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You may be reluctant to allocate class time to this activity, when you could much more quickly just give them the answers. But students will learn these concepts better if they have to figure them out. </a:t>
            </a:r>
          </a:p>
          <a:p>
            <a:pPr eaLnBrk="1" hangingPunct="1"/>
            <a:endParaRPr lang="en-US" sz="1200" dirty="0" smtClean="0"/>
          </a:p>
          <a:p>
            <a:pPr eaLnBrk="1" hangingPunct="1"/>
            <a:r>
              <a:rPr lang="en-US" sz="1200" dirty="0" smtClean="0"/>
              <a:t>Consider having students work in pairs:  each student can “test” his or her answer on the other student, and students can pick apart each other’s answers until they are comfortable that they have the correct reasoning.  This is a very effective learning experience.  </a:t>
            </a:r>
          </a:p>
          <a:p>
            <a:pPr eaLnBrk="1" hangingPunct="1"/>
            <a:endParaRPr lang="en-US" sz="1200" dirty="0" smtClean="0"/>
          </a:p>
          <a:p>
            <a:pPr eaLnBrk="1" hangingPunct="1"/>
            <a:r>
              <a:rPr lang="en-US" sz="1200" dirty="0" smtClean="0"/>
              <a:t>I suggest allowing 4 minutes of class time for students to formulate their answers.  </a:t>
            </a:r>
          </a:p>
          <a:p>
            <a:pPr eaLnBrk="1" hangingPunct="1"/>
            <a:endParaRPr lang="en-US" sz="1200" dirty="0" smtClean="0"/>
          </a:p>
          <a:p>
            <a:pPr eaLnBrk="1" hangingPunct="1"/>
            <a:r>
              <a:rPr lang="en-US" sz="1200" dirty="0" smtClean="0"/>
              <a:t>(To motivate students to actually work on the questions during these 4 minutes, you might tell them these questions appeared on exams you have given in this course in the past.)</a:t>
            </a:r>
          </a:p>
          <a:p>
            <a:pPr eaLnBrk="1" hangingPunct="1"/>
            <a:endParaRPr lang="en-US" sz="1200" dirty="0" smtClean="0"/>
          </a:p>
          <a:p>
            <a:pPr eaLnBrk="1" hangingPunct="1"/>
            <a:r>
              <a:rPr lang="en-US" sz="1200" dirty="0" smtClean="0"/>
              <a:t>During these four minutes, circulate around the room, not only to make yourself available in case any students need help getting started, but also to get a sense of how well students are “getting it.”</a:t>
            </a:r>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193948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exercise gets students to apply the preceding material on monetary policy and the aggregate demand curve.  Determining the correct answers requires students to integrate this material with what they learned in the preceding chapter on the effects of events that shift aggregate demand or aggregate supply.  </a:t>
            </a:r>
          </a:p>
          <a:p>
            <a:pPr eaLnBrk="1" hangingPunct="1"/>
            <a:endParaRPr lang="en-US" sz="1200" dirty="0" smtClean="0"/>
          </a:p>
          <a:p>
            <a:pPr eaLnBrk="1" hangingPunct="1"/>
            <a:r>
              <a:rPr lang="en-US" sz="1200" dirty="0" smtClean="0"/>
              <a:t>Most students will not find this exercise difficult. </a:t>
            </a:r>
          </a:p>
          <a:p>
            <a:pPr eaLnBrk="1" hangingPunct="1"/>
            <a:endParaRPr lang="en-US" sz="1200" dirty="0" smtClean="0"/>
          </a:p>
          <a:p>
            <a:pPr eaLnBrk="1" hangingPunct="1"/>
            <a:r>
              <a:rPr lang="en-US" sz="1200" dirty="0" smtClean="0"/>
              <a:t>For each event, assume the economy was initially in a long-run equilibrium before the event occurs.</a:t>
            </a:r>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After displaying the answer, you might ask students “Why would the Fed want to counteract an event that raises output and employment?”</a:t>
            </a:r>
          </a:p>
          <a:p>
            <a:pPr eaLnBrk="1" hangingPunct="1"/>
            <a:endParaRPr lang="en-US" sz="1200" dirty="0" smtClean="0"/>
          </a:p>
          <a:p>
            <a:pPr eaLnBrk="1" hangingPunct="1"/>
            <a:r>
              <a:rPr lang="en-US" sz="1200" dirty="0" smtClean="0"/>
              <a:t>Indeed, some students may be wondering exactly this question.  </a:t>
            </a:r>
          </a:p>
          <a:p>
            <a:pPr eaLnBrk="1" hangingPunct="1"/>
            <a:endParaRPr lang="en-US" sz="1200" dirty="0" smtClean="0"/>
          </a:p>
          <a:p>
            <a:pPr eaLnBrk="1" hangingPunct="1"/>
            <a:r>
              <a:rPr lang="en-US" sz="1200" dirty="0" smtClean="0"/>
              <a:t>If so, you can explain that the model they learned in the preceding chapter shows that output and employment cannot remain above their natural rates for long, because prices start rising and SRAS shifts up.  In the end, output and employment are back at their natural rates, but prices are permanently higher.  </a:t>
            </a:r>
          </a:p>
          <a:p>
            <a:pPr eaLnBrk="1" hangingPunct="1"/>
            <a:endParaRPr lang="en-US" sz="1200" dirty="0" smtClean="0"/>
          </a:p>
          <a:p>
            <a:pPr eaLnBrk="1" hangingPunct="1"/>
            <a:r>
              <a:rPr lang="en-US" sz="1200" dirty="0" smtClean="0"/>
              <a:t>Better yet, don’t explain it.  See if you can get another student to provide the correct explanation.</a:t>
            </a:r>
          </a:p>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Of course, this monetary policy would result in permanently higher prices.  But the exercise asked for the policy that stabilizes output, not prices.</a:t>
            </a:r>
          </a:p>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Monetary policy stimulates aggregate demand by reducing the interest rate.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1798565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169282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212160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4265314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Notation:  $20b = $20 billion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240026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FCA0DE-9D95-4332-BF59-8F8B03BA0B1A}" type="slidenum">
              <a:rPr lang="en-US" smtClean="0"/>
              <a:pPr eaLnBrk="1" hangingPunct="1"/>
              <a:t>38</a:t>
            </a:fld>
            <a:endParaRPr lang="en-US" smtClean="0"/>
          </a:p>
        </p:txBody>
      </p:sp>
      <p:sp>
        <p:nvSpPr>
          <p:cNvPr id="778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4AA9961-DFC0-4C9E-BDEB-A05892F354C7}" type="slidenum">
              <a:rPr lang="en-US" sz="1200">
                <a:cs typeface="Arial" charset="0"/>
              </a:rPr>
              <a:pPr algn="r" eaLnBrk="1" hangingPunct="1"/>
              <a:t>38</a:t>
            </a:fld>
            <a:endParaRPr lang="en-US" sz="1200">
              <a:cs typeface="Arial" charset="0"/>
            </a:endParaRPr>
          </a:p>
        </p:txBody>
      </p:sp>
      <p:sp>
        <p:nvSpPr>
          <p:cNvPr id="77828" name="Rectangle 2"/>
          <p:cNvSpPr>
            <a:spLocks noGrp="1" noRot="1" noChangeAspect="1" noChangeArrowheads="1" noTextEdit="1"/>
          </p:cNvSpPr>
          <p:nvPr>
            <p:ph type="sldImg"/>
          </p:nvPr>
        </p:nvSpPr>
        <p:spPr>
          <a:xfrm>
            <a:off x="1143000" y="534988"/>
            <a:ext cx="4572000" cy="3429000"/>
          </a:xfrm>
          <a:ln/>
        </p:spPr>
      </p:sp>
      <p:sp>
        <p:nvSpPr>
          <p:cNvPr id="7782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66920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620040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04E73B-8E71-4677-B7DA-340DCFA3520A}" type="slidenum">
              <a:rPr lang="en-US" smtClean="0"/>
              <a:pPr eaLnBrk="1" hangingPunct="1"/>
              <a:t>40</a:t>
            </a:fld>
            <a:endParaRPr lang="en-US" smtClean="0"/>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74D3D36-BA30-43AF-B5D1-244795C030B3}" type="slidenum">
              <a:rPr lang="en-US" sz="1200">
                <a:cs typeface="Arial" charset="0"/>
              </a:rPr>
              <a:pPr algn="r" eaLnBrk="1" hangingPunct="1"/>
              <a:t>40</a:t>
            </a:fld>
            <a:endParaRPr lang="en-US" sz="1200">
              <a:cs typeface="Arial" charset="0"/>
            </a:endParaRPr>
          </a:p>
        </p:txBody>
      </p:sp>
      <p:sp>
        <p:nvSpPr>
          <p:cNvPr id="79876" name="Rectangle 2"/>
          <p:cNvSpPr>
            <a:spLocks noGrp="1" noRot="1" noChangeAspect="1" noChangeArrowheads="1" noTextEdit="1"/>
          </p:cNvSpPr>
          <p:nvPr>
            <p:ph type="sldImg"/>
          </p:nvPr>
        </p:nvSpPr>
        <p:spPr>
          <a:xfrm>
            <a:off x="1143000" y="534988"/>
            <a:ext cx="4572000" cy="3429000"/>
          </a:xfrm>
          <a:ln/>
        </p:spPr>
      </p:sp>
      <p:sp>
        <p:nvSpPr>
          <p:cNvPr id="798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slide uses simple algebra to derive a formula for the simple spending multiplier.  </a:t>
            </a:r>
          </a:p>
          <a:p>
            <a:pPr eaLnBrk="1" hangingPunct="1"/>
            <a:endParaRPr lang="en-US" dirty="0" smtClean="0"/>
          </a:p>
          <a:p>
            <a:pPr eaLnBrk="1" hangingPunct="1"/>
            <a:r>
              <a:rPr lang="en-US" dirty="0" smtClean="0"/>
              <a:t>If you do not wish to cover this derivation, you can skip to the next slide, which just shows the formula for the multiplier.  However, you will need to explain the “delta” notation, as the formula on the next slide includes the terms  </a:t>
            </a:r>
            <a:r>
              <a:rPr lang="el-GR" sz="1500" b="1" dirty="0" smtClean="0">
                <a:sym typeface="Symbol" pitchFamily="18" charset="2"/>
              </a:rPr>
              <a:t></a:t>
            </a:r>
            <a:r>
              <a:rPr lang="en-US" sz="1400" dirty="0" smtClean="0"/>
              <a:t>G</a:t>
            </a:r>
            <a:r>
              <a:rPr lang="en-US" dirty="0" smtClean="0"/>
              <a:t>  and  </a:t>
            </a:r>
            <a:r>
              <a:rPr lang="el-GR" sz="1500" b="1" dirty="0" smtClean="0">
                <a:sym typeface="Symbol" pitchFamily="18" charset="2"/>
              </a:rPr>
              <a:t></a:t>
            </a:r>
            <a:r>
              <a:rPr lang="en-US" sz="1400" dirty="0" smtClean="0"/>
              <a:t>Y.</a:t>
            </a:r>
          </a:p>
        </p:txBody>
      </p:sp>
    </p:spTree>
    <p:extLst>
      <p:ext uri="{BB962C8B-B14F-4D97-AF65-F5344CB8AC3E}">
        <p14:creationId xmlns:p14="http://schemas.microsoft.com/office/powerpoint/2010/main" val="1631560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F63988-C395-4927-9403-EF671C2B0761}" type="slidenum">
              <a:rPr lang="en-US" smtClean="0"/>
              <a:pPr eaLnBrk="1" hangingPunct="1"/>
              <a:t>41</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A9D4BCD-DD6D-4AE7-8CFC-EDBE166D563C}" type="slidenum">
              <a:rPr lang="en-US" sz="1200">
                <a:cs typeface="Arial" charset="0"/>
              </a:rPr>
              <a:pPr algn="r" eaLnBrk="1" hangingPunct="1"/>
              <a:t>41</a:t>
            </a:fld>
            <a:endParaRPr lang="en-US" sz="1200">
              <a:cs typeface="Arial" charset="0"/>
            </a:endParaRPr>
          </a:p>
        </p:txBody>
      </p:sp>
      <p:sp>
        <p:nvSpPr>
          <p:cNvPr id="80900" name="Rectangle 2"/>
          <p:cNvSpPr>
            <a:spLocks noGrp="1" noRot="1" noChangeAspect="1" noChangeArrowheads="1" noTextEdit="1"/>
          </p:cNvSpPr>
          <p:nvPr>
            <p:ph type="sldImg"/>
          </p:nvPr>
        </p:nvSpPr>
        <p:spPr>
          <a:xfrm>
            <a:off x="1143000"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skipped the previous slide, which shows the algebraic derivation of the multiplier, then you may need to explain the delta notation to students.  </a:t>
            </a:r>
          </a:p>
        </p:txBody>
      </p:sp>
    </p:spTree>
    <p:extLst>
      <p:ext uri="{BB962C8B-B14F-4D97-AF65-F5344CB8AC3E}">
        <p14:creationId xmlns:p14="http://schemas.microsoft.com/office/powerpoint/2010/main" val="2480806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279601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003218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78E173-97F3-4369-A950-7DD2470AFD66}" type="slidenum">
              <a:rPr lang="en-US" smtClean="0"/>
              <a:pPr eaLnBrk="1" hangingPunct="1"/>
              <a:t>44</a:t>
            </a:fld>
            <a:endParaRPr lang="en-US" smtClean="0"/>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22B3CD0-91A9-4AAC-9928-6402268B661F}" type="slidenum">
              <a:rPr lang="en-US" sz="1200">
                <a:cs typeface="Arial" charset="0"/>
              </a:rPr>
              <a:pPr algn="r" eaLnBrk="1" hangingPunct="1"/>
              <a:t>44</a:t>
            </a:fld>
            <a:endParaRPr lang="en-US" sz="1200">
              <a:cs typeface="Arial" charset="0"/>
            </a:endParaRPr>
          </a:p>
        </p:txBody>
      </p:sp>
      <p:sp>
        <p:nvSpPr>
          <p:cNvPr id="83972" name="Rectangle 2"/>
          <p:cNvSpPr>
            <a:spLocks noGrp="1" noRot="1" noChangeAspect="1" noChangeArrowheads="1" noTextEdit="1"/>
          </p:cNvSpPr>
          <p:nvPr>
            <p:ph type="sldImg"/>
          </p:nvPr>
        </p:nvSpPr>
        <p:spPr>
          <a:xfrm>
            <a:off x="1143000" y="534988"/>
            <a:ext cx="4572000" cy="3429000"/>
          </a:xfrm>
          <a:ln/>
        </p:spPr>
      </p:sp>
      <p:sp>
        <p:nvSpPr>
          <p:cNvPr id="839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graph replicates Figure 5 in the textbook.  </a:t>
            </a:r>
          </a:p>
          <a:p>
            <a:pPr eaLnBrk="1" hangingPunct="1"/>
            <a:endParaRPr lang="en-US" smtClean="0"/>
          </a:p>
          <a:p>
            <a:pPr eaLnBrk="1" hangingPunct="1"/>
            <a:r>
              <a:rPr lang="en-US" smtClean="0"/>
              <a:t>Note:  This graph demonstrates the crowding-out effect in isolation, ignoring the multiplier effect.  </a:t>
            </a:r>
          </a:p>
        </p:txBody>
      </p:sp>
    </p:spTree>
    <p:extLst>
      <p:ext uri="{BB962C8B-B14F-4D97-AF65-F5344CB8AC3E}">
        <p14:creationId xmlns:p14="http://schemas.microsoft.com/office/powerpoint/2010/main" val="2604616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textbook gives a nice example:  the first President Bush reduced federal income tax withholding to stimulate consumer spending to combat the recession.  However, this was just a temporary reallocation of tax liability and, consequently, had a very small affect on aggregate demand.  See the textbook for more details.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355840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67200"/>
            <a:ext cx="5486400" cy="4114800"/>
          </a:xfrm>
        </p:spPr>
        <p:txBody>
          <a:bodyPr/>
          <a:lstStyle/>
          <a:p>
            <a:pPr eaLnBrk="1" hangingPunct="1"/>
            <a:r>
              <a:rPr lang="en-US" dirty="0" smtClean="0"/>
              <a:t>The wealth effect is less important because money holdings are only a small part of household wealth. </a:t>
            </a:r>
          </a:p>
          <a:p>
            <a:pPr eaLnBrk="1" hangingPunct="1"/>
            <a:endParaRPr lang="en-US" dirty="0" smtClean="0"/>
          </a:p>
          <a:p>
            <a:pPr eaLnBrk="1" hangingPunct="1"/>
            <a:r>
              <a:rPr lang="en-US" dirty="0" smtClean="0"/>
              <a:t>The exchange rate effect is less important because imports and exports are a relatively small percentage of GDP.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966459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exercise gets students to apply the preceding material on the effects of fiscal policy on aggregate demand.   </a:t>
            </a:r>
          </a:p>
          <a:p>
            <a:pPr eaLnBrk="1" hangingPunct="1"/>
            <a:endParaRPr lang="en-US" sz="1200" dirty="0" smtClean="0"/>
          </a:p>
          <a:p>
            <a:pPr eaLnBrk="1" hangingPunct="1"/>
            <a:r>
              <a:rPr lang="en-US" sz="1200" dirty="0" smtClean="0"/>
              <a:t>Finding the answers requires students use the formula for the multiplier but does not require that students understand the algebraic derivation of this formula.</a:t>
            </a:r>
          </a:p>
          <a:p>
            <a:endParaRPr lang="en-US" sz="1200" b="0" i="0" dirty="0" smtClean="0"/>
          </a:p>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slide and the next discuss material from the FYI box entitled “How Fiscal Policy Might Affect Aggregate Supply.”  These two slides may be omitted without loss of continuity.  </a:t>
            </a:r>
          </a:p>
          <a:p>
            <a:pPr eaLnBrk="1" hangingPunct="1"/>
            <a:endParaRPr lang="en-US" dirty="0" smtClean="0"/>
          </a:p>
          <a:p>
            <a:pPr eaLnBrk="1" hangingPunct="1"/>
            <a:r>
              <a:rPr lang="en-US" dirty="0" smtClean="0"/>
              <a:t>The tax rate cut, other things equal, would reduce government revenue.  But other things aren’t equal:  as the textbook explains, the rightward shift in AS increases income, which, in turn increases the tax base.  Some supply-siders believe that the increase in income and the tax base are so large that a tax rate cut ends up INCREASING tax revenue rather than decreasing it.  </a:t>
            </a:r>
          </a:p>
          <a:p>
            <a:pPr eaLnBrk="1" hangingPunct="1"/>
            <a:endParaRPr lang="en-US" dirty="0" smtClean="0"/>
          </a:p>
          <a:p>
            <a:pPr eaLnBrk="1" hangingPunct="1"/>
            <a:r>
              <a:rPr lang="en-US" dirty="0" smtClean="0"/>
              <a:t>This is a theoretical possibility but does not have much empirical support.  Most economists and policymakers believe that a tax rate cut causes revenue to fall, even if it stimulates additional economic activity.  </a:t>
            </a:r>
          </a:p>
          <a:p>
            <a:pPr eaLnBrk="1" hangingPunct="1"/>
            <a:endParaRPr lang="en-US" dirty="0" smtClean="0"/>
          </a:p>
          <a:p>
            <a:pPr eaLnBrk="1" hangingPunct="1"/>
            <a:r>
              <a:rPr lang="en-US" dirty="0" smtClean="0"/>
              <a:t>There’s a very nice discussion of supply-side economics and the Laffer Curve toward the end of the chapter entitled “Application: The Costs of Taxation.”  This chapter appears as Chapter 8 in every version of the textbook except </a:t>
            </a:r>
            <a:r>
              <a:rPr lang="en-US" i="1" dirty="0" smtClean="0"/>
              <a:t>Brief Principles of Macroeconomics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1895589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examples of public capital for which this effect might be relevant:  bridges and human capital expenditures such as public education or subsidies for college education.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2266793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Since the Employment Act of 1946, economic stabilization has been a goal of U.S. policy.</a:t>
            </a:r>
          </a:p>
          <a:p>
            <a:pPr eaLnBrk="1" hangingPunct="1"/>
            <a:r>
              <a:rPr lang="en-US" dirty="0" smtClean="0"/>
              <a:t>Economists debate how active a role the government should take to stabilize the economy.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248524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10934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slide covers a Case Study in the chapter.  </a:t>
            </a:r>
          </a:p>
          <a:p>
            <a:pPr eaLnBrk="1" hangingPunct="1"/>
            <a:endParaRPr lang="en-US" dirty="0" smtClean="0"/>
          </a:p>
          <a:p>
            <a:pPr eaLnBrk="1" hangingPunct="1"/>
            <a:r>
              <a:rPr lang="en-US" dirty="0" smtClean="0"/>
              <a:t>Of course, there are lots of other examples of Keynesians in the White House.  </a:t>
            </a:r>
          </a:p>
          <a:p>
            <a:pPr eaLnBrk="1" hangingPunct="1"/>
            <a:endParaRPr lang="en-US" dirty="0" smtClean="0"/>
          </a:p>
          <a:p>
            <a:pPr eaLnBrk="1" hangingPunct="1"/>
            <a:r>
              <a:rPr lang="en-US" dirty="0" smtClean="0"/>
              <a:t>President Reagan (who believed himself a supply-sider!) pushed through large tax cuts and spending increases during his first term, which helped the economy out of a nasty recession.  </a:t>
            </a:r>
          </a:p>
          <a:p>
            <a:pPr eaLnBrk="1" hangingPunct="1"/>
            <a:endParaRPr lang="en-US" dirty="0" smtClean="0"/>
          </a:p>
          <a:p>
            <a:pPr eaLnBrk="1" hangingPunct="1"/>
            <a:r>
              <a:rPr lang="en-US" dirty="0" smtClean="0"/>
              <a:t>President Clinton inherited a very weak economy, and proposed investment tax credits and other initiatives to stimulate aggregate demand.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2427564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legislative process can be quite lengthy.  </a:t>
            </a:r>
          </a:p>
          <a:p>
            <a:pPr eaLnBrk="1" hangingPunct="1"/>
            <a:endParaRPr lang="en-US" dirty="0" smtClean="0"/>
          </a:p>
          <a:p>
            <a:pPr eaLnBrk="1" hangingPunct="1"/>
            <a:r>
              <a:rPr lang="en-US" dirty="0" smtClean="0"/>
              <a:t>A bill is introduced in Congress, debated, amended, and voted on in each chamber of Congress.  The House and the Senate must reconcile any differences, and the reconciled bill must pass a vote in both chambers.  Then, the President must sign the bill into law.  </a:t>
            </a:r>
          </a:p>
          <a:p>
            <a:pPr eaLnBrk="1" hangingPunct="1"/>
            <a:endParaRPr lang="en-US" dirty="0" smtClean="0"/>
          </a:p>
          <a:p>
            <a:pPr eaLnBrk="1" hangingPunct="1"/>
            <a:r>
              <a:rPr lang="en-US" dirty="0" smtClean="0"/>
              <a:t>In addition to the time it takes for this process to occur, there are often compromises made along the way for political reasons.  So, many people have trouble imagining that fiscal policy could be used in an active way to respond to shocks as they occur.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54</a:t>
            </a:fld>
            <a:endParaRPr lang="en-US"/>
          </a:p>
        </p:txBody>
      </p:sp>
    </p:spTree>
    <p:extLst>
      <p:ext uri="{BB962C8B-B14F-4D97-AF65-F5344CB8AC3E}">
        <p14:creationId xmlns:p14="http://schemas.microsoft.com/office/powerpoint/2010/main" val="3128238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55</a:t>
            </a:fld>
            <a:endParaRPr lang="en-US"/>
          </a:p>
        </p:txBody>
      </p:sp>
    </p:spTree>
    <p:extLst>
      <p:ext uri="{BB962C8B-B14F-4D97-AF65-F5344CB8AC3E}">
        <p14:creationId xmlns:p14="http://schemas.microsoft.com/office/powerpoint/2010/main" val="4124754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Keynes’s theory.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4066411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56</a:t>
            </a:fld>
            <a:endParaRPr lang="en-US"/>
          </a:p>
        </p:txBody>
      </p:sp>
    </p:spTree>
    <p:extLst>
      <p:ext uri="{BB962C8B-B14F-4D97-AF65-F5344CB8AC3E}">
        <p14:creationId xmlns:p14="http://schemas.microsoft.com/office/powerpoint/2010/main" val="1770653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57</a:t>
            </a:fld>
            <a:endParaRPr lang="en-US"/>
          </a:p>
        </p:txBody>
      </p:sp>
    </p:spTree>
    <p:extLst>
      <p:ext uri="{BB962C8B-B14F-4D97-AF65-F5344CB8AC3E}">
        <p14:creationId xmlns:p14="http://schemas.microsoft.com/office/powerpoint/2010/main" val="1834181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Policymakers need to consider all the effects of their actions: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58</a:t>
            </a:fld>
            <a:endParaRPr lang="en-US"/>
          </a:p>
        </p:txBody>
      </p:sp>
    </p:spTree>
    <p:extLst>
      <p:ext uri="{BB962C8B-B14F-4D97-AF65-F5344CB8AC3E}">
        <p14:creationId xmlns:p14="http://schemas.microsoft.com/office/powerpoint/2010/main" val="3837551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To understand the interest-rate effect and how monetary policy shifts </a:t>
            </a:r>
            <a:r>
              <a:rPr lang="en-US" i="1" dirty="0" smtClean="0"/>
              <a:t>AD</a:t>
            </a:r>
            <a:r>
              <a:rPr lang="en-US" dirty="0" smtClean="0"/>
              <a:t>, students will need to know how money demand depends on </a:t>
            </a:r>
            <a:r>
              <a:rPr lang="en-US" b="1" i="1" dirty="0" smtClean="0"/>
              <a:t>r</a:t>
            </a:r>
            <a:r>
              <a:rPr lang="en-US" dirty="0" smtClean="0"/>
              <a:t> and </a:t>
            </a:r>
            <a:r>
              <a:rPr lang="en-US" b="1" i="1" dirty="0" smtClean="0"/>
              <a:t>P</a:t>
            </a:r>
            <a:r>
              <a:rPr lang="en-US" dirty="0" smtClean="0"/>
              <a:t>.  </a:t>
            </a:r>
          </a:p>
          <a:p>
            <a:pPr eaLnBrk="1" hangingPunct="1"/>
            <a:endParaRPr lang="en-US" dirty="0" smtClean="0"/>
          </a:p>
          <a:p>
            <a:pPr eaLnBrk="1" hangingPunct="1"/>
            <a:r>
              <a:rPr lang="en-US" dirty="0" smtClean="0"/>
              <a:t>The dependence of money demand on </a:t>
            </a:r>
            <a:r>
              <a:rPr lang="en-US" b="1" i="1" dirty="0" smtClean="0"/>
              <a:t>Y</a:t>
            </a:r>
            <a:r>
              <a:rPr lang="en-US" dirty="0" smtClean="0"/>
              <a:t> is not directly needed here (though it becomes important in the discussion of the crowding-out effect later in this chapter).  </a:t>
            </a:r>
          </a:p>
          <a:p>
            <a:pPr eaLnBrk="1" hangingPunct="1"/>
            <a:endParaRPr lang="en-US" dirty="0" smtClean="0"/>
          </a:p>
          <a:p>
            <a:pPr eaLnBrk="1" hangingPunct="1"/>
            <a:r>
              <a:rPr lang="en-US" dirty="0" smtClean="0"/>
              <a:t>But if you omit </a:t>
            </a:r>
            <a:r>
              <a:rPr lang="en-US" b="1" i="1" dirty="0" smtClean="0"/>
              <a:t>Y</a:t>
            </a:r>
            <a:r>
              <a:rPr lang="en-US" dirty="0" smtClean="0"/>
              <a:t> from the discussion, students will have trouble understanding why an increase in </a:t>
            </a:r>
            <a:r>
              <a:rPr lang="en-US" b="1" i="1" dirty="0" smtClean="0"/>
              <a:t>P</a:t>
            </a:r>
            <a:r>
              <a:rPr lang="en-US" dirty="0" smtClean="0"/>
              <a:t> causes an increase in money demand.  They will think that an increase in </a:t>
            </a:r>
            <a:r>
              <a:rPr lang="en-US" b="1" i="1" dirty="0" smtClean="0"/>
              <a:t>P</a:t>
            </a:r>
            <a:r>
              <a:rPr lang="en-US" dirty="0" smtClean="0"/>
              <a:t> reduces demand for </a:t>
            </a:r>
            <a:r>
              <a:rPr lang="en-US" dirty="0" err="1" smtClean="0"/>
              <a:t>g&amp;s</a:t>
            </a:r>
            <a:r>
              <a:rPr lang="en-US" dirty="0" smtClean="0"/>
              <a:t>, so people will need less money, not more.  In that line of reasoning, students are not holding real income constant.  </a:t>
            </a:r>
          </a:p>
          <a:p>
            <a:pPr eaLnBrk="1" hangingPunct="1"/>
            <a:endParaRPr lang="en-US" dirty="0" smtClean="0"/>
          </a:p>
          <a:p>
            <a:pPr eaLnBrk="1" hangingPunct="1"/>
            <a:r>
              <a:rPr lang="en-US" dirty="0" smtClean="0"/>
              <a:t>But this is easily corrected:  Explain to your students that real income is what determines the </a:t>
            </a:r>
            <a:r>
              <a:rPr lang="en-US" u="sng" dirty="0" smtClean="0"/>
              <a:t>quantity</a:t>
            </a:r>
            <a:r>
              <a:rPr lang="en-US" dirty="0" smtClean="0"/>
              <a:t> of </a:t>
            </a:r>
            <a:r>
              <a:rPr lang="en-US" dirty="0" err="1" smtClean="0"/>
              <a:t>g&amp;s</a:t>
            </a:r>
            <a:r>
              <a:rPr lang="en-US" dirty="0" smtClean="0"/>
              <a:t> households want to buy, and </a:t>
            </a:r>
            <a:r>
              <a:rPr lang="en-US" b="1" i="1" dirty="0" smtClean="0"/>
              <a:t>P</a:t>
            </a:r>
            <a:r>
              <a:rPr lang="en-US" dirty="0" smtClean="0"/>
              <a:t> only determines the number of dollars needed to buy that quantity of </a:t>
            </a:r>
            <a:r>
              <a:rPr lang="en-US" dirty="0" err="1" smtClean="0"/>
              <a:t>g&amp;s</a:t>
            </a:r>
            <a:r>
              <a:rPr lang="en-US" dirty="0" smtClean="0"/>
              <a:t>.  </a:t>
            </a:r>
          </a:p>
          <a:p>
            <a:pPr eaLnBrk="1" hangingPunct="1"/>
            <a:endParaRPr lang="en-US" dirty="0" smtClean="0"/>
          </a:p>
          <a:p>
            <a:pPr eaLnBrk="1" hangingPunct="1"/>
            <a:r>
              <a:rPr lang="en-US" dirty="0" smtClean="0"/>
              <a:t>(Notes continued on next slide.)</a:t>
            </a:r>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406641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110822-CBCD-439E-829D-7EF994C701E0}" type="slidenum">
              <a:rPr lang="en-US" smtClean="0"/>
              <a:pPr eaLnBrk="1" hangingPunct="1"/>
              <a:t>11</a:t>
            </a:fld>
            <a:endParaRPr lang="en-US" smtClean="0"/>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B79A028-6B91-4DE9-A439-99C144E2369C}" type="slidenum">
              <a:rPr lang="en-US" sz="1200">
                <a:cs typeface="Arial" charset="0"/>
              </a:rPr>
              <a:pPr algn="r" eaLnBrk="1" hangingPunct="1"/>
              <a:t>11</a:t>
            </a:fld>
            <a:endParaRPr lang="en-US" sz="1200">
              <a:cs typeface="Arial" charset="0"/>
            </a:endParaRPr>
          </a:p>
        </p:txBody>
      </p:sp>
      <p:sp>
        <p:nvSpPr>
          <p:cNvPr id="67588" name="Rectangle 2"/>
          <p:cNvSpPr>
            <a:spLocks noGrp="1" noRot="1" noChangeAspect="1" noChangeArrowheads="1" noTextEdit="1"/>
          </p:cNvSpPr>
          <p:nvPr>
            <p:ph type="sldImg"/>
          </p:nvPr>
        </p:nvSpPr>
        <p:spPr>
          <a:xfrm>
            <a:off x="1143000" y="534988"/>
            <a:ext cx="4572000" cy="3429000"/>
          </a:xfrm>
          <a:ln/>
        </p:spPr>
      </p:sp>
      <p:sp>
        <p:nvSpPr>
          <p:cNvPr id="675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in previous chapters, </a:t>
            </a:r>
          </a:p>
          <a:p>
            <a:pPr eaLnBrk="1" hangingPunct="1"/>
            <a:endParaRPr lang="en-US" dirty="0" smtClean="0"/>
          </a:p>
          <a:p>
            <a:pPr eaLnBrk="1" hangingPunct="1"/>
            <a:r>
              <a:rPr lang="en-US" i="1" dirty="0" smtClean="0"/>
              <a:t>MS</a:t>
            </a:r>
            <a:r>
              <a:rPr lang="en-US" dirty="0" smtClean="0"/>
              <a:t> = Money Supply </a:t>
            </a:r>
          </a:p>
          <a:p>
            <a:pPr eaLnBrk="1" hangingPunct="1"/>
            <a:endParaRPr lang="en-US" dirty="0" smtClean="0"/>
          </a:p>
          <a:p>
            <a:pPr eaLnBrk="1" hangingPunct="1"/>
            <a:r>
              <a:rPr lang="en-US" i="1" dirty="0" smtClean="0"/>
              <a:t>MD</a:t>
            </a:r>
            <a:r>
              <a:rPr lang="en-US" dirty="0" smtClean="0"/>
              <a:t> = Money Demand</a:t>
            </a:r>
          </a:p>
        </p:txBody>
      </p:sp>
    </p:spTree>
    <p:extLst>
      <p:ext uri="{BB962C8B-B14F-4D97-AF65-F5344CB8AC3E}">
        <p14:creationId xmlns:p14="http://schemas.microsoft.com/office/powerpoint/2010/main" val="137974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29A9A8-C282-47FD-B598-55A664E20FCB}" type="slidenum">
              <a:rPr lang="en-US" smtClean="0"/>
              <a:pPr eaLnBrk="1" hangingPunct="1"/>
              <a:t>14</a:t>
            </a:fld>
            <a:endParaRPr lang="en-US" smtClean="0"/>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B7F6065-64AE-4577-A00A-005DF2B21224}" type="slidenum">
              <a:rPr lang="en-US" sz="1200">
                <a:cs typeface="Arial" charset="0"/>
              </a:rPr>
              <a:pPr algn="r" eaLnBrk="1" hangingPunct="1"/>
              <a:t>14</a:t>
            </a:fld>
            <a:endParaRPr lang="en-US" sz="1200">
              <a:cs typeface="Arial" charset="0"/>
            </a:endParaRPr>
          </a:p>
        </p:txBody>
      </p:sp>
      <p:sp>
        <p:nvSpPr>
          <p:cNvPr id="68612" name="Rectangle 2"/>
          <p:cNvSpPr>
            <a:spLocks noGrp="1" noRot="1" noChangeAspect="1" noChangeArrowheads="1" noTextEdit="1"/>
          </p:cNvSpPr>
          <p:nvPr>
            <p:ph type="sldImg"/>
          </p:nvPr>
        </p:nvSpPr>
        <p:spPr>
          <a:xfrm>
            <a:off x="1143000" y="534988"/>
            <a:ext cx="4572000" cy="3429000"/>
          </a:xfrm>
          <a:ln/>
        </p:spPr>
      </p:sp>
      <p:sp>
        <p:nvSpPr>
          <p:cNvPr id="686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graph replicates Figure 2 in the textbook but with one difference.  Figure 2 shows the effects of an </a:t>
            </a:r>
            <a:r>
              <a:rPr lang="en-US" u="sng" dirty="0" smtClean="0"/>
              <a:t>increase</a:t>
            </a:r>
            <a:r>
              <a:rPr lang="en-US" dirty="0" smtClean="0"/>
              <a:t> in P on interest rates and on the quantity of real GDP demanded.  For the sake of variety, this slide shows the effects of a </a:t>
            </a:r>
            <a:r>
              <a:rPr lang="en-US" u="sng" dirty="0" smtClean="0"/>
              <a:t>decrease</a:t>
            </a:r>
            <a:r>
              <a:rPr lang="en-US" dirty="0" smtClean="0"/>
              <a:t> in P.  </a:t>
            </a:r>
          </a:p>
          <a:p>
            <a:pPr eaLnBrk="1" hangingPunct="1"/>
            <a:endParaRPr lang="en-US" dirty="0" smtClean="0"/>
          </a:p>
          <a:p>
            <a:pPr eaLnBrk="1" hangingPunct="1"/>
            <a:r>
              <a:rPr lang="en-US" dirty="0" smtClean="0"/>
              <a:t>In the preceding exercise, students figured out that an increase in P causes an increase in money demand.  Of course, the converse is true:  a decrease in P causes a decrease in money demand, which shifts the money demand curve left as shown in the graph on the left. </a:t>
            </a:r>
          </a:p>
          <a:p>
            <a:pPr eaLnBrk="1" hangingPunct="1"/>
            <a:endParaRPr lang="en-US" dirty="0" smtClean="0"/>
          </a:p>
          <a:p>
            <a:pPr eaLnBrk="1" hangingPunct="1"/>
            <a:r>
              <a:rPr lang="en-US" dirty="0" smtClean="0"/>
              <a:t>As the book explains, the fall in the interest rate reduces the cost of borrowing, so it stimulates investment—firms borrow more money (or sell more bonds, or issue more stock) to finance investment projects, and households borrow more money to buy new houses.  </a:t>
            </a:r>
          </a:p>
          <a:p>
            <a:pPr eaLnBrk="1" hangingPunct="1"/>
            <a:endParaRPr lang="en-US" dirty="0" smtClean="0"/>
          </a:p>
          <a:p>
            <a:pPr eaLnBrk="1" hangingPunct="1"/>
            <a:r>
              <a:rPr lang="en-US" dirty="0" smtClean="0"/>
              <a:t>One thing the book does not emphasize that also might be relevant is that a portion of consumption responds to the interest rate, particularly spending on autos and other big-ticket purchases that people usually finance.  </a:t>
            </a:r>
          </a:p>
        </p:txBody>
      </p:sp>
    </p:spTree>
    <p:extLst>
      <p:ext uri="{BB962C8B-B14F-4D97-AF65-F5344CB8AC3E}">
        <p14:creationId xmlns:p14="http://schemas.microsoft.com/office/powerpoint/2010/main" val="18548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B9804F-7250-411E-B599-6C3A6EF78C89}" type="slidenum">
              <a:rPr lang="en-US" smtClean="0"/>
              <a:pPr eaLnBrk="1" hangingPunct="1"/>
              <a:t>17</a:t>
            </a:fld>
            <a:endParaRPr lang="en-US" smtClean="0"/>
          </a:p>
        </p:txBody>
      </p:sp>
      <p:sp>
        <p:nvSpPr>
          <p:cNvPr id="706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EB94923-4624-4FBE-9F1C-D557C3F16D11}" type="slidenum">
              <a:rPr lang="en-US" sz="1200">
                <a:cs typeface="Arial" charset="0"/>
              </a:rPr>
              <a:pPr algn="r" eaLnBrk="1" hangingPunct="1"/>
              <a:t>17</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graph replicates Figure 3 in the textbook but with one difference.  Figure 3 shows the effects of an </a:t>
            </a:r>
            <a:r>
              <a:rPr lang="en-US" u="sng" dirty="0" smtClean="0"/>
              <a:t>increase</a:t>
            </a:r>
            <a:r>
              <a:rPr lang="en-US" dirty="0" smtClean="0"/>
              <a:t> in the money supply.  This slide shows the effects of a </a:t>
            </a:r>
            <a:r>
              <a:rPr lang="en-US" u="sng" dirty="0" smtClean="0"/>
              <a:t>decrease</a:t>
            </a:r>
            <a:r>
              <a:rPr lang="en-US" dirty="0" smtClean="0"/>
              <a:t> in the money supply for the sake of variety.  </a:t>
            </a:r>
          </a:p>
          <a:p>
            <a:pPr eaLnBrk="1" hangingPunct="1"/>
            <a:endParaRPr lang="en-US" dirty="0" smtClean="0"/>
          </a:p>
          <a:p>
            <a:pPr eaLnBrk="1" hangingPunct="1"/>
            <a:r>
              <a:rPr lang="en-US" dirty="0" smtClean="0"/>
              <a:t>It’s important for students to see that the contraction of the money supply and subsequent interest rate hike reduces the quantity of </a:t>
            </a:r>
            <a:r>
              <a:rPr lang="en-US" dirty="0" err="1" smtClean="0"/>
              <a:t>g&amp;s</a:t>
            </a:r>
            <a:r>
              <a:rPr lang="en-US" dirty="0" smtClean="0"/>
              <a:t> demanded </a:t>
            </a:r>
            <a:r>
              <a:rPr lang="en-US" u="sng" dirty="0" smtClean="0"/>
              <a:t>at each price level</a:t>
            </a:r>
            <a:r>
              <a:rPr lang="en-US" dirty="0" smtClean="0"/>
              <a:t>.  Hence, the </a:t>
            </a:r>
            <a:r>
              <a:rPr lang="en-US" i="1" dirty="0" smtClean="0"/>
              <a:t>AD</a:t>
            </a:r>
            <a:r>
              <a:rPr lang="en-US" dirty="0" smtClean="0"/>
              <a:t> curve shifts left.  </a:t>
            </a:r>
          </a:p>
        </p:txBody>
      </p:sp>
    </p:spTree>
    <p:extLst>
      <p:ext uri="{BB962C8B-B14F-4D97-AF65-F5344CB8AC3E}">
        <p14:creationId xmlns:p14="http://schemas.microsoft.com/office/powerpoint/2010/main" val="164986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Suppose real income (Y) rises.  Other things equal, what happens to money demand?</a:t>
            </a:r>
          </a:p>
          <a:p>
            <a:pPr eaLnBrk="1" hangingPunct="1"/>
            <a:r>
              <a:rPr lang="en-US" dirty="0" smtClean="0"/>
              <a:t>This slide asks “how does money demand depend on </a:t>
            </a:r>
            <a:r>
              <a:rPr lang="en-US" b="1" i="1" dirty="0" smtClean="0"/>
              <a:t>Y</a:t>
            </a:r>
            <a:r>
              <a:rPr lang="en-US" dirty="0" smtClean="0"/>
              <a:t>?” and provides the answer.</a:t>
            </a:r>
          </a:p>
          <a:p>
            <a:pPr eaLnBrk="1" hangingPunct="1"/>
            <a:endParaRPr lang="en-US" dirty="0" smtClean="0"/>
          </a:p>
          <a:p>
            <a:pPr eaLnBrk="1" hangingPunct="1"/>
            <a:r>
              <a:rPr lang="en-US" dirty="0" smtClean="0"/>
              <a:t>The following slides ask how money demand depends on </a:t>
            </a:r>
            <a:r>
              <a:rPr lang="en-US" b="1" i="1" dirty="0" smtClean="0"/>
              <a:t>r</a:t>
            </a:r>
            <a:r>
              <a:rPr lang="en-US" dirty="0" smtClean="0"/>
              <a:t> and </a:t>
            </a:r>
            <a:r>
              <a:rPr lang="en-US" b="1" i="1" dirty="0" smtClean="0"/>
              <a:t>P</a:t>
            </a:r>
            <a:r>
              <a:rPr lang="en-US" dirty="0" smtClean="0"/>
              <a:t> and does not provide the answers, but asks students to figure out the answers themselves.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85055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t>3/4/20</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1764200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3.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380695" cy="1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 id="2147483685" r:id="rId4"/>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5C..%5C..%5C..%5C..%5C..%5CProgram%20Files%5CTurningPoint%5C2003%5CQuestion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5C..%5C..%5C..%5C..%5C..%5CProgram%20Files%5CTurningPoint%5C2003%5CQuestion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5C..%5C..%5C..%5C..%5C..%5CProgram%20Files%5CTurningPoint%5C2003%5CQues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4" Type="http://schemas.openxmlformats.org/officeDocument/2006/relationships/hyperlink" Target="http://www.tradingeconomics.com/united-states/interest-rate" TargetMode="External"/><Relationship Id="rId1" Type="http://schemas.openxmlformats.org/officeDocument/2006/relationships/slideLayout" Target="../slideLayouts/slideLayout6.xml"/><Relationship Id="rId2"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federalreserve.gov/newsevents/pressreleases/monetary20200303a.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bankofcanada.ca/2020/03/fad-press-release-2020-03-0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5C..%5C..%5C..%5C..%5C..%5CProgram%20Files%5CTurningPoint%5C2003%5CQuestions.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5C..%5C..%5C..%5C..%5C..%5CProgram%20Files%5CTurningPoint%5C2003%5CQuestions.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hyperlink" Target="..%5C..%5C..%5C..%5C..%5C..%5CProgram%20Files%5CTurningPoint%5C2003%5CQuestions.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5C..%5C..%5C..%5C..%5C..%5CProgram%20Files%5CTurningPoint%5C2003%5CQuestion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
            </a:r>
            <a:r>
              <a:rPr lang="en-US" dirty="0" smtClean="0"/>
              <a:t> 34</a:t>
            </a:r>
            <a:endParaRPr lang="en-US" dirty="0"/>
          </a:p>
        </p:txBody>
      </p:sp>
      <p:sp>
        <p:nvSpPr>
          <p:cNvPr id="3" name="Content Placeholder 2"/>
          <p:cNvSpPr>
            <a:spLocks noGrp="1"/>
          </p:cNvSpPr>
          <p:nvPr>
            <p:ph idx="1"/>
          </p:nvPr>
        </p:nvSpPr>
        <p:spPr/>
        <p:txBody>
          <a:bodyPr/>
          <a:lstStyle/>
          <a:p>
            <a:pPr marL="0" indent="0" algn="ctr">
              <a:buNone/>
            </a:pPr>
            <a:r>
              <a:rPr lang="en-US" sz="3600" dirty="0"/>
              <a:t>The Influence of Monetary and Fiscal Policy on Aggregate Demand</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0118478"/>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71600" y="0"/>
            <a:ext cx="7767639" cy="965524"/>
          </a:xfrm>
        </p:spPr>
        <p:txBody>
          <a:bodyPr wrap="square">
            <a:noAutofit/>
          </a:bodyPr>
          <a:lstStyle/>
          <a:p>
            <a:r>
              <a:rPr lang="en-US" altLang="en-US" sz="3200" dirty="0" smtClean="0"/>
              <a:t>Demand and Supply of Money, Part 1</a:t>
            </a:r>
          </a:p>
        </p:txBody>
      </p:sp>
      <p:sp>
        <p:nvSpPr>
          <p:cNvPr id="13315" name="Content Placeholder 2"/>
          <p:cNvSpPr>
            <a:spLocks noGrp="1"/>
          </p:cNvSpPr>
          <p:nvPr>
            <p:ph idx="1"/>
          </p:nvPr>
        </p:nvSpPr>
        <p:spPr>
          <a:xfrm>
            <a:off x="277813" y="1025525"/>
            <a:ext cx="8713787" cy="5222875"/>
          </a:xfrm>
        </p:spPr>
        <p:txBody>
          <a:bodyPr/>
          <a:lstStyle/>
          <a:p>
            <a:r>
              <a:rPr lang="en-US" altLang="en-US" sz="3200" dirty="0" smtClean="0"/>
              <a:t>Money supply</a:t>
            </a:r>
          </a:p>
          <a:p>
            <a:pPr lvl="1"/>
            <a:r>
              <a:rPr lang="en-US" altLang="en-US" sz="2800" dirty="0" smtClean="0"/>
              <a:t>Controlled by the Fed</a:t>
            </a:r>
          </a:p>
          <a:p>
            <a:pPr lvl="1"/>
            <a:r>
              <a:rPr lang="en-US" altLang="en-US" sz="2800" dirty="0" smtClean="0"/>
              <a:t>Quantity of money supplied</a:t>
            </a:r>
          </a:p>
          <a:p>
            <a:pPr lvl="2"/>
            <a:r>
              <a:rPr lang="en-US" altLang="en-US" sz="2400" dirty="0" smtClean="0"/>
              <a:t>Fixed by Fed policy </a:t>
            </a:r>
          </a:p>
          <a:p>
            <a:pPr lvl="2"/>
            <a:r>
              <a:rPr lang="en-US" altLang="en-US" sz="2400" dirty="0" smtClean="0"/>
              <a:t>Doesn’t vary with interest rate</a:t>
            </a:r>
          </a:p>
          <a:p>
            <a:pPr lvl="1"/>
            <a:r>
              <a:rPr lang="en-US" altLang="en-US" sz="2800" dirty="0" smtClean="0"/>
              <a:t>Fed alters the money supply</a:t>
            </a:r>
          </a:p>
          <a:p>
            <a:pPr lvl="2"/>
            <a:r>
              <a:rPr lang="en-US" altLang="en-US" sz="2400" dirty="0" smtClean="0"/>
              <a:t>Changing the quantity of reserves in the banking system</a:t>
            </a:r>
          </a:p>
          <a:p>
            <a:pPr lvl="3"/>
            <a:r>
              <a:rPr lang="en-US" altLang="en-US" dirty="0" smtClean="0"/>
              <a:t>Purchase and sale of government bonds in open-market operations</a:t>
            </a: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686800" y="6448425"/>
            <a:ext cx="452438" cy="3540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25D27CE-EB84-42A8-AE4F-DF0FA2897C5E}" type="slidenum">
              <a:rPr lang="en-US" altLang="en-US" sz="1200" smtClean="0">
                <a:solidFill>
                  <a:srgbClr val="002060"/>
                </a:solidFill>
              </a:rPr>
              <a:pPr algn="ctr" eaLnBrk="1" hangingPunct="1"/>
              <a:t>10</a:t>
            </a:fld>
            <a:endParaRPr lang="en-US" altLang="en-US" sz="1200" dirty="0" smtClean="0">
              <a:solidFill>
                <a:srgbClr val="002060"/>
              </a:solidFill>
            </a:endParaRPr>
          </a:p>
        </p:txBody>
      </p:sp>
    </p:spTree>
    <p:extLst>
      <p:ext uri="{BB962C8B-B14F-4D97-AF65-F5344CB8AC3E}">
        <p14:creationId xmlns:p14="http://schemas.microsoft.com/office/powerpoint/2010/main" val="1768715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09550" y="0"/>
            <a:ext cx="8770938" cy="533400"/>
          </a:xfrm>
        </p:spPr>
        <p:txBody>
          <a:bodyPr/>
          <a:lstStyle/>
          <a:p>
            <a:pPr eaLnBrk="1" hangingPunct="1"/>
            <a:r>
              <a:rPr lang="en-US" sz="2800" dirty="0" smtClean="0"/>
              <a:t>Money Market</a:t>
            </a:r>
            <a:endParaRPr lang="en-US" sz="2800" dirty="0" smtClean="0"/>
          </a:p>
        </p:txBody>
      </p:sp>
      <p:sp>
        <p:nvSpPr>
          <p:cNvPr id="123907" name="Rectangle 3"/>
          <p:cNvSpPr>
            <a:spLocks noGrp="1" noChangeArrowheads="1"/>
          </p:cNvSpPr>
          <p:nvPr>
            <p:ph type="body" sz="quarter" idx="12"/>
          </p:nvPr>
        </p:nvSpPr>
        <p:spPr>
          <a:xfrm>
            <a:off x="5181600" y="901700"/>
            <a:ext cx="3619500" cy="4127500"/>
          </a:xfrm>
          <a:noFill/>
        </p:spPr>
        <p:txBody>
          <a:bodyPr/>
          <a:lstStyle/>
          <a:p>
            <a:pPr marL="0" indent="0" eaLnBrk="1" hangingPunct="1">
              <a:buFont typeface="Wingdings" pitchFamily="2" charset="2"/>
              <a:buNone/>
            </a:pPr>
            <a:r>
              <a:rPr lang="en-US" sz="2800" i="1" dirty="0" smtClean="0">
                <a:solidFill>
                  <a:srgbClr val="FF0000"/>
                </a:solidFill>
              </a:rPr>
              <a:t>MS</a:t>
            </a:r>
            <a:r>
              <a:rPr lang="en-US" sz="2800" dirty="0" smtClean="0">
                <a:solidFill>
                  <a:srgbClr val="FF0000"/>
                </a:solidFill>
              </a:rPr>
              <a:t> curve is vertical</a:t>
            </a:r>
            <a:r>
              <a:rPr lang="en-US" sz="2800" dirty="0" smtClean="0"/>
              <a:t>: Changes in </a:t>
            </a:r>
            <a:r>
              <a:rPr lang="en-US" sz="2800" b="1" i="1" dirty="0" smtClean="0"/>
              <a:t>r</a:t>
            </a:r>
            <a:r>
              <a:rPr lang="en-US" sz="2800" dirty="0" smtClean="0"/>
              <a:t> do not affect </a:t>
            </a:r>
            <a:r>
              <a:rPr lang="en-US" sz="2800" i="1" dirty="0" smtClean="0"/>
              <a:t>MS</a:t>
            </a:r>
            <a:r>
              <a:rPr lang="en-US" sz="2800" dirty="0" smtClean="0"/>
              <a:t>, which is fixed by the Fed.</a:t>
            </a:r>
          </a:p>
          <a:p>
            <a:pPr marL="0" indent="0" eaLnBrk="1" hangingPunct="1">
              <a:buFont typeface="Wingdings" pitchFamily="2" charset="2"/>
              <a:buNone/>
            </a:pPr>
            <a:endParaRPr lang="en-US" sz="2800" i="1" dirty="0" smtClean="0">
              <a:solidFill>
                <a:srgbClr val="FF0000"/>
              </a:solidFill>
            </a:endParaRPr>
          </a:p>
          <a:p>
            <a:pPr marL="0" indent="0" eaLnBrk="1" hangingPunct="1">
              <a:buFont typeface="Wingdings" pitchFamily="2" charset="2"/>
              <a:buNone/>
            </a:pPr>
            <a:r>
              <a:rPr lang="en-US" sz="2800" i="1" dirty="0" smtClean="0">
                <a:solidFill>
                  <a:srgbClr val="FF0000"/>
                </a:solidFill>
              </a:rPr>
              <a:t>MD</a:t>
            </a:r>
            <a:r>
              <a:rPr lang="en-US" sz="2800" dirty="0" smtClean="0">
                <a:solidFill>
                  <a:srgbClr val="FF0000"/>
                </a:solidFill>
              </a:rPr>
              <a:t> curve is </a:t>
            </a:r>
            <a:br>
              <a:rPr lang="en-US" sz="2800" dirty="0" smtClean="0">
                <a:solidFill>
                  <a:srgbClr val="FF0000"/>
                </a:solidFill>
              </a:rPr>
            </a:br>
            <a:r>
              <a:rPr lang="en-US" sz="2800" dirty="0" smtClean="0">
                <a:solidFill>
                  <a:srgbClr val="FF0000"/>
                </a:solidFill>
              </a:rPr>
              <a:t>downward sloping</a:t>
            </a:r>
            <a:r>
              <a:rPr lang="en-US" sz="2800" dirty="0" smtClean="0"/>
              <a:t>:  </a:t>
            </a:r>
            <a:br>
              <a:rPr lang="en-US" sz="2800" dirty="0" smtClean="0"/>
            </a:br>
            <a:r>
              <a:rPr lang="en-US" sz="2800" dirty="0" smtClean="0"/>
              <a:t>A fall in </a:t>
            </a:r>
            <a:r>
              <a:rPr lang="en-US" sz="2800" b="1" i="1" dirty="0" smtClean="0"/>
              <a:t>r</a:t>
            </a:r>
            <a:r>
              <a:rPr lang="en-US" sz="2800" dirty="0" smtClean="0"/>
              <a:t> increases money demand.  </a:t>
            </a:r>
          </a:p>
        </p:txBody>
      </p:sp>
      <p:grpSp>
        <p:nvGrpSpPr>
          <p:cNvPr id="16390" name="Group 4"/>
          <p:cNvGrpSpPr>
            <a:grpSpLocks/>
          </p:cNvGrpSpPr>
          <p:nvPr/>
        </p:nvGrpSpPr>
        <p:grpSpPr bwMode="auto">
          <a:xfrm>
            <a:off x="365125" y="1492250"/>
            <a:ext cx="4405313" cy="4098925"/>
            <a:chOff x="230" y="940"/>
            <a:chExt cx="2775" cy="2582"/>
          </a:xfrm>
        </p:grpSpPr>
        <p:sp>
          <p:nvSpPr>
            <p:cNvPr id="16409" name="Text Box 5"/>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16410" name="Text Box 6"/>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16411" name="Group 7"/>
            <p:cNvGrpSpPr>
              <a:grpSpLocks/>
            </p:cNvGrpSpPr>
            <p:nvPr/>
          </p:nvGrpSpPr>
          <p:grpSpPr bwMode="auto">
            <a:xfrm>
              <a:off x="1019" y="1194"/>
              <a:ext cx="1948" cy="2070"/>
              <a:chOff x="1489" y="785"/>
              <a:chExt cx="3650" cy="2492"/>
            </a:xfrm>
          </p:grpSpPr>
          <p:sp>
            <p:nvSpPr>
              <p:cNvPr id="16412" name="Line 8"/>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9"/>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 name="Group 10"/>
          <p:cNvGrpSpPr>
            <a:grpSpLocks/>
          </p:cNvGrpSpPr>
          <p:nvPr/>
        </p:nvGrpSpPr>
        <p:grpSpPr bwMode="auto">
          <a:xfrm>
            <a:off x="2549525" y="1792288"/>
            <a:ext cx="582613" cy="3389312"/>
            <a:chOff x="1606" y="1129"/>
            <a:chExt cx="367" cy="2135"/>
          </a:xfrm>
        </p:grpSpPr>
        <p:sp>
          <p:nvSpPr>
            <p:cNvPr id="16407" name="Line 11"/>
            <p:cNvSpPr>
              <a:spLocks noChangeShapeType="1"/>
            </p:cNvSpPr>
            <p:nvPr/>
          </p:nvSpPr>
          <p:spPr bwMode="auto">
            <a:xfrm flipV="1">
              <a:off x="1792"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Text Box 12"/>
            <p:cNvSpPr txBox="1">
              <a:spLocks noChangeArrowheads="1"/>
            </p:cNvSpPr>
            <p:nvPr/>
          </p:nvSpPr>
          <p:spPr bwMode="auto">
            <a:xfrm>
              <a:off x="1606" y="1129"/>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p>
          </p:txBody>
        </p:sp>
      </p:grpSp>
      <p:grpSp>
        <p:nvGrpSpPr>
          <p:cNvPr id="5" name="Group 13"/>
          <p:cNvGrpSpPr>
            <a:grpSpLocks/>
          </p:cNvGrpSpPr>
          <p:nvPr/>
        </p:nvGrpSpPr>
        <p:grpSpPr bwMode="auto">
          <a:xfrm>
            <a:off x="2138363" y="2178050"/>
            <a:ext cx="2655887" cy="2370138"/>
            <a:chOff x="1347" y="1372"/>
            <a:chExt cx="1673" cy="1493"/>
          </a:xfrm>
        </p:grpSpPr>
        <p:sp>
          <p:nvSpPr>
            <p:cNvPr id="16405" name="Line 14"/>
            <p:cNvSpPr>
              <a:spLocks noChangeShapeType="1"/>
            </p:cNvSpPr>
            <p:nvPr/>
          </p:nvSpPr>
          <p:spPr bwMode="auto">
            <a:xfrm>
              <a:off x="1347" y="1372"/>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Text Box 15"/>
            <p:cNvSpPr txBox="1">
              <a:spLocks noChangeArrowheads="1"/>
            </p:cNvSpPr>
            <p:nvPr/>
          </p:nvSpPr>
          <p:spPr bwMode="auto">
            <a:xfrm>
              <a:off x="2566"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1</a:t>
              </a:r>
            </a:p>
          </p:txBody>
        </p:sp>
      </p:grpSp>
      <p:grpSp>
        <p:nvGrpSpPr>
          <p:cNvPr id="6" name="Group 24"/>
          <p:cNvGrpSpPr>
            <a:grpSpLocks/>
          </p:cNvGrpSpPr>
          <p:nvPr/>
        </p:nvGrpSpPr>
        <p:grpSpPr bwMode="auto">
          <a:xfrm>
            <a:off x="1231900" y="2736850"/>
            <a:ext cx="1681163" cy="365125"/>
            <a:chOff x="776" y="1724"/>
            <a:chExt cx="1059" cy="230"/>
          </a:xfrm>
        </p:grpSpPr>
        <p:grpSp>
          <p:nvGrpSpPr>
            <p:cNvPr id="16401" name="Group 25"/>
            <p:cNvGrpSpPr>
              <a:grpSpLocks/>
            </p:cNvGrpSpPr>
            <p:nvPr/>
          </p:nvGrpSpPr>
          <p:grpSpPr bwMode="auto">
            <a:xfrm>
              <a:off x="776" y="1724"/>
              <a:ext cx="1016" cy="230"/>
              <a:chOff x="776" y="1724"/>
              <a:chExt cx="1016" cy="230"/>
            </a:xfrm>
          </p:grpSpPr>
          <p:sp>
            <p:nvSpPr>
              <p:cNvPr id="16403" name="Text Box 26"/>
              <p:cNvSpPr txBox="1">
                <a:spLocks noChangeArrowheads="1"/>
              </p:cNvSpPr>
              <p:nvPr/>
            </p:nvSpPr>
            <p:spPr bwMode="auto">
              <a:xfrm>
                <a:off x="776" y="1724"/>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solidFill>
                      <a:srgbClr val="FF0000"/>
                    </a:solidFill>
                    <a:cs typeface="Arial" charset="0"/>
                  </a:rPr>
                  <a:t>r</a:t>
                </a:r>
                <a:r>
                  <a:rPr lang="en-US" sz="2400" b="1" baseline="-25000">
                    <a:solidFill>
                      <a:srgbClr val="FF0000"/>
                    </a:solidFill>
                    <a:cs typeface="Arial" charset="0"/>
                  </a:rPr>
                  <a:t>1</a:t>
                </a:r>
              </a:p>
            </p:txBody>
          </p:sp>
          <p:sp>
            <p:nvSpPr>
              <p:cNvPr id="16404" name="Line 27"/>
              <p:cNvSpPr>
                <a:spLocks noChangeShapeType="1"/>
              </p:cNvSpPr>
              <p:nvPr/>
            </p:nvSpPr>
            <p:spPr bwMode="auto">
              <a:xfrm flipH="1">
                <a:off x="1017" y="1849"/>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02" name="Oval 28"/>
            <p:cNvSpPr>
              <a:spLocks noChangeArrowheads="1"/>
            </p:cNvSpPr>
            <p:nvPr/>
          </p:nvSpPr>
          <p:spPr bwMode="auto">
            <a:xfrm>
              <a:off x="1747" y="18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8" name="Group 32"/>
          <p:cNvGrpSpPr>
            <a:grpSpLocks/>
          </p:cNvGrpSpPr>
          <p:nvPr/>
        </p:nvGrpSpPr>
        <p:grpSpPr bwMode="auto">
          <a:xfrm>
            <a:off x="1879600" y="5230813"/>
            <a:ext cx="1957388" cy="1071562"/>
            <a:chOff x="1184" y="3295"/>
            <a:chExt cx="1233" cy="675"/>
          </a:xfrm>
        </p:grpSpPr>
        <p:sp>
          <p:nvSpPr>
            <p:cNvPr id="16399" name="Line 30"/>
            <p:cNvSpPr>
              <a:spLocks noChangeShapeType="1"/>
            </p:cNvSpPr>
            <p:nvPr/>
          </p:nvSpPr>
          <p:spPr bwMode="auto">
            <a:xfrm>
              <a:off x="1792" y="3295"/>
              <a:ext cx="0" cy="282"/>
            </a:xfrm>
            <a:prstGeom prst="line">
              <a:avLst/>
            </a:prstGeom>
            <a:noFill/>
            <a:ln w="25400">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16400" name="Text Box 29"/>
            <p:cNvSpPr txBox="1">
              <a:spLocks noChangeArrowheads="1"/>
            </p:cNvSpPr>
            <p:nvPr/>
          </p:nvSpPr>
          <p:spPr bwMode="auto">
            <a:xfrm>
              <a:off x="1184" y="3510"/>
              <a:ext cx="1233" cy="46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Quantity fixed by the Fed</a:t>
              </a:r>
            </a:p>
          </p:txBody>
        </p:sp>
      </p:grpSp>
      <p:grpSp>
        <p:nvGrpSpPr>
          <p:cNvPr id="9" name="Group 37"/>
          <p:cNvGrpSpPr>
            <a:grpSpLocks/>
          </p:cNvGrpSpPr>
          <p:nvPr/>
        </p:nvGrpSpPr>
        <p:grpSpPr bwMode="auto">
          <a:xfrm>
            <a:off x="236538" y="3122613"/>
            <a:ext cx="1209675" cy="1393825"/>
            <a:chOff x="149" y="1967"/>
            <a:chExt cx="762" cy="878"/>
          </a:xfrm>
        </p:grpSpPr>
        <p:sp>
          <p:nvSpPr>
            <p:cNvPr id="16397" name="Line 36"/>
            <p:cNvSpPr>
              <a:spLocks noChangeShapeType="1"/>
            </p:cNvSpPr>
            <p:nvPr/>
          </p:nvSpPr>
          <p:spPr bwMode="auto">
            <a:xfrm flipV="1">
              <a:off x="584" y="1967"/>
              <a:ext cx="210" cy="25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398" name="Text Box 35"/>
            <p:cNvSpPr txBox="1">
              <a:spLocks noChangeArrowheads="1"/>
            </p:cNvSpPr>
            <p:nvPr/>
          </p:nvSpPr>
          <p:spPr bwMode="auto">
            <a:xfrm>
              <a:off x="149" y="2155"/>
              <a:ext cx="762" cy="69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Eq’m </a:t>
              </a:r>
              <a:br>
                <a:rPr lang="en-US" sz="2400">
                  <a:cs typeface="Arial" charset="0"/>
                </a:rPr>
              </a:br>
              <a:r>
                <a:rPr lang="en-US" sz="2400">
                  <a:cs typeface="Arial" charset="0"/>
                </a:rPr>
                <a:t>interest rate</a:t>
              </a:r>
            </a:p>
          </p:txBody>
        </p:sp>
      </p:grpSp>
      <p:sp>
        <p:nvSpPr>
          <p:cNvPr id="163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Tree>
    <p:extLst>
      <p:ext uri="{BB962C8B-B14F-4D97-AF65-F5344CB8AC3E}">
        <p14:creationId xmlns:p14="http://schemas.microsoft.com/office/powerpoint/2010/main" val="9688063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left)">
                                      <p:cBhvr>
                                        <p:cTn id="7" dur="500"/>
                                        <p:tgtEl>
                                          <p:spTgt spid="12390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wipe(left)">
                                      <p:cBhvr>
                                        <p:cTn id="18" dur="500"/>
                                        <p:tgtEl>
                                          <p:spTgt spid="123907">
                                            <p:txEl>
                                              <p:pRg st="2" end="2"/>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Righ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par>
                                <p:cTn id="27" presetID="18" presetClass="entr" presetSubtype="3"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upRigh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599" y="0"/>
            <a:ext cx="7772401" cy="1025525"/>
          </a:xfrm>
        </p:spPr>
        <p:txBody>
          <a:bodyPr wrap="square"/>
          <a:lstStyle/>
          <a:p>
            <a:r>
              <a:rPr lang="en-US" altLang="en-US" sz="3600" dirty="0" smtClean="0"/>
              <a:t>Demand </a:t>
            </a:r>
            <a:r>
              <a:rPr lang="en-US" altLang="en-US" sz="3200" dirty="0" smtClean="0"/>
              <a:t>and</a:t>
            </a:r>
            <a:r>
              <a:rPr lang="en-US" altLang="en-US" sz="3600" dirty="0" smtClean="0"/>
              <a:t> Supply of Money, Part 3</a:t>
            </a:r>
          </a:p>
        </p:txBody>
      </p:sp>
      <p:sp>
        <p:nvSpPr>
          <p:cNvPr id="15363" name="Content Placeholder 2"/>
          <p:cNvSpPr>
            <a:spLocks noGrp="1"/>
          </p:cNvSpPr>
          <p:nvPr>
            <p:ph idx="1"/>
          </p:nvPr>
        </p:nvSpPr>
        <p:spPr>
          <a:xfrm>
            <a:off x="304800" y="1492493"/>
            <a:ext cx="8789987" cy="4308475"/>
          </a:xfrm>
        </p:spPr>
        <p:txBody>
          <a:bodyPr/>
          <a:lstStyle/>
          <a:p>
            <a:r>
              <a:rPr lang="en-US" altLang="en-US" dirty="0" smtClean="0"/>
              <a:t>Equilibrium in the money market</a:t>
            </a:r>
          </a:p>
          <a:p>
            <a:pPr lvl="1"/>
            <a:r>
              <a:rPr lang="en-US" altLang="en-US" dirty="0" smtClean="0"/>
              <a:t>Interest rate – adjusts to balance the supply and demand for money </a:t>
            </a:r>
          </a:p>
          <a:p>
            <a:pPr lvl="1"/>
            <a:r>
              <a:rPr lang="en-US" altLang="en-US" dirty="0" smtClean="0"/>
              <a:t>Equilibrium interest rate</a:t>
            </a:r>
          </a:p>
          <a:p>
            <a:pPr lvl="1"/>
            <a:r>
              <a:rPr lang="en-US" altLang="en-US" dirty="0" smtClean="0"/>
              <a:t>Quantity of money demanded exactly balances the quantity of money supplied</a:t>
            </a:r>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A7A8622-F1B6-4D61-AC3C-164901B6CC68}" type="slidenum">
              <a:rPr lang="en-US" altLang="en-US" sz="1200" smtClean="0">
                <a:solidFill>
                  <a:srgbClr val="002060"/>
                </a:solidFill>
              </a:rPr>
              <a:pPr algn="ctr" eaLnBrk="1" hangingPunct="1"/>
              <a:t>12</a:t>
            </a:fld>
            <a:endParaRPr lang="en-US" altLang="en-US" sz="1200" smtClean="0">
              <a:solidFill>
                <a:srgbClr val="002060"/>
              </a:solidFill>
            </a:endParaRPr>
          </a:p>
        </p:txBody>
      </p:sp>
    </p:spTree>
    <p:extLst>
      <p:ext uri="{BB962C8B-B14F-4D97-AF65-F5344CB8AC3E}">
        <p14:creationId xmlns:p14="http://schemas.microsoft.com/office/powerpoint/2010/main" val="23178506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Aggregate Demand </a:t>
            </a:r>
          </a:p>
        </p:txBody>
      </p:sp>
      <p:sp>
        <p:nvSpPr>
          <p:cNvPr id="19459" name="Content Placeholder 2"/>
          <p:cNvSpPr>
            <a:spLocks noGrp="1"/>
          </p:cNvSpPr>
          <p:nvPr>
            <p:ph idx="1"/>
          </p:nvPr>
        </p:nvSpPr>
        <p:spPr>
          <a:xfrm>
            <a:off x="277813" y="1025525"/>
            <a:ext cx="8713787" cy="4689475"/>
          </a:xfrm>
        </p:spPr>
        <p:txBody>
          <a:bodyPr/>
          <a:lstStyle/>
          <a:p>
            <a:r>
              <a:rPr lang="en-US" altLang="en-US" dirty="0" smtClean="0"/>
              <a:t>The downward slope of the AD curve </a:t>
            </a:r>
            <a:endParaRPr lang="en-US" altLang="en-US" dirty="0" smtClean="0"/>
          </a:p>
          <a:p>
            <a:pPr marL="457200" lvl="1" indent="0">
              <a:buNone/>
            </a:pPr>
            <a:r>
              <a:rPr lang="en-US" altLang="en-US" dirty="0" smtClean="0">
                <a:solidFill>
                  <a:srgbClr val="FF0000"/>
                </a:solidFill>
              </a:rPr>
              <a:t>(Interest Rate Effect)  </a:t>
            </a:r>
            <a:endParaRPr lang="en-US" altLang="en-US" dirty="0" smtClean="0">
              <a:solidFill>
                <a:srgbClr val="FF0000"/>
              </a:solidFill>
            </a:endParaRPr>
          </a:p>
          <a:p>
            <a:pPr marL="914400" lvl="1" indent="-514350">
              <a:buFont typeface="Arial" charset="0"/>
              <a:buAutoNum type="arabicPeriod"/>
            </a:pPr>
            <a:r>
              <a:rPr lang="en-US" altLang="en-US" dirty="0" smtClean="0"/>
              <a:t>A </a:t>
            </a:r>
            <a:r>
              <a:rPr lang="en-US" altLang="en-US" dirty="0" smtClean="0"/>
              <a:t>Lower</a:t>
            </a:r>
            <a:r>
              <a:rPr lang="en-US" altLang="en-US" dirty="0" smtClean="0"/>
              <a:t> </a:t>
            </a:r>
            <a:r>
              <a:rPr lang="en-US" altLang="en-US" dirty="0" smtClean="0"/>
              <a:t>price level</a:t>
            </a:r>
          </a:p>
          <a:p>
            <a:pPr marL="1314450" lvl="2" indent="-514350">
              <a:buFont typeface="Arial" charset="0"/>
              <a:buChar char="–"/>
            </a:pPr>
            <a:r>
              <a:rPr lang="en-US" altLang="en-US" dirty="0" smtClean="0"/>
              <a:t>Decreases</a:t>
            </a:r>
            <a:r>
              <a:rPr lang="en-US" altLang="en-US" dirty="0" smtClean="0"/>
              <a:t> </a:t>
            </a:r>
            <a:r>
              <a:rPr lang="en-US" altLang="en-US" dirty="0" smtClean="0"/>
              <a:t>money demand </a:t>
            </a:r>
          </a:p>
          <a:p>
            <a:pPr marL="914400" lvl="1" indent="-514350">
              <a:buFont typeface="Arial" charset="0"/>
              <a:buAutoNum type="arabicPeriod"/>
            </a:pPr>
            <a:r>
              <a:rPr lang="en-US" altLang="en-US" dirty="0" smtClean="0"/>
              <a:t>Lower</a:t>
            </a:r>
            <a:r>
              <a:rPr lang="en-US" altLang="en-US" dirty="0" smtClean="0"/>
              <a:t> </a:t>
            </a:r>
            <a:r>
              <a:rPr lang="en-US" altLang="en-US" dirty="0" smtClean="0"/>
              <a:t>money demand</a:t>
            </a:r>
          </a:p>
          <a:p>
            <a:pPr marL="1314450" lvl="2" indent="-514350">
              <a:buFont typeface="Arial" charset="0"/>
              <a:buChar char="–"/>
            </a:pPr>
            <a:r>
              <a:rPr lang="en-US" altLang="en-US" dirty="0" smtClean="0"/>
              <a:t>Leads to a </a:t>
            </a:r>
            <a:r>
              <a:rPr lang="en-US" altLang="en-US" dirty="0" smtClean="0"/>
              <a:t>lower</a:t>
            </a:r>
            <a:r>
              <a:rPr lang="en-US" altLang="en-US" dirty="0" smtClean="0"/>
              <a:t> </a:t>
            </a:r>
            <a:r>
              <a:rPr lang="en-US" altLang="en-US" dirty="0" smtClean="0"/>
              <a:t>interest rate</a:t>
            </a:r>
          </a:p>
          <a:p>
            <a:pPr marL="914400" lvl="1" indent="-514350">
              <a:buFont typeface="Arial" charset="0"/>
              <a:buAutoNum type="arabicPeriod"/>
            </a:pPr>
            <a:r>
              <a:rPr lang="en-US" altLang="en-US" dirty="0" smtClean="0"/>
              <a:t>A </a:t>
            </a:r>
            <a:r>
              <a:rPr lang="en-US" altLang="en-US" dirty="0" smtClean="0"/>
              <a:t>lower</a:t>
            </a:r>
            <a:r>
              <a:rPr lang="en-US" altLang="en-US" dirty="0" smtClean="0"/>
              <a:t> </a:t>
            </a:r>
            <a:r>
              <a:rPr lang="en-US" altLang="en-US" dirty="0" smtClean="0"/>
              <a:t>interest rate</a:t>
            </a:r>
          </a:p>
          <a:p>
            <a:pPr marL="1314450" lvl="2" indent="-514350">
              <a:buFont typeface="Arial" charset="0"/>
              <a:buChar char="–"/>
            </a:pPr>
            <a:r>
              <a:rPr lang="en-US" altLang="en-US" dirty="0" smtClean="0"/>
              <a:t>Increases</a:t>
            </a:r>
            <a:r>
              <a:rPr lang="en-US" altLang="en-US" dirty="0" smtClean="0"/>
              <a:t> </a:t>
            </a:r>
            <a:r>
              <a:rPr lang="en-US" altLang="en-US" dirty="0" smtClean="0"/>
              <a:t>the quantity of goods and services demanded</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CB82C27-9EEB-41E8-9912-E7B6AC0C0CD9}" type="slidenum">
              <a:rPr lang="en-US" altLang="en-US" sz="1200" smtClean="0">
                <a:solidFill>
                  <a:srgbClr val="002060"/>
                </a:solidFill>
              </a:rPr>
              <a:pPr algn="ctr" eaLnBrk="1" hangingPunct="1"/>
              <a:t>13</a:t>
            </a:fld>
            <a:endParaRPr lang="en-US" altLang="en-US" sz="1200" dirty="0" smtClean="0">
              <a:solidFill>
                <a:srgbClr val="002060"/>
              </a:solidFill>
            </a:endParaRPr>
          </a:p>
        </p:txBody>
      </p:sp>
    </p:spTree>
    <p:extLst>
      <p:ext uri="{BB962C8B-B14F-4D97-AF65-F5344CB8AC3E}">
        <p14:creationId xmlns:p14="http://schemas.microsoft.com/office/powerpoint/2010/main" val="870667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z="2800" dirty="0" smtClean="0"/>
              <a:t>How the Interest-Rate Effect Works</a:t>
            </a:r>
          </a:p>
        </p:txBody>
      </p:sp>
      <p:grpSp>
        <p:nvGrpSpPr>
          <p:cNvPr id="17413" name="Group 44"/>
          <p:cNvGrpSpPr>
            <a:grpSpLocks/>
          </p:cNvGrpSpPr>
          <p:nvPr/>
        </p:nvGrpSpPr>
        <p:grpSpPr bwMode="auto">
          <a:xfrm>
            <a:off x="5308600" y="1471613"/>
            <a:ext cx="3375025" cy="4114800"/>
            <a:chOff x="3344" y="927"/>
            <a:chExt cx="2126" cy="2592"/>
          </a:xfrm>
        </p:grpSpPr>
        <p:grpSp>
          <p:nvGrpSpPr>
            <p:cNvPr id="17462" name="Group 7"/>
            <p:cNvGrpSpPr>
              <a:grpSpLocks/>
            </p:cNvGrpSpPr>
            <p:nvPr/>
          </p:nvGrpSpPr>
          <p:grpSpPr bwMode="auto">
            <a:xfrm>
              <a:off x="3485" y="1197"/>
              <a:ext cx="1948" cy="2070"/>
              <a:chOff x="1489" y="785"/>
              <a:chExt cx="3650" cy="2492"/>
            </a:xfrm>
          </p:grpSpPr>
          <p:sp>
            <p:nvSpPr>
              <p:cNvPr id="17465" name="Line 8"/>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6" name="Line 9"/>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63" name="Text Box 10"/>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17464" name="Text Box 11"/>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17414" name="Group 43"/>
          <p:cNvGrpSpPr>
            <a:grpSpLocks/>
          </p:cNvGrpSpPr>
          <p:nvPr/>
        </p:nvGrpSpPr>
        <p:grpSpPr bwMode="auto">
          <a:xfrm>
            <a:off x="365125" y="1492250"/>
            <a:ext cx="4405313" cy="4098925"/>
            <a:chOff x="230" y="940"/>
            <a:chExt cx="2775" cy="2582"/>
          </a:xfrm>
        </p:grpSpPr>
        <p:sp>
          <p:nvSpPr>
            <p:cNvPr id="17457" name="Text Box 18"/>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17458" name="Text Box 19"/>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17459" name="Group 20"/>
            <p:cNvGrpSpPr>
              <a:grpSpLocks/>
            </p:cNvGrpSpPr>
            <p:nvPr/>
          </p:nvGrpSpPr>
          <p:grpSpPr bwMode="auto">
            <a:xfrm>
              <a:off x="1019" y="1194"/>
              <a:ext cx="1948" cy="2070"/>
              <a:chOff x="1489" y="785"/>
              <a:chExt cx="3650" cy="2492"/>
            </a:xfrm>
          </p:grpSpPr>
          <p:sp>
            <p:nvSpPr>
              <p:cNvPr id="17460" name="Line 21"/>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Line 22"/>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7415" name="Group 48"/>
          <p:cNvGrpSpPr>
            <a:grpSpLocks/>
          </p:cNvGrpSpPr>
          <p:nvPr/>
        </p:nvGrpSpPr>
        <p:grpSpPr bwMode="auto">
          <a:xfrm>
            <a:off x="5692775" y="2343150"/>
            <a:ext cx="2921000" cy="2332038"/>
            <a:chOff x="3586" y="1476"/>
            <a:chExt cx="1840" cy="1469"/>
          </a:xfrm>
        </p:grpSpPr>
        <p:sp>
          <p:nvSpPr>
            <p:cNvPr id="17455" name="Line 26"/>
            <p:cNvSpPr>
              <a:spLocks noChangeShapeType="1"/>
            </p:cNvSpPr>
            <p:nvPr/>
          </p:nvSpPr>
          <p:spPr bwMode="auto">
            <a:xfrm>
              <a:off x="3586" y="1476"/>
              <a:ext cx="1522" cy="1301"/>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Text Box 27"/>
            <p:cNvSpPr txBox="1">
              <a:spLocks noChangeArrowheads="1"/>
            </p:cNvSpPr>
            <p:nvPr/>
          </p:nvSpPr>
          <p:spPr bwMode="auto">
            <a:xfrm>
              <a:off x="5059" y="2705"/>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p>
          </p:txBody>
        </p:sp>
      </p:grpSp>
      <p:grpSp>
        <p:nvGrpSpPr>
          <p:cNvPr id="17416" name="Group 47"/>
          <p:cNvGrpSpPr>
            <a:grpSpLocks/>
          </p:cNvGrpSpPr>
          <p:nvPr/>
        </p:nvGrpSpPr>
        <p:grpSpPr bwMode="auto">
          <a:xfrm>
            <a:off x="2549525" y="1792288"/>
            <a:ext cx="582613" cy="3389312"/>
            <a:chOff x="1606" y="1129"/>
            <a:chExt cx="367" cy="2135"/>
          </a:xfrm>
        </p:grpSpPr>
        <p:sp>
          <p:nvSpPr>
            <p:cNvPr id="17453" name="Line 23"/>
            <p:cNvSpPr>
              <a:spLocks noChangeShapeType="1"/>
            </p:cNvSpPr>
            <p:nvPr/>
          </p:nvSpPr>
          <p:spPr bwMode="auto">
            <a:xfrm flipV="1">
              <a:off x="1792"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Text Box 30"/>
            <p:cNvSpPr txBox="1">
              <a:spLocks noChangeArrowheads="1"/>
            </p:cNvSpPr>
            <p:nvPr/>
          </p:nvSpPr>
          <p:spPr bwMode="auto">
            <a:xfrm>
              <a:off x="1606" y="1129"/>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p>
          </p:txBody>
        </p:sp>
      </p:grpSp>
      <p:grpSp>
        <p:nvGrpSpPr>
          <p:cNvPr id="17417" name="Group 46"/>
          <p:cNvGrpSpPr>
            <a:grpSpLocks/>
          </p:cNvGrpSpPr>
          <p:nvPr/>
        </p:nvGrpSpPr>
        <p:grpSpPr bwMode="auto">
          <a:xfrm>
            <a:off x="2138363" y="2178050"/>
            <a:ext cx="2655887" cy="2370138"/>
            <a:chOff x="1347" y="1372"/>
            <a:chExt cx="1673" cy="1493"/>
          </a:xfrm>
        </p:grpSpPr>
        <p:sp>
          <p:nvSpPr>
            <p:cNvPr id="17451" name="Line 24"/>
            <p:cNvSpPr>
              <a:spLocks noChangeShapeType="1"/>
            </p:cNvSpPr>
            <p:nvPr/>
          </p:nvSpPr>
          <p:spPr bwMode="auto">
            <a:xfrm>
              <a:off x="1347" y="1372"/>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Text Box 31"/>
            <p:cNvSpPr txBox="1">
              <a:spLocks noChangeArrowheads="1"/>
            </p:cNvSpPr>
            <p:nvPr/>
          </p:nvSpPr>
          <p:spPr bwMode="auto">
            <a:xfrm>
              <a:off x="2566"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1</a:t>
              </a:r>
            </a:p>
          </p:txBody>
        </p:sp>
      </p:grpSp>
      <p:grpSp>
        <p:nvGrpSpPr>
          <p:cNvPr id="9" name="Group 45"/>
          <p:cNvGrpSpPr>
            <a:grpSpLocks/>
          </p:cNvGrpSpPr>
          <p:nvPr/>
        </p:nvGrpSpPr>
        <p:grpSpPr bwMode="auto">
          <a:xfrm>
            <a:off x="1706563" y="2805113"/>
            <a:ext cx="2655887" cy="2319337"/>
            <a:chOff x="1075" y="1767"/>
            <a:chExt cx="1673" cy="1461"/>
          </a:xfrm>
        </p:grpSpPr>
        <p:sp>
          <p:nvSpPr>
            <p:cNvPr id="17449" name="Line 25"/>
            <p:cNvSpPr>
              <a:spLocks noChangeShapeType="1"/>
            </p:cNvSpPr>
            <p:nvPr/>
          </p:nvSpPr>
          <p:spPr bwMode="auto">
            <a:xfrm>
              <a:off x="1075" y="1767"/>
              <a:ext cx="1245" cy="132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Text Box 32"/>
            <p:cNvSpPr txBox="1">
              <a:spLocks noChangeArrowheads="1"/>
            </p:cNvSpPr>
            <p:nvPr/>
          </p:nvSpPr>
          <p:spPr bwMode="auto">
            <a:xfrm>
              <a:off x="2294" y="2988"/>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2</a:t>
              </a:r>
            </a:p>
          </p:txBody>
        </p:sp>
      </p:grpSp>
      <p:sp>
        <p:nvSpPr>
          <p:cNvPr id="121890" name="Text Box 34"/>
          <p:cNvSpPr txBox="1">
            <a:spLocks noChangeArrowheads="1"/>
          </p:cNvSpPr>
          <p:nvPr/>
        </p:nvSpPr>
        <p:spPr bwMode="auto">
          <a:xfrm>
            <a:off x="5086350" y="3881438"/>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2</a:t>
            </a:r>
          </a:p>
        </p:txBody>
      </p:sp>
      <p:grpSp>
        <p:nvGrpSpPr>
          <p:cNvPr id="17420" name="Group 57"/>
          <p:cNvGrpSpPr>
            <a:grpSpLocks/>
          </p:cNvGrpSpPr>
          <p:nvPr/>
        </p:nvGrpSpPr>
        <p:grpSpPr bwMode="auto">
          <a:xfrm>
            <a:off x="5084763" y="2933700"/>
            <a:ext cx="1700212" cy="2654300"/>
            <a:chOff x="3203" y="1848"/>
            <a:chExt cx="1071" cy="1672"/>
          </a:xfrm>
        </p:grpSpPr>
        <p:grpSp>
          <p:nvGrpSpPr>
            <p:cNvPr id="17443" name="Group 12"/>
            <p:cNvGrpSpPr>
              <a:grpSpLocks/>
            </p:cNvGrpSpPr>
            <p:nvPr/>
          </p:nvGrpSpPr>
          <p:grpSpPr bwMode="auto">
            <a:xfrm>
              <a:off x="3482" y="1962"/>
              <a:ext cx="672" cy="1303"/>
              <a:chOff x="357" y="2450"/>
              <a:chExt cx="795" cy="646"/>
            </a:xfrm>
          </p:grpSpPr>
          <p:sp>
            <p:nvSpPr>
              <p:cNvPr id="17447" name="Line 1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4" name="Oval 29"/>
            <p:cNvSpPr>
              <a:spLocks noChangeArrowheads="1"/>
            </p:cNvSpPr>
            <p:nvPr/>
          </p:nvSpPr>
          <p:spPr bwMode="auto">
            <a:xfrm>
              <a:off x="4107" y="191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45" name="Text Box 33"/>
            <p:cNvSpPr txBox="1">
              <a:spLocks noChangeArrowheads="1"/>
            </p:cNvSpPr>
            <p:nvPr/>
          </p:nvSpPr>
          <p:spPr bwMode="auto">
            <a:xfrm>
              <a:off x="3203" y="184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sp>
          <p:nvSpPr>
            <p:cNvPr id="17446" name="Text Box 35"/>
            <p:cNvSpPr txBox="1">
              <a:spLocks noChangeArrowheads="1"/>
            </p:cNvSpPr>
            <p:nvPr/>
          </p:nvSpPr>
          <p:spPr bwMode="auto">
            <a:xfrm>
              <a:off x="4034"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grpSp>
      <p:grpSp>
        <p:nvGrpSpPr>
          <p:cNvPr id="12" name="Group 59"/>
          <p:cNvGrpSpPr>
            <a:grpSpLocks/>
          </p:cNvGrpSpPr>
          <p:nvPr/>
        </p:nvGrpSpPr>
        <p:grpSpPr bwMode="auto">
          <a:xfrm>
            <a:off x="5535613" y="3994150"/>
            <a:ext cx="2368550" cy="1590675"/>
            <a:chOff x="3487" y="2516"/>
            <a:chExt cx="1492" cy="1002"/>
          </a:xfrm>
        </p:grpSpPr>
        <p:sp>
          <p:nvSpPr>
            <p:cNvPr id="17439" name="Line 5"/>
            <p:cNvSpPr>
              <a:spLocks noChangeShapeType="1"/>
            </p:cNvSpPr>
            <p:nvPr/>
          </p:nvSpPr>
          <p:spPr bwMode="auto">
            <a:xfrm>
              <a:off x="3487" y="2560"/>
              <a:ext cx="136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6"/>
            <p:cNvSpPr>
              <a:spLocks noChangeShapeType="1"/>
            </p:cNvSpPr>
            <p:nvPr/>
          </p:nvSpPr>
          <p:spPr bwMode="auto">
            <a:xfrm>
              <a:off x="4855" y="2561"/>
              <a:ext cx="0" cy="70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Oval 28"/>
            <p:cNvSpPr>
              <a:spLocks noChangeArrowheads="1"/>
            </p:cNvSpPr>
            <p:nvPr/>
          </p:nvSpPr>
          <p:spPr bwMode="auto">
            <a:xfrm>
              <a:off x="4809" y="251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42" name="Text Box 36"/>
            <p:cNvSpPr txBox="1">
              <a:spLocks noChangeArrowheads="1"/>
            </p:cNvSpPr>
            <p:nvPr/>
          </p:nvSpPr>
          <p:spPr bwMode="auto">
            <a:xfrm>
              <a:off x="4739"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grpSp>
      <p:grpSp>
        <p:nvGrpSpPr>
          <p:cNvPr id="13" name="Group 51"/>
          <p:cNvGrpSpPr>
            <a:grpSpLocks/>
          </p:cNvGrpSpPr>
          <p:nvPr/>
        </p:nvGrpSpPr>
        <p:grpSpPr bwMode="auto">
          <a:xfrm>
            <a:off x="1231900" y="3794125"/>
            <a:ext cx="1679575" cy="365125"/>
            <a:chOff x="776" y="2390"/>
            <a:chExt cx="1058" cy="230"/>
          </a:xfrm>
        </p:grpSpPr>
        <p:grpSp>
          <p:nvGrpSpPr>
            <p:cNvPr id="17435" name="Group 49"/>
            <p:cNvGrpSpPr>
              <a:grpSpLocks/>
            </p:cNvGrpSpPr>
            <p:nvPr/>
          </p:nvGrpSpPr>
          <p:grpSpPr bwMode="auto">
            <a:xfrm>
              <a:off x="776" y="2390"/>
              <a:ext cx="1018" cy="230"/>
              <a:chOff x="776" y="2390"/>
              <a:chExt cx="1018" cy="230"/>
            </a:xfrm>
          </p:grpSpPr>
          <p:sp>
            <p:nvSpPr>
              <p:cNvPr id="17437" name="Text Box 38"/>
              <p:cNvSpPr txBox="1">
                <a:spLocks noChangeArrowheads="1"/>
              </p:cNvSpPr>
              <p:nvPr/>
            </p:nvSpPr>
            <p:spPr bwMode="auto">
              <a:xfrm>
                <a:off x="776" y="2390"/>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2</a:t>
                </a:r>
              </a:p>
            </p:txBody>
          </p:sp>
          <p:sp>
            <p:nvSpPr>
              <p:cNvPr id="17438" name="Line 39"/>
              <p:cNvSpPr>
                <a:spLocks noChangeShapeType="1"/>
              </p:cNvSpPr>
              <p:nvPr/>
            </p:nvSpPr>
            <p:spPr bwMode="auto">
              <a:xfrm flipH="1">
                <a:off x="1019" y="2531"/>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6" name="Oval 41"/>
            <p:cNvSpPr>
              <a:spLocks noChangeArrowheads="1"/>
            </p:cNvSpPr>
            <p:nvPr/>
          </p:nvSpPr>
          <p:spPr bwMode="auto">
            <a:xfrm>
              <a:off x="1746" y="24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7423" name="Group 52"/>
          <p:cNvGrpSpPr>
            <a:grpSpLocks/>
          </p:cNvGrpSpPr>
          <p:nvPr/>
        </p:nvGrpSpPr>
        <p:grpSpPr bwMode="auto">
          <a:xfrm>
            <a:off x="1231900" y="2736850"/>
            <a:ext cx="1681163" cy="365125"/>
            <a:chOff x="776" y="1724"/>
            <a:chExt cx="1059" cy="230"/>
          </a:xfrm>
        </p:grpSpPr>
        <p:grpSp>
          <p:nvGrpSpPr>
            <p:cNvPr id="17431" name="Group 50"/>
            <p:cNvGrpSpPr>
              <a:grpSpLocks/>
            </p:cNvGrpSpPr>
            <p:nvPr/>
          </p:nvGrpSpPr>
          <p:grpSpPr bwMode="auto">
            <a:xfrm>
              <a:off x="776" y="1724"/>
              <a:ext cx="1016" cy="230"/>
              <a:chOff x="776" y="1724"/>
              <a:chExt cx="1016" cy="230"/>
            </a:xfrm>
          </p:grpSpPr>
          <p:sp>
            <p:nvSpPr>
              <p:cNvPr id="17433" name="Text Box 37"/>
              <p:cNvSpPr txBox="1">
                <a:spLocks noChangeArrowheads="1"/>
              </p:cNvSpPr>
              <p:nvPr/>
            </p:nvSpPr>
            <p:spPr bwMode="auto">
              <a:xfrm>
                <a:off x="776" y="1724"/>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1</a:t>
                </a:r>
              </a:p>
            </p:txBody>
          </p:sp>
          <p:sp>
            <p:nvSpPr>
              <p:cNvPr id="17434" name="Line 40"/>
              <p:cNvSpPr>
                <a:spLocks noChangeShapeType="1"/>
              </p:cNvSpPr>
              <p:nvPr/>
            </p:nvSpPr>
            <p:spPr bwMode="auto">
              <a:xfrm flipH="1">
                <a:off x="1017" y="1849"/>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2" name="Oval 42"/>
            <p:cNvSpPr>
              <a:spLocks noChangeArrowheads="1"/>
            </p:cNvSpPr>
            <p:nvPr/>
          </p:nvSpPr>
          <p:spPr bwMode="auto">
            <a:xfrm>
              <a:off x="1747" y="18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21909" name="Text Box 53"/>
          <p:cNvSpPr txBox="1">
            <a:spLocks noChangeArrowheads="1"/>
          </p:cNvSpPr>
          <p:nvPr/>
        </p:nvSpPr>
        <p:spPr bwMode="auto">
          <a:xfrm>
            <a:off x="892175" y="900113"/>
            <a:ext cx="7434263"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 fall in </a:t>
            </a:r>
            <a:r>
              <a:rPr lang="en-US" sz="2500" b="1" i="1" dirty="0">
                <a:latin typeface="Arial"/>
                <a:cs typeface="Arial"/>
              </a:rPr>
              <a:t>P</a:t>
            </a:r>
            <a:r>
              <a:rPr lang="en-US" sz="2500" dirty="0">
                <a:latin typeface="Arial"/>
                <a:cs typeface="Arial"/>
              </a:rPr>
              <a:t> reduces money demand, which lowers </a:t>
            </a:r>
            <a:r>
              <a:rPr lang="en-US" sz="2500" b="1" i="1" dirty="0">
                <a:latin typeface="Arial"/>
                <a:cs typeface="Arial"/>
              </a:rPr>
              <a:t>r</a:t>
            </a:r>
            <a:r>
              <a:rPr lang="en-US" sz="2500" dirty="0">
                <a:latin typeface="Arial"/>
                <a:cs typeface="Arial"/>
              </a:rPr>
              <a:t>.</a:t>
            </a:r>
          </a:p>
        </p:txBody>
      </p:sp>
      <p:sp>
        <p:nvSpPr>
          <p:cNvPr id="121910" name="Text Box 54"/>
          <p:cNvSpPr txBox="1">
            <a:spLocks noChangeArrowheads="1"/>
          </p:cNvSpPr>
          <p:nvPr/>
        </p:nvSpPr>
        <p:spPr bwMode="auto">
          <a:xfrm>
            <a:off x="473075" y="5799138"/>
            <a:ext cx="822960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 fall in </a:t>
            </a:r>
            <a:r>
              <a:rPr lang="en-US" sz="2500" b="1" i="1" dirty="0">
                <a:latin typeface="Arial"/>
                <a:cs typeface="Arial"/>
              </a:rPr>
              <a:t>r</a:t>
            </a:r>
            <a:r>
              <a:rPr lang="en-US" sz="2500" dirty="0">
                <a:latin typeface="Arial"/>
                <a:cs typeface="Arial"/>
              </a:rPr>
              <a:t> increases </a:t>
            </a:r>
            <a:r>
              <a:rPr lang="en-US" sz="2500" b="1" i="1" dirty="0">
                <a:latin typeface="Arial"/>
                <a:cs typeface="Arial"/>
              </a:rPr>
              <a:t>I</a:t>
            </a:r>
            <a:r>
              <a:rPr lang="en-US" sz="2500" dirty="0">
                <a:latin typeface="Arial"/>
                <a:cs typeface="Arial"/>
              </a:rPr>
              <a:t> and the quantity of </a:t>
            </a:r>
            <a:r>
              <a:rPr lang="en-US" sz="2500" dirty="0" err="1">
                <a:latin typeface="Arial"/>
                <a:cs typeface="Arial"/>
              </a:rPr>
              <a:t>g&amp;s</a:t>
            </a:r>
            <a:r>
              <a:rPr lang="en-US" sz="2500" dirty="0">
                <a:latin typeface="Arial"/>
                <a:cs typeface="Arial"/>
              </a:rPr>
              <a:t> demanded.</a:t>
            </a:r>
          </a:p>
        </p:txBody>
      </p:sp>
      <p:sp>
        <p:nvSpPr>
          <p:cNvPr id="121911" name="Line 55"/>
          <p:cNvSpPr>
            <a:spLocks noChangeShapeType="1"/>
          </p:cNvSpPr>
          <p:nvPr/>
        </p:nvSpPr>
        <p:spPr bwMode="auto">
          <a:xfrm>
            <a:off x="5653088" y="3146425"/>
            <a:ext cx="0" cy="890588"/>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1912" name="Line 56"/>
          <p:cNvSpPr>
            <a:spLocks noChangeShapeType="1"/>
          </p:cNvSpPr>
          <p:nvPr/>
        </p:nvSpPr>
        <p:spPr bwMode="auto">
          <a:xfrm rot="-5400000">
            <a:off x="7153275" y="4527550"/>
            <a:ext cx="0" cy="109220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1914" name="Line 58"/>
          <p:cNvSpPr>
            <a:spLocks noChangeShapeType="1"/>
          </p:cNvSpPr>
          <p:nvPr/>
        </p:nvSpPr>
        <p:spPr bwMode="auto">
          <a:xfrm rot="5400000">
            <a:off x="2327275" y="2541588"/>
            <a:ext cx="0" cy="79375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1916" name="Line 60"/>
          <p:cNvSpPr>
            <a:spLocks noChangeShapeType="1"/>
          </p:cNvSpPr>
          <p:nvPr/>
        </p:nvSpPr>
        <p:spPr bwMode="auto">
          <a:xfrm>
            <a:off x="1392238" y="3082925"/>
            <a:ext cx="0" cy="760413"/>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3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2592310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909"/>
                                        </p:tgtEl>
                                        <p:attrNameLst>
                                          <p:attrName>style.visibility</p:attrName>
                                        </p:attrNameLst>
                                      </p:cBhvr>
                                      <p:to>
                                        <p:strVal val="visible"/>
                                      </p:to>
                                    </p:set>
                                    <p:animEffect transition="in" filter="fade">
                                      <p:cBhvr>
                                        <p:cTn id="7" dur="500"/>
                                        <p:tgtEl>
                                          <p:spTgt spid="12190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1911"/>
                                        </p:tgtEl>
                                        <p:attrNameLst>
                                          <p:attrName>style.visibility</p:attrName>
                                        </p:attrNameLst>
                                      </p:cBhvr>
                                      <p:to>
                                        <p:strVal val="visible"/>
                                      </p:to>
                                    </p:set>
                                    <p:animEffect transition="in" filter="wipe(up)">
                                      <p:cBhvr>
                                        <p:cTn id="10" dur="500"/>
                                        <p:tgtEl>
                                          <p:spTgt spid="121911"/>
                                        </p:tgtEl>
                                      </p:cBhvr>
                                    </p:animEffect>
                                  </p:childTnLst>
                                </p:cTn>
                              </p:par>
                            </p:childTnLst>
                          </p:cTn>
                        </p:par>
                        <p:par>
                          <p:cTn id="11" fill="hold" nodeType="afterGroup">
                            <p:stCondLst>
                              <p:cond delay="500"/>
                            </p:stCondLst>
                            <p:childTnLst>
                              <p:par>
                                <p:cTn id="12" presetID="18" presetClass="entr" presetSubtype="12" fill="hold" grpId="0" nodeType="afterEffect">
                                  <p:stCondLst>
                                    <p:cond delay="0"/>
                                  </p:stCondLst>
                                  <p:childTnLst>
                                    <p:set>
                                      <p:cBhvr>
                                        <p:cTn id="13" dur="1" fill="hold">
                                          <p:stCondLst>
                                            <p:cond delay="0"/>
                                          </p:stCondLst>
                                        </p:cTn>
                                        <p:tgtEl>
                                          <p:spTgt spid="121890"/>
                                        </p:tgtEl>
                                        <p:attrNameLst>
                                          <p:attrName>style.visibility</p:attrName>
                                        </p:attrNameLst>
                                      </p:cBhvr>
                                      <p:to>
                                        <p:strVal val="visible"/>
                                      </p:to>
                                    </p:set>
                                    <p:animEffect transition="in" filter="strips(downLeft)">
                                      <p:cBhvr>
                                        <p:cTn id="14" dur="500"/>
                                        <p:tgtEl>
                                          <p:spTgt spid="1218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1914"/>
                                        </p:tgtEl>
                                        <p:attrNameLst>
                                          <p:attrName>style.visibility</p:attrName>
                                        </p:attrNameLst>
                                      </p:cBhvr>
                                      <p:to>
                                        <p:strVal val="visible"/>
                                      </p:to>
                                    </p:set>
                                    <p:animEffect transition="in" filter="wipe(right)">
                                      <p:cBhvr>
                                        <p:cTn id="19" dur="500"/>
                                        <p:tgtEl>
                                          <p:spTgt spid="121914"/>
                                        </p:tgtEl>
                                      </p:cBhvr>
                                    </p:animEffect>
                                  </p:childTnLst>
                                </p:cTn>
                              </p:par>
                            </p:childTnLst>
                          </p:cTn>
                        </p:par>
                        <p:par>
                          <p:cTn id="20" fill="hold" nodeType="afterGroup">
                            <p:stCondLst>
                              <p:cond delay="500"/>
                            </p:stCondLst>
                            <p:childTnLst>
                              <p:par>
                                <p:cTn id="21" presetID="18" presetClass="entr" presetSubtype="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1916"/>
                                        </p:tgtEl>
                                        <p:attrNameLst>
                                          <p:attrName>style.visibility</p:attrName>
                                        </p:attrNameLst>
                                      </p:cBhvr>
                                      <p:to>
                                        <p:strVal val="visible"/>
                                      </p:to>
                                    </p:set>
                                    <p:animEffect transition="in" filter="wipe(up)">
                                      <p:cBhvr>
                                        <p:cTn id="31" dur="500"/>
                                        <p:tgtEl>
                                          <p:spTgt spid="1219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1910"/>
                                        </p:tgtEl>
                                        <p:attrNameLst>
                                          <p:attrName>style.visibility</p:attrName>
                                        </p:attrNameLst>
                                      </p:cBhvr>
                                      <p:to>
                                        <p:strVal val="visible"/>
                                      </p:to>
                                    </p:set>
                                    <p:animEffect transition="in" filter="fade">
                                      <p:cBhvr>
                                        <p:cTn id="36" dur="500"/>
                                        <p:tgtEl>
                                          <p:spTgt spid="1219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1912"/>
                                        </p:tgtEl>
                                        <p:attrNameLst>
                                          <p:attrName>style.visibility</p:attrName>
                                        </p:attrNameLst>
                                      </p:cBhvr>
                                      <p:to>
                                        <p:strVal val="visible"/>
                                      </p:to>
                                    </p:set>
                                    <p:animEffect transition="in" filter="wipe(left)">
                                      <p:cBhvr>
                                        <p:cTn id="41" dur="500"/>
                                        <p:tgtEl>
                                          <p:spTgt spid="121912"/>
                                        </p:tgtEl>
                                      </p:cBhvr>
                                    </p:animEffect>
                                  </p:childTnLst>
                                </p:cTn>
                              </p:par>
                              <p:par>
                                <p:cTn id="42" presetID="18" presetClass="entr" presetSubtype="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trips(downRight)">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0" grpId="0"/>
      <p:bldP spid="121909" grpId="0" animBg="1"/>
      <p:bldP spid="121910" grpId="0" animBg="1"/>
      <p:bldP spid="121911" grpId="0" animBg="1"/>
      <p:bldP spid="121912" grpId="0" animBg="1"/>
      <p:bldP spid="121914" grpId="0" animBg="1"/>
      <p:bldP spid="1219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340068" y="1"/>
            <a:ext cx="7803931" cy="961900"/>
          </a:xfrm>
        </p:spPr>
        <p:txBody>
          <a:bodyPr wrap="square"/>
          <a:lstStyle/>
          <a:p>
            <a:r>
              <a:rPr lang="en-US" altLang="en-US" sz="3200" dirty="0" smtClean="0"/>
              <a:t>Monetary Policy Influences </a:t>
            </a:r>
            <a:r>
              <a:rPr lang="en-US" altLang="en-US" sz="3200" dirty="0" smtClean="0"/>
              <a:t>AD</a:t>
            </a:r>
            <a:endParaRPr lang="en-US" altLang="en-US" sz="3200" dirty="0" smtClean="0"/>
          </a:p>
        </p:txBody>
      </p:sp>
      <p:sp>
        <p:nvSpPr>
          <p:cNvPr id="21507" name="Content Placeholder 2"/>
          <p:cNvSpPr>
            <a:spLocks noGrp="1"/>
          </p:cNvSpPr>
          <p:nvPr>
            <p:ph idx="1"/>
          </p:nvPr>
        </p:nvSpPr>
        <p:spPr>
          <a:xfrm>
            <a:off x="277813" y="1177925"/>
            <a:ext cx="8637587" cy="5070475"/>
          </a:xfrm>
        </p:spPr>
        <p:txBody>
          <a:bodyPr/>
          <a:lstStyle/>
          <a:p>
            <a:r>
              <a:rPr lang="en-US" altLang="en-US" sz="3200" dirty="0" smtClean="0"/>
              <a:t>Monetary policy by the Fed Reserve</a:t>
            </a:r>
            <a:endParaRPr lang="en-US" altLang="en-US" sz="3200" dirty="0" smtClean="0"/>
          </a:p>
          <a:p>
            <a:pPr lvl="1"/>
            <a:r>
              <a:rPr lang="en-US" altLang="en-US" sz="2800" dirty="0" smtClean="0"/>
              <a:t>Increase in money supply</a:t>
            </a:r>
          </a:p>
          <a:p>
            <a:pPr lvl="1"/>
            <a:r>
              <a:rPr lang="en-US" altLang="en-US" sz="2800" dirty="0" smtClean="0"/>
              <a:t>Decrease in money </a:t>
            </a:r>
            <a:r>
              <a:rPr lang="en-US" altLang="en-US" sz="2800" dirty="0" smtClean="0"/>
              <a:t>supply</a:t>
            </a:r>
          </a:p>
          <a:p>
            <a:pPr lvl="1"/>
            <a:r>
              <a:rPr lang="en-US" altLang="en-US" sz="2800" dirty="0" smtClean="0"/>
              <a:t>Change in Federal Fund Rate (interest rate)</a:t>
            </a:r>
            <a:endParaRPr lang="en-US" altLang="en-US" sz="2800" dirty="0" smtClean="0"/>
          </a:p>
          <a:p>
            <a:pPr marL="457200" lvl="1" indent="0">
              <a:buNone/>
            </a:pPr>
            <a:r>
              <a:rPr lang="en-US" altLang="en-US" sz="2800" dirty="0" smtClean="0"/>
              <a:t>		**</a:t>
            </a:r>
            <a:r>
              <a:rPr lang="en-US" altLang="en-US" sz="2800" dirty="0" smtClean="0">
                <a:solidFill>
                  <a:srgbClr val="FF0000"/>
                </a:solidFill>
              </a:rPr>
              <a:t>Shifts </a:t>
            </a:r>
            <a:r>
              <a:rPr lang="en-US" altLang="en-US" sz="2800" dirty="0" smtClean="0">
                <a:solidFill>
                  <a:srgbClr val="FF0000"/>
                </a:solidFill>
              </a:rPr>
              <a:t>aggregate-demand curve</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0C64A50-8080-495D-A188-A1CE370AC982}" type="slidenum">
              <a:rPr lang="en-US" altLang="en-US" sz="1200" smtClean="0">
                <a:solidFill>
                  <a:srgbClr val="002060"/>
                </a:solidFill>
              </a:rPr>
              <a:pPr algn="ctr" eaLnBrk="1" hangingPunct="1"/>
              <a:t>15</a:t>
            </a:fld>
            <a:endParaRPr lang="en-US" altLang="en-US" sz="1200" dirty="0" smtClean="0">
              <a:solidFill>
                <a:srgbClr val="002060"/>
              </a:solidFill>
            </a:endParaRPr>
          </a:p>
        </p:txBody>
      </p:sp>
    </p:spTree>
    <p:extLst>
      <p:ext uri="{BB962C8B-B14F-4D97-AF65-F5344CB8AC3E}">
        <p14:creationId xmlns:p14="http://schemas.microsoft.com/office/powerpoint/2010/main" val="3674301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40068" y="1"/>
            <a:ext cx="7803931" cy="961900"/>
          </a:xfrm>
        </p:spPr>
        <p:txBody>
          <a:bodyPr wrap="square"/>
          <a:lstStyle/>
          <a:p>
            <a:r>
              <a:rPr lang="en-US" altLang="en-US" sz="3200" dirty="0" smtClean="0"/>
              <a:t>Monetary Policy Influences </a:t>
            </a:r>
            <a:r>
              <a:rPr lang="en-US" altLang="en-US" sz="3200" dirty="0" smtClean="0"/>
              <a:t>AD</a:t>
            </a:r>
            <a:endParaRPr lang="en-US" altLang="en-US" sz="3200" dirty="0" smtClean="0"/>
          </a:p>
        </p:txBody>
      </p:sp>
      <p:sp>
        <p:nvSpPr>
          <p:cNvPr id="24579" name="Content Placeholder 2"/>
          <p:cNvSpPr>
            <a:spLocks noGrp="1"/>
          </p:cNvSpPr>
          <p:nvPr>
            <p:ph idx="1"/>
          </p:nvPr>
        </p:nvSpPr>
        <p:spPr>
          <a:xfrm>
            <a:off x="277813" y="1025525"/>
            <a:ext cx="8637587" cy="4841875"/>
          </a:xfrm>
        </p:spPr>
        <p:txBody>
          <a:bodyPr/>
          <a:lstStyle/>
          <a:p>
            <a:pPr marL="0" indent="0">
              <a:buNone/>
            </a:pPr>
            <a:r>
              <a:rPr lang="en-US" altLang="en-US" dirty="0" smtClean="0"/>
              <a:t>1. The </a:t>
            </a:r>
            <a:r>
              <a:rPr lang="en-US" altLang="en-US" dirty="0" smtClean="0"/>
              <a:t>Fed decreases the money supply</a:t>
            </a:r>
          </a:p>
          <a:p>
            <a:pPr lvl="1"/>
            <a:r>
              <a:rPr lang="en-US" altLang="en-US" dirty="0" smtClean="0"/>
              <a:t>Money-supply curve shifts left</a:t>
            </a:r>
          </a:p>
          <a:p>
            <a:pPr lvl="1"/>
            <a:r>
              <a:rPr lang="en-US" altLang="en-US" dirty="0" smtClean="0"/>
              <a:t>Interest rate increases</a:t>
            </a:r>
          </a:p>
          <a:p>
            <a:pPr lvl="1"/>
            <a:r>
              <a:rPr lang="en-US" altLang="en-US" dirty="0" smtClean="0"/>
              <a:t>At any given price level</a:t>
            </a:r>
          </a:p>
          <a:p>
            <a:pPr lvl="2"/>
            <a:r>
              <a:rPr lang="en-US" altLang="en-US" dirty="0" smtClean="0"/>
              <a:t>Decrease in quantity demanded of goods and services</a:t>
            </a:r>
          </a:p>
          <a:p>
            <a:pPr lvl="1"/>
            <a:r>
              <a:rPr lang="en-US" altLang="en-US" dirty="0" smtClean="0"/>
              <a:t>Aggregate-demand curve shifts left</a:t>
            </a: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CAD70C3-225F-41FF-BA76-7B64F4D6E1E0}" type="slidenum">
              <a:rPr lang="en-US" altLang="en-US" sz="1200" smtClean="0">
                <a:solidFill>
                  <a:srgbClr val="002060"/>
                </a:solidFill>
              </a:rPr>
              <a:pPr algn="ctr" eaLnBrk="1" hangingPunct="1"/>
              <a:t>16</a:t>
            </a:fld>
            <a:endParaRPr lang="en-US" altLang="en-US" sz="1200" dirty="0" smtClean="0">
              <a:solidFill>
                <a:srgbClr val="002060"/>
              </a:solidFill>
            </a:endParaRPr>
          </a:p>
        </p:txBody>
      </p:sp>
    </p:spTree>
    <p:extLst>
      <p:ext uri="{BB962C8B-B14F-4D97-AF65-F5344CB8AC3E}">
        <p14:creationId xmlns:p14="http://schemas.microsoft.com/office/powerpoint/2010/main" val="26590785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Autofit/>
          </a:bodyPr>
          <a:lstStyle/>
          <a:p>
            <a:pPr eaLnBrk="1" hangingPunct="1"/>
            <a:r>
              <a:rPr lang="en-US" sz="2400" dirty="0" smtClean="0"/>
              <a:t>The Effects of Reducing the Money Supply</a:t>
            </a:r>
          </a:p>
        </p:txBody>
      </p:sp>
      <p:grpSp>
        <p:nvGrpSpPr>
          <p:cNvPr id="19461" name="Group 6"/>
          <p:cNvGrpSpPr>
            <a:grpSpLocks/>
          </p:cNvGrpSpPr>
          <p:nvPr/>
        </p:nvGrpSpPr>
        <p:grpSpPr bwMode="auto">
          <a:xfrm>
            <a:off x="5308600" y="1471613"/>
            <a:ext cx="3375025" cy="4114800"/>
            <a:chOff x="3344" y="927"/>
            <a:chExt cx="2126" cy="2592"/>
          </a:xfrm>
        </p:grpSpPr>
        <p:grpSp>
          <p:nvGrpSpPr>
            <p:cNvPr id="19508" name="Group 7"/>
            <p:cNvGrpSpPr>
              <a:grpSpLocks/>
            </p:cNvGrpSpPr>
            <p:nvPr/>
          </p:nvGrpSpPr>
          <p:grpSpPr bwMode="auto">
            <a:xfrm>
              <a:off x="3485" y="1197"/>
              <a:ext cx="1948" cy="2070"/>
              <a:chOff x="1489" y="785"/>
              <a:chExt cx="3650" cy="2492"/>
            </a:xfrm>
          </p:grpSpPr>
          <p:sp>
            <p:nvSpPr>
              <p:cNvPr id="19511" name="Line 8"/>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9"/>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509" name="Text Box 10"/>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19510" name="Text Box 11"/>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19462" name="Group 15"/>
          <p:cNvGrpSpPr>
            <a:grpSpLocks/>
          </p:cNvGrpSpPr>
          <p:nvPr/>
        </p:nvGrpSpPr>
        <p:grpSpPr bwMode="auto">
          <a:xfrm>
            <a:off x="365125" y="1492250"/>
            <a:ext cx="4405313" cy="4098925"/>
            <a:chOff x="230" y="940"/>
            <a:chExt cx="2775" cy="2582"/>
          </a:xfrm>
        </p:grpSpPr>
        <p:sp>
          <p:nvSpPr>
            <p:cNvPr id="19503" name="Text Box 16"/>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19504" name="Text Box 17"/>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19505" name="Group 18"/>
            <p:cNvGrpSpPr>
              <a:grpSpLocks/>
            </p:cNvGrpSpPr>
            <p:nvPr/>
          </p:nvGrpSpPr>
          <p:grpSpPr bwMode="auto">
            <a:xfrm>
              <a:off x="1019" y="1194"/>
              <a:ext cx="1948" cy="2070"/>
              <a:chOff x="1489" y="785"/>
              <a:chExt cx="3650" cy="2492"/>
            </a:xfrm>
          </p:grpSpPr>
          <p:sp>
            <p:nvSpPr>
              <p:cNvPr id="19506" name="Line 19"/>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20"/>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9463" name="Group 57"/>
          <p:cNvGrpSpPr>
            <a:grpSpLocks/>
          </p:cNvGrpSpPr>
          <p:nvPr/>
        </p:nvGrpSpPr>
        <p:grpSpPr bwMode="auto">
          <a:xfrm>
            <a:off x="5902325" y="2227263"/>
            <a:ext cx="2965450" cy="2387600"/>
            <a:chOff x="3718" y="1403"/>
            <a:chExt cx="1868" cy="1504"/>
          </a:xfrm>
        </p:grpSpPr>
        <p:sp>
          <p:nvSpPr>
            <p:cNvPr id="19501" name="Line 22"/>
            <p:cNvSpPr>
              <a:spLocks noChangeShapeType="1"/>
            </p:cNvSpPr>
            <p:nvPr/>
          </p:nvSpPr>
          <p:spPr bwMode="auto">
            <a:xfrm>
              <a:off x="3718" y="1403"/>
              <a:ext cx="1522" cy="1301"/>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Text Box 23"/>
            <p:cNvSpPr txBox="1">
              <a:spLocks noChangeArrowheads="1"/>
            </p:cNvSpPr>
            <p:nvPr/>
          </p:nvSpPr>
          <p:spPr bwMode="auto">
            <a:xfrm>
              <a:off x="5219" y="266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i="1">
                  <a:cs typeface="Arial" charset="0"/>
                </a:rPr>
                <a:t>AD</a:t>
              </a:r>
              <a:r>
                <a:rPr lang="en-US" sz="2500" baseline="-25000">
                  <a:cs typeface="Arial" charset="0"/>
                </a:rPr>
                <a:t>1</a:t>
              </a:r>
            </a:p>
          </p:txBody>
        </p:sp>
      </p:grpSp>
      <p:grpSp>
        <p:nvGrpSpPr>
          <p:cNvPr id="19464" name="Group 48"/>
          <p:cNvGrpSpPr>
            <a:grpSpLocks/>
          </p:cNvGrpSpPr>
          <p:nvPr/>
        </p:nvGrpSpPr>
        <p:grpSpPr bwMode="auto">
          <a:xfrm>
            <a:off x="2994025" y="1792288"/>
            <a:ext cx="668338" cy="3389312"/>
            <a:chOff x="1970" y="1129"/>
            <a:chExt cx="421" cy="2135"/>
          </a:xfrm>
        </p:grpSpPr>
        <p:sp>
          <p:nvSpPr>
            <p:cNvPr id="19499" name="Line 27"/>
            <p:cNvSpPr>
              <a:spLocks noChangeShapeType="1"/>
            </p:cNvSpPr>
            <p:nvPr/>
          </p:nvSpPr>
          <p:spPr bwMode="auto">
            <a:xfrm flipV="1">
              <a:off x="2177"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Text Box 28"/>
            <p:cNvSpPr txBox="1">
              <a:spLocks noChangeArrowheads="1"/>
            </p:cNvSpPr>
            <p:nvPr/>
          </p:nvSpPr>
          <p:spPr bwMode="auto">
            <a:xfrm>
              <a:off x="1970" y="1129"/>
              <a:ext cx="4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r>
                <a:rPr lang="en-US" sz="2500" baseline="-25000">
                  <a:cs typeface="Arial" charset="0"/>
                </a:rPr>
                <a:t>1</a:t>
              </a:r>
            </a:p>
          </p:txBody>
        </p:sp>
      </p:grpSp>
      <p:grpSp>
        <p:nvGrpSpPr>
          <p:cNvPr id="19465" name="Group 47"/>
          <p:cNvGrpSpPr>
            <a:grpSpLocks/>
          </p:cNvGrpSpPr>
          <p:nvPr/>
        </p:nvGrpSpPr>
        <p:grpSpPr bwMode="auto">
          <a:xfrm>
            <a:off x="1946275" y="2486025"/>
            <a:ext cx="2600325" cy="2370138"/>
            <a:chOff x="1347" y="1372"/>
            <a:chExt cx="1638" cy="1493"/>
          </a:xfrm>
        </p:grpSpPr>
        <p:sp>
          <p:nvSpPr>
            <p:cNvPr id="19497" name="Line 30"/>
            <p:cNvSpPr>
              <a:spLocks noChangeShapeType="1"/>
            </p:cNvSpPr>
            <p:nvPr/>
          </p:nvSpPr>
          <p:spPr bwMode="auto">
            <a:xfrm>
              <a:off x="1347" y="1372"/>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Text Box 31"/>
            <p:cNvSpPr txBox="1">
              <a:spLocks noChangeArrowheads="1"/>
            </p:cNvSpPr>
            <p:nvPr/>
          </p:nvSpPr>
          <p:spPr bwMode="auto">
            <a:xfrm>
              <a:off x="2531"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endParaRPr lang="en-US" sz="2500" b="1" baseline="-25000">
                <a:cs typeface="Arial" charset="0"/>
              </a:endParaRPr>
            </a:p>
          </p:txBody>
        </p:sp>
      </p:grpSp>
      <p:grpSp>
        <p:nvGrpSpPr>
          <p:cNvPr id="19466" name="Group 63"/>
          <p:cNvGrpSpPr>
            <a:grpSpLocks/>
          </p:cNvGrpSpPr>
          <p:nvPr/>
        </p:nvGrpSpPr>
        <p:grpSpPr bwMode="auto">
          <a:xfrm>
            <a:off x="5084763" y="3338513"/>
            <a:ext cx="2552700" cy="2246312"/>
            <a:chOff x="3203" y="2103"/>
            <a:chExt cx="1608" cy="1415"/>
          </a:xfrm>
        </p:grpSpPr>
        <p:grpSp>
          <p:nvGrpSpPr>
            <p:cNvPr id="19491" name="Group 12"/>
            <p:cNvGrpSpPr>
              <a:grpSpLocks/>
            </p:cNvGrpSpPr>
            <p:nvPr/>
          </p:nvGrpSpPr>
          <p:grpSpPr bwMode="auto">
            <a:xfrm>
              <a:off x="3482" y="2231"/>
              <a:ext cx="1207" cy="1037"/>
              <a:chOff x="357" y="2450"/>
              <a:chExt cx="795" cy="646"/>
            </a:xfrm>
          </p:grpSpPr>
          <p:sp>
            <p:nvSpPr>
              <p:cNvPr id="19495" name="Line 1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1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92" name="Oval 24"/>
            <p:cNvSpPr>
              <a:spLocks noChangeArrowheads="1"/>
            </p:cNvSpPr>
            <p:nvPr/>
          </p:nvSpPr>
          <p:spPr bwMode="auto">
            <a:xfrm>
              <a:off x="4642" y="21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9493" name="Text Box 35"/>
            <p:cNvSpPr txBox="1">
              <a:spLocks noChangeArrowheads="1"/>
            </p:cNvSpPr>
            <p:nvPr/>
          </p:nvSpPr>
          <p:spPr bwMode="auto">
            <a:xfrm>
              <a:off x="3203" y="2103"/>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sp>
          <p:nvSpPr>
            <p:cNvPr id="19494" name="Text Box 38"/>
            <p:cNvSpPr txBox="1">
              <a:spLocks noChangeArrowheads="1"/>
            </p:cNvSpPr>
            <p:nvPr/>
          </p:nvSpPr>
          <p:spPr bwMode="auto">
            <a:xfrm>
              <a:off x="4571"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grpSp>
      <p:grpSp>
        <p:nvGrpSpPr>
          <p:cNvPr id="19467" name="Group 52"/>
          <p:cNvGrpSpPr>
            <a:grpSpLocks/>
          </p:cNvGrpSpPr>
          <p:nvPr/>
        </p:nvGrpSpPr>
        <p:grpSpPr bwMode="auto">
          <a:xfrm>
            <a:off x="1233488" y="3743325"/>
            <a:ext cx="2162175" cy="365125"/>
            <a:chOff x="777" y="2358"/>
            <a:chExt cx="1362" cy="230"/>
          </a:xfrm>
        </p:grpSpPr>
        <p:sp>
          <p:nvSpPr>
            <p:cNvPr id="19488" name="Text Box 43"/>
            <p:cNvSpPr txBox="1">
              <a:spLocks noChangeArrowheads="1"/>
            </p:cNvSpPr>
            <p:nvPr/>
          </p:nvSpPr>
          <p:spPr bwMode="auto">
            <a:xfrm>
              <a:off x="777" y="2358"/>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1</a:t>
              </a:r>
            </a:p>
          </p:txBody>
        </p:sp>
        <p:sp>
          <p:nvSpPr>
            <p:cNvPr id="19489" name="Line 44"/>
            <p:cNvSpPr>
              <a:spLocks noChangeShapeType="1"/>
            </p:cNvSpPr>
            <p:nvPr/>
          </p:nvSpPr>
          <p:spPr bwMode="auto">
            <a:xfrm flipH="1" flipV="1">
              <a:off x="1018" y="2492"/>
              <a:ext cx="1075"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Oval 45"/>
            <p:cNvSpPr>
              <a:spLocks noChangeArrowheads="1"/>
            </p:cNvSpPr>
            <p:nvPr/>
          </p:nvSpPr>
          <p:spPr bwMode="auto">
            <a:xfrm>
              <a:off x="2051" y="245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2" name="Group 49"/>
          <p:cNvGrpSpPr>
            <a:grpSpLocks/>
          </p:cNvGrpSpPr>
          <p:nvPr/>
        </p:nvGrpSpPr>
        <p:grpSpPr bwMode="auto">
          <a:xfrm>
            <a:off x="2190750" y="1789113"/>
            <a:ext cx="668338" cy="3389312"/>
            <a:chOff x="1970" y="1129"/>
            <a:chExt cx="421" cy="2135"/>
          </a:xfrm>
        </p:grpSpPr>
        <p:sp>
          <p:nvSpPr>
            <p:cNvPr id="19486" name="Line 50"/>
            <p:cNvSpPr>
              <a:spLocks noChangeShapeType="1"/>
            </p:cNvSpPr>
            <p:nvPr/>
          </p:nvSpPr>
          <p:spPr bwMode="auto">
            <a:xfrm flipV="1">
              <a:off x="2177" y="1358"/>
              <a:ext cx="0" cy="19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Text Box 51"/>
            <p:cNvSpPr txBox="1">
              <a:spLocks noChangeArrowheads="1"/>
            </p:cNvSpPr>
            <p:nvPr/>
          </p:nvSpPr>
          <p:spPr bwMode="auto">
            <a:xfrm>
              <a:off x="1970" y="1129"/>
              <a:ext cx="4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r>
                <a:rPr lang="en-US" sz="2500" baseline="-25000">
                  <a:cs typeface="Arial" charset="0"/>
                </a:rPr>
                <a:t>2</a:t>
              </a:r>
            </a:p>
          </p:txBody>
        </p:sp>
      </p:grpSp>
      <p:grpSp>
        <p:nvGrpSpPr>
          <p:cNvPr id="13" name="Group 53"/>
          <p:cNvGrpSpPr>
            <a:grpSpLocks/>
          </p:cNvGrpSpPr>
          <p:nvPr/>
        </p:nvGrpSpPr>
        <p:grpSpPr bwMode="auto">
          <a:xfrm>
            <a:off x="1235075" y="2884488"/>
            <a:ext cx="1355725" cy="365125"/>
            <a:chOff x="778" y="1817"/>
            <a:chExt cx="854" cy="230"/>
          </a:xfrm>
        </p:grpSpPr>
        <p:sp>
          <p:nvSpPr>
            <p:cNvPr id="19483" name="Text Box 40"/>
            <p:cNvSpPr txBox="1">
              <a:spLocks noChangeArrowheads="1"/>
            </p:cNvSpPr>
            <p:nvPr/>
          </p:nvSpPr>
          <p:spPr bwMode="auto">
            <a:xfrm>
              <a:off x="778" y="1817"/>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dirty="0">
                  <a:cs typeface="Arial" charset="0"/>
                </a:rPr>
                <a:t>r</a:t>
              </a:r>
              <a:r>
                <a:rPr lang="en-US" sz="2400" b="1" baseline="-25000" dirty="0">
                  <a:cs typeface="Arial" charset="0"/>
                </a:rPr>
                <a:t>2</a:t>
              </a:r>
            </a:p>
          </p:txBody>
        </p:sp>
        <p:sp>
          <p:nvSpPr>
            <p:cNvPr id="19484" name="Line 41"/>
            <p:cNvSpPr>
              <a:spLocks noChangeShapeType="1"/>
            </p:cNvSpPr>
            <p:nvPr/>
          </p:nvSpPr>
          <p:spPr bwMode="auto">
            <a:xfrm flipH="1">
              <a:off x="1018" y="1955"/>
              <a:ext cx="56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Oval 46"/>
            <p:cNvSpPr>
              <a:spLocks noChangeArrowheads="1"/>
            </p:cNvSpPr>
            <p:nvPr/>
          </p:nvSpPr>
          <p:spPr bwMode="auto">
            <a:xfrm>
              <a:off x="1544" y="190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4" name="Group 61"/>
          <p:cNvGrpSpPr>
            <a:grpSpLocks/>
          </p:cNvGrpSpPr>
          <p:nvPr/>
        </p:nvGrpSpPr>
        <p:grpSpPr bwMode="auto">
          <a:xfrm>
            <a:off x="5715000" y="2976563"/>
            <a:ext cx="2638425" cy="2035175"/>
            <a:chOff x="3600" y="1875"/>
            <a:chExt cx="1662" cy="1282"/>
          </a:xfrm>
        </p:grpSpPr>
        <p:sp>
          <p:nvSpPr>
            <p:cNvPr id="19481" name="Line 59"/>
            <p:cNvSpPr>
              <a:spLocks noChangeShapeType="1"/>
            </p:cNvSpPr>
            <p:nvPr/>
          </p:nvSpPr>
          <p:spPr bwMode="auto">
            <a:xfrm>
              <a:off x="3600" y="1875"/>
              <a:ext cx="1295" cy="11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Text Box 60"/>
            <p:cNvSpPr txBox="1">
              <a:spLocks noChangeArrowheads="1"/>
            </p:cNvSpPr>
            <p:nvPr/>
          </p:nvSpPr>
          <p:spPr bwMode="auto">
            <a:xfrm>
              <a:off x="4895" y="291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i="1">
                  <a:cs typeface="Arial" charset="0"/>
                </a:rPr>
                <a:t>AD</a:t>
              </a:r>
              <a:r>
                <a:rPr lang="en-US" sz="2500" baseline="-25000">
                  <a:cs typeface="Arial" charset="0"/>
                </a:rPr>
                <a:t>2</a:t>
              </a:r>
            </a:p>
          </p:txBody>
        </p:sp>
      </p:grpSp>
      <p:grpSp>
        <p:nvGrpSpPr>
          <p:cNvPr id="15" name="Group 64"/>
          <p:cNvGrpSpPr>
            <a:grpSpLocks/>
          </p:cNvGrpSpPr>
          <p:nvPr/>
        </p:nvGrpSpPr>
        <p:grpSpPr bwMode="auto">
          <a:xfrm>
            <a:off x="6194425" y="3468688"/>
            <a:ext cx="381000" cy="2119312"/>
            <a:chOff x="3902" y="2185"/>
            <a:chExt cx="240" cy="1335"/>
          </a:xfrm>
        </p:grpSpPr>
        <p:sp>
          <p:nvSpPr>
            <p:cNvPr id="19478" name="Text Box 37"/>
            <p:cNvSpPr txBox="1">
              <a:spLocks noChangeArrowheads="1"/>
            </p:cNvSpPr>
            <p:nvPr/>
          </p:nvSpPr>
          <p:spPr bwMode="auto">
            <a:xfrm>
              <a:off x="3902"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sp>
          <p:nvSpPr>
            <p:cNvPr id="19479" name="Line 62"/>
            <p:cNvSpPr>
              <a:spLocks noChangeShapeType="1"/>
            </p:cNvSpPr>
            <p:nvPr/>
          </p:nvSpPr>
          <p:spPr bwMode="auto">
            <a:xfrm>
              <a:off x="4022" y="2233"/>
              <a:ext cx="0" cy="103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Oval 25"/>
            <p:cNvSpPr>
              <a:spLocks noChangeArrowheads="1"/>
            </p:cNvSpPr>
            <p:nvPr/>
          </p:nvSpPr>
          <p:spPr bwMode="auto">
            <a:xfrm>
              <a:off x="3974" y="218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24993" name="Text Box 65"/>
          <p:cNvSpPr txBox="1">
            <a:spLocks noChangeArrowheads="1"/>
          </p:cNvSpPr>
          <p:nvPr/>
        </p:nvSpPr>
        <p:spPr bwMode="auto">
          <a:xfrm>
            <a:off x="892175" y="900113"/>
            <a:ext cx="7434263"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The Fed can raise </a:t>
            </a:r>
            <a:r>
              <a:rPr lang="en-US" sz="2500" b="1" i="1" dirty="0">
                <a:latin typeface="Arial"/>
                <a:cs typeface="Arial"/>
              </a:rPr>
              <a:t>r</a:t>
            </a:r>
            <a:r>
              <a:rPr lang="en-US" sz="2500" dirty="0">
                <a:latin typeface="Arial"/>
                <a:cs typeface="Arial"/>
              </a:rPr>
              <a:t> by reducing the money supply.</a:t>
            </a:r>
          </a:p>
        </p:txBody>
      </p:sp>
      <p:sp>
        <p:nvSpPr>
          <p:cNvPr id="124994" name="Text Box 66"/>
          <p:cNvSpPr txBox="1">
            <a:spLocks noChangeArrowheads="1"/>
          </p:cNvSpPr>
          <p:nvPr/>
        </p:nvSpPr>
        <p:spPr bwMode="auto">
          <a:xfrm>
            <a:off x="473075" y="5799138"/>
            <a:ext cx="822960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An increase in </a:t>
            </a:r>
            <a:r>
              <a:rPr lang="en-US" sz="2500" b="1" i="1" dirty="0">
                <a:latin typeface="Arial"/>
                <a:cs typeface="Arial"/>
              </a:rPr>
              <a:t>r</a:t>
            </a:r>
            <a:r>
              <a:rPr lang="en-US" sz="2500" dirty="0">
                <a:latin typeface="Arial"/>
                <a:cs typeface="Arial"/>
              </a:rPr>
              <a:t> reduces the quantity of </a:t>
            </a:r>
            <a:r>
              <a:rPr lang="en-US" sz="2500" dirty="0" err="1">
                <a:latin typeface="Arial"/>
                <a:cs typeface="Arial"/>
              </a:rPr>
              <a:t>g&amp;s</a:t>
            </a:r>
            <a:r>
              <a:rPr lang="en-US" sz="2500" dirty="0">
                <a:latin typeface="Arial"/>
                <a:cs typeface="Arial"/>
              </a:rPr>
              <a:t> demanded.</a:t>
            </a:r>
          </a:p>
        </p:txBody>
      </p:sp>
      <p:sp>
        <p:nvSpPr>
          <p:cNvPr id="124995" name="Line 67"/>
          <p:cNvSpPr>
            <a:spLocks noChangeShapeType="1"/>
          </p:cNvSpPr>
          <p:nvPr/>
        </p:nvSpPr>
        <p:spPr bwMode="auto">
          <a:xfrm rot="5400000">
            <a:off x="2916238" y="2212975"/>
            <a:ext cx="0" cy="746125"/>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4996" name="Line 68"/>
          <p:cNvSpPr>
            <a:spLocks noChangeShapeType="1"/>
          </p:cNvSpPr>
          <p:nvPr/>
        </p:nvSpPr>
        <p:spPr bwMode="auto">
          <a:xfrm rot="10800000">
            <a:off x="1392238" y="3240088"/>
            <a:ext cx="0" cy="604837"/>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4997" name="Line 69"/>
          <p:cNvSpPr>
            <a:spLocks noChangeShapeType="1"/>
          </p:cNvSpPr>
          <p:nvPr/>
        </p:nvSpPr>
        <p:spPr bwMode="auto">
          <a:xfrm rot="5400000">
            <a:off x="6906419" y="3104357"/>
            <a:ext cx="0" cy="874712"/>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47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26888326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93"/>
                                        </p:tgtEl>
                                        <p:attrNameLst>
                                          <p:attrName>style.visibility</p:attrName>
                                        </p:attrNameLst>
                                      </p:cBhvr>
                                      <p:to>
                                        <p:strVal val="visible"/>
                                      </p:to>
                                    </p:set>
                                    <p:animEffect transition="in" filter="fade">
                                      <p:cBhvr>
                                        <p:cTn id="7" dur="500"/>
                                        <p:tgtEl>
                                          <p:spTgt spid="124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4995"/>
                                        </p:tgtEl>
                                        <p:attrNameLst>
                                          <p:attrName>style.visibility</p:attrName>
                                        </p:attrNameLst>
                                      </p:cBhvr>
                                      <p:to>
                                        <p:strVal val="visible"/>
                                      </p:to>
                                    </p:set>
                                    <p:animEffect transition="in" filter="wipe(right)">
                                      <p:cBhvr>
                                        <p:cTn id="12" dur="500"/>
                                        <p:tgtEl>
                                          <p:spTgt spid="124995"/>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4996"/>
                                        </p:tgtEl>
                                        <p:attrNameLst>
                                          <p:attrName>style.visibility</p:attrName>
                                        </p:attrNameLst>
                                      </p:cBhvr>
                                      <p:to>
                                        <p:strVal val="visible"/>
                                      </p:to>
                                    </p:set>
                                    <p:animEffect transition="in" filter="wipe(down)">
                                      <p:cBhvr>
                                        <p:cTn id="21" dur="500"/>
                                        <p:tgtEl>
                                          <p:spTgt spid="124996"/>
                                        </p:tgtEl>
                                      </p:cBhvr>
                                    </p:animEffect>
                                  </p:childTnLst>
                                </p:cTn>
                              </p:par>
                              <p:par>
                                <p:cTn id="22" presetID="22" presetClass="entr" presetSubtype="2"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4994"/>
                                        </p:tgtEl>
                                        <p:attrNameLst>
                                          <p:attrName>style.visibility</p:attrName>
                                        </p:attrNameLst>
                                      </p:cBhvr>
                                      <p:to>
                                        <p:strVal val="visible"/>
                                      </p:to>
                                    </p:set>
                                    <p:animEffect transition="in" filter="fade">
                                      <p:cBhvr>
                                        <p:cTn id="29" dur="500"/>
                                        <p:tgtEl>
                                          <p:spTgt spid="12499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124997"/>
                                        </p:tgtEl>
                                        <p:attrNameLst>
                                          <p:attrName>style.visibility</p:attrName>
                                        </p:attrNameLst>
                                      </p:cBhvr>
                                      <p:to>
                                        <p:strVal val="visible"/>
                                      </p:to>
                                    </p:set>
                                    <p:animEffect transition="in" filter="wipe(right)">
                                      <p:cBhvr>
                                        <p:cTn id="33" dur="500"/>
                                        <p:tgtEl>
                                          <p:spTgt spid="124997"/>
                                        </p:tgtEl>
                                      </p:cBhvr>
                                    </p:animEffect>
                                  </p:childTnLst>
                                </p:cTn>
                              </p:par>
                            </p:childTnLst>
                          </p:cTn>
                        </p:par>
                        <p:par>
                          <p:cTn id="34" fill="hold" nodeType="afterGroup">
                            <p:stCondLst>
                              <p:cond delay="1000"/>
                            </p:stCondLst>
                            <p:childTnLst>
                              <p:par>
                                <p:cTn id="35" presetID="22" presetClass="entr" presetSubtype="1"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nodeType="withGroup">
                            <p:stCondLst>
                              <p:cond delay="1500"/>
                            </p:stCondLst>
                            <p:childTnLst>
                              <p:par>
                                <p:cTn id="39" presetID="18" presetClass="entr" presetSubtype="6"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strips(downRigh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93" grpId="0" animBg="1"/>
      <p:bldP spid="124994" grpId="0" animBg="1"/>
      <p:bldP spid="124995" grpId="0" animBg="1"/>
      <p:bldP spid="124996" grpId="0" animBg="1"/>
      <p:bldP spid="12499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40068" y="1"/>
            <a:ext cx="7803931" cy="961900"/>
          </a:xfrm>
        </p:spPr>
        <p:txBody>
          <a:bodyPr wrap="square"/>
          <a:lstStyle/>
          <a:p>
            <a:r>
              <a:rPr lang="en-US" altLang="en-US" sz="3200" dirty="0" smtClean="0"/>
              <a:t>Monetary Policy Influences </a:t>
            </a:r>
            <a:r>
              <a:rPr lang="en-US" altLang="en-US" sz="3200" dirty="0" smtClean="0"/>
              <a:t>AD</a:t>
            </a:r>
            <a:endParaRPr lang="en-US" altLang="en-US" sz="3200" dirty="0" smtClean="0"/>
          </a:p>
        </p:txBody>
      </p:sp>
      <p:sp>
        <p:nvSpPr>
          <p:cNvPr id="25603" name="Content Placeholder 2"/>
          <p:cNvSpPr>
            <a:spLocks noGrp="1"/>
          </p:cNvSpPr>
          <p:nvPr>
            <p:ph idx="1"/>
          </p:nvPr>
        </p:nvSpPr>
        <p:spPr>
          <a:xfrm>
            <a:off x="277813" y="1025525"/>
            <a:ext cx="8637587" cy="4841875"/>
          </a:xfrm>
        </p:spPr>
        <p:txBody>
          <a:bodyPr/>
          <a:lstStyle/>
          <a:p>
            <a:pPr marL="0" indent="0">
              <a:buNone/>
            </a:pPr>
            <a:r>
              <a:rPr lang="en-US" altLang="en-US" dirty="0" smtClean="0"/>
              <a:t>2. Federal </a:t>
            </a:r>
            <a:r>
              <a:rPr lang="en-US" altLang="en-US" dirty="0" smtClean="0"/>
              <a:t>funds rate</a:t>
            </a:r>
          </a:p>
          <a:p>
            <a:pPr lvl="1"/>
            <a:r>
              <a:rPr lang="en-US" altLang="en-US" dirty="0" smtClean="0"/>
              <a:t>Interest rate</a:t>
            </a:r>
          </a:p>
          <a:p>
            <a:pPr lvl="1"/>
            <a:r>
              <a:rPr lang="en-US" altLang="en-US" dirty="0" smtClean="0"/>
              <a:t>Banks charge one another</a:t>
            </a:r>
          </a:p>
          <a:p>
            <a:pPr lvl="1"/>
            <a:r>
              <a:rPr lang="en-US" altLang="en-US" dirty="0" smtClean="0"/>
              <a:t>For short-term loans</a:t>
            </a:r>
          </a:p>
          <a:p>
            <a:r>
              <a:rPr lang="en-US" altLang="en-US" dirty="0" smtClean="0"/>
              <a:t>The Fed: targets the federal funds rate</a:t>
            </a:r>
          </a:p>
          <a:p>
            <a:pPr lvl="1"/>
            <a:r>
              <a:rPr lang="en-US" altLang="en-US" dirty="0" smtClean="0"/>
              <a:t>The FOMC – open-market operations </a:t>
            </a:r>
          </a:p>
          <a:p>
            <a:pPr lvl="2"/>
            <a:r>
              <a:rPr lang="en-US" altLang="en-US" dirty="0" smtClean="0"/>
              <a:t>Adjust money supply</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14BB01C-1EA7-4690-A968-E00D4104FB15}" type="slidenum">
              <a:rPr lang="en-US" altLang="en-US" sz="1200" smtClean="0">
                <a:solidFill>
                  <a:srgbClr val="002060"/>
                </a:solidFill>
              </a:rPr>
              <a:pPr algn="ctr" eaLnBrk="1" hangingPunct="1"/>
              <a:t>18</a:t>
            </a:fld>
            <a:endParaRPr lang="en-US" altLang="en-US" sz="1200" dirty="0" smtClean="0">
              <a:solidFill>
                <a:srgbClr val="002060"/>
              </a:solidFill>
            </a:endParaRPr>
          </a:p>
        </p:txBody>
      </p:sp>
    </p:spTree>
    <p:extLst>
      <p:ext uri="{BB962C8B-B14F-4D97-AF65-F5344CB8AC3E}">
        <p14:creationId xmlns:p14="http://schemas.microsoft.com/office/powerpoint/2010/main" val="25636480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340068" y="1"/>
            <a:ext cx="7803931" cy="961900"/>
          </a:xfrm>
        </p:spPr>
        <p:txBody>
          <a:bodyPr wrap="square"/>
          <a:lstStyle/>
          <a:p>
            <a:r>
              <a:rPr lang="en-US" altLang="en-US" sz="3200" dirty="0" smtClean="0"/>
              <a:t>Monetary Policy Influences </a:t>
            </a:r>
            <a:r>
              <a:rPr lang="en-US" altLang="en-US" sz="3200" dirty="0" smtClean="0"/>
              <a:t>AD</a:t>
            </a:r>
            <a:endParaRPr lang="en-US" altLang="en-US" sz="3200" dirty="0" smtClean="0"/>
          </a:p>
        </p:txBody>
      </p:sp>
      <p:sp>
        <p:nvSpPr>
          <p:cNvPr id="26627" name="Content Placeholder 2"/>
          <p:cNvSpPr>
            <a:spLocks noGrp="1"/>
          </p:cNvSpPr>
          <p:nvPr>
            <p:ph idx="1"/>
          </p:nvPr>
        </p:nvSpPr>
        <p:spPr>
          <a:xfrm>
            <a:off x="277813" y="1025525"/>
            <a:ext cx="8485187" cy="4841875"/>
          </a:xfrm>
        </p:spPr>
        <p:txBody>
          <a:bodyPr/>
          <a:lstStyle/>
          <a:p>
            <a:r>
              <a:rPr lang="en-US" altLang="en-US" dirty="0" smtClean="0"/>
              <a:t>Changes in monetary policy aimed at expanding aggregate demand</a:t>
            </a:r>
          </a:p>
          <a:p>
            <a:pPr lvl="1"/>
            <a:r>
              <a:rPr lang="en-US" altLang="en-US" dirty="0" smtClean="0"/>
              <a:t>Increasing the money </a:t>
            </a:r>
            <a:r>
              <a:rPr lang="en-US" altLang="en-US" dirty="0" smtClean="0"/>
              <a:t>supply or </a:t>
            </a:r>
            <a:endParaRPr lang="en-US" altLang="en-US" dirty="0" smtClean="0"/>
          </a:p>
          <a:p>
            <a:pPr lvl="1"/>
            <a:r>
              <a:rPr lang="en-US" altLang="en-US" dirty="0" smtClean="0"/>
              <a:t>Lowering the interest rate</a:t>
            </a:r>
          </a:p>
          <a:p>
            <a:r>
              <a:rPr lang="en-US" altLang="en-US" dirty="0" smtClean="0"/>
              <a:t>Changes in monetary policy aimed at contracting aggregate demand</a:t>
            </a:r>
          </a:p>
          <a:p>
            <a:pPr lvl="1"/>
            <a:r>
              <a:rPr lang="en-US" altLang="en-US" dirty="0" smtClean="0"/>
              <a:t>Decreasing the money </a:t>
            </a:r>
            <a:r>
              <a:rPr lang="en-US" altLang="en-US" dirty="0" smtClean="0"/>
              <a:t>supply or</a:t>
            </a:r>
            <a:endParaRPr lang="en-US" altLang="en-US" dirty="0" smtClean="0"/>
          </a:p>
          <a:p>
            <a:pPr lvl="1"/>
            <a:r>
              <a:rPr lang="en-US" altLang="en-US" dirty="0" smtClean="0"/>
              <a:t>Raising the interest rate</a:t>
            </a:r>
            <a:endParaRPr lang="en-US" altLang="en-US" dirty="0" smtClean="0">
              <a:solidFill>
                <a:srgbClr val="C00000"/>
              </a:solidFill>
            </a:endParaRP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CED8DF2-785A-4A92-8957-3D33D03E07B0}" type="slidenum">
              <a:rPr lang="en-US" altLang="en-US" sz="1200" smtClean="0">
                <a:solidFill>
                  <a:srgbClr val="002060"/>
                </a:solidFill>
              </a:rPr>
              <a:pPr algn="ctr" eaLnBrk="1" hangingPunct="1"/>
              <a:t>19</a:t>
            </a:fld>
            <a:endParaRPr lang="en-US" altLang="en-US" sz="1200" dirty="0" smtClean="0">
              <a:solidFill>
                <a:srgbClr val="002060"/>
              </a:solidFill>
            </a:endParaRPr>
          </a:p>
        </p:txBody>
      </p:sp>
    </p:spTree>
    <p:extLst>
      <p:ext uri="{BB962C8B-B14F-4D97-AF65-F5344CB8AC3E}">
        <p14:creationId xmlns:p14="http://schemas.microsoft.com/office/powerpoint/2010/main" val="6965917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does the interest-rate effect help explain the slope of the aggregate-demand curve?</a:t>
            </a:r>
          </a:p>
          <a:p>
            <a:r>
              <a:rPr lang="en-US" sz="3200" dirty="0"/>
              <a:t>How can the central bank use monetary policy to  shift the AD curve?</a:t>
            </a:r>
          </a:p>
          <a:p>
            <a:r>
              <a:rPr lang="en-US" sz="3200" dirty="0"/>
              <a:t>In what two ways does fiscal policy affect aggregate demand?  </a:t>
            </a:r>
          </a:p>
          <a:p>
            <a:r>
              <a:rPr lang="en-US" sz="3200" dirty="0"/>
              <a:t>What are the arguments for and against </a:t>
            </a:r>
            <a:br>
              <a:rPr lang="en-US" sz="3200" dirty="0"/>
            </a:br>
            <a:r>
              <a:rPr lang="en-US" sz="3200" dirty="0"/>
              <a:t>using policy to try to stabilize the economy?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162800" cy="1524000"/>
          </a:xfrm>
        </p:spPr>
        <p:txBody>
          <a:bodyPr/>
          <a:lstStyle/>
          <a:p>
            <a:r>
              <a:rPr lang="en-US" sz="1600" kern="0" dirty="0" smtClean="0">
                <a:ea typeface="ヒラギノ角ゴ Pro W3" pitchFamily="-1" charset="-128"/>
                <a:cs typeface="Verdana"/>
              </a:rPr>
              <a:t> </a:t>
            </a:r>
            <a:r>
              <a:rPr lang="en-US" sz="1600" dirty="0" smtClean="0">
                <a:ea typeface="ＭＳ Ｐゴシック" charset="0"/>
                <a:cs typeface="Verdana"/>
              </a:rPr>
              <a:t>INTEREST RATES AND HOW THEY CHANGE INVESTMENT </a:t>
            </a:r>
            <a:r>
              <a:rPr lang="en-US" sz="1600" dirty="0" smtClean="0">
                <a:ea typeface="ＭＳ Ｐゴシック" charset="0"/>
                <a:cs typeface="Verdana"/>
              </a:rPr>
              <a:t/>
            </a:r>
            <a:br>
              <a:rPr lang="en-US" sz="1600" dirty="0" smtClean="0">
                <a:ea typeface="ＭＳ Ｐゴシック" charset="0"/>
                <a:cs typeface="Verdana"/>
              </a:rPr>
            </a:br>
            <a:r>
              <a:rPr lang="en-US" sz="1600" dirty="0" smtClean="0">
                <a:ea typeface="ＭＳ Ｐゴシック" charset="0"/>
                <a:cs typeface="Verdana"/>
              </a:rPr>
              <a:t>AND </a:t>
            </a:r>
            <a:r>
              <a:rPr lang="en-US" sz="1600" dirty="0" smtClean="0">
                <a:ea typeface="ＭＳ Ｐゴシック" charset="0"/>
                <a:cs typeface="Verdana"/>
              </a:rPr>
              <a:t>OUTPUT (GDP) </a:t>
            </a:r>
            <a:endParaRPr lang="en-IN" sz="1600" dirty="0"/>
          </a:p>
        </p:txBody>
      </p:sp>
      <p:pic>
        <p:nvPicPr>
          <p:cNvPr id="4" name="Picture 3" descr="When open market bond purchases increases the money supply, it leads to lower interest rates and increased investment spending which will ultimately lead to a higher level of GD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31990"/>
            <a:ext cx="7171459" cy="938321"/>
          </a:xfrm>
          <a:prstGeom prst="rect">
            <a:avLst/>
          </a:prstGeom>
        </p:spPr>
      </p:pic>
      <p:pic>
        <p:nvPicPr>
          <p:cNvPr id="6" name="Picture 5" descr="When open market bond sale decreases the money supply, it leads to higher interest rates and decreased investment spending which will ultimately lead to a lower level of GD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877364"/>
            <a:ext cx="7133401" cy="900889"/>
          </a:xfrm>
          <a:prstGeom prst="rect">
            <a:avLst/>
          </a:prstGeom>
        </p:spPr>
      </p:pic>
      <p:sp>
        <p:nvSpPr>
          <p:cNvPr id="3" name="TextBox 2"/>
          <p:cNvSpPr txBox="1"/>
          <p:nvPr/>
        </p:nvSpPr>
        <p:spPr>
          <a:xfrm>
            <a:off x="457200" y="1600200"/>
            <a:ext cx="5411708" cy="400110"/>
          </a:xfrm>
          <a:prstGeom prst="rect">
            <a:avLst/>
          </a:prstGeom>
          <a:noFill/>
        </p:spPr>
        <p:txBody>
          <a:bodyPr wrap="none" rtlCol="0">
            <a:spAutoFit/>
          </a:bodyPr>
          <a:lstStyle/>
          <a:p>
            <a:r>
              <a:rPr lang="en-US" sz="2000" dirty="0" smtClean="0"/>
              <a:t>Rete Target in Fed (Open </a:t>
            </a:r>
            <a:r>
              <a:rPr lang="en-US" sz="2000" dirty="0" smtClean="0"/>
              <a:t>Market </a:t>
            </a:r>
            <a:r>
              <a:rPr lang="en-US" sz="2000" dirty="0" smtClean="0"/>
              <a:t>Operations):</a:t>
            </a:r>
            <a:endParaRPr lang="en-US" sz="2000" dirty="0" smtClean="0"/>
          </a:p>
        </p:txBody>
      </p:sp>
      <p:sp>
        <p:nvSpPr>
          <p:cNvPr id="5" name="TextBox 4"/>
          <p:cNvSpPr txBox="1"/>
          <p:nvPr/>
        </p:nvSpPr>
        <p:spPr>
          <a:xfrm>
            <a:off x="533400" y="5562600"/>
            <a:ext cx="6984404" cy="707886"/>
          </a:xfrm>
          <a:prstGeom prst="rect">
            <a:avLst/>
          </a:prstGeom>
          <a:noFill/>
        </p:spPr>
        <p:txBody>
          <a:bodyPr wrap="none" rtlCol="0">
            <a:spAutoFit/>
          </a:bodyPr>
          <a:lstStyle/>
          <a:p>
            <a:r>
              <a:rPr lang="en-US" sz="2000" dirty="0">
                <a:hlinkClick r:id="rId4"/>
              </a:rPr>
              <a:t>http://www.tradingeconomics.com/united-states/interest-</a:t>
            </a:r>
            <a:r>
              <a:rPr lang="en-US" sz="2000" dirty="0" smtClean="0">
                <a:hlinkClick r:id="rId4"/>
              </a:rPr>
              <a:t>rate</a:t>
            </a:r>
            <a:endParaRPr lang="en-US" sz="2000" dirty="0" smtClean="0"/>
          </a:p>
          <a:p>
            <a:endParaRPr lang="en-US" sz="2000" dirty="0" err="1" smtClean="0"/>
          </a:p>
        </p:txBody>
      </p:sp>
      <p:sp>
        <p:nvSpPr>
          <p:cNvPr id="7" name="TextBox 6"/>
          <p:cNvSpPr txBox="1"/>
          <p:nvPr/>
        </p:nvSpPr>
        <p:spPr>
          <a:xfrm>
            <a:off x="0" y="2438400"/>
            <a:ext cx="1112767" cy="738664"/>
          </a:xfrm>
          <a:prstGeom prst="rect">
            <a:avLst/>
          </a:prstGeom>
          <a:noFill/>
        </p:spPr>
        <p:txBody>
          <a:bodyPr wrap="none" rtlCol="0">
            <a:spAutoFit/>
          </a:bodyPr>
          <a:lstStyle/>
          <a:p>
            <a:r>
              <a:rPr lang="en-US" sz="1400" dirty="0" smtClean="0"/>
              <a:t>Lower </a:t>
            </a:r>
          </a:p>
          <a:p>
            <a:r>
              <a:rPr lang="en-US" sz="1400" dirty="0" smtClean="0"/>
              <a:t>Federal </a:t>
            </a:r>
          </a:p>
          <a:p>
            <a:r>
              <a:rPr lang="en-US" sz="1400" dirty="0" smtClean="0"/>
              <a:t>Funds Rate</a:t>
            </a:r>
            <a:endParaRPr lang="en-US" sz="1400" dirty="0"/>
          </a:p>
        </p:txBody>
      </p:sp>
      <p:sp>
        <p:nvSpPr>
          <p:cNvPr id="8" name="TextBox 7"/>
          <p:cNvSpPr txBox="1"/>
          <p:nvPr/>
        </p:nvSpPr>
        <p:spPr>
          <a:xfrm>
            <a:off x="0" y="4114800"/>
            <a:ext cx="1112767" cy="738664"/>
          </a:xfrm>
          <a:prstGeom prst="rect">
            <a:avLst/>
          </a:prstGeom>
          <a:noFill/>
        </p:spPr>
        <p:txBody>
          <a:bodyPr wrap="none" rtlCol="0">
            <a:spAutoFit/>
          </a:bodyPr>
          <a:lstStyle/>
          <a:p>
            <a:r>
              <a:rPr lang="en-US" sz="1400" dirty="0" smtClean="0"/>
              <a:t>Higher</a:t>
            </a:r>
          </a:p>
          <a:p>
            <a:r>
              <a:rPr lang="en-US" sz="1400" dirty="0" smtClean="0"/>
              <a:t>Federal </a:t>
            </a:r>
          </a:p>
          <a:p>
            <a:r>
              <a:rPr lang="en-US" sz="1400" dirty="0" smtClean="0"/>
              <a:t>Funds Rate</a:t>
            </a:r>
            <a:endParaRPr lang="en-US" sz="1400" dirty="0"/>
          </a:p>
        </p:txBody>
      </p:sp>
      <p:cxnSp>
        <p:nvCxnSpPr>
          <p:cNvPr id="10" name="Straight Arrow Connector 9"/>
          <p:cNvCxnSpPr/>
          <p:nvPr/>
        </p:nvCxnSpPr>
        <p:spPr bwMode="auto">
          <a:xfrm>
            <a:off x="1295400" y="2895600"/>
            <a:ext cx="304800" cy="0"/>
          </a:xfrm>
          <a:prstGeom prst="straightConnector1">
            <a:avLst/>
          </a:prstGeom>
          <a:no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1295400" y="4419600"/>
            <a:ext cx="304800" cy="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091345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9" y="0"/>
            <a:ext cx="7803931" cy="860961"/>
          </a:xfrm>
        </p:spPr>
        <p:txBody>
          <a:bodyPr/>
          <a:lstStyle/>
          <a:p>
            <a:r>
              <a:rPr lang="en-US" sz="2400" dirty="0"/>
              <a:t>Federal Reserve issues FOMC statement</a:t>
            </a:r>
            <a:br>
              <a:rPr lang="en-US" sz="2400" dirty="0"/>
            </a:br>
            <a:r>
              <a:rPr lang="en-US" sz="2400" dirty="0" smtClean="0"/>
              <a:t> on 02/03/02</a:t>
            </a:r>
            <a:endParaRPr lang="en-US" sz="2400" dirty="0"/>
          </a:p>
        </p:txBody>
      </p:sp>
      <p:sp>
        <p:nvSpPr>
          <p:cNvPr id="3" name="Content Placeholder 2"/>
          <p:cNvSpPr>
            <a:spLocks noGrp="1"/>
          </p:cNvSpPr>
          <p:nvPr>
            <p:ph idx="1"/>
          </p:nvPr>
        </p:nvSpPr>
        <p:spPr>
          <a:xfrm>
            <a:off x="277813" y="1025524"/>
            <a:ext cx="8637587" cy="5680075"/>
          </a:xfrm>
        </p:spPr>
        <p:txBody>
          <a:bodyPr/>
          <a:lstStyle/>
          <a:p>
            <a:r>
              <a:rPr lang="en-US" sz="2800" dirty="0"/>
              <a:t>The fundamentals of the U.S. economy remain strong. However, the coronavirus poses evolving risks to economic activity. In light of these risks and in support of achieving its maximum employment and price stability goals</a:t>
            </a:r>
            <a:r>
              <a:rPr lang="en-US" sz="2800" dirty="0">
                <a:solidFill>
                  <a:srgbClr val="FF0000"/>
                </a:solidFill>
              </a:rPr>
              <a:t>, the Federal Open Market Committee decided today to lower the target range for the federal funds rate by 1/2 percentage point, to 1 to 1‑1/4 percent</a:t>
            </a:r>
            <a:r>
              <a:rPr lang="en-US" sz="2800" dirty="0"/>
              <a:t>. The Committee is closely monitoring developments and their implications for the economic outlook and will use its tools and act as appropriate to support the economy</a:t>
            </a:r>
            <a:r>
              <a:rPr lang="en-US" sz="2800" dirty="0" smtClean="0"/>
              <a:t>.</a:t>
            </a:r>
          </a:p>
          <a:p>
            <a:endParaRPr lang="en-US" sz="800" dirty="0" smtClean="0"/>
          </a:p>
          <a:p>
            <a:pPr marL="0" indent="0">
              <a:buNone/>
            </a:pPr>
            <a:endParaRPr lang="en-US" sz="800" dirty="0" smtClean="0"/>
          </a:p>
          <a:p>
            <a:endParaRPr lang="en-US" sz="1600" dirty="0"/>
          </a:p>
          <a:p>
            <a:r>
              <a:rPr lang="en-US" sz="1600" dirty="0">
                <a:hlinkClick r:id="rId2"/>
              </a:rPr>
              <a:t>https://www.federalreserve.gov/newsevents/pressreleases/</a:t>
            </a:r>
            <a:r>
              <a:rPr lang="en-US" sz="1600" dirty="0" smtClean="0">
                <a:hlinkClick r:id="rId2"/>
              </a:rPr>
              <a:t>monetary20200303a.htm</a:t>
            </a:r>
            <a:endParaRPr lang="en-US" sz="1600" dirty="0" smtClean="0"/>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Tree>
    <p:extLst>
      <p:ext uri="{BB962C8B-B14F-4D97-AF65-F5344CB8AC3E}">
        <p14:creationId xmlns:p14="http://schemas.microsoft.com/office/powerpoint/2010/main" val="36391198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Bank of Canada Statement on 02/04/02</a:t>
            </a:r>
            <a:endParaRPr lang="en-US" sz="2400" dirty="0"/>
          </a:p>
        </p:txBody>
      </p:sp>
      <p:sp>
        <p:nvSpPr>
          <p:cNvPr id="3" name="Content Placeholder 2"/>
          <p:cNvSpPr>
            <a:spLocks noGrp="1"/>
          </p:cNvSpPr>
          <p:nvPr>
            <p:ph idx="1"/>
          </p:nvPr>
        </p:nvSpPr>
        <p:spPr>
          <a:xfrm>
            <a:off x="277813" y="1025525"/>
            <a:ext cx="8637587" cy="5422900"/>
          </a:xfrm>
        </p:spPr>
        <p:txBody>
          <a:bodyPr/>
          <a:lstStyle/>
          <a:p>
            <a:r>
              <a:rPr lang="en-US" dirty="0"/>
              <a:t>Bank of Canada lowers overnight rate target to 1 ¼ </a:t>
            </a:r>
            <a:r>
              <a:rPr lang="en-US" dirty="0" smtClean="0"/>
              <a:t>percent.</a:t>
            </a:r>
          </a:p>
          <a:p>
            <a:endParaRPr lang="en-US" dirty="0"/>
          </a:p>
          <a:p>
            <a:r>
              <a:rPr lang="en-US" sz="2000" dirty="0">
                <a:hlinkClick r:id="rId2"/>
              </a:rPr>
              <a:t>https://www.bankofcanada.ca/2020/03/fad-press-release-2020-03-04</a:t>
            </a:r>
            <a:r>
              <a:rPr lang="en-US" sz="2000" dirty="0" smtClean="0">
                <a:hlinkClick r:id="rId2"/>
              </a:rPr>
              <a:t>/</a:t>
            </a:r>
            <a:endParaRPr lang="en-US" sz="2000"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Tree>
    <p:extLst>
      <p:ext uri="{BB962C8B-B14F-4D97-AF65-F5344CB8AC3E}">
        <p14:creationId xmlns:p14="http://schemas.microsoft.com/office/powerpoint/2010/main" val="36853727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Liquidity Preference</a:t>
            </a:r>
          </a:p>
        </p:txBody>
      </p:sp>
      <p:sp>
        <p:nvSpPr>
          <p:cNvPr id="3" name="Content Placeholder 2"/>
          <p:cNvSpPr>
            <a:spLocks noGrp="1"/>
          </p:cNvSpPr>
          <p:nvPr>
            <p:ph idx="1"/>
          </p:nvPr>
        </p:nvSpPr>
        <p:spPr/>
        <p:txBody>
          <a:bodyPr/>
          <a:lstStyle/>
          <a:p>
            <a:r>
              <a:rPr lang="en-US" dirty="0" smtClean="0"/>
              <a:t>Variables </a:t>
            </a:r>
            <a:r>
              <a:rPr lang="en-US" dirty="0"/>
              <a:t>that influence money demand: </a:t>
            </a:r>
            <a:endParaRPr lang="en-US" dirty="0" smtClean="0"/>
          </a:p>
          <a:p>
            <a:pPr lvl="1"/>
            <a:r>
              <a:rPr lang="en-US" b="1" i="1" dirty="0" smtClean="0">
                <a:latin typeface="Cambria" panose="02040503050406030204" pitchFamily="18" charset="0"/>
              </a:rPr>
              <a:t>Y</a:t>
            </a:r>
            <a:r>
              <a:rPr lang="en-US" dirty="0"/>
              <a:t>, </a:t>
            </a:r>
            <a:r>
              <a:rPr lang="en-US" b="1" i="1" dirty="0">
                <a:latin typeface="Cambria" panose="02040503050406030204" pitchFamily="18" charset="0"/>
              </a:rPr>
              <a:t>r</a:t>
            </a:r>
            <a:r>
              <a:rPr lang="en-US" dirty="0"/>
              <a:t>, and </a:t>
            </a:r>
            <a:r>
              <a:rPr lang="en-US" b="1" i="1" dirty="0">
                <a:latin typeface="Cambria" panose="02040503050406030204" pitchFamily="18" charset="0"/>
              </a:rPr>
              <a:t>P</a:t>
            </a:r>
            <a:r>
              <a:rPr lang="en-US" dirty="0" smtClean="0"/>
              <a:t>.</a:t>
            </a:r>
          </a:p>
          <a:p>
            <a:r>
              <a:rPr lang="en-US" dirty="0" smtClean="0"/>
              <a:t>Suppose real income (Y) </a:t>
            </a:r>
            <a:r>
              <a:rPr lang="en-US" dirty="0"/>
              <a:t>rises: </a:t>
            </a:r>
          </a:p>
          <a:p>
            <a:pPr lvl="1"/>
            <a:r>
              <a:rPr lang="en-US" dirty="0"/>
              <a:t>Households want to buy more </a:t>
            </a:r>
            <a:r>
              <a:rPr lang="en-US" dirty="0" smtClean="0"/>
              <a:t>goods and services, so </a:t>
            </a:r>
            <a:r>
              <a:rPr lang="en-US" dirty="0"/>
              <a:t>they need more </a:t>
            </a:r>
            <a:r>
              <a:rPr lang="en-US" dirty="0" smtClean="0"/>
              <a:t>money  </a:t>
            </a:r>
            <a:endParaRPr lang="en-US" dirty="0"/>
          </a:p>
          <a:p>
            <a:pPr lvl="1"/>
            <a:r>
              <a:rPr lang="en-US" dirty="0"/>
              <a:t>To get this money, they attempt to sell some of their bonds.  </a:t>
            </a:r>
          </a:p>
          <a:p>
            <a:pPr marL="0" indent="0">
              <a:buNone/>
            </a:pPr>
            <a:r>
              <a:rPr lang="en-US" i="1" dirty="0" smtClean="0">
                <a:solidFill>
                  <a:srgbClr val="C00000"/>
                </a:solidFill>
                <a:latin typeface="Cambria" panose="02040503050406030204" pitchFamily="18" charset="0"/>
              </a:rPr>
              <a:t>An </a:t>
            </a:r>
            <a:r>
              <a:rPr lang="en-US" i="1" dirty="0">
                <a:solidFill>
                  <a:srgbClr val="C00000"/>
                </a:solidFill>
                <a:latin typeface="Cambria" panose="02040503050406030204" pitchFamily="18" charset="0"/>
              </a:rPr>
              <a:t>increase in Y causes </a:t>
            </a:r>
            <a:r>
              <a:rPr lang="en-US" i="1" dirty="0" smtClean="0">
                <a:solidFill>
                  <a:srgbClr val="C00000"/>
                </a:solidFill>
                <a:latin typeface="Cambria" panose="02040503050406030204" pitchFamily="18" charset="0"/>
              </a:rPr>
              <a:t> an </a:t>
            </a:r>
            <a:r>
              <a:rPr lang="en-US" i="1" dirty="0">
                <a:solidFill>
                  <a:srgbClr val="C00000"/>
                </a:solidFill>
                <a:latin typeface="Cambria" panose="02040503050406030204" pitchFamily="18" charset="0"/>
              </a:rPr>
              <a:t>increase in money demand, other things equal.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047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889661"/>
          </a:xfrm>
        </p:spPr>
        <p:txBody>
          <a:bodyPr/>
          <a:lstStyle/>
          <a:p>
            <a:pPr algn="l"/>
            <a:r>
              <a:rPr lang="en-US" sz="2800" dirty="0">
                <a:solidFill>
                  <a:schemeClr val="accent6">
                    <a:lumMod val="50000"/>
                  </a:schemeClr>
                </a:solidFill>
              </a:rPr>
              <a:t>Active Learning </a:t>
            </a:r>
            <a:r>
              <a:rPr lang="en-US" sz="2800" dirty="0" smtClean="0">
                <a:solidFill>
                  <a:schemeClr val="accent6">
                    <a:lumMod val="50000"/>
                  </a:schemeClr>
                </a:solidFill>
              </a:rPr>
              <a:t>1</a:t>
            </a:r>
            <a:r>
              <a:rPr lang="en-US" sz="2800" dirty="0">
                <a:solidFill>
                  <a:schemeClr val="accent6">
                    <a:lumMod val="50000"/>
                  </a:schemeClr>
                </a:solidFill>
              </a:rPr>
              <a:t>		</a:t>
            </a:r>
            <a:r>
              <a:rPr lang="en-US" sz="2800" dirty="0" smtClean="0">
                <a:solidFill>
                  <a:schemeClr val="accent6">
                    <a:lumMod val="50000"/>
                  </a:schemeClr>
                </a:solidFill>
              </a:rPr>
              <a:t/>
            </a:r>
            <a:br>
              <a:rPr lang="en-US" sz="2800" dirty="0" smtClean="0">
                <a:solidFill>
                  <a:schemeClr val="accent6">
                    <a:lumMod val="50000"/>
                  </a:schemeClr>
                </a:solidFill>
              </a:rPr>
            </a:br>
            <a:r>
              <a:rPr lang="en-US" sz="2800" dirty="0" smtClean="0">
                <a:solidFill>
                  <a:srgbClr val="AE1221"/>
                </a:solidFill>
              </a:rPr>
              <a:t>The </a:t>
            </a:r>
            <a:r>
              <a:rPr lang="en-US" sz="2800" dirty="0">
                <a:solidFill>
                  <a:srgbClr val="AE1221"/>
                </a:solidFill>
              </a:rPr>
              <a:t>determinants of money demand</a:t>
            </a:r>
            <a:endParaRPr lang="en-US" sz="2800" dirty="0"/>
          </a:p>
        </p:txBody>
      </p:sp>
      <p:sp>
        <p:nvSpPr>
          <p:cNvPr id="3" name="Content Placeholder 2"/>
          <p:cNvSpPr>
            <a:spLocks noGrp="1"/>
          </p:cNvSpPr>
          <p:nvPr>
            <p:ph idx="1"/>
          </p:nvPr>
        </p:nvSpPr>
        <p:spPr>
          <a:xfrm>
            <a:off x="347241" y="990600"/>
            <a:ext cx="8518947" cy="5457825"/>
          </a:xfrm>
        </p:spPr>
        <p:txBody>
          <a:bodyPr/>
          <a:lstStyle/>
          <a:p>
            <a:pPr marL="514350" indent="-514350">
              <a:buClr>
                <a:srgbClr val="C00000"/>
              </a:buClr>
              <a:buFont typeface="+mj-lt"/>
              <a:buAutoNum type="alphaUcPeriod"/>
            </a:pPr>
            <a:r>
              <a:rPr lang="en-US" dirty="0" smtClean="0">
                <a:solidFill>
                  <a:schemeClr val="accent6">
                    <a:lumMod val="50000"/>
                  </a:schemeClr>
                </a:solidFill>
              </a:rPr>
              <a:t>Suppose </a:t>
            </a:r>
            <a:r>
              <a:rPr lang="en-US" i="1" dirty="0">
                <a:solidFill>
                  <a:schemeClr val="accent6">
                    <a:lumMod val="50000"/>
                  </a:schemeClr>
                </a:solidFill>
                <a:latin typeface="Cambria" panose="02040503050406030204" pitchFamily="18" charset="0"/>
              </a:rPr>
              <a:t>r </a:t>
            </a:r>
            <a:r>
              <a:rPr lang="en-US" dirty="0">
                <a:solidFill>
                  <a:schemeClr val="accent6">
                    <a:lumMod val="50000"/>
                  </a:schemeClr>
                </a:solidFill>
              </a:rPr>
              <a:t>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are unchanged.  What happens to money </a:t>
            </a:r>
            <a:r>
              <a:rPr lang="en-US" dirty="0" smtClean="0">
                <a:solidFill>
                  <a:schemeClr val="accent6">
                    <a:lumMod val="50000"/>
                  </a:schemeClr>
                </a:solidFill>
              </a:rPr>
              <a:t>demand?</a:t>
            </a:r>
          </a:p>
          <a:p>
            <a:pPr marL="514350" indent="-514350">
              <a:buClr>
                <a:srgbClr val="C00000"/>
              </a:buClr>
              <a:buFont typeface="+mj-lt"/>
              <a:buAutoNum type="alphaUcPeriod"/>
            </a:pPr>
            <a:r>
              <a:rPr lang="en-US" dirty="0" smtClean="0">
                <a:solidFill>
                  <a:schemeClr val="accent6">
                    <a:lumMod val="50000"/>
                  </a:schemeClr>
                </a:solidFill>
              </a:rPr>
              <a:t>Suppose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r</a:t>
            </a:r>
            <a:r>
              <a:rPr lang="en-US" dirty="0">
                <a:solidFill>
                  <a:schemeClr val="accent6">
                    <a:lumMod val="50000"/>
                  </a:schemeClr>
                </a:solidFill>
              </a:rPr>
              <a:t> are unchanged. What happens to money 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1607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514350" indent="-514350">
              <a:buClr>
                <a:srgbClr val="C00000"/>
              </a:buClr>
              <a:buFont typeface="+mj-lt"/>
              <a:buAutoNum type="alphaUcPeriod"/>
            </a:pPr>
            <a:r>
              <a:rPr lang="en-US" dirty="0">
                <a:solidFill>
                  <a:schemeClr val="accent6">
                    <a:lumMod val="50000"/>
                  </a:schemeClr>
                </a:solidFill>
              </a:rPr>
              <a:t>Suppose </a:t>
            </a:r>
            <a:r>
              <a:rPr lang="en-US" i="1" dirty="0">
                <a:solidFill>
                  <a:schemeClr val="accent6">
                    <a:lumMod val="50000"/>
                  </a:schemeClr>
                </a:solidFill>
                <a:latin typeface="Cambria" panose="02040503050406030204" pitchFamily="18" charset="0"/>
              </a:rPr>
              <a:t>r </a:t>
            </a:r>
            <a:r>
              <a:rPr lang="en-US" dirty="0">
                <a:solidFill>
                  <a:schemeClr val="accent6">
                    <a:lumMod val="50000"/>
                  </a:schemeClr>
                </a:solidFill>
              </a:rPr>
              <a:t>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are unchanged.  What happens to money demand?</a:t>
            </a:r>
          </a:p>
          <a:p>
            <a:pPr marL="914400" lvl="1" indent="-514350">
              <a:buClr>
                <a:srgbClr val="C00000"/>
              </a:buClr>
            </a:pPr>
            <a:r>
              <a:rPr lang="en-US" dirty="0">
                <a:solidFill>
                  <a:schemeClr val="tx1"/>
                </a:solidFill>
              </a:rPr>
              <a:t>r is the opportunity cost of holding money.  </a:t>
            </a:r>
          </a:p>
          <a:p>
            <a:pPr marL="914400" lvl="1" indent="-514350">
              <a:buClr>
                <a:srgbClr val="C00000"/>
              </a:buClr>
            </a:pPr>
            <a:r>
              <a:rPr lang="en-US" dirty="0" smtClean="0">
                <a:solidFill>
                  <a:schemeClr val="tx1"/>
                </a:solidFill>
              </a:rPr>
              <a:t>An </a:t>
            </a:r>
            <a:r>
              <a:rPr lang="en-US" dirty="0">
                <a:solidFill>
                  <a:schemeClr val="tx1"/>
                </a:solidFill>
              </a:rPr>
              <a:t>increase in r reduces money demand:  </a:t>
            </a:r>
            <a:r>
              <a:rPr lang="en-US" dirty="0" smtClean="0">
                <a:solidFill>
                  <a:schemeClr val="tx1"/>
                </a:solidFill>
              </a:rPr>
              <a:t>households </a:t>
            </a:r>
            <a:r>
              <a:rPr lang="en-US" dirty="0">
                <a:solidFill>
                  <a:schemeClr val="tx1"/>
                </a:solidFill>
              </a:rPr>
              <a:t>attempt to buy bonds to take a</a:t>
            </a:r>
            <a:r>
              <a:rPr lang="en-US" dirty="0" smtClean="0">
                <a:solidFill>
                  <a:schemeClr val="tx1"/>
                </a:solidFill>
              </a:rPr>
              <a:t>dvantage </a:t>
            </a:r>
            <a:r>
              <a:rPr lang="en-US" dirty="0">
                <a:solidFill>
                  <a:schemeClr val="tx1"/>
                </a:solidFill>
              </a:rPr>
              <a:t>of the higher interest rate.</a:t>
            </a:r>
          </a:p>
          <a:p>
            <a:pPr marL="914400" lvl="1" indent="-514350">
              <a:buClr>
                <a:srgbClr val="C00000"/>
              </a:buClr>
            </a:pPr>
            <a:r>
              <a:rPr lang="en-US" dirty="0" smtClean="0">
                <a:solidFill>
                  <a:schemeClr val="tx1"/>
                </a:solidFill>
              </a:rPr>
              <a:t>Hence</a:t>
            </a:r>
            <a:r>
              <a:rPr lang="en-US" dirty="0">
                <a:solidFill>
                  <a:schemeClr val="tx1"/>
                </a:solidFill>
              </a:rPr>
              <a:t>, </a:t>
            </a:r>
            <a:r>
              <a:rPr lang="en-US" dirty="0">
                <a:solidFill>
                  <a:srgbClr val="C00000"/>
                </a:solidFill>
              </a:rPr>
              <a:t>an increase in r causes a decrease in money demand, other things equal</a:t>
            </a:r>
            <a:r>
              <a:rPr lang="en-US" dirty="0">
                <a:solidFill>
                  <a:schemeClr val="tx1"/>
                </a:solidFill>
              </a:rPr>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4757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514350" indent="-514350">
              <a:buClr>
                <a:srgbClr val="C00000"/>
              </a:buClr>
              <a:buFont typeface="+mj-lt"/>
              <a:buAutoNum type="alphaUcPeriod" startAt="2"/>
            </a:pPr>
            <a:r>
              <a:rPr lang="en-US" dirty="0" smtClean="0">
                <a:solidFill>
                  <a:schemeClr val="accent6">
                    <a:lumMod val="50000"/>
                  </a:schemeClr>
                </a:solidFill>
              </a:rPr>
              <a:t>Suppose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r</a:t>
            </a:r>
            <a:r>
              <a:rPr lang="en-US" dirty="0">
                <a:solidFill>
                  <a:schemeClr val="accent6">
                    <a:lumMod val="50000"/>
                  </a:schemeClr>
                </a:solidFill>
              </a:rPr>
              <a:t> are unchanged. What happens to money demand</a:t>
            </a:r>
            <a:r>
              <a:rPr lang="en-US" dirty="0" smtClean="0">
                <a:solidFill>
                  <a:schemeClr val="accent6">
                    <a:lumMod val="50000"/>
                  </a:schemeClr>
                </a:solidFill>
              </a:rPr>
              <a:t>?</a:t>
            </a:r>
          </a:p>
          <a:p>
            <a:pPr marL="914400" lvl="1" indent="-514350">
              <a:buClr>
                <a:srgbClr val="C00000"/>
              </a:buClr>
            </a:pPr>
            <a:r>
              <a:rPr lang="en-US" dirty="0">
                <a:solidFill>
                  <a:schemeClr val="accent6">
                    <a:lumMod val="50000"/>
                  </a:schemeClr>
                </a:solidFill>
              </a:rPr>
              <a:t>If Y is unchanged, people will want to buy the same amount of </a:t>
            </a:r>
            <a:r>
              <a:rPr lang="en-US" dirty="0" smtClean="0">
                <a:solidFill>
                  <a:schemeClr val="accent6">
                    <a:lumMod val="50000"/>
                  </a:schemeClr>
                </a:solidFill>
              </a:rPr>
              <a:t>goods and services.  </a:t>
            </a:r>
            <a:endParaRPr lang="en-US" dirty="0">
              <a:solidFill>
                <a:schemeClr val="accent6">
                  <a:lumMod val="50000"/>
                </a:schemeClr>
              </a:solidFill>
            </a:endParaRPr>
          </a:p>
          <a:p>
            <a:pPr marL="914400" lvl="1" indent="-514350">
              <a:buClr>
                <a:srgbClr val="C00000"/>
              </a:buClr>
            </a:pPr>
            <a:r>
              <a:rPr lang="en-US" dirty="0" smtClean="0">
                <a:solidFill>
                  <a:schemeClr val="accent6">
                    <a:lumMod val="50000"/>
                  </a:schemeClr>
                </a:solidFill>
              </a:rPr>
              <a:t>Since </a:t>
            </a:r>
            <a:r>
              <a:rPr lang="en-US" dirty="0">
                <a:solidFill>
                  <a:schemeClr val="accent6">
                    <a:lumMod val="50000"/>
                  </a:schemeClr>
                </a:solidFill>
              </a:rPr>
              <a:t>P is higher, they will need more money to do so.  </a:t>
            </a:r>
          </a:p>
          <a:p>
            <a:pPr marL="914400" lvl="1" indent="-514350">
              <a:buClr>
                <a:srgbClr val="C00000"/>
              </a:buClr>
            </a:pPr>
            <a:r>
              <a:rPr lang="en-US" dirty="0" smtClean="0">
                <a:solidFill>
                  <a:schemeClr val="accent6">
                    <a:lumMod val="50000"/>
                  </a:schemeClr>
                </a:solidFill>
              </a:rPr>
              <a:t>Hence</a:t>
            </a:r>
            <a:r>
              <a:rPr lang="en-US" dirty="0">
                <a:solidFill>
                  <a:schemeClr val="accent6">
                    <a:lumMod val="50000"/>
                  </a:schemeClr>
                </a:solidFill>
              </a:rPr>
              <a:t>, </a:t>
            </a:r>
            <a:r>
              <a:rPr lang="en-US" dirty="0">
                <a:solidFill>
                  <a:srgbClr val="C00000"/>
                </a:solidFill>
              </a:rPr>
              <a:t>an increase in P causes an increase in money demand, other things equal</a:t>
            </a:r>
            <a:r>
              <a:rPr lang="en-US" dirty="0">
                <a:solidFill>
                  <a:schemeClr val="accent6">
                    <a:lumMod val="50000"/>
                  </a:schemeClr>
                </a:solidFill>
              </a:rPr>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938579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Monetary Policy and </a:t>
            </a:r>
            <a:r>
              <a:rPr lang="en-US" dirty="0" smtClean="0"/>
              <a:t>the AD</a:t>
            </a:r>
            <a:endParaRPr lang="en-US" dirty="0"/>
          </a:p>
        </p:txBody>
      </p:sp>
      <p:sp>
        <p:nvSpPr>
          <p:cNvPr id="3" name="Content Placeholder 2"/>
          <p:cNvSpPr>
            <a:spLocks noGrp="1"/>
          </p:cNvSpPr>
          <p:nvPr>
            <p:ph idx="1"/>
          </p:nvPr>
        </p:nvSpPr>
        <p:spPr/>
        <p:txBody>
          <a:bodyPr/>
          <a:lstStyle/>
          <a:p>
            <a:r>
              <a:rPr lang="en-US" dirty="0" smtClean="0"/>
              <a:t>The Fed</a:t>
            </a:r>
          </a:p>
          <a:p>
            <a:pPr lvl="1"/>
            <a:r>
              <a:rPr lang="en-US" dirty="0" smtClean="0"/>
              <a:t>Use monetary policy to shift the AD curve</a:t>
            </a:r>
          </a:p>
          <a:p>
            <a:pPr lvl="1"/>
            <a:r>
              <a:rPr lang="en-US" dirty="0" smtClean="0"/>
              <a:t>Policy instrument: the money supply (MS) </a:t>
            </a:r>
            <a:endParaRPr lang="en-US" dirty="0"/>
          </a:p>
          <a:p>
            <a:pPr lvl="1"/>
            <a:r>
              <a:rPr lang="en-US" dirty="0" smtClean="0"/>
              <a:t>Targets the </a:t>
            </a:r>
            <a:r>
              <a:rPr lang="en-US" dirty="0"/>
              <a:t>interest </a:t>
            </a:r>
            <a:r>
              <a:rPr lang="en-US" dirty="0" smtClean="0"/>
              <a:t>rate: the </a:t>
            </a:r>
            <a:r>
              <a:rPr lang="en-US" dirty="0"/>
              <a:t>federal funds </a:t>
            </a:r>
            <a:r>
              <a:rPr lang="en-US" dirty="0" smtClean="0"/>
              <a:t>rate</a:t>
            </a:r>
          </a:p>
          <a:p>
            <a:pPr lvl="2"/>
            <a:r>
              <a:rPr lang="en-US" dirty="0" smtClean="0"/>
              <a:t>Banks </a:t>
            </a:r>
            <a:r>
              <a:rPr lang="en-US" dirty="0"/>
              <a:t>charge each other on short-term loans  </a:t>
            </a:r>
          </a:p>
          <a:p>
            <a:pPr lvl="1"/>
            <a:r>
              <a:rPr lang="en-US" dirty="0" smtClean="0"/>
              <a:t>Conducts open </a:t>
            </a:r>
            <a:r>
              <a:rPr lang="en-US" dirty="0"/>
              <a:t>market operations </a:t>
            </a:r>
            <a:r>
              <a:rPr lang="en-US" dirty="0" smtClean="0"/>
              <a:t>to </a:t>
            </a:r>
            <a:r>
              <a:rPr lang="en-US" dirty="0"/>
              <a:t>change </a:t>
            </a:r>
            <a:r>
              <a:rPr lang="en-US" dirty="0" smtClean="0"/>
              <a:t>MS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480524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Monetary policy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accent6">
                    <a:lumMod val="50000"/>
                  </a:schemeClr>
                </a:solidFill>
              </a:rPr>
              <a:t>For each of the events below,</a:t>
            </a:r>
          </a:p>
          <a:p>
            <a:pPr marL="0" indent="0">
              <a:buNone/>
            </a:pPr>
            <a:r>
              <a:rPr lang="en-US" dirty="0">
                <a:solidFill>
                  <a:schemeClr val="accent6">
                    <a:lumMod val="50000"/>
                  </a:schemeClr>
                </a:solidFill>
              </a:rPr>
              <a:t>   -	</a:t>
            </a:r>
            <a:r>
              <a:rPr lang="en-US" dirty="0" smtClean="0">
                <a:solidFill>
                  <a:schemeClr val="accent6">
                    <a:lumMod val="50000"/>
                  </a:schemeClr>
                </a:solidFill>
              </a:rPr>
              <a:t>Determine the short-run effects on output</a:t>
            </a:r>
          </a:p>
          <a:p>
            <a:pPr marL="0" indent="0">
              <a:buNone/>
            </a:pPr>
            <a:r>
              <a:rPr lang="en-US" dirty="0" smtClean="0">
                <a:solidFill>
                  <a:schemeClr val="accent6">
                    <a:lumMod val="50000"/>
                  </a:schemeClr>
                </a:solidFill>
              </a:rPr>
              <a:t>   -	Determine how </a:t>
            </a:r>
            <a:r>
              <a:rPr lang="en-US" dirty="0">
                <a:solidFill>
                  <a:schemeClr val="accent6">
                    <a:lumMod val="50000"/>
                  </a:schemeClr>
                </a:solidFill>
              </a:rPr>
              <a:t>the Fed should adjust the money </a:t>
            </a:r>
            <a:r>
              <a:rPr lang="en-US" dirty="0" smtClean="0">
                <a:solidFill>
                  <a:schemeClr val="accent6">
                    <a:lumMod val="50000"/>
                  </a:schemeClr>
                </a:solidFill>
              </a:rPr>
              <a:t>supply </a:t>
            </a:r>
            <a:r>
              <a:rPr lang="en-US" dirty="0">
                <a:solidFill>
                  <a:schemeClr val="accent6">
                    <a:lumMod val="50000"/>
                  </a:schemeClr>
                </a:solidFill>
              </a:rPr>
              <a:t>and interest rates to stabilize output</a:t>
            </a:r>
          </a:p>
          <a:p>
            <a:pPr marL="514350" indent="-514350">
              <a:buClr>
                <a:srgbClr val="C00000"/>
              </a:buClr>
              <a:buFont typeface="+mj-lt"/>
              <a:buAutoNum type="alphaUcPeriod"/>
            </a:pPr>
            <a:r>
              <a:rPr lang="en-US" sz="3000" dirty="0" smtClean="0">
                <a:solidFill>
                  <a:schemeClr val="tx1"/>
                </a:solidFill>
              </a:rPr>
              <a:t>Congress </a:t>
            </a:r>
            <a:r>
              <a:rPr lang="en-US" sz="3000" dirty="0">
                <a:solidFill>
                  <a:schemeClr val="tx1"/>
                </a:solidFill>
              </a:rPr>
              <a:t>tries to balance the budget by cutting </a:t>
            </a:r>
            <a:r>
              <a:rPr lang="en-US" sz="3000" dirty="0" smtClean="0">
                <a:solidFill>
                  <a:schemeClr val="tx1"/>
                </a:solidFill>
              </a:rPr>
              <a:t>government </a:t>
            </a:r>
            <a:r>
              <a:rPr lang="en-US" sz="3000" dirty="0">
                <a:solidFill>
                  <a:schemeClr val="tx1"/>
                </a:solidFill>
              </a:rPr>
              <a:t>spending. </a:t>
            </a:r>
          </a:p>
          <a:p>
            <a:pPr marL="514350" indent="-514350">
              <a:buClr>
                <a:srgbClr val="C00000"/>
              </a:buClr>
              <a:buFont typeface="+mj-lt"/>
              <a:buAutoNum type="alphaUcPeriod"/>
            </a:pPr>
            <a:r>
              <a:rPr lang="en-US" sz="3000" dirty="0" smtClean="0">
                <a:solidFill>
                  <a:schemeClr val="tx1"/>
                </a:solidFill>
              </a:rPr>
              <a:t>A </a:t>
            </a:r>
            <a:r>
              <a:rPr lang="en-US" sz="3000" dirty="0">
                <a:solidFill>
                  <a:schemeClr val="tx1"/>
                </a:solidFill>
              </a:rPr>
              <a:t>stock market boom increases household wealth.</a:t>
            </a:r>
          </a:p>
          <a:p>
            <a:pPr marL="514350" indent="-514350">
              <a:buClr>
                <a:srgbClr val="C00000"/>
              </a:buClr>
              <a:buFont typeface="+mj-lt"/>
              <a:buAutoNum type="alphaUcPeriod"/>
            </a:pPr>
            <a:r>
              <a:rPr lang="en-US" sz="3000" dirty="0" smtClean="0">
                <a:solidFill>
                  <a:schemeClr val="tx1"/>
                </a:solidFill>
              </a:rPr>
              <a:t>War </a:t>
            </a:r>
            <a:r>
              <a:rPr lang="en-US" sz="3000" dirty="0">
                <a:solidFill>
                  <a:schemeClr val="tx1"/>
                </a:solidFill>
              </a:rPr>
              <a:t>breaks out in the Middle East, </a:t>
            </a:r>
            <a:r>
              <a:rPr lang="en-US" sz="3000" dirty="0" smtClean="0">
                <a:solidFill>
                  <a:schemeClr val="tx1"/>
                </a:solidFill>
              </a:rPr>
              <a:t>causing </a:t>
            </a:r>
            <a:r>
              <a:rPr lang="en-US" sz="3000" dirty="0">
                <a:solidFill>
                  <a:schemeClr val="tx1"/>
                </a:solidFill>
              </a:rPr>
              <a:t>oil prices to soar.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15433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C00000"/>
                </a:solidFill>
              </a:rPr>
              <a:t>A. </a:t>
            </a:r>
            <a:r>
              <a:rPr lang="en-US" dirty="0" smtClean="0">
                <a:solidFill>
                  <a:schemeClr val="tx1"/>
                </a:solidFill>
              </a:rPr>
              <a:t>Congress </a:t>
            </a:r>
            <a:r>
              <a:rPr lang="en-US" dirty="0">
                <a:solidFill>
                  <a:schemeClr val="tx1"/>
                </a:solidFill>
              </a:rPr>
              <a:t>tries to balance the budget by </a:t>
            </a:r>
            <a:br>
              <a:rPr lang="en-US" dirty="0">
                <a:solidFill>
                  <a:schemeClr val="tx1"/>
                </a:solidFill>
              </a:rPr>
            </a:br>
            <a:r>
              <a:rPr lang="en-US" dirty="0">
                <a:solidFill>
                  <a:schemeClr val="tx1"/>
                </a:solidFill>
              </a:rPr>
              <a:t>cutting </a:t>
            </a:r>
            <a:r>
              <a:rPr lang="en-US" dirty="0" smtClean="0">
                <a:solidFill>
                  <a:schemeClr val="tx1"/>
                </a:solidFill>
              </a:rPr>
              <a:t>government </a:t>
            </a:r>
            <a:r>
              <a:rPr lang="en-US" dirty="0">
                <a:solidFill>
                  <a:schemeClr val="tx1"/>
                </a:solidFill>
              </a:rPr>
              <a:t>spending.</a:t>
            </a:r>
          </a:p>
          <a:p>
            <a:pPr lvl="1"/>
            <a:r>
              <a:rPr lang="en-US" sz="3000" dirty="0" smtClean="0">
                <a:solidFill>
                  <a:schemeClr val="accent6">
                    <a:lumMod val="50000"/>
                  </a:schemeClr>
                </a:solidFill>
              </a:rPr>
              <a:t>This </a:t>
            </a:r>
            <a:r>
              <a:rPr lang="en-US" sz="3000" dirty="0">
                <a:solidFill>
                  <a:schemeClr val="accent6">
                    <a:lumMod val="50000"/>
                  </a:schemeClr>
                </a:solidFill>
              </a:rPr>
              <a:t>event would reduce </a:t>
            </a:r>
            <a:r>
              <a:rPr lang="en-US" sz="3000" dirty="0" smtClean="0">
                <a:solidFill>
                  <a:schemeClr val="accent6">
                    <a:lumMod val="50000"/>
                  </a:schemeClr>
                </a:solidFill>
              </a:rPr>
              <a:t>aggregate </a:t>
            </a:r>
            <a:r>
              <a:rPr lang="en-US" sz="3000" dirty="0">
                <a:solidFill>
                  <a:schemeClr val="accent6">
                    <a:lumMod val="50000"/>
                  </a:schemeClr>
                </a:solidFill>
              </a:rPr>
              <a:t>demand and output. </a:t>
            </a:r>
          </a:p>
          <a:p>
            <a:pPr lvl="1"/>
            <a:r>
              <a:rPr lang="en-US" sz="3000" dirty="0" smtClean="0">
                <a:solidFill>
                  <a:schemeClr val="accent6">
                    <a:lumMod val="50000"/>
                  </a:schemeClr>
                </a:solidFill>
              </a:rPr>
              <a:t>To </a:t>
            </a:r>
            <a:r>
              <a:rPr lang="en-US" sz="3000" dirty="0">
                <a:solidFill>
                  <a:schemeClr val="accent6">
                    <a:lumMod val="50000"/>
                  </a:schemeClr>
                </a:solidFill>
              </a:rPr>
              <a:t>stabilize output, the Fed should increase MS and reduce r  to increase </a:t>
            </a:r>
            <a:r>
              <a:rPr lang="en-US" sz="3000" dirty="0" smtClean="0">
                <a:solidFill>
                  <a:schemeClr val="accent6">
                    <a:lumMod val="50000"/>
                  </a:schemeClr>
                </a:solidFill>
              </a:rPr>
              <a:t>aggregate </a:t>
            </a:r>
            <a:r>
              <a:rPr lang="en-US" sz="3000" dirty="0">
                <a:solidFill>
                  <a:schemeClr val="accent6">
                    <a:lumMod val="50000"/>
                  </a:schemeClr>
                </a:solidFill>
              </a:rPr>
              <a:t>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458457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smtClean="0"/>
              <a:t>This </a:t>
            </a:r>
            <a:r>
              <a:rPr lang="en-US" dirty="0"/>
              <a:t>chapter focuses on </a:t>
            </a:r>
            <a:endParaRPr lang="en-US" dirty="0" smtClean="0"/>
          </a:p>
          <a:p>
            <a:pPr lvl="1"/>
            <a:r>
              <a:rPr lang="en-US" u="sng" dirty="0" smtClean="0"/>
              <a:t>Short-run effects of </a:t>
            </a:r>
            <a:r>
              <a:rPr lang="en-US" u="sng" dirty="0"/>
              <a:t>fiscal and monetary policy</a:t>
            </a:r>
            <a:r>
              <a:rPr lang="en-US" dirty="0"/>
              <a:t>, </a:t>
            </a:r>
            <a:r>
              <a:rPr lang="en-US" dirty="0" smtClean="0"/>
              <a:t>which </a:t>
            </a:r>
            <a:r>
              <a:rPr lang="en-US" dirty="0"/>
              <a:t>work through </a:t>
            </a:r>
            <a:r>
              <a:rPr lang="en-US" b="1" u="sng" dirty="0" smtClean="0"/>
              <a:t>aggregate </a:t>
            </a:r>
            <a:r>
              <a:rPr lang="en-US" b="1" u="sng" dirty="0" smtClean="0"/>
              <a:t>demand</a:t>
            </a:r>
            <a:endParaRPr lang="en-US" b="1" u="sng"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353264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C00000"/>
                </a:solidFill>
              </a:rPr>
              <a:t>B. </a:t>
            </a:r>
            <a:r>
              <a:rPr lang="en-US" dirty="0" smtClean="0">
                <a:solidFill>
                  <a:schemeClr val="tx1"/>
                </a:solidFill>
              </a:rPr>
              <a:t>A </a:t>
            </a:r>
            <a:r>
              <a:rPr lang="en-US" dirty="0">
                <a:solidFill>
                  <a:schemeClr val="tx1"/>
                </a:solidFill>
              </a:rPr>
              <a:t>stock market boom increases household wealth.</a:t>
            </a:r>
          </a:p>
          <a:p>
            <a:pPr lvl="1"/>
            <a:r>
              <a:rPr lang="en-US" sz="3000" dirty="0" smtClean="0">
                <a:solidFill>
                  <a:schemeClr val="accent6">
                    <a:lumMod val="50000"/>
                  </a:schemeClr>
                </a:solidFill>
              </a:rPr>
              <a:t>This </a:t>
            </a:r>
            <a:r>
              <a:rPr lang="en-US" sz="3000" dirty="0">
                <a:solidFill>
                  <a:schemeClr val="accent6">
                    <a:lumMod val="50000"/>
                  </a:schemeClr>
                </a:solidFill>
              </a:rPr>
              <a:t>event would increase </a:t>
            </a:r>
            <a:r>
              <a:rPr lang="en-US" sz="3000" dirty="0" smtClean="0">
                <a:solidFill>
                  <a:schemeClr val="accent6">
                    <a:lumMod val="50000"/>
                  </a:schemeClr>
                </a:solidFill>
              </a:rPr>
              <a:t>aggregate </a:t>
            </a:r>
            <a:r>
              <a:rPr lang="en-US" sz="3000" dirty="0">
                <a:solidFill>
                  <a:schemeClr val="accent6">
                    <a:lumMod val="50000"/>
                  </a:schemeClr>
                </a:solidFill>
              </a:rPr>
              <a:t>demand, </a:t>
            </a:r>
            <a:r>
              <a:rPr lang="en-US" sz="3000" dirty="0" smtClean="0">
                <a:solidFill>
                  <a:schemeClr val="accent6">
                    <a:lumMod val="50000"/>
                  </a:schemeClr>
                </a:solidFill>
              </a:rPr>
              <a:t>raising </a:t>
            </a:r>
            <a:r>
              <a:rPr lang="en-US" sz="3000" dirty="0">
                <a:solidFill>
                  <a:schemeClr val="accent6">
                    <a:lumMod val="50000"/>
                  </a:schemeClr>
                </a:solidFill>
              </a:rPr>
              <a:t>output above its natural rate.</a:t>
            </a:r>
          </a:p>
          <a:p>
            <a:pPr lvl="1"/>
            <a:r>
              <a:rPr lang="en-US" sz="3000" dirty="0" smtClean="0">
                <a:solidFill>
                  <a:schemeClr val="accent6">
                    <a:lumMod val="50000"/>
                  </a:schemeClr>
                </a:solidFill>
              </a:rPr>
              <a:t>To </a:t>
            </a:r>
            <a:r>
              <a:rPr lang="en-US" sz="3000" dirty="0">
                <a:solidFill>
                  <a:schemeClr val="accent6">
                    <a:lumMod val="50000"/>
                  </a:schemeClr>
                </a:solidFill>
              </a:rPr>
              <a:t>stabilize output, the Fed should reduce MS and increase r  to reduce </a:t>
            </a:r>
            <a:r>
              <a:rPr lang="en-US" sz="3000" dirty="0" smtClean="0">
                <a:solidFill>
                  <a:schemeClr val="accent6">
                    <a:lumMod val="50000"/>
                  </a:schemeClr>
                </a:solidFill>
              </a:rPr>
              <a:t>aggregate </a:t>
            </a:r>
            <a:r>
              <a:rPr lang="en-US" sz="3000" dirty="0">
                <a:solidFill>
                  <a:schemeClr val="accent6">
                    <a:lumMod val="50000"/>
                  </a:schemeClr>
                </a:solidFill>
              </a:rPr>
              <a:t>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43442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C00000"/>
                </a:solidFill>
              </a:rPr>
              <a:t>C.</a:t>
            </a:r>
            <a:r>
              <a:rPr lang="en-US" dirty="0" smtClean="0">
                <a:solidFill>
                  <a:schemeClr val="accent6">
                    <a:lumMod val="50000"/>
                  </a:schemeClr>
                </a:solidFill>
              </a:rPr>
              <a:t> </a:t>
            </a:r>
            <a:r>
              <a:rPr lang="en-US" dirty="0" smtClean="0">
                <a:solidFill>
                  <a:schemeClr val="tx1"/>
                </a:solidFill>
              </a:rPr>
              <a:t>War </a:t>
            </a:r>
            <a:r>
              <a:rPr lang="en-US" dirty="0">
                <a:solidFill>
                  <a:schemeClr val="tx1"/>
                </a:solidFill>
              </a:rPr>
              <a:t>breaks out in the Middle East, </a:t>
            </a:r>
            <a:br>
              <a:rPr lang="en-US" dirty="0">
                <a:solidFill>
                  <a:schemeClr val="tx1"/>
                </a:solidFill>
              </a:rPr>
            </a:br>
            <a:r>
              <a:rPr lang="en-US" dirty="0">
                <a:solidFill>
                  <a:schemeClr val="tx1"/>
                </a:solidFill>
              </a:rPr>
              <a:t>causing oil prices to soar.</a:t>
            </a:r>
          </a:p>
          <a:p>
            <a:pPr lvl="1"/>
            <a:r>
              <a:rPr lang="en-US" sz="3000" dirty="0" smtClean="0">
                <a:solidFill>
                  <a:schemeClr val="accent6">
                    <a:lumMod val="50000"/>
                  </a:schemeClr>
                </a:solidFill>
              </a:rPr>
              <a:t>This </a:t>
            </a:r>
            <a:r>
              <a:rPr lang="en-US" sz="3000" dirty="0">
                <a:solidFill>
                  <a:schemeClr val="accent6">
                    <a:lumMod val="50000"/>
                  </a:schemeClr>
                </a:solidFill>
              </a:rPr>
              <a:t>event would reduce </a:t>
            </a:r>
            <a:r>
              <a:rPr lang="en-US" sz="3000" dirty="0" smtClean="0">
                <a:solidFill>
                  <a:schemeClr val="accent6">
                    <a:lumMod val="50000"/>
                  </a:schemeClr>
                </a:solidFill>
              </a:rPr>
              <a:t>aggregate </a:t>
            </a:r>
            <a:r>
              <a:rPr lang="en-US" sz="3000" dirty="0">
                <a:solidFill>
                  <a:schemeClr val="accent6">
                    <a:lumMod val="50000"/>
                  </a:schemeClr>
                </a:solidFill>
              </a:rPr>
              <a:t>supply, </a:t>
            </a:r>
            <a:br>
              <a:rPr lang="en-US" sz="3000" dirty="0">
                <a:solidFill>
                  <a:schemeClr val="accent6">
                    <a:lumMod val="50000"/>
                  </a:schemeClr>
                </a:solidFill>
              </a:rPr>
            </a:br>
            <a:r>
              <a:rPr lang="en-US" sz="3000" dirty="0">
                <a:solidFill>
                  <a:schemeClr val="accent6">
                    <a:lumMod val="50000"/>
                  </a:schemeClr>
                </a:solidFill>
              </a:rPr>
              <a:t>causing output to fall.</a:t>
            </a:r>
          </a:p>
          <a:p>
            <a:pPr lvl="1"/>
            <a:r>
              <a:rPr lang="en-US" sz="3000" dirty="0" smtClean="0">
                <a:solidFill>
                  <a:schemeClr val="accent6">
                    <a:lumMod val="50000"/>
                  </a:schemeClr>
                </a:solidFill>
              </a:rPr>
              <a:t>To </a:t>
            </a:r>
            <a:r>
              <a:rPr lang="en-US" sz="3000" dirty="0">
                <a:solidFill>
                  <a:schemeClr val="accent6">
                    <a:lumMod val="50000"/>
                  </a:schemeClr>
                </a:solidFill>
              </a:rPr>
              <a:t>stabilize output, the Fed should increase MS and reduce r  to increase </a:t>
            </a:r>
            <a:r>
              <a:rPr lang="en-US" sz="3000" dirty="0" smtClean="0">
                <a:solidFill>
                  <a:schemeClr val="accent6">
                    <a:lumMod val="50000"/>
                  </a:schemeClr>
                </a:solidFill>
              </a:rPr>
              <a:t>aggregate </a:t>
            </a:r>
            <a:r>
              <a:rPr lang="en-US" sz="3000" dirty="0">
                <a:solidFill>
                  <a:schemeClr val="accent6">
                    <a:lumMod val="50000"/>
                  </a:schemeClr>
                </a:solidFill>
              </a:rPr>
              <a:t>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43442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a:t>
            </a:r>
            <a:r>
              <a:rPr lang="en-US" dirty="0" smtClean="0"/>
              <a:t>Traps</a:t>
            </a:r>
            <a:endParaRPr lang="en-US" dirty="0"/>
          </a:p>
        </p:txBody>
      </p:sp>
      <p:sp>
        <p:nvSpPr>
          <p:cNvPr id="3" name="Content Placeholder 2"/>
          <p:cNvSpPr>
            <a:spLocks noGrp="1"/>
          </p:cNvSpPr>
          <p:nvPr>
            <p:ph idx="1"/>
          </p:nvPr>
        </p:nvSpPr>
        <p:spPr/>
        <p:txBody>
          <a:bodyPr/>
          <a:lstStyle/>
          <a:p>
            <a:r>
              <a:rPr lang="en-US" dirty="0"/>
              <a:t>Liquidity trap</a:t>
            </a:r>
          </a:p>
          <a:p>
            <a:pPr lvl="1"/>
            <a:r>
              <a:rPr lang="en-US" dirty="0"/>
              <a:t>If </a:t>
            </a:r>
            <a:r>
              <a:rPr lang="en-US" u="sng" dirty="0"/>
              <a:t>interest rates </a:t>
            </a:r>
            <a:r>
              <a:rPr lang="en-US" dirty="0"/>
              <a:t>have already fallen to around </a:t>
            </a:r>
            <a:r>
              <a:rPr lang="en-US" u="sng" dirty="0"/>
              <a:t>zero</a:t>
            </a:r>
          </a:p>
          <a:p>
            <a:pPr lvl="1"/>
            <a:r>
              <a:rPr lang="en-US" u="sng" dirty="0"/>
              <a:t>Monetary policy may no longer be effective</a:t>
            </a:r>
            <a:r>
              <a:rPr lang="en-US" dirty="0"/>
              <a:t>, since nominal interest rates cannot be reduced further</a:t>
            </a:r>
          </a:p>
          <a:p>
            <a:pPr lvl="2"/>
            <a:r>
              <a:rPr lang="en-US" dirty="0">
                <a:solidFill>
                  <a:srgbClr val="FF6600"/>
                </a:solidFill>
              </a:rPr>
              <a:t>Aggregate demand, production, and employment may be "trapped" at low levels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574862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Traps</a:t>
            </a:r>
          </a:p>
        </p:txBody>
      </p:sp>
      <p:sp>
        <p:nvSpPr>
          <p:cNvPr id="3" name="Content Placeholder 2"/>
          <p:cNvSpPr>
            <a:spLocks noGrp="1"/>
          </p:cNvSpPr>
          <p:nvPr>
            <p:ph idx="1"/>
          </p:nvPr>
        </p:nvSpPr>
        <p:spPr/>
        <p:txBody>
          <a:bodyPr/>
          <a:lstStyle/>
          <a:p>
            <a:r>
              <a:rPr lang="en-US" dirty="0"/>
              <a:t>A central bank continues to have tools to expand the economy:</a:t>
            </a:r>
          </a:p>
          <a:p>
            <a:pPr lvl="1"/>
            <a:r>
              <a:rPr lang="en-US" dirty="0">
                <a:solidFill>
                  <a:srgbClr val="FF6600"/>
                </a:solidFill>
              </a:rPr>
              <a:t>Forward guidance</a:t>
            </a:r>
            <a:r>
              <a:rPr lang="en-US" dirty="0"/>
              <a:t>: raise inflation expectations by committing to keep interest rates low  </a:t>
            </a:r>
          </a:p>
          <a:p>
            <a:pPr lvl="1"/>
            <a:r>
              <a:rPr lang="en-US" dirty="0">
                <a:solidFill>
                  <a:srgbClr val="FF6600"/>
                </a:solidFill>
              </a:rPr>
              <a:t>Quantitative easing</a:t>
            </a:r>
            <a:r>
              <a:rPr lang="en-US" dirty="0"/>
              <a:t>: buy a larger variety of financial instruments (mortgages, corporate debt, and longer-term government bonds</a:t>
            </a:r>
            <a:r>
              <a:rPr lang="en-US" dirty="0" smtClean="0"/>
              <a:t>) (The Fed, 2008)</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773052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Trap</a:t>
            </a:r>
            <a:endParaRPr lang="en-US" dirty="0"/>
          </a:p>
        </p:txBody>
      </p:sp>
      <p:sp>
        <p:nvSpPr>
          <p:cNvPr id="3" name="Content Placeholder 2"/>
          <p:cNvSpPr>
            <a:spLocks noGrp="1"/>
          </p:cNvSpPr>
          <p:nvPr>
            <p:ph idx="1"/>
          </p:nvPr>
        </p:nvSpPr>
        <p:spPr>
          <a:xfrm>
            <a:off x="277813" y="1025525"/>
            <a:ext cx="8866187" cy="5422900"/>
          </a:xfrm>
        </p:spPr>
        <p:txBody>
          <a:bodyPr/>
          <a:lstStyle/>
          <a:p>
            <a:r>
              <a:rPr lang="en-US" dirty="0" smtClean="0"/>
              <a:t>Some economists have suggested that..</a:t>
            </a:r>
          </a:p>
          <a:p>
            <a:pPr lvl="1"/>
            <a:r>
              <a:rPr lang="en-US" dirty="0" smtClean="0"/>
              <a:t>The possibilities of hitting the zero lower bound for interest rates justifies setting the target rate of inflation rate well above zero.</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042342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Fiscal Policy Influences </a:t>
            </a:r>
            <a:br>
              <a:rPr lang="en-US" sz="2800" dirty="0" smtClean="0"/>
            </a:br>
            <a:r>
              <a:rPr lang="en-US" sz="2800" dirty="0" smtClean="0"/>
              <a:t>Aggregate Demand (AD)</a:t>
            </a:r>
            <a:endParaRPr lang="en-US" sz="2800" dirty="0"/>
          </a:p>
        </p:txBody>
      </p:sp>
      <p:sp>
        <p:nvSpPr>
          <p:cNvPr id="3" name="Content Placeholder 2"/>
          <p:cNvSpPr>
            <a:spLocks noGrp="1"/>
          </p:cNvSpPr>
          <p:nvPr>
            <p:ph idx="1"/>
          </p:nvPr>
        </p:nvSpPr>
        <p:spPr>
          <a:xfrm>
            <a:off x="277813" y="1025525"/>
            <a:ext cx="8866187" cy="5422900"/>
          </a:xfrm>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689850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Fiscal Policy and </a:t>
            </a:r>
            <a:r>
              <a:rPr lang="en-US" dirty="0" smtClean="0"/>
              <a:t>the AD</a:t>
            </a:r>
            <a:endParaRPr lang="en-US" dirty="0"/>
          </a:p>
        </p:txBody>
      </p:sp>
      <p:sp>
        <p:nvSpPr>
          <p:cNvPr id="3" name="Content Placeholder 2"/>
          <p:cNvSpPr>
            <a:spLocks noGrp="1"/>
          </p:cNvSpPr>
          <p:nvPr>
            <p:ph idx="1"/>
          </p:nvPr>
        </p:nvSpPr>
        <p:spPr/>
        <p:txBody>
          <a:bodyPr/>
          <a:lstStyle/>
          <a:p>
            <a:r>
              <a:rPr lang="en-US" dirty="0"/>
              <a:t>Fiscal policy:  </a:t>
            </a:r>
            <a:endParaRPr lang="en-US" dirty="0" smtClean="0"/>
          </a:p>
          <a:p>
            <a:pPr lvl="1"/>
            <a:r>
              <a:rPr lang="en-US" dirty="0" smtClean="0"/>
              <a:t>Setting the </a:t>
            </a:r>
            <a:r>
              <a:rPr lang="en-US" dirty="0"/>
              <a:t>level of </a:t>
            </a:r>
            <a:r>
              <a:rPr lang="en-US" dirty="0" smtClean="0">
                <a:solidFill>
                  <a:srgbClr val="FF0000"/>
                </a:solidFill>
              </a:rPr>
              <a:t>government </a:t>
            </a:r>
            <a:r>
              <a:rPr lang="en-US" dirty="0">
                <a:solidFill>
                  <a:srgbClr val="FF0000"/>
                </a:solidFill>
              </a:rPr>
              <a:t>spending </a:t>
            </a:r>
            <a:r>
              <a:rPr lang="en-US" dirty="0"/>
              <a:t>and </a:t>
            </a:r>
            <a:r>
              <a:rPr lang="en-US" dirty="0">
                <a:solidFill>
                  <a:srgbClr val="FF0000"/>
                </a:solidFill>
              </a:rPr>
              <a:t>taxation</a:t>
            </a:r>
            <a:r>
              <a:rPr lang="en-US" dirty="0"/>
              <a:t> by government </a:t>
            </a:r>
            <a:r>
              <a:rPr lang="en-US" dirty="0" smtClean="0"/>
              <a:t>policymakers</a:t>
            </a:r>
            <a:endParaRPr lang="en-US" dirty="0"/>
          </a:p>
          <a:p>
            <a:pPr lvl="1"/>
            <a:r>
              <a:rPr lang="en-US" dirty="0">
                <a:solidFill>
                  <a:srgbClr val="005EA4"/>
                </a:solidFill>
              </a:rPr>
              <a:t>Expansionary fiscal policy</a:t>
            </a:r>
          </a:p>
          <a:p>
            <a:pPr lvl="2"/>
            <a:r>
              <a:rPr lang="en-US" dirty="0" smtClean="0"/>
              <a:t>An increase </a:t>
            </a:r>
            <a:r>
              <a:rPr lang="en-US" dirty="0"/>
              <a:t>in G and/or decrease in T, </a:t>
            </a:r>
            <a:br>
              <a:rPr lang="en-US" dirty="0"/>
            </a:br>
            <a:r>
              <a:rPr lang="en-US" dirty="0"/>
              <a:t>shifts AD right</a:t>
            </a:r>
          </a:p>
          <a:p>
            <a:pPr lvl="1"/>
            <a:r>
              <a:rPr lang="en-US" dirty="0">
                <a:solidFill>
                  <a:srgbClr val="005EA4"/>
                </a:solidFill>
              </a:rPr>
              <a:t>Contractionary fiscal policy</a:t>
            </a:r>
          </a:p>
          <a:p>
            <a:pPr lvl="2"/>
            <a:r>
              <a:rPr lang="en-US" dirty="0" smtClean="0"/>
              <a:t>A decrease </a:t>
            </a:r>
            <a:r>
              <a:rPr lang="en-US" dirty="0"/>
              <a:t>in G and/or increase in T, </a:t>
            </a:r>
            <a:br>
              <a:rPr lang="en-US" dirty="0"/>
            </a:br>
            <a:r>
              <a:rPr lang="en-US" dirty="0"/>
              <a:t>shifts AD left</a:t>
            </a:r>
          </a:p>
          <a:p>
            <a:r>
              <a:rPr lang="en-US" sz="3200" dirty="0"/>
              <a:t>Fiscal policy has two effects on AD...</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27887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Multiplier Effect</a:t>
            </a:r>
          </a:p>
        </p:txBody>
      </p:sp>
      <p:sp>
        <p:nvSpPr>
          <p:cNvPr id="3" name="Content Placeholder 2"/>
          <p:cNvSpPr>
            <a:spLocks noGrp="1"/>
          </p:cNvSpPr>
          <p:nvPr>
            <p:ph idx="1"/>
          </p:nvPr>
        </p:nvSpPr>
        <p:spPr>
          <a:xfrm>
            <a:off x="277813" y="1025525"/>
            <a:ext cx="8789987" cy="5422900"/>
          </a:xfrm>
        </p:spPr>
        <p:txBody>
          <a:bodyPr/>
          <a:lstStyle/>
          <a:p>
            <a:r>
              <a:rPr lang="en-US" sz="3200" dirty="0" smtClean="0"/>
              <a:t>Example: If </a:t>
            </a:r>
            <a:r>
              <a:rPr lang="en-US" sz="3200" dirty="0"/>
              <a:t>the </a:t>
            </a:r>
            <a:r>
              <a:rPr lang="en-US" sz="3200" dirty="0" smtClean="0"/>
              <a:t>government </a:t>
            </a:r>
            <a:r>
              <a:rPr lang="en-US" sz="3200" dirty="0"/>
              <a:t>buys $20b of planes from Boeing, Boeing’s revenue increases by $20b. </a:t>
            </a:r>
          </a:p>
          <a:p>
            <a:pPr lvl="1"/>
            <a:r>
              <a:rPr lang="en-US" sz="2800" dirty="0"/>
              <a:t>This is distributed to Boeing’s workers (as wages) and owners (as profits or stock dividends).</a:t>
            </a:r>
          </a:p>
          <a:p>
            <a:pPr lvl="1"/>
            <a:r>
              <a:rPr lang="en-US" sz="2800" dirty="0"/>
              <a:t>These people are also consumers and will spend a portion of the extra income.  </a:t>
            </a:r>
          </a:p>
          <a:p>
            <a:pPr lvl="1"/>
            <a:r>
              <a:rPr lang="en-US" sz="2800" dirty="0"/>
              <a:t>This extra consumption causes further increases in aggregate demand</a:t>
            </a:r>
            <a:r>
              <a:rPr lang="en-US" sz="2800" dirty="0" smtClean="0"/>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38591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Autofit/>
          </a:bodyPr>
          <a:lstStyle/>
          <a:p>
            <a:pPr eaLnBrk="1" hangingPunct="1"/>
            <a:r>
              <a:rPr lang="en-US" sz="2800" dirty="0" smtClean="0"/>
              <a:t>1.  The Multiplier Effect</a:t>
            </a:r>
          </a:p>
        </p:txBody>
      </p:sp>
      <p:sp>
        <p:nvSpPr>
          <p:cNvPr id="163843" name="Rectangle 3"/>
          <p:cNvSpPr>
            <a:spLocks noGrp="1" noChangeArrowheads="1"/>
          </p:cNvSpPr>
          <p:nvPr>
            <p:ph type="body" sz="quarter" idx="12"/>
          </p:nvPr>
        </p:nvSpPr>
        <p:spPr>
          <a:xfrm>
            <a:off x="107949" y="685800"/>
            <a:ext cx="4083051" cy="5715000"/>
          </a:xfrm>
          <a:solidFill>
            <a:schemeClr val="bg1"/>
          </a:solidFill>
        </p:spPr>
        <p:txBody>
          <a:bodyPr/>
          <a:lstStyle/>
          <a:p>
            <a:pPr marL="0" indent="0" eaLnBrk="1" hangingPunct="1">
              <a:buFont typeface="Wingdings" pitchFamily="2" charset="2"/>
              <a:buNone/>
            </a:pPr>
            <a:r>
              <a:rPr lang="en-US" sz="2800" dirty="0" smtClean="0"/>
              <a:t>A $20b increase in </a:t>
            </a:r>
            <a:r>
              <a:rPr lang="en-US" sz="2800" b="1" i="1" dirty="0" smtClean="0"/>
              <a:t>G</a:t>
            </a:r>
            <a:r>
              <a:rPr lang="en-US" sz="2800" dirty="0" smtClean="0"/>
              <a:t> initially shifts </a:t>
            </a:r>
            <a:r>
              <a:rPr lang="en-US" sz="2800" i="1" dirty="0" smtClean="0"/>
              <a:t>AD</a:t>
            </a:r>
            <a:r>
              <a:rPr lang="en-US" sz="2800" dirty="0" smtClean="0"/>
              <a:t> </a:t>
            </a:r>
            <a:br>
              <a:rPr lang="en-US" sz="2800" dirty="0" smtClean="0"/>
            </a:br>
            <a:r>
              <a:rPr lang="en-US" sz="2800" dirty="0" smtClean="0"/>
              <a:t>to the right by $20b.  </a:t>
            </a:r>
          </a:p>
          <a:p>
            <a:pPr marL="0" indent="0" eaLnBrk="1" hangingPunct="1">
              <a:buFont typeface="Wingdings" pitchFamily="2" charset="2"/>
              <a:buNone/>
            </a:pPr>
            <a:r>
              <a:rPr lang="en-US" sz="2800" dirty="0" smtClean="0"/>
              <a:t>The increase in </a:t>
            </a:r>
            <a:r>
              <a:rPr lang="en-US" sz="2800" b="1" i="1" dirty="0" smtClean="0"/>
              <a:t>Y</a:t>
            </a:r>
            <a:r>
              <a:rPr lang="en-US" sz="2800" dirty="0" smtClean="0"/>
              <a:t> causes </a:t>
            </a:r>
            <a:r>
              <a:rPr lang="en-US" sz="2800" b="1" i="1" dirty="0" smtClean="0"/>
              <a:t>C</a:t>
            </a:r>
            <a:r>
              <a:rPr lang="en-US" sz="2800" dirty="0" smtClean="0"/>
              <a:t> to rise, which shifts </a:t>
            </a:r>
            <a:r>
              <a:rPr lang="en-US" sz="2800" i="1" dirty="0" smtClean="0"/>
              <a:t>AD</a:t>
            </a:r>
            <a:r>
              <a:rPr lang="en-US" sz="2800" dirty="0" smtClean="0"/>
              <a:t> further to the right.</a:t>
            </a:r>
          </a:p>
          <a:p>
            <a:pPr eaLnBrk="1" hangingPunct="1"/>
            <a:r>
              <a:rPr lang="en-US" sz="2800" i="1" dirty="0">
                <a:solidFill>
                  <a:srgbClr val="C00000"/>
                </a:solidFill>
                <a:latin typeface="Cambria" panose="02040503050406030204" pitchFamily="18" charset="0"/>
              </a:rPr>
              <a:t>Multiplier effect:  the additional shifts in AD </a:t>
            </a:r>
            <a:br>
              <a:rPr lang="en-US" sz="2800" i="1" dirty="0">
                <a:solidFill>
                  <a:srgbClr val="C00000"/>
                </a:solidFill>
                <a:latin typeface="Cambria" panose="02040503050406030204" pitchFamily="18" charset="0"/>
              </a:rPr>
            </a:br>
            <a:r>
              <a:rPr lang="en-US" sz="2800" i="1" dirty="0">
                <a:solidFill>
                  <a:srgbClr val="C00000"/>
                </a:solidFill>
                <a:latin typeface="Cambria" panose="02040503050406030204" pitchFamily="18" charset="0"/>
              </a:rPr>
              <a:t>that result when fiscal policy increases income and thereby increases consumer spending</a:t>
            </a:r>
          </a:p>
          <a:p>
            <a:pPr eaLnBrk="1" hangingPunct="1"/>
            <a:endParaRPr lang="en-US" sz="2800" dirty="0"/>
          </a:p>
          <a:p>
            <a:pPr marL="0" indent="0" eaLnBrk="1" hangingPunct="1">
              <a:buFont typeface="Wingdings" pitchFamily="2" charset="2"/>
              <a:buNone/>
            </a:pPr>
            <a:endParaRPr lang="en-US" sz="2800" dirty="0" smtClean="0"/>
          </a:p>
        </p:txBody>
      </p:sp>
      <p:grpSp>
        <p:nvGrpSpPr>
          <p:cNvPr id="26630" name="Group 4"/>
          <p:cNvGrpSpPr>
            <a:grpSpLocks/>
          </p:cNvGrpSpPr>
          <p:nvPr/>
        </p:nvGrpSpPr>
        <p:grpSpPr bwMode="auto">
          <a:xfrm>
            <a:off x="4324350" y="1371600"/>
            <a:ext cx="4514850" cy="4114800"/>
            <a:chOff x="3344" y="927"/>
            <a:chExt cx="2126" cy="2592"/>
          </a:xfrm>
        </p:grpSpPr>
        <p:grpSp>
          <p:nvGrpSpPr>
            <p:cNvPr id="26660" name="Group 5"/>
            <p:cNvGrpSpPr>
              <a:grpSpLocks/>
            </p:cNvGrpSpPr>
            <p:nvPr/>
          </p:nvGrpSpPr>
          <p:grpSpPr bwMode="auto">
            <a:xfrm>
              <a:off x="3485" y="1197"/>
              <a:ext cx="1948" cy="2070"/>
              <a:chOff x="1489" y="785"/>
              <a:chExt cx="3650" cy="2492"/>
            </a:xfrm>
          </p:grpSpPr>
          <p:sp>
            <p:nvSpPr>
              <p:cNvPr id="26663" name="Line 6"/>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7"/>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61" name="Text Box 8"/>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26662" name="Text Box 9"/>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26631" name="Group 10"/>
          <p:cNvGrpSpPr>
            <a:grpSpLocks/>
          </p:cNvGrpSpPr>
          <p:nvPr/>
        </p:nvGrpSpPr>
        <p:grpSpPr bwMode="auto">
          <a:xfrm>
            <a:off x="4675188" y="2681287"/>
            <a:ext cx="1763712" cy="2197100"/>
            <a:chOff x="3397" y="1752"/>
            <a:chExt cx="1111" cy="1384"/>
          </a:xfrm>
        </p:grpSpPr>
        <p:sp>
          <p:nvSpPr>
            <p:cNvPr id="26658" name="Line 11"/>
            <p:cNvSpPr>
              <a:spLocks noChangeShapeType="1"/>
            </p:cNvSpPr>
            <p:nvPr/>
          </p:nvSpPr>
          <p:spPr bwMode="auto">
            <a:xfrm>
              <a:off x="3531" y="1974"/>
              <a:ext cx="977" cy="116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Text Box 12"/>
            <p:cNvSpPr txBox="1">
              <a:spLocks noChangeArrowheads="1"/>
            </p:cNvSpPr>
            <p:nvPr/>
          </p:nvSpPr>
          <p:spPr bwMode="auto">
            <a:xfrm>
              <a:off x="3397" y="175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1</a:t>
              </a:r>
            </a:p>
          </p:txBody>
        </p:sp>
      </p:grpSp>
      <p:sp>
        <p:nvSpPr>
          <p:cNvPr id="26632" name="Text Box 13"/>
          <p:cNvSpPr txBox="1">
            <a:spLocks noChangeArrowheads="1"/>
          </p:cNvSpPr>
          <p:nvPr/>
        </p:nvSpPr>
        <p:spPr bwMode="auto">
          <a:xfrm>
            <a:off x="4141788" y="3382962"/>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grpSp>
        <p:nvGrpSpPr>
          <p:cNvPr id="5" name="Group 14"/>
          <p:cNvGrpSpPr>
            <a:grpSpLocks/>
          </p:cNvGrpSpPr>
          <p:nvPr/>
        </p:nvGrpSpPr>
        <p:grpSpPr bwMode="auto">
          <a:xfrm>
            <a:off x="5700713" y="2530475"/>
            <a:ext cx="1828800" cy="2201862"/>
            <a:chOff x="3798" y="1657"/>
            <a:chExt cx="1152" cy="1387"/>
          </a:xfrm>
        </p:grpSpPr>
        <p:sp>
          <p:nvSpPr>
            <p:cNvPr id="26656" name="Text Box 15"/>
            <p:cNvSpPr txBox="1">
              <a:spLocks noChangeArrowheads="1"/>
            </p:cNvSpPr>
            <p:nvPr/>
          </p:nvSpPr>
          <p:spPr bwMode="auto">
            <a:xfrm>
              <a:off x="3798" y="165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2</a:t>
              </a:r>
            </a:p>
          </p:txBody>
        </p:sp>
        <p:sp>
          <p:nvSpPr>
            <p:cNvPr id="26657" name="Line 16"/>
            <p:cNvSpPr>
              <a:spLocks noChangeShapeType="1"/>
            </p:cNvSpPr>
            <p:nvPr/>
          </p:nvSpPr>
          <p:spPr bwMode="auto">
            <a:xfrm>
              <a:off x="3973" y="1882"/>
              <a:ext cx="977" cy="11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6838950" y="2379662"/>
            <a:ext cx="1811338" cy="2206625"/>
            <a:chOff x="4221" y="1562"/>
            <a:chExt cx="1141" cy="1390"/>
          </a:xfrm>
        </p:grpSpPr>
        <p:sp>
          <p:nvSpPr>
            <p:cNvPr id="26654" name="Text Box 18"/>
            <p:cNvSpPr txBox="1">
              <a:spLocks noChangeArrowheads="1"/>
            </p:cNvSpPr>
            <p:nvPr/>
          </p:nvSpPr>
          <p:spPr bwMode="auto">
            <a:xfrm>
              <a:off x="4221" y="156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3</a:t>
              </a:r>
            </a:p>
          </p:txBody>
        </p:sp>
        <p:sp>
          <p:nvSpPr>
            <p:cNvPr id="26655" name="Line 19"/>
            <p:cNvSpPr>
              <a:spLocks noChangeShapeType="1"/>
            </p:cNvSpPr>
            <p:nvPr/>
          </p:nvSpPr>
          <p:spPr bwMode="auto">
            <a:xfrm>
              <a:off x="4385" y="1790"/>
              <a:ext cx="977" cy="116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5" name="Line 20"/>
          <p:cNvSpPr>
            <a:spLocks noChangeShapeType="1"/>
          </p:cNvSpPr>
          <p:nvPr/>
        </p:nvSpPr>
        <p:spPr bwMode="auto">
          <a:xfrm>
            <a:off x="4619625" y="3579812"/>
            <a:ext cx="4035425" cy="0"/>
          </a:xfrm>
          <a:prstGeom prst="line">
            <a:avLst/>
          </a:prstGeom>
          <a:noFill/>
          <a:ln w="28575">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6" name="Group 21"/>
          <p:cNvGrpSpPr>
            <a:grpSpLocks/>
          </p:cNvGrpSpPr>
          <p:nvPr/>
        </p:nvGrpSpPr>
        <p:grpSpPr bwMode="auto">
          <a:xfrm>
            <a:off x="5148263" y="3505200"/>
            <a:ext cx="381000" cy="1982787"/>
            <a:chOff x="3695" y="2271"/>
            <a:chExt cx="240" cy="1249"/>
          </a:xfrm>
        </p:grpSpPr>
        <p:sp>
          <p:nvSpPr>
            <p:cNvPr id="26651" name="Text Box 22"/>
            <p:cNvSpPr txBox="1">
              <a:spLocks noChangeArrowheads="1"/>
            </p:cNvSpPr>
            <p:nvPr/>
          </p:nvSpPr>
          <p:spPr bwMode="auto">
            <a:xfrm>
              <a:off x="3695"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sp>
          <p:nvSpPr>
            <p:cNvPr id="26652" name="Line 23"/>
            <p:cNvSpPr>
              <a:spLocks noChangeShapeType="1"/>
            </p:cNvSpPr>
            <p:nvPr/>
          </p:nvSpPr>
          <p:spPr bwMode="auto">
            <a:xfrm>
              <a:off x="3816"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Oval 24"/>
            <p:cNvSpPr>
              <a:spLocks noChangeArrowheads="1"/>
            </p:cNvSpPr>
            <p:nvPr/>
          </p:nvSpPr>
          <p:spPr bwMode="auto">
            <a:xfrm>
              <a:off x="3768"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8" name="Group 25"/>
          <p:cNvGrpSpPr>
            <a:grpSpLocks/>
          </p:cNvGrpSpPr>
          <p:nvPr/>
        </p:nvGrpSpPr>
        <p:grpSpPr bwMode="auto">
          <a:xfrm>
            <a:off x="7608888" y="3505200"/>
            <a:ext cx="381000" cy="1979612"/>
            <a:chOff x="4706" y="2271"/>
            <a:chExt cx="240" cy="1247"/>
          </a:xfrm>
        </p:grpSpPr>
        <p:sp>
          <p:nvSpPr>
            <p:cNvPr id="26648" name="Text Box 26"/>
            <p:cNvSpPr txBox="1">
              <a:spLocks noChangeArrowheads="1"/>
            </p:cNvSpPr>
            <p:nvPr/>
          </p:nvSpPr>
          <p:spPr bwMode="auto">
            <a:xfrm>
              <a:off x="4706"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3</a:t>
              </a:r>
            </a:p>
          </p:txBody>
        </p:sp>
        <p:sp>
          <p:nvSpPr>
            <p:cNvPr id="26649" name="Line 27"/>
            <p:cNvSpPr>
              <a:spLocks noChangeShapeType="1"/>
            </p:cNvSpPr>
            <p:nvPr/>
          </p:nvSpPr>
          <p:spPr bwMode="auto">
            <a:xfrm>
              <a:off x="4830" y="2316"/>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Oval 28"/>
            <p:cNvSpPr>
              <a:spLocks noChangeArrowheads="1"/>
            </p:cNvSpPr>
            <p:nvPr/>
          </p:nvSpPr>
          <p:spPr bwMode="auto">
            <a:xfrm>
              <a:off x="4785"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63869" name="Line 29"/>
          <p:cNvSpPr>
            <a:spLocks noChangeShapeType="1"/>
          </p:cNvSpPr>
          <p:nvPr/>
        </p:nvSpPr>
        <p:spPr bwMode="auto">
          <a:xfrm rot="-5400000">
            <a:off x="5954713" y="3040062"/>
            <a:ext cx="0" cy="107950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3870" name="Line 30"/>
          <p:cNvSpPr>
            <a:spLocks noChangeShapeType="1"/>
          </p:cNvSpPr>
          <p:nvPr/>
        </p:nvSpPr>
        <p:spPr bwMode="auto">
          <a:xfrm rot="5400000">
            <a:off x="7191375" y="3041650"/>
            <a:ext cx="0" cy="1079500"/>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grpSp>
        <p:nvGrpSpPr>
          <p:cNvPr id="9" name="Group 34"/>
          <p:cNvGrpSpPr>
            <a:grpSpLocks/>
          </p:cNvGrpSpPr>
          <p:nvPr/>
        </p:nvGrpSpPr>
        <p:grpSpPr bwMode="auto">
          <a:xfrm>
            <a:off x="6383338" y="3505200"/>
            <a:ext cx="381000" cy="1974850"/>
            <a:chOff x="4217" y="2271"/>
            <a:chExt cx="240" cy="1244"/>
          </a:xfrm>
        </p:grpSpPr>
        <p:sp>
          <p:nvSpPr>
            <p:cNvPr id="26645" name="Line 35"/>
            <p:cNvSpPr>
              <a:spLocks noChangeShapeType="1"/>
            </p:cNvSpPr>
            <p:nvPr/>
          </p:nvSpPr>
          <p:spPr bwMode="auto">
            <a:xfrm>
              <a:off x="4338"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Oval 36"/>
            <p:cNvSpPr>
              <a:spLocks noChangeArrowheads="1"/>
            </p:cNvSpPr>
            <p:nvPr/>
          </p:nvSpPr>
          <p:spPr bwMode="auto">
            <a:xfrm>
              <a:off x="4290"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6647" name="Text Box 37"/>
            <p:cNvSpPr txBox="1">
              <a:spLocks noChangeArrowheads="1"/>
            </p:cNvSpPr>
            <p:nvPr/>
          </p:nvSpPr>
          <p:spPr bwMode="auto">
            <a:xfrm>
              <a:off x="4217" y="328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grpSp>
      <p:grpSp>
        <p:nvGrpSpPr>
          <p:cNvPr id="10" name="Group 38"/>
          <p:cNvGrpSpPr>
            <a:grpSpLocks/>
          </p:cNvGrpSpPr>
          <p:nvPr/>
        </p:nvGrpSpPr>
        <p:grpSpPr bwMode="auto">
          <a:xfrm>
            <a:off x="5340350" y="3663950"/>
            <a:ext cx="1512888" cy="663575"/>
            <a:chOff x="3270" y="2371"/>
            <a:chExt cx="953" cy="418"/>
          </a:xfrm>
        </p:grpSpPr>
        <p:sp>
          <p:nvSpPr>
            <p:cNvPr id="26643" name="AutoShape 32"/>
            <p:cNvSpPr>
              <a:spLocks/>
            </p:cNvSpPr>
            <p:nvPr/>
          </p:nvSpPr>
          <p:spPr bwMode="auto">
            <a:xfrm rot="-5400000">
              <a:off x="3578" y="2063"/>
              <a:ext cx="165" cy="781"/>
            </a:xfrm>
            <a:prstGeom prst="leftBrace">
              <a:avLst>
                <a:gd name="adj1" fmla="val 39444"/>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lang="en-US">
                <a:cs typeface="Arial" charset="0"/>
              </a:endParaRPr>
            </a:p>
          </p:txBody>
        </p:sp>
        <p:sp>
          <p:nvSpPr>
            <p:cNvPr id="26644" name="Text Box 33"/>
            <p:cNvSpPr txBox="1">
              <a:spLocks noChangeArrowheads="1"/>
            </p:cNvSpPr>
            <p:nvPr/>
          </p:nvSpPr>
          <p:spPr bwMode="auto">
            <a:xfrm>
              <a:off x="3294" y="2559"/>
              <a:ext cx="929" cy="230"/>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A50021"/>
                  </a:solidFill>
                  <a:cs typeface="Arial" charset="0"/>
                </a:rPr>
                <a:t>$20 billion</a:t>
              </a:r>
            </a:p>
          </p:txBody>
        </p:sp>
      </p:grpSp>
      <p:sp>
        <p:nvSpPr>
          <p:cNvPr id="26642" name="FlagCount" hidden="1">
            <a:hlinkClick r:id="rId3" action="ppaction://hlinkfile"/>
          </p:cNvPr>
          <p:cNvSpPr>
            <a:spLocks noChangeArrowheads="1"/>
          </p:cNvSpPr>
          <p:nvPr/>
        </p:nvSpPr>
        <p:spPr bwMode="auto">
          <a:xfrm>
            <a:off x="81661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38</a:t>
            </a:fld>
            <a:endParaRPr lang="en-US" dirty="0"/>
          </a:p>
        </p:txBody>
      </p:sp>
    </p:spTree>
    <p:extLst>
      <p:ext uri="{BB962C8B-B14F-4D97-AF65-F5344CB8AC3E}">
        <p14:creationId xmlns:p14="http://schemas.microsoft.com/office/powerpoint/2010/main" val="1706132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43">
                                            <p:bg/>
                                          </p:spTgt>
                                        </p:tgtEl>
                                        <p:attrNameLst>
                                          <p:attrName>style.visibility</p:attrName>
                                        </p:attrNameLst>
                                      </p:cBhvr>
                                      <p:to>
                                        <p:strVal val="visible"/>
                                      </p:to>
                                    </p:set>
                                    <p:animEffect transition="in" filter="wipe(left)">
                                      <p:cBhvr>
                                        <p:cTn id="7" dur="500"/>
                                        <p:tgtEl>
                                          <p:spTgt spid="16384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3843">
                                            <p:txEl>
                                              <p:pRg st="0" end="0"/>
                                            </p:txEl>
                                          </p:spTgt>
                                        </p:tgtEl>
                                        <p:attrNameLst>
                                          <p:attrName>style.visibility</p:attrName>
                                        </p:attrNameLst>
                                      </p:cBhvr>
                                      <p:to>
                                        <p:strVal val="visible"/>
                                      </p:to>
                                    </p:set>
                                    <p:animEffect transition="in" filter="wipe(left)">
                                      <p:cBhvr>
                                        <p:cTn id="11" dur="500"/>
                                        <p:tgtEl>
                                          <p:spTgt spid="16384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3869"/>
                                        </p:tgtEl>
                                        <p:attrNameLst>
                                          <p:attrName>style.visibility</p:attrName>
                                        </p:attrNameLst>
                                      </p:cBhvr>
                                      <p:to>
                                        <p:strVal val="visible"/>
                                      </p:to>
                                    </p:set>
                                    <p:animEffect transition="in" filter="wipe(left)">
                                      <p:cBhvr>
                                        <p:cTn id="16" dur="500"/>
                                        <p:tgtEl>
                                          <p:spTgt spid="163869"/>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nodeType="afterGroup">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nodeType="afterGroup">
                            <p:stCondLst>
                              <p:cond delay="1500"/>
                            </p:stCondLst>
                            <p:childTnLst>
                              <p:par>
                                <p:cTn id="26" presetID="18" presetClass="entr" presetSubtype="6"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3843">
                                            <p:txEl>
                                              <p:pRg st="1" end="1"/>
                                            </p:txEl>
                                          </p:spTgt>
                                        </p:tgtEl>
                                        <p:attrNameLst>
                                          <p:attrName>style.visibility</p:attrName>
                                        </p:attrNameLst>
                                      </p:cBhvr>
                                      <p:to>
                                        <p:strVal val="visible"/>
                                      </p:to>
                                    </p:set>
                                    <p:animEffect transition="in" filter="wipe(left)">
                                      <p:cBhvr>
                                        <p:cTn id="33" dur="500"/>
                                        <p:tgtEl>
                                          <p:spTgt spid="16384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0"/>
                                        </p:tgtEl>
                                        <p:attrNameLst>
                                          <p:attrName>style.visibility</p:attrName>
                                        </p:attrNameLst>
                                      </p:cBhvr>
                                      <p:to>
                                        <p:strVal val="visible"/>
                                      </p:to>
                                    </p:set>
                                    <p:animEffect transition="in" filter="wipe(left)">
                                      <p:cBhvr>
                                        <p:cTn id="38" dur="500"/>
                                        <p:tgtEl>
                                          <p:spTgt spid="163870"/>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nodeType="afterGroup">
                            <p:stCondLst>
                              <p:cond delay="1000"/>
                            </p:stCondLst>
                            <p:childTnLst>
                              <p:par>
                                <p:cTn id="44" presetID="18" presetClass="entr" presetSubtype="6"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strips(downRigh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3843">
                                            <p:txEl>
                                              <p:pRg st="2" end="2"/>
                                            </p:txEl>
                                          </p:spTgt>
                                        </p:tgtEl>
                                        <p:attrNameLst>
                                          <p:attrName>style.visibility</p:attrName>
                                        </p:attrNameLst>
                                      </p:cBhvr>
                                      <p:to>
                                        <p:strVal val="visible"/>
                                      </p:to>
                                    </p:set>
                                    <p:animEffect transition="in" filter="wipe(left)">
                                      <p:cBhvr>
                                        <p:cTn id="51"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uiExpand="1" build="p" bldLvl="5" animBg="1"/>
      <p:bldP spid="163869" grpId="0" uiExpand="1" animBg="1"/>
      <p:bldP spid="1638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Propensity to Consume</a:t>
            </a:r>
          </a:p>
        </p:txBody>
      </p:sp>
      <p:sp>
        <p:nvSpPr>
          <p:cNvPr id="3" name="Content Placeholder 2"/>
          <p:cNvSpPr>
            <a:spLocks noGrp="1"/>
          </p:cNvSpPr>
          <p:nvPr>
            <p:ph idx="1"/>
          </p:nvPr>
        </p:nvSpPr>
        <p:spPr/>
        <p:txBody>
          <a:bodyPr/>
          <a:lstStyle/>
          <a:p>
            <a:r>
              <a:rPr lang="en-US" dirty="0"/>
              <a:t>How big is the multiplier effect?  </a:t>
            </a:r>
            <a:endParaRPr lang="en-US" dirty="0" smtClean="0"/>
          </a:p>
          <a:p>
            <a:pPr lvl="1"/>
            <a:r>
              <a:rPr lang="en-US" dirty="0" smtClean="0"/>
              <a:t>Depends </a:t>
            </a:r>
            <a:r>
              <a:rPr lang="en-US" dirty="0"/>
              <a:t>on how much </a:t>
            </a:r>
            <a:r>
              <a:rPr lang="en-US" dirty="0" smtClean="0"/>
              <a:t>consumers respond </a:t>
            </a:r>
            <a:r>
              <a:rPr lang="en-US" dirty="0"/>
              <a:t>to increases in income.  </a:t>
            </a:r>
          </a:p>
          <a:p>
            <a:r>
              <a:rPr lang="en-US" sz="3200" dirty="0"/>
              <a:t>Marginal propensity to </a:t>
            </a:r>
            <a:r>
              <a:rPr lang="en-US" sz="3200" dirty="0" smtClean="0"/>
              <a:t>consume, </a:t>
            </a:r>
            <a:r>
              <a:rPr lang="en-US" sz="2800" dirty="0" smtClean="0">
                <a:solidFill>
                  <a:srgbClr val="C00000"/>
                </a:solidFill>
              </a:rPr>
              <a:t>MPC=</a:t>
            </a:r>
            <a:r>
              <a:rPr lang="el-GR" sz="2800" dirty="0" smtClean="0">
                <a:solidFill>
                  <a:srgbClr val="C00000"/>
                </a:solidFill>
              </a:rPr>
              <a:t>Δ</a:t>
            </a:r>
            <a:r>
              <a:rPr lang="en-US" sz="2800" dirty="0" smtClean="0">
                <a:solidFill>
                  <a:srgbClr val="C00000"/>
                </a:solidFill>
              </a:rPr>
              <a:t>C/</a:t>
            </a:r>
            <a:r>
              <a:rPr lang="el-GR" sz="2800" dirty="0" smtClean="0">
                <a:solidFill>
                  <a:srgbClr val="C00000"/>
                </a:solidFill>
              </a:rPr>
              <a:t>Δ</a:t>
            </a:r>
            <a:r>
              <a:rPr lang="en-US" sz="2800" dirty="0" smtClean="0">
                <a:solidFill>
                  <a:srgbClr val="C00000"/>
                </a:solidFill>
              </a:rPr>
              <a:t>Y  </a:t>
            </a:r>
          </a:p>
          <a:p>
            <a:pPr lvl="1"/>
            <a:r>
              <a:rPr lang="en-US" dirty="0" smtClean="0"/>
              <a:t>Fraction </a:t>
            </a:r>
            <a:r>
              <a:rPr lang="en-US" dirty="0"/>
              <a:t>of extra income that households consume rather than </a:t>
            </a:r>
            <a:r>
              <a:rPr lang="en-US" dirty="0" smtClean="0"/>
              <a:t>save</a:t>
            </a:r>
            <a:endParaRPr lang="en-US" dirty="0"/>
          </a:p>
          <a:p>
            <a:r>
              <a:rPr lang="en-US" dirty="0" smtClean="0"/>
              <a:t>Example</a:t>
            </a:r>
          </a:p>
          <a:p>
            <a:pPr lvl="1"/>
            <a:r>
              <a:rPr lang="en-US" dirty="0" smtClean="0"/>
              <a:t>If </a:t>
            </a:r>
            <a:r>
              <a:rPr lang="en-US" dirty="0"/>
              <a:t>MPC = 0.8 and income rises $100, </a:t>
            </a:r>
            <a:br>
              <a:rPr lang="en-US" dirty="0"/>
            </a:br>
            <a:r>
              <a:rPr lang="en-US" dirty="0"/>
              <a:t>C rises $80.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62892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Monetary Policy Influences </a:t>
            </a:r>
            <a:br>
              <a:rPr lang="en-US" sz="2800" dirty="0" smtClean="0"/>
            </a:br>
            <a:r>
              <a:rPr lang="en-US" sz="2800" dirty="0" smtClean="0"/>
              <a:t>Aggregate Demand (AD)</a:t>
            </a:r>
            <a:endParaRPr lang="en-US" sz="2800" dirty="0"/>
          </a:p>
        </p:txBody>
      </p:sp>
      <p:sp>
        <p:nvSpPr>
          <p:cNvPr id="3" name="Content Placeholder 2"/>
          <p:cNvSpPr>
            <a:spLocks noGrp="1"/>
          </p:cNvSpPr>
          <p:nvPr>
            <p:ph idx="1"/>
          </p:nvPr>
        </p:nvSpPr>
        <p:spPr>
          <a:xfrm>
            <a:off x="277813" y="1025525"/>
            <a:ext cx="8561387" cy="5422900"/>
          </a:xfrm>
        </p:spPr>
        <p:txBody>
          <a:bodyPr/>
          <a:lstStyle/>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19083435"/>
      </p:ext>
    </p:extLst>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p:txBody>
          <a:bodyPr>
            <a:normAutofit/>
          </a:bodyPr>
          <a:lstStyle/>
          <a:p>
            <a:pPr eaLnBrk="1" hangingPunct="1"/>
            <a:r>
              <a:rPr lang="en-US" dirty="0" smtClean="0"/>
              <a:t>A Formula for the Multiplier</a:t>
            </a:r>
          </a:p>
        </p:txBody>
      </p:sp>
      <p:sp>
        <p:nvSpPr>
          <p:cNvPr id="164867" name="Rectangle 3"/>
          <p:cNvSpPr>
            <a:spLocks noGrp="1" noChangeArrowheads="1"/>
          </p:cNvSpPr>
          <p:nvPr>
            <p:ph idx="1"/>
          </p:nvPr>
        </p:nvSpPr>
        <p:spPr/>
        <p:txBody>
          <a:bodyPr/>
          <a:lstStyle/>
          <a:p>
            <a:pPr marL="0" indent="0">
              <a:spcBef>
                <a:spcPct val="55000"/>
              </a:spcBef>
              <a:buNone/>
              <a:tabLst>
                <a:tab pos="4121150" algn="l"/>
              </a:tabLst>
            </a:pPr>
            <a:r>
              <a:rPr lang="en-US" sz="2700" dirty="0" smtClean="0"/>
              <a:t>Notation: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G</a:t>
            </a:r>
            <a:r>
              <a:rPr lang="en-US" sz="2700" dirty="0" smtClean="0"/>
              <a:t> is the change in </a:t>
            </a:r>
            <a:r>
              <a:rPr lang="en-US" sz="2700" b="1" i="1" dirty="0" smtClean="0"/>
              <a:t>G</a:t>
            </a:r>
            <a:r>
              <a:rPr lang="en-US" sz="2700" dirty="0" smtClean="0"/>
              <a:t>, </a:t>
            </a:r>
            <a:br>
              <a:rPr lang="en-US" sz="2700" dirty="0" smtClean="0"/>
            </a:b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and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C</a:t>
            </a:r>
            <a:r>
              <a:rPr lang="en-US" sz="2700" dirty="0" smtClean="0"/>
              <a:t> are the ultimate changes in </a:t>
            </a:r>
            <a:r>
              <a:rPr lang="en-US" sz="2700" b="1" i="1" dirty="0" smtClean="0"/>
              <a:t>Y</a:t>
            </a:r>
            <a:r>
              <a:rPr lang="en-US" sz="2700" dirty="0" smtClean="0"/>
              <a:t> and </a:t>
            </a:r>
            <a:r>
              <a:rPr lang="en-US" sz="2700" b="1" i="1" dirty="0" smtClean="0"/>
              <a:t>C</a:t>
            </a:r>
          </a:p>
          <a:p>
            <a:pPr marL="0" indent="0" eaLnBrk="1" hangingPunct="1">
              <a:spcBef>
                <a:spcPct val="55000"/>
              </a:spcBef>
              <a:buFont typeface="Wingdings" pitchFamily="2" charset="2"/>
              <a:buNone/>
              <a:tabLst>
                <a:tab pos="4121150" algn="l"/>
              </a:tabLst>
            </a:pPr>
            <a:r>
              <a:rPr lang="en-US" sz="2700" dirty="0" smtClean="0"/>
              <a:t>   </a:t>
            </a:r>
            <a:r>
              <a:rPr lang="en-US" sz="2700" b="1" i="1" dirty="0" smtClean="0"/>
              <a:t>Y</a:t>
            </a:r>
            <a:r>
              <a:rPr lang="en-US" sz="2700" dirty="0" smtClean="0"/>
              <a:t> = </a:t>
            </a:r>
            <a:r>
              <a:rPr lang="en-US" sz="2700" b="1" i="1" dirty="0" smtClean="0"/>
              <a:t>C</a:t>
            </a:r>
            <a:r>
              <a:rPr lang="en-US" sz="2700" dirty="0" smtClean="0"/>
              <a:t> + </a:t>
            </a:r>
            <a:r>
              <a:rPr lang="en-US" sz="2700" b="1" i="1" dirty="0" smtClean="0"/>
              <a:t>I</a:t>
            </a:r>
            <a:r>
              <a:rPr lang="en-US" sz="2700" dirty="0" smtClean="0"/>
              <a:t> + </a:t>
            </a:r>
            <a:r>
              <a:rPr lang="en-US" sz="2700" b="1" i="1" dirty="0" smtClean="0"/>
              <a:t>G</a:t>
            </a:r>
            <a:r>
              <a:rPr lang="en-US" sz="2700" dirty="0" smtClean="0"/>
              <a:t> + </a:t>
            </a:r>
            <a:r>
              <a:rPr lang="en-US" sz="2700" b="1" i="1" dirty="0" smtClean="0"/>
              <a:t>NX</a:t>
            </a:r>
            <a:r>
              <a:rPr lang="en-US" sz="2700" dirty="0" smtClean="0"/>
              <a:t>	identity</a:t>
            </a:r>
          </a:p>
          <a:p>
            <a:pPr marL="0" indent="0">
              <a:spcBef>
                <a:spcPct val="55000"/>
              </a:spcBef>
              <a:buNone/>
              <a:tabLst>
                <a:tab pos="4121150" algn="l"/>
              </a:tabLst>
            </a:pPr>
            <a:r>
              <a:rPr lang="en-US" sz="2700" b="1" dirty="0" smtClean="0">
                <a:sym typeface="Symbol" pitchFamily="18" charset="2"/>
              </a:rPr>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C</a:t>
            </a:r>
            <a:r>
              <a:rPr lang="en-US" sz="2700" dirty="0" smtClean="0"/>
              <a:t> +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G</a:t>
            </a:r>
            <a:r>
              <a:rPr lang="en-US" sz="2700" dirty="0" smtClean="0"/>
              <a:t> 	</a:t>
            </a:r>
            <a:r>
              <a:rPr lang="en-US" sz="2700" b="1" i="1" dirty="0" smtClean="0"/>
              <a:t>I</a:t>
            </a:r>
            <a:r>
              <a:rPr lang="en-US" sz="2700" dirty="0" smtClean="0"/>
              <a:t> and </a:t>
            </a:r>
            <a:r>
              <a:rPr lang="en-US" sz="2700" b="1" i="1" dirty="0" smtClean="0"/>
              <a:t>NX</a:t>
            </a:r>
            <a:r>
              <a:rPr lang="en-US" sz="2700" dirty="0" smtClean="0"/>
              <a:t> do not change</a:t>
            </a:r>
          </a:p>
          <a:p>
            <a:pPr marL="0" indent="0">
              <a:spcBef>
                <a:spcPct val="55000"/>
              </a:spcBef>
              <a:buNone/>
              <a:tabLst>
                <a:tab pos="4121150" algn="l"/>
              </a:tabLst>
            </a:pPr>
            <a:r>
              <a:rPr lang="en-US" sz="2700" b="1" dirty="0" smtClean="0">
                <a:sym typeface="Symbol" pitchFamily="18" charset="2"/>
              </a:rPr>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 </a:t>
            </a:r>
            <a:r>
              <a:rPr lang="en-US" sz="2700" i="1" dirty="0" smtClean="0"/>
              <a:t>MPC</a:t>
            </a:r>
            <a:r>
              <a:rPr lang="en-US" sz="2700" dirty="0" smtClean="0"/>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G</a:t>
            </a:r>
            <a:r>
              <a:rPr lang="en-US" sz="2700" dirty="0" smtClean="0"/>
              <a:t>	because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C</a:t>
            </a:r>
            <a:r>
              <a:rPr lang="en-US" sz="2700" dirty="0" smtClean="0"/>
              <a:t> = </a:t>
            </a:r>
            <a:r>
              <a:rPr lang="en-US" sz="2700" i="1" dirty="0" smtClean="0"/>
              <a:t>MPC</a:t>
            </a:r>
            <a:r>
              <a:rPr lang="en-US" sz="2700" dirty="0" smtClean="0"/>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a:t>
            </a:r>
          </a:p>
          <a:p>
            <a:pPr marL="0" indent="0">
              <a:spcBef>
                <a:spcPct val="55000"/>
              </a:spcBef>
              <a:buNone/>
              <a:tabLst>
                <a:tab pos="4121150" algn="l"/>
              </a:tabLst>
            </a:pPr>
            <a:r>
              <a:rPr lang="en-US" sz="2700" dirty="0" smtClean="0"/>
              <a:t>	solved for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p>
        </p:txBody>
      </p:sp>
      <p:sp>
        <p:nvSpPr>
          <p:cNvPr id="5" name="Slide Number Placeholder 4"/>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3" name="Footer Placeholder 2"/>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13"/>
          <p:cNvGrpSpPr>
            <a:grpSpLocks/>
          </p:cNvGrpSpPr>
          <p:nvPr/>
        </p:nvGrpSpPr>
        <p:grpSpPr bwMode="auto">
          <a:xfrm>
            <a:off x="765175" y="4251325"/>
            <a:ext cx="3076575" cy="882650"/>
            <a:chOff x="524" y="3220"/>
            <a:chExt cx="1938" cy="556"/>
          </a:xfrm>
        </p:grpSpPr>
        <p:grpSp>
          <p:nvGrpSpPr>
            <p:cNvPr id="28685" name="Group 9"/>
            <p:cNvGrpSpPr>
              <a:grpSpLocks/>
            </p:cNvGrpSpPr>
            <p:nvPr/>
          </p:nvGrpSpPr>
          <p:grpSpPr bwMode="auto">
            <a:xfrm>
              <a:off x="1128" y="3220"/>
              <a:ext cx="840" cy="556"/>
              <a:chOff x="2760" y="3325"/>
              <a:chExt cx="840" cy="556"/>
            </a:xfrm>
          </p:grpSpPr>
          <p:sp>
            <p:nvSpPr>
              <p:cNvPr id="28688" name="Rectangle 5"/>
              <p:cNvSpPr>
                <a:spLocks noChangeArrowheads="1"/>
              </p:cNvSpPr>
              <p:nvPr/>
            </p:nvSpPr>
            <p:spPr bwMode="auto">
              <a:xfrm>
                <a:off x="3066" y="3325"/>
                <a:ext cx="2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700">
                    <a:cs typeface="Arial" charset="0"/>
                  </a:rPr>
                  <a:t>1</a:t>
                </a:r>
              </a:p>
            </p:txBody>
          </p:sp>
          <p:sp>
            <p:nvSpPr>
              <p:cNvPr id="28689" name="Rectangle 6"/>
              <p:cNvSpPr>
                <a:spLocks noChangeArrowheads="1"/>
              </p:cNvSpPr>
              <p:nvPr/>
            </p:nvSpPr>
            <p:spPr bwMode="auto">
              <a:xfrm>
                <a:off x="2760" y="3622"/>
                <a:ext cx="8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700" dirty="0">
                    <a:cs typeface="Arial" charset="0"/>
                  </a:rPr>
                  <a:t>1 – </a:t>
                </a:r>
                <a:r>
                  <a:rPr lang="en-US" sz="2700" i="1" dirty="0">
                    <a:cs typeface="Arial" charset="0"/>
                  </a:rPr>
                  <a:t>MPC</a:t>
                </a:r>
              </a:p>
            </p:txBody>
          </p:sp>
          <p:sp>
            <p:nvSpPr>
              <p:cNvPr id="28690" name="Line 8"/>
              <p:cNvSpPr>
                <a:spLocks noChangeShapeType="1"/>
              </p:cNvSpPr>
              <p:nvPr/>
            </p:nvSpPr>
            <p:spPr bwMode="auto">
              <a:xfrm>
                <a:off x="2779" y="3630"/>
                <a:ext cx="8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86" name="Rectangle 11"/>
            <p:cNvSpPr>
              <a:spLocks noChangeArrowheads="1"/>
            </p:cNvSpPr>
            <p:nvPr/>
          </p:nvSpPr>
          <p:spPr bwMode="auto">
            <a:xfrm>
              <a:off x="524" y="3346"/>
              <a:ext cx="65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Y</a:t>
              </a:r>
              <a:r>
                <a:rPr lang="en-US" sz="2700" dirty="0" smtClean="0">
                  <a:cs typeface="Arial" charset="0"/>
                </a:rPr>
                <a:t> </a:t>
              </a:r>
              <a:r>
                <a:rPr lang="en-US" sz="2700" dirty="0">
                  <a:cs typeface="Arial" charset="0"/>
                </a:rPr>
                <a:t>=</a:t>
              </a:r>
            </a:p>
          </p:txBody>
        </p:sp>
        <p:sp>
          <p:nvSpPr>
            <p:cNvPr id="28687" name="Rectangle 12"/>
            <p:cNvSpPr>
              <a:spLocks noChangeArrowheads="1"/>
            </p:cNvSpPr>
            <p:nvPr/>
          </p:nvSpPr>
          <p:spPr bwMode="auto">
            <a:xfrm>
              <a:off x="1985" y="3347"/>
              <a:ext cx="4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G</a:t>
              </a:r>
              <a:endParaRPr lang="en-US" sz="2700" b="1" i="1" dirty="0">
                <a:cs typeface="Arial" charset="0"/>
              </a:endParaRPr>
            </a:p>
          </p:txBody>
        </p:sp>
      </p:grpSp>
      <p:grpSp>
        <p:nvGrpSpPr>
          <p:cNvPr id="4" name="Group 20"/>
          <p:cNvGrpSpPr>
            <a:grpSpLocks/>
          </p:cNvGrpSpPr>
          <p:nvPr/>
        </p:nvGrpSpPr>
        <p:grpSpPr bwMode="auto">
          <a:xfrm>
            <a:off x="427038" y="4310063"/>
            <a:ext cx="2709862" cy="1709737"/>
            <a:chOff x="269" y="2599"/>
            <a:chExt cx="1707" cy="1077"/>
          </a:xfrm>
        </p:grpSpPr>
        <p:sp>
          <p:nvSpPr>
            <p:cNvPr id="28681" name="Rectangle 21"/>
            <p:cNvSpPr>
              <a:spLocks noChangeArrowheads="1"/>
            </p:cNvSpPr>
            <p:nvPr/>
          </p:nvSpPr>
          <p:spPr bwMode="auto">
            <a:xfrm>
              <a:off x="1035" y="2599"/>
              <a:ext cx="941" cy="54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nvGrpSpPr>
            <p:cNvPr id="28682" name="Group 22"/>
            <p:cNvGrpSpPr>
              <a:grpSpLocks/>
            </p:cNvGrpSpPr>
            <p:nvPr/>
          </p:nvGrpSpPr>
          <p:grpSpPr bwMode="auto">
            <a:xfrm>
              <a:off x="269" y="3157"/>
              <a:ext cx="1488" cy="519"/>
              <a:chOff x="269" y="3157"/>
              <a:chExt cx="1488" cy="519"/>
            </a:xfrm>
          </p:grpSpPr>
          <p:sp>
            <p:nvSpPr>
              <p:cNvPr id="28683" name="Line 23"/>
              <p:cNvSpPr>
                <a:spLocks noChangeShapeType="1"/>
              </p:cNvSpPr>
              <p:nvPr/>
            </p:nvSpPr>
            <p:spPr bwMode="auto">
              <a:xfrm flipV="1">
                <a:off x="839" y="3157"/>
                <a:ext cx="168" cy="241"/>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684" name="Text Box 24"/>
              <p:cNvSpPr txBox="1">
                <a:spLocks noChangeArrowheads="1"/>
              </p:cNvSpPr>
              <p:nvPr/>
            </p:nvSpPr>
            <p:spPr bwMode="auto">
              <a:xfrm>
                <a:off x="269" y="3368"/>
                <a:ext cx="1488" cy="30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dirty="0">
                    <a:cs typeface="Arial" charset="0"/>
                  </a:rPr>
                  <a:t>The multiplier</a:t>
                </a:r>
              </a:p>
            </p:txBody>
          </p:sp>
        </p:grpSp>
      </p:grpSp>
      <p:sp>
        <p:nvSpPr>
          <p:cNvPr id="2868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9691842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wipe(left)">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wipe(left)">
                                      <p:cBhvr>
                                        <p:cTn id="22" dur="500"/>
                                        <p:tgtEl>
                                          <p:spTgt spid="164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4867">
                                            <p:txEl>
                                              <p:pRg st="4" end="4"/>
                                            </p:txEl>
                                          </p:spTgt>
                                        </p:tgtEl>
                                        <p:attrNameLst>
                                          <p:attrName>style.visibility</p:attrName>
                                        </p:attrNameLst>
                                      </p:cBhvr>
                                      <p:to>
                                        <p:strVal val="visible"/>
                                      </p:to>
                                    </p:set>
                                    <p:animEffect transition="in" filter="wipe(left)">
                                      <p:cBhvr>
                                        <p:cTn id="30" dur="500"/>
                                        <p:tgtEl>
                                          <p:spTgt spid="164867">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allAtOnce" bldLvl="5"/>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2" name="Rectangle 10"/>
          <p:cNvSpPr>
            <a:spLocks noGrp="1" noChangeArrowheads="1"/>
          </p:cNvSpPr>
          <p:nvPr>
            <p:ph type="title"/>
          </p:nvPr>
        </p:nvSpPr>
        <p:spPr/>
        <p:txBody>
          <a:bodyPr>
            <a:normAutofit/>
          </a:bodyPr>
          <a:lstStyle/>
          <a:p>
            <a:pPr eaLnBrk="1" hangingPunct="1"/>
            <a:r>
              <a:rPr lang="en-US" dirty="0" smtClean="0"/>
              <a:t>A Formula for the Multiplier</a:t>
            </a:r>
          </a:p>
        </p:txBody>
      </p:sp>
      <p:sp>
        <p:nvSpPr>
          <p:cNvPr id="167952" name="Rectangle 16"/>
          <p:cNvSpPr>
            <a:spLocks noGrp="1" noChangeArrowheads="1"/>
          </p:cNvSpPr>
          <p:nvPr>
            <p:ph idx="1"/>
          </p:nvPr>
        </p:nvSpPr>
        <p:spPr/>
        <p:txBody>
          <a:bodyPr/>
          <a:lstStyle/>
          <a:p>
            <a:pPr marL="0" indent="0" eaLnBrk="1" hangingPunct="1">
              <a:buFont typeface="Wingdings" pitchFamily="2" charset="2"/>
              <a:buNone/>
              <a:tabLst>
                <a:tab pos="1377950" algn="l"/>
                <a:tab pos="3830638" algn="l"/>
              </a:tabLst>
            </a:pPr>
            <a:r>
              <a:rPr lang="en-US" dirty="0" smtClean="0"/>
              <a:t>The size of the multiplier depends on </a:t>
            </a:r>
            <a:r>
              <a:rPr lang="en-US" i="1" dirty="0" smtClean="0"/>
              <a:t>MPC</a:t>
            </a:r>
            <a:r>
              <a:rPr lang="en-US" dirty="0" smtClean="0"/>
              <a:t>.  </a:t>
            </a:r>
          </a:p>
          <a:p>
            <a:pPr marL="0" indent="0" eaLnBrk="1" hangingPunct="1">
              <a:spcBef>
                <a:spcPct val="35000"/>
              </a:spcBef>
              <a:buFont typeface="Wingdings" pitchFamily="2" charset="2"/>
              <a:buNone/>
              <a:tabLst>
                <a:tab pos="1377950" algn="l"/>
                <a:tab pos="3830638" algn="l"/>
              </a:tabLst>
            </a:pPr>
            <a:r>
              <a:rPr lang="en-US" dirty="0" smtClean="0"/>
              <a:t>  </a:t>
            </a:r>
            <a:r>
              <a:rPr lang="en-US" sz="2700" dirty="0" smtClean="0"/>
              <a:t> E.g., 	if </a:t>
            </a:r>
            <a:r>
              <a:rPr lang="en-US" sz="2700" i="1" dirty="0" smtClean="0"/>
              <a:t>MPC</a:t>
            </a:r>
            <a:r>
              <a:rPr lang="en-US" sz="2700" dirty="0" smtClean="0"/>
              <a:t> = 0.5 	multiplier = 2</a:t>
            </a:r>
          </a:p>
          <a:p>
            <a:pPr lvl="1" eaLnBrk="1" hangingPunct="1">
              <a:buFont typeface="Wingdings" pitchFamily="2" charset="2"/>
              <a:buNone/>
              <a:tabLst>
                <a:tab pos="1377950" algn="l"/>
                <a:tab pos="3830638" algn="l"/>
              </a:tabLst>
            </a:pPr>
            <a:r>
              <a:rPr lang="en-US" dirty="0" smtClean="0"/>
              <a:t>		if </a:t>
            </a:r>
            <a:r>
              <a:rPr lang="en-US" i="1" dirty="0" smtClean="0"/>
              <a:t>MPC</a:t>
            </a:r>
            <a:r>
              <a:rPr lang="en-US" dirty="0" smtClean="0"/>
              <a:t> = 0.75 	multiplier = 4</a:t>
            </a:r>
          </a:p>
          <a:p>
            <a:pPr lvl="1" eaLnBrk="1" hangingPunct="1">
              <a:buFont typeface="Wingdings" pitchFamily="2" charset="2"/>
              <a:buNone/>
              <a:tabLst>
                <a:tab pos="1377950" algn="l"/>
                <a:tab pos="3830638" algn="l"/>
              </a:tabLst>
            </a:pPr>
            <a:r>
              <a:rPr lang="en-US" dirty="0" smtClean="0"/>
              <a:t>		if </a:t>
            </a:r>
            <a:r>
              <a:rPr lang="en-US" i="1" dirty="0" smtClean="0"/>
              <a:t>MPC</a:t>
            </a:r>
            <a:r>
              <a:rPr lang="en-US" dirty="0" smtClean="0"/>
              <a:t> = 0.9 	multiplier = 10</a:t>
            </a:r>
          </a:p>
          <a:p>
            <a:pPr marL="0" indent="0" eaLnBrk="1" hangingPunct="1">
              <a:buFont typeface="Wingdings" pitchFamily="2" charset="2"/>
              <a:buNone/>
              <a:tabLst>
                <a:tab pos="1377950" algn="l"/>
                <a:tab pos="3830638" algn="l"/>
              </a:tabLst>
            </a:pP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3" name="Footer Placeholder 2"/>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a:xfrm>
            <a:off x="4114800" y="3276600"/>
            <a:ext cx="4724400" cy="2895600"/>
          </a:xfrm>
        </p:spPr>
        <p:txBody>
          <a:bodyPr/>
          <a:lstStyle/>
          <a:p>
            <a:r>
              <a:rPr lang="en-US" dirty="0"/>
              <a:t>A bigger MPC means changes in Y cause bigger changes in C, which in turn cause </a:t>
            </a:r>
            <a:br>
              <a:rPr lang="en-US" dirty="0"/>
            </a:br>
            <a:r>
              <a:rPr lang="en-US" dirty="0"/>
              <a:t>bigger changes in Y</a:t>
            </a:r>
            <a:r>
              <a:rPr lang="en-US" dirty="0" smtClean="0"/>
              <a:t>.</a:t>
            </a:r>
            <a:endParaRPr lang="en-US" dirty="0"/>
          </a:p>
        </p:txBody>
      </p:sp>
      <p:grpSp>
        <p:nvGrpSpPr>
          <p:cNvPr id="2" name="Group 1"/>
          <p:cNvGrpSpPr/>
          <p:nvPr/>
        </p:nvGrpSpPr>
        <p:grpSpPr>
          <a:xfrm>
            <a:off x="427038" y="4251325"/>
            <a:ext cx="3414712" cy="1768475"/>
            <a:chOff x="427038" y="4067175"/>
            <a:chExt cx="3414712" cy="1768475"/>
          </a:xfrm>
        </p:grpSpPr>
        <p:grpSp>
          <p:nvGrpSpPr>
            <p:cNvPr id="29701" name="Group 3"/>
            <p:cNvGrpSpPr>
              <a:grpSpLocks/>
            </p:cNvGrpSpPr>
            <p:nvPr/>
          </p:nvGrpSpPr>
          <p:grpSpPr bwMode="auto">
            <a:xfrm>
              <a:off x="765175" y="4067175"/>
              <a:ext cx="3076575" cy="882650"/>
              <a:chOff x="524" y="3220"/>
              <a:chExt cx="1938" cy="556"/>
            </a:xfrm>
          </p:grpSpPr>
          <p:grpSp>
            <p:nvGrpSpPr>
              <p:cNvPr id="29710" name="Group 4"/>
              <p:cNvGrpSpPr>
                <a:grpSpLocks/>
              </p:cNvGrpSpPr>
              <p:nvPr/>
            </p:nvGrpSpPr>
            <p:grpSpPr bwMode="auto">
              <a:xfrm>
                <a:off x="1128" y="3220"/>
                <a:ext cx="840" cy="556"/>
                <a:chOff x="2760" y="3325"/>
                <a:chExt cx="840" cy="556"/>
              </a:xfrm>
            </p:grpSpPr>
            <p:sp>
              <p:nvSpPr>
                <p:cNvPr id="29713" name="Rectangle 5"/>
                <p:cNvSpPr>
                  <a:spLocks noChangeArrowheads="1"/>
                </p:cNvSpPr>
                <p:nvPr/>
              </p:nvSpPr>
              <p:spPr bwMode="auto">
                <a:xfrm>
                  <a:off x="3066" y="3325"/>
                  <a:ext cx="2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700" dirty="0">
                      <a:cs typeface="Arial" charset="0"/>
                    </a:rPr>
                    <a:t>1</a:t>
                  </a:r>
                </a:p>
              </p:txBody>
            </p:sp>
            <p:sp>
              <p:nvSpPr>
                <p:cNvPr id="29714" name="Rectangle 6"/>
                <p:cNvSpPr>
                  <a:spLocks noChangeArrowheads="1"/>
                </p:cNvSpPr>
                <p:nvPr/>
              </p:nvSpPr>
              <p:spPr bwMode="auto">
                <a:xfrm>
                  <a:off x="2760" y="3622"/>
                  <a:ext cx="8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700" dirty="0">
                      <a:cs typeface="Arial" charset="0"/>
                    </a:rPr>
                    <a:t>1 – </a:t>
                  </a:r>
                  <a:r>
                    <a:rPr lang="en-US" sz="2700" i="1" dirty="0">
                      <a:cs typeface="Arial" charset="0"/>
                    </a:rPr>
                    <a:t>MPC</a:t>
                  </a:r>
                </a:p>
              </p:txBody>
            </p:sp>
            <p:sp>
              <p:nvSpPr>
                <p:cNvPr id="29715" name="Line 7"/>
                <p:cNvSpPr>
                  <a:spLocks noChangeShapeType="1"/>
                </p:cNvSpPr>
                <p:nvPr/>
              </p:nvSpPr>
              <p:spPr bwMode="auto">
                <a:xfrm>
                  <a:off x="2779" y="3630"/>
                  <a:ext cx="8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1" name="Rectangle 8"/>
              <p:cNvSpPr>
                <a:spLocks noChangeArrowheads="1"/>
              </p:cNvSpPr>
              <p:nvPr/>
            </p:nvSpPr>
            <p:spPr bwMode="auto">
              <a:xfrm>
                <a:off x="524" y="3346"/>
                <a:ext cx="65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Y</a:t>
                </a:r>
                <a:r>
                  <a:rPr lang="en-US" sz="2700" dirty="0" smtClean="0">
                    <a:cs typeface="Arial" charset="0"/>
                  </a:rPr>
                  <a:t> </a:t>
                </a:r>
                <a:r>
                  <a:rPr lang="en-US" sz="2700" dirty="0">
                    <a:cs typeface="Arial" charset="0"/>
                  </a:rPr>
                  <a:t>=</a:t>
                </a:r>
              </a:p>
            </p:txBody>
          </p:sp>
          <p:sp>
            <p:nvSpPr>
              <p:cNvPr id="29712" name="Rectangle 9"/>
              <p:cNvSpPr>
                <a:spLocks noChangeArrowheads="1"/>
              </p:cNvSpPr>
              <p:nvPr/>
            </p:nvSpPr>
            <p:spPr bwMode="auto">
              <a:xfrm>
                <a:off x="1985" y="3347"/>
                <a:ext cx="4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G</a:t>
                </a:r>
                <a:endParaRPr lang="en-US" sz="2700" b="1" i="1" dirty="0">
                  <a:cs typeface="Arial" charset="0"/>
                </a:endParaRPr>
              </a:p>
            </p:txBody>
          </p:sp>
        </p:grpSp>
        <p:grpSp>
          <p:nvGrpSpPr>
            <p:cNvPr id="29703" name="Group 17"/>
            <p:cNvGrpSpPr>
              <a:grpSpLocks/>
            </p:cNvGrpSpPr>
            <p:nvPr/>
          </p:nvGrpSpPr>
          <p:grpSpPr bwMode="auto">
            <a:xfrm>
              <a:off x="427038" y="4125913"/>
              <a:ext cx="2709862" cy="1709737"/>
              <a:chOff x="269" y="2599"/>
              <a:chExt cx="1707" cy="1077"/>
            </a:xfrm>
          </p:grpSpPr>
          <p:sp>
            <p:nvSpPr>
              <p:cNvPr id="29706" name="Rectangle 11"/>
              <p:cNvSpPr>
                <a:spLocks noChangeArrowheads="1"/>
              </p:cNvSpPr>
              <p:nvPr/>
            </p:nvSpPr>
            <p:spPr bwMode="auto">
              <a:xfrm>
                <a:off x="1035" y="2599"/>
                <a:ext cx="941" cy="54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nvGrpSpPr>
              <p:cNvPr id="29707" name="Group 12"/>
              <p:cNvGrpSpPr>
                <a:grpSpLocks/>
              </p:cNvGrpSpPr>
              <p:nvPr/>
            </p:nvGrpSpPr>
            <p:grpSpPr bwMode="auto">
              <a:xfrm>
                <a:off x="269" y="3157"/>
                <a:ext cx="1488" cy="519"/>
                <a:chOff x="269" y="3157"/>
                <a:chExt cx="1488" cy="519"/>
              </a:xfrm>
            </p:grpSpPr>
            <p:sp>
              <p:nvSpPr>
                <p:cNvPr id="29708" name="Line 13"/>
                <p:cNvSpPr>
                  <a:spLocks noChangeShapeType="1"/>
                </p:cNvSpPr>
                <p:nvPr/>
              </p:nvSpPr>
              <p:spPr bwMode="auto">
                <a:xfrm flipV="1">
                  <a:off x="839" y="3157"/>
                  <a:ext cx="168" cy="241"/>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709" name="Text Box 14"/>
                <p:cNvSpPr txBox="1">
                  <a:spLocks noChangeArrowheads="1"/>
                </p:cNvSpPr>
                <p:nvPr/>
              </p:nvSpPr>
              <p:spPr bwMode="auto">
                <a:xfrm>
                  <a:off x="269" y="3368"/>
                  <a:ext cx="1488" cy="30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The multiplier</a:t>
                  </a:r>
                </a:p>
              </p:txBody>
            </p:sp>
          </p:grpSp>
        </p:grpSp>
      </p:grpSp>
      <p:sp>
        <p:nvSpPr>
          <p:cNvPr id="297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70467187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52">
                                            <p:txEl>
                                              <p:pRg st="0" end="0"/>
                                            </p:txEl>
                                          </p:spTgt>
                                        </p:tgtEl>
                                        <p:attrNameLst>
                                          <p:attrName>style.visibility</p:attrName>
                                        </p:attrNameLst>
                                      </p:cBhvr>
                                      <p:to>
                                        <p:strVal val="visible"/>
                                      </p:to>
                                    </p:set>
                                    <p:animEffect transition="in" filter="wipe(left)">
                                      <p:cBhvr>
                                        <p:cTn id="7" dur="500"/>
                                        <p:tgtEl>
                                          <p:spTgt spid="1679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52">
                                            <p:txEl>
                                              <p:pRg st="1" end="1"/>
                                            </p:txEl>
                                          </p:spTgt>
                                        </p:tgtEl>
                                        <p:attrNameLst>
                                          <p:attrName>style.visibility</p:attrName>
                                        </p:attrNameLst>
                                      </p:cBhvr>
                                      <p:to>
                                        <p:strVal val="visible"/>
                                      </p:to>
                                    </p:set>
                                    <p:animEffect transition="in" filter="wipe(left)">
                                      <p:cBhvr>
                                        <p:cTn id="12" dur="500"/>
                                        <p:tgtEl>
                                          <p:spTgt spid="1679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52">
                                            <p:txEl>
                                              <p:pRg st="2" end="2"/>
                                            </p:txEl>
                                          </p:spTgt>
                                        </p:tgtEl>
                                        <p:attrNameLst>
                                          <p:attrName>style.visibility</p:attrName>
                                        </p:attrNameLst>
                                      </p:cBhvr>
                                      <p:to>
                                        <p:strVal val="visible"/>
                                      </p:to>
                                    </p:set>
                                    <p:animEffect transition="in" filter="wipe(left)">
                                      <p:cBhvr>
                                        <p:cTn id="17" dur="500"/>
                                        <p:tgtEl>
                                          <p:spTgt spid="1679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7952">
                                            <p:txEl>
                                              <p:pRg st="3" end="3"/>
                                            </p:txEl>
                                          </p:spTgt>
                                        </p:tgtEl>
                                        <p:attrNameLst>
                                          <p:attrName>style.visibility</p:attrName>
                                        </p:attrNameLst>
                                      </p:cBhvr>
                                      <p:to>
                                        <p:strVal val="visible"/>
                                      </p:to>
                                    </p:set>
                                    <p:animEffect transition="in" filter="wipe(left)">
                                      <p:cBhvr>
                                        <p:cTn id="22" dur="500"/>
                                        <p:tgtEl>
                                          <p:spTgt spid="1679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2" grpId="0" build="p" bldLvl="2"/>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Applications of the Multiplier Effect</a:t>
            </a:r>
          </a:p>
        </p:txBody>
      </p:sp>
      <p:sp>
        <p:nvSpPr>
          <p:cNvPr id="7" name="Content Placeholder 6"/>
          <p:cNvSpPr>
            <a:spLocks noGrp="1"/>
          </p:cNvSpPr>
          <p:nvPr>
            <p:ph idx="1"/>
          </p:nvPr>
        </p:nvSpPr>
        <p:spPr/>
        <p:txBody>
          <a:bodyPr/>
          <a:lstStyle/>
          <a:p>
            <a:pPr marL="0" indent="0">
              <a:buNone/>
            </a:pPr>
            <a:r>
              <a:rPr lang="en-US" dirty="0"/>
              <a:t>The multiplier effect:  </a:t>
            </a:r>
            <a:br>
              <a:rPr lang="en-US" dirty="0"/>
            </a:br>
            <a:r>
              <a:rPr lang="en-US" dirty="0"/>
              <a:t>Each $1 increase in </a:t>
            </a:r>
            <a:r>
              <a:rPr lang="en-US" b="1" dirty="0"/>
              <a:t>G</a:t>
            </a:r>
            <a:r>
              <a:rPr lang="en-US" dirty="0"/>
              <a:t> can </a:t>
            </a:r>
            <a:r>
              <a:rPr lang="en-US" dirty="0" smtClean="0"/>
              <a:t>generate more </a:t>
            </a:r>
            <a:r>
              <a:rPr lang="en-US" dirty="0"/>
              <a:t>than a $1 increase in </a:t>
            </a:r>
            <a:r>
              <a:rPr lang="en-US" dirty="0" smtClean="0"/>
              <a:t>aggregate </a:t>
            </a:r>
            <a:r>
              <a:rPr lang="en-US" dirty="0"/>
              <a:t>demand.</a:t>
            </a:r>
          </a:p>
          <a:p>
            <a:r>
              <a:rPr lang="en-US" dirty="0"/>
              <a:t>Also true for the other components of GDP.  </a:t>
            </a:r>
          </a:p>
          <a:p>
            <a:r>
              <a:rPr lang="en-US" dirty="0"/>
              <a:t>Example:  Suppose a recession overseas reduces demand for U.S. net exports by $10b.  </a:t>
            </a:r>
          </a:p>
          <a:p>
            <a:pPr lvl="1"/>
            <a:r>
              <a:rPr lang="en-US" dirty="0" smtClean="0"/>
              <a:t>Initially</a:t>
            </a:r>
            <a:r>
              <a:rPr lang="en-US" dirty="0"/>
              <a:t>, </a:t>
            </a:r>
            <a:r>
              <a:rPr lang="en-US" dirty="0" smtClean="0"/>
              <a:t>aggregate </a:t>
            </a:r>
            <a:r>
              <a:rPr lang="en-US" dirty="0"/>
              <a:t>demand falls by $10b.  </a:t>
            </a:r>
          </a:p>
          <a:p>
            <a:pPr lvl="1"/>
            <a:r>
              <a:rPr lang="en-US" dirty="0" smtClean="0"/>
              <a:t>The </a:t>
            </a:r>
            <a:r>
              <a:rPr lang="en-US" dirty="0"/>
              <a:t>fall in Y causes C to fall, which further reduces </a:t>
            </a:r>
            <a:r>
              <a:rPr lang="en-US" dirty="0" smtClean="0"/>
              <a:t>aggregate </a:t>
            </a:r>
            <a:r>
              <a:rPr lang="en-US" dirty="0"/>
              <a:t>demand and income.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59239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Crowding-Out Effect</a:t>
            </a:r>
          </a:p>
        </p:txBody>
      </p:sp>
      <p:sp>
        <p:nvSpPr>
          <p:cNvPr id="3" name="Content Placeholder 2"/>
          <p:cNvSpPr>
            <a:spLocks noGrp="1"/>
          </p:cNvSpPr>
          <p:nvPr>
            <p:ph idx="1"/>
          </p:nvPr>
        </p:nvSpPr>
        <p:spPr/>
        <p:txBody>
          <a:bodyPr/>
          <a:lstStyle/>
          <a:p>
            <a:r>
              <a:rPr lang="en-US" altLang="en-US" dirty="0"/>
              <a:t>The crowding-out effect</a:t>
            </a:r>
          </a:p>
          <a:p>
            <a:pPr lvl="1"/>
            <a:r>
              <a:rPr lang="en-US" altLang="en-US" dirty="0"/>
              <a:t>Offset in aggregate demand</a:t>
            </a:r>
          </a:p>
          <a:p>
            <a:pPr lvl="1"/>
            <a:r>
              <a:rPr lang="en-US" altLang="en-US" dirty="0"/>
              <a:t>Results when expansionary fiscal policy raises the interest rate</a:t>
            </a:r>
          </a:p>
          <a:p>
            <a:pPr lvl="1"/>
            <a:r>
              <a:rPr lang="en-US" altLang="en-US" dirty="0"/>
              <a:t>Thereby reduces investment </a:t>
            </a:r>
            <a:r>
              <a:rPr lang="en-US" altLang="en-US" dirty="0" smtClean="0"/>
              <a:t>spending</a:t>
            </a:r>
          </a:p>
          <a:p>
            <a:pPr lvl="1"/>
            <a:r>
              <a:rPr lang="en-US" altLang="en-US" dirty="0" smtClean="0"/>
              <a:t>Which </a:t>
            </a:r>
            <a:r>
              <a:rPr lang="en-US" altLang="en-US" dirty="0"/>
              <a:t>reduces the net increase in </a:t>
            </a:r>
            <a:r>
              <a:rPr lang="en-US" altLang="en-US" dirty="0" smtClean="0"/>
              <a:t>aggregate </a:t>
            </a:r>
            <a:r>
              <a:rPr lang="en-US" altLang="en-US" dirty="0"/>
              <a:t>demand. </a:t>
            </a:r>
          </a:p>
          <a:p>
            <a:pPr lvl="1"/>
            <a:r>
              <a:rPr lang="en-US" altLang="en-US" dirty="0"/>
              <a:t>So, the size of the AD shift may be smaller than the initial fiscal expansion.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653065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pPr eaLnBrk="1" hangingPunct="1"/>
            <a:r>
              <a:rPr lang="en-US" sz="3500" smtClean="0"/>
              <a:t>How the Crowding-Out Effect Works</a:t>
            </a:r>
          </a:p>
        </p:txBody>
      </p:sp>
      <p:grpSp>
        <p:nvGrpSpPr>
          <p:cNvPr id="32773" name="Group 3"/>
          <p:cNvGrpSpPr>
            <a:grpSpLocks/>
          </p:cNvGrpSpPr>
          <p:nvPr/>
        </p:nvGrpSpPr>
        <p:grpSpPr bwMode="auto">
          <a:xfrm>
            <a:off x="5041900" y="1471613"/>
            <a:ext cx="3706813" cy="4114800"/>
            <a:chOff x="3344" y="927"/>
            <a:chExt cx="2126" cy="2592"/>
          </a:xfrm>
        </p:grpSpPr>
        <p:grpSp>
          <p:nvGrpSpPr>
            <p:cNvPr id="32832" name="Group 4"/>
            <p:cNvGrpSpPr>
              <a:grpSpLocks/>
            </p:cNvGrpSpPr>
            <p:nvPr/>
          </p:nvGrpSpPr>
          <p:grpSpPr bwMode="auto">
            <a:xfrm>
              <a:off x="3485" y="1197"/>
              <a:ext cx="1948" cy="2070"/>
              <a:chOff x="1489" y="785"/>
              <a:chExt cx="3650" cy="2492"/>
            </a:xfrm>
          </p:grpSpPr>
          <p:sp>
            <p:nvSpPr>
              <p:cNvPr id="32835" name="Line 5"/>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6" name="Line 6"/>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33" name="Text Box 7"/>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32834" name="Text Box 8"/>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32774" name="Group 9"/>
          <p:cNvGrpSpPr>
            <a:grpSpLocks/>
          </p:cNvGrpSpPr>
          <p:nvPr/>
        </p:nvGrpSpPr>
        <p:grpSpPr bwMode="auto">
          <a:xfrm>
            <a:off x="198438" y="1492250"/>
            <a:ext cx="4405312" cy="4098925"/>
            <a:chOff x="230" y="940"/>
            <a:chExt cx="2775" cy="2582"/>
          </a:xfrm>
        </p:grpSpPr>
        <p:sp>
          <p:nvSpPr>
            <p:cNvPr id="32827" name="Text Box 10"/>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32828" name="Text Box 11"/>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32829" name="Group 12"/>
            <p:cNvGrpSpPr>
              <a:grpSpLocks/>
            </p:cNvGrpSpPr>
            <p:nvPr/>
          </p:nvGrpSpPr>
          <p:grpSpPr bwMode="auto">
            <a:xfrm>
              <a:off x="1019" y="1194"/>
              <a:ext cx="1948" cy="2070"/>
              <a:chOff x="1489" y="785"/>
              <a:chExt cx="3650" cy="2492"/>
            </a:xfrm>
          </p:grpSpPr>
          <p:sp>
            <p:nvSpPr>
              <p:cNvPr id="32830" name="Line 13"/>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1" name="Line 14"/>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2775" name="Group 80"/>
          <p:cNvGrpSpPr>
            <a:grpSpLocks/>
          </p:cNvGrpSpPr>
          <p:nvPr/>
        </p:nvGrpSpPr>
        <p:grpSpPr bwMode="auto">
          <a:xfrm>
            <a:off x="5392738" y="2781300"/>
            <a:ext cx="1763712" cy="2197100"/>
            <a:chOff x="3397" y="1752"/>
            <a:chExt cx="1111" cy="1384"/>
          </a:xfrm>
        </p:grpSpPr>
        <p:sp>
          <p:nvSpPr>
            <p:cNvPr id="32825" name="Line 16"/>
            <p:cNvSpPr>
              <a:spLocks noChangeShapeType="1"/>
            </p:cNvSpPr>
            <p:nvPr/>
          </p:nvSpPr>
          <p:spPr bwMode="auto">
            <a:xfrm>
              <a:off x="3531" y="1974"/>
              <a:ext cx="977" cy="116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6" name="Text Box 17"/>
            <p:cNvSpPr txBox="1">
              <a:spLocks noChangeArrowheads="1"/>
            </p:cNvSpPr>
            <p:nvPr/>
          </p:nvSpPr>
          <p:spPr bwMode="auto">
            <a:xfrm>
              <a:off x="3397" y="175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1</a:t>
              </a:r>
            </a:p>
          </p:txBody>
        </p:sp>
      </p:grpSp>
      <p:grpSp>
        <p:nvGrpSpPr>
          <p:cNvPr id="32776" name="Group 18"/>
          <p:cNvGrpSpPr>
            <a:grpSpLocks/>
          </p:cNvGrpSpPr>
          <p:nvPr/>
        </p:nvGrpSpPr>
        <p:grpSpPr bwMode="auto">
          <a:xfrm>
            <a:off x="2382838" y="1792288"/>
            <a:ext cx="582612" cy="3389312"/>
            <a:chOff x="1606" y="1129"/>
            <a:chExt cx="367" cy="2135"/>
          </a:xfrm>
        </p:grpSpPr>
        <p:sp>
          <p:nvSpPr>
            <p:cNvPr id="32823" name="Line 19"/>
            <p:cNvSpPr>
              <a:spLocks noChangeShapeType="1"/>
            </p:cNvSpPr>
            <p:nvPr/>
          </p:nvSpPr>
          <p:spPr bwMode="auto">
            <a:xfrm flipV="1">
              <a:off x="1792"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4" name="Text Box 20"/>
            <p:cNvSpPr txBox="1">
              <a:spLocks noChangeArrowheads="1"/>
            </p:cNvSpPr>
            <p:nvPr/>
          </p:nvSpPr>
          <p:spPr bwMode="auto">
            <a:xfrm>
              <a:off x="1606" y="1129"/>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p>
          </p:txBody>
        </p:sp>
      </p:grpSp>
      <p:grpSp>
        <p:nvGrpSpPr>
          <p:cNvPr id="8" name="Group 21"/>
          <p:cNvGrpSpPr>
            <a:grpSpLocks/>
          </p:cNvGrpSpPr>
          <p:nvPr/>
        </p:nvGrpSpPr>
        <p:grpSpPr bwMode="auto">
          <a:xfrm>
            <a:off x="1971675" y="2178050"/>
            <a:ext cx="2655888" cy="2370138"/>
            <a:chOff x="1347" y="1372"/>
            <a:chExt cx="1673" cy="1493"/>
          </a:xfrm>
        </p:grpSpPr>
        <p:sp>
          <p:nvSpPr>
            <p:cNvPr id="32821" name="Line 22"/>
            <p:cNvSpPr>
              <a:spLocks noChangeShapeType="1"/>
            </p:cNvSpPr>
            <p:nvPr/>
          </p:nvSpPr>
          <p:spPr bwMode="auto">
            <a:xfrm>
              <a:off x="1347" y="1372"/>
              <a:ext cx="1245" cy="132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2" name="Text Box 23"/>
            <p:cNvSpPr txBox="1">
              <a:spLocks noChangeArrowheads="1"/>
            </p:cNvSpPr>
            <p:nvPr/>
          </p:nvSpPr>
          <p:spPr bwMode="auto">
            <a:xfrm>
              <a:off x="2566"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2</a:t>
              </a:r>
            </a:p>
          </p:txBody>
        </p:sp>
      </p:grpSp>
      <p:grpSp>
        <p:nvGrpSpPr>
          <p:cNvPr id="32778" name="Group 24"/>
          <p:cNvGrpSpPr>
            <a:grpSpLocks/>
          </p:cNvGrpSpPr>
          <p:nvPr/>
        </p:nvGrpSpPr>
        <p:grpSpPr bwMode="auto">
          <a:xfrm>
            <a:off x="1539875" y="2805113"/>
            <a:ext cx="2655888" cy="2319337"/>
            <a:chOff x="1075" y="1767"/>
            <a:chExt cx="1673" cy="1461"/>
          </a:xfrm>
        </p:grpSpPr>
        <p:sp>
          <p:nvSpPr>
            <p:cNvPr id="32819" name="Line 25"/>
            <p:cNvSpPr>
              <a:spLocks noChangeShapeType="1"/>
            </p:cNvSpPr>
            <p:nvPr/>
          </p:nvSpPr>
          <p:spPr bwMode="auto">
            <a:xfrm>
              <a:off x="1075" y="1767"/>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0" name="Text Box 26"/>
            <p:cNvSpPr txBox="1">
              <a:spLocks noChangeArrowheads="1"/>
            </p:cNvSpPr>
            <p:nvPr/>
          </p:nvSpPr>
          <p:spPr bwMode="auto">
            <a:xfrm>
              <a:off x="2294" y="2988"/>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1</a:t>
              </a:r>
            </a:p>
          </p:txBody>
        </p:sp>
      </p:grpSp>
      <p:sp>
        <p:nvSpPr>
          <p:cNvPr id="32779" name="Text Box 33"/>
          <p:cNvSpPr txBox="1">
            <a:spLocks noChangeArrowheads="1"/>
          </p:cNvSpPr>
          <p:nvPr/>
        </p:nvSpPr>
        <p:spPr bwMode="auto">
          <a:xfrm>
            <a:off x="4859338" y="3482975"/>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grpSp>
        <p:nvGrpSpPr>
          <p:cNvPr id="32780" name="Group 40"/>
          <p:cNvGrpSpPr>
            <a:grpSpLocks/>
          </p:cNvGrpSpPr>
          <p:nvPr/>
        </p:nvGrpSpPr>
        <p:grpSpPr bwMode="auto">
          <a:xfrm>
            <a:off x="1065213" y="3794125"/>
            <a:ext cx="1679575" cy="365125"/>
            <a:chOff x="776" y="2390"/>
            <a:chExt cx="1058" cy="230"/>
          </a:xfrm>
        </p:grpSpPr>
        <p:grpSp>
          <p:nvGrpSpPr>
            <p:cNvPr id="32815" name="Group 41"/>
            <p:cNvGrpSpPr>
              <a:grpSpLocks/>
            </p:cNvGrpSpPr>
            <p:nvPr/>
          </p:nvGrpSpPr>
          <p:grpSpPr bwMode="auto">
            <a:xfrm>
              <a:off x="776" y="2390"/>
              <a:ext cx="1018" cy="230"/>
              <a:chOff x="776" y="2390"/>
              <a:chExt cx="1018" cy="230"/>
            </a:xfrm>
          </p:grpSpPr>
          <p:sp>
            <p:nvSpPr>
              <p:cNvPr id="32817" name="Text Box 42"/>
              <p:cNvSpPr txBox="1">
                <a:spLocks noChangeArrowheads="1"/>
              </p:cNvSpPr>
              <p:nvPr/>
            </p:nvSpPr>
            <p:spPr bwMode="auto">
              <a:xfrm>
                <a:off x="776" y="2390"/>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1</a:t>
                </a:r>
              </a:p>
            </p:txBody>
          </p:sp>
          <p:sp>
            <p:nvSpPr>
              <p:cNvPr id="32818" name="Line 43"/>
              <p:cNvSpPr>
                <a:spLocks noChangeShapeType="1"/>
              </p:cNvSpPr>
              <p:nvPr/>
            </p:nvSpPr>
            <p:spPr bwMode="auto">
              <a:xfrm flipH="1">
                <a:off x="1019" y="2531"/>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16" name="Oval 44"/>
            <p:cNvSpPr>
              <a:spLocks noChangeArrowheads="1"/>
            </p:cNvSpPr>
            <p:nvPr/>
          </p:nvSpPr>
          <p:spPr bwMode="auto">
            <a:xfrm>
              <a:off x="1746" y="24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2" name="Group 45"/>
          <p:cNvGrpSpPr>
            <a:grpSpLocks/>
          </p:cNvGrpSpPr>
          <p:nvPr/>
        </p:nvGrpSpPr>
        <p:grpSpPr bwMode="auto">
          <a:xfrm>
            <a:off x="1065213" y="2736850"/>
            <a:ext cx="1681162" cy="365125"/>
            <a:chOff x="776" y="1724"/>
            <a:chExt cx="1059" cy="230"/>
          </a:xfrm>
        </p:grpSpPr>
        <p:grpSp>
          <p:nvGrpSpPr>
            <p:cNvPr id="32811" name="Group 46"/>
            <p:cNvGrpSpPr>
              <a:grpSpLocks/>
            </p:cNvGrpSpPr>
            <p:nvPr/>
          </p:nvGrpSpPr>
          <p:grpSpPr bwMode="auto">
            <a:xfrm>
              <a:off x="776" y="1724"/>
              <a:ext cx="1016" cy="230"/>
              <a:chOff x="776" y="1724"/>
              <a:chExt cx="1016" cy="230"/>
            </a:xfrm>
          </p:grpSpPr>
          <p:sp>
            <p:nvSpPr>
              <p:cNvPr id="32813" name="Text Box 47"/>
              <p:cNvSpPr txBox="1">
                <a:spLocks noChangeArrowheads="1"/>
              </p:cNvSpPr>
              <p:nvPr/>
            </p:nvSpPr>
            <p:spPr bwMode="auto">
              <a:xfrm>
                <a:off x="776" y="1724"/>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2</a:t>
                </a:r>
              </a:p>
            </p:txBody>
          </p:sp>
          <p:sp>
            <p:nvSpPr>
              <p:cNvPr id="32814" name="Line 48"/>
              <p:cNvSpPr>
                <a:spLocks noChangeShapeType="1"/>
              </p:cNvSpPr>
              <p:nvPr/>
            </p:nvSpPr>
            <p:spPr bwMode="auto">
              <a:xfrm flipH="1">
                <a:off x="1017" y="1849"/>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12" name="Oval 49"/>
            <p:cNvSpPr>
              <a:spLocks noChangeArrowheads="1"/>
            </p:cNvSpPr>
            <p:nvPr/>
          </p:nvSpPr>
          <p:spPr bwMode="auto">
            <a:xfrm>
              <a:off x="1747" y="18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56722" name="Text Box 50"/>
          <p:cNvSpPr txBox="1">
            <a:spLocks noChangeArrowheads="1"/>
          </p:cNvSpPr>
          <p:nvPr/>
        </p:nvSpPr>
        <p:spPr bwMode="auto">
          <a:xfrm>
            <a:off x="847725" y="900113"/>
            <a:ext cx="7577138"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 $20b increase in </a:t>
            </a:r>
            <a:r>
              <a:rPr lang="en-US" sz="2500" b="1" i="1" dirty="0">
                <a:latin typeface="Arial"/>
                <a:cs typeface="Arial"/>
              </a:rPr>
              <a:t>G</a:t>
            </a:r>
            <a:r>
              <a:rPr lang="en-US" sz="2500" dirty="0">
                <a:latin typeface="Arial"/>
                <a:cs typeface="Arial"/>
              </a:rPr>
              <a:t> initially shifts </a:t>
            </a:r>
            <a:r>
              <a:rPr lang="en-US" sz="2500" i="1" dirty="0">
                <a:latin typeface="Arial"/>
                <a:cs typeface="Arial"/>
              </a:rPr>
              <a:t>AD</a:t>
            </a:r>
            <a:r>
              <a:rPr lang="en-US" sz="2500" dirty="0">
                <a:latin typeface="Arial"/>
                <a:cs typeface="Arial"/>
              </a:rPr>
              <a:t> right by $20b</a:t>
            </a:r>
          </a:p>
        </p:txBody>
      </p:sp>
      <p:sp>
        <p:nvSpPr>
          <p:cNvPr id="156723" name="Text Box 51"/>
          <p:cNvSpPr txBox="1">
            <a:spLocks noChangeArrowheads="1"/>
          </p:cNvSpPr>
          <p:nvPr/>
        </p:nvSpPr>
        <p:spPr bwMode="auto">
          <a:xfrm>
            <a:off x="473075" y="5799138"/>
            <a:ext cx="822960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But higher </a:t>
            </a:r>
            <a:r>
              <a:rPr lang="en-US" sz="2500" b="1" i="1" dirty="0">
                <a:latin typeface="Arial"/>
                <a:cs typeface="Arial"/>
              </a:rPr>
              <a:t>Y</a:t>
            </a:r>
            <a:r>
              <a:rPr lang="en-US" sz="2500" dirty="0">
                <a:latin typeface="Arial"/>
                <a:cs typeface="Arial"/>
              </a:rPr>
              <a:t> increases </a:t>
            </a:r>
            <a:r>
              <a:rPr lang="en-US" sz="2500" i="1" dirty="0">
                <a:latin typeface="Arial"/>
                <a:cs typeface="Arial"/>
              </a:rPr>
              <a:t>MD</a:t>
            </a:r>
            <a:r>
              <a:rPr lang="en-US" sz="2500" dirty="0">
                <a:latin typeface="Arial"/>
                <a:cs typeface="Arial"/>
              </a:rPr>
              <a:t> and </a:t>
            </a:r>
            <a:r>
              <a:rPr lang="en-US" sz="2500" b="1" i="1" dirty="0">
                <a:latin typeface="Arial"/>
                <a:cs typeface="Arial"/>
              </a:rPr>
              <a:t>r</a:t>
            </a:r>
            <a:r>
              <a:rPr lang="en-US" sz="2500" dirty="0">
                <a:latin typeface="Arial"/>
                <a:cs typeface="Arial"/>
              </a:rPr>
              <a:t>, which reduces </a:t>
            </a:r>
            <a:r>
              <a:rPr lang="en-US" sz="2500" i="1" dirty="0">
                <a:latin typeface="Arial"/>
                <a:cs typeface="Arial"/>
              </a:rPr>
              <a:t>AD</a:t>
            </a:r>
            <a:r>
              <a:rPr lang="en-US" sz="2500" dirty="0">
                <a:latin typeface="Arial"/>
                <a:cs typeface="Arial"/>
              </a:rPr>
              <a:t>.</a:t>
            </a:r>
          </a:p>
        </p:txBody>
      </p:sp>
      <p:sp>
        <p:nvSpPr>
          <p:cNvPr id="156726" name="Line 54"/>
          <p:cNvSpPr>
            <a:spLocks noChangeShapeType="1"/>
          </p:cNvSpPr>
          <p:nvPr/>
        </p:nvSpPr>
        <p:spPr bwMode="auto">
          <a:xfrm rot="-5400000">
            <a:off x="3181350" y="3621088"/>
            <a:ext cx="0" cy="79375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6727" name="Line 55"/>
          <p:cNvSpPr>
            <a:spLocks noChangeShapeType="1"/>
          </p:cNvSpPr>
          <p:nvPr/>
        </p:nvSpPr>
        <p:spPr bwMode="auto">
          <a:xfrm rot="10800000">
            <a:off x="1225550" y="3082925"/>
            <a:ext cx="0" cy="760413"/>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4" name="Group 82"/>
          <p:cNvGrpSpPr>
            <a:grpSpLocks/>
          </p:cNvGrpSpPr>
          <p:nvPr/>
        </p:nvGrpSpPr>
        <p:grpSpPr bwMode="auto">
          <a:xfrm>
            <a:off x="6029325" y="2630488"/>
            <a:ext cx="1828800" cy="2201862"/>
            <a:chOff x="3798" y="1657"/>
            <a:chExt cx="1152" cy="1387"/>
          </a:xfrm>
        </p:grpSpPr>
        <p:sp>
          <p:nvSpPr>
            <p:cNvPr id="32809" name="Text Box 58"/>
            <p:cNvSpPr txBox="1">
              <a:spLocks noChangeArrowheads="1"/>
            </p:cNvSpPr>
            <p:nvPr/>
          </p:nvSpPr>
          <p:spPr bwMode="auto">
            <a:xfrm>
              <a:off x="3798" y="165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3</a:t>
              </a:r>
            </a:p>
          </p:txBody>
        </p:sp>
        <p:sp>
          <p:nvSpPr>
            <p:cNvPr id="32810" name="Line 62"/>
            <p:cNvSpPr>
              <a:spLocks noChangeShapeType="1"/>
            </p:cNvSpPr>
            <p:nvPr/>
          </p:nvSpPr>
          <p:spPr bwMode="auto">
            <a:xfrm>
              <a:off x="3973" y="1882"/>
              <a:ext cx="977" cy="116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81"/>
          <p:cNvGrpSpPr>
            <a:grpSpLocks/>
          </p:cNvGrpSpPr>
          <p:nvPr/>
        </p:nvGrpSpPr>
        <p:grpSpPr bwMode="auto">
          <a:xfrm>
            <a:off x="6700838" y="2479675"/>
            <a:ext cx="1811337" cy="2206625"/>
            <a:chOff x="4221" y="1562"/>
            <a:chExt cx="1141" cy="1390"/>
          </a:xfrm>
        </p:grpSpPr>
        <p:sp>
          <p:nvSpPr>
            <p:cNvPr id="32807" name="Text Box 61"/>
            <p:cNvSpPr txBox="1">
              <a:spLocks noChangeArrowheads="1"/>
            </p:cNvSpPr>
            <p:nvPr/>
          </p:nvSpPr>
          <p:spPr bwMode="auto">
            <a:xfrm>
              <a:off x="4221" y="156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2</a:t>
              </a:r>
            </a:p>
          </p:txBody>
        </p:sp>
        <p:sp>
          <p:nvSpPr>
            <p:cNvPr id="32808" name="Line 63"/>
            <p:cNvSpPr>
              <a:spLocks noChangeShapeType="1"/>
            </p:cNvSpPr>
            <p:nvPr/>
          </p:nvSpPr>
          <p:spPr bwMode="auto">
            <a:xfrm>
              <a:off x="4385" y="1790"/>
              <a:ext cx="977" cy="11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8" name="Line 71"/>
          <p:cNvSpPr>
            <a:spLocks noChangeShapeType="1"/>
          </p:cNvSpPr>
          <p:nvPr/>
        </p:nvSpPr>
        <p:spPr bwMode="auto">
          <a:xfrm>
            <a:off x="5281613" y="3679825"/>
            <a:ext cx="3295650" cy="0"/>
          </a:xfrm>
          <a:prstGeom prst="line">
            <a:avLst/>
          </a:prstGeom>
          <a:noFill/>
          <a:ln w="28575">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2789" name="Group 77"/>
          <p:cNvGrpSpPr>
            <a:grpSpLocks/>
          </p:cNvGrpSpPr>
          <p:nvPr/>
        </p:nvGrpSpPr>
        <p:grpSpPr bwMode="auto">
          <a:xfrm>
            <a:off x="5865813" y="3605213"/>
            <a:ext cx="381000" cy="1982787"/>
            <a:chOff x="3695" y="2271"/>
            <a:chExt cx="240" cy="1249"/>
          </a:xfrm>
        </p:grpSpPr>
        <p:sp>
          <p:nvSpPr>
            <p:cNvPr id="32804" name="Text Box 34"/>
            <p:cNvSpPr txBox="1">
              <a:spLocks noChangeArrowheads="1"/>
            </p:cNvSpPr>
            <p:nvPr/>
          </p:nvSpPr>
          <p:spPr bwMode="auto">
            <a:xfrm>
              <a:off x="3695"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sp>
          <p:nvSpPr>
            <p:cNvPr id="32805" name="Line 72"/>
            <p:cNvSpPr>
              <a:spLocks noChangeShapeType="1"/>
            </p:cNvSpPr>
            <p:nvPr/>
          </p:nvSpPr>
          <p:spPr bwMode="auto">
            <a:xfrm>
              <a:off x="3816"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806" name="Oval 32"/>
            <p:cNvSpPr>
              <a:spLocks noChangeArrowheads="1"/>
            </p:cNvSpPr>
            <p:nvPr/>
          </p:nvSpPr>
          <p:spPr bwMode="auto">
            <a:xfrm>
              <a:off x="3768"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7" name="Group 78"/>
          <p:cNvGrpSpPr>
            <a:grpSpLocks/>
          </p:cNvGrpSpPr>
          <p:nvPr/>
        </p:nvGrpSpPr>
        <p:grpSpPr bwMode="auto">
          <a:xfrm>
            <a:off x="7470775" y="3605213"/>
            <a:ext cx="381000" cy="1979612"/>
            <a:chOff x="4706" y="2271"/>
            <a:chExt cx="240" cy="1247"/>
          </a:xfrm>
        </p:grpSpPr>
        <p:sp>
          <p:nvSpPr>
            <p:cNvPr id="32801" name="Text Box 39"/>
            <p:cNvSpPr txBox="1">
              <a:spLocks noChangeArrowheads="1"/>
            </p:cNvSpPr>
            <p:nvPr/>
          </p:nvSpPr>
          <p:spPr bwMode="auto">
            <a:xfrm>
              <a:off x="4706"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sp>
          <p:nvSpPr>
            <p:cNvPr id="32802" name="Line 74"/>
            <p:cNvSpPr>
              <a:spLocks noChangeShapeType="1"/>
            </p:cNvSpPr>
            <p:nvPr/>
          </p:nvSpPr>
          <p:spPr bwMode="auto">
            <a:xfrm>
              <a:off x="4830" y="2316"/>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Oval 75"/>
            <p:cNvSpPr>
              <a:spLocks noChangeArrowheads="1"/>
            </p:cNvSpPr>
            <p:nvPr/>
          </p:nvSpPr>
          <p:spPr bwMode="auto">
            <a:xfrm>
              <a:off x="4785"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56742" name="Line 70"/>
          <p:cNvSpPr>
            <a:spLocks noChangeShapeType="1"/>
          </p:cNvSpPr>
          <p:nvPr/>
        </p:nvSpPr>
        <p:spPr bwMode="auto">
          <a:xfrm rot="-5400000">
            <a:off x="6860382" y="2942431"/>
            <a:ext cx="0" cy="1474787"/>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6740" name="Line 68"/>
          <p:cNvSpPr>
            <a:spLocks noChangeShapeType="1"/>
          </p:cNvSpPr>
          <p:nvPr/>
        </p:nvSpPr>
        <p:spPr bwMode="auto">
          <a:xfrm rot="-5400000">
            <a:off x="7273132" y="3353594"/>
            <a:ext cx="0" cy="655637"/>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grpSp>
        <p:nvGrpSpPr>
          <p:cNvPr id="18" name="Group 85"/>
          <p:cNvGrpSpPr>
            <a:grpSpLocks/>
          </p:cNvGrpSpPr>
          <p:nvPr/>
        </p:nvGrpSpPr>
        <p:grpSpPr bwMode="auto">
          <a:xfrm>
            <a:off x="6065838" y="3768725"/>
            <a:ext cx="2078037" cy="693738"/>
            <a:chOff x="3821" y="2374"/>
            <a:chExt cx="1309" cy="437"/>
          </a:xfrm>
        </p:grpSpPr>
        <p:sp>
          <p:nvSpPr>
            <p:cNvPr id="32799" name="AutoShape 83"/>
            <p:cNvSpPr>
              <a:spLocks/>
            </p:cNvSpPr>
            <p:nvPr/>
          </p:nvSpPr>
          <p:spPr bwMode="auto">
            <a:xfrm rot="-5400000">
              <a:off x="4241" y="1954"/>
              <a:ext cx="165" cy="1005"/>
            </a:xfrm>
            <a:prstGeom prst="leftBrace">
              <a:avLst>
                <a:gd name="adj1" fmla="val 50758"/>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a:cs typeface="Arial" charset="0"/>
              </a:endParaRPr>
            </a:p>
          </p:txBody>
        </p:sp>
        <p:sp>
          <p:nvSpPr>
            <p:cNvPr id="32800" name="Text Box 84"/>
            <p:cNvSpPr txBox="1">
              <a:spLocks noChangeArrowheads="1"/>
            </p:cNvSpPr>
            <p:nvPr/>
          </p:nvSpPr>
          <p:spPr bwMode="auto">
            <a:xfrm>
              <a:off x="4122" y="2523"/>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rgbClr val="A50021"/>
                  </a:solidFill>
                  <a:cs typeface="Arial" charset="0"/>
                </a:rPr>
                <a:t>$20 billion</a:t>
              </a:r>
            </a:p>
          </p:txBody>
        </p:sp>
      </p:grpSp>
      <p:grpSp>
        <p:nvGrpSpPr>
          <p:cNvPr id="19" name="Group 79"/>
          <p:cNvGrpSpPr>
            <a:grpSpLocks/>
          </p:cNvGrpSpPr>
          <p:nvPr/>
        </p:nvGrpSpPr>
        <p:grpSpPr bwMode="auto">
          <a:xfrm>
            <a:off x="6694488" y="3605213"/>
            <a:ext cx="381000" cy="1974850"/>
            <a:chOff x="4217" y="2271"/>
            <a:chExt cx="240" cy="1244"/>
          </a:xfrm>
        </p:grpSpPr>
        <p:sp>
          <p:nvSpPr>
            <p:cNvPr id="32796" name="Line 73"/>
            <p:cNvSpPr>
              <a:spLocks noChangeShapeType="1"/>
            </p:cNvSpPr>
            <p:nvPr/>
          </p:nvSpPr>
          <p:spPr bwMode="auto">
            <a:xfrm>
              <a:off x="4338"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Oval 38"/>
            <p:cNvSpPr>
              <a:spLocks noChangeArrowheads="1"/>
            </p:cNvSpPr>
            <p:nvPr/>
          </p:nvSpPr>
          <p:spPr bwMode="auto">
            <a:xfrm>
              <a:off x="4290"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2798" name="Text Box 76"/>
            <p:cNvSpPr txBox="1">
              <a:spLocks noChangeArrowheads="1"/>
            </p:cNvSpPr>
            <p:nvPr/>
          </p:nvSpPr>
          <p:spPr bwMode="auto">
            <a:xfrm>
              <a:off x="4217" y="328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3</a:t>
              </a:r>
            </a:p>
          </p:txBody>
        </p:sp>
      </p:grpSp>
      <p:sp>
        <p:nvSpPr>
          <p:cNvPr id="3279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44</a:t>
            </a:fld>
            <a:endParaRPr lang="en-US" dirty="0"/>
          </a:p>
        </p:txBody>
      </p:sp>
    </p:spTree>
    <p:extLst>
      <p:ext uri="{BB962C8B-B14F-4D97-AF65-F5344CB8AC3E}">
        <p14:creationId xmlns:p14="http://schemas.microsoft.com/office/powerpoint/2010/main" val="21622888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722"/>
                                        </p:tgtEl>
                                        <p:attrNameLst>
                                          <p:attrName>style.visibility</p:attrName>
                                        </p:attrNameLst>
                                      </p:cBhvr>
                                      <p:to>
                                        <p:strVal val="visible"/>
                                      </p:to>
                                    </p:set>
                                    <p:animEffect transition="in" filter="fade">
                                      <p:cBhvr>
                                        <p:cTn id="7" dur="500"/>
                                        <p:tgtEl>
                                          <p:spTgt spid="15672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6742"/>
                                        </p:tgtEl>
                                        <p:attrNameLst>
                                          <p:attrName>style.visibility</p:attrName>
                                        </p:attrNameLst>
                                      </p:cBhvr>
                                      <p:to>
                                        <p:strVal val="visible"/>
                                      </p:to>
                                    </p:set>
                                    <p:animEffect transition="in" filter="wipe(left)">
                                      <p:cBhvr>
                                        <p:cTn id="11" dur="500"/>
                                        <p:tgtEl>
                                          <p:spTgt spid="156742"/>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Righ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6723"/>
                                        </p:tgtEl>
                                        <p:attrNameLst>
                                          <p:attrName>style.visibility</p:attrName>
                                        </p:attrNameLst>
                                      </p:cBhvr>
                                      <p:to>
                                        <p:strVal val="visible"/>
                                      </p:to>
                                    </p:set>
                                    <p:animEffect transition="in" filter="fade">
                                      <p:cBhvr>
                                        <p:cTn id="27" dur="500"/>
                                        <p:tgtEl>
                                          <p:spTgt spid="156723"/>
                                        </p:tgtEl>
                                      </p:cBhvr>
                                    </p:animEffect>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6742"/>
                                        </p:tgtEl>
                                      </p:cBhvr>
                                    </p:animEffect>
                                    <p:set>
                                      <p:cBhvr>
                                        <p:cTn id="33" dur="1" fill="hold">
                                          <p:stCondLst>
                                            <p:cond delay="499"/>
                                          </p:stCondLst>
                                        </p:cTn>
                                        <p:tgtEl>
                                          <p:spTgt spid="156742"/>
                                        </p:tgtEl>
                                        <p:attrNameLst>
                                          <p:attrName>style.visibility</p:attrName>
                                        </p:attrNameLst>
                                      </p:cBhvr>
                                      <p:to>
                                        <p:strVal val="hidden"/>
                                      </p:to>
                                    </p:set>
                                  </p:childTnLst>
                                </p:cTn>
                              </p:par>
                            </p:childTnLst>
                          </p:cTn>
                        </p:par>
                        <p:par>
                          <p:cTn id="34" fill="hold" nodeType="with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56726"/>
                                        </p:tgtEl>
                                        <p:attrNameLst>
                                          <p:attrName>style.visibility</p:attrName>
                                        </p:attrNameLst>
                                      </p:cBhvr>
                                      <p:to>
                                        <p:strVal val="visible"/>
                                      </p:to>
                                    </p:set>
                                    <p:animEffect transition="in" filter="wipe(left)">
                                      <p:cBhvr>
                                        <p:cTn id="37" dur="500"/>
                                        <p:tgtEl>
                                          <p:spTgt spid="156726"/>
                                        </p:tgtEl>
                                      </p:cBhvr>
                                    </p:animEffect>
                                  </p:childTnLst>
                                </p:cTn>
                              </p:par>
                            </p:childTnLst>
                          </p:cTn>
                        </p:par>
                        <p:par>
                          <p:cTn id="38" fill="hold" nodeType="afterGroup">
                            <p:stCondLst>
                              <p:cond delay="1000"/>
                            </p:stCondLst>
                            <p:childTnLst>
                              <p:par>
                                <p:cTn id="39" presetID="18" presetClass="entr" presetSubtype="6"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strips(downRight)">
                                      <p:cBhvr>
                                        <p:cTn id="41" dur="500"/>
                                        <p:tgtEl>
                                          <p:spTgt spid="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6727"/>
                                        </p:tgtEl>
                                        <p:attrNameLst>
                                          <p:attrName>style.visibility</p:attrName>
                                        </p:attrNameLst>
                                      </p:cBhvr>
                                      <p:to>
                                        <p:strVal val="visible"/>
                                      </p:to>
                                    </p:set>
                                    <p:animEffect transition="in" filter="wipe(down)">
                                      <p:cBhvr>
                                        <p:cTn id="46" dur="500"/>
                                        <p:tgtEl>
                                          <p:spTgt spid="156727"/>
                                        </p:tgtEl>
                                      </p:cBhvr>
                                    </p:animEffect>
                                  </p:childTnLst>
                                </p:cTn>
                              </p:par>
                              <p:par>
                                <p:cTn id="47" presetID="22" presetClass="entr" presetSubtype="2"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right)">
                                      <p:cBhvr>
                                        <p:cTn id="49" dur="5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156740"/>
                                        </p:tgtEl>
                                        <p:attrNameLst>
                                          <p:attrName>style.visibility</p:attrName>
                                        </p:attrNameLst>
                                      </p:cBhvr>
                                      <p:to>
                                        <p:strVal val="visible"/>
                                      </p:to>
                                    </p:set>
                                    <p:animEffect transition="in" filter="wipe(right)">
                                      <p:cBhvr>
                                        <p:cTn id="54" dur="500"/>
                                        <p:tgtEl>
                                          <p:spTgt spid="156740"/>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par>
                          <p:cTn id="59" fill="hold" nodeType="afterGroup">
                            <p:stCondLst>
                              <p:cond delay="1000"/>
                            </p:stCondLst>
                            <p:childTnLst>
                              <p:par>
                                <p:cTn id="60" presetID="18" presetClass="entr" presetSubtype="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trips(downRight)">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2" grpId="0" animBg="1"/>
      <p:bldP spid="156723" grpId="0" animBg="1"/>
      <p:bldP spid="156726" grpId="0" animBg="1"/>
      <p:bldP spid="156727" grpId="0" animBg="1"/>
      <p:bldP spid="156742" grpId="0" animBg="1"/>
      <p:bldP spid="156742" grpId="1" animBg="1"/>
      <p:bldP spid="1567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Taxes</a:t>
            </a:r>
          </a:p>
        </p:txBody>
      </p:sp>
      <p:sp>
        <p:nvSpPr>
          <p:cNvPr id="3" name="Content Placeholder 2"/>
          <p:cNvSpPr>
            <a:spLocks noGrp="1"/>
          </p:cNvSpPr>
          <p:nvPr>
            <p:ph idx="1"/>
          </p:nvPr>
        </p:nvSpPr>
        <p:spPr/>
        <p:txBody>
          <a:bodyPr/>
          <a:lstStyle/>
          <a:p>
            <a:r>
              <a:rPr lang="en-US" dirty="0"/>
              <a:t>A tax cut </a:t>
            </a:r>
            <a:endParaRPr lang="en-US" dirty="0" smtClean="0"/>
          </a:p>
          <a:p>
            <a:pPr lvl="1"/>
            <a:r>
              <a:rPr lang="en-US" sz="3000" dirty="0" smtClean="0"/>
              <a:t>Increases </a:t>
            </a:r>
            <a:r>
              <a:rPr lang="en-US" sz="3000" dirty="0"/>
              <a:t>households’ take-home </a:t>
            </a:r>
            <a:r>
              <a:rPr lang="en-US" sz="3000" dirty="0" smtClean="0"/>
              <a:t>pay</a:t>
            </a:r>
            <a:endParaRPr lang="en-US" sz="3000" dirty="0"/>
          </a:p>
          <a:p>
            <a:pPr lvl="1"/>
            <a:r>
              <a:rPr lang="en-US" sz="3000" dirty="0"/>
              <a:t>Households respond by spending a portion of this extra income, shifting AD to the </a:t>
            </a:r>
            <a:r>
              <a:rPr lang="en-US" sz="3000" dirty="0" smtClean="0"/>
              <a:t>right</a:t>
            </a:r>
            <a:endParaRPr lang="en-US" sz="3000" dirty="0"/>
          </a:p>
          <a:p>
            <a:pPr lvl="1"/>
            <a:r>
              <a:rPr lang="en-US" sz="3000" dirty="0"/>
              <a:t>The size of the shift is affected by the multiplier and crowding-out </a:t>
            </a:r>
            <a:r>
              <a:rPr lang="en-US" sz="3000" dirty="0" smtClean="0"/>
              <a:t>effects  </a:t>
            </a:r>
            <a:endParaRPr lang="en-US" sz="3000" dirty="0"/>
          </a:p>
          <a:p>
            <a:r>
              <a:rPr lang="en-US" dirty="0"/>
              <a:t>Another factor:  </a:t>
            </a:r>
            <a:r>
              <a:rPr lang="en-US" dirty="0" smtClean="0"/>
              <a:t>households perception</a:t>
            </a:r>
          </a:p>
          <a:p>
            <a:pPr lvl="1"/>
            <a:r>
              <a:rPr lang="en-US" altLang="en-US" dirty="0" smtClean="0"/>
              <a:t>Permanent </a:t>
            </a:r>
            <a:r>
              <a:rPr lang="en-US" altLang="en-US" dirty="0"/>
              <a:t>tax cut – large impact on AD </a:t>
            </a:r>
          </a:p>
          <a:p>
            <a:pPr lvl="1"/>
            <a:r>
              <a:rPr lang="en-US" altLang="en-US" dirty="0"/>
              <a:t>Temporary tax cut – small impact on AD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29130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a:solidFill>
                  <a:srgbClr val="AE1221"/>
                </a:solidFill>
              </a:rPr>
              <a:t>Fiscal policy effects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The economy is in recession.  </a:t>
            </a:r>
            <a:br>
              <a:rPr lang="en-US" dirty="0">
                <a:solidFill>
                  <a:schemeClr val="accent6">
                    <a:lumMod val="50000"/>
                  </a:schemeClr>
                </a:solidFill>
              </a:rPr>
            </a:br>
            <a:r>
              <a:rPr lang="en-US" dirty="0">
                <a:solidFill>
                  <a:schemeClr val="accent6">
                    <a:lumMod val="50000"/>
                  </a:schemeClr>
                </a:solidFill>
              </a:rPr>
              <a:t>Shifting the AD curve rightward by $200b </a:t>
            </a:r>
            <a:br>
              <a:rPr lang="en-US" dirty="0">
                <a:solidFill>
                  <a:schemeClr val="accent6">
                    <a:lumMod val="50000"/>
                  </a:schemeClr>
                </a:solidFill>
              </a:rPr>
            </a:br>
            <a:r>
              <a:rPr lang="en-US" dirty="0">
                <a:solidFill>
                  <a:schemeClr val="accent6">
                    <a:lumMod val="50000"/>
                  </a:schemeClr>
                </a:solidFill>
              </a:rPr>
              <a:t>would end the recession.  </a:t>
            </a:r>
          </a:p>
          <a:p>
            <a:pPr marL="514350" indent="-514350">
              <a:buClr>
                <a:srgbClr val="C00000"/>
              </a:buClr>
              <a:buFont typeface="+mj-lt"/>
              <a:buAutoNum type="alphaUcPeriod"/>
            </a:pPr>
            <a:r>
              <a:rPr lang="en-US" dirty="0" smtClean="0">
                <a:solidFill>
                  <a:schemeClr val="tx1"/>
                </a:solidFill>
              </a:rPr>
              <a:t>If </a:t>
            </a:r>
            <a:r>
              <a:rPr lang="en-US" dirty="0">
                <a:solidFill>
                  <a:schemeClr val="tx1"/>
                </a:solidFill>
              </a:rPr>
              <a:t>MPC = .8 and there is </a:t>
            </a:r>
            <a:r>
              <a:rPr lang="en-US" u="sng" dirty="0">
                <a:solidFill>
                  <a:schemeClr val="tx1"/>
                </a:solidFill>
              </a:rPr>
              <a:t>no crowding out</a:t>
            </a:r>
            <a:r>
              <a:rPr lang="en-US" dirty="0">
                <a:solidFill>
                  <a:schemeClr val="tx1"/>
                </a:solidFill>
              </a:rPr>
              <a:t>, </a:t>
            </a:r>
            <a:br>
              <a:rPr lang="en-US" dirty="0">
                <a:solidFill>
                  <a:schemeClr val="tx1"/>
                </a:solidFill>
              </a:rPr>
            </a:br>
            <a:r>
              <a:rPr lang="en-US" dirty="0">
                <a:solidFill>
                  <a:schemeClr val="tx1"/>
                </a:solidFill>
              </a:rPr>
              <a:t>how much should Congress increase G </a:t>
            </a:r>
            <a:br>
              <a:rPr lang="en-US" dirty="0">
                <a:solidFill>
                  <a:schemeClr val="tx1"/>
                </a:solidFill>
              </a:rPr>
            </a:br>
            <a:r>
              <a:rPr lang="en-US" dirty="0">
                <a:solidFill>
                  <a:schemeClr val="tx1"/>
                </a:solidFill>
              </a:rPr>
              <a:t>to end the recession?</a:t>
            </a:r>
          </a:p>
          <a:p>
            <a:pPr marL="514350" indent="-514350">
              <a:buClr>
                <a:srgbClr val="C00000"/>
              </a:buClr>
              <a:buFont typeface="+mj-lt"/>
              <a:buAutoNum type="alphaUcPeriod"/>
            </a:pPr>
            <a:r>
              <a:rPr lang="en-US" dirty="0" smtClean="0">
                <a:solidFill>
                  <a:schemeClr val="tx1"/>
                </a:solidFill>
              </a:rPr>
              <a:t>If </a:t>
            </a:r>
            <a:r>
              <a:rPr lang="en-US" dirty="0">
                <a:solidFill>
                  <a:schemeClr val="tx1"/>
                </a:solidFill>
              </a:rPr>
              <a:t>there </a:t>
            </a:r>
            <a:r>
              <a:rPr lang="en-US" u="sng" dirty="0">
                <a:solidFill>
                  <a:schemeClr val="tx1"/>
                </a:solidFill>
              </a:rPr>
              <a:t>is crowding out</a:t>
            </a:r>
            <a:r>
              <a:rPr lang="en-US" dirty="0">
                <a:solidFill>
                  <a:schemeClr val="tx1"/>
                </a:solidFill>
              </a:rPr>
              <a:t>, will Congress need to increase G more or less than this amount</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15433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The economy is in recession.  </a:t>
            </a:r>
            <a:br>
              <a:rPr lang="en-US" dirty="0">
                <a:solidFill>
                  <a:schemeClr val="accent6">
                    <a:lumMod val="50000"/>
                  </a:schemeClr>
                </a:solidFill>
              </a:rPr>
            </a:br>
            <a:r>
              <a:rPr lang="en-US" dirty="0">
                <a:solidFill>
                  <a:schemeClr val="accent6">
                    <a:lumMod val="50000"/>
                  </a:schemeClr>
                </a:solidFill>
              </a:rPr>
              <a:t>Shifting the AD curve rightward by $200b </a:t>
            </a:r>
            <a:br>
              <a:rPr lang="en-US" dirty="0">
                <a:solidFill>
                  <a:schemeClr val="accent6">
                    <a:lumMod val="50000"/>
                  </a:schemeClr>
                </a:solidFill>
              </a:rPr>
            </a:br>
            <a:r>
              <a:rPr lang="en-US" dirty="0">
                <a:solidFill>
                  <a:schemeClr val="accent6">
                    <a:lumMod val="50000"/>
                  </a:schemeClr>
                </a:solidFill>
              </a:rPr>
              <a:t>would end the recession.  </a:t>
            </a:r>
          </a:p>
          <a:p>
            <a:pPr marL="514350" indent="-514350">
              <a:buClr>
                <a:srgbClr val="C00000"/>
              </a:buClr>
              <a:buFont typeface="+mj-lt"/>
              <a:buAutoNum type="alphaUcPeriod"/>
            </a:pPr>
            <a:r>
              <a:rPr lang="en-US" dirty="0">
                <a:solidFill>
                  <a:schemeClr val="tx1"/>
                </a:solidFill>
              </a:rPr>
              <a:t>If MPC = .8 and there is </a:t>
            </a:r>
            <a:r>
              <a:rPr lang="en-US" u="sng" dirty="0">
                <a:solidFill>
                  <a:schemeClr val="tx1"/>
                </a:solidFill>
              </a:rPr>
              <a:t>no crowding out</a:t>
            </a:r>
            <a:r>
              <a:rPr lang="en-US" dirty="0">
                <a:solidFill>
                  <a:schemeClr val="tx1"/>
                </a:solidFill>
              </a:rPr>
              <a:t>, </a:t>
            </a:r>
            <a:br>
              <a:rPr lang="en-US" dirty="0">
                <a:solidFill>
                  <a:schemeClr val="tx1"/>
                </a:solidFill>
              </a:rPr>
            </a:br>
            <a:r>
              <a:rPr lang="en-US" dirty="0">
                <a:solidFill>
                  <a:schemeClr val="tx1"/>
                </a:solidFill>
              </a:rPr>
              <a:t>how much should Congress increase G </a:t>
            </a:r>
            <a:br>
              <a:rPr lang="en-US" dirty="0">
                <a:solidFill>
                  <a:schemeClr val="tx1"/>
                </a:solidFill>
              </a:rPr>
            </a:br>
            <a:r>
              <a:rPr lang="en-US" dirty="0">
                <a:solidFill>
                  <a:schemeClr val="tx1"/>
                </a:solidFill>
              </a:rPr>
              <a:t>to end the recession?</a:t>
            </a:r>
          </a:p>
          <a:p>
            <a:pPr marL="914400" lvl="1" indent="-514350">
              <a:buClr>
                <a:srgbClr val="C00000"/>
              </a:buClr>
            </a:pPr>
            <a:r>
              <a:rPr lang="en-US" dirty="0">
                <a:solidFill>
                  <a:schemeClr val="accent6">
                    <a:lumMod val="50000"/>
                  </a:schemeClr>
                </a:solidFill>
              </a:rPr>
              <a:t>Multiplier = 1/(1 – .8) = 5</a:t>
            </a:r>
          </a:p>
          <a:p>
            <a:pPr marL="914400" lvl="1" indent="-514350">
              <a:buClr>
                <a:srgbClr val="C00000"/>
              </a:buClr>
            </a:pPr>
            <a:r>
              <a:rPr lang="en-US" dirty="0" smtClean="0">
                <a:solidFill>
                  <a:schemeClr val="accent6">
                    <a:lumMod val="50000"/>
                  </a:schemeClr>
                </a:solidFill>
              </a:rPr>
              <a:t>Increase </a:t>
            </a:r>
            <a:r>
              <a:rPr lang="en-US" dirty="0">
                <a:solidFill>
                  <a:schemeClr val="accent6">
                    <a:lumMod val="50000"/>
                  </a:schemeClr>
                </a:solidFill>
              </a:rPr>
              <a:t>G by $40b </a:t>
            </a:r>
            <a:br>
              <a:rPr lang="en-US" dirty="0">
                <a:solidFill>
                  <a:schemeClr val="accent6">
                    <a:lumMod val="50000"/>
                  </a:schemeClr>
                </a:solidFill>
              </a:rPr>
            </a:br>
            <a:r>
              <a:rPr lang="en-US" dirty="0">
                <a:solidFill>
                  <a:schemeClr val="accent6">
                    <a:lumMod val="50000"/>
                  </a:schemeClr>
                </a:solidFill>
              </a:rPr>
              <a:t>to shift </a:t>
            </a:r>
            <a:r>
              <a:rPr lang="en-US" dirty="0" smtClean="0">
                <a:solidFill>
                  <a:schemeClr val="accent6">
                    <a:lumMod val="50000"/>
                  </a:schemeClr>
                </a:solidFill>
              </a:rPr>
              <a:t>aggregate </a:t>
            </a:r>
            <a:r>
              <a:rPr lang="en-US" dirty="0">
                <a:solidFill>
                  <a:schemeClr val="accent6">
                    <a:lumMod val="50000"/>
                  </a:schemeClr>
                </a:solidFill>
              </a:rPr>
              <a:t>demand by  5 x $40b  =  $200b.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746239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The economy is in recession.  </a:t>
            </a:r>
            <a:br>
              <a:rPr lang="en-US" dirty="0">
                <a:solidFill>
                  <a:schemeClr val="accent6">
                    <a:lumMod val="50000"/>
                  </a:schemeClr>
                </a:solidFill>
              </a:rPr>
            </a:br>
            <a:r>
              <a:rPr lang="en-US" dirty="0">
                <a:solidFill>
                  <a:schemeClr val="accent6">
                    <a:lumMod val="50000"/>
                  </a:schemeClr>
                </a:solidFill>
              </a:rPr>
              <a:t>Shifting the AD curve rightward by $200b </a:t>
            </a:r>
            <a:br>
              <a:rPr lang="en-US" dirty="0">
                <a:solidFill>
                  <a:schemeClr val="accent6">
                    <a:lumMod val="50000"/>
                  </a:schemeClr>
                </a:solidFill>
              </a:rPr>
            </a:br>
            <a:r>
              <a:rPr lang="en-US" dirty="0">
                <a:solidFill>
                  <a:schemeClr val="accent6">
                    <a:lumMod val="50000"/>
                  </a:schemeClr>
                </a:solidFill>
              </a:rPr>
              <a:t>would end the recession.  </a:t>
            </a:r>
          </a:p>
          <a:p>
            <a:pPr marL="514350" indent="-514350">
              <a:buClr>
                <a:srgbClr val="C00000"/>
              </a:buClr>
              <a:buFont typeface="+mj-lt"/>
              <a:buAutoNum type="alphaUcPeriod" startAt="2"/>
            </a:pPr>
            <a:r>
              <a:rPr lang="en-US" dirty="0" smtClean="0">
                <a:solidFill>
                  <a:schemeClr val="tx1"/>
                </a:solidFill>
              </a:rPr>
              <a:t>If </a:t>
            </a:r>
            <a:r>
              <a:rPr lang="en-US" dirty="0">
                <a:solidFill>
                  <a:schemeClr val="tx1"/>
                </a:solidFill>
              </a:rPr>
              <a:t>there </a:t>
            </a:r>
            <a:r>
              <a:rPr lang="en-US" u="sng" dirty="0">
                <a:solidFill>
                  <a:schemeClr val="tx1"/>
                </a:solidFill>
              </a:rPr>
              <a:t>is crowding out</a:t>
            </a:r>
            <a:r>
              <a:rPr lang="en-US" dirty="0">
                <a:solidFill>
                  <a:schemeClr val="tx1"/>
                </a:solidFill>
              </a:rPr>
              <a:t>, will Congress need to increase G more or less than this amount</a:t>
            </a:r>
            <a:r>
              <a:rPr lang="en-US" dirty="0" smtClean="0">
                <a:solidFill>
                  <a:schemeClr val="tx1"/>
                </a:solidFill>
              </a:rPr>
              <a:t>?</a:t>
            </a:r>
          </a:p>
          <a:p>
            <a:pPr marL="857250" lvl="1" indent="-457200">
              <a:buClr>
                <a:srgbClr val="C00000"/>
              </a:buClr>
            </a:pPr>
            <a:r>
              <a:rPr lang="en-US" dirty="0">
                <a:solidFill>
                  <a:schemeClr val="accent6">
                    <a:lumMod val="50000"/>
                  </a:schemeClr>
                </a:solidFill>
              </a:rPr>
              <a:t>Crowding out reduces the impact of G on AD.</a:t>
            </a:r>
          </a:p>
          <a:p>
            <a:pPr marL="857250" lvl="1" indent="-457200">
              <a:buClr>
                <a:srgbClr val="C00000"/>
              </a:buClr>
            </a:pPr>
            <a:r>
              <a:rPr lang="en-US" dirty="0" smtClean="0">
                <a:solidFill>
                  <a:schemeClr val="accent6">
                    <a:lumMod val="50000"/>
                  </a:schemeClr>
                </a:solidFill>
              </a:rPr>
              <a:t>To </a:t>
            </a:r>
            <a:r>
              <a:rPr lang="en-US" dirty="0">
                <a:solidFill>
                  <a:schemeClr val="accent6">
                    <a:lumMod val="50000"/>
                  </a:schemeClr>
                </a:solidFill>
              </a:rPr>
              <a:t>offset this, Congress should increase G by </a:t>
            </a:r>
            <a:r>
              <a:rPr lang="en-US" u="sng" dirty="0">
                <a:solidFill>
                  <a:schemeClr val="accent6">
                    <a:lumMod val="50000"/>
                  </a:schemeClr>
                </a:solidFill>
              </a:rPr>
              <a:t>a larger </a:t>
            </a:r>
            <a:r>
              <a:rPr lang="en-US" dirty="0">
                <a:solidFill>
                  <a:schemeClr val="accent6">
                    <a:lumMod val="50000"/>
                  </a:schemeClr>
                </a:solidFill>
              </a:rPr>
              <a:t>amount.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50771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Fiscal Policy and Aggregate Supply</a:t>
            </a:r>
            <a:endParaRPr lang="en-US" dirty="0"/>
          </a:p>
        </p:txBody>
      </p:sp>
      <p:sp>
        <p:nvSpPr>
          <p:cNvPr id="3" name="Content Placeholder 2"/>
          <p:cNvSpPr>
            <a:spLocks noGrp="1"/>
          </p:cNvSpPr>
          <p:nvPr>
            <p:ph idx="1"/>
          </p:nvPr>
        </p:nvSpPr>
        <p:spPr/>
        <p:txBody>
          <a:bodyPr/>
          <a:lstStyle/>
          <a:p>
            <a:pPr marL="0" indent="0" eaLnBrk="1" hangingPunct="1">
              <a:lnSpc>
                <a:spcPct val="103000"/>
              </a:lnSpc>
              <a:buNone/>
            </a:pPr>
            <a:r>
              <a:rPr lang="en-US" dirty="0"/>
              <a:t>Fiscal policy might affect aggregate supply</a:t>
            </a:r>
          </a:p>
          <a:p>
            <a:pPr marL="0" indent="0" eaLnBrk="1" hangingPunct="1">
              <a:lnSpc>
                <a:spcPct val="103000"/>
              </a:lnSpc>
              <a:buNone/>
            </a:pPr>
            <a:r>
              <a:rPr lang="en-US" i="1" dirty="0">
                <a:solidFill>
                  <a:schemeClr val="accent6">
                    <a:lumMod val="50000"/>
                  </a:schemeClr>
                </a:solidFill>
                <a:latin typeface="Cambria" panose="02040503050406030204" pitchFamily="18" charset="0"/>
              </a:rPr>
              <a:t>People respond to incentives</a:t>
            </a:r>
            <a:endParaRPr lang="en-US" i="1" dirty="0">
              <a:solidFill>
                <a:srgbClr val="996633"/>
              </a:solidFill>
            </a:endParaRPr>
          </a:p>
          <a:p>
            <a:pPr eaLnBrk="1" hangingPunct="1">
              <a:lnSpc>
                <a:spcPct val="103000"/>
              </a:lnSpc>
            </a:pPr>
            <a:r>
              <a:rPr lang="en-US" dirty="0"/>
              <a:t>A cut in the tax rate </a:t>
            </a:r>
          </a:p>
          <a:p>
            <a:pPr lvl="1" eaLnBrk="1" hangingPunct="1">
              <a:lnSpc>
                <a:spcPct val="103000"/>
              </a:lnSpc>
            </a:pPr>
            <a:r>
              <a:rPr lang="en-US" dirty="0"/>
              <a:t>Gives workers incentive to work more, so it might increase the quantity of goods and services supplied and shift </a:t>
            </a:r>
            <a:r>
              <a:rPr lang="en-US" i="1" dirty="0"/>
              <a:t>AS</a:t>
            </a:r>
            <a:r>
              <a:rPr lang="en-US" dirty="0"/>
              <a:t> to the right. </a:t>
            </a:r>
          </a:p>
          <a:p>
            <a:pPr lvl="1" eaLnBrk="1" hangingPunct="1">
              <a:lnSpc>
                <a:spcPct val="103000"/>
              </a:lnSpc>
            </a:pPr>
            <a:r>
              <a:rPr lang="en-US" dirty="0"/>
              <a:t>People who believe this effect is large are called “Supply-siders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49</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425930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Recall, the AD curve slopes downward for three reasons:</a:t>
            </a:r>
          </a:p>
          <a:p>
            <a:pPr lvl="1"/>
            <a:r>
              <a:rPr lang="en-US" dirty="0"/>
              <a:t>The wealth effect</a:t>
            </a:r>
          </a:p>
          <a:p>
            <a:pPr lvl="1"/>
            <a:r>
              <a:rPr lang="en-US" dirty="0"/>
              <a:t>The interest-rate effect</a:t>
            </a:r>
          </a:p>
          <a:p>
            <a:pPr lvl="1"/>
            <a:r>
              <a:rPr lang="en-US" dirty="0"/>
              <a:t>The exchange-rate </a:t>
            </a:r>
            <a:r>
              <a:rPr lang="en-US" dirty="0" smtClean="0"/>
              <a:t>effect</a:t>
            </a:r>
          </a:p>
          <a:p>
            <a:pPr marL="457200" lvl="1" indent="0">
              <a:buNone/>
            </a:pPr>
            <a:endParaRPr lang="en-US" dirty="0"/>
          </a:p>
          <a:p>
            <a:r>
              <a:rPr lang="en-US" sz="2400" dirty="0"/>
              <a:t>Next:  </a:t>
            </a:r>
            <a:endParaRPr lang="en-US" sz="2400" dirty="0" smtClean="0"/>
          </a:p>
          <a:p>
            <a:pPr lvl="1"/>
            <a:r>
              <a:rPr lang="en-US" sz="2400" dirty="0" smtClean="0"/>
              <a:t>A </a:t>
            </a:r>
            <a:r>
              <a:rPr lang="en-US" sz="2400" dirty="0"/>
              <a:t>supply-demand model that helps explain the interest-rate effect and how monetary policy affects aggregate demand. </a:t>
            </a:r>
          </a:p>
          <a:p>
            <a:endParaRPr lang="en-US" dirty="0"/>
          </a:p>
        </p:txBody>
      </p:sp>
      <p:sp>
        <p:nvSpPr>
          <p:cNvPr id="2" name="Title 1"/>
          <p:cNvSpPr>
            <a:spLocks noGrp="1"/>
          </p:cNvSpPr>
          <p:nvPr>
            <p:ph type="title"/>
          </p:nvPr>
        </p:nvSpPr>
        <p:spPr/>
        <p:txBody>
          <a:bodyPr/>
          <a:lstStyle/>
          <a:p>
            <a:r>
              <a:rPr lang="en-US" dirty="0"/>
              <a:t>Aggregate Demand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1"/>
          <p:cNvGrpSpPr>
            <a:grpSpLocks/>
          </p:cNvGrpSpPr>
          <p:nvPr/>
        </p:nvGrpSpPr>
        <p:grpSpPr bwMode="auto">
          <a:xfrm>
            <a:off x="1066799" y="2364580"/>
            <a:ext cx="7875588" cy="1325563"/>
            <a:chOff x="565" y="1318"/>
            <a:chExt cx="4961" cy="835"/>
          </a:xfrm>
        </p:grpSpPr>
        <p:grpSp>
          <p:nvGrpSpPr>
            <p:cNvPr id="7" name="Group 10"/>
            <p:cNvGrpSpPr>
              <a:grpSpLocks/>
            </p:cNvGrpSpPr>
            <p:nvPr/>
          </p:nvGrpSpPr>
          <p:grpSpPr bwMode="auto">
            <a:xfrm>
              <a:off x="565" y="1582"/>
              <a:ext cx="3256" cy="315"/>
              <a:chOff x="565" y="1582"/>
              <a:chExt cx="3256" cy="315"/>
            </a:xfrm>
          </p:grpSpPr>
          <p:sp>
            <p:nvSpPr>
              <p:cNvPr id="9" name="Rectangle 6"/>
              <p:cNvSpPr>
                <a:spLocks noChangeArrowheads="1"/>
              </p:cNvSpPr>
              <p:nvPr/>
            </p:nvSpPr>
            <p:spPr bwMode="auto">
              <a:xfrm>
                <a:off x="565" y="1582"/>
                <a:ext cx="2710" cy="31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10" name="Line 7"/>
              <p:cNvSpPr>
                <a:spLocks noChangeShapeType="1"/>
              </p:cNvSpPr>
              <p:nvPr/>
            </p:nvSpPr>
            <p:spPr bwMode="auto">
              <a:xfrm>
                <a:off x="3275" y="1740"/>
                <a:ext cx="546" cy="0"/>
              </a:xfrm>
              <a:prstGeom prst="line">
                <a:avLst/>
              </a:prstGeom>
              <a:noFill/>
              <a:ln w="38100">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grpSp>
        <p:sp>
          <p:nvSpPr>
            <p:cNvPr id="8" name="Text Box 5"/>
            <p:cNvSpPr txBox="1">
              <a:spLocks noChangeArrowheads="1"/>
            </p:cNvSpPr>
            <p:nvPr/>
          </p:nvSpPr>
          <p:spPr bwMode="auto">
            <a:xfrm>
              <a:off x="3589" y="1318"/>
              <a:ext cx="1937" cy="83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700" dirty="0">
                  <a:cs typeface="Arial" charset="0"/>
                </a:rPr>
                <a:t>the most important of these effects for the U.S. economy</a:t>
              </a:r>
            </a:p>
          </p:txBody>
        </p:sp>
      </p:grpSp>
    </p:spTree>
    <p:extLst>
      <p:ext uri="{BB962C8B-B14F-4D97-AF65-F5344CB8AC3E}">
        <p14:creationId xmlns:p14="http://schemas.microsoft.com/office/powerpoint/2010/main" val="29432158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Fiscal Policy and Aggregate Supply</a:t>
            </a:r>
            <a:endParaRPr lang="en-US" dirty="0"/>
          </a:p>
        </p:txBody>
      </p:sp>
      <p:sp>
        <p:nvSpPr>
          <p:cNvPr id="3" name="Content Placeholder 2"/>
          <p:cNvSpPr>
            <a:spLocks noGrp="1"/>
          </p:cNvSpPr>
          <p:nvPr>
            <p:ph idx="1"/>
          </p:nvPr>
        </p:nvSpPr>
        <p:spPr/>
        <p:txBody>
          <a:bodyPr/>
          <a:lstStyle/>
          <a:p>
            <a:pPr marL="0" indent="0" eaLnBrk="1" hangingPunct="1">
              <a:buNone/>
            </a:pPr>
            <a:r>
              <a:rPr lang="en-US" dirty="0" smtClean="0"/>
              <a:t>G </a:t>
            </a:r>
            <a:r>
              <a:rPr lang="en-US" dirty="0"/>
              <a:t>might affect aggregate supply.  </a:t>
            </a:r>
          </a:p>
          <a:p>
            <a:pPr eaLnBrk="1" hangingPunct="1"/>
            <a:r>
              <a:rPr lang="en-US" dirty="0"/>
              <a:t>Example</a:t>
            </a:r>
            <a:r>
              <a:rPr lang="en-US" dirty="0" smtClean="0"/>
              <a:t>: government </a:t>
            </a:r>
            <a:r>
              <a:rPr lang="en-US" dirty="0"/>
              <a:t>increases spending on roads.</a:t>
            </a:r>
          </a:p>
          <a:p>
            <a:pPr lvl="1" eaLnBrk="1" hangingPunct="1">
              <a:lnSpc>
                <a:spcPct val="105000"/>
              </a:lnSpc>
            </a:pPr>
            <a:r>
              <a:rPr lang="en-US" dirty="0"/>
              <a:t>Better roads may increase business productivity, which increases the quantity of goods and services supplied, shifts </a:t>
            </a:r>
            <a:r>
              <a:rPr lang="en-US" i="1" dirty="0"/>
              <a:t>AS</a:t>
            </a:r>
            <a:r>
              <a:rPr lang="en-US" dirty="0"/>
              <a:t> to the </a:t>
            </a:r>
            <a:r>
              <a:rPr lang="en-US" dirty="0" smtClean="0"/>
              <a:t>right </a:t>
            </a:r>
            <a:endParaRPr lang="en-US" dirty="0"/>
          </a:p>
          <a:p>
            <a:pPr lvl="1" eaLnBrk="1" hangingPunct="1"/>
            <a:r>
              <a:rPr lang="en-US" dirty="0"/>
              <a:t>This effect is probably more relevant in the long run:  it takes time to build the new roads and put them into </a:t>
            </a:r>
            <a:r>
              <a:rPr lang="en-US" dirty="0" smtClean="0"/>
              <a:t>use</a:t>
            </a:r>
            <a:endParaRPr 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50</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964380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Case for </a:t>
            </a:r>
            <a:r>
              <a:rPr lang="en-US" sz="3600" dirty="0" smtClean="0"/>
              <a:t/>
            </a:r>
            <a:br>
              <a:rPr lang="en-US" sz="3600" dirty="0" smtClean="0"/>
            </a:br>
            <a:r>
              <a:rPr lang="en-US" sz="3600" dirty="0" smtClean="0"/>
              <a:t>Active </a:t>
            </a:r>
            <a:r>
              <a:rPr lang="en-US" sz="3600" dirty="0"/>
              <a:t>Stabilization Policy</a:t>
            </a:r>
          </a:p>
        </p:txBody>
      </p:sp>
      <p:sp>
        <p:nvSpPr>
          <p:cNvPr id="3" name="Content Placeholder 2"/>
          <p:cNvSpPr>
            <a:spLocks noGrp="1"/>
          </p:cNvSpPr>
          <p:nvPr>
            <p:ph idx="1"/>
          </p:nvPr>
        </p:nvSpPr>
        <p:spPr/>
        <p:txBody>
          <a:bodyPr/>
          <a:lstStyle/>
          <a:p>
            <a:r>
              <a:rPr lang="en-US" sz="3200" dirty="0"/>
              <a:t>Keynes: </a:t>
            </a:r>
            <a:r>
              <a:rPr lang="en-US" sz="2800" dirty="0" smtClean="0">
                <a:solidFill>
                  <a:schemeClr val="tx1"/>
                </a:solidFill>
              </a:rPr>
              <a:t>“</a:t>
            </a:r>
            <a:r>
              <a:rPr lang="en-US" sz="2800" dirty="0">
                <a:solidFill>
                  <a:schemeClr val="tx1"/>
                </a:solidFill>
              </a:rPr>
              <a:t>Animal spirits” cause waves of pessimism and optimism among households and firms, leading to shifts in aggregate demand and fluctuations in output and employment. </a:t>
            </a:r>
          </a:p>
          <a:p>
            <a:r>
              <a:rPr lang="en-US" sz="3200" dirty="0"/>
              <a:t>Also, other factors cause </a:t>
            </a:r>
            <a:r>
              <a:rPr lang="en-US" sz="3200" dirty="0" smtClean="0"/>
              <a:t>fluctuations,</a:t>
            </a:r>
          </a:p>
          <a:p>
            <a:pPr lvl="1"/>
            <a:r>
              <a:rPr lang="en-US" sz="2800" dirty="0" smtClean="0"/>
              <a:t>Booms and recessions abroad</a:t>
            </a:r>
          </a:p>
          <a:p>
            <a:pPr lvl="1"/>
            <a:r>
              <a:rPr lang="en-US" sz="2800" dirty="0" smtClean="0"/>
              <a:t>Stock market </a:t>
            </a:r>
            <a:r>
              <a:rPr lang="en-US" sz="2800" dirty="0"/>
              <a:t>booms and crashes </a:t>
            </a:r>
          </a:p>
          <a:p>
            <a:r>
              <a:rPr lang="en-US" sz="3200" dirty="0"/>
              <a:t>If policymakers do </a:t>
            </a:r>
            <a:r>
              <a:rPr lang="en-US" sz="3200" dirty="0" smtClean="0"/>
              <a:t>nothing</a:t>
            </a:r>
          </a:p>
          <a:p>
            <a:pPr lvl="1"/>
            <a:r>
              <a:rPr lang="en-US" sz="3000" dirty="0" smtClean="0"/>
              <a:t>These </a:t>
            </a:r>
            <a:r>
              <a:rPr lang="en-US" sz="3000" dirty="0"/>
              <a:t>fluctuations are destabilizing to businesses, workers, consumers.</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47779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Case for </a:t>
            </a:r>
            <a:br>
              <a:rPr lang="en-US" sz="3600" dirty="0"/>
            </a:br>
            <a:r>
              <a:rPr lang="en-US" sz="3600" dirty="0"/>
              <a:t>Active Stabilization Policy</a:t>
            </a:r>
          </a:p>
        </p:txBody>
      </p:sp>
      <p:sp>
        <p:nvSpPr>
          <p:cNvPr id="3" name="Content Placeholder 2"/>
          <p:cNvSpPr>
            <a:spLocks noGrp="1"/>
          </p:cNvSpPr>
          <p:nvPr>
            <p:ph idx="1"/>
          </p:nvPr>
        </p:nvSpPr>
        <p:spPr/>
        <p:txBody>
          <a:bodyPr/>
          <a:lstStyle/>
          <a:p>
            <a:r>
              <a:rPr lang="en-US" dirty="0"/>
              <a:t>Proponents of active stabilization policy </a:t>
            </a:r>
            <a:endParaRPr lang="en-US" dirty="0" smtClean="0"/>
          </a:p>
          <a:p>
            <a:pPr lvl="1"/>
            <a:r>
              <a:rPr lang="en-US" dirty="0" smtClean="0"/>
              <a:t>Government </a:t>
            </a:r>
            <a:r>
              <a:rPr lang="en-US" dirty="0"/>
              <a:t>should use policy </a:t>
            </a:r>
            <a:r>
              <a:rPr lang="en-US" dirty="0" smtClean="0"/>
              <a:t>to </a:t>
            </a:r>
            <a:r>
              <a:rPr lang="en-US" dirty="0"/>
              <a:t>reduce these fluctuations: </a:t>
            </a:r>
          </a:p>
          <a:p>
            <a:pPr lvl="2"/>
            <a:r>
              <a:rPr lang="en-US" dirty="0"/>
              <a:t>When GDP falls below its natural rate, </a:t>
            </a:r>
            <a:r>
              <a:rPr lang="en-US" dirty="0" smtClean="0"/>
              <a:t>use </a:t>
            </a:r>
            <a:r>
              <a:rPr lang="en-US" dirty="0"/>
              <a:t>expansionary monetary or fiscal policy </a:t>
            </a:r>
            <a:r>
              <a:rPr lang="en-US" dirty="0" smtClean="0"/>
              <a:t>to </a:t>
            </a:r>
            <a:r>
              <a:rPr lang="en-US" dirty="0"/>
              <a:t>prevent or reduce a recession.</a:t>
            </a:r>
          </a:p>
          <a:p>
            <a:pPr lvl="2"/>
            <a:r>
              <a:rPr lang="en-US" dirty="0"/>
              <a:t>When GDP rises above its natural rate</a:t>
            </a:r>
            <a:r>
              <a:rPr lang="en-US" dirty="0" smtClean="0"/>
              <a:t>, use </a:t>
            </a:r>
            <a:r>
              <a:rPr lang="en-US" dirty="0"/>
              <a:t>contractionary policy to prevent or reduce an inflationary boom</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279015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p:txBody>
          <a:bodyPr anchor="t"/>
          <a:lstStyle/>
          <a:p>
            <a:r>
              <a:rPr lang="en-US" altLang="en-US" smtClean="0"/>
              <a:t>Keynesians in the White House</a:t>
            </a:r>
          </a:p>
        </p:txBody>
      </p:sp>
      <p:sp>
        <p:nvSpPr>
          <p:cNvPr id="49155" name="Content Placeholder 1"/>
          <p:cNvSpPr>
            <a:spLocks noGrp="1"/>
          </p:cNvSpPr>
          <p:nvPr>
            <p:ph idx="1"/>
          </p:nvPr>
        </p:nvSpPr>
        <p:spPr/>
        <p:txBody>
          <a:bodyPr/>
          <a:lstStyle/>
          <a:p>
            <a:r>
              <a:rPr lang="en-US" altLang="en-US" dirty="0" smtClean="0"/>
              <a:t>1961, John </a:t>
            </a:r>
            <a:r>
              <a:rPr lang="en-US" altLang="en-US" dirty="0"/>
              <a:t>F Kennedy </a:t>
            </a:r>
            <a:endParaRPr lang="en-US" altLang="en-US" dirty="0" smtClean="0"/>
          </a:p>
          <a:p>
            <a:pPr lvl="1"/>
            <a:r>
              <a:rPr lang="en-US" altLang="en-US" dirty="0" smtClean="0"/>
              <a:t>Pushed </a:t>
            </a:r>
            <a:r>
              <a:rPr lang="en-US" altLang="en-US" dirty="0"/>
              <a:t>for a </a:t>
            </a:r>
            <a:r>
              <a:rPr lang="en-US" altLang="en-US" dirty="0" smtClean="0"/>
              <a:t> tax </a:t>
            </a:r>
            <a:r>
              <a:rPr lang="en-US" altLang="en-US" dirty="0"/>
              <a:t>cut to stimulate </a:t>
            </a:r>
            <a:r>
              <a:rPr lang="en-US" altLang="en-US" dirty="0" smtClean="0"/>
              <a:t>aggregate demand</a:t>
            </a:r>
          </a:p>
          <a:p>
            <a:pPr lvl="1"/>
            <a:r>
              <a:rPr lang="en-US" altLang="en-US" dirty="0" smtClean="0"/>
              <a:t>Several </a:t>
            </a:r>
            <a:r>
              <a:rPr lang="en-US" altLang="en-US" dirty="0"/>
              <a:t>of his economic advisors were followers of </a:t>
            </a:r>
            <a:r>
              <a:rPr lang="en-US" altLang="en-US" dirty="0" smtClean="0"/>
              <a:t>Keynes</a:t>
            </a:r>
          </a:p>
          <a:p>
            <a:r>
              <a:rPr lang="en-US" altLang="en-US" dirty="0" smtClean="0"/>
              <a:t>2009, President Barak Obama</a:t>
            </a:r>
          </a:p>
          <a:p>
            <a:pPr lvl="1"/>
            <a:r>
              <a:rPr lang="en-US" altLang="en-US" dirty="0" smtClean="0"/>
              <a:t>Economy in recession</a:t>
            </a:r>
          </a:p>
          <a:p>
            <a:pPr lvl="1"/>
            <a:r>
              <a:rPr lang="en-US" altLang="en-US" dirty="0" smtClean="0"/>
              <a:t>Policy: stimulus bill - the </a:t>
            </a:r>
            <a:r>
              <a:rPr lang="en-US" altLang="en-US" dirty="0"/>
              <a:t>American Recovery and Reinvestment Act (ARRA), </a:t>
            </a:r>
            <a:endParaRPr lang="en-US" altLang="en-US" dirty="0" smtClean="0"/>
          </a:p>
          <a:p>
            <a:pPr lvl="2"/>
            <a:r>
              <a:rPr lang="en-US" altLang="en-US" dirty="0" smtClean="0"/>
              <a:t>Substantial increase in government spending</a:t>
            </a:r>
          </a:p>
        </p:txBody>
      </p:sp>
      <p:sp>
        <p:nvSpPr>
          <p:cNvPr id="4915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AC9C896-6522-4682-876D-DC476E617451}" type="slidenum">
              <a:rPr lang="en-US" altLang="en-US" sz="1200" smtClean="0">
                <a:solidFill>
                  <a:srgbClr val="002060"/>
                </a:solidFill>
              </a:rPr>
              <a:pPr algn="ctr" eaLnBrk="1" hangingPunct="1"/>
              <a:t>53</a:t>
            </a:fld>
            <a:endParaRPr lang="en-US" altLang="en-US" sz="1200" smtClean="0">
              <a:solidFill>
                <a:srgbClr val="002060"/>
              </a:solidFill>
            </a:endParaRPr>
          </a:p>
        </p:txBody>
      </p:sp>
      <p:sp>
        <p:nvSpPr>
          <p:cNvPr id="491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1295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a:t>
            </a:r>
            <a:r>
              <a:rPr lang="en-US" sz="3600" dirty="0" smtClean="0"/>
              <a:t>Case Against </a:t>
            </a:r>
            <a:br>
              <a:rPr lang="en-US" sz="3600" dirty="0" smtClean="0"/>
            </a:br>
            <a:r>
              <a:rPr lang="en-US" sz="3600" dirty="0" smtClean="0"/>
              <a:t>Active </a:t>
            </a:r>
            <a:r>
              <a:rPr lang="en-US" sz="3600" dirty="0"/>
              <a:t>Stabilization Policy</a:t>
            </a:r>
          </a:p>
        </p:txBody>
      </p:sp>
      <p:sp>
        <p:nvSpPr>
          <p:cNvPr id="3" name="Content Placeholder 2"/>
          <p:cNvSpPr>
            <a:spLocks noGrp="1"/>
          </p:cNvSpPr>
          <p:nvPr>
            <p:ph idx="1"/>
          </p:nvPr>
        </p:nvSpPr>
        <p:spPr/>
        <p:txBody>
          <a:bodyPr/>
          <a:lstStyle/>
          <a:p>
            <a:r>
              <a:rPr lang="en-US" sz="3200" dirty="0"/>
              <a:t>Monetary policy affects economy with a long lag:</a:t>
            </a:r>
          </a:p>
          <a:p>
            <a:pPr lvl="1"/>
            <a:r>
              <a:rPr lang="en-US" sz="2800" dirty="0"/>
              <a:t>Firms make investment plans in advance, </a:t>
            </a:r>
            <a:br>
              <a:rPr lang="en-US" sz="2800" dirty="0"/>
            </a:br>
            <a:r>
              <a:rPr lang="en-US" sz="2800" dirty="0"/>
              <a:t>so I  takes time to respond to changes in </a:t>
            </a:r>
            <a:r>
              <a:rPr lang="en-US" sz="2800" dirty="0" smtClean="0"/>
              <a:t>r</a:t>
            </a:r>
            <a:endParaRPr lang="en-US" sz="2800" dirty="0"/>
          </a:p>
          <a:p>
            <a:pPr lvl="1"/>
            <a:r>
              <a:rPr lang="en-US" sz="2800" dirty="0"/>
              <a:t>Most economists believe it takes at least </a:t>
            </a:r>
            <a:br>
              <a:rPr lang="en-US" sz="2800" dirty="0"/>
            </a:br>
            <a:r>
              <a:rPr lang="en-US" sz="2800" dirty="0"/>
              <a:t>6 months for mon policy to affect output and </a:t>
            </a:r>
            <a:r>
              <a:rPr lang="en-US" sz="2800" dirty="0" smtClean="0"/>
              <a:t>employment</a:t>
            </a:r>
            <a:endParaRPr lang="en-US" sz="2800" dirty="0"/>
          </a:p>
          <a:p>
            <a:r>
              <a:rPr lang="en-US" sz="3200" dirty="0"/>
              <a:t>Fiscal policy also works with a long lag:</a:t>
            </a:r>
          </a:p>
          <a:p>
            <a:pPr lvl="1"/>
            <a:r>
              <a:rPr lang="en-US" sz="2800" dirty="0"/>
              <a:t>Changes in G and T require acts of Congress.</a:t>
            </a:r>
          </a:p>
          <a:p>
            <a:pPr lvl="1"/>
            <a:r>
              <a:rPr lang="en-US" sz="2800" dirty="0" smtClean="0"/>
              <a:t>Legislative </a:t>
            </a:r>
            <a:r>
              <a:rPr lang="en-US" sz="2800" dirty="0"/>
              <a:t>process can take months or </a:t>
            </a:r>
            <a:r>
              <a:rPr lang="en-US" sz="2800" dirty="0" smtClean="0"/>
              <a:t>years</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263386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Case Against </a:t>
            </a:r>
            <a:br>
              <a:rPr lang="en-US" sz="3600" dirty="0"/>
            </a:br>
            <a:r>
              <a:rPr lang="en-US" sz="3600" dirty="0"/>
              <a:t>Active Stabilization Policy</a:t>
            </a:r>
          </a:p>
        </p:txBody>
      </p:sp>
      <p:sp>
        <p:nvSpPr>
          <p:cNvPr id="3" name="Content Placeholder 2"/>
          <p:cNvSpPr>
            <a:spLocks noGrp="1"/>
          </p:cNvSpPr>
          <p:nvPr>
            <p:ph idx="1"/>
          </p:nvPr>
        </p:nvSpPr>
        <p:spPr/>
        <p:txBody>
          <a:bodyPr/>
          <a:lstStyle/>
          <a:p>
            <a:r>
              <a:rPr lang="en-US" dirty="0"/>
              <a:t>Due to these long </a:t>
            </a:r>
            <a:r>
              <a:rPr lang="en-US" dirty="0" smtClean="0"/>
              <a:t>lags</a:t>
            </a:r>
          </a:p>
          <a:p>
            <a:pPr lvl="1"/>
            <a:r>
              <a:rPr lang="en-US" dirty="0" smtClean="0"/>
              <a:t>Critics </a:t>
            </a:r>
            <a:r>
              <a:rPr lang="en-US" dirty="0"/>
              <a:t>of active policy argue that such policies may destabilize the economy rather than help it:</a:t>
            </a:r>
          </a:p>
          <a:p>
            <a:pPr lvl="2"/>
            <a:r>
              <a:rPr lang="en-US" dirty="0" smtClean="0"/>
              <a:t>By </a:t>
            </a:r>
            <a:r>
              <a:rPr lang="en-US" dirty="0"/>
              <a:t>the time the policies affect </a:t>
            </a:r>
            <a:r>
              <a:rPr lang="en-US" dirty="0" smtClean="0"/>
              <a:t>aggregate </a:t>
            </a:r>
            <a:r>
              <a:rPr lang="en-US" dirty="0"/>
              <a:t>demand, </a:t>
            </a:r>
            <a:r>
              <a:rPr lang="en-US" dirty="0" smtClean="0"/>
              <a:t>the </a:t>
            </a:r>
            <a:r>
              <a:rPr lang="en-US" dirty="0"/>
              <a:t>economy’s condition may have changed.  </a:t>
            </a:r>
          </a:p>
          <a:p>
            <a:pPr lvl="2"/>
            <a:r>
              <a:rPr lang="en-US" dirty="0" smtClean="0"/>
              <a:t>Contend </a:t>
            </a:r>
            <a:r>
              <a:rPr lang="en-US" dirty="0"/>
              <a:t>that policymakers should focus on long-run goals like economic growth and low inflation.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083198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Stabilizers</a:t>
            </a:r>
          </a:p>
        </p:txBody>
      </p:sp>
      <p:sp>
        <p:nvSpPr>
          <p:cNvPr id="3" name="Content Placeholder 2"/>
          <p:cNvSpPr>
            <a:spLocks noGrp="1"/>
          </p:cNvSpPr>
          <p:nvPr>
            <p:ph idx="1"/>
          </p:nvPr>
        </p:nvSpPr>
        <p:spPr/>
        <p:txBody>
          <a:bodyPr/>
          <a:lstStyle/>
          <a:p>
            <a:r>
              <a:rPr lang="en-US" dirty="0"/>
              <a:t>Automatic stabilizers:  </a:t>
            </a:r>
            <a:endParaRPr lang="en-US" dirty="0" smtClean="0"/>
          </a:p>
          <a:p>
            <a:pPr lvl="1"/>
            <a:r>
              <a:rPr lang="en-US" dirty="0" smtClean="0"/>
              <a:t>Changes </a:t>
            </a:r>
            <a:r>
              <a:rPr lang="en-US" dirty="0"/>
              <a:t>in fiscal policy that stimulate </a:t>
            </a:r>
            <a:br>
              <a:rPr lang="en-US" dirty="0"/>
            </a:br>
            <a:r>
              <a:rPr lang="en-US" dirty="0" smtClean="0"/>
              <a:t>aggregate </a:t>
            </a:r>
            <a:r>
              <a:rPr lang="en-US" dirty="0"/>
              <a:t>demand when economy goes into </a:t>
            </a:r>
            <a:r>
              <a:rPr lang="en-US" dirty="0" smtClean="0"/>
              <a:t>recession</a:t>
            </a:r>
          </a:p>
          <a:p>
            <a:pPr lvl="1"/>
            <a:r>
              <a:rPr lang="en-US" dirty="0" smtClean="0"/>
              <a:t>Without </a:t>
            </a:r>
            <a:r>
              <a:rPr lang="en-US" dirty="0"/>
              <a:t>policymakers having to take any deliberate action</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484315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a:t>
            </a:r>
            <a:r>
              <a:rPr lang="en-US" dirty="0" smtClean="0"/>
              <a:t>Stabilizers: Examples</a:t>
            </a:r>
            <a:endParaRPr lang="en-US" dirty="0"/>
          </a:p>
        </p:txBody>
      </p:sp>
      <p:sp>
        <p:nvSpPr>
          <p:cNvPr id="3" name="Content Placeholder 2"/>
          <p:cNvSpPr>
            <a:spLocks noGrp="1"/>
          </p:cNvSpPr>
          <p:nvPr>
            <p:ph idx="1"/>
          </p:nvPr>
        </p:nvSpPr>
        <p:spPr/>
        <p:txBody>
          <a:bodyPr/>
          <a:lstStyle/>
          <a:p>
            <a:r>
              <a:rPr lang="en-US" dirty="0"/>
              <a:t>The tax system</a:t>
            </a:r>
          </a:p>
          <a:p>
            <a:pPr lvl="1"/>
            <a:r>
              <a:rPr lang="en-US" dirty="0"/>
              <a:t>In recession, taxes fall automatically,</a:t>
            </a:r>
            <a:br>
              <a:rPr lang="en-US" dirty="0"/>
            </a:br>
            <a:r>
              <a:rPr lang="en-US" dirty="0"/>
              <a:t>which stimulates </a:t>
            </a:r>
            <a:r>
              <a:rPr lang="en-US" dirty="0" smtClean="0"/>
              <a:t>aggregate demand</a:t>
            </a:r>
            <a:endParaRPr lang="en-US" dirty="0"/>
          </a:p>
          <a:p>
            <a:r>
              <a:rPr lang="en-US" dirty="0" smtClean="0"/>
              <a:t>Government </a:t>
            </a:r>
            <a:r>
              <a:rPr lang="en-US" dirty="0"/>
              <a:t>spending</a:t>
            </a:r>
          </a:p>
          <a:p>
            <a:pPr lvl="1"/>
            <a:r>
              <a:rPr lang="en-US" dirty="0"/>
              <a:t>In recession, more people apply for public assistance (welfare, unemployment insurance</a:t>
            </a:r>
            <a:r>
              <a:rPr lang="en-US" dirty="0" smtClean="0"/>
              <a:t>)</a:t>
            </a:r>
            <a:endParaRPr lang="en-US" dirty="0"/>
          </a:p>
          <a:p>
            <a:pPr lvl="2"/>
            <a:r>
              <a:rPr lang="en-US" dirty="0" smtClean="0"/>
              <a:t>Government </a:t>
            </a:r>
            <a:r>
              <a:rPr lang="en-US" dirty="0"/>
              <a:t>spending on these programs automatically rises, which stimulates </a:t>
            </a:r>
            <a:r>
              <a:rPr lang="en-US" dirty="0" smtClean="0"/>
              <a:t>aggregate demand</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215345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200" dirty="0" smtClean="0"/>
              <a:t>When </a:t>
            </a:r>
            <a:r>
              <a:rPr lang="en-US" sz="3200" dirty="0"/>
              <a:t>Congress cuts </a:t>
            </a:r>
            <a:r>
              <a:rPr lang="en-US" sz="3200" dirty="0" smtClean="0"/>
              <a:t>taxes</a:t>
            </a:r>
          </a:p>
          <a:p>
            <a:pPr lvl="1"/>
            <a:r>
              <a:rPr lang="en-US" sz="2800" dirty="0" smtClean="0"/>
              <a:t>Should </a:t>
            </a:r>
            <a:r>
              <a:rPr lang="en-US" sz="2800" dirty="0"/>
              <a:t>consider the short-run effects on </a:t>
            </a:r>
            <a:r>
              <a:rPr lang="en-US" sz="2800" dirty="0" smtClean="0"/>
              <a:t>aggregate </a:t>
            </a:r>
            <a:r>
              <a:rPr lang="en-US" sz="2800" dirty="0"/>
              <a:t>demand and </a:t>
            </a:r>
            <a:r>
              <a:rPr lang="en-US" sz="2800" dirty="0" smtClean="0"/>
              <a:t>employment</a:t>
            </a:r>
          </a:p>
          <a:p>
            <a:pPr lvl="1"/>
            <a:r>
              <a:rPr lang="en-US" sz="2800" dirty="0" smtClean="0"/>
              <a:t>And </a:t>
            </a:r>
            <a:r>
              <a:rPr lang="en-US" sz="2800" dirty="0"/>
              <a:t>the long-run effects </a:t>
            </a:r>
            <a:r>
              <a:rPr lang="en-US" sz="2800" dirty="0" smtClean="0"/>
              <a:t>on </a:t>
            </a:r>
            <a:r>
              <a:rPr lang="en-US" sz="2800" dirty="0"/>
              <a:t>saving and </a:t>
            </a:r>
            <a:r>
              <a:rPr lang="en-US" sz="2800" dirty="0" smtClean="0"/>
              <a:t>growth </a:t>
            </a:r>
            <a:endParaRPr lang="en-US" sz="2800" dirty="0"/>
          </a:p>
          <a:p>
            <a:r>
              <a:rPr lang="en-US" sz="3200" dirty="0"/>
              <a:t>When the Fed reduces the rate of money </a:t>
            </a:r>
            <a:r>
              <a:rPr lang="en-US" sz="3200" dirty="0" smtClean="0"/>
              <a:t>growth</a:t>
            </a:r>
          </a:p>
          <a:p>
            <a:pPr lvl="1"/>
            <a:r>
              <a:rPr lang="en-US" sz="2800" dirty="0" smtClean="0"/>
              <a:t>Must </a:t>
            </a:r>
            <a:r>
              <a:rPr lang="en-US" sz="2800" dirty="0"/>
              <a:t>take into account not only the long-run effects on inflation </a:t>
            </a:r>
            <a:endParaRPr lang="en-US" sz="2800" dirty="0" smtClean="0"/>
          </a:p>
          <a:p>
            <a:pPr lvl="1"/>
            <a:r>
              <a:rPr lang="en-US" sz="2800" dirty="0" smtClean="0"/>
              <a:t>But </a:t>
            </a:r>
            <a:r>
              <a:rPr lang="en-US" sz="2800" dirty="0"/>
              <a:t>the short-run effects on output and </a:t>
            </a:r>
            <a:r>
              <a:rPr lang="en-US" sz="2800" dirty="0" smtClean="0"/>
              <a:t>employment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8651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smtClean="0"/>
              <a:t>Theory </a:t>
            </a:r>
            <a:r>
              <a:rPr lang="en-US" sz="3000" dirty="0"/>
              <a:t>of liquidity </a:t>
            </a:r>
            <a:r>
              <a:rPr lang="en-US" sz="3000" dirty="0" smtClean="0"/>
              <a:t>preference: the </a:t>
            </a:r>
            <a:r>
              <a:rPr lang="en-US" sz="3000" dirty="0"/>
              <a:t>interest rate adjusts to balance </a:t>
            </a:r>
            <a:r>
              <a:rPr lang="en-US" sz="3000" dirty="0" smtClean="0"/>
              <a:t>the </a:t>
            </a:r>
            <a:r>
              <a:rPr lang="en-US" sz="3000" dirty="0"/>
              <a:t>demand for money with the supply of money.  </a:t>
            </a:r>
          </a:p>
          <a:p>
            <a:pPr>
              <a:buSzPct val="120000"/>
              <a:buFont typeface="Arial" pitchFamily="34" charset="0"/>
              <a:buChar char="•"/>
            </a:pPr>
            <a:r>
              <a:rPr lang="en-US" sz="3000" dirty="0"/>
              <a:t>The interest-rate effect helps explain why the a</a:t>
            </a:r>
            <a:r>
              <a:rPr lang="en-US" sz="3000" dirty="0" smtClean="0"/>
              <a:t>ggregate-demand </a:t>
            </a:r>
            <a:r>
              <a:rPr lang="en-US" sz="3000" dirty="0"/>
              <a:t>curve slopes downward</a:t>
            </a:r>
            <a:r>
              <a:rPr lang="en-US" sz="3000" dirty="0" smtClean="0"/>
              <a:t>:</a:t>
            </a:r>
          </a:p>
          <a:p>
            <a:pPr lvl="1">
              <a:buSzPct val="120000"/>
              <a:buFont typeface="Arial" pitchFamily="34" charset="0"/>
              <a:buChar char="•"/>
            </a:pPr>
            <a:r>
              <a:rPr lang="en-US" sz="2800" dirty="0" smtClean="0"/>
              <a:t>An </a:t>
            </a:r>
            <a:r>
              <a:rPr lang="en-US" sz="2800" dirty="0"/>
              <a:t>increase in the price level raises </a:t>
            </a:r>
            <a:r>
              <a:rPr lang="en-US" sz="2800" dirty="0" smtClean="0"/>
              <a:t>money demand</a:t>
            </a:r>
            <a:r>
              <a:rPr lang="en-US" sz="2800" dirty="0"/>
              <a:t>, which raises the interest rate, </a:t>
            </a:r>
            <a:r>
              <a:rPr lang="en-US" sz="2800" dirty="0" smtClean="0"/>
              <a:t>which reduces </a:t>
            </a:r>
            <a:r>
              <a:rPr lang="en-US" sz="2800" dirty="0"/>
              <a:t>investment, which reduces </a:t>
            </a:r>
            <a:r>
              <a:rPr lang="en-US" sz="2800" dirty="0" smtClean="0"/>
              <a:t>the aggregate </a:t>
            </a:r>
            <a:r>
              <a:rPr lang="en-US" sz="2800" dirty="0"/>
              <a:t>quantity of goods &amp; services demanded.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20670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Theory </a:t>
            </a:r>
            <a:r>
              <a:rPr lang="en-US" dirty="0"/>
              <a:t>of Liquidity Preference</a:t>
            </a:r>
            <a:endParaRPr lang="en-US" altLang="en-US" dirty="0" smtClean="0"/>
          </a:p>
        </p:txBody>
      </p:sp>
      <p:sp>
        <p:nvSpPr>
          <p:cNvPr id="12291" name="Content Placeholder 2"/>
          <p:cNvSpPr>
            <a:spLocks noGrp="1"/>
          </p:cNvSpPr>
          <p:nvPr>
            <p:ph idx="1"/>
          </p:nvPr>
        </p:nvSpPr>
        <p:spPr>
          <a:xfrm>
            <a:off x="277813" y="1025525"/>
            <a:ext cx="8637587" cy="4994275"/>
          </a:xfrm>
        </p:spPr>
        <p:txBody>
          <a:bodyPr/>
          <a:lstStyle/>
          <a:p>
            <a:r>
              <a:rPr lang="en-US" altLang="en-US" dirty="0" smtClean="0"/>
              <a:t>The theory of liquidity preference</a:t>
            </a:r>
          </a:p>
          <a:p>
            <a:pPr lvl="1"/>
            <a:r>
              <a:rPr lang="en-US" altLang="en-US" dirty="0" smtClean="0"/>
              <a:t>Keynes’s theory</a:t>
            </a:r>
          </a:p>
          <a:p>
            <a:pPr lvl="1"/>
            <a:r>
              <a:rPr lang="en-US" altLang="en-US" dirty="0" smtClean="0"/>
              <a:t>Interest rate adjusts:</a:t>
            </a:r>
          </a:p>
          <a:p>
            <a:pPr lvl="2"/>
            <a:r>
              <a:rPr lang="en-US" altLang="en-US" dirty="0" smtClean="0"/>
              <a:t>To bring money supply and money demand into balance</a:t>
            </a:r>
          </a:p>
          <a:p>
            <a:pPr lvl="1"/>
            <a:r>
              <a:rPr lang="en-US" altLang="en-US" dirty="0" smtClean="0"/>
              <a:t>Nominal interest rate</a:t>
            </a:r>
          </a:p>
          <a:p>
            <a:pPr lvl="1"/>
            <a:r>
              <a:rPr lang="en-US" altLang="en-US" dirty="0" smtClean="0"/>
              <a:t>Real interest rate</a:t>
            </a:r>
          </a:p>
          <a:p>
            <a:pPr lvl="1"/>
            <a:r>
              <a:rPr lang="en-US" altLang="en-US" dirty="0" smtClean="0"/>
              <a:t>Assumption: expected rate of inflation is constant</a:t>
            </a: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87D4370-B4FA-453E-8ECF-5BA8999C0479}" type="slidenum">
              <a:rPr lang="en-US" altLang="en-US" sz="1200" smtClean="0">
                <a:solidFill>
                  <a:srgbClr val="002060"/>
                </a:solidFill>
              </a:rPr>
              <a:pPr algn="ctr" eaLnBrk="1" hangingPunct="1"/>
              <a:t>6</a:t>
            </a:fld>
            <a:endParaRPr lang="en-US" altLang="en-US" sz="1200" dirty="0" smtClean="0">
              <a:solidFill>
                <a:srgbClr val="002060"/>
              </a:solidFill>
            </a:endParaRPr>
          </a:p>
        </p:txBody>
      </p:sp>
    </p:spTree>
    <p:extLst>
      <p:ext uri="{BB962C8B-B14F-4D97-AF65-F5344CB8AC3E}">
        <p14:creationId xmlns:p14="http://schemas.microsoft.com/office/powerpoint/2010/main" val="40769857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An increase in the money supply causes the interest rate to fall, which stimulates investment and shifts the aggregate demand curve rightward. </a:t>
            </a:r>
          </a:p>
          <a:p>
            <a:pPr>
              <a:buSzPct val="120000"/>
              <a:buFont typeface="Arial" pitchFamily="34" charset="0"/>
              <a:buChar char="•"/>
            </a:pPr>
            <a:r>
              <a:rPr lang="en-US" sz="3000" dirty="0"/>
              <a:t>Expansionary fiscal policy—a spending increase or tax cut—shifts aggregate demand to the right.  Contractionary fiscal policy shifts aggregate demand to the left.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When the government alters spending or taxes, the resulting shift in aggregate demand can be larger or smaller than the fiscal change:</a:t>
            </a:r>
          </a:p>
          <a:p>
            <a:pPr lvl="1">
              <a:buSzPct val="120000"/>
              <a:buFont typeface="Arial" pitchFamily="34" charset="0"/>
              <a:buChar char="•"/>
            </a:pPr>
            <a:r>
              <a:rPr lang="en-US" sz="2800" dirty="0"/>
              <a:t>The multiplier effect tends to amplify the effects of fiscal policy on aggregate demand.  </a:t>
            </a:r>
          </a:p>
          <a:p>
            <a:pPr lvl="1">
              <a:buSzPct val="120000"/>
              <a:buFont typeface="Arial" pitchFamily="34" charset="0"/>
              <a:buChar char="•"/>
            </a:pPr>
            <a:r>
              <a:rPr lang="en-US" sz="2800" dirty="0"/>
              <a:t>The crowding-out effect tends to dampen the effects of fiscal policy on aggregate demand.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Economists disagree about how actively policymakers should try to stabilize </a:t>
            </a:r>
            <a:r>
              <a:rPr lang="en-US" sz="3000" dirty="0" smtClean="0"/>
              <a:t>the economy</a:t>
            </a:r>
            <a:r>
              <a:rPr lang="en-US" sz="3000" dirty="0"/>
              <a:t>.</a:t>
            </a:r>
          </a:p>
          <a:p>
            <a:pPr>
              <a:buSzPct val="120000"/>
              <a:buFont typeface="Arial" pitchFamily="34" charset="0"/>
              <a:buChar char="•"/>
            </a:pPr>
            <a:r>
              <a:rPr lang="en-US" sz="3000" dirty="0"/>
              <a:t>Some argue that the government should use </a:t>
            </a:r>
            <a:br>
              <a:rPr lang="en-US" sz="3000" dirty="0"/>
            </a:br>
            <a:r>
              <a:rPr lang="en-US" sz="3000" dirty="0"/>
              <a:t>fiscal and monetary policy to </a:t>
            </a:r>
            <a:r>
              <a:rPr lang="en-US" sz="3000" dirty="0" smtClean="0"/>
              <a:t>combat destabilizing </a:t>
            </a:r>
            <a:r>
              <a:rPr lang="en-US" sz="3000" dirty="0"/>
              <a:t>fluctuations in output and employment.  </a:t>
            </a:r>
          </a:p>
          <a:p>
            <a:pPr>
              <a:buSzPct val="120000"/>
              <a:buFont typeface="Arial" pitchFamily="34" charset="0"/>
              <a:buChar char="•"/>
            </a:pPr>
            <a:r>
              <a:rPr lang="en-US" sz="3000" dirty="0"/>
              <a:t>Others argue that policy will end up destabilizing the economy because policies work with long lags.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t>
            </a:r>
            <a:r>
              <a:rPr lang="en-US" dirty="0"/>
              <a:t>of Liquidity Preference</a:t>
            </a:r>
          </a:p>
        </p:txBody>
      </p:sp>
      <p:sp>
        <p:nvSpPr>
          <p:cNvPr id="3" name="Content Placeholder 2"/>
          <p:cNvSpPr>
            <a:spLocks noGrp="1"/>
          </p:cNvSpPr>
          <p:nvPr>
            <p:ph idx="1"/>
          </p:nvPr>
        </p:nvSpPr>
        <p:spPr/>
        <p:txBody>
          <a:bodyPr/>
          <a:lstStyle/>
          <a:p>
            <a:r>
              <a:rPr lang="en-US" dirty="0"/>
              <a:t>The </a:t>
            </a:r>
            <a:r>
              <a:rPr lang="en-US" dirty="0" smtClean="0"/>
              <a:t>theory of liquidity preference</a:t>
            </a:r>
          </a:p>
          <a:p>
            <a:pPr lvl="1"/>
            <a:r>
              <a:rPr lang="en-US" dirty="0"/>
              <a:t>A simple theory of the interest rate </a:t>
            </a:r>
            <a:r>
              <a:rPr lang="en-US" dirty="0" smtClean="0"/>
              <a:t>(</a:t>
            </a:r>
            <a:r>
              <a:rPr lang="en-US" b="1" i="1" dirty="0" smtClean="0">
                <a:latin typeface="Cambria" panose="02040503050406030204" pitchFamily="18" charset="0"/>
              </a:rPr>
              <a:t>r</a:t>
            </a:r>
            <a:r>
              <a:rPr lang="en-US" dirty="0" smtClean="0"/>
              <a:t>)</a:t>
            </a:r>
            <a:endParaRPr lang="en-US" dirty="0"/>
          </a:p>
          <a:p>
            <a:pPr lvl="2"/>
            <a:r>
              <a:rPr lang="en-US" dirty="0" smtClean="0"/>
              <a:t> </a:t>
            </a:r>
            <a:r>
              <a:rPr lang="en-US" b="1" i="1" dirty="0" smtClean="0">
                <a:latin typeface="Cambria" panose="02040503050406030204" pitchFamily="18" charset="0"/>
              </a:rPr>
              <a:t>r</a:t>
            </a:r>
            <a:r>
              <a:rPr lang="en-US" dirty="0" smtClean="0"/>
              <a:t> </a:t>
            </a:r>
            <a:r>
              <a:rPr lang="en-US" dirty="0"/>
              <a:t>adjusts to balance supply and demand </a:t>
            </a:r>
            <a:br>
              <a:rPr lang="en-US" dirty="0"/>
            </a:br>
            <a:r>
              <a:rPr lang="en-US" dirty="0"/>
              <a:t>for </a:t>
            </a:r>
            <a:r>
              <a:rPr lang="en-US" dirty="0" smtClean="0"/>
              <a:t>money</a:t>
            </a:r>
            <a:endParaRPr lang="en-US" dirty="0"/>
          </a:p>
          <a:p>
            <a:pPr lvl="2"/>
            <a:r>
              <a:rPr lang="en-US" dirty="0"/>
              <a:t>Nominal interest </a:t>
            </a:r>
            <a:r>
              <a:rPr lang="en-US" dirty="0" smtClean="0"/>
              <a:t>rate, real </a:t>
            </a:r>
            <a:r>
              <a:rPr lang="en-US" dirty="0"/>
              <a:t>interest rate</a:t>
            </a:r>
          </a:p>
          <a:p>
            <a:pPr lvl="1"/>
            <a:r>
              <a:rPr lang="en-US" dirty="0"/>
              <a:t>Assumption: expected rate of inflation is </a:t>
            </a:r>
            <a:r>
              <a:rPr lang="en-US" dirty="0" smtClean="0"/>
              <a:t>constant</a:t>
            </a:r>
          </a:p>
          <a:p>
            <a:pPr marL="0" indent="0">
              <a:buNone/>
            </a:pPr>
            <a:r>
              <a:rPr lang="en-US" dirty="0" smtClean="0"/>
              <a:t> </a:t>
            </a:r>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134693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t>
            </a:r>
            <a:r>
              <a:rPr lang="en-US" dirty="0"/>
              <a:t>of Liquidity Preference</a:t>
            </a:r>
          </a:p>
        </p:txBody>
      </p:sp>
      <p:sp>
        <p:nvSpPr>
          <p:cNvPr id="3" name="Content Placeholder 2"/>
          <p:cNvSpPr>
            <a:spLocks noGrp="1"/>
          </p:cNvSpPr>
          <p:nvPr>
            <p:ph idx="1"/>
          </p:nvPr>
        </p:nvSpPr>
        <p:spPr/>
        <p:txBody>
          <a:bodyPr/>
          <a:lstStyle/>
          <a:p>
            <a:r>
              <a:rPr lang="en-US" dirty="0"/>
              <a:t>Money demand </a:t>
            </a:r>
            <a:endParaRPr lang="en-US" dirty="0" smtClean="0"/>
          </a:p>
          <a:p>
            <a:pPr lvl="1"/>
            <a:r>
              <a:rPr lang="en-US" dirty="0" smtClean="0"/>
              <a:t>Reflects </a:t>
            </a:r>
            <a:r>
              <a:rPr lang="en-US" dirty="0"/>
              <a:t>how much wealth people want to hold in liquid </a:t>
            </a:r>
            <a:r>
              <a:rPr lang="en-US" dirty="0" smtClean="0"/>
              <a:t>form  </a:t>
            </a:r>
            <a:endParaRPr lang="en-US" dirty="0"/>
          </a:p>
          <a:p>
            <a:pPr lvl="1"/>
            <a:r>
              <a:rPr lang="en-US" dirty="0" smtClean="0"/>
              <a:t>Assume </a:t>
            </a:r>
            <a:r>
              <a:rPr lang="en-US" dirty="0"/>
              <a:t>household wealth includes only two assets:</a:t>
            </a:r>
          </a:p>
          <a:p>
            <a:pPr lvl="2"/>
            <a:r>
              <a:rPr lang="en-US" dirty="0"/>
              <a:t>Money – liquid but pays no interest</a:t>
            </a:r>
          </a:p>
          <a:p>
            <a:pPr lvl="2"/>
            <a:r>
              <a:rPr lang="en-US" dirty="0"/>
              <a:t>Bonds – pay interest but not as liquid</a:t>
            </a:r>
          </a:p>
          <a:p>
            <a:pPr lvl="1"/>
            <a:r>
              <a:rPr lang="en-US" dirty="0"/>
              <a:t>A household’s “money demand” reflects its preference for </a:t>
            </a:r>
            <a:r>
              <a:rPr lang="en-US" dirty="0" smtClean="0"/>
              <a:t>liquidity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435002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35307" y="1"/>
            <a:ext cx="7803931" cy="976580"/>
          </a:xfrm>
        </p:spPr>
        <p:txBody>
          <a:bodyPr wrap="square"/>
          <a:lstStyle/>
          <a:p>
            <a:r>
              <a:rPr lang="en-US" altLang="en-US" sz="3600" dirty="0" smtClean="0"/>
              <a:t>Demand and Supply of Money, Part 2</a:t>
            </a:r>
          </a:p>
        </p:txBody>
      </p:sp>
      <p:sp>
        <p:nvSpPr>
          <p:cNvPr id="14339" name="Content Placeholder 2"/>
          <p:cNvSpPr>
            <a:spLocks noGrp="1"/>
          </p:cNvSpPr>
          <p:nvPr>
            <p:ph idx="1"/>
          </p:nvPr>
        </p:nvSpPr>
        <p:spPr>
          <a:xfrm>
            <a:off x="277813" y="1025525"/>
            <a:ext cx="8713787" cy="5222875"/>
          </a:xfrm>
        </p:spPr>
        <p:txBody>
          <a:bodyPr/>
          <a:lstStyle/>
          <a:p>
            <a:r>
              <a:rPr lang="en-US" altLang="en-US" sz="3200" dirty="0" smtClean="0"/>
              <a:t>Money demand</a:t>
            </a:r>
          </a:p>
          <a:p>
            <a:pPr lvl="1"/>
            <a:r>
              <a:rPr lang="en-US" altLang="en-US" sz="2800" dirty="0" smtClean="0"/>
              <a:t>Money – most liquid asset</a:t>
            </a:r>
          </a:p>
          <a:p>
            <a:pPr lvl="2"/>
            <a:r>
              <a:rPr lang="en-US" altLang="en-US" sz="2400" dirty="0" smtClean="0"/>
              <a:t>Can be used to buy goods and services</a:t>
            </a:r>
          </a:p>
          <a:p>
            <a:pPr lvl="1"/>
            <a:r>
              <a:rPr lang="en-US" altLang="en-US" sz="2800" dirty="0" smtClean="0"/>
              <a:t>Interest rate – opportunity cost of holding money</a:t>
            </a:r>
          </a:p>
          <a:p>
            <a:pPr lvl="1"/>
            <a:r>
              <a:rPr lang="en-US" altLang="en-US" sz="2800" dirty="0" smtClean="0"/>
              <a:t>Money demand curve – downward sloping</a:t>
            </a:r>
          </a:p>
          <a:p>
            <a:pPr lvl="2"/>
            <a:r>
              <a:rPr lang="en-US" altLang="en-US" sz="2400" dirty="0" smtClean="0"/>
              <a:t>Increase in the interest rate</a:t>
            </a:r>
          </a:p>
          <a:p>
            <a:pPr lvl="3"/>
            <a:r>
              <a:rPr lang="en-US" altLang="en-US" dirty="0" smtClean="0"/>
              <a:t>Raises the cost of holding money</a:t>
            </a:r>
          </a:p>
          <a:p>
            <a:pPr lvl="3"/>
            <a:r>
              <a:rPr lang="en-US" altLang="en-US" dirty="0" smtClean="0"/>
              <a:t>Reduces the quantity of money demanded</a:t>
            </a: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8174605-09A4-47AA-8C37-4D39B8833EB3}" type="slidenum">
              <a:rPr lang="en-US" altLang="en-US" sz="1200" smtClean="0">
                <a:solidFill>
                  <a:srgbClr val="002060"/>
                </a:solidFill>
              </a:rPr>
              <a:pPr algn="ctr" eaLnBrk="1" hangingPunct="1"/>
              <a:t>9</a:t>
            </a:fld>
            <a:endParaRPr lang="en-US" altLang="en-US" sz="1200" dirty="0" smtClean="0">
              <a:solidFill>
                <a:srgbClr val="002060"/>
              </a:solidFill>
            </a:endParaRPr>
          </a:p>
        </p:txBody>
      </p:sp>
    </p:spTree>
    <p:extLst>
      <p:ext uri="{BB962C8B-B14F-4D97-AF65-F5344CB8AC3E}">
        <p14:creationId xmlns:p14="http://schemas.microsoft.com/office/powerpoint/2010/main" val="14543152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34008</TotalTime>
  <Words>8051</Words>
  <Application>Microsoft Macintosh PowerPoint</Application>
  <PresentationFormat>On-screen Show (4:3)</PresentationFormat>
  <Paragraphs>683</Paragraphs>
  <Slides>62</Slides>
  <Notes>46</Notes>
  <HiddenSlides>1</HiddenSlides>
  <MMClips>0</MMClips>
  <ScaleCrop>false</ScaleCrop>
  <HeadingPairs>
    <vt:vector size="4" baseType="variant">
      <vt:variant>
        <vt:lpstr>Theme</vt:lpstr>
      </vt:variant>
      <vt:variant>
        <vt:i4>9</vt:i4>
      </vt:variant>
      <vt:variant>
        <vt:lpstr>Slide Titles</vt:lpstr>
      </vt:variant>
      <vt:variant>
        <vt:i4>62</vt:i4>
      </vt:variant>
    </vt:vector>
  </HeadingPairs>
  <TitlesOfParts>
    <vt:vector size="71" baseType="lpstr">
      <vt:lpstr>Chapter title</vt:lpstr>
      <vt:lpstr>Intro / Summary</vt:lpstr>
      <vt:lpstr>Chapter content</vt:lpstr>
      <vt:lpstr>Figure</vt:lpstr>
      <vt:lpstr>Table</vt:lpstr>
      <vt:lpstr>ActiveLearning</vt:lpstr>
      <vt:lpstr>Case study</vt:lpstr>
      <vt:lpstr>Ask Experts</vt:lpstr>
      <vt:lpstr>Appendix</vt:lpstr>
      <vt:lpstr>Ch 34</vt:lpstr>
      <vt:lpstr>Look for the answers to these questions:</vt:lpstr>
      <vt:lpstr>Introduction</vt:lpstr>
      <vt:lpstr>How Monetary Policy Influences  Aggregate Demand (AD)</vt:lpstr>
      <vt:lpstr>Aggregate Demand</vt:lpstr>
      <vt:lpstr>Theory of Liquidity Preference</vt:lpstr>
      <vt:lpstr>Theory of Liquidity Preference</vt:lpstr>
      <vt:lpstr>Theory of Liquidity Preference</vt:lpstr>
      <vt:lpstr>Demand and Supply of Money, Part 2</vt:lpstr>
      <vt:lpstr>Demand and Supply of Money, Part 1</vt:lpstr>
      <vt:lpstr>Money Market</vt:lpstr>
      <vt:lpstr>Demand and Supply of Money, Part 3</vt:lpstr>
      <vt:lpstr>Aggregate Demand </vt:lpstr>
      <vt:lpstr>How the Interest-Rate Effect Works</vt:lpstr>
      <vt:lpstr>Monetary Policy Influences AD</vt:lpstr>
      <vt:lpstr>Monetary Policy Influences AD</vt:lpstr>
      <vt:lpstr>The Effects of Reducing the Money Supply</vt:lpstr>
      <vt:lpstr>Monetary Policy Influences AD</vt:lpstr>
      <vt:lpstr>Monetary Policy Influences AD</vt:lpstr>
      <vt:lpstr> INTEREST RATES AND HOW THEY CHANGE INVESTMENT  AND OUTPUT (GDP) </vt:lpstr>
      <vt:lpstr>Federal Reserve issues FOMC statement  on 02/03/02</vt:lpstr>
      <vt:lpstr>Bank of Canada Statement on 02/04/02</vt:lpstr>
      <vt:lpstr>Theory of Liquidity Preference</vt:lpstr>
      <vt:lpstr>Active Learning 1   The determinants of money demand</vt:lpstr>
      <vt:lpstr>Active Learning 1   Answers</vt:lpstr>
      <vt:lpstr>Active Learning 1   Answers</vt:lpstr>
      <vt:lpstr>Monetary Policy and the AD</vt:lpstr>
      <vt:lpstr>Active Learning 2  Monetary policy</vt:lpstr>
      <vt:lpstr>Active Learning 2   Answers</vt:lpstr>
      <vt:lpstr>Active Learning 2   Answers</vt:lpstr>
      <vt:lpstr>Active Learning 2   Answers</vt:lpstr>
      <vt:lpstr>Liquidity Traps</vt:lpstr>
      <vt:lpstr>Liquidity Traps</vt:lpstr>
      <vt:lpstr>Liquidity Trap</vt:lpstr>
      <vt:lpstr>How Fiscal Policy Influences  Aggregate Demand (AD)</vt:lpstr>
      <vt:lpstr>Fiscal Policy and the AD</vt:lpstr>
      <vt:lpstr>1.  The Multiplier Effect</vt:lpstr>
      <vt:lpstr>1.  The Multiplier Effect</vt:lpstr>
      <vt:lpstr>Marginal Propensity to Consume</vt:lpstr>
      <vt:lpstr>A Formula for the Multiplier</vt:lpstr>
      <vt:lpstr>A Formula for the Multiplier</vt:lpstr>
      <vt:lpstr>Other Applications of the Multiplier Effect</vt:lpstr>
      <vt:lpstr>2.  The Crowding-Out Effect</vt:lpstr>
      <vt:lpstr>How the Crowding-Out Effect Works</vt:lpstr>
      <vt:lpstr>Changes in Taxes</vt:lpstr>
      <vt:lpstr>Active Learning 3  Fiscal policy effects</vt:lpstr>
      <vt:lpstr>Active Learning 3   Answers</vt:lpstr>
      <vt:lpstr>Active Learning 3   Answers</vt:lpstr>
      <vt:lpstr>Fiscal Policy and Aggregate Supply</vt:lpstr>
      <vt:lpstr>Fiscal Policy and Aggregate Supply</vt:lpstr>
      <vt:lpstr>The Case for  Active Stabilization Policy</vt:lpstr>
      <vt:lpstr>The Case for  Active Stabilization Policy</vt:lpstr>
      <vt:lpstr>Keynesians in the White House</vt:lpstr>
      <vt:lpstr>The Case Against  Active Stabilization Policy</vt:lpstr>
      <vt:lpstr>The Case Against  Active Stabilization Policy</vt:lpstr>
      <vt:lpstr>Automatic Stabilizers</vt:lpstr>
      <vt:lpstr>Automatic Stabilizers: Examples</vt:lpstr>
      <vt:lpstr>Conclusion </vt:lpstr>
      <vt:lpstr>Summary </vt:lpstr>
      <vt:lpstr>Summary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1698</cp:revision>
  <dcterms:created xsi:type="dcterms:W3CDTF">2016-03-16T19:41:09Z</dcterms:created>
  <dcterms:modified xsi:type="dcterms:W3CDTF">2020-03-05T15:35:29Z</dcterms:modified>
</cp:coreProperties>
</file>