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8.xml" ContentType="application/vnd.openxmlformats-officedocument.theme+xml"/>
  <Override PartName="/ppt/slideLayouts/slideLayout20.xml" ContentType="application/vnd.openxmlformats-officedocument.presentationml.slideLayout+xml"/>
  <Override PartName="/ppt/theme/theme9.xml" ContentType="application/vnd.openxmlformats-officedocument.theme+xml"/>
  <Override PartName="/ppt/slideLayouts/slideLayout2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84" r:id="rId8"/>
    <p:sldMasterId id="2147483675" r:id="rId9"/>
    <p:sldMasterId id="2147483672" r:id="rId10"/>
  </p:sldMasterIdLst>
  <p:notesMasterIdLst>
    <p:notesMasterId r:id="rId58"/>
  </p:notesMasterIdLst>
  <p:handoutMasterIdLst>
    <p:handoutMasterId r:id="rId59"/>
  </p:handoutMasterIdLst>
  <p:sldIdLst>
    <p:sldId id="256" r:id="rId11"/>
    <p:sldId id="374" r:id="rId12"/>
    <p:sldId id="1498" r:id="rId13"/>
    <p:sldId id="1499" r:id="rId14"/>
    <p:sldId id="1503" r:id="rId15"/>
    <p:sldId id="1502" r:id="rId16"/>
    <p:sldId id="1501" r:id="rId17"/>
    <p:sldId id="1543" r:id="rId18"/>
    <p:sldId id="1504" r:id="rId19"/>
    <p:sldId id="1505" r:id="rId20"/>
    <p:sldId id="1507" r:id="rId21"/>
    <p:sldId id="1506" r:id="rId22"/>
    <p:sldId id="1513" r:id="rId23"/>
    <p:sldId id="1508" r:id="rId24"/>
    <p:sldId id="1509" r:id="rId25"/>
    <p:sldId id="1511" r:id="rId26"/>
    <p:sldId id="1544" r:id="rId27"/>
    <p:sldId id="1512" r:id="rId28"/>
    <p:sldId id="1514" r:id="rId29"/>
    <p:sldId id="1520" r:id="rId30"/>
    <p:sldId id="1545" r:id="rId31"/>
    <p:sldId id="1546" r:id="rId32"/>
    <p:sldId id="1547" r:id="rId33"/>
    <p:sldId id="1517" r:id="rId34"/>
    <p:sldId id="1519" r:id="rId35"/>
    <p:sldId id="1521" r:id="rId36"/>
    <p:sldId id="1528" r:id="rId37"/>
    <p:sldId id="1522" r:id="rId38"/>
    <p:sldId id="1523" r:id="rId39"/>
    <p:sldId id="1525" r:id="rId40"/>
    <p:sldId id="1526" r:id="rId41"/>
    <p:sldId id="1542" r:id="rId42"/>
    <p:sldId id="1529" r:id="rId43"/>
    <p:sldId id="1530" r:id="rId44"/>
    <p:sldId id="1531" r:id="rId45"/>
    <p:sldId id="1532" r:id="rId46"/>
    <p:sldId id="1533" r:id="rId47"/>
    <p:sldId id="1534" r:id="rId48"/>
    <p:sldId id="1535" r:id="rId49"/>
    <p:sldId id="1536" r:id="rId50"/>
    <p:sldId id="1537" r:id="rId51"/>
    <p:sldId id="1538" r:id="rId52"/>
    <p:sldId id="1435" r:id="rId53"/>
    <p:sldId id="1548" r:id="rId54"/>
    <p:sldId id="1400" r:id="rId55"/>
    <p:sldId id="1549" r:id="rId56"/>
    <p:sldId id="1550"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6600"/>
    <a:srgbClr val="FFCCCC"/>
    <a:srgbClr val="FFFFCC"/>
    <a:srgbClr val="83363A"/>
    <a:srgbClr val="902C2E"/>
    <a:srgbClr val="702224"/>
    <a:srgbClr val="C1373A"/>
    <a:srgbClr val="B8E08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6" autoAdjust="0"/>
    <p:restoredTop sz="82303" autoAdjust="0"/>
  </p:normalViewPr>
  <p:slideViewPr>
    <p:cSldViewPr>
      <p:cViewPr varScale="1">
        <p:scale>
          <a:sx n="67" d="100"/>
          <a:sy n="67" d="100"/>
        </p:scale>
        <p:origin x="1272" y="77"/>
      </p:cViewPr>
      <p:guideLst>
        <p:guide orient="horz" pos="2160"/>
        <p:guide pos="2880"/>
      </p:guideLst>
    </p:cSldViewPr>
  </p:slideViewPr>
  <p:outlineViewPr>
    <p:cViewPr>
      <p:scale>
        <a:sx n="33" d="100"/>
        <a:sy n="33" d="100"/>
      </p:scale>
      <p:origin x="0" y="25188"/>
    </p:cViewPr>
  </p:outlineViewPr>
  <p:notesTextViewPr>
    <p:cViewPr>
      <p:scale>
        <a:sx n="125" d="100"/>
        <a:sy n="125" d="100"/>
      </p:scale>
      <p:origin x="0" y="0"/>
    </p:cViewPr>
  </p:notesTextViewPr>
  <p:sorterViewPr>
    <p:cViewPr>
      <p:scale>
        <a:sx n="100" d="100"/>
        <a:sy n="100" d="100"/>
      </p:scale>
      <p:origin x="0" y="1488"/>
    </p:cViewPr>
  </p:sorterViewPr>
  <p:notesViewPr>
    <p:cSldViewPr>
      <p:cViewPr>
        <p:scale>
          <a:sx n="60" d="100"/>
          <a:sy n="60" d="100"/>
        </p:scale>
        <p:origin x="-2658" y="2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9CBA0846-EC1A-40DB-8F81-96AE9A64BBB3}" type="datetimeFigureOut">
              <a:rPr lang="en-US" smtClean="0"/>
              <a:t>2/12/2020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EF5DD168-A957-4784-9C8A-5438585B9AF9}" type="datetimeFigureOut">
              <a:rPr lang="en-US" smtClean="0"/>
              <a:t>2/12/2020</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epa.gov/airmarkets/so2-allowance-auctions"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www.epa.gov/airmarkets/" TargetMode="External"/><Relationship Id="rId4" Type="http://schemas.openxmlformats.org/officeDocument/2006/relationships/hyperlink" Target="https://www3.epa.gov/region1/airquality/nox.html"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6177280" cy="4320540"/>
          </a:xfrm>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D4FEE7-F560-495B-8350-ED377D97AEFA}" type="slidenum">
              <a:rPr lang="en-US" smtClean="0"/>
              <a:pPr/>
              <a:t>10</a:t>
            </a:fld>
            <a:endParaRPr lang="en-US"/>
          </a:p>
        </p:txBody>
      </p:sp>
      <p:sp>
        <p:nvSpPr>
          <p:cNvPr id="57347" name="Rectangle 7"/>
          <p:cNvSpPr txBox="1">
            <a:spLocks noGrp="1" noChangeArrowheads="1"/>
          </p:cNvSpPr>
          <p:nvPr/>
        </p:nvSpPr>
        <p:spPr bwMode="auto">
          <a:xfrm>
            <a:off x="4143587" y="9119173"/>
            <a:ext cx="3169920" cy="480389"/>
          </a:xfrm>
          <a:prstGeom prst="rect">
            <a:avLst/>
          </a:prstGeom>
          <a:noFill/>
          <a:ln w="9525">
            <a:noFill/>
            <a:miter lim="800000"/>
            <a:headEnd/>
            <a:tailEnd/>
          </a:ln>
        </p:spPr>
        <p:txBody>
          <a:bodyPr lIns="96661" tIns="48331" rIns="96661" bIns="48331" anchor="b"/>
          <a:lstStyle/>
          <a:p>
            <a:pPr algn="r"/>
            <a:fld id="{7468B5DB-5F28-4CEE-AABE-6DF62F75B48B}" type="slidenum">
              <a:rPr lang="en-US" sz="1300">
                <a:cs typeface="Arial" charset="0"/>
              </a:rPr>
              <a:pPr algn="r"/>
              <a:t>10</a:t>
            </a:fld>
            <a:endParaRPr lang="en-US" sz="1300">
              <a:cs typeface="Arial" charset="0"/>
            </a:endParaRPr>
          </a:p>
        </p:txBody>
      </p:sp>
      <p:sp>
        <p:nvSpPr>
          <p:cNvPr id="57348" name="Rectangle 2"/>
          <p:cNvSpPr>
            <a:spLocks noGrp="1" noRot="1" noChangeAspect="1" noChangeArrowheads="1" noTextEdit="1"/>
          </p:cNvSpPr>
          <p:nvPr>
            <p:ph type="sldImg"/>
          </p:nvPr>
        </p:nvSpPr>
        <p:spPr>
          <a:xfrm>
            <a:off x="1257300" y="561975"/>
            <a:ext cx="4800600" cy="3600450"/>
          </a:xfrm>
          <a:ln/>
        </p:spPr>
      </p:sp>
      <p:sp>
        <p:nvSpPr>
          <p:cNvPr id="57349" name="Rectangle 3"/>
          <p:cNvSpPr>
            <a:spLocks noGrp="1" noChangeArrowheads="1"/>
          </p:cNvSpPr>
          <p:nvPr>
            <p:ph type="body" idx="1"/>
          </p:nvPr>
        </p:nvSpPr>
        <p:spPr>
          <a:xfrm>
            <a:off x="731520" y="4461214"/>
            <a:ext cx="5852160" cy="4420225"/>
          </a:xfrm>
          <a:noFill/>
          <a:ln/>
        </p:spPr>
        <p:txBody>
          <a:bodyPr/>
          <a:lstStyle/>
          <a:p>
            <a:pPr eaLnBrk="1" hangingPunct="1"/>
            <a:r>
              <a:rPr lang="en-US" dirty="0"/>
              <a:t>“At any </a:t>
            </a:r>
            <a:r>
              <a:rPr lang="en-US" b="1" i="1" dirty="0"/>
              <a:t>Q</a:t>
            </a:r>
            <a:r>
              <a:rPr lang="en-US" dirty="0"/>
              <a:t> &lt; 20 tons, value of additional paper exceeds social cost.” For example, at </a:t>
            </a:r>
            <a:r>
              <a:rPr lang="en-US" b="1" i="1" dirty="0"/>
              <a:t>Q</a:t>
            </a:r>
            <a:r>
              <a:rPr lang="en-US" dirty="0"/>
              <a:t> = 10, the value to buyers of an additional ton of paper is $240, while the social cost is only $120.  Therefore, total surplus (society’s well-being) would increase with a larger quantity of paper.  </a:t>
            </a:r>
          </a:p>
          <a:p>
            <a:pPr eaLnBrk="1" hangingPunct="1"/>
            <a:endParaRPr lang="en-US" dirty="0"/>
          </a:p>
          <a:p>
            <a:pPr eaLnBrk="1" hangingPunct="1"/>
            <a:r>
              <a:rPr lang="en-US" dirty="0"/>
              <a:t>“At any </a:t>
            </a:r>
            <a:r>
              <a:rPr lang="en-US" b="1" i="1" dirty="0"/>
              <a:t>Q</a:t>
            </a:r>
            <a:r>
              <a:rPr lang="en-US" dirty="0"/>
              <a:t> &gt; 20, social cost of the last gallon is greater than its value.” For example, at </a:t>
            </a:r>
            <a:r>
              <a:rPr lang="en-US" b="1" i="1" dirty="0"/>
              <a:t>Q</a:t>
            </a:r>
            <a:r>
              <a:rPr lang="en-US" dirty="0"/>
              <a:t> = 25 (the market equilibrium) the last ton of paper cost $210 (including the external cost) but the value of it to buyers was only $150.  Hence, total surplus would be higher if </a:t>
            </a:r>
            <a:r>
              <a:rPr lang="en-US" b="1" i="1" dirty="0"/>
              <a:t>Q</a:t>
            </a:r>
            <a:r>
              <a:rPr lang="en-US" dirty="0"/>
              <a:t> were lower.  </a:t>
            </a:r>
          </a:p>
          <a:p>
            <a:pPr eaLnBrk="1" hangingPunct="1"/>
            <a:endParaRPr lang="en-US" dirty="0"/>
          </a:p>
          <a:p>
            <a:pPr eaLnBrk="1" hangingPunct="1"/>
            <a:r>
              <a:rPr lang="en-US" dirty="0"/>
              <a:t>Only at </a:t>
            </a:r>
            <a:r>
              <a:rPr lang="en-US" b="1" i="1" dirty="0"/>
              <a:t>Q</a:t>
            </a:r>
            <a:r>
              <a:rPr lang="en-US" dirty="0"/>
              <a:t> = 20 is society’s welfare is maximized.  Without government intervention, the market produces 25 tons of paper per day, but that will not maximize the social welfare because</a:t>
            </a:r>
            <a:r>
              <a:rPr lang="en-US" baseline="0" dirty="0"/>
              <a:t> consumer’s willingness to pay for the last ton is $150, but producer’s cost is higher at $210 (taking into account the external cost of the pollution). </a:t>
            </a:r>
          </a:p>
          <a:p>
            <a:pPr eaLnBrk="1" hangingPunct="1"/>
            <a:endParaRPr lang="en-US" baseline="0" dirty="0"/>
          </a:p>
          <a:p>
            <a:pPr eaLnBrk="1" hangingPunct="1"/>
            <a:r>
              <a:rPr lang="en-US" baseline="0" dirty="0"/>
              <a:t>So, how does the government convinces the paper producers to take into account the effects of the pollution and produce only 20 tons of paper per day? </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Imposing the tax on buyers would achieve the same outcome; market </a:t>
            </a:r>
            <a:r>
              <a:rPr lang="en-US" b="1" i="1" dirty="0"/>
              <a:t>Q</a:t>
            </a:r>
            <a:r>
              <a:rPr lang="en-US" dirty="0"/>
              <a:t> would equal optimal </a:t>
            </a:r>
            <a:r>
              <a:rPr lang="en-US" b="1" i="1" dirty="0"/>
              <a:t>Q</a:t>
            </a:r>
            <a:r>
              <a:rPr lang="en-US" dirty="0"/>
              <a:t>.</a:t>
            </a:r>
            <a:r>
              <a:rPr lang="en-US" baseline="0" dirty="0"/>
              <a:t> (</a:t>
            </a:r>
            <a:r>
              <a:rPr lang="en-US" dirty="0"/>
              <a:t>lesson in Chapter 6:  tax incidence and the allocation of resources is the same whether a tax is imposed on buyers or sellers. )</a:t>
            </a:r>
          </a:p>
          <a:p>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2907520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846299C-8C83-478F-AAFE-D757DD5A6898}" type="slidenum">
              <a:rPr lang="en-US" smtClean="0"/>
              <a:pPr/>
              <a:t>12</a:t>
            </a:fld>
            <a:endParaRPr lang="en-US"/>
          </a:p>
        </p:txBody>
      </p:sp>
      <p:sp>
        <p:nvSpPr>
          <p:cNvPr id="58371" name="Rectangle 7"/>
          <p:cNvSpPr txBox="1">
            <a:spLocks noGrp="1" noChangeArrowheads="1"/>
          </p:cNvSpPr>
          <p:nvPr/>
        </p:nvSpPr>
        <p:spPr bwMode="auto">
          <a:xfrm>
            <a:off x="4143587" y="9119173"/>
            <a:ext cx="3169920" cy="480389"/>
          </a:xfrm>
          <a:prstGeom prst="rect">
            <a:avLst/>
          </a:prstGeom>
          <a:noFill/>
          <a:ln w="9525">
            <a:noFill/>
            <a:miter lim="800000"/>
            <a:headEnd/>
            <a:tailEnd/>
          </a:ln>
        </p:spPr>
        <p:txBody>
          <a:bodyPr lIns="96661" tIns="48331" rIns="96661" bIns="48331" anchor="b"/>
          <a:lstStyle/>
          <a:p>
            <a:pPr algn="r"/>
            <a:fld id="{CE4BE3CA-1A39-4CFC-80BF-30780235B266}" type="slidenum">
              <a:rPr lang="en-US" sz="1300">
                <a:cs typeface="Arial" charset="0"/>
              </a:rPr>
              <a:pPr algn="r"/>
              <a:t>12</a:t>
            </a:fld>
            <a:endParaRPr lang="en-US" sz="1300">
              <a:cs typeface="Arial" charset="0"/>
            </a:endParaRPr>
          </a:p>
        </p:txBody>
      </p:sp>
      <p:sp>
        <p:nvSpPr>
          <p:cNvPr id="58372" name="Rectangle 2"/>
          <p:cNvSpPr>
            <a:spLocks noGrp="1" noRot="1" noChangeAspect="1" noChangeArrowheads="1" noTextEdit="1"/>
          </p:cNvSpPr>
          <p:nvPr>
            <p:ph type="sldImg"/>
          </p:nvPr>
        </p:nvSpPr>
        <p:spPr>
          <a:xfrm>
            <a:off x="1257300" y="561975"/>
            <a:ext cx="4800600" cy="3600450"/>
          </a:xfrm>
          <a:ln/>
        </p:spPr>
      </p:sp>
      <p:sp>
        <p:nvSpPr>
          <p:cNvPr id="58373" name="Rectangle 3"/>
          <p:cNvSpPr>
            <a:spLocks noGrp="1" noChangeArrowheads="1"/>
          </p:cNvSpPr>
          <p:nvPr>
            <p:ph type="body" idx="1"/>
          </p:nvPr>
        </p:nvSpPr>
        <p:spPr>
          <a:xfrm>
            <a:off x="731520" y="4461214"/>
            <a:ext cx="5852160" cy="4420225"/>
          </a:xfrm>
          <a:noFill/>
          <a:ln/>
        </p:spPr>
        <p:txBody>
          <a:bodyPr/>
          <a:lstStyle/>
          <a:p>
            <a:r>
              <a:rPr lang="en-US" sz="1200" b="0" i="0" u="none" strike="noStrike" kern="1200" baseline="0" dirty="0">
                <a:solidFill>
                  <a:schemeClr val="tx1"/>
                </a:solidFill>
                <a:latin typeface="+mn-lt"/>
                <a:ea typeface="+mn-ea"/>
                <a:cs typeface="+mn-cs"/>
              </a:rPr>
              <a:t>Paper producers will have to pay the $60/ton tax, therefore they will take the costs of pollution into account when deciding how much paper to supply. The market price would reflect the tax on producers, consumers of paper will have an incentive to buy a smaller quantity.</a:t>
            </a:r>
          </a:p>
          <a:p>
            <a:r>
              <a:rPr lang="en-US" sz="1200" b="0" i="0" u="none" strike="noStrike" kern="1200" baseline="0" dirty="0">
                <a:solidFill>
                  <a:schemeClr val="tx1"/>
                </a:solidFill>
                <a:latin typeface="+mn-lt"/>
                <a:ea typeface="+mn-ea"/>
                <a:cs typeface="+mn-cs"/>
              </a:rPr>
              <a:t>The tax has to be equal to the negative externality, otherwise we end up with too much paper and pollution (if the tax is smaller), or not enough paper (if the tax is too large).</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2860882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Without government intervention, the innocent bystander benefits (less chance of getting sick, new tech, lower crime, enjoying a beautiful area, lower chance of fire), while the externality provider bears the entire cost. The externality provider will not take into account all the external benefits it provides to the innocent bystander, so society ends up with too little of the goods and positive externalities.  </a:t>
            </a:r>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4166308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socially optimal quantity is</a:t>
            </a:r>
            <a:r>
              <a:rPr lang="en-US" baseline="0" dirty="0"/>
              <a:t> found at the intersection of the S curve and the Social cost curve (demand plus the external benefit).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3800317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a:rPr>
              <a:pPr/>
              <a:t>16</a:t>
            </a:fld>
            <a:endParaRPr lang="en-US">
              <a:solidFill>
                <a:prstClr val="black"/>
              </a:solidFill>
              <a:latin typeface="Calibri"/>
            </a:endParaRPr>
          </a:p>
        </p:txBody>
      </p:sp>
      <p:sp>
        <p:nvSpPr>
          <p:cNvPr id="87044" name="Rectangle 3"/>
          <p:cNvSpPr>
            <a:spLocks noGrp="1" noChangeArrowheads="1"/>
          </p:cNvSpPr>
          <p:nvPr>
            <p:ph type="body" idx="1"/>
          </p:nvPr>
        </p:nvSpPr>
        <p:spPr>
          <a:xfrm>
            <a:off x="568960" y="4160520"/>
            <a:ext cx="6421120" cy="5120640"/>
          </a:xfrm>
        </p:spPr>
        <p:txBody>
          <a:bodyPr>
            <a:noAutofit/>
          </a:bodyPr>
          <a:lstStyle/>
          <a:p>
            <a:endParaRPr lang="en-US" dirty="0"/>
          </a:p>
        </p:txBody>
      </p:sp>
      <p:sp>
        <p:nvSpPr>
          <p:cNvPr id="7" name="Slide Image Placeholder 6"/>
          <p:cNvSpPr>
            <a:spLocks noGrp="1" noRot="1" noChangeAspect="1"/>
          </p:cNvSpPr>
          <p:nvPr>
            <p:ph type="sldImg"/>
          </p:nvPr>
        </p:nvSpPr>
        <p:spPr>
          <a:xfrm>
            <a:off x="1416050" y="639763"/>
            <a:ext cx="4400550" cy="3300412"/>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fld id="{67A3F6BA-F70D-469C-A304-42B3B2F7B24F}" type="slidenum">
              <a:rPr lang="en-US" smtClean="0">
                <a:solidFill>
                  <a:prstClr val="black"/>
                </a:solidFill>
                <a:latin typeface="Calibri"/>
              </a:rPr>
              <a:pPr/>
              <a:t>17</a:t>
            </a:fld>
            <a:endParaRPr lang="en-US">
              <a:solidFill>
                <a:prstClr val="black"/>
              </a:solidFill>
              <a:latin typeface="Calibri"/>
            </a:endParaRPr>
          </a:p>
        </p:txBody>
      </p:sp>
      <p:sp>
        <p:nvSpPr>
          <p:cNvPr id="87044" name="Rectangle 3"/>
          <p:cNvSpPr>
            <a:spLocks noGrp="1" noChangeArrowheads="1"/>
          </p:cNvSpPr>
          <p:nvPr>
            <p:ph type="body" idx="1"/>
          </p:nvPr>
        </p:nvSpPr>
        <p:spPr>
          <a:xfrm>
            <a:off x="568960" y="4160520"/>
            <a:ext cx="6421120" cy="5120640"/>
          </a:xfrm>
        </p:spPr>
        <p:txBody>
          <a:bodyPr>
            <a:noAutofit/>
          </a:bodyPr>
          <a:lstStyle/>
          <a:p>
            <a:r>
              <a:rPr lang="en-US" dirty="0"/>
              <a:t>The subsidy has to be equal to the external</a:t>
            </a:r>
            <a:r>
              <a:rPr lang="en-US" baseline="0" dirty="0"/>
              <a:t> benefit, otherwise the society ends up with too many flu shots (if the subsidy &gt; external benefit), or with not enough flu shots (if subsidy &lt; external benefit).</a:t>
            </a:r>
            <a:endParaRPr lang="en-US" dirty="0"/>
          </a:p>
        </p:txBody>
      </p:sp>
      <p:sp>
        <p:nvSpPr>
          <p:cNvPr id="7" name="Slide Image Placeholder 6"/>
          <p:cNvSpPr>
            <a:spLocks noGrp="1" noRot="1" noChangeAspect="1"/>
          </p:cNvSpPr>
          <p:nvPr>
            <p:ph type="sldImg"/>
          </p:nvPr>
        </p:nvSpPr>
        <p:spPr>
          <a:xfrm>
            <a:off x="1416050" y="639763"/>
            <a:ext cx="4400550" cy="3300412"/>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2422530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a:t>Environmental Protection Agency (EPA) is the government agency tasked with developing and enforcing regulations aimed at protecting the environment.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1841617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main sections in this chapter: </a:t>
            </a:r>
          </a:p>
          <a:p>
            <a:pPr marL="228600" indent="-228600">
              <a:buAutoNum type="arabicPeriod"/>
            </a:pPr>
            <a:r>
              <a:rPr lang="en-US" sz="1200" b="0" i="0" u="none" strike="noStrike" kern="1200" baseline="0" dirty="0">
                <a:solidFill>
                  <a:schemeClr val="tx1"/>
                </a:solidFill>
                <a:latin typeface="+mn-lt"/>
                <a:ea typeface="+mn-ea"/>
                <a:cs typeface="+mn-cs"/>
              </a:rPr>
              <a:t>Externalities and Market Inefficiency</a:t>
            </a:r>
          </a:p>
          <a:p>
            <a:pPr marL="228600" indent="-228600">
              <a:buAutoNum type="arabicPeriod"/>
            </a:pPr>
            <a:r>
              <a:rPr lang="en-US" dirty="0"/>
              <a:t>Public Policies toward Externalities</a:t>
            </a:r>
          </a:p>
          <a:p>
            <a:pPr marL="228600" indent="-228600">
              <a:buAutoNum type="arabicPeriod"/>
            </a:pPr>
            <a:r>
              <a:rPr lang="en-US" sz="1200" b="0" i="0" u="none" strike="noStrike" kern="1200" baseline="0" dirty="0">
                <a:solidFill>
                  <a:schemeClr val="tx1"/>
                </a:solidFill>
                <a:latin typeface="+mn-lt"/>
                <a:ea typeface="+mn-ea"/>
                <a:cs typeface="+mn-cs"/>
              </a:rPr>
              <a:t>Private Solutions to Externalities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3358254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1841617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Corrective taxes and subsidies m</a:t>
            </a:r>
            <a:r>
              <a:rPr lang="en-US" altLang="en-US" sz="1200" dirty="0"/>
              <a:t>ove the economy toward a more efficient allocation of resources. </a:t>
            </a:r>
            <a:r>
              <a:rPr lang="en-US" sz="1200" dirty="0"/>
              <a:t>Other taxes and subsidies distort incentives and move economy away from the social optimum.</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1226984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called </a:t>
            </a:r>
            <a:r>
              <a:rPr lang="en-US" dirty="0" err="1"/>
              <a:t>Pigovian</a:t>
            </a:r>
            <a:r>
              <a:rPr lang="en-US" dirty="0"/>
              <a:t> taxes after Arthur Pigou (1877–1959).  </a:t>
            </a:r>
          </a:p>
          <a:p>
            <a:pPr defTabSz="966612">
              <a:defRPr/>
            </a:pPr>
            <a:endParaRPr lang="en-US" dirty="0"/>
          </a:p>
          <a:p>
            <a:pPr defTabSz="966612">
              <a:defRPr/>
            </a:pPr>
            <a:r>
              <a:rPr lang="en-US" dirty="0"/>
              <a:t>Greg Mankiw’s blog (</a:t>
            </a:r>
            <a:r>
              <a:rPr lang="en-US" dirty="0" err="1"/>
              <a:t>gregmankiw.blogspot.com</a:t>
            </a:r>
            <a:r>
              <a:rPr lang="en-US" dirty="0"/>
              <a:t>) has semi-regular posts on </a:t>
            </a:r>
            <a:r>
              <a:rPr lang="en-US" dirty="0" err="1"/>
              <a:t>Pigovian</a:t>
            </a:r>
            <a:r>
              <a:rPr lang="en-US" dirty="0"/>
              <a:t> taxes, some of which are worth using in class (either as assigned or recommended reading or fodder for class discussion).  </a:t>
            </a:r>
          </a:p>
          <a:p>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1226984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Different firms have different costs of pollution abatement (reducing pollution.) The corrective tax places a price on the right to pollute: it allocates pollution to those factories that face the highest cost of reducing it. The corrective tax gives firms incentive to continue reducing pollution as long as the cost of doing so is less than the tax. If a cleaner technology becomes available, the tax gives firms an incentive to adopt it.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dirty="0"/>
              <a:t>The efficient outcome is the one where firms with the lowest abatement costs reduce pollution the most.</a:t>
            </a:r>
          </a:p>
          <a:p>
            <a:pPr defTabSz="966612">
              <a:defRPr/>
            </a:pPr>
            <a:endParaRPr lang="en-US" sz="1200" dirty="0"/>
          </a:p>
          <a:p>
            <a:pPr defTabSz="966612">
              <a:defRPr/>
            </a:pPr>
            <a:r>
              <a:rPr lang="en-US" sz="1200" dirty="0"/>
              <a:t>Regarding the last bullet point:  If all firms must reduce emissions by a fixed amount (or fixed percentage), then abatement is NOT concentrated among firms with the lowest abatement costs, and so the total cost of abatement will be higher.  </a:t>
            </a:r>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3909889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Again, see Mankiw’s blog for more well-argued opinion pieces by him and others in favor of gas or carbon taxes.  http://gregmankiw.blogspot.com.</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2543109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2713081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Tradable pollution permits in the real world</a:t>
            </a:r>
          </a:p>
          <a:p>
            <a:pPr marL="181240" indent="-181240">
              <a:buFontTx/>
              <a:buChar char="-"/>
            </a:pPr>
            <a:r>
              <a:rPr lang="en-US" altLang="en-US" dirty="0"/>
              <a:t>SO</a:t>
            </a:r>
            <a:r>
              <a:rPr lang="en-US" altLang="en-US" baseline="-25000" dirty="0"/>
              <a:t>2</a:t>
            </a:r>
            <a:r>
              <a:rPr lang="en-US" altLang="en-US" dirty="0"/>
              <a:t> (sulfur dioxide) permits traded in the U.S. since 1995. (</a:t>
            </a:r>
            <a:r>
              <a:rPr lang="en-US" dirty="0">
                <a:hlinkClick r:id="rId3"/>
              </a:rPr>
              <a:t>https://www.epa.gov/airmarkets/so2-allowance-auctions</a:t>
            </a:r>
            <a:r>
              <a:rPr lang="en-US" dirty="0"/>
              <a:t>) </a:t>
            </a:r>
            <a:endParaRPr lang="en-US" altLang="en-US" dirty="0"/>
          </a:p>
          <a:p>
            <a:pPr marL="181240" indent="-181240">
              <a:buFontTx/>
              <a:buChar char="-"/>
            </a:pPr>
            <a:r>
              <a:rPr lang="en-US" altLang="en-US" dirty="0"/>
              <a:t>Nitrogen oxide (NOx) permits traded in the northeastern U.S. since 1999. </a:t>
            </a:r>
            <a:r>
              <a:rPr lang="en-US" dirty="0"/>
              <a:t>Nitrogen oxides increase ground-level ozone, which has adverse health effects. (</a:t>
            </a:r>
            <a:r>
              <a:rPr lang="en-US" dirty="0">
                <a:hlinkClick r:id="rId4"/>
              </a:rPr>
              <a:t>https://www3.epa.gov/region1/airquality/nox.html</a:t>
            </a:r>
            <a:r>
              <a:rPr lang="en-US" dirty="0"/>
              <a:t>) </a:t>
            </a:r>
          </a:p>
          <a:p>
            <a:pPr marL="181240" indent="-181240">
              <a:buFontTx/>
              <a:buChar char="-"/>
            </a:pPr>
            <a:r>
              <a:rPr lang="en-US" altLang="en-US" dirty="0"/>
              <a:t>Carbon emissions permits traded in Europe since January 1, 2005.</a:t>
            </a:r>
          </a:p>
          <a:p>
            <a:pPr marL="181240" indent="-181240" defTabSz="966612">
              <a:buFontTx/>
              <a:buChar char="-"/>
              <a:defRPr/>
            </a:pPr>
            <a:r>
              <a:rPr lang="en-US" dirty="0"/>
              <a:t>For more information, see </a:t>
            </a:r>
            <a:r>
              <a:rPr lang="en-US" dirty="0">
                <a:hlinkClick r:id="rId5"/>
              </a:rPr>
              <a:t>http://www.epa.gov/airmarkets/</a:t>
            </a:r>
            <a:endParaRPr lang="en-US" dirty="0"/>
          </a:p>
          <a:p>
            <a:pPr marL="181240" indent="-181240">
              <a:buFontTx/>
              <a:buChar char="-"/>
            </a:pPr>
            <a:endParaRPr lang="en-US" alt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3446243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cost of pollution abatement (the</a:t>
            </a:r>
            <a:r>
              <a:rPr lang="en-US" baseline="0" dirty="0"/>
              <a:t> cost of reducing pollution)  can be cleaning the green glowing glop from the Blue River, or using special filters to reduce the amount of emissions.</a:t>
            </a:r>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2035537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428160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3200" dirty="0"/>
              <a:t>An economic principle we encounter was: “Markets are usually a good way to organize economy activity.” That is, in</a:t>
            </a:r>
            <a:r>
              <a:rPr lang="en-US" altLang="en-US" sz="3200" baseline="0" dirty="0"/>
              <a:t> the absence of market failures, </a:t>
            </a:r>
            <a:r>
              <a:rPr lang="en-US" altLang="en-US" sz="3000" dirty="0"/>
              <a:t>the competitive market outcome is efficient,</a:t>
            </a:r>
            <a:r>
              <a:rPr lang="en-US" altLang="en-US" sz="3000" baseline="0" dirty="0"/>
              <a:t> </a:t>
            </a:r>
            <a:r>
              <a:rPr lang="en-US" altLang="en-US" sz="3000" dirty="0"/>
              <a:t>maximizing total surplus. </a:t>
            </a:r>
          </a:p>
          <a:p>
            <a:r>
              <a:rPr lang="en-US" altLang="en-US" sz="3000" dirty="0"/>
              <a:t> </a:t>
            </a:r>
          </a:p>
          <a:p>
            <a:r>
              <a:rPr lang="en-US" sz="1200" b="0" i="0" u="none" strike="noStrike" kern="1200" baseline="0" dirty="0">
                <a:solidFill>
                  <a:schemeClr val="tx1"/>
                </a:solidFill>
                <a:latin typeface="+mn-lt"/>
                <a:ea typeface="+mn-ea"/>
                <a:cs typeface="+mn-cs"/>
              </a:rPr>
              <a:t>Ask you students to give you examples of markets functioning well, and markets that do not produce the efficient outcome and they think the government should intervene. You can tell your students that there are several sources of market failure (market power, externalities, non-excludable goods, and asymmetric information), but in this chapter we only discuss externalities.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3065065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41454958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chemeClr val="accent6">
                    <a:lumMod val="50000"/>
                  </a:schemeClr>
                </a:solidFill>
              </a:rPr>
              <a:t>Compute the cost of achieving goal if Tiana’s Paper Mill uses 40 permits and sells 30 to Jordan’s Tire Factory for $150 each. </a:t>
            </a:r>
            <a:r>
              <a:rPr lang="en-US" dirty="0">
                <a:solidFill>
                  <a:schemeClr val="accent6">
                    <a:lumMod val="50000"/>
                  </a:schemeClr>
                </a:solidFill>
              </a:rPr>
              <a:t>Cost of reducing pollution: $100/ton for Tiana’s Paper Mill; $200/ton for Jordan’s Tire Factory. </a:t>
            </a:r>
          </a:p>
          <a:p>
            <a:endParaRPr lang="en-US" dirty="0">
              <a:solidFill>
                <a:schemeClr val="accent6">
                  <a:lumMod val="50000"/>
                </a:schemeClr>
              </a:solidFill>
            </a:endParaRPr>
          </a:p>
          <a:p>
            <a:r>
              <a:rPr lang="en-US" dirty="0">
                <a:solidFill>
                  <a:schemeClr val="accent6">
                    <a:lumMod val="50000"/>
                  </a:schemeClr>
                </a:solidFill>
              </a:rPr>
              <a:t>So, the</a:t>
            </a:r>
            <a:r>
              <a:rPr lang="en-US" baseline="0" dirty="0">
                <a:solidFill>
                  <a:schemeClr val="accent6">
                    <a:lumMod val="50000"/>
                  </a:schemeClr>
                </a:solidFill>
              </a:rPr>
              <a:t> total cost of cleaning pollution using tradable pollution permits is only $6,000 (which is less than the cost of reducing pollution to the same level by direct regulation of $,9000). </a:t>
            </a:r>
            <a:r>
              <a:rPr lang="en-US" sz="1200" dirty="0">
                <a:solidFill>
                  <a:schemeClr val="accent6">
                    <a:lumMod val="50000"/>
                  </a:schemeClr>
                </a:solidFill>
              </a:rPr>
              <a:t>Using tradable permits, the goal is achieved at lower total cost and lower cost to each firm than using regulation.</a:t>
            </a:r>
            <a:endParaRPr lang="en-US" dirty="0">
              <a:solidFill>
                <a:schemeClr val="accent6">
                  <a:lumMod val="5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accent6">
                  <a:lumMod val="50000"/>
                </a:schemeClr>
              </a:solidFill>
            </a:endParaRP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1288324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2713081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choice between selling pollution permits and levying a corrective tax is relevant if the demand curve for pollution rights is uncertain.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If the EPA does not know the demand curve, it is not sure what size tax would hit the required target of pollution reduction. But it can auction off pollution permits to hit the target. The auction price would, in effect, yield the corrective tax needed to achieve the EPA’s goal.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If the EPA knows the external cost of pollution but is uncertain how much pollution factories would emit at that price. The EPA can reach the efficient outcome by setting a corrective tax  = external cost and letting the market determine the quantity of pollution.</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4239239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Trying to eliminate all pollution would reverse many of the technological advances that allow us to enjoy a high standard of living. Few people would be willing to accept poor nutrition, inadequate medical care, or shoddy housing to make the environment as clean as possible.</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1809589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184567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26311803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2794262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a:spcBef>
                <a:spcPct val="30000"/>
              </a:spcBef>
            </a:pPr>
            <a:r>
              <a:rPr lang="en-US" dirty="0"/>
              <a:t>The next 3 slides refer to the following example: </a:t>
            </a:r>
          </a:p>
          <a:p>
            <a:pPr>
              <a:spcBef>
                <a:spcPct val="30000"/>
              </a:spcBef>
            </a:pPr>
            <a:r>
              <a:rPr lang="en-US" dirty="0" err="1"/>
              <a:t>Taio</a:t>
            </a:r>
            <a:r>
              <a:rPr lang="en-US" dirty="0"/>
              <a:t> loves to play the piano.</a:t>
            </a:r>
            <a:r>
              <a:rPr lang="en-US" baseline="0" dirty="0"/>
              <a:t> </a:t>
            </a:r>
            <a:r>
              <a:rPr lang="en-US" baseline="0" dirty="0" err="1"/>
              <a:t>Taio</a:t>
            </a:r>
            <a:r>
              <a:rPr lang="en-US" baseline="0" dirty="0"/>
              <a:t> is playing piano at all hours and that disturbs his neighbor, </a:t>
            </a:r>
            <a:r>
              <a:rPr lang="en-US" baseline="0" dirty="0" err="1"/>
              <a:t>Zehra</a:t>
            </a:r>
            <a:r>
              <a:rPr lang="en-US" baseline="0" dirty="0"/>
              <a:t>. </a:t>
            </a:r>
            <a:r>
              <a:rPr lang="en-US" dirty="0" err="1"/>
              <a:t>Zerha</a:t>
            </a:r>
            <a:r>
              <a:rPr lang="en-US" dirty="0"/>
              <a:t> is a graduate economics student, tutoring undergrads in her apartment. The negative externality is that </a:t>
            </a:r>
            <a:r>
              <a:rPr lang="en-US" dirty="0" err="1"/>
              <a:t>Taio’s</a:t>
            </a:r>
            <a:r>
              <a:rPr lang="en-US" dirty="0"/>
              <a:t> playing disturbs </a:t>
            </a:r>
            <a:r>
              <a:rPr lang="en-US" dirty="0" err="1"/>
              <a:t>Zehra</a:t>
            </a:r>
            <a:r>
              <a:rPr lang="en-US" baseline="0" dirty="0"/>
              <a:t> and affects her tutoring business</a:t>
            </a:r>
            <a:r>
              <a:rPr lang="en-US" dirty="0"/>
              <a:t>. </a:t>
            </a:r>
          </a:p>
          <a:p>
            <a:pPr>
              <a:spcBef>
                <a:spcPct val="30000"/>
              </a:spcBef>
            </a:pPr>
            <a:r>
              <a:rPr lang="en-US" dirty="0"/>
              <a:t> </a:t>
            </a:r>
          </a:p>
          <a:p>
            <a:pPr>
              <a:spcBef>
                <a:spcPct val="30000"/>
              </a:spcBef>
            </a:pPr>
            <a:r>
              <a:rPr lang="en-US" dirty="0"/>
              <a:t>The socially efficient outcome maximizes </a:t>
            </a:r>
            <a:r>
              <a:rPr lang="en-US" dirty="0" err="1"/>
              <a:t>Taio’s</a:t>
            </a:r>
            <a:r>
              <a:rPr lang="en-US" dirty="0"/>
              <a:t> +</a:t>
            </a:r>
            <a:r>
              <a:rPr lang="en-US" baseline="0" dirty="0"/>
              <a:t> </a:t>
            </a:r>
            <a:r>
              <a:rPr lang="en-US" baseline="0" dirty="0" err="1"/>
              <a:t>Zhera’s</a:t>
            </a:r>
            <a:r>
              <a:rPr lang="en-US" baseline="0" dirty="0"/>
              <a:t> </a:t>
            </a:r>
            <a:r>
              <a:rPr lang="en-US" dirty="0"/>
              <a:t>well-being.  </a:t>
            </a:r>
            <a:r>
              <a:rPr lang="en-US" i="1" dirty="0">
                <a:solidFill>
                  <a:srgbClr val="0000FF"/>
                </a:solidFill>
              </a:rPr>
              <a:t>Coase theorem:  The private market will reach the efficient outcome on its own…  </a:t>
            </a:r>
          </a:p>
          <a:p>
            <a:pPr>
              <a:spcBef>
                <a:spcPct val="30000"/>
              </a:spcBef>
            </a:pPr>
            <a:endParaRPr lang="en-US" i="0" dirty="0">
              <a:solidFill>
                <a:srgbClr val="0000FF"/>
              </a:solidFill>
            </a:endParaRPr>
          </a:p>
          <a:p>
            <a:pPr>
              <a:spcBef>
                <a:spcPct val="30000"/>
              </a:spcBef>
            </a:pPr>
            <a:r>
              <a:rPr lang="en-US" i="0" dirty="0">
                <a:solidFill>
                  <a:srgbClr val="0000FF"/>
                </a:solidFill>
              </a:rPr>
              <a:t>“</a:t>
            </a:r>
            <a:r>
              <a:rPr lang="en-US" i="0" dirty="0" err="1">
                <a:solidFill>
                  <a:srgbClr val="0000FF"/>
                </a:solidFill>
              </a:rPr>
              <a:t>Taio</a:t>
            </a:r>
            <a:r>
              <a:rPr lang="en-US" i="0" dirty="0">
                <a:solidFill>
                  <a:srgbClr val="0000FF"/>
                </a:solidFill>
              </a:rPr>
              <a:t> has the right to play the piano” – it means they live in a building that has a “no noise between</a:t>
            </a:r>
            <a:r>
              <a:rPr lang="en-US" i="0" baseline="0" dirty="0">
                <a:solidFill>
                  <a:srgbClr val="0000FF"/>
                </a:solidFill>
              </a:rPr>
              <a:t> the hours of ...” requirement. </a:t>
            </a:r>
          </a:p>
          <a:p>
            <a:pPr>
              <a:spcBef>
                <a:spcPct val="30000"/>
              </a:spcBef>
            </a:pPr>
            <a:endParaRPr lang="en-US" i="0" dirty="0">
              <a:solidFill>
                <a:srgbClr val="0000FF"/>
              </a:solidFill>
            </a:endParaRPr>
          </a:p>
          <a:p>
            <a:pPr>
              <a:spcBef>
                <a:spcPct val="30000"/>
              </a:spcBef>
            </a:pPr>
            <a:r>
              <a:rPr lang="en-US" i="0" dirty="0">
                <a:solidFill>
                  <a:srgbClr val="0000FF"/>
                </a:solidFill>
              </a:rPr>
              <a:t>As for the monetary values:</a:t>
            </a:r>
          </a:p>
          <a:p>
            <a:pPr marL="171450" indent="-171450">
              <a:spcBef>
                <a:spcPct val="30000"/>
              </a:spcBef>
              <a:buFontTx/>
              <a:buChar char="-"/>
            </a:pPr>
            <a:r>
              <a:rPr lang="en-US" i="0" baseline="0" dirty="0" err="1">
                <a:solidFill>
                  <a:srgbClr val="0000FF"/>
                </a:solidFill>
              </a:rPr>
              <a:t>Taio</a:t>
            </a:r>
            <a:r>
              <a:rPr lang="en-US" i="0" baseline="0" dirty="0">
                <a:solidFill>
                  <a:srgbClr val="0000FF"/>
                </a:solidFill>
              </a:rPr>
              <a:t> gets $500 worth of happiness from playing piano (</a:t>
            </a:r>
            <a:r>
              <a:rPr lang="en-US" i="0" dirty="0">
                <a:solidFill>
                  <a:srgbClr val="0000FF"/>
                </a:solidFill>
              </a:rPr>
              <a:t> maybe</a:t>
            </a:r>
            <a:r>
              <a:rPr lang="en-US" i="0" baseline="0" dirty="0">
                <a:solidFill>
                  <a:srgbClr val="0000FF"/>
                </a:solidFill>
              </a:rPr>
              <a:t> because he’s preparing for a concert that will pay him $500). </a:t>
            </a:r>
          </a:p>
          <a:p>
            <a:pPr marL="171450" indent="-171450">
              <a:spcBef>
                <a:spcPct val="30000"/>
              </a:spcBef>
              <a:buFontTx/>
              <a:buChar char="-"/>
            </a:pPr>
            <a:r>
              <a:rPr lang="en-US" i="0" baseline="0" dirty="0" err="1">
                <a:solidFill>
                  <a:srgbClr val="0000FF"/>
                </a:solidFill>
              </a:rPr>
              <a:t>Zehra</a:t>
            </a:r>
            <a:r>
              <a:rPr lang="en-US" i="0" baseline="0" dirty="0">
                <a:solidFill>
                  <a:srgbClr val="0000FF"/>
                </a:solidFill>
              </a:rPr>
              <a:t> is tutoring undergrads, so she needs peace an quiet. The $800 cost from the loud music can be a loss of revenue from her tutoring business (some undergrads don’t like studying when the piano is playing so they choose a different tutor)</a:t>
            </a:r>
            <a:endParaRPr lang="en-US" i="0" dirty="0">
              <a:solidFill>
                <a:srgbClr val="0000FF"/>
              </a:solidFill>
            </a:endParaRPr>
          </a:p>
          <a:p>
            <a:endParaRPr lang="en-US" i="0" dirty="0">
              <a:solidFill>
                <a:srgbClr val="0000FF"/>
              </a:solidFill>
            </a:endParaRPr>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15605339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t>
            </a:r>
            <a:r>
              <a:rPr lang="en-US" dirty="0" err="1"/>
              <a:t>Taio</a:t>
            </a:r>
            <a:r>
              <a:rPr lang="en-US" dirty="0"/>
              <a:t> still has the right to be loud,</a:t>
            </a:r>
            <a:r>
              <a:rPr lang="en-US" baseline="0" dirty="0"/>
              <a:t> just like in the previous slide, this time </a:t>
            </a:r>
            <a:r>
              <a:rPr lang="en-US" baseline="0" dirty="0" err="1"/>
              <a:t>Taio</a:t>
            </a:r>
            <a:r>
              <a:rPr lang="en-US" baseline="0" dirty="0"/>
              <a:t> values playing the piano more than </a:t>
            </a:r>
            <a:r>
              <a:rPr lang="en-US" baseline="0" dirty="0" err="1"/>
              <a:t>Zehra</a:t>
            </a:r>
            <a:r>
              <a:rPr lang="en-US" baseline="0" dirty="0"/>
              <a:t>, so </a:t>
            </a:r>
            <a:r>
              <a:rPr lang="en-US" baseline="0" dirty="0" err="1"/>
              <a:t>Zehra</a:t>
            </a:r>
            <a:r>
              <a:rPr lang="en-US" baseline="0" dirty="0"/>
              <a:t> cannot acquire the right to peace and quiet. </a:t>
            </a:r>
            <a:endParaRPr lang="en-US" dirty="0"/>
          </a:p>
          <a:p>
            <a:r>
              <a:rPr lang="en-US" dirty="0"/>
              <a:t>Again, private outcome = efficient</a:t>
            </a:r>
            <a:r>
              <a:rPr lang="en-US" baseline="0" dirty="0"/>
              <a:t> outcome</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429685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chapter we examine how government</a:t>
            </a:r>
            <a:r>
              <a:rPr lang="en-US" baseline="0" dirty="0"/>
              <a:t> action can improve market outcomes (one on the 10 principles) and why not all policies have the same effect.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1701146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1976247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31908373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 example for each bullet point in the context of the brainstorming activity on the previous slide:</a:t>
            </a:r>
          </a:p>
          <a:p>
            <a:pPr eaLnBrk="1" hangingPunct="1"/>
            <a:endParaRPr lang="en-US" dirty="0"/>
          </a:p>
          <a:p>
            <a:pPr eaLnBrk="1" hangingPunct="1"/>
            <a:r>
              <a:rPr lang="en-US" dirty="0"/>
              <a:t>1.  Transactions costs:  </a:t>
            </a:r>
            <a:br>
              <a:rPr lang="en-US" dirty="0"/>
            </a:br>
            <a:r>
              <a:rPr lang="en-US" dirty="0"/>
              <a:t>Suppose lawyers charge $60,000 to represent the two parties and draw up a contract that is enforceable in a court.  Then it will be impossible for both parties to come to a mutually beneficial agreement, and the factory will continue polluting the lake.   </a:t>
            </a:r>
          </a:p>
          <a:p>
            <a:pPr eaLnBrk="1" hangingPunct="1"/>
            <a:endParaRPr lang="en-US" dirty="0"/>
          </a:p>
          <a:p>
            <a:pPr eaLnBrk="1" hangingPunct="1"/>
            <a:r>
              <a:rPr lang="en-US" dirty="0"/>
              <a:t>2.  Stubbornness:</a:t>
            </a:r>
            <a:br>
              <a:rPr lang="en-US" dirty="0"/>
            </a:br>
            <a:r>
              <a:rPr lang="en-US" dirty="0"/>
              <a:t>Suppose the town offers $55,000 to the factory.  The factory would be better off taking this offer than nothing at all, but the factory may counter with a $95,000 price.  Both parties hold out in hopes that the other will cede, but neither does.  The factory keeps polluting, and the residents of Green Valley continue to be denied the joy of swimming in the lake. </a:t>
            </a:r>
          </a:p>
          <a:p>
            <a:pPr eaLnBrk="1" hangingPunct="1"/>
            <a:endParaRPr lang="en-US" dirty="0"/>
          </a:p>
          <a:p>
            <a:pPr eaLnBrk="1" hangingPunct="1"/>
            <a:r>
              <a:rPr lang="en-US" dirty="0"/>
              <a:t>3.  Coordination problems:</a:t>
            </a:r>
            <a:br>
              <a:rPr lang="en-US" dirty="0"/>
            </a:br>
            <a:r>
              <a:rPr lang="en-US" dirty="0"/>
              <a:t>Getting all 1000 residents to agree to a specific offer will be difficult.  Moreover, each resident has an incentive to free-ride off his neighbors.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23030249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endParaRPr lang="en-US" baseline="0" dirty="0"/>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2165005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2060"/>
                </a:solidFill>
              </a:rPr>
              <a:t>Discussion points:</a:t>
            </a:r>
          </a:p>
          <a:p>
            <a:pPr marL="228600" indent="-228600">
              <a:buAutoNum type="alphaUcPeriod"/>
            </a:pPr>
            <a:r>
              <a:rPr lang="en-US" sz="1200" kern="1200" dirty="0">
                <a:solidFill>
                  <a:schemeClr val="tx1"/>
                </a:solidFill>
                <a:effectLst/>
                <a:latin typeface="+mn-lt"/>
                <a:ea typeface="+mn-ea"/>
                <a:cs typeface="+mn-cs"/>
              </a:rPr>
              <a:t>The city is trying to subsidize expenditures on landscaping, because the city</a:t>
            </a:r>
            <a:r>
              <a:rPr lang="en-US" sz="1200" kern="1200" baseline="0" dirty="0">
                <a:solidFill>
                  <a:schemeClr val="tx1"/>
                </a:solidFill>
                <a:effectLst/>
                <a:latin typeface="+mn-lt"/>
                <a:ea typeface="+mn-ea"/>
                <a:cs typeface="+mn-cs"/>
              </a:rPr>
              <a:t> would be better off with more landscaping</a:t>
            </a:r>
            <a:r>
              <a:rPr lang="en-US" sz="1200" kern="1200" dirty="0">
                <a:solidFill>
                  <a:schemeClr val="tx1"/>
                </a:solidFill>
                <a:effectLst/>
                <a:latin typeface="+mn-lt"/>
                <a:ea typeface="+mn-ea"/>
                <a:cs typeface="+mn-cs"/>
              </a:rPr>
              <a:t>.</a:t>
            </a:r>
          </a:p>
          <a:p>
            <a:pPr marL="228600" indent="-228600">
              <a:buAutoNum type="alphaUcPeriod"/>
            </a:pPr>
            <a:r>
              <a:rPr lang="en-US" sz="1200" kern="1200" dirty="0">
                <a:solidFill>
                  <a:schemeClr val="tx1"/>
                </a:solidFill>
                <a:effectLst/>
                <a:latin typeface="+mn-lt"/>
                <a:ea typeface="+mn-ea"/>
                <a:cs typeface="+mn-cs"/>
              </a:rPr>
              <a:t>When your house is well maintained, with beautiful </a:t>
            </a:r>
            <a:r>
              <a:rPr lang="en-US" sz="1200" kern="1200" baseline="0" dirty="0">
                <a:solidFill>
                  <a:schemeClr val="tx1"/>
                </a:solidFill>
                <a:effectLst/>
                <a:latin typeface="+mn-lt"/>
                <a:ea typeface="+mn-ea"/>
                <a:cs typeface="+mn-cs"/>
              </a:rPr>
              <a:t>landscaping</a:t>
            </a:r>
            <a:r>
              <a:rPr lang="en-US" sz="1200" kern="1200" dirty="0">
                <a:solidFill>
                  <a:schemeClr val="tx1"/>
                </a:solidFill>
                <a:effectLst/>
                <a:latin typeface="+mn-lt"/>
                <a:ea typeface="+mn-ea"/>
                <a:cs typeface="+mn-cs"/>
              </a:rPr>
              <a:t>, it raises the value (or fails to reduce the value) of your property and that of the nearby properties. Your father does not consider the external benefit on the neighborhood when choosing the quantity of landscaping to undertake, so he doesn’t do enough landscaping (he does the equilibrium quantity which is &lt; socially optimal quantity). </a:t>
            </a:r>
          </a:p>
          <a:p>
            <a:pPr marL="228600" indent="-228600">
              <a:buAutoNum type="alphaUcPeriod"/>
            </a:pPr>
            <a:r>
              <a:rPr lang="en-US" sz="1200" kern="1200" dirty="0">
                <a:solidFill>
                  <a:schemeClr val="tx1"/>
                </a:solidFill>
                <a:effectLst/>
                <a:latin typeface="+mn-lt"/>
                <a:ea typeface="+mn-ea"/>
                <a:cs typeface="+mn-cs"/>
              </a:rPr>
              <a:t>No. Appropriate corrective taxes and subsidies move a market closer to efficiency because the market equilibrium is inefficient to begin with. </a:t>
            </a:r>
          </a:p>
          <a:p>
            <a:pPr defTabSz="948507"/>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AF6792-DBE1-4461-97FA-F85A7B48814E}" type="slidenum">
              <a:rPr lang="en-US" smtClean="0"/>
              <a:t>44</a:t>
            </a:fld>
            <a:endParaRPr lang="en-US"/>
          </a:p>
        </p:txBody>
      </p:sp>
    </p:spTree>
    <p:extLst>
      <p:ext uri="{BB962C8B-B14F-4D97-AF65-F5344CB8AC3E}">
        <p14:creationId xmlns:p14="http://schemas.microsoft.com/office/powerpoint/2010/main" val="2165005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45</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46</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47</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E965F9A-8613-40F1-A9D7-B91C321C8B2B}" type="slidenum">
              <a:rPr lang="en-US" smtClean="0"/>
              <a:pPr/>
              <a:t>5</a:t>
            </a:fld>
            <a:endParaRPr lang="en-US"/>
          </a:p>
        </p:txBody>
      </p:sp>
      <p:sp>
        <p:nvSpPr>
          <p:cNvPr id="55299" name="Rectangle 7"/>
          <p:cNvSpPr txBox="1">
            <a:spLocks noGrp="1" noChangeArrowheads="1"/>
          </p:cNvSpPr>
          <p:nvPr/>
        </p:nvSpPr>
        <p:spPr bwMode="auto">
          <a:xfrm>
            <a:off x="4143587" y="9119173"/>
            <a:ext cx="3169920" cy="480389"/>
          </a:xfrm>
          <a:prstGeom prst="rect">
            <a:avLst/>
          </a:prstGeom>
          <a:noFill/>
          <a:ln w="9525">
            <a:noFill/>
            <a:miter lim="800000"/>
            <a:headEnd/>
            <a:tailEnd/>
          </a:ln>
        </p:spPr>
        <p:txBody>
          <a:bodyPr lIns="96661" tIns="48331" rIns="96661" bIns="48331" anchor="b"/>
          <a:lstStyle/>
          <a:p>
            <a:pPr algn="r"/>
            <a:fld id="{8E9AA94A-4832-4644-989D-C82D4D8AC8AA}" type="slidenum">
              <a:rPr lang="en-US" sz="1300">
                <a:cs typeface="Arial" charset="0"/>
              </a:rPr>
              <a:pPr algn="r"/>
              <a:t>5</a:t>
            </a:fld>
            <a:endParaRPr lang="en-US" sz="1300">
              <a:cs typeface="Arial" charset="0"/>
            </a:endParaRPr>
          </a:p>
        </p:txBody>
      </p:sp>
      <p:sp>
        <p:nvSpPr>
          <p:cNvPr id="55300" name="Rectangle 2"/>
          <p:cNvSpPr>
            <a:spLocks noGrp="1" noRot="1" noChangeAspect="1" noChangeArrowheads="1" noTextEdit="1"/>
          </p:cNvSpPr>
          <p:nvPr>
            <p:ph type="sldImg"/>
          </p:nvPr>
        </p:nvSpPr>
        <p:spPr>
          <a:xfrm>
            <a:off x="1257300" y="561975"/>
            <a:ext cx="4800600" cy="3600450"/>
          </a:xfrm>
          <a:ln/>
        </p:spPr>
      </p:sp>
      <p:sp>
        <p:nvSpPr>
          <p:cNvPr id="55301" name="Rectangle 3"/>
          <p:cNvSpPr>
            <a:spLocks noGrp="1" noChangeArrowheads="1"/>
          </p:cNvSpPr>
          <p:nvPr>
            <p:ph type="body" idx="1"/>
          </p:nvPr>
        </p:nvSpPr>
        <p:spPr>
          <a:xfrm>
            <a:off x="731520" y="4461214"/>
            <a:ext cx="5852160" cy="4420225"/>
          </a:xfrm>
          <a:noFill/>
          <a:ln/>
        </p:spPr>
        <p:txBody>
          <a:bodyPr/>
          <a:lstStyle/>
          <a:p>
            <a:pPr eaLnBrk="1" hangingPunct="1"/>
            <a:endParaRPr lang="en-US" dirty="0"/>
          </a:p>
          <a:p>
            <a:pPr eaLnBrk="1" hangingPunct="1"/>
            <a:r>
              <a:rPr lang="en-US" dirty="0"/>
              <a:t>Note that maximizing consumer + producer surplus is NOT the same as maximizing TOTAL surplus in the presence of externalities (whether positive OR negative).   </a:t>
            </a:r>
          </a:p>
          <a:p>
            <a:pPr eaLnBrk="1" hangingPunct="1"/>
            <a:endParaRPr lang="en-US" dirty="0"/>
          </a:p>
          <a:p>
            <a:pPr eaLnBrk="1" hangingPunct="1"/>
            <a:r>
              <a:rPr lang="en-US" dirty="0"/>
              <a:t>We</a:t>
            </a:r>
            <a:r>
              <a:rPr lang="en-US" baseline="0" dirty="0"/>
              <a:t> will use this example to show how the market outcome changes when dealing with negative externalities. </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Without government intervention, the innocent bystander is left dealing with the external cost (health costs, not being able to sleep or study, can’t concentrate on work, again health costs, car accidents), while the externality producer will not take it into account, and the society ends up with too much of the goods and too much of the externality. </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1688377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38036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168837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3DFCBCD-2442-42FC-9F2B-9B3A8F78E1CD}" type="slidenum">
              <a:rPr lang="en-US" smtClean="0"/>
              <a:pPr/>
              <a:t>9</a:t>
            </a:fld>
            <a:endParaRPr lang="en-US"/>
          </a:p>
        </p:txBody>
      </p:sp>
      <p:sp>
        <p:nvSpPr>
          <p:cNvPr id="56323" name="Rectangle 7"/>
          <p:cNvSpPr txBox="1">
            <a:spLocks noGrp="1" noChangeArrowheads="1"/>
          </p:cNvSpPr>
          <p:nvPr/>
        </p:nvSpPr>
        <p:spPr bwMode="auto">
          <a:xfrm>
            <a:off x="4143587" y="9119173"/>
            <a:ext cx="3169920" cy="480389"/>
          </a:xfrm>
          <a:prstGeom prst="rect">
            <a:avLst/>
          </a:prstGeom>
          <a:noFill/>
          <a:ln w="9525">
            <a:noFill/>
            <a:miter lim="800000"/>
            <a:headEnd/>
            <a:tailEnd/>
          </a:ln>
        </p:spPr>
        <p:txBody>
          <a:bodyPr lIns="96661" tIns="48331" rIns="96661" bIns="48331" anchor="b"/>
          <a:lstStyle/>
          <a:p>
            <a:pPr algn="r"/>
            <a:fld id="{017B0C15-4E6F-4980-BDB6-78DBDFC218DC}" type="slidenum">
              <a:rPr lang="en-US" sz="1300">
                <a:cs typeface="Arial" charset="0"/>
              </a:rPr>
              <a:pPr algn="r"/>
              <a:t>9</a:t>
            </a:fld>
            <a:endParaRPr lang="en-US" sz="1300">
              <a:cs typeface="Arial" charset="0"/>
            </a:endParaRPr>
          </a:p>
        </p:txBody>
      </p:sp>
      <p:sp>
        <p:nvSpPr>
          <p:cNvPr id="56324" name="Rectangle 2"/>
          <p:cNvSpPr>
            <a:spLocks noGrp="1" noRot="1" noChangeAspect="1" noChangeArrowheads="1" noTextEdit="1"/>
          </p:cNvSpPr>
          <p:nvPr>
            <p:ph type="sldImg"/>
          </p:nvPr>
        </p:nvSpPr>
        <p:spPr>
          <a:xfrm>
            <a:off x="1257300" y="561975"/>
            <a:ext cx="4800600" cy="3600450"/>
          </a:xfrm>
          <a:ln/>
        </p:spPr>
      </p:sp>
      <p:sp>
        <p:nvSpPr>
          <p:cNvPr id="56325" name="Rectangle 3"/>
          <p:cNvSpPr>
            <a:spLocks noGrp="1" noChangeArrowheads="1"/>
          </p:cNvSpPr>
          <p:nvPr>
            <p:ph type="body" idx="1"/>
          </p:nvPr>
        </p:nvSpPr>
        <p:spPr>
          <a:xfrm>
            <a:off x="731520" y="4461214"/>
            <a:ext cx="5852160" cy="4420225"/>
          </a:xfrm>
          <a:noFill/>
          <a:ln/>
        </p:spPr>
        <p:txBody>
          <a:bodyPr/>
          <a:lstStyle/>
          <a:p>
            <a:pPr eaLnBrk="1" hangingPunct="1"/>
            <a:r>
              <a:rPr lang="en-US" dirty="0"/>
              <a:t>Let’s suppose the paper mills emit pollution: for each ton</a:t>
            </a:r>
            <a:r>
              <a:rPr lang="en-US" baseline="0" dirty="0"/>
              <a:t> of paper produced, a certain amount of </a:t>
            </a:r>
            <a:r>
              <a:rPr lang="en-US" dirty="0"/>
              <a:t>smoke enters the atmosphere and sludge enters the</a:t>
            </a:r>
            <a:r>
              <a:rPr lang="en-US" baseline="0" dirty="0"/>
              <a:t> rivers</a:t>
            </a:r>
            <a:r>
              <a:rPr lang="en-US" dirty="0"/>
              <a:t>. The air</a:t>
            </a:r>
            <a:r>
              <a:rPr lang="en-US" baseline="0" dirty="0"/>
              <a:t> and water pollution c</a:t>
            </a:r>
            <a:r>
              <a:rPr lang="en-US" dirty="0"/>
              <a:t>reates a health risk for those who breathe the air or use the water, so it is a negative externality.</a:t>
            </a:r>
          </a:p>
          <a:p>
            <a:pPr eaLnBrk="1" hangingPunct="1"/>
            <a:endParaRPr lang="en-US" dirty="0"/>
          </a:p>
          <a:p>
            <a:r>
              <a:rPr lang="en-US" sz="1200" b="0" i="0" u="none" strike="noStrike" kern="1200" baseline="0" dirty="0">
                <a:solidFill>
                  <a:schemeClr val="tx1"/>
                </a:solidFill>
                <a:latin typeface="+mn-lt"/>
                <a:ea typeface="+mn-ea"/>
                <a:cs typeface="+mn-cs"/>
              </a:rPr>
              <a:t>Because of this externality, the cost of producing paper to society as a whole exceeds the cost incurred by the paper producers. For each ton of paper produced, the </a:t>
            </a:r>
            <a:r>
              <a:rPr lang="en-US" sz="1200" b="0" i="1" u="none" strike="noStrike" kern="1200" baseline="0" dirty="0">
                <a:solidFill>
                  <a:schemeClr val="tx1"/>
                </a:solidFill>
                <a:latin typeface="+mn-lt"/>
                <a:ea typeface="+mn-ea"/>
                <a:cs typeface="+mn-cs"/>
              </a:rPr>
              <a:t>social cost </a:t>
            </a:r>
            <a:r>
              <a:rPr lang="en-US" sz="1200" b="0" i="0" u="none" strike="noStrike" kern="1200" baseline="0" dirty="0">
                <a:solidFill>
                  <a:schemeClr val="tx1"/>
                </a:solidFill>
                <a:latin typeface="+mn-lt"/>
                <a:ea typeface="+mn-ea"/>
                <a:cs typeface="+mn-cs"/>
              </a:rPr>
              <a:t>equals the private costs of the paper producers + plus the costs to those bystanders harmed by the pollution. </a:t>
            </a:r>
          </a:p>
          <a:p>
            <a:r>
              <a:rPr lang="en-US" sz="1200" b="0" i="0" u="none" strike="noStrike" kern="1200" baseline="0" dirty="0">
                <a:solidFill>
                  <a:schemeClr val="tx1"/>
                </a:solidFill>
                <a:latin typeface="+mn-lt"/>
                <a:ea typeface="+mn-ea"/>
                <a:cs typeface="+mn-cs"/>
              </a:rPr>
              <a:t>The social-cost curve is above the supply curve because it takes into account the external costs imposed on society by paper production. The difference between these two curves reflects the cost of the pollution emitted (or the external cost).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So, what quantity of paper should be produced? </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fontAlgn="base">
              <a:spcBef>
                <a:spcPct val="20000"/>
              </a:spcBef>
              <a:spcAft>
                <a:spcPct val="0"/>
              </a:spcAft>
              <a:defRPr/>
            </a:pPr>
            <a:fld id="{C148E929-2C81-42BB-92FD-6CE3916FB07A}" type="slidenum">
              <a:rPr lang="en-US" smtClean="0">
                <a:solidFill>
                  <a:srgbClr val="FFFFFF"/>
                </a:solidFill>
              </a:rPr>
              <a:pPr fontAlgn="base">
                <a:spcBef>
                  <a:spcPct val="20000"/>
                </a:spcBef>
                <a:spcAft>
                  <a:spcPct val="0"/>
                </a:spcAft>
                <a:defRPr/>
              </a:pPr>
              <a:t>‹#›</a:t>
            </a:fld>
            <a:endParaRPr lang="en-US" dirty="0">
              <a:solidFill>
                <a:srgbClr val="FFFFFF"/>
              </a:solidFill>
            </a:endParaRPr>
          </a:p>
        </p:txBody>
      </p:sp>
      <p:sp>
        <p:nvSpPr>
          <p:cNvPr id="6" name="Content Placeholder 5"/>
          <p:cNvSpPr>
            <a:spLocks noGrp="1"/>
          </p:cNvSpPr>
          <p:nvPr>
            <p:ph sz="quarter" idx="12" hasCustomPrompt="1"/>
          </p:nvPr>
        </p:nvSpPr>
        <p:spPr>
          <a:xfrm>
            <a:off x="2590800" y="3429000"/>
            <a:ext cx="7391400" cy="1981200"/>
          </a:xfrm>
        </p:spPr>
        <p:txBody>
          <a:bodyPr/>
          <a:lstStyle>
            <a:lvl1pPr>
              <a:defRPr/>
            </a:lvl1pPr>
          </a:lstStyle>
          <a:p>
            <a:pPr lvl="0"/>
            <a:r>
              <a:rPr lang="en-US" dirty="0" err="1"/>
              <a:t>Ch</a:t>
            </a:r>
            <a:r>
              <a:rPr lang="en-US" dirty="0"/>
              <a:t> title</a:t>
            </a:r>
          </a:p>
        </p:txBody>
      </p:sp>
      <p:sp>
        <p:nvSpPr>
          <p:cNvPr id="8" name="Content Placeholder 7"/>
          <p:cNvSpPr>
            <a:spLocks noGrp="1"/>
          </p:cNvSpPr>
          <p:nvPr>
            <p:ph sz="quarter" idx="13" hasCustomPrompt="1"/>
          </p:nvPr>
        </p:nvSpPr>
        <p:spPr>
          <a:xfrm>
            <a:off x="24062" y="3352800"/>
            <a:ext cx="2566737" cy="2057400"/>
          </a:xfrm>
          <a:blipFill>
            <a:blip r:embed="rId2"/>
            <a:stretch>
              <a:fillRect/>
            </a:stretch>
          </a:blipFill>
        </p:spPr>
        <p:txBody>
          <a:bodyPr/>
          <a:lstStyle>
            <a:lvl1pPr>
              <a:defRPr>
                <a:solidFill>
                  <a:schemeClr val="bg1"/>
                </a:solidFill>
              </a:defRPr>
            </a:lvl1pPr>
          </a:lstStyle>
          <a:p>
            <a:pPr lvl="0"/>
            <a:r>
              <a:rPr lang="en-US" dirty="0"/>
              <a:t>CHAPTER </a:t>
            </a:r>
          </a:p>
          <a:p>
            <a:pPr lvl="0"/>
            <a:r>
              <a:rPr lang="en-US" dirty="0"/>
              <a:t>NB</a:t>
            </a:r>
          </a:p>
          <a:p>
            <a:pPr lvl="0"/>
            <a:r>
              <a:rPr lang="en-US" dirty="0"/>
              <a:t>BKGRD</a:t>
            </a:r>
          </a:p>
        </p:txBody>
      </p:sp>
      <p:sp>
        <p:nvSpPr>
          <p:cNvPr id="10" name="Content Placeholder 9"/>
          <p:cNvSpPr>
            <a:spLocks noGrp="1"/>
          </p:cNvSpPr>
          <p:nvPr>
            <p:ph sz="quarter" idx="14" hasCustomPrompt="1"/>
          </p:nvPr>
        </p:nvSpPr>
        <p:spPr>
          <a:xfrm>
            <a:off x="-32084" y="0"/>
            <a:ext cx="5442284" cy="3429000"/>
          </a:xfrm>
        </p:spPr>
        <p:txBody>
          <a:bodyPr/>
          <a:lstStyle>
            <a:lvl1pPr>
              <a:defRPr/>
            </a:lvl1pPr>
          </a:lstStyle>
          <a:p>
            <a:pPr lvl="0"/>
            <a:r>
              <a:rPr lang="en-US" dirty="0"/>
              <a:t>Author</a:t>
            </a:r>
          </a:p>
          <a:p>
            <a:pPr lvl="0"/>
            <a:r>
              <a:rPr lang="en-US" dirty="0"/>
              <a:t>Title</a:t>
            </a:r>
          </a:p>
          <a:p>
            <a:pPr lvl="0"/>
            <a:r>
              <a:rPr lang="en-US" dirty="0"/>
              <a:t>Of book 54</a:t>
            </a:r>
          </a:p>
        </p:txBody>
      </p:sp>
      <p:sp>
        <p:nvSpPr>
          <p:cNvPr id="12" name="Content Placeholder 11"/>
          <p:cNvSpPr>
            <a:spLocks noGrp="1"/>
          </p:cNvSpPr>
          <p:nvPr>
            <p:ph sz="quarter" idx="15" hasCustomPrompt="1"/>
          </p:nvPr>
        </p:nvSpPr>
        <p:spPr>
          <a:xfrm>
            <a:off x="5486400" y="0"/>
            <a:ext cx="3657600" cy="533400"/>
          </a:xfrm>
        </p:spPr>
        <p:txBody>
          <a:bodyPr>
            <a:normAutofit/>
          </a:bodyPr>
          <a:lstStyle>
            <a:lvl1pPr algn="r">
              <a:defRPr sz="2800">
                <a:solidFill>
                  <a:schemeClr val="bg1"/>
                </a:solidFill>
                <a:effectLst>
                  <a:outerShdw blurRad="38100" dist="38100" dir="2700000" algn="tl">
                    <a:srgbClr val="000000">
                      <a:alpha val="43137"/>
                    </a:srgbClr>
                  </a:outerShdw>
                </a:effectLst>
              </a:defRPr>
            </a:lvl1pPr>
          </a:lstStyle>
          <a:p>
            <a:pPr lvl="0"/>
            <a:r>
              <a:rPr lang="en-US" dirty="0"/>
              <a:t>ED</a:t>
            </a:r>
          </a:p>
        </p:txBody>
      </p:sp>
      <p:sp>
        <p:nvSpPr>
          <p:cNvPr id="13"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Interactive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a:t>
            </a:r>
            <a:r>
              <a:rPr lang="en-US" altLang="en-US" sz="1400" dirty="0" err="1">
                <a:solidFill>
                  <a:srgbClr val="000000"/>
                </a:solidFill>
              </a:rPr>
              <a:t>Chiritescu</a:t>
            </a:r>
            <a:endParaRPr lang="en-US" altLang="en-US" sz="1400" dirty="0">
              <a:solidFill>
                <a:srgbClr val="000000"/>
              </a:solidFill>
            </a:endParaRP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Tree>
    <p:extLst>
      <p:ext uri="{BB962C8B-B14F-4D97-AF65-F5344CB8AC3E}">
        <p14:creationId xmlns:p14="http://schemas.microsoft.com/office/powerpoint/2010/main" val="275705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AL or Ex Main">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AL or EX Left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0"/>
            <a:ext cx="4072359"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88540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AL or EX R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4953000" y="762000"/>
            <a:ext cx="4072359"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900798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 or Ex and ANSW">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1"/>
            <a:ext cx="8518947" cy="2362200"/>
          </a:xfrm>
          <a:prstGeom prst="rect">
            <a:avLst/>
          </a:prstGeom>
        </p:spPr>
        <p:txBody>
          <a:bodyPr/>
          <a:lstStyle>
            <a:lvl1pPr>
              <a:defRPr sz="3200">
                <a:solidFill>
                  <a:schemeClr val="tx2"/>
                </a:solidFill>
              </a:defRPr>
            </a:lvl1pPr>
            <a:lvl2pPr>
              <a:defRPr sz="30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p:nvPr>
        </p:nvSpPr>
        <p:spPr>
          <a:xfrm>
            <a:off x="381000" y="3200400"/>
            <a:ext cx="8518947" cy="2971800"/>
          </a:xfrm>
          <a:prstGeom prst="rect">
            <a:avLst/>
          </a:prstGeom>
        </p:spPr>
        <p:txBody>
          <a:bodyPr/>
          <a:lstStyle>
            <a:lvl1pPr>
              <a:defRPr sz="3000">
                <a:solidFill>
                  <a:srgbClr val="002060"/>
                </a:solidFill>
              </a:defRPr>
            </a:lvl1pPr>
            <a:lvl2pPr>
              <a:defRPr sz="3000">
                <a:solidFill>
                  <a:srgbClr val="002060"/>
                </a:solidFill>
              </a:defRPr>
            </a:lvl2pPr>
            <a:lvl3pPr>
              <a:defRPr sz="2400">
                <a:solidFill>
                  <a:srgbClr val="002060"/>
                </a:solidFill>
              </a:defRPr>
            </a:lvl3pPr>
            <a:lvl4pPr>
              <a:defRPr sz="2000">
                <a:solidFill>
                  <a:srgbClr val="002060"/>
                </a:solidFill>
              </a:defRPr>
            </a:lvl4pPr>
            <a:lvl5pPr>
              <a:defRPr sz="1800">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3273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00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6" grpId="0" uiExpand="1"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L or Ex and ANSW">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347241" y="914400"/>
            <a:ext cx="3843759" cy="5333999"/>
          </a:xfrm>
          <a:prstGeom prst="rect">
            <a:avLst/>
          </a:prstGeom>
        </p:spPr>
        <p:txBody>
          <a:bodyPr/>
          <a:lstStyle>
            <a:lvl1pPr>
              <a:defRPr sz="3200">
                <a:solidFill>
                  <a:schemeClr val="tx2"/>
                </a:solidFill>
              </a:defRPr>
            </a:lvl1pPr>
            <a:lvl2pPr>
              <a:defRPr sz="30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p:nvPr>
        </p:nvSpPr>
        <p:spPr>
          <a:xfrm>
            <a:off x="4191000" y="838200"/>
            <a:ext cx="4708947" cy="5334000"/>
          </a:xfrm>
          <a:prstGeom prst="rect">
            <a:avLst/>
          </a:prstGeom>
        </p:spPr>
        <p:txBody>
          <a:bodyPr/>
          <a:lstStyle>
            <a:lvl1pPr>
              <a:defRPr sz="3000">
                <a:solidFill>
                  <a:srgbClr val="002060"/>
                </a:solidFill>
              </a:defRPr>
            </a:lvl1pPr>
            <a:lvl2pPr>
              <a:defRPr sz="3000">
                <a:solidFill>
                  <a:srgbClr val="002060"/>
                </a:solidFill>
              </a:defRPr>
            </a:lvl2pPr>
            <a:lvl3pPr>
              <a:defRPr sz="2400">
                <a:solidFill>
                  <a:srgbClr val="002060"/>
                </a:solidFill>
              </a:defRPr>
            </a:lvl3pPr>
            <a:lvl4pPr>
              <a:defRPr sz="2000">
                <a:solidFill>
                  <a:srgbClr val="002060"/>
                </a:solidFill>
              </a:defRPr>
            </a:lvl4pPr>
            <a:lvl5pPr>
              <a:defRPr sz="1800">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24330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 or EX BText">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p:nvPr>
        </p:nvSpPr>
        <p:spPr>
          <a:xfrm>
            <a:off x="381000" y="3200400"/>
            <a:ext cx="8518947" cy="2971800"/>
          </a:xfrm>
          <a:prstGeom prst="rect">
            <a:avLst/>
          </a:prstGeom>
        </p:spPr>
        <p:txBody>
          <a:bodyPr/>
          <a:lstStyle>
            <a:lvl1pPr>
              <a:defRPr sz="3000">
                <a:solidFill>
                  <a:schemeClr val="tx1"/>
                </a:solidFill>
              </a:defRPr>
            </a:lvl1pPr>
            <a:lvl2pPr>
              <a:defRPr sz="30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87485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 or EX BT no animation">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15400" cy="661061"/>
          </a:xfrm>
        </p:spPr>
        <p:txBody>
          <a:bodyPr/>
          <a:lstStyle>
            <a:lvl1pPr>
              <a:defRPr sz="3200">
                <a:solidFill>
                  <a:srgbClr val="002060"/>
                </a:solidFill>
              </a:defRPr>
            </a:lvl1pPr>
          </a:lstStyle>
          <a:p>
            <a:r>
              <a:rPr lang="en-US" dirty="0"/>
              <a:t>Click to edit Master title style</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hasCustomPrompt="1"/>
          </p:nvPr>
        </p:nvSpPr>
        <p:spPr>
          <a:xfrm>
            <a:off x="381000" y="3200400"/>
            <a:ext cx="8518947" cy="2971800"/>
          </a:xfrm>
          <a:prstGeom prst="rect">
            <a:avLst/>
          </a:prstGeom>
        </p:spPr>
        <p:txBody>
          <a:bodyPr/>
          <a:lstStyle>
            <a:lvl1pPr>
              <a:defRPr sz="3000">
                <a:solidFill>
                  <a:schemeClr val="tx1"/>
                </a:solidFill>
              </a:defRPr>
            </a:lvl1pPr>
            <a:lvl2pPr>
              <a:defRPr sz="30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a:t>Click to edit Master text styles NO ANIM</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249447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PS M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2946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PS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24355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2"/>
          </p:nvPr>
        </p:nvSpPr>
        <p:spPr>
          <a:xfrm>
            <a:off x="457200" y="3124200"/>
            <a:ext cx="8458200" cy="3200400"/>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854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6" grpId="0" uiExpand="1" build="p">
        <p:tmplLst>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 this chapt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340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 name="Title 1"/>
          <p:cNvSpPr>
            <a:spLocks noGrp="1"/>
          </p:cNvSpPr>
          <p:nvPr>
            <p:ph type="title" hasCustomPrompt="1"/>
          </p:nvPr>
        </p:nvSpPr>
        <p:spPr>
          <a:xfrm>
            <a:off x="304800" y="0"/>
            <a:ext cx="8686800" cy="889000"/>
          </a:xfrm>
        </p:spPr>
        <p:txBody>
          <a:bodyPr/>
          <a:lstStyle>
            <a:lvl1pPr algn="l">
              <a:defRPr sz="4800" b="1" baseline="0">
                <a:solidFill>
                  <a:srgbClr val="AD400F"/>
                </a:solidFill>
              </a:defRPr>
            </a:lvl1pPr>
          </a:lstStyle>
          <a:p>
            <a:r>
              <a:rPr lang="en-US" dirty="0"/>
              <a:t>IN THIS ****</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 in a nutshe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 name="Title 1"/>
          <p:cNvSpPr>
            <a:spLocks noGrp="1"/>
          </p:cNvSpPr>
          <p:nvPr>
            <p:ph type="title" hasCustomPrompt="1"/>
          </p:nvPr>
        </p:nvSpPr>
        <p:spPr>
          <a:xfrm>
            <a:off x="0" y="8744"/>
            <a:ext cx="9144000" cy="889000"/>
          </a:xfrm>
        </p:spPr>
        <p:txBody>
          <a:bodyPr/>
          <a:lstStyle>
            <a:lvl1pPr>
              <a:defRPr b="1"/>
            </a:lvl1pPr>
          </a:lstStyle>
          <a:p>
            <a:r>
              <a:rPr lang="en-US" dirty="0"/>
              <a:t>CHAPTER ****</a:t>
            </a:r>
          </a:p>
        </p:txBody>
      </p:sp>
    </p:spTree>
    <p:extLst>
      <p:ext uri="{BB962C8B-B14F-4D97-AF65-F5344CB8AC3E}">
        <p14:creationId xmlns:p14="http://schemas.microsoft.com/office/powerpoint/2010/main" val="35604483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M">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3999" cy="961900"/>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0939"/>
            <a:ext cx="9143999"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anim">
    <p:spTree>
      <p:nvGrpSpPr>
        <p:cNvPr id="1" name=""/>
        <p:cNvGrpSpPr/>
        <p:nvPr/>
      </p:nvGrpSpPr>
      <p:grpSpPr>
        <a:xfrm>
          <a:off x="0" y="0"/>
          <a:ext cx="0" cy="0"/>
          <a:chOff x="0" y="0"/>
          <a:chExt cx="0" cy="0"/>
        </a:xfrm>
      </p:grpSpPr>
      <p:sp>
        <p:nvSpPr>
          <p:cNvPr id="2" name="Title 1"/>
          <p:cNvSpPr>
            <a:spLocks noGrp="1"/>
          </p:cNvSpPr>
          <p:nvPr>
            <p:ph type="title"/>
          </p:nvPr>
        </p:nvSpPr>
        <p:spPr>
          <a:xfrm>
            <a:off x="0" y="100939"/>
            <a:ext cx="9143999"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8588375" cy="2479675"/>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304800" y="3581400"/>
            <a:ext cx="8686800" cy="2590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3470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wipe(left)">
                                      <p:cBhvr>
                                        <p:cTn id="32" dur="500"/>
                                        <p:tgtEl>
                                          <p:spTgt spid="7">
                                            <p:txEl>
                                              <p:pRg st="1" end="1"/>
                                            </p:txEl>
                                          </p:spTgt>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wipe(left)">
                                      <p:cBhvr>
                                        <p:cTn id="36" dur="500"/>
                                        <p:tgtEl>
                                          <p:spTgt spid="7">
                                            <p:txEl>
                                              <p:pRg st="2" end="2"/>
                                            </p:txEl>
                                          </p:spTgt>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wipe(left)">
                                      <p:cBhvr>
                                        <p:cTn id="40" dur="500"/>
                                        <p:tgtEl>
                                          <p:spTgt spid="7">
                                            <p:txEl>
                                              <p:pRg st="3" end="3"/>
                                            </p:txEl>
                                          </p:spTgt>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wipe(left)">
                                      <p:cBhvr>
                                        <p:cTn id="4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7" grpId="0" uiExpand="1" build="p">
        <p:tmplLst>
          <p:tmpl lvl="1">
            <p:tnLst>
              <p:par>
                <p:cTn presetID="22" presetClass="entr" presetSubtype="8"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2750821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10.xml"/><Relationship Id="rId1" Type="http://schemas.openxmlformats.org/officeDocument/2006/relationships/slideLayout" Target="../slideLayouts/slideLayout21.xml"/><Relationship Id="rId5" Type="http://schemas.openxmlformats.org/officeDocument/2006/relationships/image" Target="../media/image25.png"/><Relationship Id="rId4" Type="http://schemas.openxmlformats.org/officeDocument/2006/relationships/image" Target="../media/image24.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6.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theme" Target="../theme/theme3.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5.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7.xml"/><Relationship Id="rId1" Type="http://schemas.openxmlformats.org/officeDocument/2006/relationships/slideLayout" Target="../slideLayouts/slideLayout17.xml"/><Relationship Id="rId4" Type="http://schemas.openxmlformats.org/officeDocument/2006/relationships/image" Target="../media/image16.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9.xml"/><Relationship Id="rId1" Type="http://schemas.openxmlformats.org/officeDocument/2006/relationships/slideLayout" Target="../slideLayouts/slideLayout20.xml"/><Relationship Id="rId5" Type="http://schemas.openxmlformats.org/officeDocument/2006/relationships/image" Target="../media/image22.png"/><Relationship Id="rId4" Type="http://schemas.openxmlformats.org/officeDocument/2006/relationships/image" Target="../media/image2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00800"/>
            <a:ext cx="9143999"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sp>
        <p:nvSpPr>
          <p:cNvPr id="3" name="Footer Placeholder 2"/>
          <p:cNvSpPr>
            <a:spLocks noGrp="1"/>
          </p:cNvSpPr>
          <p:nvPr>
            <p:ph type="ftr" sz="quarter" idx="3"/>
          </p:nvPr>
        </p:nvSpPr>
        <p:spPr>
          <a:xfrm>
            <a:off x="0" y="6400800"/>
            <a:ext cx="8686800" cy="457200"/>
          </a:xfrm>
          <a:prstGeom prst="rect">
            <a:avLst/>
          </a:prstGeom>
          <a:noFill/>
        </p:spPr>
        <p:txBody>
          <a:bodyPr vert="horz" lIns="91440" tIns="45720" rIns="91440" bIns="45720" rtlCol="0" anchor="ctr"/>
          <a:lstStyle>
            <a:lvl1pPr algn="l">
              <a:buNone/>
              <a:defRPr sz="900">
                <a:solidFill>
                  <a:schemeClr val="bg1"/>
                </a:solidFill>
                <a:cs typeface="Arial" pitchFamily="34" charset="0"/>
              </a:defRPr>
            </a:lvl1pPr>
          </a:lstStyle>
          <a:p>
            <a:pPr fontAlgn="base">
              <a:spcAft>
                <a:spcPct val="0"/>
              </a:spcAft>
              <a:defRPr/>
            </a:pPr>
            <a:r>
              <a:rPr lang="en-US" dirty="0">
                <a:solidFill>
                  <a:srgbClr val="FFFFFF"/>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1"/>
            <a:ext cx="9143999"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a:xfrm>
            <a:off x="2743200" y="3543300"/>
            <a:ext cx="6400800" cy="2582863"/>
          </a:xfrm>
          <a:prstGeom prst="rect">
            <a:avLst/>
          </a:prstGeom>
        </p:spPr>
        <p:txBody>
          <a:bodyPr vert="horz" lIns="91440" tIns="45720" rIns="91440" bIns="45720" rtlCol="0">
            <a:normAutofit/>
          </a:bodyPr>
          <a:lstStyle/>
          <a:p>
            <a:pPr lvl="0"/>
            <a:r>
              <a:rPr lang="en-US" dirty="0"/>
              <a:t>Chapter title</a:t>
            </a:r>
          </a:p>
        </p:txBody>
      </p:sp>
      <p:pic>
        <p:nvPicPr>
          <p:cNvPr id="8"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5420397" y="457201"/>
            <a:ext cx="3723603" cy="3049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89"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0" indent="0" algn="l" rtl="0" eaLnBrk="0" fontAlgn="base" hangingPunct="0">
        <a:spcBef>
          <a:spcPct val="20000"/>
        </a:spcBef>
        <a:spcAft>
          <a:spcPct val="0"/>
        </a:spcAft>
        <a:buNone/>
        <a:defRPr sz="3200" baseline="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763000" cy="533401"/>
          </a:xfrm>
          <a:prstGeom prst="rect">
            <a:avLst/>
          </a:prstGeom>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990600"/>
            <a:ext cx="9143998" cy="5437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IN THIS CHAPTER OR NUTSHELL</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This is the intro slide and the summary slide (chapter in a nutshell) design</a:t>
            </a:r>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763000" cy="457200"/>
          </a:xfrm>
          <a:prstGeom prst="rect">
            <a:avLst/>
          </a:prstGeom>
          <a:noFill/>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6200000">
            <a:off x="-3124197" y="3124198"/>
            <a:ext cx="6400799" cy="15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rot="16200000">
            <a:off x="5867398" y="3124198"/>
            <a:ext cx="6400799" cy="152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 id="2147483683"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800" baseline="0">
          <a:solidFill>
            <a:srgbClr val="AD400F"/>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baseline="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 y="77788"/>
            <a:ext cx="9144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AE1221"/>
                </a:solidFill>
              </a:defRPr>
            </a:lvl1pPr>
          </a:lstStyle>
          <a:p>
            <a:pPr fontAlgn="base">
              <a:spcAft>
                <a:spcPct val="0"/>
              </a:spcAft>
              <a:defRPr/>
            </a:pPr>
            <a:fld id="{2378B25E-053D-4AA2-A71D-1D9F2F8C0927}" type="slidenum">
              <a:rPr lang="en-US" smtClean="0"/>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763000" cy="498143"/>
          </a:xfrm>
          <a:prstGeom prst="rect">
            <a:avLst/>
          </a:prstGeom>
          <a:noFill/>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163" y="6355081"/>
            <a:ext cx="8829675" cy="45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2" r:id="rId3"/>
    <p:sldLayoutId id="2147483694" r:id="rId4"/>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763000" cy="516114"/>
          </a:xfrm>
          <a:prstGeom prst="rect">
            <a:avLst/>
          </a:prstGeom>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p:ph type="ftr" sz="quarter" idx="3"/>
          </p:nvPr>
        </p:nvSpPr>
        <p:spPr>
          <a:xfrm>
            <a:off x="0" y="6352697"/>
            <a:ext cx="8763000" cy="505303"/>
          </a:xfrm>
          <a:prstGeom prst="rect">
            <a:avLst/>
          </a:prstGeom>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8965"/>
            <a:ext cx="9105899" cy="2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153987"/>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Example or Active Learning</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763000" cy="533400"/>
          </a:xfrm>
          <a:prstGeom prst="rect">
            <a:avLst/>
          </a:prstGeom>
          <a:noFill/>
        </p:spPr>
        <p:txBody>
          <a:bodyPr vert="horz" lIns="91440" tIns="45720" rIns="91440" bIns="45720" rtlCol="0" anchor="ctr"/>
          <a:lstStyle>
            <a:lvl1pPr algn="l">
              <a:buFontTx/>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 name="Text Placeholder 1"/>
          <p:cNvSpPr>
            <a:spLocks noGrp="1"/>
          </p:cNvSpPr>
          <p:nvPr>
            <p:ph type="body" idx="1"/>
          </p:nvPr>
        </p:nvSpPr>
        <p:spPr>
          <a:xfrm>
            <a:off x="457200" y="838200"/>
            <a:ext cx="8229600" cy="5287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0800000">
            <a:off x="-4948" y="685800"/>
            <a:ext cx="9105899" cy="219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91" r:id="rId2"/>
    <p:sldLayoutId id="2147483692" r:id="rId3"/>
    <p:sldLayoutId id="2147483686" r:id="rId4"/>
    <p:sldLayoutId id="2147483696" r:id="rId5"/>
    <p:sldLayoutId id="2147483688" r:id="rId6"/>
    <p:sldLayoutId id="2147483693" r:id="rId7"/>
  </p:sldLayoutIdLst>
  <p:transition/>
  <p:hf hdr="0" dt="0"/>
  <p:txStyles>
    <p:titleStyle>
      <a:lvl1pPr algn="l"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966" y="6400800"/>
            <a:ext cx="492034"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chemeClr val="bg1"/>
                </a:solidFill>
              </a:defRPr>
            </a:lvl1p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7630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1" y="1"/>
            <a:ext cx="9143999" cy="914399"/>
            <a:chOff x="1" y="1"/>
            <a:chExt cx="9143999" cy="914399"/>
          </a:xfrm>
        </p:grpSpPr>
        <p:pic>
          <p:nvPicPr>
            <p:cNvPr id="1032" name="Picture 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86200" y="8082"/>
              <a:ext cx="5257800" cy="906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 y="1"/>
              <a:ext cx="5105399" cy="859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7"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657492" y="6400800"/>
            <a:ext cx="486507" cy="457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1" y="0"/>
            <a:ext cx="914399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THINK-PAIR-SHARE</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chemeClr val="bg1"/>
                </a:solidFill>
              </a:defRPr>
            </a:lvl1p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7630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28541375"/>
      </p:ext>
    </p:extLst>
  </p:cSld>
  <p:clrMap bg1="lt1" tx1="dk1" bg2="lt2" tx2="dk2" accent1="accent1" accent2="accent2" accent3="accent3" accent4="accent4" accent5="accent5" accent6="accent6" hlink="hlink" folHlink="folHlink"/>
  <p:sldLayoutIdLst>
    <p:sldLayoutId id="2147483685" r:id="rId1"/>
    <p:sldLayoutId id="2147483687" r:id="rId2"/>
  </p:sldLayoutIdLst>
  <p:hf hd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7630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2021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
        <p:nvSpPr>
          <p:cNvPr id="8" name="Text Placeholder 7"/>
          <p:cNvSpPr>
            <a:spLocks noGrp="1"/>
          </p:cNvSpPr>
          <p:nvPr>
            <p:ph sz="quarter" idx="12"/>
          </p:nvPr>
        </p:nvSpPr>
        <p:spPr>
          <a:xfrm>
            <a:off x="2590800" y="3581400"/>
            <a:ext cx="6553200" cy="1828800"/>
          </a:xfrm>
        </p:spPr>
        <p:txBody>
          <a:bodyPr anchor="ctr">
            <a:normAutofit/>
          </a:bodyPr>
          <a:lstStyle/>
          <a:p>
            <a:pPr algn="ctr">
              <a:defRPr/>
            </a:pPr>
            <a:r>
              <a:rPr lang="en-US" sz="5400" dirty="0"/>
              <a:t>Externalities</a:t>
            </a:r>
            <a:endParaRPr lang="en-US" sz="5400" dirty="0">
              <a:latin typeface="+mj-lt"/>
            </a:endParaRPr>
          </a:p>
        </p:txBody>
      </p:sp>
      <p:sp>
        <p:nvSpPr>
          <p:cNvPr id="9" name="Content Placeholder 8"/>
          <p:cNvSpPr>
            <a:spLocks noGrp="1"/>
          </p:cNvSpPr>
          <p:nvPr>
            <p:ph sz="quarter" idx="13"/>
          </p:nvPr>
        </p:nvSpPr>
        <p:spPr>
          <a:xfrm>
            <a:off x="0" y="3581400"/>
            <a:ext cx="2566737" cy="1905000"/>
          </a:xfrm>
        </p:spPr>
        <p:txBody>
          <a:bodyPr>
            <a:normAutofit lnSpcReduction="10000"/>
          </a:bodyPr>
          <a:lstStyle/>
          <a:p>
            <a:pPr algn="ctr"/>
            <a:r>
              <a:rPr lang="en-US" sz="2800" dirty="0"/>
              <a:t>CHAPTER</a:t>
            </a:r>
            <a:r>
              <a:rPr lang="en-US" dirty="0"/>
              <a:t> </a:t>
            </a:r>
          </a:p>
          <a:p>
            <a:pPr algn="ctr"/>
            <a:r>
              <a:rPr lang="en-US" sz="8000" dirty="0"/>
              <a:t>10</a:t>
            </a:r>
          </a:p>
        </p:txBody>
      </p:sp>
      <p:sp>
        <p:nvSpPr>
          <p:cNvPr id="10" name="Content Placeholder 9"/>
          <p:cNvSpPr>
            <a:spLocks noGrp="1"/>
          </p:cNvSpPr>
          <p:nvPr>
            <p:ph sz="quarter" idx="14"/>
          </p:nvPr>
        </p:nvSpPr>
        <p:spPr>
          <a:xfrm>
            <a:off x="0" y="0"/>
            <a:ext cx="5442284" cy="3429000"/>
          </a:xfrm>
        </p:spPr>
        <p:txBody>
          <a:bodyPr/>
          <a:lstStyle/>
          <a:p>
            <a:r>
              <a:rPr lang="en-US" dirty="0">
                <a:solidFill>
                  <a:schemeClr val="bg1"/>
                </a:solidFill>
              </a:rPr>
              <a:t>N. GREGORY MANKIW</a:t>
            </a:r>
          </a:p>
          <a:p>
            <a:pPr algn="ctr"/>
            <a:r>
              <a:rPr lang="en-US" sz="1800" dirty="0"/>
              <a:t>  </a:t>
            </a:r>
          </a:p>
          <a:p>
            <a:pPr algn="ctr"/>
            <a:r>
              <a:rPr lang="en-US" sz="4000" dirty="0"/>
              <a:t>PRINCIPLES OF</a:t>
            </a:r>
          </a:p>
          <a:p>
            <a:pPr algn="ctr"/>
            <a:r>
              <a:rPr lang="en-US" sz="6000" dirty="0">
                <a:solidFill>
                  <a:srgbClr val="902C2E"/>
                </a:solidFill>
                <a:effectLst>
                  <a:outerShdw blurRad="38100" dist="38100" dir="2700000" algn="tl">
                    <a:srgbClr val="000000">
                      <a:alpha val="43137"/>
                    </a:srgbClr>
                  </a:outerShdw>
                </a:effectLst>
                <a:latin typeface="+mj-lt"/>
              </a:rPr>
              <a:t>ECONOMICS</a:t>
            </a:r>
          </a:p>
        </p:txBody>
      </p:sp>
      <p:sp>
        <p:nvSpPr>
          <p:cNvPr id="11" name="Content Placeholder 10"/>
          <p:cNvSpPr>
            <a:spLocks noGrp="1"/>
          </p:cNvSpPr>
          <p:nvPr>
            <p:ph sz="quarter" idx="15"/>
          </p:nvPr>
        </p:nvSpPr>
        <p:spPr/>
        <p:txBody>
          <a:bodyPr>
            <a:normAutofit/>
          </a:bodyPr>
          <a:lstStyle/>
          <a:p>
            <a:r>
              <a:rPr lang="en-US" dirty="0"/>
              <a:t>NINTH EDITION</a:t>
            </a:r>
          </a:p>
        </p:txBody>
      </p:sp>
      <p:sp>
        <p:nvSpPr>
          <p:cNvPr id="12" name="Footer Placeholder 2"/>
          <p:cNvSpPr txBox="1">
            <a:spLocks/>
          </p:cNvSpPr>
          <p:nvPr/>
        </p:nvSpPr>
        <p:spPr>
          <a:xfrm>
            <a:off x="0" y="6400800"/>
            <a:ext cx="8686800" cy="457200"/>
          </a:xfrm>
          <a:prstGeom prst="rect">
            <a:avLst/>
          </a:prstGeom>
          <a:noFill/>
        </p:spPr>
        <p:txBody>
          <a:bodyPr vert="horz" lIns="91440" tIns="45720" rIns="91440" bIns="45720" rtlCol="0" anchor="ctr"/>
          <a:lstStyle>
            <a:defPPr>
              <a:defRPr lang="en-US"/>
            </a:defPPr>
            <a:lvl1pPr marL="0" algn="l" defTabSz="914400" rtl="0" eaLnBrk="1" latinLnBrk="0" hangingPunct="1">
              <a:buNone/>
              <a:defRPr sz="900" kern="1200">
                <a:solidFill>
                  <a:schemeClr val="tx1"/>
                </a:solidFill>
                <a:latin typeface="+mn-lt"/>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Aft>
                <a:spcPct val="0"/>
              </a:spcAft>
              <a:defRPr/>
            </a:pPr>
            <a:r>
              <a:rPr lang="en-US">
                <a:solidFill>
                  <a:schemeClr val="bg1"/>
                </a:solidFill>
              </a:rPr>
              <a:t>© 2021 Cengage Learning</a:t>
            </a:r>
            <a:r>
              <a:rPr lang="en-US" baseline="30000">
                <a:solidFill>
                  <a:schemeClr val="bg1"/>
                </a:solidFill>
              </a:rPr>
              <a:t>®</a:t>
            </a:r>
            <a:r>
              <a:rPr lang="en-US">
                <a:solidFill>
                  <a:schemeClr val="bg1"/>
                </a:solidFill>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chemeClr val="bg1"/>
              </a:solidFill>
            </a:endParaRPr>
          </a:p>
        </p:txBody>
      </p:sp>
    </p:spTree>
    <p:extLst>
      <p:ext uri="{BB962C8B-B14F-4D97-AF65-F5344CB8AC3E}">
        <p14:creationId xmlns:p14="http://schemas.microsoft.com/office/powerpoint/2010/main" val="2962300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8601" y="673100"/>
            <a:ext cx="5062539" cy="5878513"/>
            <a:chOff x="67" y="389"/>
            <a:chExt cx="3189" cy="3703"/>
          </a:xfrm>
        </p:grpSpPr>
        <p:grpSp>
          <p:nvGrpSpPr>
            <p:cNvPr id="3" name="Group 3"/>
            <p:cNvGrpSpPr>
              <a:grpSpLocks/>
            </p:cNvGrpSpPr>
            <p:nvPr/>
          </p:nvGrpSpPr>
          <p:grpSpPr bwMode="auto">
            <a:xfrm>
              <a:off x="67" y="389"/>
              <a:ext cx="3189" cy="3703"/>
              <a:chOff x="2412" y="389"/>
              <a:chExt cx="3189" cy="3703"/>
            </a:xfrm>
          </p:grpSpPr>
          <p:grpSp>
            <p:nvGrpSpPr>
              <p:cNvPr id="4" name="Group 4"/>
              <p:cNvGrpSpPr>
                <a:grpSpLocks/>
              </p:cNvGrpSpPr>
              <p:nvPr/>
            </p:nvGrpSpPr>
            <p:grpSpPr bwMode="auto">
              <a:xfrm>
                <a:off x="2412" y="389"/>
                <a:ext cx="3160" cy="3650"/>
                <a:chOff x="2412" y="389"/>
                <a:chExt cx="3160" cy="3650"/>
              </a:xfrm>
            </p:grpSpPr>
            <p:sp>
              <p:nvSpPr>
                <p:cNvPr id="12324" name="AutoShape 5"/>
                <p:cNvSpPr>
                  <a:spLocks noChangeAspect="1" noChangeArrowheads="1" noTextEdit="1"/>
                </p:cNvSpPr>
                <p:nvPr/>
              </p:nvSpPr>
              <p:spPr bwMode="auto">
                <a:xfrm>
                  <a:off x="2550" y="389"/>
                  <a:ext cx="3022" cy="3650"/>
                </a:xfrm>
                <a:prstGeom prst="rect">
                  <a:avLst/>
                </a:prstGeom>
                <a:noFill/>
                <a:ln w="9525">
                  <a:noFill/>
                  <a:miter lim="800000"/>
                  <a:headEnd/>
                  <a:tailEnd/>
                </a:ln>
              </p:spPr>
              <p:txBody>
                <a:bodyPr/>
                <a:lstStyle/>
                <a:p>
                  <a:endParaRPr lang="en-US">
                    <a:latin typeface="Arial"/>
                    <a:cs typeface="Arial"/>
                  </a:endParaRPr>
                </a:p>
              </p:txBody>
            </p:sp>
            <p:sp>
              <p:nvSpPr>
                <p:cNvPr id="12325" name="Rectangle 6"/>
                <p:cNvSpPr>
                  <a:spLocks noChangeArrowheads="1"/>
                </p:cNvSpPr>
                <p:nvPr/>
              </p:nvSpPr>
              <p:spPr bwMode="auto">
                <a:xfrm>
                  <a:off x="2959" y="603"/>
                  <a:ext cx="2440" cy="2910"/>
                </a:xfrm>
                <a:prstGeom prst="rect">
                  <a:avLst/>
                </a:prstGeom>
                <a:solidFill>
                  <a:srgbClr val="FFFFFF"/>
                </a:solidFill>
                <a:ln w="9525">
                  <a:noFill/>
                  <a:miter lim="800000"/>
                  <a:headEnd/>
                  <a:tailEnd/>
                </a:ln>
              </p:spPr>
              <p:txBody>
                <a:bodyPr/>
                <a:lstStyle/>
                <a:p>
                  <a:endParaRPr lang="en-US">
                    <a:latin typeface="Arial"/>
                    <a:cs typeface="Arial"/>
                  </a:endParaRPr>
                </a:p>
              </p:txBody>
            </p:sp>
            <p:sp>
              <p:nvSpPr>
                <p:cNvPr id="12326" name="Line 7"/>
                <p:cNvSpPr>
                  <a:spLocks noChangeShapeType="1"/>
                </p:cNvSpPr>
                <p:nvPr/>
              </p:nvSpPr>
              <p:spPr bwMode="auto">
                <a:xfrm>
                  <a:off x="2959" y="3250"/>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27" name="Line 8"/>
                <p:cNvSpPr>
                  <a:spLocks noChangeShapeType="1"/>
                </p:cNvSpPr>
                <p:nvPr/>
              </p:nvSpPr>
              <p:spPr bwMode="auto">
                <a:xfrm>
                  <a:off x="2959" y="2715"/>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28" name="Line 9"/>
                <p:cNvSpPr>
                  <a:spLocks noChangeShapeType="1"/>
                </p:cNvSpPr>
                <p:nvPr/>
              </p:nvSpPr>
              <p:spPr bwMode="auto">
                <a:xfrm>
                  <a:off x="2959" y="2189"/>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29" name="Line 10"/>
                <p:cNvSpPr>
                  <a:spLocks noChangeShapeType="1"/>
                </p:cNvSpPr>
                <p:nvPr/>
              </p:nvSpPr>
              <p:spPr bwMode="auto">
                <a:xfrm>
                  <a:off x="2959" y="1663"/>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0" name="Line 11"/>
                <p:cNvSpPr>
                  <a:spLocks noChangeShapeType="1"/>
                </p:cNvSpPr>
                <p:nvPr/>
              </p:nvSpPr>
              <p:spPr bwMode="auto">
                <a:xfrm>
                  <a:off x="2959" y="1129"/>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1" name="Line 12"/>
                <p:cNvSpPr>
                  <a:spLocks noChangeShapeType="1"/>
                </p:cNvSpPr>
                <p:nvPr/>
              </p:nvSpPr>
              <p:spPr bwMode="auto">
                <a:xfrm>
                  <a:off x="2959" y="603"/>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2" name="Line 13"/>
                <p:cNvSpPr>
                  <a:spLocks noChangeShapeType="1"/>
                </p:cNvSpPr>
                <p:nvPr/>
              </p:nvSpPr>
              <p:spPr bwMode="auto">
                <a:xfrm>
                  <a:off x="2959" y="2987"/>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3" name="Line 14"/>
                <p:cNvSpPr>
                  <a:spLocks noChangeShapeType="1"/>
                </p:cNvSpPr>
                <p:nvPr/>
              </p:nvSpPr>
              <p:spPr bwMode="auto">
                <a:xfrm>
                  <a:off x="2959" y="2452"/>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4" name="Line 15"/>
                <p:cNvSpPr>
                  <a:spLocks noChangeShapeType="1"/>
                </p:cNvSpPr>
                <p:nvPr/>
              </p:nvSpPr>
              <p:spPr bwMode="auto">
                <a:xfrm>
                  <a:off x="2959" y="1926"/>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5" name="Line 16"/>
                <p:cNvSpPr>
                  <a:spLocks noChangeShapeType="1"/>
                </p:cNvSpPr>
                <p:nvPr/>
              </p:nvSpPr>
              <p:spPr bwMode="auto">
                <a:xfrm>
                  <a:off x="2959" y="1400"/>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6" name="Line 17"/>
                <p:cNvSpPr>
                  <a:spLocks noChangeShapeType="1"/>
                </p:cNvSpPr>
                <p:nvPr/>
              </p:nvSpPr>
              <p:spPr bwMode="auto">
                <a:xfrm>
                  <a:off x="2959" y="866"/>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2337" name="Line 18"/>
                <p:cNvSpPr>
                  <a:spLocks noChangeShapeType="1"/>
                </p:cNvSpPr>
                <p:nvPr/>
              </p:nvSpPr>
              <p:spPr bwMode="auto">
                <a:xfrm>
                  <a:off x="3306"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38" name="Line 19"/>
                <p:cNvSpPr>
                  <a:spLocks noChangeShapeType="1"/>
                </p:cNvSpPr>
                <p:nvPr/>
              </p:nvSpPr>
              <p:spPr bwMode="auto">
                <a:xfrm>
                  <a:off x="4006"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39" name="Line 20"/>
                <p:cNvSpPr>
                  <a:spLocks noChangeShapeType="1"/>
                </p:cNvSpPr>
                <p:nvPr/>
              </p:nvSpPr>
              <p:spPr bwMode="auto">
                <a:xfrm>
                  <a:off x="4698"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40" name="Line 21"/>
                <p:cNvSpPr>
                  <a:spLocks noChangeShapeType="1"/>
                </p:cNvSpPr>
                <p:nvPr/>
              </p:nvSpPr>
              <p:spPr bwMode="auto">
                <a:xfrm>
                  <a:off x="5399"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41" name="Line 22"/>
                <p:cNvSpPr>
                  <a:spLocks noChangeShapeType="1"/>
                </p:cNvSpPr>
                <p:nvPr/>
              </p:nvSpPr>
              <p:spPr bwMode="auto">
                <a:xfrm>
                  <a:off x="3660"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42" name="Line 23"/>
                <p:cNvSpPr>
                  <a:spLocks noChangeShapeType="1"/>
                </p:cNvSpPr>
                <p:nvPr/>
              </p:nvSpPr>
              <p:spPr bwMode="auto">
                <a:xfrm>
                  <a:off x="4352"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43" name="Line 24"/>
                <p:cNvSpPr>
                  <a:spLocks noChangeShapeType="1"/>
                </p:cNvSpPr>
                <p:nvPr/>
              </p:nvSpPr>
              <p:spPr bwMode="auto">
                <a:xfrm>
                  <a:off x="5053"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2344" name="Rectangle 25"/>
                <p:cNvSpPr>
                  <a:spLocks noChangeArrowheads="1"/>
                </p:cNvSpPr>
                <p:nvPr/>
              </p:nvSpPr>
              <p:spPr bwMode="auto">
                <a:xfrm>
                  <a:off x="2959" y="603"/>
                  <a:ext cx="2440" cy="2910"/>
                </a:xfrm>
                <a:prstGeom prst="rect">
                  <a:avLst/>
                </a:prstGeom>
                <a:noFill/>
                <a:ln w="12700">
                  <a:solidFill>
                    <a:schemeClr val="tx1"/>
                  </a:solidFill>
                  <a:miter lim="800000"/>
                  <a:headEnd/>
                  <a:tailEnd/>
                </a:ln>
              </p:spPr>
              <p:txBody>
                <a:bodyPr/>
                <a:lstStyle/>
                <a:p>
                  <a:endParaRPr lang="en-US">
                    <a:latin typeface="Arial"/>
                    <a:cs typeface="Arial"/>
                  </a:endParaRPr>
                </a:p>
              </p:txBody>
            </p:sp>
            <p:sp>
              <p:nvSpPr>
                <p:cNvPr id="12345" name="Line 26"/>
                <p:cNvSpPr>
                  <a:spLocks noChangeShapeType="1"/>
                </p:cNvSpPr>
                <p:nvPr/>
              </p:nvSpPr>
              <p:spPr bwMode="auto">
                <a:xfrm>
                  <a:off x="2959" y="603"/>
                  <a:ext cx="1" cy="2910"/>
                </a:xfrm>
                <a:prstGeom prst="line">
                  <a:avLst/>
                </a:prstGeom>
                <a:noFill/>
                <a:ln w="25400">
                  <a:solidFill>
                    <a:srgbClr val="000000"/>
                  </a:solidFill>
                  <a:round/>
                  <a:headEnd/>
                  <a:tailEnd/>
                </a:ln>
              </p:spPr>
              <p:txBody>
                <a:bodyPr/>
                <a:lstStyle/>
                <a:p>
                  <a:endParaRPr lang="en-US">
                    <a:latin typeface="Arial"/>
                    <a:cs typeface="Arial"/>
                  </a:endParaRPr>
                </a:p>
              </p:txBody>
            </p:sp>
            <p:sp>
              <p:nvSpPr>
                <p:cNvPr id="12346" name="Line 27"/>
                <p:cNvSpPr>
                  <a:spLocks noChangeShapeType="1"/>
                </p:cNvSpPr>
                <p:nvPr/>
              </p:nvSpPr>
              <p:spPr bwMode="auto">
                <a:xfrm>
                  <a:off x="2912" y="351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47" name="Line 28"/>
                <p:cNvSpPr>
                  <a:spLocks noChangeShapeType="1"/>
                </p:cNvSpPr>
                <p:nvPr/>
              </p:nvSpPr>
              <p:spPr bwMode="auto">
                <a:xfrm>
                  <a:off x="2912" y="3250"/>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48" name="Line 29"/>
                <p:cNvSpPr>
                  <a:spLocks noChangeShapeType="1"/>
                </p:cNvSpPr>
                <p:nvPr/>
              </p:nvSpPr>
              <p:spPr bwMode="auto">
                <a:xfrm>
                  <a:off x="2912" y="2987"/>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49" name="Line 30"/>
                <p:cNvSpPr>
                  <a:spLocks noChangeShapeType="1"/>
                </p:cNvSpPr>
                <p:nvPr/>
              </p:nvSpPr>
              <p:spPr bwMode="auto">
                <a:xfrm>
                  <a:off x="2912" y="2715"/>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0" name="Line 31"/>
                <p:cNvSpPr>
                  <a:spLocks noChangeShapeType="1"/>
                </p:cNvSpPr>
                <p:nvPr/>
              </p:nvSpPr>
              <p:spPr bwMode="auto">
                <a:xfrm>
                  <a:off x="2912" y="2452"/>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1" name="Line 32"/>
                <p:cNvSpPr>
                  <a:spLocks noChangeShapeType="1"/>
                </p:cNvSpPr>
                <p:nvPr/>
              </p:nvSpPr>
              <p:spPr bwMode="auto">
                <a:xfrm>
                  <a:off x="2912" y="2189"/>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2" name="Line 33"/>
                <p:cNvSpPr>
                  <a:spLocks noChangeShapeType="1"/>
                </p:cNvSpPr>
                <p:nvPr/>
              </p:nvSpPr>
              <p:spPr bwMode="auto">
                <a:xfrm>
                  <a:off x="2912" y="1926"/>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3" name="Line 34"/>
                <p:cNvSpPr>
                  <a:spLocks noChangeShapeType="1"/>
                </p:cNvSpPr>
                <p:nvPr/>
              </p:nvSpPr>
              <p:spPr bwMode="auto">
                <a:xfrm>
                  <a:off x="2912" y="166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4" name="Line 35"/>
                <p:cNvSpPr>
                  <a:spLocks noChangeShapeType="1"/>
                </p:cNvSpPr>
                <p:nvPr/>
              </p:nvSpPr>
              <p:spPr bwMode="auto">
                <a:xfrm>
                  <a:off x="2912" y="1400"/>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5" name="Line 36"/>
                <p:cNvSpPr>
                  <a:spLocks noChangeShapeType="1"/>
                </p:cNvSpPr>
                <p:nvPr/>
              </p:nvSpPr>
              <p:spPr bwMode="auto">
                <a:xfrm>
                  <a:off x="2912" y="1129"/>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6" name="Line 37"/>
                <p:cNvSpPr>
                  <a:spLocks noChangeShapeType="1"/>
                </p:cNvSpPr>
                <p:nvPr/>
              </p:nvSpPr>
              <p:spPr bwMode="auto">
                <a:xfrm>
                  <a:off x="2912" y="866"/>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7" name="Line 38"/>
                <p:cNvSpPr>
                  <a:spLocks noChangeShapeType="1"/>
                </p:cNvSpPr>
                <p:nvPr/>
              </p:nvSpPr>
              <p:spPr bwMode="auto">
                <a:xfrm>
                  <a:off x="2912" y="60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8" name="Line 39"/>
                <p:cNvSpPr>
                  <a:spLocks noChangeShapeType="1"/>
                </p:cNvSpPr>
                <p:nvPr/>
              </p:nvSpPr>
              <p:spPr bwMode="auto">
                <a:xfrm>
                  <a:off x="2896" y="3513"/>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59" name="Line 40"/>
                <p:cNvSpPr>
                  <a:spLocks noChangeShapeType="1"/>
                </p:cNvSpPr>
                <p:nvPr/>
              </p:nvSpPr>
              <p:spPr bwMode="auto">
                <a:xfrm>
                  <a:off x="2896" y="2987"/>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60" name="Line 41"/>
                <p:cNvSpPr>
                  <a:spLocks noChangeShapeType="1"/>
                </p:cNvSpPr>
                <p:nvPr/>
              </p:nvSpPr>
              <p:spPr bwMode="auto">
                <a:xfrm>
                  <a:off x="2896" y="2452"/>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61" name="Line 42"/>
                <p:cNvSpPr>
                  <a:spLocks noChangeShapeType="1"/>
                </p:cNvSpPr>
                <p:nvPr/>
              </p:nvSpPr>
              <p:spPr bwMode="auto">
                <a:xfrm>
                  <a:off x="2896" y="1926"/>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62" name="Line 43"/>
                <p:cNvSpPr>
                  <a:spLocks noChangeShapeType="1"/>
                </p:cNvSpPr>
                <p:nvPr/>
              </p:nvSpPr>
              <p:spPr bwMode="auto">
                <a:xfrm>
                  <a:off x="2896" y="1400"/>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63" name="Line 44"/>
                <p:cNvSpPr>
                  <a:spLocks noChangeShapeType="1"/>
                </p:cNvSpPr>
                <p:nvPr/>
              </p:nvSpPr>
              <p:spPr bwMode="auto">
                <a:xfrm>
                  <a:off x="2896" y="866"/>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64" name="Line 45"/>
                <p:cNvSpPr>
                  <a:spLocks noChangeShapeType="1"/>
                </p:cNvSpPr>
                <p:nvPr/>
              </p:nvSpPr>
              <p:spPr bwMode="auto">
                <a:xfrm>
                  <a:off x="2959" y="3513"/>
                  <a:ext cx="2440"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2365" name="Line 46"/>
                <p:cNvSpPr>
                  <a:spLocks noChangeShapeType="1"/>
                </p:cNvSpPr>
                <p:nvPr/>
              </p:nvSpPr>
              <p:spPr bwMode="auto">
                <a:xfrm flipV="1">
                  <a:off x="2959"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66" name="Line 47"/>
                <p:cNvSpPr>
                  <a:spLocks noChangeShapeType="1"/>
                </p:cNvSpPr>
                <p:nvPr/>
              </p:nvSpPr>
              <p:spPr bwMode="auto">
                <a:xfrm flipV="1">
                  <a:off x="3306"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67" name="Line 48"/>
                <p:cNvSpPr>
                  <a:spLocks noChangeShapeType="1"/>
                </p:cNvSpPr>
                <p:nvPr/>
              </p:nvSpPr>
              <p:spPr bwMode="auto">
                <a:xfrm flipV="1">
                  <a:off x="3660"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68" name="Line 49"/>
                <p:cNvSpPr>
                  <a:spLocks noChangeShapeType="1"/>
                </p:cNvSpPr>
                <p:nvPr/>
              </p:nvSpPr>
              <p:spPr bwMode="auto">
                <a:xfrm flipV="1">
                  <a:off x="4006"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69" name="Line 50"/>
                <p:cNvSpPr>
                  <a:spLocks noChangeShapeType="1"/>
                </p:cNvSpPr>
                <p:nvPr/>
              </p:nvSpPr>
              <p:spPr bwMode="auto">
                <a:xfrm flipV="1">
                  <a:off x="4352"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70" name="Line 51"/>
                <p:cNvSpPr>
                  <a:spLocks noChangeShapeType="1"/>
                </p:cNvSpPr>
                <p:nvPr/>
              </p:nvSpPr>
              <p:spPr bwMode="auto">
                <a:xfrm flipV="1">
                  <a:off x="4698"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71" name="Line 52"/>
                <p:cNvSpPr>
                  <a:spLocks noChangeShapeType="1"/>
                </p:cNvSpPr>
                <p:nvPr/>
              </p:nvSpPr>
              <p:spPr bwMode="auto">
                <a:xfrm flipV="1">
                  <a:off x="5053"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72" name="Line 53"/>
                <p:cNvSpPr>
                  <a:spLocks noChangeShapeType="1"/>
                </p:cNvSpPr>
                <p:nvPr/>
              </p:nvSpPr>
              <p:spPr bwMode="auto">
                <a:xfrm flipV="1">
                  <a:off x="5399"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2373" name="Line 54"/>
                <p:cNvSpPr>
                  <a:spLocks noChangeShapeType="1"/>
                </p:cNvSpPr>
                <p:nvPr/>
              </p:nvSpPr>
              <p:spPr bwMode="auto">
                <a:xfrm flipV="1">
                  <a:off x="2959"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2374" name="Line 55"/>
                <p:cNvSpPr>
                  <a:spLocks noChangeShapeType="1"/>
                </p:cNvSpPr>
                <p:nvPr/>
              </p:nvSpPr>
              <p:spPr bwMode="auto">
                <a:xfrm flipV="1">
                  <a:off x="3660"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2375" name="Line 56"/>
                <p:cNvSpPr>
                  <a:spLocks noChangeShapeType="1"/>
                </p:cNvSpPr>
                <p:nvPr/>
              </p:nvSpPr>
              <p:spPr bwMode="auto">
                <a:xfrm flipV="1">
                  <a:off x="4352"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2376" name="Line 57"/>
                <p:cNvSpPr>
                  <a:spLocks noChangeShapeType="1"/>
                </p:cNvSpPr>
                <p:nvPr/>
              </p:nvSpPr>
              <p:spPr bwMode="auto">
                <a:xfrm flipV="1">
                  <a:off x="5053"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2377" name="Rectangle 58"/>
                <p:cNvSpPr>
                  <a:spLocks noChangeArrowheads="1"/>
                </p:cNvSpPr>
                <p:nvPr/>
              </p:nvSpPr>
              <p:spPr bwMode="auto">
                <a:xfrm>
                  <a:off x="2721" y="3414"/>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12378" name="Rectangle 59"/>
                <p:cNvSpPr>
                  <a:spLocks noChangeArrowheads="1"/>
                </p:cNvSpPr>
                <p:nvPr/>
              </p:nvSpPr>
              <p:spPr bwMode="auto">
                <a:xfrm>
                  <a:off x="2682" y="2888"/>
                  <a:ext cx="216"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60</a:t>
                  </a:r>
                  <a:endParaRPr lang="en-US" sz="2400" dirty="0">
                    <a:latin typeface="Arial"/>
                    <a:cs typeface="Arial"/>
                  </a:endParaRPr>
                </a:p>
              </p:txBody>
            </p:sp>
            <p:sp>
              <p:nvSpPr>
                <p:cNvPr id="12379" name="Rectangle 60"/>
                <p:cNvSpPr>
                  <a:spLocks noChangeArrowheads="1"/>
                </p:cNvSpPr>
                <p:nvPr/>
              </p:nvSpPr>
              <p:spPr bwMode="auto">
                <a:xfrm>
                  <a:off x="2574" y="2354"/>
                  <a:ext cx="324"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120</a:t>
                  </a:r>
                  <a:endParaRPr lang="en-US" sz="2400" dirty="0">
                    <a:latin typeface="Arial"/>
                    <a:cs typeface="Arial"/>
                  </a:endParaRPr>
                </a:p>
              </p:txBody>
            </p:sp>
            <p:sp>
              <p:nvSpPr>
                <p:cNvPr id="12380" name="Rectangle 61"/>
                <p:cNvSpPr>
                  <a:spLocks noChangeArrowheads="1"/>
                </p:cNvSpPr>
                <p:nvPr/>
              </p:nvSpPr>
              <p:spPr bwMode="auto">
                <a:xfrm>
                  <a:off x="2574" y="1828"/>
                  <a:ext cx="324"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180</a:t>
                  </a:r>
                  <a:endParaRPr lang="en-US" sz="2400" dirty="0">
                    <a:latin typeface="Arial"/>
                    <a:cs typeface="Arial"/>
                  </a:endParaRPr>
                </a:p>
              </p:txBody>
            </p:sp>
            <p:sp>
              <p:nvSpPr>
                <p:cNvPr id="12381" name="Rectangle 62"/>
                <p:cNvSpPr>
                  <a:spLocks noChangeArrowheads="1"/>
                </p:cNvSpPr>
                <p:nvPr/>
              </p:nvSpPr>
              <p:spPr bwMode="auto">
                <a:xfrm>
                  <a:off x="2574" y="1301"/>
                  <a:ext cx="324"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240</a:t>
                  </a:r>
                  <a:endParaRPr lang="en-US" sz="2400" dirty="0">
                    <a:latin typeface="Arial"/>
                    <a:cs typeface="Arial"/>
                  </a:endParaRPr>
                </a:p>
              </p:txBody>
            </p:sp>
            <p:sp>
              <p:nvSpPr>
                <p:cNvPr id="12382" name="Rectangle 63"/>
                <p:cNvSpPr>
                  <a:spLocks noChangeArrowheads="1"/>
                </p:cNvSpPr>
                <p:nvPr/>
              </p:nvSpPr>
              <p:spPr bwMode="auto">
                <a:xfrm>
                  <a:off x="2412" y="759"/>
                  <a:ext cx="486"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$ 300</a:t>
                  </a:r>
                  <a:endParaRPr lang="en-US" sz="2400" dirty="0">
                    <a:latin typeface="Arial"/>
                    <a:cs typeface="Arial"/>
                  </a:endParaRPr>
                </a:p>
              </p:txBody>
            </p:sp>
            <p:sp>
              <p:nvSpPr>
                <p:cNvPr id="12383" name="Rectangle 64"/>
                <p:cNvSpPr>
                  <a:spLocks noChangeArrowheads="1"/>
                </p:cNvSpPr>
                <p:nvPr/>
              </p:nvSpPr>
              <p:spPr bwMode="auto">
                <a:xfrm>
                  <a:off x="2912" y="3592"/>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12384" name="Rectangle 65"/>
                <p:cNvSpPr>
                  <a:spLocks noChangeArrowheads="1"/>
                </p:cNvSpPr>
                <p:nvPr/>
              </p:nvSpPr>
              <p:spPr bwMode="auto">
                <a:xfrm>
                  <a:off x="3557"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10</a:t>
                  </a:r>
                  <a:endParaRPr lang="en-US" sz="2400">
                    <a:latin typeface="Arial"/>
                    <a:cs typeface="Arial"/>
                  </a:endParaRPr>
                </a:p>
              </p:txBody>
            </p:sp>
            <p:sp>
              <p:nvSpPr>
                <p:cNvPr id="12385" name="Rectangle 66"/>
                <p:cNvSpPr>
                  <a:spLocks noChangeArrowheads="1"/>
                </p:cNvSpPr>
                <p:nvPr/>
              </p:nvSpPr>
              <p:spPr bwMode="auto">
                <a:xfrm>
                  <a:off x="4250"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20</a:t>
                  </a:r>
                  <a:endParaRPr lang="en-US" sz="2400">
                    <a:latin typeface="Arial"/>
                    <a:cs typeface="Arial"/>
                  </a:endParaRPr>
                </a:p>
              </p:txBody>
            </p:sp>
            <p:sp>
              <p:nvSpPr>
                <p:cNvPr id="12386" name="Rectangle 67"/>
                <p:cNvSpPr>
                  <a:spLocks noChangeArrowheads="1"/>
                </p:cNvSpPr>
                <p:nvPr/>
              </p:nvSpPr>
              <p:spPr bwMode="auto">
                <a:xfrm>
                  <a:off x="4950"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30</a:t>
                  </a:r>
                  <a:endParaRPr lang="en-US" sz="2400">
                    <a:latin typeface="Arial"/>
                    <a:cs typeface="Arial"/>
                  </a:endParaRPr>
                </a:p>
              </p:txBody>
            </p:sp>
          </p:grpSp>
          <p:sp>
            <p:nvSpPr>
              <p:cNvPr id="12321" name="Text Box 68"/>
              <p:cNvSpPr txBox="1">
                <a:spLocks noChangeArrowheads="1"/>
              </p:cNvSpPr>
              <p:nvPr/>
            </p:nvSpPr>
            <p:spPr bwMode="auto">
              <a:xfrm>
                <a:off x="2970" y="3559"/>
                <a:ext cx="2631" cy="533"/>
              </a:xfrm>
              <a:prstGeom prst="rect">
                <a:avLst/>
              </a:prstGeom>
              <a:noFill/>
              <a:ln w="9525">
                <a:noFill/>
                <a:miter lim="800000"/>
                <a:headEnd/>
                <a:tailEnd/>
              </a:ln>
            </p:spPr>
            <p:txBody>
              <a:bodyPr wrap="square">
                <a:spAutoFit/>
              </a:bodyPr>
              <a:lstStyle/>
              <a:p>
                <a:pPr algn="r">
                  <a:spcBef>
                    <a:spcPct val="50000"/>
                  </a:spcBef>
                </a:pPr>
                <a:r>
                  <a:rPr lang="en-US" sz="2500" b="1" i="1" dirty="0">
                    <a:latin typeface="Arial"/>
                    <a:cs typeface="Arial"/>
                  </a:rPr>
                  <a:t>Q</a:t>
                </a:r>
                <a:r>
                  <a:rPr lang="en-US" sz="2500" dirty="0">
                    <a:latin typeface="Arial"/>
                    <a:cs typeface="Arial"/>
                  </a:rPr>
                  <a:t> </a:t>
                </a:r>
                <a:br>
                  <a:rPr lang="en-US" sz="2500" dirty="0">
                    <a:latin typeface="Arial"/>
                    <a:cs typeface="Arial"/>
                  </a:rPr>
                </a:br>
                <a:r>
                  <a:rPr lang="en-US" sz="2400" dirty="0">
                    <a:latin typeface="Arial"/>
                    <a:cs typeface="Arial"/>
                  </a:rPr>
                  <a:t>(tons of paper per day)</a:t>
                </a:r>
              </a:p>
            </p:txBody>
          </p:sp>
          <p:sp>
            <p:nvSpPr>
              <p:cNvPr id="12322" name="Text Box 69"/>
              <p:cNvSpPr txBox="1">
                <a:spLocks noChangeArrowheads="1"/>
              </p:cNvSpPr>
              <p:nvPr/>
            </p:nvSpPr>
            <p:spPr bwMode="auto">
              <a:xfrm>
                <a:off x="2644" y="461"/>
                <a:ext cx="263" cy="298"/>
              </a:xfrm>
              <a:prstGeom prst="rect">
                <a:avLst/>
              </a:prstGeom>
              <a:noFill/>
              <a:ln w="9525">
                <a:noFill/>
                <a:miter lim="800000"/>
                <a:headEnd/>
                <a:tailEnd/>
              </a:ln>
            </p:spPr>
            <p:txBody>
              <a:bodyPr>
                <a:spAutoFit/>
              </a:bodyPr>
              <a:lstStyle/>
              <a:p>
                <a:pPr algn="r">
                  <a:spcBef>
                    <a:spcPct val="50000"/>
                  </a:spcBef>
                </a:pPr>
                <a:r>
                  <a:rPr lang="en-US" sz="2500" b="1" i="1">
                    <a:latin typeface="Arial"/>
                    <a:cs typeface="Arial"/>
                  </a:rPr>
                  <a:t>P</a:t>
                </a:r>
                <a:r>
                  <a:rPr lang="en-US" sz="2500">
                    <a:latin typeface="Arial"/>
                    <a:cs typeface="Arial"/>
                  </a:rPr>
                  <a:t> </a:t>
                </a:r>
                <a:endParaRPr lang="en-US" sz="2400">
                  <a:latin typeface="Arial"/>
                  <a:cs typeface="Arial"/>
                </a:endParaRPr>
              </a:p>
            </p:txBody>
          </p:sp>
        </p:grpSp>
        <p:sp>
          <p:nvSpPr>
            <p:cNvPr id="12319" name="Text Box 71"/>
            <p:cNvSpPr txBox="1">
              <a:spLocks noChangeArrowheads="1"/>
            </p:cNvSpPr>
            <p:nvPr/>
          </p:nvSpPr>
          <p:spPr bwMode="auto">
            <a:xfrm>
              <a:off x="625" y="573"/>
              <a:ext cx="2460" cy="290"/>
            </a:xfrm>
            <a:prstGeom prst="rect">
              <a:avLst/>
            </a:prstGeom>
            <a:solidFill>
              <a:schemeClr val="bg1"/>
            </a:solidFill>
            <a:ln w="9525">
              <a:noFill/>
              <a:miter lim="800000"/>
              <a:headEnd/>
              <a:tailEnd/>
            </a:ln>
          </p:spPr>
          <p:txBody>
            <a:bodyPr/>
            <a:lstStyle/>
            <a:p>
              <a:pPr algn="ctr">
                <a:spcBef>
                  <a:spcPct val="50000"/>
                </a:spcBef>
              </a:pPr>
              <a:r>
                <a:rPr lang="en-US" sz="2500" u="sng" dirty="0">
                  <a:latin typeface="Arial"/>
                  <a:cs typeface="Arial"/>
                </a:rPr>
                <a:t>The market for paper</a:t>
              </a:r>
            </a:p>
          </p:txBody>
        </p:sp>
      </p:grpSp>
      <p:sp>
        <p:nvSpPr>
          <p:cNvPr id="12294" name="Rectangle 73"/>
          <p:cNvSpPr>
            <a:spLocks noGrp="1" noChangeArrowheads="1"/>
          </p:cNvSpPr>
          <p:nvPr>
            <p:ph type="title"/>
          </p:nvPr>
        </p:nvSpPr>
        <p:spPr/>
        <p:txBody>
          <a:bodyPr>
            <a:normAutofit/>
          </a:bodyPr>
          <a:lstStyle/>
          <a:p>
            <a:pPr eaLnBrk="1" hangingPunct="1"/>
            <a:r>
              <a:rPr lang="en-US" sz="3000" dirty="0">
                <a:solidFill>
                  <a:schemeClr val="accent6">
                    <a:lumMod val="50000"/>
                  </a:schemeClr>
                </a:solidFill>
              </a:rPr>
              <a:t>EXAMPLE 2: Analysis of a negative externality – 2 </a:t>
            </a:r>
          </a:p>
        </p:txBody>
      </p:sp>
      <p:sp>
        <p:nvSpPr>
          <p:cNvPr id="10" name="Slide Number Placeholder 9"/>
          <p:cNvSpPr>
            <a:spLocks noGrp="1"/>
          </p:cNvSpPr>
          <p:nvPr>
            <p:ph type="sldNum" sz="quarter" idx="10"/>
          </p:nvPr>
        </p:nvSpPr>
        <p:spPr/>
        <p:txBody>
          <a:bodyPr/>
          <a:lstStyle/>
          <a:p>
            <a:pPr>
              <a:defRPr/>
            </a:pPr>
            <a:fld id="{2F37425F-5E17-4209-B948-B5CE2119E408}" type="slidenum">
              <a:rPr lang="en-US" smtClean="0"/>
              <a:pPr>
                <a:defRPr/>
              </a:pPr>
              <a:t>10</a:t>
            </a:fld>
            <a:endParaRPr lang="en-US" dirty="0"/>
          </a:p>
        </p:txBody>
      </p:sp>
      <p:grpSp>
        <p:nvGrpSpPr>
          <p:cNvPr id="11" name="Group 10"/>
          <p:cNvGrpSpPr/>
          <p:nvPr/>
        </p:nvGrpSpPr>
        <p:grpSpPr>
          <a:xfrm>
            <a:off x="1100138" y="1430338"/>
            <a:ext cx="4268787" cy="3267075"/>
            <a:chOff x="1100138" y="1430338"/>
            <a:chExt cx="4268787" cy="3267075"/>
          </a:xfrm>
        </p:grpSpPr>
        <p:sp>
          <p:nvSpPr>
            <p:cNvPr id="12293" name="Line 75"/>
            <p:cNvSpPr>
              <a:spLocks noChangeShapeType="1"/>
            </p:cNvSpPr>
            <p:nvPr/>
          </p:nvSpPr>
          <p:spPr bwMode="auto">
            <a:xfrm>
              <a:off x="1100138" y="1430338"/>
              <a:ext cx="3870325" cy="2928937"/>
            </a:xfrm>
            <a:prstGeom prst="line">
              <a:avLst/>
            </a:prstGeom>
            <a:noFill/>
            <a:ln w="44450">
              <a:solidFill>
                <a:srgbClr val="002060"/>
              </a:solidFill>
              <a:round/>
              <a:headEnd/>
              <a:tailEnd/>
            </a:ln>
          </p:spPr>
          <p:txBody>
            <a:bodyPr/>
            <a:lstStyle/>
            <a:p>
              <a:endParaRPr lang="en-US">
                <a:latin typeface="Arial"/>
                <a:cs typeface="Arial"/>
              </a:endParaRPr>
            </a:p>
          </p:txBody>
        </p:sp>
        <p:sp>
          <p:nvSpPr>
            <p:cNvPr id="12297" name="Rectangle 77"/>
            <p:cNvSpPr>
              <a:spLocks noChangeArrowheads="1"/>
            </p:cNvSpPr>
            <p:nvPr/>
          </p:nvSpPr>
          <p:spPr bwMode="auto">
            <a:xfrm>
              <a:off x="4956175" y="4240213"/>
              <a:ext cx="412750" cy="457200"/>
            </a:xfrm>
            <a:prstGeom prst="rect">
              <a:avLst/>
            </a:prstGeom>
            <a:noFill/>
            <a:ln w="9525">
              <a:noFill/>
              <a:miter lim="800000"/>
              <a:headEnd/>
              <a:tailEnd/>
            </a:ln>
          </p:spPr>
          <p:txBody>
            <a:bodyPr>
              <a:spAutoFit/>
            </a:bodyPr>
            <a:lstStyle/>
            <a:p>
              <a:r>
                <a:rPr lang="en-US" sz="2400">
                  <a:latin typeface="Arial"/>
                  <a:cs typeface="Arial"/>
                </a:rPr>
                <a:t>D</a:t>
              </a:r>
            </a:p>
          </p:txBody>
        </p:sp>
      </p:grpSp>
      <p:grpSp>
        <p:nvGrpSpPr>
          <p:cNvPr id="12" name="Group 11"/>
          <p:cNvGrpSpPr/>
          <p:nvPr/>
        </p:nvGrpSpPr>
        <p:grpSpPr>
          <a:xfrm>
            <a:off x="1090613" y="2390775"/>
            <a:ext cx="4248150" cy="3233738"/>
            <a:chOff x="1090613" y="2390775"/>
            <a:chExt cx="4248150" cy="3233738"/>
          </a:xfrm>
        </p:grpSpPr>
        <p:sp>
          <p:nvSpPr>
            <p:cNvPr id="12296" name="Line 74"/>
            <p:cNvSpPr>
              <a:spLocks noChangeShapeType="1"/>
            </p:cNvSpPr>
            <p:nvPr/>
          </p:nvSpPr>
          <p:spPr bwMode="auto">
            <a:xfrm flipV="1">
              <a:off x="1090613" y="2692400"/>
              <a:ext cx="3870325" cy="2932113"/>
            </a:xfrm>
            <a:prstGeom prst="line">
              <a:avLst/>
            </a:prstGeom>
            <a:noFill/>
            <a:ln w="44450">
              <a:solidFill>
                <a:srgbClr val="002060"/>
              </a:solidFill>
              <a:round/>
              <a:headEnd/>
              <a:tailEnd/>
            </a:ln>
          </p:spPr>
          <p:txBody>
            <a:bodyPr/>
            <a:lstStyle/>
            <a:p>
              <a:endParaRPr lang="en-US">
                <a:latin typeface="Arial"/>
                <a:cs typeface="Arial"/>
              </a:endParaRPr>
            </a:p>
          </p:txBody>
        </p:sp>
        <p:sp>
          <p:nvSpPr>
            <p:cNvPr id="12298" name="Rectangle 78"/>
            <p:cNvSpPr>
              <a:spLocks noChangeArrowheads="1"/>
            </p:cNvSpPr>
            <p:nvPr/>
          </p:nvSpPr>
          <p:spPr bwMode="auto">
            <a:xfrm>
              <a:off x="4949825" y="2390775"/>
              <a:ext cx="388938" cy="457200"/>
            </a:xfrm>
            <a:prstGeom prst="rect">
              <a:avLst/>
            </a:prstGeom>
            <a:noFill/>
            <a:ln w="9525">
              <a:noFill/>
              <a:miter lim="800000"/>
              <a:headEnd/>
              <a:tailEnd/>
            </a:ln>
          </p:spPr>
          <p:txBody>
            <a:bodyPr>
              <a:spAutoFit/>
            </a:bodyPr>
            <a:lstStyle/>
            <a:p>
              <a:r>
                <a:rPr lang="en-US" sz="2400">
                  <a:latin typeface="Arial"/>
                  <a:cs typeface="Arial"/>
                </a:rPr>
                <a:t>S</a:t>
              </a:r>
            </a:p>
          </p:txBody>
        </p:sp>
      </p:grpSp>
      <p:grpSp>
        <p:nvGrpSpPr>
          <p:cNvPr id="13" name="Group 12"/>
          <p:cNvGrpSpPr/>
          <p:nvPr/>
        </p:nvGrpSpPr>
        <p:grpSpPr>
          <a:xfrm>
            <a:off x="1095375" y="1514475"/>
            <a:ext cx="4949825" cy="3276600"/>
            <a:chOff x="1095375" y="1514475"/>
            <a:chExt cx="4949825" cy="3276600"/>
          </a:xfrm>
        </p:grpSpPr>
        <p:sp>
          <p:nvSpPr>
            <p:cNvPr id="12295" name="Line 80"/>
            <p:cNvSpPr>
              <a:spLocks noChangeShapeType="1"/>
            </p:cNvSpPr>
            <p:nvPr/>
          </p:nvSpPr>
          <p:spPr bwMode="auto">
            <a:xfrm flipV="1">
              <a:off x="1095375" y="1858963"/>
              <a:ext cx="3870325" cy="2932112"/>
            </a:xfrm>
            <a:prstGeom prst="line">
              <a:avLst/>
            </a:prstGeom>
            <a:noFill/>
            <a:ln w="44450">
              <a:solidFill>
                <a:srgbClr val="0070C0"/>
              </a:solidFill>
              <a:round/>
              <a:headEnd/>
              <a:tailEnd/>
            </a:ln>
          </p:spPr>
          <p:txBody>
            <a:bodyPr/>
            <a:lstStyle/>
            <a:p>
              <a:endParaRPr lang="en-US">
                <a:latin typeface="Arial"/>
                <a:cs typeface="Arial"/>
              </a:endParaRPr>
            </a:p>
          </p:txBody>
        </p:sp>
        <p:sp>
          <p:nvSpPr>
            <p:cNvPr id="12299" name="Rectangle 82"/>
            <p:cNvSpPr>
              <a:spLocks noChangeArrowheads="1"/>
            </p:cNvSpPr>
            <p:nvPr/>
          </p:nvSpPr>
          <p:spPr bwMode="auto">
            <a:xfrm>
              <a:off x="4941888" y="1514475"/>
              <a:ext cx="1103312" cy="729430"/>
            </a:xfrm>
            <a:prstGeom prst="rect">
              <a:avLst/>
            </a:prstGeom>
            <a:noFill/>
            <a:ln w="9525">
              <a:noFill/>
              <a:miter lim="800000"/>
              <a:headEnd/>
              <a:tailEnd/>
            </a:ln>
          </p:spPr>
          <p:txBody>
            <a:bodyPr>
              <a:spAutoFit/>
            </a:bodyPr>
            <a:lstStyle/>
            <a:p>
              <a:pPr>
                <a:lnSpc>
                  <a:spcPct val="85000"/>
                </a:lnSpc>
              </a:pPr>
              <a:r>
                <a:rPr lang="en-US" sz="2400">
                  <a:latin typeface="Arial"/>
                  <a:cs typeface="Arial"/>
                </a:rPr>
                <a:t>Social </a:t>
              </a:r>
              <a:br>
                <a:rPr lang="en-US" sz="2400">
                  <a:latin typeface="Arial"/>
                  <a:cs typeface="Arial"/>
                </a:rPr>
              </a:br>
              <a:r>
                <a:rPr lang="en-US" sz="2400">
                  <a:latin typeface="Arial"/>
                  <a:cs typeface="Arial"/>
                </a:rPr>
                <a:t>cost</a:t>
              </a:r>
            </a:p>
          </p:txBody>
        </p:sp>
      </p:grpSp>
      <p:sp>
        <p:nvSpPr>
          <p:cNvPr id="158819" name="Rectangle 99"/>
          <p:cNvSpPr>
            <a:spLocks noChangeArrowheads="1"/>
          </p:cNvSpPr>
          <p:nvPr/>
        </p:nvSpPr>
        <p:spPr bwMode="auto">
          <a:xfrm>
            <a:off x="6196867" y="1315172"/>
            <a:ext cx="2841625" cy="1304203"/>
          </a:xfrm>
          <a:prstGeom prst="rect">
            <a:avLst/>
          </a:prstGeom>
          <a:noFill/>
          <a:ln w="9525">
            <a:noFill/>
            <a:miter lim="800000"/>
            <a:headEnd/>
            <a:tailEnd/>
          </a:ln>
          <a:effectLst/>
        </p:spPr>
        <p:txBody>
          <a:bodyPr wrap="square">
            <a:spAutoFit/>
          </a:bodyPr>
          <a:lstStyle/>
          <a:p>
            <a:pPr>
              <a:lnSpc>
                <a:spcPct val="105000"/>
              </a:lnSpc>
              <a:defRPr/>
            </a:pPr>
            <a:r>
              <a:rPr lang="en-US" sz="2500" dirty="0">
                <a:solidFill>
                  <a:srgbClr val="C00000"/>
                </a:solidFill>
                <a:cs typeface="Arial"/>
              </a:rPr>
              <a:t>The socially optimal quantity is 20 tons of paper.</a:t>
            </a:r>
          </a:p>
        </p:txBody>
      </p:sp>
      <p:grpSp>
        <p:nvGrpSpPr>
          <p:cNvPr id="5" name="Group 122"/>
          <p:cNvGrpSpPr>
            <a:grpSpLocks/>
          </p:cNvGrpSpPr>
          <p:nvPr/>
        </p:nvGrpSpPr>
        <p:grpSpPr bwMode="auto">
          <a:xfrm>
            <a:off x="3074988" y="3036888"/>
            <a:ext cx="466725" cy="3084512"/>
            <a:chOff x="1937" y="1878"/>
            <a:chExt cx="294" cy="1943"/>
          </a:xfrm>
        </p:grpSpPr>
        <p:sp>
          <p:nvSpPr>
            <p:cNvPr id="12315" name="Line 106"/>
            <p:cNvSpPr>
              <a:spLocks noChangeShapeType="1"/>
            </p:cNvSpPr>
            <p:nvPr/>
          </p:nvSpPr>
          <p:spPr bwMode="auto">
            <a:xfrm>
              <a:off x="2086" y="1929"/>
              <a:ext cx="0" cy="1587"/>
            </a:xfrm>
            <a:prstGeom prst="line">
              <a:avLst/>
            </a:prstGeom>
            <a:noFill/>
            <a:ln w="28575">
              <a:solidFill>
                <a:srgbClr val="C00000"/>
              </a:solidFill>
              <a:round/>
              <a:headEnd/>
              <a:tailEnd/>
            </a:ln>
          </p:spPr>
          <p:txBody>
            <a:bodyPr/>
            <a:lstStyle/>
            <a:p>
              <a:endParaRPr lang="en-US">
                <a:solidFill>
                  <a:srgbClr val="C00000"/>
                </a:solidFill>
                <a:latin typeface="Arial"/>
                <a:cs typeface="Arial"/>
              </a:endParaRPr>
            </a:p>
          </p:txBody>
        </p:sp>
        <p:sp>
          <p:nvSpPr>
            <p:cNvPr id="12316" name="Oval 81"/>
            <p:cNvSpPr>
              <a:spLocks noChangeArrowheads="1"/>
            </p:cNvSpPr>
            <p:nvPr/>
          </p:nvSpPr>
          <p:spPr bwMode="auto">
            <a:xfrm>
              <a:off x="2042" y="1878"/>
              <a:ext cx="88" cy="87"/>
            </a:xfrm>
            <a:prstGeom prst="ellipse">
              <a:avLst/>
            </a:prstGeom>
            <a:solidFill>
              <a:srgbClr val="C00000"/>
            </a:solidFill>
            <a:ln w="9525">
              <a:solidFill>
                <a:srgbClr val="C00000"/>
              </a:solidFill>
              <a:prstDash val="dash"/>
              <a:round/>
              <a:headEnd/>
              <a:tailEnd/>
            </a:ln>
          </p:spPr>
          <p:txBody>
            <a:bodyPr wrap="none" anchor="ctr"/>
            <a:lstStyle/>
            <a:p>
              <a:endParaRPr lang="en-US">
                <a:solidFill>
                  <a:srgbClr val="C00000"/>
                </a:solidFill>
                <a:latin typeface="Arial"/>
                <a:cs typeface="Arial"/>
              </a:endParaRPr>
            </a:p>
          </p:txBody>
        </p:sp>
        <p:sp>
          <p:nvSpPr>
            <p:cNvPr id="12317" name="Rectangle 109"/>
            <p:cNvSpPr>
              <a:spLocks noChangeArrowheads="1"/>
            </p:cNvSpPr>
            <p:nvPr/>
          </p:nvSpPr>
          <p:spPr bwMode="auto">
            <a:xfrm>
              <a:off x="1937" y="3593"/>
              <a:ext cx="294" cy="228"/>
            </a:xfrm>
            <a:prstGeom prst="rect">
              <a:avLst/>
            </a:prstGeom>
            <a:noFill/>
            <a:ln w="9525">
              <a:solidFill>
                <a:srgbClr val="C00000"/>
              </a:solidFill>
              <a:miter lim="800000"/>
              <a:headEnd/>
              <a:tailEnd/>
            </a:ln>
          </p:spPr>
          <p:txBody>
            <a:bodyPr wrap="none" anchor="ctr"/>
            <a:lstStyle/>
            <a:p>
              <a:endParaRPr lang="en-US">
                <a:solidFill>
                  <a:srgbClr val="C00000"/>
                </a:solidFill>
                <a:latin typeface="Arial"/>
                <a:cs typeface="Arial"/>
              </a:endParaRPr>
            </a:p>
          </p:txBody>
        </p:sp>
      </p:grpSp>
      <p:sp>
        <p:nvSpPr>
          <p:cNvPr id="158831" name="Rectangle 111"/>
          <p:cNvSpPr>
            <a:spLocks noChangeArrowheads="1"/>
          </p:cNvSpPr>
          <p:nvPr/>
        </p:nvSpPr>
        <p:spPr bwMode="auto">
          <a:xfrm>
            <a:off x="5449888" y="3036888"/>
            <a:ext cx="3617912" cy="1255728"/>
          </a:xfrm>
          <a:prstGeom prst="rect">
            <a:avLst/>
          </a:prstGeom>
          <a:noFill/>
          <a:ln w="9525">
            <a:noFill/>
            <a:miter lim="800000"/>
            <a:headEnd/>
            <a:tailEnd/>
          </a:ln>
          <a:effectLst/>
        </p:spPr>
        <p:txBody>
          <a:bodyPr wrap="square">
            <a:spAutoFit/>
          </a:bodyPr>
          <a:lstStyle/>
          <a:p>
            <a:pPr>
              <a:lnSpc>
                <a:spcPct val="105000"/>
              </a:lnSpc>
              <a:defRPr/>
            </a:pPr>
            <a:r>
              <a:rPr lang="en-US" sz="2400" dirty="0">
                <a:cs typeface="Arial"/>
              </a:rPr>
              <a:t>At any Q &lt; 20, value of additional paper (</a:t>
            </a:r>
            <a:r>
              <a:rPr lang="en-US" sz="2400" b="1" i="1" dirty="0">
                <a:cs typeface="Arial"/>
              </a:rPr>
              <a:t>WTP</a:t>
            </a:r>
            <a:r>
              <a:rPr lang="en-US" sz="2400" dirty="0">
                <a:cs typeface="Arial"/>
              </a:rPr>
              <a:t>) exceeds the social cost. </a:t>
            </a:r>
          </a:p>
        </p:txBody>
      </p:sp>
      <p:sp>
        <p:nvSpPr>
          <p:cNvPr id="158834" name="Rectangle 114"/>
          <p:cNvSpPr>
            <a:spLocks noChangeArrowheads="1"/>
          </p:cNvSpPr>
          <p:nvPr/>
        </p:nvSpPr>
        <p:spPr bwMode="auto">
          <a:xfrm>
            <a:off x="5368925" y="4621208"/>
            <a:ext cx="3622675" cy="1643527"/>
          </a:xfrm>
          <a:prstGeom prst="rect">
            <a:avLst/>
          </a:prstGeom>
          <a:noFill/>
          <a:ln w="9525">
            <a:noFill/>
            <a:miter lim="800000"/>
            <a:headEnd/>
            <a:tailEnd/>
          </a:ln>
          <a:effectLst/>
        </p:spPr>
        <p:txBody>
          <a:bodyPr wrap="square">
            <a:spAutoFit/>
          </a:bodyPr>
          <a:lstStyle/>
          <a:p>
            <a:pPr>
              <a:lnSpc>
                <a:spcPct val="105000"/>
              </a:lnSpc>
              <a:defRPr/>
            </a:pPr>
            <a:r>
              <a:rPr lang="en-US" sz="2400" dirty="0">
                <a:cs typeface="Arial"/>
              </a:rPr>
              <a:t>At any Q &gt; 20, social cost of the last ton of paper exceeds its value to society.</a:t>
            </a:r>
          </a:p>
        </p:txBody>
      </p:sp>
      <p:grpSp>
        <p:nvGrpSpPr>
          <p:cNvPr id="6" name="Group 124"/>
          <p:cNvGrpSpPr>
            <a:grpSpLocks/>
          </p:cNvGrpSpPr>
          <p:nvPr/>
        </p:nvGrpSpPr>
        <p:grpSpPr bwMode="auto">
          <a:xfrm>
            <a:off x="1976438" y="2206625"/>
            <a:ext cx="466725" cy="3906838"/>
            <a:chOff x="1245" y="1355"/>
            <a:chExt cx="294" cy="2461"/>
          </a:xfrm>
          <a:solidFill>
            <a:srgbClr val="006600"/>
          </a:solidFill>
        </p:grpSpPr>
        <p:sp>
          <p:nvSpPr>
            <p:cNvPr id="12311" name="Line 115"/>
            <p:cNvSpPr>
              <a:spLocks noChangeShapeType="1"/>
            </p:cNvSpPr>
            <p:nvPr/>
          </p:nvSpPr>
          <p:spPr bwMode="auto">
            <a:xfrm flipV="1">
              <a:off x="1394" y="1392"/>
              <a:ext cx="0" cy="2119"/>
            </a:xfrm>
            <a:prstGeom prst="line">
              <a:avLst/>
            </a:prstGeom>
            <a:grpFill/>
            <a:ln w="28575">
              <a:solidFill>
                <a:srgbClr val="006600"/>
              </a:solidFill>
              <a:round/>
              <a:headEnd/>
              <a:tailEnd/>
            </a:ln>
          </p:spPr>
          <p:txBody>
            <a:bodyPr/>
            <a:lstStyle/>
            <a:p>
              <a:endParaRPr lang="en-US">
                <a:solidFill>
                  <a:srgbClr val="006600"/>
                </a:solidFill>
                <a:latin typeface="Arial"/>
                <a:cs typeface="Arial"/>
              </a:endParaRPr>
            </a:p>
          </p:txBody>
        </p:sp>
        <p:sp>
          <p:nvSpPr>
            <p:cNvPr id="12312" name="Oval 117"/>
            <p:cNvSpPr>
              <a:spLocks noChangeArrowheads="1"/>
            </p:cNvSpPr>
            <p:nvPr/>
          </p:nvSpPr>
          <p:spPr bwMode="auto">
            <a:xfrm>
              <a:off x="1347" y="1355"/>
              <a:ext cx="88" cy="87"/>
            </a:xfrm>
            <a:prstGeom prst="ellipse">
              <a:avLst/>
            </a:prstGeom>
            <a:grpFill/>
            <a:ln w="9525">
              <a:solidFill>
                <a:srgbClr val="006600"/>
              </a:solidFill>
              <a:prstDash val="dash"/>
              <a:round/>
              <a:headEnd/>
              <a:tailEnd/>
            </a:ln>
          </p:spPr>
          <p:txBody>
            <a:bodyPr wrap="none" anchor="ctr"/>
            <a:lstStyle/>
            <a:p>
              <a:endParaRPr lang="en-US">
                <a:solidFill>
                  <a:srgbClr val="006600"/>
                </a:solidFill>
                <a:latin typeface="Arial"/>
                <a:cs typeface="Arial"/>
              </a:endParaRPr>
            </a:p>
          </p:txBody>
        </p:sp>
        <p:sp>
          <p:nvSpPr>
            <p:cNvPr id="12313" name="Oval 118"/>
            <p:cNvSpPr>
              <a:spLocks noChangeArrowheads="1"/>
            </p:cNvSpPr>
            <p:nvPr/>
          </p:nvSpPr>
          <p:spPr bwMode="auto">
            <a:xfrm>
              <a:off x="1350" y="2407"/>
              <a:ext cx="88" cy="87"/>
            </a:xfrm>
            <a:prstGeom prst="ellipse">
              <a:avLst/>
            </a:prstGeom>
            <a:grpFill/>
            <a:ln w="9525">
              <a:solidFill>
                <a:srgbClr val="006600"/>
              </a:solidFill>
              <a:prstDash val="dash"/>
              <a:round/>
              <a:headEnd/>
              <a:tailEnd/>
            </a:ln>
          </p:spPr>
          <p:txBody>
            <a:bodyPr wrap="none" anchor="ctr"/>
            <a:lstStyle/>
            <a:p>
              <a:endParaRPr lang="en-US">
                <a:solidFill>
                  <a:srgbClr val="006600"/>
                </a:solidFill>
                <a:latin typeface="Arial"/>
                <a:cs typeface="Arial"/>
              </a:endParaRPr>
            </a:p>
          </p:txBody>
        </p:sp>
        <p:sp>
          <p:nvSpPr>
            <p:cNvPr id="12314" name="Rectangle 121"/>
            <p:cNvSpPr>
              <a:spLocks noChangeArrowheads="1"/>
            </p:cNvSpPr>
            <p:nvPr/>
          </p:nvSpPr>
          <p:spPr bwMode="auto">
            <a:xfrm>
              <a:off x="1245" y="3588"/>
              <a:ext cx="294" cy="228"/>
            </a:xfrm>
            <a:prstGeom prst="rect">
              <a:avLst/>
            </a:prstGeom>
            <a:noFill/>
            <a:ln w="9525">
              <a:solidFill>
                <a:srgbClr val="006600"/>
              </a:solidFill>
              <a:miter lim="800000"/>
              <a:headEnd/>
              <a:tailEnd/>
            </a:ln>
          </p:spPr>
          <p:txBody>
            <a:bodyPr wrap="none" anchor="ctr"/>
            <a:lstStyle/>
            <a:p>
              <a:endParaRPr lang="en-US">
                <a:solidFill>
                  <a:srgbClr val="006600"/>
                </a:solidFill>
                <a:latin typeface="Arial"/>
                <a:cs typeface="Arial"/>
              </a:endParaRPr>
            </a:p>
          </p:txBody>
        </p:sp>
      </p:grpSp>
      <p:sp>
        <p:nvSpPr>
          <p:cNvPr id="12305" name="Text Box 94"/>
          <p:cNvSpPr txBox="1">
            <a:spLocks noChangeArrowheads="1"/>
          </p:cNvSpPr>
          <p:nvPr/>
        </p:nvSpPr>
        <p:spPr bwMode="auto">
          <a:xfrm>
            <a:off x="3568700" y="5738813"/>
            <a:ext cx="579438" cy="381000"/>
          </a:xfrm>
          <a:prstGeom prst="rect">
            <a:avLst/>
          </a:prstGeom>
          <a:noFill/>
          <a:ln w="9525">
            <a:noFill/>
            <a:miter lim="800000"/>
            <a:headEnd/>
            <a:tailEnd/>
          </a:ln>
        </p:spPr>
        <p:txBody>
          <a:bodyPr lIns="0" tIns="0" rIns="0" bIns="0">
            <a:spAutoFit/>
          </a:bodyPr>
          <a:lstStyle/>
          <a:p>
            <a:pPr algn="ctr">
              <a:spcBef>
                <a:spcPct val="50000"/>
              </a:spcBef>
            </a:pPr>
            <a:r>
              <a:rPr lang="en-US" sz="2500" dirty="0">
                <a:latin typeface="Arial"/>
                <a:cs typeface="Arial"/>
              </a:rPr>
              <a:t>25</a:t>
            </a:r>
          </a:p>
        </p:txBody>
      </p:sp>
      <p:grpSp>
        <p:nvGrpSpPr>
          <p:cNvPr id="7" name="Group 125"/>
          <p:cNvGrpSpPr>
            <a:grpSpLocks/>
          </p:cNvGrpSpPr>
          <p:nvPr/>
        </p:nvGrpSpPr>
        <p:grpSpPr bwMode="auto">
          <a:xfrm>
            <a:off x="3625850" y="2627313"/>
            <a:ext cx="466725" cy="3484563"/>
            <a:chOff x="2284" y="1620"/>
            <a:chExt cx="294" cy="2195"/>
          </a:xfrm>
          <a:solidFill>
            <a:srgbClr val="006600"/>
          </a:solidFill>
        </p:grpSpPr>
        <p:sp>
          <p:nvSpPr>
            <p:cNvPr id="12307" name="Line 116"/>
            <p:cNvSpPr>
              <a:spLocks noChangeShapeType="1"/>
            </p:cNvSpPr>
            <p:nvPr/>
          </p:nvSpPr>
          <p:spPr bwMode="auto">
            <a:xfrm flipV="1">
              <a:off x="2430" y="1659"/>
              <a:ext cx="0" cy="1847"/>
            </a:xfrm>
            <a:prstGeom prst="line">
              <a:avLst/>
            </a:prstGeom>
            <a:grpFill/>
            <a:ln w="28575">
              <a:solidFill>
                <a:srgbClr val="006600"/>
              </a:solidFill>
              <a:round/>
              <a:headEnd/>
              <a:tailEnd/>
            </a:ln>
          </p:spPr>
          <p:txBody>
            <a:bodyPr/>
            <a:lstStyle/>
            <a:p>
              <a:endParaRPr lang="en-US">
                <a:latin typeface="Arial"/>
                <a:cs typeface="Arial"/>
              </a:endParaRPr>
            </a:p>
          </p:txBody>
        </p:sp>
        <p:sp>
          <p:nvSpPr>
            <p:cNvPr id="12308" name="Oval 119"/>
            <p:cNvSpPr>
              <a:spLocks noChangeArrowheads="1"/>
            </p:cNvSpPr>
            <p:nvPr/>
          </p:nvSpPr>
          <p:spPr bwMode="auto">
            <a:xfrm>
              <a:off x="2382" y="1620"/>
              <a:ext cx="88" cy="87"/>
            </a:xfrm>
            <a:prstGeom prst="ellipse">
              <a:avLst/>
            </a:prstGeom>
            <a:grpFill/>
            <a:ln w="9525">
              <a:solidFill>
                <a:srgbClr val="006600"/>
              </a:solidFill>
              <a:prstDash val="dash"/>
              <a:round/>
              <a:headEnd/>
              <a:tailEnd/>
            </a:ln>
          </p:spPr>
          <p:txBody>
            <a:bodyPr wrap="none" anchor="ctr"/>
            <a:lstStyle/>
            <a:p>
              <a:endParaRPr lang="en-US">
                <a:latin typeface="Arial"/>
                <a:cs typeface="Arial"/>
              </a:endParaRPr>
            </a:p>
          </p:txBody>
        </p:sp>
        <p:sp>
          <p:nvSpPr>
            <p:cNvPr id="12309" name="Oval 120"/>
            <p:cNvSpPr>
              <a:spLocks noChangeArrowheads="1"/>
            </p:cNvSpPr>
            <p:nvPr/>
          </p:nvSpPr>
          <p:spPr bwMode="auto">
            <a:xfrm>
              <a:off x="2386" y="2143"/>
              <a:ext cx="88" cy="87"/>
            </a:xfrm>
            <a:prstGeom prst="ellipse">
              <a:avLst/>
            </a:prstGeom>
            <a:grpFill/>
            <a:ln w="9525">
              <a:solidFill>
                <a:srgbClr val="006600"/>
              </a:solidFill>
              <a:prstDash val="dash"/>
              <a:round/>
              <a:headEnd/>
              <a:tailEnd/>
            </a:ln>
          </p:spPr>
          <p:txBody>
            <a:bodyPr wrap="none" anchor="ctr"/>
            <a:lstStyle/>
            <a:p>
              <a:endParaRPr lang="en-US">
                <a:latin typeface="Arial"/>
                <a:cs typeface="Arial"/>
              </a:endParaRPr>
            </a:p>
          </p:txBody>
        </p:sp>
        <p:sp>
          <p:nvSpPr>
            <p:cNvPr id="12310" name="Rectangle 123"/>
            <p:cNvSpPr>
              <a:spLocks noChangeArrowheads="1"/>
            </p:cNvSpPr>
            <p:nvPr/>
          </p:nvSpPr>
          <p:spPr bwMode="auto">
            <a:xfrm>
              <a:off x="2284" y="3587"/>
              <a:ext cx="294" cy="228"/>
            </a:xfrm>
            <a:prstGeom prst="rect">
              <a:avLst/>
            </a:prstGeom>
            <a:noFill/>
            <a:ln w="9525">
              <a:solidFill>
                <a:srgbClr val="006600"/>
              </a:solidFill>
              <a:miter lim="800000"/>
              <a:headEnd/>
              <a:tailEnd/>
            </a:ln>
          </p:spPr>
          <p:txBody>
            <a:bodyPr wrap="none" anchor="ctr"/>
            <a:lstStyle/>
            <a:p>
              <a:endParaRPr lang="en-US">
                <a:latin typeface="Arial"/>
                <a:cs typeface="Arial"/>
              </a:endParaRPr>
            </a:p>
          </p:txBody>
        </p:sp>
      </p:grpSp>
      <p:sp>
        <p:nvSpPr>
          <p:cNvPr id="101"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209525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819"/>
                                        </p:tgtEl>
                                        <p:attrNameLst>
                                          <p:attrName>style.visibility</p:attrName>
                                        </p:attrNameLst>
                                      </p:cBhvr>
                                      <p:to>
                                        <p:strVal val="visible"/>
                                      </p:to>
                                    </p:set>
                                    <p:animEffect transition="in" filter="fade">
                                      <p:cBhvr>
                                        <p:cTn id="7" dur="500"/>
                                        <p:tgtEl>
                                          <p:spTgt spid="15881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8831"/>
                                        </p:tgtEl>
                                        <p:attrNameLst>
                                          <p:attrName>style.visibility</p:attrName>
                                        </p:attrNameLst>
                                      </p:cBhvr>
                                      <p:to>
                                        <p:strVal val="visible"/>
                                      </p:to>
                                    </p:set>
                                    <p:animEffect transition="in" filter="fade">
                                      <p:cBhvr>
                                        <p:cTn id="16" dur="500"/>
                                        <p:tgtEl>
                                          <p:spTgt spid="158831"/>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58831"/>
                                        </p:tgtEl>
                                      </p:cBhvr>
                                    </p:animEffect>
                                    <p:set>
                                      <p:cBhvr>
                                        <p:cTn id="27" dur="1" fill="hold">
                                          <p:stCondLst>
                                            <p:cond delay="499"/>
                                          </p:stCondLst>
                                        </p:cTn>
                                        <p:tgtEl>
                                          <p:spTgt spid="158831"/>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58834"/>
                                        </p:tgtEl>
                                        <p:attrNameLst>
                                          <p:attrName>style.visibility</p:attrName>
                                        </p:attrNameLst>
                                      </p:cBhvr>
                                      <p:to>
                                        <p:strVal val="visible"/>
                                      </p:to>
                                    </p:set>
                                    <p:animEffect transition="in" filter="fade">
                                      <p:cBhvr>
                                        <p:cTn id="31" dur="500"/>
                                        <p:tgtEl>
                                          <p:spTgt spid="158834"/>
                                        </p:tgtEl>
                                      </p:cBhvr>
                                    </p:animEffect>
                                  </p:childTnLst>
                                </p:cTn>
                              </p:par>
                              <p:par>
                                <p:cTn id="32" presetID="22" presetClass="entr" presetSubtype="4"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819" grpId="0"/>
      <p:bldP spid="158831" grpId="0"/>
      <p:bldP spid="158831" grpId="1"/>
      <p:bldP spid="1588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Internalizing the Externality</a:t>
            </a:r>
          </a:p>
        </p:txBody>
      </p:sp>
      <p:sp>
        <p:nvSpPr>
          <p:cNvPr id="3" name="Content Placeholder 2"/>
          <p:cNvSpPr>
            <a:spLocks noGrp="1"/>
          </p:cNvSpPr>
          <p:nvPr>
            <p:ph idx="1"/>
          </p:nvPr>
        </p:nvSpPr>
        <p:spPr>
          <a:prstGeom prst="rect">
            <a:avLst/>
          </a:prstGeom>
        </p:spPr>
        <p:txBody>
          <a:bodyPr/>
          <a:lstStyle/>
          <a:p>
            <a:r>
              <a:rPr lang="en-US" dirty="0"/>
              <a:t>Internalizing the externality:  </a:t>
            </a:r>
          </a:p>
          <a:p>
            <a:pPr lvl="1"/>
            <a:r>
              <a:rPr lang="en-US" dirty="0"/>
              <a:t>Altering incentives so that people take into account the external effects of their actions</a:t>
            </a:r>
          </a:p>
          <a:p>
            <a:pPr lvl="1"/>
            <a:r>
              <a:rPr lang="en-US" dirty="0"/>
              <a:t>In our example, a $60/ton tax on sellers will make sellers’ costs = social costs.</a:t>
            </a:r>
          </a:p>
          <a:p>
            <a:r>
              <a:rPr lang="en-US" dirty="0"/>
              <a:t>If market participants pay social costs</a:t>
            </a:r>
          </a:p>
          <a:p>
            <a:pPr lvl="1"/>
            <a:r>
              <a:rPr lang="en-US" dirty="0"/>
              <a:t>Market equilibrium = social optimum</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11</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61672504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1" y="673100"/>
            <a:ext cx="4986338" cy="5878513"/>
            <a:chOff x="115" y="389"/>
            <a:chExt cx="3141" cy="3703"/>
          </a:xfrm>
        </p:grpSpPr>
        <p:grpSp>
          <p:nvGrpSpPr>
            <p:cNvPr id="3" name="Group 3"/>
            <p:cNvGrpSpPr>
              <a:grpSpLocks/>
            </p:cNvGrpSpPr>
            <p:nvPr/>
          </p:nvGrpSpPr>
          <p:grpSpPr bwMode="auto">
            <a:xfrm>
              <a:off x="115" y="389"/>
              <a:ext cx="3141" cy="3703"/>
              <a:chOff x="2460" y="389"/>
              <a:chExt cx="3141" cy="3703"/>
            </a:xfrm>
          </p:grpSpPr>
          <p:grpSp>
            <p:nvGrpSpPr>
              <p:cNvPr id="4" name="Group 4"/>
              <p:cNvGrpSpPr>
                <a:grpSpLocks/>
              </p:cNvGrpSpPr>
              <p:nvPr/>
            </p:nvGrpSpPr>
            <p:grpSpPr bwMode="auto">
              <a:xfrm>
                <a:off x="2460" y="389"/>
                <a:ext cx="3112" cy="3650"/>
                <a:chOff x="2460" y="389"/>
                <a:chExt cx="3112" cy="3650"/>
              </a:xfrm>
            </p:grpSpPr>
            <p:sp>
              <p:nvSpPr>
                <p:cNvPr id="13341" name="AutoShape 5"/>
                <p:cNvSpPr>
                  <a:spLocks noChangeAspect="1" noChangeArrowheads="1" noTextEdit="1"/>
                </p:cNvSpPr>
                <p:nvPr/>
              </p:nvSpPr>
              <p:spPr bwMode="auto">
                <a:xfrm>
                  <a:off x="2550" y="389"/>
                  <a:ext cx="3022" cy="3650"/>
                </a:xfrm>
                <a:prstGeom prst="rect">
                  <a:avLst/>
                </a:prstGeom>
                <a:noFill/>
                <a:ln w="9525">
                  <a:noFill/>
                  <a:miter lim="800000"/>
                  <a:headEnd/>
                  <a:tailEnd/>
                </a:ln>
              </p:spPr>
              <p:txBody>
                <a:bodyPr/>
                <a:lstStyle/>
                <a:p>
                  <a:endParaRPr lang="en-US">
                    <a:latin typeface="Arial"/>
                    <a:cs typeface="Arial"/>
                  </a:endParaRPr>
                </a:p>
              </p:txBody>
            </p:sp>
            <p:sp>
              <p:nvSpPr>
                <p:cNvPr id="13342" name="Rectangle 6"/>
                <p:cNvSpPr>
                  <a:spLocks noChangeArrowheads="1"/>
                </p:cNvSpPr>
                <p:nvPr/>
              </p:nvSpPr>
              <p:spPr bwMode="auto">
                <a:xfrm>
                  <a:off x="2959" y="603"/>
                  <a:ext cx="2440" cy="2910"/>
                </a:xfrm>
                <a:prstGeom prst="rect">
                  <a:avLst/>
                </a:prstGeom>
                <a:solidFill>
                  <a:srgbClr val="FFFFFF"/>
                </a:solidFill>
                <a:ln w="9525">
                  <a:noFill/>
                  <a:miter lim="800000"/>
                  <a:headEnd/>
                  <a:tailEnd/>
                </a:ln>
              </p:spPr>
              <p:txBody>
                <a:bodyPr/>
                <a:lstStyle/>
                <a:p>
                  <a:endParaRPr lang="en-US">
                    <a:latin typeface="Arial"/>
                    <a:cs typeface="Arial"/>
                  </a:endParaRPr>
                </a:p>
              </p:txBody>
            </p:sp>
            <p:sp>
              <p:nvSpPr>
                <p:cNvPr id="13343" name="Line 7"/>
                <p:cNvSpPr>
                  <a:spLocks noChangeShapeType="1"/>
                </p:cNvSpPr>
                <p:nvPr/>
              </p:nvSpPr>
              <p:spPr bwMode="auto">
                <a:xfrm>
                  <a:off x="2959" y="3250"/>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44" name="Line 8"/>
                <p:cNvSpPr>
                  <a:spLocks noChangeShapeType="1"/>
                </p:cNvSpPr>
                <p:nvPr/>
              </p:nvSpPr>
              <p:spPr bwMode="auto">
                <a:xfrm>
                  <a:off x="2959" y="2715"/>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45" name="Line 9"/>
                <p:cNvSpPr>
                  <a:spLocks noChangeShapeType="1"/>
                </p:cNvSpPr>
                <p:nvPr/>
              </p:nvSpPr>
              <p:spPr bwMode="auto">
                <a:xfrm>
                  <a:off x="2959" y="2189"/>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46" name="Line 10"/>
                <p:cNvSpPr>
                  <a:spLocks noChangeShapeType="1"/>
                </p:cNvSpPr>
                <p:nvPr/>
              </p:nvSpPr>
              <p:spPr bwMode="auto">
                <a:xfrm>
                  <a:off x="2959" y="1663"/>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47" name="Line 11"/>
                <p:cNvSpPr>
                  <a:spLocks noChangeShapeType="1"/>
                </p:cNvSpPr>
                <p:nvPr/>
              </p:nvSpPr>
              <p:spPr bwMode="auto">
                <a:xfrm>
                  <a:off x="2959" y="1129"/>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48" name="Line 12"/>
                <p:cNvSpPr>
                  <a:spLocks noChangeShapeType="1"/>
                </p:cNvSpPr>
                <p:nvPr/>
              </p:nvSpPr>
              <p:spPr bwMode="auto">
                <a:xfrm>
                  <a:off x="2959" y="603"/>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49" name="Line 13"/>
                <p:cNvSpPr>
                  <a:spLocks noChangeShapeType="1"/>
                </p:cNvSpPr>
                <p:nvPr/>
              </p:nvSpPr>
              <p:spPr bwMode="auto">
                <a:xfrm>
                  <a:off x="2959" y="2987"/>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50" name="Line 14"/>
                <p:cNvSpPr>
                  <a:spLocks noChangeShapeType="1"/>
                </p:cNvSpPr>
                <p:nvPr/>
              </p:nvSpPr>
              <p:spPr bwMode="auto">
                <a:xfrm>
                  <a:off x="2959" y="2452"/>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51" name="Line 15"/>
                <p:cNvSpPr>
                  <a:spLocks noChangeShapeType="1"/>
                </p:cNvSpPr>
                <p:nvPr/>
              </p:nvSpPr>
              <p:spPr bwMode="auto">
                <a:xfrm>
                  <a:off x="2959" y="1926"/>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52" name="Line 16"/>
                <p:cNvSpPr>
                  <a:spLocks noChangeShapeType="1"/>
                </p:cNvSpPr>
                <p:nvPr/>
              </p:nvSpPr>
              <p:spPr bwMode="auto">
                <a:xfrm>
                  <a:off x="2959" y="1400"/>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53" name="Line 17"/>
                <p:cNvSpPr>
                  <a:spLocks noChangeShapeType="1"/>
                </p:cNvSpPr>
                <p:nvPr/>
              </p:nvSpPr>
              <p:spPr bwMode="auto">
                <a:xfrm>
                  <a:off x="2959" y="866"/>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3354" name="Line 18"/>
                <p:cNvSpPr>
                  <a:spLocks noChangeShapeType="1"/>
                </p:cNvSpPr>
                <p:nvPr/>
              </p:nvSpPr>
              <p:spPr bwMode="auto">
                <a:xfrm>
                  <a:off x="3306"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55" name="Line 19"/>
                <p:cNvSpPr>
                  <a:spLocks noChangeShapeType="1"/>
                </p:cNvSpPr>
                <p:nvPr/>
              </p:nvSpPr>
              <p:spPr bwMode="auto">
                <a:xfrm>
                  <a:off x="4006"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56" name="Line 20"/>
                <p:cNvSpPr>
                  <a:spLocks noChangeShapeType="1"/>
                </p:cNvSpPr>
                <p:nvPr/>
              </p:nvSpPr>
              <p:spPr bwMode="auto">
                <a:xfrm>
                  <a:off x="4698"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57" name="Line 21"/>
                <p:cNvSpPr>
                  <a:spLocks noChangeShapeType="1"/>
                </p:cNvSpPr>
                <p:nvPr/>
              </p:nvSpPr>
              <p:spPr bwMode="auto">
                <a:xfrm>
                  <a:off x="5399"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58" name="Line 22"/>
                <p:cNvSpPr>
                  <a:spLocks noChangeShapeType="1"/>
                </p:cNvSpPr>
                <p:nvPr/>
              </p:nvSpPr>
              <p:spPr bwMode="auto">
                <a:xfrm>
                  <a:off x="3660"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59" name="Line 23"/>
                <p:cNvSpPr>
                  <a:spLocks noChangeShapeType="1"/>
                </p:cNvSpPr>
                <p:nvPr/>
              </p:nvSpPr>
              <p:spPr bwMode="auto">
                <a:xfrm>
                  <a:off x="4352"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60" name="Line 24"/>
                <p:cNvSpPr>
                  <a:spLocks noChangeShapeType="1"/>
                </p:cNvSpPr>
                <p:nvPr/>
              </p:nvSpPr>
              <p:spPr bwMode="auto">
                <a:xfrm>
                  <a:off x="5053"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3361" name="Rectangle 25"/>
                <p:cNvSpPr>
                  <a:spLocks noChangeArrowheads="1"/>
                </p:cNvSpPr>
                <p:nvPr/>
              </p:nvSpPr>
              <p:spPr bwMode="auto">
                <a:xfrm>
                  <a:off x="2959" y="603"/>
                  <a:ext cx="2440" cy="2910"/>
                </a:xfrm>
                <a:prstGeom prst="rect">
                  <a:avLst/>
                </a:prstGeom>
                <a:noFill/>
                <a:ln w="12700">
                  <a:solidFill>
                    <a:schemeClr val="tx1"/>
                  </a:solidFill>
                  <a:miter lim="800000"/>
                  <a:headEnd/>
                  <a:tailEnd/>
                </a:ln>
              </p:spPr>
              <p:txBody>
                <a:bodyPr/>
                <a:lstStyle/>
                <a:p>
                  <a:endParaRPr lang="en-US">
                    <a:latin typeface="Arial"/>
                    <a:cs typeface="Arial"/>
                  </a:endParaRPr>
                </a:p>
              </p:txBody>
            </p:sp>
            <p:sp>
              <p:nvSpPr>
                <p:cNvPr id="13362" name="Line 26"/>
                <p:cNvSpPr>
                  <a:spLocks noChangeShapeType="1"/>
                </p:cNvSpPr>
                <p:nvPr/>
              </p:nvSpPr>
              <p:spPr bwMode="auto">
                <a:xfrm>
                  <a:off x="2959" y="603"/>
                  <a:ext cx="1" cy="2910"/>
                </a:xfrm>
                <a:prstGeom prst="line">
                  <a:avLst/>
                </a:prstGeom>
                <a:noFill/>
                <a:ln w="25400">
                  <a:solidFill>
                    <a:srgbClr val="000000"/>
                  </a:solidFill>
                  <a:round/>
                  <a:headEnd/>
                  <a:tailEnd/>
                </a:ln>
              </p:spPr>
              <p:txBody>
                <a:bodyPr/>
                <a:lstStyle/>
                <a:p>
                  <a:endParaRPr lang="en-US">
                    <a:latin typeface="Arial"/>
                    <a:cs typeface="Arial"/>
                  </a:endParaRPr>
                </a:p>
              </p:txBody>
            </p:sp>
            <p:sp>
              <p:nvSpPr>
                <p:cNvPr id="13363" name="Line 27"/>
                <p:cNvSpPr>
                  <a:spLocks noChangeShapeType="1"/>
                </p:cNvSpPr>
                <p:nvPr/>
              </p:nvSpPr>
              <p:spPr bwMode="auto">
                <a:xfrm>
                  <a:off x="2912" y="351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64" name="Line 28"/>
                <p:cNvSpPr>
                  <a:spLocks noChangeShapeType="1"/>
                </p:cNvSpPr>
                <p:nvPr/>
              </p:nvSpPr>
              <p:spPr bwMode="auto">
                <a:xfrm>
                  <a:off x="2912" y="3250"/>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65" name="Line 29"/>
                <p:cNvSpPr>
                  <a:spLocks noChangeShapeType="1"/>
                </p:cNvSpPr>
                <p:nvPr/>
              </p:nvSpPr>
              <p:spPr bwMode="auto">
                <a:xfrm>
                  <a:off x="2912" y="2987"/>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66" name="Line 30"/>
                <p:cNvSpPr>
                  <a:spLocks noChangeShapeType="1"/>
                </p:cNvSpPr>
                <p:nvPr/>
              </p:nvSpPr>
              <p:spPr bwMode="auto">
                <a:xfrm>
                  <a:off x="2912" y="2715"/>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67" name="Line 31"/>
                <p:cNvSpPr>
                  <a:spLocks noChangeShapeType="1"/>
                </p:cNvSpPr>
                <p:nvPr/>
              </p:nvSpPr>
              <p:spPr bwMode="auto">
                <a:xfrm>
                  <a:off x="2912" y="2452"/>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68" name="Line 32"/>
                <p:cNvSpPr>
                  <a:spLocks noChangeShapeType="1"/>
                </p:cNvSpPr>
                <p:nvPr/>
              </p:nvSpPr>
              <p:spPr bwMode="auto">
                <a:xfrm>
                  <a:off x="2912" y="2189"/>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69" name="Line 33"/>
                <p:cNvSpPr>
                  <a:spLocks noChangeShapeType="1"/>
                </p:cNvSpPr>
                <p:nvPr/>
              </p:nvSpPr>
              <p:spPr bwMode="auto">
                <a:xfrm>
                  <a:off x="2912" y="1926"/>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0" name="Line 34"/>
                <p:cNvSpPr>
                  <a:spLocks noChangeShapeType="1"/>
                </p:cNvSpPr>
                <p:nvPr/>
              </p:nvSpPr>
              <p:spPr bwMode="auto">
                <a:xfrm>
                  <a:off x="2912" y="166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1" name="Line 35"/>
                <p:cNvSpPr>
                  <a:spLocks noChangeShapeType="1"/>
                </p:cNvSpPr>
                <p:nvPr/>
              </p:nvSpPr>
              <p:spPr bwMode="auto">
                <a:xfrm>
                  <a:off x="2912" y="1400"/>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2" name="Line 36"/>
                <p:cNvSpPr>
                  <a:spLocks noChangeShapeType="1"/>
                </p:cNvSpPr>
                <p:nvPr/>
              </p:nvSpPr>
              <p:spPr bwMode="auto">
                <a:xfrm>
                  <a:off x="2912" y="1129"/>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3" name="Line 37"/>
                <p:cNvSpPr>
                  <a:spLocks noChangeShapeType="1"/>
                </p:cNvSpPr>
                <p:nvPr/>
              </p:nvSpPr>
              <p:spPr bwMode="auto">
                <a:xfrm>
                  <a:off x="2912" y="866"/>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4" name="Line 38"/>
                <p:cNvSpPr>
                  <a:spLocks noChangeShapeType="1"/>
                </p:cNvSpPr>
                <p:nvPr/>
              </p:nvSpPr>
              <p:spPr bwMode="auto">
                <a:xfrm>
                  <a:off x="2912" y="60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5" name="Line 39"/>
                <p:cNvSpPr>
                  <a:spLocks noChangeShapeType="1"/>
                </p:cNvSpPr>
                <p:nvPr/>
              </p:nvSpPr>
              <p:spPr bwMode="auto">
                <a:xfrm>
                  <a:off x="2896" y="3513"/>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6" name="Line 40"/>
                <p:cNvSpPr>
                  <a:spLocks noChangeShapeType="1"/>
                </p:cNvSpPr>
                <p:nvPr/>
              </p:nvSpPr>
              <p:spPr bwMode="auto">
                <a:xfrm>
                  <a:off x="2896" y="2987"/>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7" name="Line 41"/>
                <p:cNvSpPr>
                  <a:spLocks noChangeShapeType="1"/>
                </p:cNvSpPr>
                <p:nvPr/>
              </p:nvSpPr>
              <p:spPr bwMode="auto">
                <a:xfrm>
                  <a:off x="2896" y="2452"/>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8" name="Line 42"/>
                <p:cNvSpPr>
                  <a:spLocks noChangeShapeType="1"/>
                </p:cNvSpPr>
                <p:nvPr/>
              </p:nvSpPr>
              <p:spPr bwMode="auto">
                <a:xfrm>
                  <a:off x="2896" y="1926"/>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79" name="Line 43"/>
                <p:cNvSpPr>
                  <a:spLocks noChangeShapeType="1"/>
                </p:cNvSpPr>
                <p:nvPr/>
              </p:nvSpPr>
              <p:spPr bwMode="auto">
                <a:xfrm>
                  <a:off x="2896" y="1400"/>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80" name="Line 44"/>
                <p:cNvSpPr>
                  <a:spLocks noChangeShapeType="1"/>
                </p:cNvSpPr>
                <p:nvPr/>
              </p:nvSpPr>
              <p:spPr bwMode="auto">
                <a:xfrm>
                  <a:off x="2896" y="866"/>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81" name="Line 45"/>
                <p:cNvSpPr>
                  <a:spLocks noChangeShapeType="1"/>
                </p:cNvSpPr>
                <p:nvPr/>
              </p:nvSpPr>
              <p:spPr bwMode="auto">
                <a:xfrm>
                  <a:off x="2959" y="3513"/>
                  <a:ext cx="2440"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3382" name="Line 46"/>
                <p:cNvSpPr>
                  <a:spLocks noChangeShapeType="1"/>
                </p:cNvSpPr>
                <p:nvPr/>
              </p:nvSpPr>
              <p:spPr bwMode="auto">
                <a:xfrm flipV="1">
                  <a:off x="2959"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3" name="Line 47"/>
                <p:cNvSpPr>
                  <a:spLocks noChangeShapeType="1"/>
                </p:cNvSpPr>
                <p:nvPr/>
              </p:nvSpPr>
              <p:spPr bwMode="auto">
                <a:xfrm flipV="1">
                  <a:off x="3306"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4" name="Line 48"/>
                <p:cNvSpPr>
                  <a:spLocks noChangeShapeType="1"/>
                </p:cNvSpPr>
                <p:nvPr/>
              </p:nvSpPr>
              <p:spPr bwMode="auto">
                <a:xfrm flipV="1">
                  <a:off x="3660"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5" name="Line 49"/>
                <p:cNvSpPr>
                  <a:spLocks noChangeShapeType="1"/>
                </p:cNvSpPr>
                <p:nvPr/>
              </p:nvSpPr>
              <p:spPr bwMode="auto">
                <a:xfrm flipV="1">
                  <a:off x="4006"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6" name="Line 50"/>
                <p:cNvSpPr>
                  <a:spLocks noChangeShapeType="1"/>
                </p:cNvSpPr>
                <p:nvPr/>
              </p:nvSpPr>
              <p:spPr bwMode="auto">
                <a:xfrm flipV="1">
                  <a:off x="4352"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7" name="Line 51"/>
                <p:cNvSpPr>
                  <a:spLocks noChangeShapeType="1"/>
                </p:cNvSpPr>
                <p:nvPr/>
              </p:nvSpPr>
              <p:spPr bwMode="auto">
                <a:xfrm flipV="1">
                  <a:off x="4698"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8" name="Line 52"/>
                <p:cNvSpPr>
                  <a:spLocks noChangeShapeType="1"/>
                </p:cNvSpPr>
                <p:nvPr/>
              </p:nvSpPr>
              <p:spPr bwMode="auto">
                <a:xfrm flipV="1">
                  <a:off x="5053"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89" name="Line 53"/>
                <p:cNvSpPr>
                  <a:spLocks noChangeShapeType="1"/>
                </p:cNvSpPr>
                <p:nvPr/>
              </p:nvSpPr>
              <p:spPr bwMode="auto">
                <a:xfrm flipV="1">
                  <a:off x="5399"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3390" name="Line 54"/>
                <p:cNvSpPr>
                  <a:spLocks noChangeShapeType="1"/>
                </p:cNvSpPr>
                <p:nvPr/>
              </p:nvSpPr>
              <p:spPr bwMode="auto">
                <a:xfrm flipV="1">
                  <a:off x="2959"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3391" name="Line 55"/>
                <p:cNvSpPr>
                  <a:spLocks noChangeShapeType="1"/>
                </p:cNvSpPr>
                <p:nvPr/>
              </p:nvSpPr>
              <p:spPr bwMode="auto">
                <a:xfrm flipV="1">
                  <a:off x="3660"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3392" name="Line 56"/>
                <p:cNvSpPr>
                  <a:spLocks noChangeShapeType="1"/>
                </p:cNvSpPr>
                <p:nvPr/>
              </p:nvSpPr>
              <p:spPr bwMode="auto">
                <a:xfrm flipV="1">
                  <a:off x="4352"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3393" name="Line 57"/>
                <p:cNvSpPr>
                  <a:spLocks noChangeShapeType="1"/>
                </p:cNvSpPr>
                <p:nvPr/>
              </p:nvSpPr>
              <p:spPr bwMode="auto">
                <a:xfrm flipV="1">
                  <a:off x="5053"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3394" name="Rectangle 58"/>
                <p:cNvSpPr>
                  <a:spLocks noChangeArrowheads="1"/>
                </p:cNvSpPr>
                <p:nvPr/>
              </p:nvSpPr>
              <p:spPr bwMode="auto">
                <a:xfrm>
                  <a:off x="2721" y="3414"/>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13395" name="Rectangle 59"/>
                <p:cNvSpPr>
                  <a:spLocks noChangeArrowheads="1"/>
                </p:cNvSpPr>
                <p:nvPr/>
              </p:nvSpPr>
              <p:spPr bwMode="auto">
                <a:xfrm>
                  <a:off x="2676" y="2888"/>
                  <a:ext cx="216"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60</a:t>
                  </a:r>
                  <a:endParaRPr lang="en-US" sz="2400" dirty="0">
                    <a:latin typeface="Arial"/>
                    <a:cs typeface="Arial"/>
                  </a:endParaRPr>
                </a:p>
              </p:txBody>
            </p:sp>
            <p:sp>
              <p:nvSpPr>
                <p:cNvPr id="13396" name="Rectangle 60"/>
                <p:cNvSpPr>
                  <a:spLocks noChangeArrowheads="1"/>
                </p:cNvSpPr>
                <p:nvPr/>
              </p:nvSpPr>
              <p:spPr bwMode="auto">
                <a:xfrm>
                  <a:off x="2568" y="2354"/>
                  <a:ext cx="324"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120</a:t>
                  </a:r>
                  <a:endParaRPr lang="en-US" sz="2400" dirty="0">
                    <a:latin typeface="Arial"/>
                    <a:cs typeface="Arial"/>
                  </a:endParaRPr>
                </a:p>
              </p:txBody>
            </p:sp>
            <p:sp>
              <p:nvSpPr>
                <p:cNvPr id="13397" name="Rectangle 61"/>
                <p:cNvSpPr>
                  <a:spLocks noChangeArrowheads="1"/>
                </p:cNvSpPr>
                <p:nvPr/>
              </p:nvSpPr>
              <p:spPr bwMode="auto">
                <a:xfrm>
                  <a:off x="2568" y="1828"/>
                  <a:ext cx="324"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180</a:t>
                  </a:r>
                  <a:endParaRPr lang="en-US" sz="2400" dirty="0">
                    <a:latin typeface="Arial"/>
                    <a:cs typeface="Arial"/>
                  </a:endParaRPr>
                </a:p>
              </p:txBody>
            </p:sp>
            <p:sp>
              <p:nvSpPr>
                <p:cNvPr id="13398" name="Rectangle 62"/>
                <p:cNvSpPr>
                  <a:spLocks noChangeArrowheads="1"/>
                </p:cNvSpPr>
                <p:nvPr/>
              </p:nvSpPr>
              <p:spPr bwMode="auto">
                <a:xfrm>
                  <a:off x="2568" y="1301"/>
                  <a:ext cx="324"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240</a:t>
                  </a:r>
                  <a:endParaRPr lang="en-US" sz="2400" dirty="0">
                    <a:latin typeface="Arial"/>
                    <a:cs typeface="Arial"/>
                  </a:endParaRPr>
                </a:p>
              </p:txBody>
            </p:sp>
            <p:sp>
              <p:nvSpPr>
                <p:cNvPr id="13399" name="Rectangle 63"/>
                <p:cNvSpPr>
                  <a:spLocks noChangeArrowheads="1"/>
                </p:cNvSpPr>
                <p:nvPr/>
              </p:nvSpPr>
              <p:spPr bwMode="auto">
                <a:xfrm>
                  <a:off x="2460" y="767"/>
                  <a:ext cx="432"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$300</a:t>
                  </a:r>
                  <a:endParaRPr lang="en-US" sz="2400" dirty="0">
                    <a:latin typeface="Arial"/>
                    <a:cs typeface="Arial"/>
                  </a:endParaRPr>
                </a:p>
              </p:txBody>
            </p:sp>
            <p:sp>
              <p:nvSpPr>
                <p:cNvPr id="13400" name="Rectangle 64"/>
                <p:cNvSpPr>
                  <a:spLocks noChangeArrowheads="1"/>
                </p:cNvSpPr>
                <p:nvPr/>
              </p:nvSpPr>
              <p:spPr bwMode="auto">
                <a:xfrm>
                  <a:off x="2912" y="3592"/>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13401" name="Rectangle 65"/>
                <p:cNvSpPr>
                  <a:spLocks noChangeArrowheads="1"/>
                </p:cNvSpPr>
                <p:nvPr/>
              </p:nvSpPr>
              <p:spPr bwMode="auto">
                <a:xfrm>
                  <a:off x="3557"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10</a:t>
                  </a:r>
                  <a:endParaRPr lang="en-US" sz="2400">
                    <a:latin typeface="Arial"/>
                    <a:cs typeface="Arial"/>
                  </a:endParaRPr>
                </a:p>
              </p:txBody>
            </p:sp>
            <p:sp>
              <p:nvSpPr>
                <p:cNvPr id="13402" name="Rectangle 66"/>
                <p:cNvSpPr>
                  <a:spLocks noChangeArrowheads="1"/>
                </p:cNvSpPr>
                <p:nvPr/>
              </p:nvSpPr>
              <p:spPr bwMode="auto">
                <a:xfrm>
                  <a:off x="4250"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20</a:t>
                  </a:r>
                  <a:endParaRPr lang="en-US" sz="2400">
                    <a:latin typeface="Arial"/>
                    <a:cs typeface="Arial"/>
                  </a:endParaRPr>
                </a:p>
              </p:txBody>
            </p:sp>
            <p:sp>
              <p:nvSpPr>
                <p:cNvPr id="13403" name="Rectangle 67"/>
                <p:cNvSpPr>
                  <a:spLocks noChangeArrowheads="1"/>
                </p:cNvSpPr>
                <p:nvPr/>
              </p:nvSpPr>
              <p:spPr bwMode="auto">
                <a:xfrm>
                  <a:off x="4950"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30</a:t>
                  </a:r>
                  <a:endParaRPr lang="en-US" sz="2400">
                    <a:latin typeface="Arial"/>
                    <a:cs typeface="Arial"/>
                  </a:endParaRPr>
                </a:p>
              </p:txBody>
            </p:sp>
          </p:grpSp>
          <p:sp>
            <p:nvSpPr>
              <p:cNvPr id="13338" name="Text Box 68"/>
              <p:cNvSpPr txBox="1">
                <a:spLocks noChangeArrowheads="1"/>
              </p:cNvSpPr>
              <p:nvPr/>
            </p:nvSpPr>
            <p:spPr bwMode="auto">
              <a:xfrm>
                <a:off x="2907" y="3559"/>
                <a:ext cx="2694" cy="533"/>
              </a:xfrm>
              <a:prstGeom prst="rect">
                <a:avLst/>
              </a:prstGeom>
              <a:noFill/>
              <a:ln w="9525">
                <a:noFill/>
                <a:miter lim="800000"/>
                <a:headEnd/>
                <a:tailEnd/>
              </a:ln>
            </p:spPr>
            <p:txBody>
              <a:bodyPr wrap="square">
                <a:spAutoFit/>
              </a:bodyPr>
              <a:lstStyle/>
              <a:p>
                <a:pPr algn="r">
                  <a:spcBef>
                    <a:spcPct val="50000"/>
                  </a:spcBef>
                </a:pPr>
                <a:r>
                  <a:rPr lang="en-US" sz="2500" b="1" i="1" dirty="0">
                    <a:latin typeface="Arial"/>
                    <a:cs typeface="Arial"/>
                  </a:rPr>
                  <a:t>Q</a:t>
                </a:r>
                <a:r>
                  <a:rPr lang="en-US" sz="2500" dirty="0">
                    <a:latin typeface="Arial"/>
                    <a:cs typeface="Arial"/>
                  </a:rPr>
                  <a:t> </a:t>
                </a:r>
                <a:br>
                  <a:rPr lang="en-US" sz="2500" dirty="0">
                    <a:latin typeface="Arial"/>
                    <a:cs typeface="Arial"/>
                  </a:rPr>
                </a:br>
                <a:r>
                  <a:rPr lang="en-US" sz="2400" dirty="0">
                    <a:cs typeface="Arial"/>
                  </a:rPr>
                  <a:t>(tons of paper per day)</a:t>
                </a:r>
                <a:endParaRPr lang="en-US" sz="2400" dirty="0">
                  <a:latin typeface="Arial"/>
                  <a:cs typeface="Arial"/>
                </a:endParaRPr>
              </a:p>
            </p:txBody>
          </p:sp>
          <p:sp>
            <p:nvSpPr>
              <p:cNvPr id="13339" name="Text Box 69"/>
              <p:cNvSpPr txBox="1">
                <a:spLocks noChangeArrowheads="1"/>
              </p:cNvSpPr>
              <p:nvPr/>
            </p:nvSpPr>
            <p:spPr bwMode="auto">
              <a:xfrm>
                <a:off x="2644" y="461"/>
                <a:ext cx="263" cy="298"/>
              </a:xfrm>
              <a:prstGeom prst="rect">
                <a:avLst/>
              </a:prstGeom>
              <a:noFill/>
              <a:ln w="9525">
                <a:noFill/>
                <a:miter lim="800000"/>
                <a:headEnd/>
                <a:tailEnd/>
              </a:ln>
            </p:spPr>
            <p:txBody>
              <a:bodyPr>
                <a:spAutoFit/>
              </a:bodyPr>
              <a:lstStyle/>
              <a:p>
                <a:pPr algn="r">
                  <a:spcBef>
                    <a:spcPct val="50000"/>
                  </a:spcBef>
                </a:pPr>
                <a:r>
                  <a:rPr lang="en-US" sz="2500" b="1" i="1">
                    <a:latin typeface="Arial"/>
                    <a:cs typeface="Arial"/>
                  </a:rPr>
                  <a:t>P</a:t>
                </a:r>
                <a:r>
                  <a:rPr lang="en-US" sz="2500">
                    <a:latin typeface="Arial"/>
                    <a:cs typeface="Arial"/>
                  </a:rPr>
                  <a:t> </a:t>
                </a:r>
                <a:endParaRPr lang="en-US" sz="2400">
                  <a:latin typeface="Arial"/>
                  <a:cs typeface="Arial"/>
                </a:endParaRPr>
              </a:p>
            </p:txBody>
          </p:sp>
        </p:grpSp>
        <p:sp>
          <p:nvSpPr>
            <p:cNvPr id="13336" name="Text Box 71"/>
            <p:cNvSpPr txBox="1">
              <a:spLocks noChangeArrowheads="1"/>
            </p:cNvSpPr>
            <p:nvPr/>
          </p:nvSpPr>
          <p:spPr bwMode="auto">
            <a:xfrm>
              <a:off x="625" y="589"/>
              <a:ext cx="2460" cy="260"/>
            </a:xfrm>
            <a:prstGeom prst="rect">
              <a:avLst/>
            </a:prstGeom>
            <a:solidFill>
              <a:schemeClr val="bg1"/>
            </a:solidFill>
            <a:ln w="9525">
              <a:noFill/>
              <a:miter lim="800000"/>
              <a:headEnd/>
              <a:tailEnd/>
            </a:ln>
          </p:spPr>
          <p:txBody>
            <a:bodyPr/>
            <a:lstStyle/>
            <a:p>
              <a:pPr algn="ctr">
                <a:spcBef>
                  <a:spcPct val="50000"/>
                </a:spcBef>
              </a:pPr>
              <a:r>
                <a:rPr lang="en-US" sz="2500" u="sng" dirty="0">
                  <a:latin typeface="Arial"/>
                  <a:cs typeface="Arial"/>
                </a:rPr>
                <a:t>The market for paper</a:t>
              </a:r>
            </a:p>
          </p:txBody>
        </p:sp>
      </p:grpSp>
      <p:sp>
        <p:nvSpPr>
          <p:cNvPr id="13318" name="Rectangle 73"/>
          <p:cNvSpPr>
            <a:spLocks noGrp="1" noChangeArrowheads="1"/>
          </p:cNvSpPr>
          <p:nvPr>
            <p:ph type="title"/>
          </p:nvPr>
        </p:nvSpPr>
        <p:spPr/>
        <p:txBody>
          <a:bodyPr>
            <a:normAutofit/>
          </a:bodyPr>
          <a:lstStyle/>
          <a:p>
            <a:pPr eaLnBrk="1" hangingPunct="1"/>
            <a:r>
              <a:rPr lang="en-US" sz="3000" dirty="0">
                <a:solidFill>
                  <a:schemeClr val="accent6">
                    <a:lumMod val="50000"/>
                  </a:schemeClr>
                </a:solidFill>
              </a:rPr>
              <a:t>EXAMPLE 2: Analysis of a negative externality – 3 </a:t>
            </a:r>
          </a:p>
        </p:txBody>
      </p:sp>
      <p:sp>
        <p:nvSpPr>
          <p:cNvPr id="8" name="Slide Number Placeholder 7"/>
          <p:cNvSpPr>
            <a:spLocks noGrp="1"/>
          </p:cNvSpPr>
          <p:nvPr>
            <p:ph type="sldNum" sz="quarter" idx="10"/>
          </p:nvPr>
        </p:nvSpPr>
        <p:spPr/>
        <p:txBody>
          <a:bodyPr/>
          <a:lstStyle/>
          <a:p>
            <a:pPr>
              <a:defRPr/>
            </a:pPr>
            <a:fld id="{2F37425F-5E17-4209-B948-B5CE2119E408}" type="slidenum">
              <a:rPr lang="en-US" smtClean="0"/>
              <a:pPr>
                <a:defRPr/>
              </a:pPr>
              <a:t>12</a:t>
            </a:fld>
            <a:endParaRPr lang="en-US" dirty="0"/>
          </a:p>
        </p:txBody>
      </p:sp>
      <p:grpSp>
        <p:nvGrpSpPr>
          <p:cNvPr id="9" name="Group 8"/>
          <p:cNvGrpSpPr/>
          <p:nvPr/>
        </p:nvGrpSpPr>
        <p:grpSpPr>
          <a:xfrm>
            <a:off x="1100138" y="1430338"/>
            <a:ext cx="4268787" cy="3267075"/>
            <a:chOff x="1100138" y="1430338"/>
            <a:chExt cx="4268787" cy="3267075"/>
          </a:xfrm>
        </p:grpSpPr>
        <p:sp>
          <p:nvSpPr>
            <p:cNvPr id="13320" name="Line 75"/>
            <p:cNvSpPr>
              <a:spLocks noChangeShapeType="1"/>
            </p:cNvSpPr>
            <p:nvPr/>
          </p:nvSpPr>
          <p:spPr bwMode="auto">
            <a:xfrm>
              <a:off x="1100138" y="1430338"/>
              <a:ext cx="3870325" cy="2928937"/>
            </a:xfrm>
            <a:prstGeom prst="line">
              <a:avLst/>
            </a:prstGeom>
            <a:noFill/>
            <a:ln w="44450">
              <a:solidFill>
                <a:srgbClr val="002060"/>
              </a:solidFill>
              <a:round/>
              <a:headEnd/>
              <a:tailEnd/>
            </a:ln>
          </p:spPr>
          <p:txBody>
            <a:bodyPr/>
            <a:lstStyle/>
            <a:p>
              <a:endParaRPr lang="en-US">
                <a:latin typeface="Arial"/>
                <a:cs typeface="Arial"/>
              </a:endParaRPr>
            </a:p>
          </p:txBody>
        </p:sp>
        <p:sp>
          <p:nvSpPr>
            <p:cNvPr id="13321" name="Rectangle 76"/>
            <p:cNvSpPr>
              <a:spLocks noChangeArrowheads="1"/>
            </p:cNvSpPr>
            <p:nvPr/>
          </p:nvSpPr>
          <p:spPr bwMode="auto">
            <a:xfrm>
              <a:off x="4956175" y="4240213"/>
              <a:ext cx="412750" cy="457200"/>
            </a:xfrm>
            <a:prstGeom prst="rect">
              <a:avLst/>
            </a:prstGeom>
            <a:noFill/>
            <a:ln w="9525">
              <a:noFill/>
              <a:miter lim="800000"/>
              <a:headEnd/>
              <a:tailEnd/>
            </a:ln>
          </p:spPr>
          <p:txBody>
            <a:bodyPr>
              <a:spAutoFit/>
            </a:bodyPr>
            <a:lstStyle/>
            <a:p>
              <a:r>
                <a:rPr lang="en-US" sz="2400">
                  <a:latin typeface="Arial"/>
                  <a:cs typeface="Arial"/>
                </a:rPr>
                <a:t>D</a:t>
              </a:r>
            </a:p>
          </p:txBody>
        </p:sp>
      </p:grpSp>
      <p:grpSp>
        <p:nvGrpSpPr>
          <p:cNvPr id="10" name="Group 9"/>
          <p:cNvGrpSpPr/>
          <p:nvPr/>
        </p:nvGrpSpPr>
        <p:grpSpPr>
          <a:xfrm>
            <a:off x="1090613" y="2390775"/>
            <a:ext cx="4248150" cy="3233738"/>
            <a:chOff x="1090613" y="2390775"/>
            <a:chExt cx="4248150" cy="3233738"/>
          </a:xfrm>
        </p:grpSpPr>
        <p:sp>
          <p:nvSpPr>
            <p:cNvPr id="13319" name="Line 74"/>
            <p:cNvSpPr>
              <a:spLocks noChangeShapeType="1"/>
            </p:cNvSpPr>
            <p:nvPr/>
          </p:nvSpPr>
          <p:spPr bwMode="auto">
            <a:xfrm flipV="1">
              <a:off x="1090613" y="2692400"/>
              <a:ext cx="3870325" cy="2932113"/>
            </a:xfrm>
            <a:prstGeom prst="line">
              <a:avLst/>
            </a:prstGeom>
            <a:noFill/>
            <a:ln w="44450">
              <a:solidFill>
                <a:srgbClr val="002060"/>
              </a:solidFill>
              <a:round/>
              <a:headEnd/>
              <a:tailEnd/>
            </a:ln>
          </p:spPr>
          <p:txBody>
            <a:bodyPr/>
            <a:lstStyle/>
            <a:p>
              <a:endParaRPr lang="en-US">
                <a:latin typeface="Arial"/>
                <a:cs typeface="Arial"/>
              </a:endParaRPr>
            </a:p>
          </p:txBody>
        </p:sp>
        <p:sp>
          <p:nvSpPr>
            <p:cNvPr id="13322" name="Rectangle 77"/>
            <p:cNvSpPr>
              <a:spLocks noChangeArrowheads="1"/>
            </p:cNvSpPr>
            <p:nvPr/>
          </p:nvSpPr>
          <p:spPr bwMode="auto">
            <a:xfrm>
              <a:off x="4949825" y="2390775"/>
              <a:ext cx="388938" cy="457200"/>
            </a:xfrm>
            <a:prstGeom prst="rect">
              <a:avLst/>
            </a:prstGeom>
            <a:noFill/>
            <a:ln w="9525">
              <a:noFill/>
              <a:miter lim="800000"/>
              <a:headEnd/>
              <a:tailEnd/>
            </a:ln>
          </p:spPr>
          <p:txBody>
            <a:bodyPr>
              <a:spAutoFit/>
            </a:bodyPr>
            <a:lstStyle/>
            <a:p>
              <a:r>
                <a:rPr lang="en-US" sz="2400">
                  <a:latin typeface="Arial"/>
                  <a:cs typeface="Arial"/>
                </a:rPr>
                <a:t>S</a:t>
              </a:r>
            </a:p>
          </p:txBody>
        </p:sp>
      </p:grpSp>
      <p:grpSp>
        <p:nvGrpSpPr>
          <p:cNvPr id="11" name="Group 10"/>
          <p:cNvGrpSpPr/>
          <p:nvPr/>
        </p:nvGrpSpPr>
        <p:grpSpPr>
          <a:xfrm>
            <a:off x="1095375" y="1514475"/>
            <a:ext cx="4949825" cy="3276600"/>
            <a:chOff x="1095375" y="1514475"/>
            <a:chExt cx="4949825" cy="3276600"/>
          </a:xfrm>
        </p:grpSpPr>
        <p:sp>
          <p:nvSpPr>
            <p:cNvPr id="13317" name="Line 72"/>
            <p:cNvSpPr>
              <a:spLocks noChangeShapeType="1"/>
            </p:cNvSpPr>
            <p:nvPr/>
          </p:nvSpPr>
          <p:spPr bwMode="auto">
            <a:xfrm flipV="1">
              <a:off x="1095375" y="1858963"/>
              <a:ext cx="3870325" cy="2932112"/>
            </a:xfrm>
            <a:prstGeom prst="line">
              <a:avLst/>
            </a:prstGeom>
            <a:noFill/>
            <a:ln w="44450">
              <a:solidFill>
                <a:srgbClr val="C00000"/>
              </a:solidFill>
              <a:round/>
              <a:headEnd/>
              <a:tailEnd/>
            </a:ln>
          </p:spPr>
          <p:txBody>
            <a:bodyPr/>
            <a:lstStyle/>
            <a:p>
              <a:endParaRPr lang="en-US">
                <a:latin typeface="Arial"/>
                <a:cs typeface="Arial"/>
              </a:endParaRPr>
            </a:p>
          </p:txBody>
        </p:sp>
        <p:sp>
          <p:nvSpPr>
            <p:cNvPr id="13323" name="Rectangle 78"/>
            <p:cNvSpPr>
              <a:spLocks noChangeArrowheads="1"/>
            </p:cNvSpPr>
            <p:nvPr/>
          </p:nvSpPr>
          <p:spPr bwMode="auto">
            <a:xfrm>
              <a:off x="4941888" y="1514475"/>
              <a:ext cx="1103312" cy="729430"/>
            </a:xfrm>
            <a:prstGeom prst="rect">
              <a:avLst/>
            </a:prstGeom>
            <a:noFill/>
            <a:ln w="9525">
              <a:noFill/>
              <a:miter lim="800000"/>
              <a:headEnd/>
              <a:tailEnd/>
            </a:ln>
          </p:spPr>
          <p:txBody>
            <a:bodyPr>
              <a:spAutoFit/>
            </a:bodyPr>
            <a:lstStyle/>
            <a:p>
              <a:pPr>
                <a:lnSpc>
                  <a:spcPct val="85000"/>
                </a:lnSpc>
              </a:pPr>
              <a:r>
                <a:rPr lang="en-US" sz="2400">
                  <a:latin typeface="Arial"/>
                  <a:cs typeface="Arial"/>
                </a:rPr>
                <a:t>Social </a:t>
              </a:r>
              <a:br>
                <a:rPr lang="en-US" sz="2400">
                  <a:latin typeface="Arial"/>
                  <a:cs typeface="Arial"/>
                </a:rPr>
              </a:br>
              <a:r>
                <a:rPr lang="en-US" sz="2400">
                  <a:latin typeface="Arial"/>
                  <a:cs typeface="Arial"/>
                </a:rPr>
                <a:t>cost</a:t>
              </a:r>
            </a:p>
          </p:txBody>
        </p:sp>
      </p:grpSp>
      <p:grpSp>
        <p:nvGrpSpPr>
          <p:cNvPr id="5" name="Group 80"/>
          <p:cNvGrpSpPr>
            <a:grpSpLocks/>
          </p:cNvGrpSpPr>
          <p:nvPr/>
        </p:nvGrpSpPr>
        <p:grpSpPr bwMode="auto">
          <a:xfrm>
            <a:off x="3084514" y="3036888"/>
            <a:ext cx="466725" cy="3081337"/>
            <a:chOff x="1948" y="1878"/>
            <a:chExt cx="294" cy="1941"/>
          </a:xfrm>
        </p:grpSpPr>
        <p:sp>
          <p:nvSpPr>
            <p:cNvPr id="13332" name="Line 81"/>
            <p:cNvSpPr>
              <a:spLocks noChangeShapeType="1"/>
            </p:cNvSpPr>
            <p:nvPr/>
          </p:nvSpPr>
          <p:spPr bwMode="auto">
            <a:xfrm>
              <a:off x="2086" y="1929"/>
              <a:ext cx="0" cy="1587"/>
            </a:xfrm>
            <a:prstGeom prst="line">
              <a:avLst/>
            </a:prstGeom>
            <a:noFill/>
            <a:ln w="28575">
              <a:solidFill>
                <a:srgbClr val="C00000"/>
              </a:solidFill>
              <a:round/>
              <a:headEnd/>
              <a:tailEnd/>
            </a:ln>
          </p:spPr>
          <p:txBody>
            <a:bodyPr/>
            <a:lstStyle/>
            <a:p>
              <a:endParaRPr lang="en-US">
                <a:latin typeface="Arial"/>
                <a:cs typeface="Arial"/>
              </a:endParaRPr>
            </a:p>
          </p:txBody>
        </p:sp>
        <p:sp>
          <p:nvSpPr>
            <p:cNvPr id="13333" name="Oval 82"/>
            <p:cNvSpPr>
              <a:spLocks noChangeArrowheads="1"/>
            </p:cNvSpPr>
            <p:nvPr/>
          </p:nvSpPr>
          <p:spPr bwMode="auto">
            <a:xfrm>
              <a:off x="2042" y="1878"/>
              <a:ext cx="88" cy="87"/>
            </a:xfrm>
            <a:prstGeom prst="ellipse">
              <a:avLst/>
            </a:prstGeom>
            <a:solidFill>
              <a:srgbClr val="C00000"/>
            </a:solidFill>
            <a:ln w="9525">
              <a:solidFill>
                <a:srgbClr val="C00000"/>
              </a:solidFill>
              <a:prstDash val="dash"/>
              <a:round/>
              <a:headEnd/>
              <a:tailEnd/>
            </a:ln>
          </p:spPr>
          <p:txBody>
            <a:bodyPr wrap="none" anchor="ctr"/>
            <a:lstStyle/>
            <a:p>
              <a:endParaRPr lang="en-US">
                <a:latin typeface="Arial"/>
                <a:cs typeface="Arial"/>
              </a:endParaRPr>
            </a:p>
          </p:txBody>
        </p:sp>
        <p:sp>
          <p:nvSpPr>
            <p:cNvPr id="13334" name="Rectangle 83"/>
            <p:cNvSpPr>
              <a:spLocks noChangeArrowheads="1"/>
            </p:cNvSpPr>
            <p:nvPr/>
          </p:nvSpPr>
          <p:spPr bwMode="auto">
            <a:xfrm>
              <a:off x="1948" y="3591"/>
              <a:ext cx="294" cy="228"/>
            </a:xfrm>
            <a:prstGeom prst="rect">
              <a:avLst/>
            </a:prstGeom>
            <a:noFill/>
            <a:ln w="9525">
              <a:solidFill>
                <a:srgbClr val="C00000"/>
              </a:solidFill>
              <a:miter lim="800000"/>
              <a:headEnd/>
              <a:tailEnd/>
            </a:ln>
          </p:spPr>
          <p:txBody>
            <a:bodyPr wrap="none" anchor="ctr"/>
            <a:lstStyle/>
            <a:p>
              <a:endParaRPr lang="en-US">
                <a:latin typeface="Arial"/>
                <a:cs typeface="Arial"/>
              </a:endParaRPr>
            </a:p>
          </p:txBody>
        </p:sp>
      </p:grpSp>
      <p:sp>
        <p:nvSpPr>
          <p:cNvPr id="173140" name="Rectangle 84"/>
          <p:cNvSpPr>
            <a:spLocks noChangeArrowheads="1"/>
          </p:cNvSpPr>
          <p:nvPr/>
        </p:nvSpPr>
        <p:spPr bwMode="auto">
          <a:xfrm>
            <a:off x="6019800" y="1644640"/>
            <a:ext cx="2930634" cy="1708160"/>
          </a:xfrm>
          <a:prstGeom prst="rect">
            <a:avLst/>
          </a:prstGeom>
          <a:noFill/>
          <a:ln w="9525">
            <a:noFill/>
            <a:miter lim="800000"/>
            <a:headEnd/>
            <a:tailEnd/>
          </a:ln>
        </p:spPr>
        <p:txBody>
          <a:bodyPr wrap="square">
            <a:spAutoFit/>
          </a:bodyPr>
          <a:lstStyle/>
          <a:p>
            <a:pPr>
              <a:lnSpc>
                <a:spcPct val="105000"/>
              </a:lnSpc>
            </a:pPr>
            <a:r>
              <a:rPr lang="en-US" sz="2500" dirty="0">
                <a:latin typeface="Arial"/>
                <a:cs typeface="Arial"/>
              </a:rPr>
              <a:t>Market equilibrium (</a:t>
            </a:r>
            <a:r>
              <a:rPr lang="en-US" sz="2500" b="1" i="1" dirty="0">
                <a:latin typeface="Arial"/>
                <a:cs typeface="Arial"/>
              </a:rPr>
              <a:t>Q</a:t>
            </a:r>
            <a:r>
              <a:rPr lang="en-US" sz="2500" dirty="0">
                <a:latin typeface="Arial"/>
                <a:cs typeface="Arial"/>
              </a:rPr>
              <a:t> = 25) is greater than the social optimum (</a:t>
            </a:r>
            <a:r>
              <a:rPr lang="en-US" sz="2500" b="1" i="1" dirty="0">
                <a:latin typeface="Arial"/>
                <a:cs typeface="Arial"/>
              </a:rPr>
              <a:t>Q</a:t>
            </a:r>
            <a:r>
              <a:rPr lang="en-US" sz="2500" dirty="0">
                <a:latin typeface="Arial"/>
                <a:cs typeface="Arial"/>
              </a:rPr>
              <a:t> = 20).</a:t>
            </a:r>
          </a:p>
        </p:txBody>
      </p:sp>
      <p:sp>
        <p:nvSpPr>
          <p:cNvPr id="13326" name="Text Box 91"/>
          <p:cNvSpPr txBox="1">
            <a:spLocks noChangeArrowheads="1"/>
          </p:cNvSpPr>
          <p:nvPr/>
        </p:nvSpPr>
        <p:spPr bwMode="auto">
          <a:xfrm>
            <a:off x="3569495" y="5737225"/>
            <a:ext cx="579438" cy="381000"/>
          </a:xfrm>
          <a:prstGeom prst="rect">
            <a:avLst/>
          </a:prstGeom>
          <a:noFill/>
          <a:ln w="9525">
            <a:noFill/>
            <a:miter lim="800000"/>
            <a:headEnd/>
            <a:tailEnd/>
          </a:ln>
        </p:spPr>
        <p:txBody>
          <a:bodyPr lIns="0" tIns="0" rIns="0" bIns="0">
            <a:spAutoFit/>
          </a:bodyPr>
          <a:lstStyle/>
          <a:p>
            <a:pPr algn="ctr">
              <a:spcBef>
                <a:spcPct val="50000"/>
              </a:spcBef>
            </a:pPr>
            <a:r>
              <a:rPr lang="en-US" sz="2500" dirty="0">
                <a:latin typeface="Arial"/>
                <a:cs typeface="Arial"/>
              </a:rPr>
              <a:t>25</a:t>
            </a:r>
          </a:p>
        </p:txBody>
      </p:sp>
      <p:sp>
        <p:nvSpPr>
          <p:cNvPr id="13327" name="Oval 97"/>
          <p:cNvSpPr>
            <a:spLocks noChangeArrowheads="1"/>
          </p:cNvSpPr>
          <p:nvPr/>
        </p:nvSpPr>
        <p:spPr bwMode="auto">
          <a:xfrm>
            <a:off x="3786188" y="3457575"/>
            <a:ext cx="139700" cy="138113"/>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73154" name="Rectangle 98"/>
          <p:cNvSpPr>
            <a:spLocks noChangeArrowheads="1"/>
          </p:cNvSpPr>
          <p:nvPr/>
        </p:nvSpPr>
        <p:spPr bwMode="auto">
          <a:xfrm>
            <a:off x="5638800" y="3746500"/>
            <a:ext cx="3352800" cy="1902059"/>
          </a:xfrm>
          <a:prstGeom prst="rect">
            <a:avLst/>
          </a:prstGeom>
          <a:noFill/>
          <a:ln w="9525">
            <a:noFill/>
            <a:miter lim="800000"/>
            <a:headEnd/>
            <a:tailEnd/>
          </a:ln>
        </p:spPr>
        <p:txBody>
          <a:bodyPr wrap="square">
            <a:spAutoFit/>
          </a:bodyPr>
          <a:lstStyle/>
          <a:p>
            <a:pPr>
              <a:lnSpc>
                <a:spcPct val="105000"/>
              </a:lnSpc>
            </a:pPr>
            <a:r>
              <a:rPr lang="en-US" sz="2800" dirty="0">
                <a:latin typeface="Arial"/>
                <a:cs typeface="Arial"/>
              </a:rPr>
              <a:t>One solution:  </a:t>
            </a:r>
            <a:br>
              <a:rPr lang="en-US" sz="2800" dirty="0">
                <a:latin typeface="Arial"/>
                <a:cs typeface="Arial"/>
              </a:rPr>
            </a:br>
            <a:r>
              <a:rPr lang="en-US" sz="2800" dirty="0">
                <a:latin typeface="Arial"/>
                <a:cs typeface="Arial"/>
              </a:rPr>
              <a:t>tax sellers $60/ton,</a:t>
            </a:r>
          </a:p>
          <a:p>
            <a:pPr>
              <a:lnSpc>
                <a:spcPct val="105000"/>
              </a:lnSpc>
            </a:pPr>
            <a:r>
              <a:rPr lang="en-US" sz="2800" dirty="0">
                <a:latin typeface="Arial"/>
                <a:cs typeface="Arial"/>
              </a:rPr>
              <a:t>would shift </a:t>
            </a:r>
            <a:r>
              <a:rPr lang="en-US" sz="2800" b="1" i="1" dirty="0">
                <a:latin typeface="Arial"/>
                <a:cs typeface="Arial"/>
              </a:rPr>
              <a:t>S</a:t>
            </a:r>
            <a:r>
              <a:rPr lang="en-US" sz="2800" dirty="0">
                <a:latin typeface="Arial"/>
                <a:cs typeface="Arial"/>
              </a:rPr>
              <a:t> curve up by $60.</a:t>
            </a:r>
          </a:p>
        </p:txBody>
      </p:sp>
      <p:grpSp>
        <p:nvGrpSpPr>
          <p:cNvPr id="13" name="Group 12"/>
          <p:cNvGrpSpPr/>
          <p:nvPr/>
        </p:nvGrpSpPr>
        <p:grpSpPr>
          <a:xfrm>
            <a:off x="3625851" y="3457575"/>
            <a:ext cx="466725" cy="2660650"/>
            <a:chOff x="3625851" y="3457575"/>
            <a:chExt cx="466725" cy="2660650"/>
          </a:xfrm>
        </p:grpSpPr>
        <p:grpSp>
          <p:nvGrpSpPr>
            <p:cNvPr id="12" name="Group 11"/>
            <p:cNvGrpSpPr/>
            <p:nvPr/>
          </p:nvGrpSpPr>
          <p:grpSpPr>
            <a:xfrm>
              <a:off x="3787775" y="3457575"/>
              <a:ext cx="139700" cy="2163763"/>
              <a:chOff x="3787775" y="3457575"/>
              <a:chExt cx="139700" cy="2163763"/>
            </a:xfrm>
          </p:grpSpPr>
          <p:sp>
            <p:nvSpPr>
              <p:cNvPr id="13329" name="Line 100"/>
              <p:cNvSpPr>
                <a:spLocks noChangeShapeType="1"/>
              </p:cNvSpPr>
              <p:nvPr/>
            </p:nvSpPr>
            <p:spPr bwMode="auto">
              <a:xfrm flipV="1">
                <a:off x="3857625" y="3541713"/>
                <a:ext cx="0" cy="2079625"/>
              </a:xfrm>
              <a:prstGeom prst="line">
                <a:avLst/>
              </a:prstGeom>
              <a:noFill/>
              <a:ln w="28575">
                <a:solidFill>
                  <a:srgbClr val="002060"/>
                </a:solidFill>
                <a:round/>
                <a:headEnd/>
                <a:tailEnd/>
              </a:ln>
            </p:spPr>
            <p:txBody>
              <a:bodyPr/>
              <a:lstStyle/>
              <a:p>
                <a:endParaRPr lang="en-US">
                  <a:latin typeface="Arial"/>
                  <a:cs typeface="Arial"/>
                </a:endParaRPr>
              </a:p>
            </p:txBody>
          </p:sp>
          <p:sp>
            <p:nvSpPr>
              <p:cNvPr id="13330" name="Oval 102"/>
              <p:cNvSpPr>
                <a:spLocks noChangeArrowheads="1"/>
              </p:cNvSpPr>
              <p:nvPr/>
            </p:nvSpPr>
            <p:spPr bwMode="auto">
              <a:xfrm>
                <a:off x="3787775" y="3457575"/>
                <a:ext cx="139700" cy="138113"/>
              </a:xfrm>
              <a:prstGeom prst="ellipse">
                <a:avLst/>
              </a:prstGeom>
              <a:solidFill>
                <a:srgbClr val="002060"/>
              </a:solidFill>
              <a:ln w="9525">
                <a:solidFill>
                  <a:srgbClr val="002060"/>
                </a:solidFill>
                <a:prstDash val="dash"/>
                <a:round/>
                <a:headEnd/>
                <a:tailEnd/>
              </a:ln>
            </p:spPr>
            <p:txBody>
              <a:bodyPr wrap="none" anchor="ctr"/>
              <a:lstStyle/>
              <a:p>
                <a:endParaRPr lang="en-US">
                  <a:latin typeface="Arial"/>
                  <a:cs typeface="Arial"/>
                </a:endParaRPr>
              </a:p>
            </p:txBody>
          </p:sp>
        </p:grpSp>
        <p:sp>
          <p:nvSpPr>
            <p:cNvPr id="97" name="Rectangle 83"/>
            <p:cNvSpPr>
              <a:spLocks noChangeArrowheads="1"/>
            </p:cNvSpPr>
            <p:nvPr/>
          </p:nvSpPr>
          <p:spPr bwMode="auto">
            <a:xfrm>
              <a:off x="3625851" y="5756275"/>
              <a:ext cx="466725" cy="361950"/>
            </a:xfrm>
            <a:prstGeom prst="rect">
              <a:avLst/>
            </a:prstGeom>
            <a:noFill/>
            <a:ln w="9525">
              <a:solidFill>
                <a:srgbClr val="002060"/>
              </a:solidFill>
              <a:miter lim="800000"/>
              <a:headEnd/>
              <a:tailEnd/>
            </a:ln>
          </p:spPr>
          <p:txBody>
            <a:bodyPr wrap="none" anchor="ctr"/>
            <a:lstStyle/>
            <a:p>
              <a:endParaRPr lang="en-US">
                <a:latin typeface="Arial"/>
                <a:cs typeface="Arial"/>
              </a:endParaRPr>
            </a:p>
          </p:txBody>
        </p:sp>
      </p:grpSp>
      <p:sp>
        <p:nvSpPr>
          <p:cNvPr id="9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1461571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3140"/>
                                        </p:tgtEl>
                                        <p:attrNameLst>
                                          <p:attrName>style.visibility</p:attrName>
                                        </p:attrNameLst>
                                      </p:cBhvr>
                                      <p:to>
                                        <p:strVal val="visible"/>
                                      </p:to>
                                    </p:set>
                                    <p:animEffect transition="in" filter="wipe(left)">
                                      <p:cBhvr>
                                        <p:cTn id="15" dur="500"/>
                                        <p:tgtEl>
                                          <p:spTgt spid="17314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3154"/>
                                        </p:tgtEl>
                                        <p:attrNameLst>
                                          <p:attrName>style.visibility</p:attrName>
                                        </p:attrNameLst>
                                      </p:cBhvr>
                                      <p:to>
                                        <p:strVal val="visible"/>
                                      </p:to>
                                    </p:set>
                                    <p:animEffect transition="in" filter="wipe(left)">
                                      <p:cBhvr>
                                        <p:cTn id="19" dur="500"/>
                                        <p:tgtEl>
                                          <p:spTgt spid="173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40" grpId="0"/>
      <p:bldP spid="1731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13</a:t>
            </a:fld>
            <a:endParaRPr lang="en-US" dirty="0"/>
          </a:p>
        </p:txBody>
      </p:sp>
      <p:sp>
        <p:nvSpPr>
          <p:cNvPr id="5" name="Text Placeholder 4"/>
          <p:cNvSpPr>
            <a:spLocks noGrp="1"/>
          </p:cNvSpPr>
          <p:nvPr>
            <p:ph type="body" sz="quarter" idx="12"/>
          </p:nvPr>
        </p:nvSpPr>
        <p:spPr/>
        <p:txBody>
          <a:bodyPr/>
          <a:lstStyle/>
          <a:p>
            <a:r>
              <a:rPr lang="en-US" dirty="0"/>
              <a:t>Vaccines</a:t>
            </a:r>
          </a:p>
        </p:txBody>
      </p:sp>
      <p:sp>
        <p:nvSpPr>
          <p:cNvPr id="6" name="Text Placeholder 5"/>
          <p:cNvSpPr>
            <a:spLocks noGrp="1"/>
          </p:cNvSpPr>
          <p:nvPr>
            <p:ph type="body" sz="quarter" idx="14"/>
          </p:nvPr>
        </p:nvSpPr>
        <p:spPr/>
        <p:txBody>
          <a:bodyPr/>
          <a:lstStyle/>
          <a:p>
            <a:r>
              <a:rPr lang="en-US" sz="2800" dirty="0"/>
              <a:t>“Considering the costs of restricting free choice, and the share of people in the US who choose not to vaccinate their children for measles, the social benefit of mandating measles vaccines for all Americans (except those with compelling medical reasons) would exceed the social cost.”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197" y="3978044"/>
            <a:ext cx="3744405" cy="2069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9" name="Rectangle 8"/>
          <p:cNvSpPr/>
          <p:nvPr/>
        </p:nvSpPr>
        <p:spPr>
          <a:xfrm>
            <a:off x="2362200" y="6047601"/>
            <a:ext cx="3568606" cy="276999"/>
          </a:xfrm>
          <a:prstGeom prst="rect">
            <a:avLst/>
          </a:prstGeom>
        </p:spPr>
        <p:txBody>
          <a:bodyPr wrap="none">
            <a:spAutoFit/>
          </a:bodyPr>
          <a:lstStyle/>
          <a:p>
            <a:pPr lvl="0"/>
            <a:r>
              <a:rPr lang="en-US" sz="1200" dirty="0">
                <a:solidFill>
                  <a:prstClr val="black"/>
                </a:solidFill>
                <a:latin typeface="Calibri"/>
              </a:rPr>
              <a:t>Source: IGM Economic Experts Panel, March 10, 2015.</a:t>
            </a:r>
          </a:p>
        </p:txBody>
      </p:sp>
    </p:spTree>
    <p:extLst>
      <p:ext uri="{BB962C8B-B14F-4D97-AF65-F5344CB8AC3E}">
        <p14:creationId xmlns:p14="http://schemas.microsoft.com/office/powerpoint/2010/main" val="146037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EXAMPLE 3: Positive externalities</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14</a:t>
            </a:fld>
            <a:endParaRPr lang="en-US"/>
          </a:p>
        </p:txBody>
      </p:sp>
      <p:sp>
        <p:nvSpPr>
          <p:cNvPr id="3" name="Content Placeholder 2"/>
          <p:cNvSpPr>
            <a:spLocks noGrp="1"/>
          </p:cNvSpPr>
          <p:nvPr>
            <p:ph idx="12"/>
          </p:nvPr>
        </p:nvSpPr>
        <p:spPr>
          <a:xfrm>
            <a:off x="381000" y="914400"/>
            <a:ext cx="8518947" cy="5257800"/>
          </a:xfrm>
          <a:prstGeom prst="rect">
            <a:avLst/>
          </a:prstGeom>
        </p:spPr>
        <p:txBody>
          <a:bodyPr>
            <a:normAutofit/>
          </a:bodyPr>
          <a:lstStyle/>
          <a:p>
            <a:pPr marL="514350" indent="-514350">
              <a:buClr>
                <a:srgbClr val="C00000"/>
              </a:buClr>
              <a:buFont typeface="+mj-lt"/>
              <a:buAutoNum type="alphaUcPeriod"/>
            </a:pPr>
            <a:r>
              <a:rPr lang="en-US" dirty="0"/>
              <a:t>Being vaccinated against contagious diseases  </a:t>
            </a:r>
          </a:p>
          <a:p>
            <a:pPr marL="514350" indent="-514350">
              <a:buClr>
                <a:srgbClr val="C00000"/>
              </a:buClr>
              <a:buFont typeface="+mj-lt"/>
              <a:buAutoNum type="alphaUcPeriod"/>
            </a:pPr>
            <a:r>
              <a:rPr lang="en-US" dirty="0"/>
              <a:t>Research into new technologies  </a:t>
            </a:r>
          </a:p>
          <a:p>
            <a:pPr marL="514350" indent="-514350">
              <a:buClr>
                <a:srgbClr val="C00000"/>
              </a:buClr>
              <a:buFont typeface="+mj-lt"/>
              <a:buAutoNum type="alphaUcPeriod"/>
            </a:pPr>
            <a:r>
              <a:rPr lang="en-US" dirty="0"/>
              <a:t>People going to college raise the population’s education level, which reduces crime and improves government</a:t>
            </a:r>
          </a:p>
          <a:p>
            <a:pPr marL="514350" indent="-514350">
              <a:buClr>
                <a:srgbClr val="C00000"/>
              </a:buClr>
              <a:buFont typeface="+mj-lt"/>
              <a:buAutoNum type="alphaUcPeriod"/>
            </a:pPr>
            <a:r>
              <a:rPr lang="en-US" dirty="0"/>
              <a:t>Restored historic buildings</a:t>
            </a:r>
          </a:p>
          <a:p>
            <a:pPr marL="514350" indent="-514350">
              <a:buClr>
                <a:srgbClr val="C00000"/>
              </a:buClr>
              <a:buFont typeface="+mj-lt"/>
              <a:buAutoNum type="alphaUcPeriod"/>
            </a:pPr>
            <a:r>
              <a:rPr lang="en-US" dirty="0"/>
              <a:t>Owning a fire extinguisher </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24067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Social Benefit</a:t>
            </a:r>
          </a:p>
        </p:txBody>
      </p:sp>
      <p:sp>
        <p:nvSpPr>
          <p:cNvPr id="3" name="Content Placeholder 2"/>
          <p:cNvSpPr>
            <a:spLocks noGrp="1"/>
          </p:cNvSpPr>
          <p:nvPr>
            <p:ph idx="1"/>
          </p:nvPr>
        </p:nvSpPr>
        <p:spPr>
          <a:prstGeom prst="rect">
            <a:avLst/>
          </a:prstGeom>
        </p:spPr>
        <p:txBody>
          <a:bodyPr/>
          <a:lstStyle/>
          <a:p>
            <a:r>
              <a:rPr lang="en-US" dirty="0"/>
              <a:t>With a positive externality, the social value of a good includes </a:t>
            </a:r>
          </a:p>
          <a:p>
            <a:pPr lvl="1"/>
            <a:r>
              <a:rPr lang="en-US" dirty="0"/>
              <a:t>Private value (the direct value to buyers) – the demand curve</a:t>
            </a:r>
          </a:p>
          <a:p>
            <a:pPr lvl="1"/>
            <a:r>
              <a:rPr lang="en-US" dirty="0"/>
              <a:t>External benefit (the value of the positive impact on bystanders)</a:t>
            </a:r>
          </a:p>
          <a:p>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15</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909906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p:txBody>
          <a:bodyPr>
            <a:noAutofit/>
          </a:bodyPr>
          <a:lstStyle/>
          <a:p>
            <a:pPr eaLnBrk="1" hangingPunct="1">
              <a:defRPr/>
            </a:pPr>
            <a:r>
              <a:rPr lang="en-US" sz="3000" dirty="0">
                <a:solidFill>
                  <a:schemeClr val="accent6">
                    <a:lumMod val="50000"/>
                  </a:schemeClr>
                </a:solidFill>
              </a:rPr>
              <a:t>EXAMPLE 4: Analysis of a positive externality – 1 </a:t>
            </a:r>
            <a:endParaRPr lang="en-US" sz="3000" dirty="0">
              <a:solidFill>
                <a:schemeClr val="accent6">
                  <a:lumMod val="50000"/>
                </a:schemeClr>
              </a:solidFill>
              <a:cs typeface="Arial" charset="0"/>
            </a:endParaRPr>
          </a:p>
        </p:txBody>
      </p:sp>
      <p:sp>
        <p:nvSpPr>
          <p:cNvPr id="5" name="Slide Number Placeholder 4"/>
          <p:cNvSpPr>
            <a:spLocks noGrp="1"/>
          </p:cNvSpPr>
          <p:nvPr>
            <p:ph type="sldNum" sz="quarter" idx="10"/>
          </p:nvPr>
        </p:nvSpPr>
        <p:spPr/>
        <p:txBody>
          <a:bodyPr/>
          <a:lstStyle/>
          <a:p>
            <a:pPr>
              <a:defRPr/>
            </a:pPr>
            <a:fld id="{2F37425F-5E17-4209-B948-B5CE2119E408}" type="slidenum">
              <a:rPr lang="en-US" smtClean="0"/>
              <a:pPr>
                <a:defRPr/>
              </a:pPr>
              <a:t>16</a:t>
            </a:fld>
            <a:endParaRPr lang="en-US" dirty="0"/>
          </a:p>
        </p:txBody>
      </p:sp>
      <p:sp>
        <p:nvSpPr>
          <p:cNvPr id="6" name="AutoShape 8"/>
          <p:cNvSpPr>
            <a:spLocks noChangeAspect="1" noChangeArrowheads="1" noTextEdit="1"/>
          </p:cNvSpPr>
          <p:nvPr/>
        </p:nvSpPr>
        <p:spPr bwMode="auto">
          <a:xfrm>
            <a:off x="463550" y="1169988"/>
            <a:ext cx="4860925" cy="5873750"/>
          </a:xfrm>
          <a:prstGeom prst="rect">
            <a:avLst/>
          </a:prstGeom>
          <a:noFill/>
          <a:ln w="9525">
            <a:noFill/>
            <a:miter lim="800000"/>
            <a:headEnd/>
            <a:tailEnd/>
          </a:ln>
        </p:spPr>
        <p:txBody>
          <a:bodyPr/>
          <a:lstStyle/>
          <a:p>
            <a:endParaRPr lang="en-US">
              <a:latin typeface="Arial"/>
              <a:cs typeface="Arial"/>
            </a:endParaRPr>
          </a:p>
        </p:txBody>
      </p:sp>
      <p:sp>
        <p:nvSpPr>
          <p:cNvPr id="8" name="Rectangle 9"/>
          <p:cNvSpPr>
            <a:spLocks noChangeArrowheads="1"/>
          </p:cNvSpPr>
          <p:nvPr/>
        </p:nvSpPr>
        <p:spPr bwMode="auto">
          <a:xfrm>
            <a:off x="996950" y="1158875"/>
            <a:ext cx="3821113" cy="4659313"/>
          </a:xfrm>
          <a:prstGeom prst="rect">
            <a:avLst/>
          </a:prstGeom>
          <a:noFill/>
          <a:ln w="9525">
            <a:noFill/>
            <a:miter lim="800000"/>
            <a:headEnd/>
            <a:tailEnd/>
          </a:ln>
        </p:spPr>
        <p:txBody>
          <a:bodyPr/>
          <a:lstStyle/>
          <a:p>
            <a:endParaRPr lang="en-US">
              <a:latin typeface="Arial"/>
              <a:cs typeface="Arial"/>
            </a:endParaRPr>
          </a:p>
        </p:txBody>
      </p:sp>
      <p:sp>
        <p:nvSpPr>
          <p:cNvPr id="9" name="Line 10"/>
          <p:cNvSpPr>
            <a:spLocks noChangeShapeType="1"/>
          </p:cNvSpPr>
          <p:nvPr/>
        </p:nvSpPr>
        <p:spPr bwMode="auto">
          <a:xfrm>
            <a:off x="915988" y="5818188"/>
            <a:ext cx="80962" cy="1587"/>
          </a:xfrm>
          <a:prstGeom prst="line">
            <a:avLst/>
          </a:prstGeom>
          <a:noFill/>
          <a:ln w="26988">
            <a:solidFill>
              <a:srgbClr val="000000"/>
            </a:solidFill>
            <a:round/>
            <a:headEnd/>
            <a:tailEnd/>
          </a:ln>
        </p:spPr>
        <p:txBody>
          <a:bodyPr/>
          <a:lstStyle/>
          <a:p>
            <a:endParaRPr lang="en-US">
              <a:latin typeface="Arial"/>
              <a:cs typeface="Arial"/>
            </a:endParaRPr>
          </a:p>
        </p:txBody>
      </p:sp>
      <p:sp>
        <p:nvSpPr>
          <p:cNvPr id="10" name="Line 11"/>
          <p:cNvSpPr>
            <a:spLocks noChangeShapeType="1"/>
          </p:cNvSpPr>
          <p:nvPr/>
        </p:nvSpPr>
        <p:spPr bwMode="auto">
          <a:xfrm>
            <a:off x="915988" y="4953000"/>
            <a:ext cx="80962" cy="1588"/>
          </a:xfrm>
          <a:prstGeom prst="line">
            <a:avLst/>
          </a:prstGeom>
          <a:noFill/>
          <a:ln w="26988">
            <a:solidFill>
              <a:srgbClr val="000000"/>
            </a:solidFill>
            <a:round/>
            <a:headEnd/>
            <a:tailEnd/>
          </a:ln>
        </p:spPr>
        <p:txBody>
          <a:bodyPr/>
          <a:lstStyle/>
          <a:p>
            <a:endParaRPr lang="en-US">
              <a:latin typeface="Arial"/>
              <a:cs typeface="Arial"/>
            </a:endParaRPr>
          </a:p>
        </p:txBody>
      </p:sp>
      <p:sp>
        <p:nvSpPr>
          <p:cNvPr id="11" name="Line 12"/>
          <p:cNvSpPr>
            <a:spLocks noChangeShapeType="1"/>
          </p:cNvSpPr>
          <p:nvPr/>
        </p:nvSpPr>
        <p:spPr bwMode="auto">
          <a:xfrm>
            <a:off x="915988" y="4089400"/>
            <a:ext cx="80962" cy="1588"/>
          </a:xfrm>
          <a:prstGeom prst="line">
            <a:avLst/>
          </a:prstGeom>
          <a:noFill/>
          <a:ln w="26988">
            <a:solidFill>
              <a:srgbClr val="000000"/>
            </a:solidFill>
            <a:round/>
            <a:headEnd/>
            <a:tailEnd/>
          </a:ln>
        </p:spPr>
        <p:txBody>
          <a:bodyPr/>
          <a:lstStyle/>
          <a:p>
            <a:endParaRPr lang="en-US">
              <a:latin typeface="Arial"/>
              <a:cs typeface="Arial"/>
            </a:endParaRPr>
          </a:p>
        </p:txBody>
      </p:sp>
      <p:sp>
        <p:nvSpPr>
          <p:cNvPr id="12" name="Line 13"/>
          <p:cNvSpPr>
            <a:spLocks noChangeShapeType="1"/>
          </p:cNvSpPr>
          <p:nvPr/>
        </p:nvSpPr>
        <p:spPr bwMode="auto">
          <a:xfrm>
            <a:off x="915988" y="3225800"/>
            <a:ext cx="80962" cy="1588"/>
          </a:xfrm>
          <a:prstGeom prst="line">
            <a:avLst/>
          </a:prstGeom>
          <a:noFill/>
          <a:ln w="26988">
            <a:solidFill>
              <a:srgbClr val="000000"/>
            </a:solidFill>
            <a:round/>
            <a:headEnd/>
            <a:tailEnd/>
          </a:ln>
        </p:spPr>
        <p:txBody>
          <a:bodyPr/>
          <a:lstStyle/>
          <a:p>
            <a:endParaRPr lang="en-US">
              <a:latin typeface="Arial"/>
              <a:cs typeface="Arial"/>
            </a:endParaRPr>
          </a:p>
        </p:txBody>
      </p:sp>
      <p:sp>
        <p:nvSpPr>
          <p:cNvPr id="13" name="Line 14"/>
          <p:cNvSpPr>
            <a:spLocks noChangeShapeType="1"/>
          </p:cNvSpPr>
          <p:nvPr/>
        </p:nvSpPr>
        <p:spPr bwMode="auto">
          <a:xfrm>
            <a:off x="915988" y="2360613"/>
            <a:ext cx="80962" cy="1587"/>
          </a:xfrm>
          <a:prstGeom prst="line">
            <a:avLst/>
          </a:prstGeom>
          <a:noFill/>
          <a:ln w="26988">
            <a:solidFill>
              <a:srgbClr val="000000"/>
            </a:solidFill>
            <a:round/>
            <a:headEnd/>
            <a:tailEnd/>
          </a:ln>
        </p:spPr>
        <p:txBody>
          <a:bodyPr/>
          <a:lstStyle/>
          <a:p>
            <a:endParaRPr lang="en-US">
              <a:latin typeface="Arial"/>
              <a:cs typeface="Arial"/>
            </a:endParaRPr>
          </a:p>
        </p:txBody>
      </p:sp>
      <p:sp>
        <p:nvSpPr>
          <p:cNvPr id="14" name="Line 15"/>
          <p:cNvSpPr>
            <a:spLocks noChangeShapeType="1"/>
          </p:cNvSpPr>
          <p:nvPr/>
        </p:nvSpPr>
        <p:spPr bwMode="auto">
          <a:xfrm>
            <a:off x="915988" y="1509713"/>
            <a:ext cx="80962" cy="1587"/>
          </a:xfrm>
          <a:prstGeom prst="line">
            <a:avLst/>
          </a:prstGeom>
          <a:noFill/>
          <a:ln w="26988">
            <a:solidFill>
              <a:srgbClr val="000000"/>
            </a:solidFill>
            <a:round/>
            <a:headEnd/>
            <a:tailEnd/>
          </a:ln>
        </p:spPr>
        <p:txBody>
          <a:bodyPr/>
          <a:lstStyle/>
          <a:p>
            <a:endParaRPr lang="en-US">
              <a:latin typeface="Arial"/>
              <a:cs typeface="Arial"/>
            </a:endParaRPr>
          </a:p>
        </p:txBody>
      </p:sp>
      <p:sp>
        <p:nvSpPr>
          <p:cNvPr id="15" name="Line 16"/>
          <p:cNvSpPr>
            <a:spLocks noChangeShapeType="1"/>
          </p:cNvSpPr>
          <p:nvPr/>
        </p:nvSpPr>
        <p:spPr bwMode="auto">
          <a:xfrm flipV="1">
            <a:off x="996950" y="5818188"/>
            <a:ext cx="1588" cy="80962"/>
          </a:xfrm>
          <a:prstGeom prst="line">
            <a:avLst/>
          </a:prstGeom>
          <a:noFill/>
          <a:ln w="26988">
            <a:solidFill>
              <a:srgbClr val="000000"/>
            </a:solidFill>
            <a:round/>
            <a:headEnd/>
            <a:tailEnd/>
          </a:ln>
        </p:spPr>
        <p:txBody>
          <a:bodyPr/>
          <a:lstStyle/>
          <a:p>
            <a:endParaRPr lang="en-US">
              <a:latin typeface="Arial"/>
              <a:cs typeface="Arial"/>
            </a:endParaRPr>
          </a:p>
        </p:txBody>
      </p:sp>
      <p:sp>
        <p:nvSpPr>
          <p:cNvPr id="16" name="Line 17"/>
          <p:cNvSpPr>
            <a:spLocks noChangeShapeType="1"/>
          </p:cNvSpPr>
          <p:nvPr/>
        </p:nvSpPr>
        <p:spPr bwMode="auto">
          <a:xfrm flipV="1">
            <a:off x="2117725" y="5818188"/>
            <a:ext cx="1588" cy="80962"/>
          </a:xfrm>
          <a:prstGeom prst="line">
            <a:avLst/>
          </a:prstGeom>
          <a:noFill/>
          <a:ln w="26988">
            <a:solidFill>
              <a:srgbClr val="000000"/>
            </a:solidFill>
            <a:round/>
            <a:headEnd/>
            <a:tailEnd/>
          </a:ln>
        </p:spPr>
        <p:txBody>
          <a:bodyPr/>
          <a:lstStyle/>
          <a:p>
            <a:endParaRPr lang="en-US">
              <a:latin typeface="Arial"/>
              <a:cs typeface="Arial"/>
            </a:endParaRPr>
          </a:p>
        </p:txBody>
      </p:sp>
      <p:sp>
        <p:nvSpPr>
          <p:cNvPr id="17" name="Line 18"/>
          <p:cNvSpPr>
            <a:spLocks noChangeShapeType="1"/>
          </p:cNvSpPr>
          <p:nvPr/>
        </p:nvSpPr>
        <p:spPr bwMode="auto">
          <a:xfrm flipV="1">
            <a:off x="3238500" y="5818188"/>
            <a:ext cx="1588" cy="80962"/>
          </a:xfrm>
          <a:prstGeom prst="line">
            <a:avLst/>
          </a:prstGeom>
          <a:noFill/>
          <a:ln w="26988">
            <a:solidFill>
              <a:srgbClr val="000000"/>
            </a:solidFill>
            <a:round/>
            <a:headEnd/>
            <a:tailEnd/>
          </a:ln>
        </p:spPr>
        <p:txBody>
          <a:bodyPr/>
          <a:lstStyle/>
          <a:p>
            <a:endParaRPr lang="en-US">
              <a:latin typeface="Arial"/>
              <a:cs typeface="Arial"/>
            </a:endParaRPr>
          </a:p>
        </p:txBody>
      </p:sp>
      <p:sp>
        <p:nvSpPr>
          <p:cNvPr id="18" name="Line 19"/>
          <p:cNvSpPr>
            <a:spLocks noChangeShapeType="1"/>
          </p:cNvSpPr>
          <p:nvPr/>
        </p:nvSpPr>
        <p:spPr bwMode="auto">
          <a:xfrm flipV="1">
            <a:off x="4371975" y="5818188"/>
            <a:ext cx="1588" cy="80962"/>
          </a:xfrm>
          <a:prstGeom prst="line">
            <a:avLst/>
          </a:prstGeom>
          <a:noFill/>
          <a:ln w="26988">
            <a:solidFill>
              <a:srgbClr val="000000"/>
            </a:solidFill>
            <a:round/>
            <a:headEnd/>
            <a:tailEnd/>
          </a:ln>
        </p:spPr>
        <p:txBody>
          <a:bodyPr/>
          <a:lstStyle/>
          <a:p>
            <a:endParaRPr lang="en-US">
              <a:latin typeface="Arial"/>
              <a:cs typeface="Arial"/>
            </a:endParaRPr>
          </a:p>
        </p:txBody>
      </p:sp>
      <p:sp>
        <p:nvSpPr>
          <p:cNvPr id="19" name="Rectangle 20"/>
          <p:cNvSpPr>
            <a:spLocks noChangeArrowheads="1"/>
          </p:cNvSpPr>
          <p:nvPr/>
        </p:nvSpPr>
        <p:spPr bwMode="auto">
          <a:xfrm>
            <a:off x="1166813" y="906463"/>
            <a:ext cx="3624710" cy="477054"/>
          </a:xfrm>
          <a:prstGeom prst="rect">
            <a:avLst/>
          </a:prstGeom>
          <a:noFill/>
          <a:ln w="9525">
            <a:noFill/>
            <a:miter lim="800000"/>
            <a:headEnd/>
            <a:tailEnd/>
          </a:ln>
        </p:spPr>
        <p:txBody>
          <a:bodyPr wrap="none">
            <a:spAutoFit/>
          </a:bodyPr>
          <a:lstStyle/>
          <a:p>
            <a:pPr>
              <a:spcBef>
                <a:spcPct val="50000"/>
              </a:spcBef>
            </a:pPr>
            <a:r>
              <a:rPr lang="en-US" sz="2500" dirty="0">
                <a:latin typeface="Arial"/>
                <a:cs typeface="Arial"/>
              </a:rPr>
              <a:t>The demand of flu shots</a:t>
            </a:r>
          </a:p>
        </p:txBody>
      </p:sp>
      <p:sp>
        <p:nvSpPr>
          <p:cNvPr id="20" name="Line 21"/>
          <p:cNvSpPr>
            <a:spLocks noChangeShapeType="1"/>
          </p:cNvSpPr>
          <p:nvPr/>
        </p:nvSpPr>
        <p:spPr bwMode="auto">
          <a:xfrm>
            <a:off x="996950" y="2363788"/>
            <a:ext cx="3521075" cy="2689225"/>
          </a:xfrm>
          <a:prstGeom prst="line">
            <a:avLst/>
          </a:prstGeom>
          <a:noFill/>
          <a:ln w="44450">
            <a:solidFill>
              <a:srgbClr val="002060"/>
            </a:solidFill>
            <a:round/>
            <a:headEnd/>
            <a:tailEnd/>
          </a:ln>
        </p:spPr>
        <p:txBody>
          <a:bodyPr/>
          <a:lstStyle/>
          <a:p>
            <a:endParaRPr lang="en-US">
              <a:latin typeface="Arial"/>
              <a:cs typeface="Arial"/>
            </a:endParaRPr>
          </a:p>
        </p:txBody>
      </p:sp>
      <p:sp>
        <p:nvSpPr>
          <p:cNvPr id="22" name="Rectangle 24"/>
          <p:cNvSpPr>
            <a:spLocks noChangeArrowheads="1"/>
          </p:cNvSpPr>
          <p:nvPr/>
        </p:nvSpPr>
        <p:spPr bwMode="auto">
          <a:xfrm>
            <a:off x="4459288" y="4929188"/>
            <a:ext cx="3541712" cy="461665"/>
          </a:xfrm>
          <a:prstGeom prst="rect">
            <a:avLst/>
          </a:prstGeom>
          <a:noFill/>
          <a:ln w="9525">
            <a:noFill/>
            <a:miter lim="800000"/>
            <a:headEnd/>
            <a:tailEnd/>
          </a:ln>
        </p:spPr>
        <p:txBody>
          <a:bodyPr wrap="square">
            <a:spAutoFit/>
          </a:bodyPr>
          <a:lstStyle/>
          <a:p>
            <a:r>
              <a:rPr lang="en-US" sz="2400" dirty="0">
                <a:latin typeface="Arial"/>
                <a:cs typeface="Arial"/>
              </a:rPr>
              <a:t>D (private value)</a:t>
            </a:r>
          </a:p>
        </p:txBody>
      </p:sp>
      <p:grpSp>
        <p:nvGrpSpPr>
          <p:cNvPr id="25" name="Group 27"/>
          <p:cNvGrpSpPr>
            <a:grpSpLocks/>
          </p:cNvGrpSpPr>
          <p:nvPr/>
        </p:nvGrpSpPr>
        <p:grpSpPr bwMode="auto">
          <a:xfrm>
            <a:off x="304800" y="762000"/>
            <a:ext cx="4981576" cy="5573713"/>
            <a:chOff x="2459" y="491"/>
            <a:chExt cx="3138" cy="3511"/>
          </a:xfrm>
        </p:grpSpPr>
        <p:grpSp>
          <p:nvGrpSpPr>
            <p:cNvPr id="26" name="Group 28"/>
            <p:cNvGrpSpPr>
              <a:grpSpLocks/>
            </p:cNvGrpSpPr>
            <p:nvPr/>
          </p:nvGrpSpPr>
          <p:grpSpPr bwMode="auto">
            <a:xfrm>
              <a:off x="2567" y="491"/>
              <a:ext cx="3030" cy="3511"/>
              <a:chOff x="2567" y="491"/>
              <a:chExt cx="3030" cy="3511"/>
            </a:xfrm>
          </p:grpSpPr>
          <p:grpSp>
            <p:nvGrpSpPr>
              <p:cNvPr id="28" name="Group 29"/>
              <p:cNvGrpSpPr>
                <a:grpSpLocks/>
              </p:cNvGrpSpPr>
              <p:nvPr/>
            </p:nvGrpSpPr>
            <p:grpSpPr bwMode="auto">
              <a:xfrm>
                <a:off x="2895" y="962"/>
                <a:ext cx="2122" cy="2442"/>
                <a:chOff x="2895" y="962"/>
                <a:chExt cx="2407" cy="2442"/>
              </a:xfrm>
            </p:grpSpPr>
            <p:sp>
              <p:nvSpPr>
                <p:cNvPr id="68" name="Line 30"/>
                <p:cNvSpPr>
                  <a:spLocks noChangeShapeType="1"/>
                </p:cNvSpPr>
                <p:nvPr/>
              </p:nvSpPr>
              <p:spPr bwMode="auto">
                <a:xfrm>
                  <a:off x="2895" y="3403"/>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69" name="Line 31"/>
                <p:cNvSpPr>
                  <a:spLocks noChangeShapeType="1"/>
                </p:cNvSpPr>
                <p:nvPr/>
              </p:nvSpPr>
              <p:spPr bwMode="auto">
                <a:xfrm>
                  <a:off x="2895" y="2859"/>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0" name="Line 32"/>
                <p:cNvSpPr>
                  <a:spLocks noChangeShapeType="1"/>
                </p:cNvSpPr>
                <p:nvPr/>
              </p:nvSpPr>
              <p:spPr bwMode="auto">
                <a:xfrm>
                  <a:off x="2895" y="2315"/>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1" name="Line 33"/>
                <p:cNvSpPr>
                  <a:spLocks noChangeShapeType="1"/>
                </p:cNvSpPr>
                <p:nvPr/>
              </p:nvSpPr>
              <p:spPr bwMode="auto">
                <a:xfrm>
                  <a:off x="2895" y="1770"/>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2" name="Line 34"/>
                <p:cNvSpPr>
                  <a:spLocks noChangeShapeType="1"/>
                </p:cNvSpPr>
                <p:nvPr/>
              </p:nvSpPr>
              <p:spPr bwMode="auto">
                <a:xfrm>
                  <a:off x="2895" y="1226"/>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3" name="Line 35"/>
                <p:cNvSpPr>
                  <a:spLocks noChangeShapeType="1"/>
                </p:cNvSpPr>
                <p:nvPr/>
              </p:nvSpPr>
              <p:spPr bwMode="auto">
                <a:xfrm>
                  <a:off x="2895" y="3131"/>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4" name="Line 36"/>
                <p:cNvSpPr>
                  <a:spLocks noChangeShapeType="1"/>
                </p:cNvSpPr>
                <p:nvPr/>
              </p:nvSpPr>
              <p:spPr bwMode="auto">
                <a:xfrm>
                  <a:off x="2895" y="2587"/>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5" name="Line 37"/>
                <p:cNvSpPr>
                  <a:spLocks noChangeShapeType="1"/>
                </p:cNvSpPr>
                <p:nvPr/>
              </p:nvSpPr>
              <p:spPr bwMode="auto">
                <a:xfrm>
                  <a:off x="2895" y="2043"/>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6" name="Line 38"/>
                <p:cNvSpPr>
                  <a:spLocks noChangeShapeType="1"/>
                </p:cNvSpPr>
                <p:nvPr/>
              </p:nvSpPr>
              <p:spPr bwMode="auto">
                <a:xfrm>
                  <a:off x="2895" y="1498"/>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7" name="Line 39"/>
                <p:cNvSpPr>
                  <a:spLocks noChangeShapeType="1"/>
                </p:cNvSpPr>
                <p:nvPr/>
              </p:nvSpPr>
              <p:spPr bwMode="auto">
                <a:xfrm>
                  <a:off x="2895" y="962"/>
                  <a:ext cx="2407" cy="1"/>
                </a:xfrm>
                <a:prstGeom prst="line">
                  <a:avLst/>
                </a:prstGeom>
                <a:noFill/>
                <a:ln w="9525">
                  <a:solidFill>
                    <a:srgbClr val="000000"/>
                  </a:solidFill>
                  <a:round/>
                  <a:headEnd/>
                  <a:tailEnd/>
                </a:ln>
              </p:spPr>
              <p:txBody>
                <a:bodyPr/>
                <a:lstStyle/>
                <a:p>
                  <a:endParaRPr lang="en-US">
                    <a:latin typeface="Arial"/>
                    <a:cs typeface="Arial"/>
                  </a:endParaRPr>
                </a:p>
              </p:txBody>
            </p:sp>
          </p:grpSp>
          <p:grpSp>
            <p:nvGrpSpPr>
              <p:cNvPr id="29" name="Group 40"/>
              <p:cNvGrpSpPr>
                <a:grpSpLocks/>
              </p:cNvGrpSpPr>
              <p:nvPr/>
            </p:nvGrpSpPr>
            <p:grpSpPr bwMode="auto">
              <a:xfrm>
                <a:off x="3252" y="961"/>
                <a:ext cx="1770" cy="2715"/>
                <a:chOff x="3252" y="741"/>
                <a:chExt cx="1770" cy="2935"/>
              </a:xfrm>
            </p:grpSpPr>
            <p:sp>
              <p:nvSpPr>
                <p:cNvPr id="62" name="Line 41"/>
                <p:cNvSpPr>
                  <a:spLocks noChangeShapeType="1"/>
                </p:cNvSpPr>
                <p:nvPr/>
              </p:nvSpPr>
              <p:spPr bwMode="auto">
                <a:xfrm>
                  <a:off x="3252"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3" name="Line 42"/>
                <p:cNvSpPr>
                  <a:spLocks noChangeShapeType="1"/>
                </p:cNvSpPr>
                <p:nvPr/>
              </p:nvSpPr>
              <p:spPr bwMode="auto">
                <a:xfrm>
                  <a:off x="3958"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4" name="Line 43"/>
                <p:cNvSpPr>
                  <a:spLocks noChangeShapeType="1"/>
                </p:cNvSpPr>
                <p:nvPr/>
              </p:nvSpPr>
              <p:spPr bwMode="auto">
                <a:xfrm>
                  <a:off x="4664"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5" name="Line 44"/>
                <p:cNvSpPr>
                  <a:spLocks noChangeShapeType="1"/>
                </p:cNvSpPr>
                <p:nvPr/>
              </p:nvSpPr>
              <p:spPr bwMode="auto">
                <a:xfrm>
                  <a:off x="3601"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6" name="Line 45"/>
                <p:cNvSpPr>
                  <a:spLocks noChangeShapeType="1"/>
                </p:cNvSpPr>
                <p:nvPr/>
              </p:nvSpPr>
              <p:spPr bwMode="auto">
                <a:xfrm>
                  <a:off x="4307"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7" name="Line 46"/>
                <p:cNvSpPr>
                  <a:spLocks noChangeShapeType="1"/>
                </p:cNvSpPr>
                <p:nvPr/>
              </p:nvSpPr>
              <p:spPr bwMode="auto">
                <a:xfrm>
                  <a:off x="5021" y="741"/>
                  <a:ext cx="1" cy="2935"/>
                </a:xfrm>
                <a:prstGeom prst="line">
                  <a:avLst/>
                </a:prstGeom>
                <a:noFill/>
                <a:ln w="9525">
                  <a:solidFill>
                    <a:srgbClr val="000000"/>
                  </a:solidFill>
                  <a:round/>
                  <a:headEnd/>
                  <a:tailEnd/>
                </a:ln>
              </p:spPr>
              <p:txBody>
                <a:bodyPr/>
                <a:lstStyle/>
                <a:p>
                  <a:endParaRPr lang="en-US">
                    <a:latin typeface="Arial"/>
                    <a:cs typeface="Arial"/>
                  </a:endParaRPr>
                </a:p>
              </p:txBody>
            </p:sp>
          </p:grpSp>
          <p:sp>
            <p:nvSpPr>
              <p:cNvPr id="30" name="Line 47"/>
              <p:cNvSpPr>
                <a:spLocks noChangeShapeType="1"/>
              </p:cNvSpPr>
              <p:nvPr/>
            </p:nvSpPr>
            <p:spPr bwMode="auto">
              <a:xfrm>
                <a:off x="2895" y="741"/>
                <a:ext cx="1" cy="2935"/>
              </a:xfrm>
              <a:prstGeom prst="line">
                <a:avLst/>
              </a:prstGeom>
              <a:noFill/>
              <a:ln w="26988">
                <a:solidFill>
                  <a:srgbClr val="000000"/>
                </a:solidFill>
                <a:round/>
                <a:headEnd/>
                <a:tailEnd/>
              </a:ln>
            </p:spPr>
            <p:txBody>
              <a:bodyPr/>
              <a:lstStyle/>
              <a:p>
                <a:endParaRPr lang="en-US">
                  <a:latin typeface="Arial"/>
                  <a:cs typeface="Arial"/>
                </a:endParaRPr>
              </a:p>
            </p:txBody>
          </p:sp>
          <p:sp>
            <p:nvSpPr>
              <p:cNvPr id="31" name="Line 48"/>
              <p:cNvSpPr>
                <a:spLocks noChangeShapeType="1"/>
              </p:cNvSpPr>
              <p:nvPr/>
            </p:nvSpPr>
            <p:spPr bwMode="auto">
              <a:xfrm>
                <a:off x="2844" y="3403"/>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2" name="Line 49"/>
              <p:cNvSpPr>
                <a:spLocks noChangeShapeType="1"/>
              </p:cNvSpPr>
              <p:nvPr/>
            </p:nvSpPr>
            <p:spPr bwMode="auto">
              <a:xfrm>
                <a:off x="2844" y="2859"/>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3" name="Line 50"/>
              <p:cNvSpPr>
                <a:spLocks noChangeShapeType="1"/>
              </p:cNvSpPr>
              <p:nvPr/>
            </p:nvSpPr>
            <p:spPr bwMode="auto">
              <a:xfrm>
                <a:off x="2844" y="2315"/>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4" name="Line 51"/>
              <p:cNvSpPr>
                <a:spLocks noChangeShapeType="1"/>
              </p:cNvSpPr>
              <p:nvPr/>
            </p:nvSpPr>
            <p:spPr bwMode="auto">
              <a:xfrm>
                <a:off x="2844" y="1770"/>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5" name="Line 52"/>
              <p:cNvSpPr>
                <a:spLocks noChangeShapeType="1"/>
              </p:cNvSpPr>
              <p:nvPr/>
            </p:nvSpPr>
            <p:spPr bwMode="auto">
              <a:xfrm>
                <a:off x="2844" y="1226"/>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6" name="Line 53"/>
              <p:cNvSpPr>
                <a:spLocks noChangeShapeType="1"/>
              </p:cNvSpPr>
              <p:nvPr/>
            </p:nvSpPr>
            <p:spPr bwMode="auto">
              <a:xfrm>
                <a:off x="2827" y="3676"/>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7" name="Line 54"/>
              <p:cNvSpPr>
                <a:spLocks noChangeShapeType="1"/>
              </p:cNvSpPr>
              <p:nvPr/>
            </p:nvSpPr>
            <p:spPr bwMode="auto">
              <a:xfrm>
                <a:off x="2827" y="3131"/>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8" name="Line 55"/>
              <p:cNvSpPr>
                <a:spLocks noChangeShapeType="1"/>
              </p:cNvSpPr>
              <p:nvPr/>
            </p:nvSpPr>
            <p:spPr bwMode="auto">
              <a:xfrm>
                <a:off x="2827" y="2587"/>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9" name="Line 56"/>
              <p:cNvSpPr>
                <a:spLocks noChangeShapeType="1"/>
              </p:cNvSpPr>
              <p:nvPr/>
            </p:nvSpPr>
            <p:spPr bwMode="auto">
              <a:xfrm>
                <a:off x="2827" y="2043"/>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40" name="Line 57"/>
              <p:cNvSpPr>
                <a:spLocks noChangeShapeType="1"/>
              </p:cNvSpPr>
              <p:nvPr/>
            </p:nvSpPr>
            <p:spPr bwMode="auto">
              <a:xfrm>
                <a:off x="2827" y="1498"/>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41" name="Line 58"/>
              <p:cNvSpPr>
                <a:spLocks noChangeShapeType="1"/>
              </p:cNvSpPr>
              <p:nvPr/>
            </p:nvSpPr>
            <p:spPr bwMode="auto">
              <a:xfrm>
                <a:off x="2827" y="962"/>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42" name="Line 59"/>
              <p:cNvSpPr>
                <a:spLocks noChangeShapeType="1"/>
              </p:cNvSpPr>
              <p:nvPr/>
            </p:nvSpPr>
            <p:spPr bwMode="auto">
              <a:xfrm>
                <a:off x="2895" y="3676"/>
                <a:ext cx="2407" cy="1"/>
              </a:xfrm>
              <a:prstGeom prst="line">
                <a:avLst/>
              </a:prstGeom>
              <a:noFill/>
              <a:ln w="26988">
                <a:solidFill>
                  <a:srgbClr val="000000"/>
                </a:solidFill>
                <a:round/>
                <a:headEnd/>
                <a:tailEnd/>
              </a:ln>
            </p:spPr>
            <p:txBody>
              <a:bodyPr/>
              <a:lstStyle/>
              <a:p>
                <a:endParaRPr lang="en-US">
                  <a:latin typeface="Arial"/>
                  <a:cs typeface="Arial"/>
                </a:endParaRPr>
              </a:p>
            </p:txBody>
          </p:sp>
          <p:sp>
            <p:nvSpPr>
              <p:cNvPr id="43" name="Line 60"/>
              <p:cNvSpPr>
                <a:spLocks noChangeShapeType="1"/>
              </p:cNvSpPr>
              <p:nvPr/>
            </p:nvSpPr>
            <p:spPr bwMode="auto">
              <a:xfrm flipV="1">
                <a:off x="3252" y="3676"/>
                <a:ext cx="1" cy="51"/>
              </a:xfrm>
              <a:prstGeom prst="line">
                <a:avLst/>
              </a:prstGeom>
              <a:noFill/>
              <a:ln w="26988">
                <a:solidFill>
                  <a:srgbClr val="000000"/>
                </a:solidFill>
                <a:round/>
                <a:headEnd/>
                <a:tailEnd/>
              </a:ln>
            </p:spPr>
            <p:txBody>
              <a:bodyPr/>
              <a:lstStyle/>
              <a:p>
                <a:endParaRPr lang="en-US">
                  <a:latin typeface="Arial"/>
                  <a:cs typeface="Arial"/>
                </a:endParaRPr>
              </a:p>
            </p:txBody>
          </p:sp>
          <p:sp>
            <p:nvSpPr>
              <p:cNvPr id="44" name="Line 61"/>
              <p:cNvSpPr>
                <a:spLocks noChangeShapeType="1"/>
              </p:cNvSpPr>
              <p:nvPr/>
            </p:nvSpPr>
            <p:spPr bwMode="auto">
              <a:xfrm flipV="1">
                <a:off x="3958" y="3676"/>
                <a:ext cx="1" cy="51"/>
              </a:xfrm>
              <a:prstGeom prst="line">
                <a:avLst/>
              </a:prstGeom>
              <a:noFill/>
              <a:ln w="26988">
                <a:solidFill>
                  <a:srgbClr val="000000"/>
                </a:solidFill>
                <a:round/>
                <a:headEnd/>
                <a:tailEnd/>
              </a:ln>
            </p:spPr>
            <p:txBody>
              <a:bodyPr/>
              <a:lstStyle/>
              <a:p>
                <a:endParaRPr lang="en-US">
                  <a:latin typeface="Arial"/>
                  <a:cs typeface="Arial"/>
                </a:endParaRPr>
              </a:p>
            </p:txBody>
          </p:sp>
          <p:sp>
            <p:nvSpPr>
              <p:cNvPr id="45" name="Line 62"/>
              <p:cNvSpPr>
                <a:spLocks noChangeShapeType="1"/>
              </p:cNvSpPr>
              <p:nvPr/>
            </p:nvSpPr>
            <p:spPr bwMode="auto">
              <a:xfrm flipV="1">
                <a:off x="4664" y="3676"/>
                <a:ext cx="1" cy="51"/>
              </a:xfrm>
              <a:prstGeom prst="line">
                <a:avLst/>
              </a:prstGeom>
              <a:noFill/>
              <a:ln w="26988">
                <a:solidFill>
                  <a:srgbClr val="000000"/>
                </a:solidFill>
                <a:round/>
                <a:headEnd/>
                <a:tailEnd/>
              </a:ln>
            </p:spPr>
            <p:txBody>
              <a:bodyPr/>
              <a:lstStyle/>
              <a:p>
                <a:endParaRPr lang="en-US">
                  <a:latin typeface="Arial"/>
                  <a:cs typeface="Arial"/>
                </a:endParaRPr>
              </a:p>
            </p:txBody>
          </p:sp>
          <p:sp>
            <p:nvSpPr>
              <p:cNvPr id="46" name="Line 63"/>
              <p:cNvSpPr>
                <a:spLocks noChangeShapeType="1"/>
              </p:cNvSpPr>
              <p:nvPr/>
            </p:nvSpPr>
            <p:spPr bwMode="auto">
              <a:xfrm flipV="1">
                <a:off x="2895" y="3676"/>
                <a:ext cx="1" cy="68"/>
              </a:xfrm>
              <a:prstGeom prst="line">
                <a:avLst/>
              </a:prstGeom>
              <a:noFill/>
              <a:ln w="26988">
                <a:solidFill>
                  <a:srgbClr val="000000"/>
                </a:solidFill>
                <a:round/>
                <a:headEnd/>
                <a:tailEnd/>
              </a:ln>
            </p:spPr>
            <p:txBody>
              <a:bodyPr/>
              <a:lstStyle/>
              <a:p>
                <a:endParaRPr lang="en-US">
                  <a:latin typeface="Arial"/>
                  <a:cs typeface="Arial"/>
                </a:endParaRPr>
              </a:p>
            </p:txBody>
          </p:sp>
          <p:sp>
            <p:nvSpPr>
              <p:cNvPr id="47" name="Line 64"/>
              <p:cNvSpPr>
                <a:spLocks noChangeShapeType="1"/>
              </p:cNvSpPr>
              <p:nvPr/>
            </p:nvSpPr>
            <p:spPr bwMode="auto">
              <a:xfrm flipV="1">
                <a:off x="3601" y="3676"/>
                <a:ext cx="1" cy="68"/>
              </a:xfrm>
              <a:prstGeom prst="line">
                <a:avLst/>
              </a:prstGeom>
              <a:noFill/>
              <a:ln w="26988">
                <a:solidFill>
                  <a:srgbClr val="000000"/>
                </a:solidFill>
                <a:round/>
                <a:headEnd/>
                <a:tailEnd/>
              </a:ln>
            </p:spPr>
            <p:txBody>
              <a:bodyPr/>
              <a:lstStyle/>
              <a:p>
                <a:endParaRPr lang="en-US">
                  <a:latin typeface="Arial"/>
                  <a:cs typeface="Arial"/>
                </a:endParaRPr>
              </a:p>
            </p:txBody>
          </p:sp>
          <p:sp>
            <p:nvSpPr>
              <p:cNvPr id="48" name="Line 65"/>
              <p:cNvSpPr>
                <a:spLocks noChangeShapeType="1"/>
              </p:cNvSpPr>
              <p:nvPr/>
            </p:nvSpPr>
            <p:spPr bwMode="auto">
              <a:xfrm flipV="1">
                <a:off x="4307" y="3676"/>
                <a:ext cx="1" cy="68"/>
              </a:xfrm>
              <a:prstGeom prst="line">
                <a:avLst/>
              </a:prstGeom>
              <a:noFill/>
              <a:ln w="26988">
                <a:solidFill>
                  <a:srgbClr val="000000"/>
                </a:solidFill>
                <a:round/>
                <a:headEnd/>
                <a:tailEnd/>
              </a:ln>
            </p:spPr>
            <p:txBody>
              <a:bodyPr/>
              <a:lstStyle/>
              <a:p>
                <a:endParaRPr lang="en-US">
                  <a:latin typeface="Arial"/>
                  <a:cs typeface="Arial"/>
                </a:endParaRPr>
              </a:p>
            </p:txBody>
          </p:sp>
          <p:sp>
            <p:nvSpPr>
              <p:cNvPr id="49" name="Line 66"/>
              <p:cNvSpPr>
                <a:spLocks noChangeShapeType="1"/>
              </p:cNvSpPr>
              <p:nvPr/>
            </p:nvSpPr>
            <p:spPr bwMode="auto">
              <a:xfrm flipV="1">
                <a:off x="5021" y="3676"/>
                <a:ext cx="1" cy="68"/>
              </a:xfrm>
              <a:prstGeom prst="line">
                <a:avLst/>
              </a:prstGeom>
              <a:noFill/>
              <a:ln w="26988">
                <a:solidFill>
                  <a:srgbClr val="000000"/>
                </a:solidFill>
                <a:round/>
                <a:headEnd/>
                <a:tailEnd/>
              </a:ln>
            </p:spPr>
            <p:txBody>
              <a:bodyPr/>
              <a:lstStyle/>
              <a:p>
                <a:endParaRPr lang="en-US">
                  <a:latin typeface="Arial"/>
                  <a:cs typeface="Arial"/>
                </a:endParaRPr>
              </a:p>
            </p:txBody>
          </p:sp>
          <p:sp>
            <p:nvSpPr>
              <p:cNvPr id="50" name="Rectangle 67"/>
              <p:cNvSpPr>
                <a:spLocks noChangeArrowheads="1"/>
              </p:cNvSpPr>
              <p:nvPr/>
            </p:nvSpPr>
            <p:spPr bwMode="auto">
              <a:xfrm>
                <a:off x="2677" y="3553"/>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51" name="Rectangle 68"/>
              <p:cNvSpPr>
                <a:spLocks noChangeArrowheads="1"/>
              </p:cNvSpPr>
              <p:nvPr/>
            </p:nvSpPr>
            <p:spPr bwMode="auto">
              <a:xfrm>
                <a:off x="2567" y="3008"/>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10</a:t>
                </a:r>
                <a:endParaRPr lang="en-US" sz="2400">
                  <a:latin typeface="Arial"/>
                  <a:cs typeface="Arial"/>
                </a:endParaRPr>
              </a:p>
            </p:txBody>
          </p:sp>
          <p:sp>
            <p:nvSpPr>
              <p:cNvPr id="52" name="Rectangle 69"/>
              <p:cNvSpPr>
                <a:spLocks noChangeArrowheads="1"/>
              </p:cNvSpPr>
              <p:nvPr/>
            </p:nvSpPr>
            <p:spPr bwMode="auto">
              <a:xfrm>
                <a:off x="2567" y="2464"/>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20</a:t>
                </a:r>
                <a:endParaRPr lang="en-US" sz="2400">
                  <a:latin typeface="Arial"/>
                  <a:cs typeface="Arial"/>
                </a:endParaRPr>
              </a:p>
            </p:txBody>
          </p:sp>
          <p:sp>
            <p:nvSpPr>
              <p:cNvPr id="53" name="Rectangle 70"/>
              <p:cNvSpPr>
                <a:spLocks noChangeArrowheads="1"/>
              </p:cNvSpPr>
              <p:nvPr/>
            </p:nvSpPr>
            <p:spPr bwMode="auto">
              <a:xfrm>
                <a:off x="2567" y="1919"/>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30</a:t>
                </a:r>
                <a:endParaRPr lang="en-US" sz="2400">
                  <a:latin typeface="Arial"/>
                  <a:cs typeface="Arial"/>
                </a:endParaRPr>
              </a:p>
            </p:txBody>
          </p:sp>
          <p:sp>
            <p:nvSpPr>
              <p:cNvPr id="54" name="Rectangle 71"/>
              <p:cNvSpPr>
                <a:spLocks noChangeArrowheads="1"/>
              </p:cNvSpPr>
              <p:nvPr/>
            </p:nvSpPr>
            <p:spPr bwMode="auto">
              <a:xfrm>
                <a:off x="2567" y="1375"/>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40</a:t>
                </a:r>
                <a:endParaRPr lang="en-US" sz="2400">
                  <a:latin typeface="Arial"/>
                  <a:cs typeface="Arial"/>
                </a:endParaRPr>
              </a:p>
            </p:txBody>
          </p:sp>
          <p:sp>
            <p:nvSpPr>
              <p:cNvPr id="55" name="Rectangle 72"/>
              <p:cNvSpPr>
                <a:spLocks noChangeArrowheads="1"/>
              </p:cNvSpPr>
              <p:nvPr/>
            </p:nvSpPr>
            <p:spPr bwMode="auto">
              <a:xfrm>
                <a:off x="2567" y="839"/>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50</a:t>
                </a:r>
                <a:endParaRPr lang="en-US" sz="2400">
                  <a:latin typeface="Arial"/>
                  <a:cs typeface="Arial"/>
                </a:endParaRPr>
              </a:p>
            </p:txBody>
          </p:sp>
          <p:sp>
            <p:nvSpPr>
              <p:cNvPr id="56" name="Rectangle 73"/>
              <p:cNvSpPr>
                <a:spLocks noChangeArrowheads="1"/>
              </p:cNvSpPr>
              <p:nvPr/>
            </p:nvSpPr>
            <p:spPr bwMode="auto">
              <a:xfrm>
                <a:off x="2844" y="3769"/>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57" name="Rectangle 74"/>
              <p:cNvSpPr>
                <a:spLocks noChangeArrowheads="1"/>
              </p:cNvSpPr>
              <p:nvPr/>
            </p:nvSpPr>
            <p:spPr bwMode="auto">
              <a:xfrm>
                <a:off x="3490" y="3769"/>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10</a:t>
                </a:r>
                <a:endParaRPr lang="en-US" sz="2400">
                  <a:latin typeface="Arial"/>
                  <a:cs typeface="Arial"/>
                </a:endParaRPr>
              </a:p>
            </p:txBody>
          </p:sp>
          <p:sp>
            <p:nvSpPr>
              <p:cNvPr id="58" name="Rectangle 75"/>
              <p:cNvSpPr>
                <a:spLocks noChangeArrowheads="1"/>
              </p:cNvSpPr>
              <p:nvPr/>
            </p:nvSpPr>
            <p:spPr bwMode="auto">
              <a:xfrm>
                <a:off x="4196" y="3769"/>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20</a:t>
                </a:r>
                <a:endParaRPr lang="en-US" sz="2400">
                  <a:latin typeface="Arial"/>
                  <a:cs typeface="Arial"/>
                </a:endParaRPr>
              </a:p>
            </p:txBody>
          </p:sp>
          <p:sp>
            <p:nvSpPr>
              <p:cNvPr id="59" name="Rectangle 76"/>
              <p:cNvSpPr>
                <a:spLocks noChangeArrowheads="1"/>
              </p:cNvSpPr>
              <p:nvPr/>
            </p:nvSpPr>
            <p:spPr bwMode="auto">
              <a:xfrm>
                <a:off x="4910" y="3769"/>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30</a:t>
                </a:r>
                <a:endParaRPr lang="en-US" sz="2400">
                  <a:latin typeface="Arial"/>
                  <a:cs typeface="Arial"/>
                </a:endParaRPr>
              </a:p>
            </p:txBody>
          </p:sp>
          <p:sp>
            <p:nvSpPr>
              <p:cNvPr id="60" name="Rectangle 77"/>
              <p:cNvSpPr>
                <a:spLocks noChangeArrowheads="1"/>
              </p:cNvSpPr>
              <p:nvPr/>
            </p:nvSpPr>
            <p:spPr bwMode="auto">
              <a:xfrm>
                <a:off x="2762" y="491"/>
                <a:ext cx="293" cy="301"/>
              </a:xfrm>
              <a:prstGeom prst="rect">
                <a:avLst/>
              </a:prstGeom>
              <a:noFill/>
              <a:ln w="9525">
                <a:noFill/>
                <a:miter lim="800000"/>
                <a:headEnd/>
                <a:tailEnd/>
              </a:ln>
            </p:spPr>
            <p:txBody>
              <a:bodyPr wrap="none">
                <a:spAutoFit/>
              </a:bodyPr>
              <a:lstStyle/>
              <a:p>
                <a:r>
                  <a:rPr lang="en-US" sz="2500" b="1" i="1">
                    <a:latin typeface="Arial"/>
                    <a:cs typeface="Arial"/>
                  </a:rPr>
                  <a:t>P</a:t>
                </a:r>
              </a:p>
            </p:txBody>
          </p:sp>
          <p:sp>
            <p:nvSpPr>
              <p:cNvPr id="61" name="Rectangle 78"/>
              <p:cNvSpPr>
                <a:spLocks noChangeArrowheads="1"/>
              </p:cNvSpPr>
              <p:nvPr/>
            </p:nvSpPr>
            <p:spPr bwMode="auto">
              <a:xfrm>
                <a:off x="5274" y="3533"/>
                <a:ext cx="323" cy="301"/>
              </a:xfrm>
              <a:prstGeom prst="rect">
                <a:avLst/>
              </a:prstGeom>
              <a:noFill/>
              <a:ln w="9525">
                <a:noFill/>
                <a:miter lim="800000"/>
                <a:headEnd/>
                <a:tailEnd/>
              </a:ln>
            </p:spPr>
            <p:txBody>
              <a:bodyPr wrap="none">
                <a:spAutoFit/>
              </a:bodyPr>
              <a:lstStyle/>
              <a:p>
                <a:r>
                  <a:rPr lang="en-US" sz="2500" b="1" i="1">
                    <a:latin typeface="Arial"/>
                    <a:cs typeface="Arial"/>
                  </a:rPr>
                  <a:t>Q</a:t>
                </a:r>
              </a:p>
            </p:txBody>
          </p:sp>
        </p:grpSp>
        <p:sp>
          <p:nvSpPr>
            <p:cNvPr id="27" name="Rectangle 79"/>
            <p:cNvSpPr>
              <a:spLocks noChangeArrowheads="1"/>
            </p:cNvSpPr>
            <p:nvPr/>
          </p:nvSpPr>
          <p:spPr bwMode="auto">
            <a:xfrm>
              <a:off x="2459" y="842"/>
              <a:ext cx="107" cy="233"/>
            </a:xfrm>
            <a:prstGeom prst="rect">
              <a:avLst/>
            </a:prstGeom>
            <a:noFill/>
            <a:ln w="9525">
              <a:noFill/>
              <a:miter lim="800000"/>
              <a:headEnd/>
              <a:tailEnd/>
            </a:ln>
          </p:spPr>
          <p:txBody>
            <a:bodyPr lIns="0" tIns="0" rIns="0" bIns="0">
              <a:spAutoFit/>
            </a:bodyPr>
            <a:lstStyle/>
            <a:p>
              <a:r>
                <a:rPr lang="en-US" sz="2400">
                  <a:latin typeface="Arial"/>
                  <a:cs typeface="Arial"/>
                </a:rPr>
                <a:t>$</a:t>
              </a:r>
            </a:p>
          </p:txBody>
        </p:sp>
      </p:grpSp>
      <p:grpSp>
        <p:nvGrpSpPr>
          <p:cNvPr id="3" name="Group 2"/>
          <p:cNvGrpSpPr/>
          <p:nvPr/>
        </p:nvGrpSpPr>
        <p:grpSpPr>
          <a:xfrm>
            <a:off x="1563688" y="1679575"/>
            <a:ext cx="2352675" cy="1082675"/>
            <a:chOff x="1563688" y="1679575"/>
            <a:chExt cx="2352675" cy="1082675"/>
          </a:xfrm>
        </p:grpSpPr>
        <p:sp>
          <p:nvSpPr>
            <p:cNvPr id="81" name="Line 81"/>
            <p:cNvSpPr>
              <a:spLocks noChangeShapeType="1"/>
            </p:cNvSpPr>
            <p:nvPr/>
          </p:nvSpPr>
          <p:spPr bwMode="auto">
            <a:xfrm flipV="1">
              <a:off x="1563688" y="1962150"/>
              <a:ext cx="1587" cy="800100"/>
            </a:xfrm>
            <a:prstGeom prst="line">
              <a:avLst/>
            </a:prstGeom>
            <a:noFill/>
            <a:ln w="38100">
              <a:solidFill>
                <a:srgbClr val="C00000"/>
              </a:solidFill>
              <a:round/>
              <a:headEnd/>
              <a:tailEnd type="stealth" w="lg" len="lg"/>
            </a:ln>
          </p:spPr>
          <p:txBody>
            <a:bodyPr/>
            <a:lstStyle/>
            <a:p>
              <a:endParaRPr lang="en-US">
                <a:latin typeface="Arial"/>
                <a:cs typeface="Arial"/>
              </a:endParaRPr>
            </a:p>
          </p:txBody>
        </p:sp>
        <p:grpSp>
          <p:nvGrpSpPr>
            <p:cNvPr id="82" name="Group 85"/>
            <p:cNvGrpSpPr>
              <a:grpSpLocks/>
            </p:cNvGrpSpPr>
            <p:nvPr/>
          </p:nvGrpSpPr>
          <p:grpSpPr bwMode="auto">
            <a:xfrm>
              <a:off x="1660525" y="1679575"/>
              <a:ext cx="2255838" cy="869950"/>
              <a:chOff x="1185" y="1230"/>
              <a:chExt cx="1421" cy="548"/>
            </a:xfrm>
          </p:grpSpPr>
          <p:sp>
            <p:nvSpPr>
              <p:cNvPr id="83" name="Line 83"/>
              <p:cNvSpPr>
                <a:spLocks noChangeShapeType="1"/>
              </p:cNvSpPr>
              <p:nvPr/>
            </p:nvSpPr>
            <p:spPr bwMode="auto">
              <a:xfrm flipV="1">
                <a:off x="1185" y="1567"/>
                <a:ext cx="642" cy="162"/>
              </a:xfrm>
              <a:prstGeom prst="line">
                <a:avLst/>
              </a:prstGeom>
              <a:noFill/>
              <a:ln w="19050">
                <a:solidFill>
                  <a:schemeClr val="tx1"/>
                </a:solidFill>
                <a:round/>
                <a:headEnd/>
                <a:tailEnd/>
              </a:ln>
            </p:spPr>
            <p:txBody>
              <a:bodyPr/>
              <a:lstStyle/>
              <a:p>
                <a:endParaRPr lang="en-US">
                  <a:latin typeface="Arial"/>
                  <a:cs typeface="Arial"/>
                </a:endParaRPr>
              </a:p>
            </p:txBody>
          </p:sp>
          <p:sp>
            <p:nvSpPr>
              <p:cNvPr id="84" name="Rectangle 84"/>
              <p:cNvSpPr>
                <a:spLocks noChangeArrowheads="1"/>
              </p:cNvSpPr>
              <p:nvPr/>
            </p:nvSpPr>
            <p:spPr bwMode="auto">
              <a:xfrm>
                <a:off x="1744" y="1230"/>
                <a:ext cx="862" cy="548"/>
              </a:xfrm>
              <a:prstGeom prst="rect">
                <a:avLst/>
              </a:prstGeom>
              <a:solidFill>
                <a:schemeClr val="bg1"/>
              </a:solidFill>
              <a:ln w="9525">
                <a:solidFill>
                  <a:srgbClr val="C00000"/>
                </a:solidFill>
                <a:miter lim="800000"/>
                <a:headEnd/>
                <a:tailEnd/>
              </a:ln>
            </p:spPr>
            <p:txBody>
              <a:bodyPr>
                <a:spAutoFit/>
              </a:bodyPr>
              <a:lstStyle/>
              <a:p>
                <a:pPr algn="ctr">
                  <a:lnSpc>
                    <a:spcPct val="105000"/>
                  </a:lnSpc>
                </a:pPr>
                <a:r>
                  <a:rPr lang="en-US" sz="2400" dirty="0">
                    <a:latin typeface="Arial"/>
                    <a:cs typeface="Arial"/>
                  </a:rPr>
                  <a:t>external benefit</a:t>
                </a:r>
              </a:p>
            </p:txBody>
          </p:sp>
        </p:grpSp>
      </p:grpSp>
      <p:grpSp>
        <p:nvGrpSpPr>
          <p:cNvPr id="73731" name="Group 73730"/>
          <p:cNvGrpSpPr/>
          <p:nvPr/>
        </p:nvGrpSpPr>
        <p:grpSpPr>
          <a:xfrm>
            <a:off x="998538" y="1511300"/>
            <a:ext cx="7925706" cy="2810312"/>
            <a:chOff x="998538" y="1511300"/>
            <a:chExt cx="7925706" cy="2810312"/>
          </a:xfrm>
        </p:grpSpPr>
        <p:grpSp>
          <p:nvGrpSpPr>
            <p:cNvPr id="73730" name="Group 73729"/>
            <p:cNvGrpSpPr/>
            <p:nvPr/>
          </p:nvGrpSpPr>
          <p:grpSpPr>
            <a:xfrm>
              <a:off x="998538" y="1511300"/>
              <a:ext cx="7925706" cy="2810312"/>
              <a:chOff x="998538" y="1511300"/>
              <a:chExt cx="7925706" cy="2810312"/>
            </a:xfrm>
          </p:grpSpPr>
          <p:sp>
            <p:nvSpPr>
              <p:cNvPr id="24" name="Rectangle 26"/>
              <p:cNvSpPr>
                <a:spLocks noChangeArrowheads="1"/>
              </p:cNvSpPr>
              <p:nvPr/>
            </p:nvSpPr>
            <p:spPr bwMode="auto">
              <a:xfrm>
                <a:off x="5334000" y="3028950"/>
                <a:ext cx="3590244" cy="1292662"/>
              </a:xfrm>
              <a:prstGeom prst="rect">
                <a:avLst/>
              </a:prstGeom>
              <a:noFill/>
              <a:ln w="9525">
                <a:noFill/>
                <a:miter lim="800000"/>
                <a:headEnd/>
                <a:tailEnd/>
              </a:ln>
            </p:spPr>
            <p:txBody>
              <a:bodyPr wrap="square" lIns="0" tIns="0" rIns="0" bIns="0">
                <a:spAutoFit/>
              </a:bodyPr>
              <a:lstStyle/>
              <a:p>
                <a:r>
                  <a:rPr lang="en-US" sz="2800" dirty="0">
                    <a:solidFill>
                      <a:srgbClr val="0070C0"/>
                    </a:solidFill>
                    <a:latin typeface="Arial"/>
                    <a:cs typeface="Arial"/>
                  </a:rPr>
                  <a:t>Social value </a:t>
                </a:r>
                <a:br>
                  <a:rPr lang="en-US" sz="2800" dirty="0">
                    <a:solidFill>
                      <a:srgbClr val="0070C0"/>
                    </a:solidFill>
                    <a:latin typeface="Arial"/>
                    <a:cs typeface="Arial"/>
                  </a:rPr>
                </a:br>
                <a:r>
                  <a:rPr lang="en-US" sz="2800" dirty="0">
                    <a:latin typeface="Arial"/>
                    <a:cs typeface="Arial"/>
                  </a:rPr>
                  <a:t>= private value </a:t>
                </a:r>
                <a:br>
                  <a:rPr lang="en-US" sz="2800" dirty="0">
                    <a:latin typeface="Arial"/>
                    <a:cs typeface="Arial"/>
                  </a:rPr>
                </a:br>
                <a:r>
                  <a:rPr lang="en-US" sz="2800" dirty="0">
                    <a:latin typeface="Arial"/>
                    <a:cs typeface="Arial"/>
                  </a:rPr>
                  <a:t>+ $10 external benefit</a:t>
                </a:r>
              </a:p>
            </p:txBody>
          </p:sp>
          <p:grpSp>
            <p:nvGrpSpPr>
              <p:cNvPr id="78" name="Group 86"/>
              <p:cNvGrpSpPr>
                <a:grpSpLocks/>
              </p:cNvGrpSpPr>
              <p:nvPr/>
            </p:nvGrpSpPr>
            <p:grpSpPr bwMode="auto">
              <a:xfrm>
                <a:off x="998538" y="1511300"/>
                <a:ext cx="4259262" cy="2809875"/>
                <a:chOff x="768" y="1124"/>
                <a:chExt cx="2683" cy="1770"/>
              </a:xfrm>
            </p:grpSpPr>
            <p:sp>
              <p:nvSpPr>
                <p:cNvPr id="79" name="Line 23"/>
                <p:cNvSpPr>
                  <a:spLocks noChangeShapeType="1"/>
                </p:cNvSpPr>
                <p:nvPr/>
              </p:nvSpPr>
              <p:spPr bwMode="auto">
                <a:xfrm>
                  <a:off x="768" y="1124"/>
                  <a:ext cx="2218" cy="1694"/>
                </a:xfrm>
                <a:prstGeom prst="line">
                  <a:avLst/>
                </a:prstGeom>
                <a:noFill/>
                <a:ln w="44450">
                  <a:solidFill>
                    <a:srgbClr val="0070C0"/>
                  </a:solidFill>
                  <a:round/>
                  <a:headEnd/>
                  <a:tailEnd/>
                </a:ln>
              </p:spPr>
              <p:txBody>
                <a:bodyPr/>
                <a:lstStyle/>
                <a:p>
                  <a:endParaRPr lang="en-US">
                    <a:latin typeface="Arial"/>
                    <a:cs typeface="Arial"/>
                  </a:endParaRPr>
                </a:p>
              </p:txBody>
            </p:sp>
            <p:sp>
              <p:nvSpPr>
                <p:cNvPr id="80" name="AutoShape 80"/>
                <p:cNvSpPr>
                  <a:spLocks/>
                </p:cNvSpPr>
                <p:nvPr/>
              </p:nvSpPr>
              <p:spPr bwMode="auto">
                <a:xfrm>
                  <a:off x="3274" y="2104"/>
                  <a:ext cx="177" cy="790"/>
                </a:xfrm>
                <a:prstGeom prst="leftBrace">
                  <a:avLst>
                    <a:gd name="adj1" fmla="val 48137"/>
                    <a:gd name="adj2" fmla="val 50000"/>
                  </a:avLst>
                </a:prstGeom>
                <a:noFill/>
                <a:ln w="12700">
                  <a:solidFill>
                    <a:schemeClr val="tx1"/>
                  </a:solidFill>
                  <a:round/>
                  <a:headEnd/>
                  <a:tailEnd/>
                </a:ln>
              </p:spPr>
              <p:txBody>
                <a:bodyPr wrap="none" anchor="ctr"/>
                <a:lstStyle/>
                <a:p>
                  <a:endParaRPr lang="en-US">
                    <a:latin typeface="Arial"/>
                    <a:cs typeface="Arial"/>
                  </a:endParaRPr>
                </a:p>
              </p:txBody>
            </p:sp>
          </p:grpSp>
        </p:grpSp>
        <p:cxnSp>
          <p:nvCxnSpPr>
            <p:cNvPr id="73729" name="Straight Connector 73728"/>
            <p:cNvCxnSpPr>
              <a:stCxn id="79" idx="1"/>
              <a:endCxn id="80" idx="1"/>
            </p:cNvCxnSpPr>
            <p:nvPr/>
          </p:nvCxnSpPr>
          <p:spPr bwMode="auto">
            <a:xfrm flipV="1">
              <a:off x="4519613" y="3694113"/>
              <a:ext cx="457200" cy="506412"/>
            </a:xfrm>
            <a:prstGeom prst="line">
              <a:avLst/>
            </a:prstGeom>
            <a:noFill/>
            <a:ln w="9525" cap="flat" cmpd="sng" algn="ctr">
              <a:solidFill>
                <a:schemeClr val="tx1"/>
              </a:solidFill>
              <a:prstDash val="solid"/>
              <a:round/>
              <a:headEnd type="none" w="med" len="med"/>
              <a:tailEnd type="none" w="med" len="med"/>
            </a:ln>
            <a:effectLst/>
          </p:spPr>
        </p:cxnSp>
      </p:grpSp>
      <p:sp>
        <p:nvSpPr>
          <p:cNvPr id="94" name="Rectangle 83"/>
          <p:cNvSpPr>
            <a:spLocks noChangeArrowheads="1"/>
          </p:cNvSpPr>
          <p:nvPr/>
        </p:nvSpPr>
        <p:spPr bwMode="auto">
          <a:xfrm>
            <a:off x="5117306" y="1543225"/>
            <a:ext cx="3683000" cy="1342675"/>
          </a:xfrm>
          <a:prstGeom prst="rect">
            <a:avLst/>
          </a:prstGeom>
          <a:noFill/>
          <a:ln w="9525">
            <a:noFill/>
            <a:miter lim="800000"/>
            <a:headEnd/>
            <a:tailEnd/>
          </a:ln>
        </p:spPr>
        <p:txBody>
          <a:bodyPr wrap="square">
            <a:spAutoFit/>
          </a:bodyPr>
          <a:lstStyle/>
          <a:p>
            <a:pPr marL="287338" indent="-287338">
              <a:lnSpc>
                <a:spcPct val="105000"/>
              </a:lnSpc>
              <a:spcBef>
                <a:spcPct val="20000"/>
              </a:spcBef>
            </a:pPr>
            <a:r>
              <a:rPr lang="en-US" sz="2500" b="1" dirty="0">
                <a:solidFill>
                  <a:srgbClr val="C00000"/>
                </a:solidFill>
                <a:latin typeface="Arial"/>
                <a:cs typeface="Arial"/>
              </a:rPr>
              <a:t>External benefit</a:t>
            </a:r>
            <a:endParaRPr lang="en-US" sz="2500" dirty="0">
              <a:solidFill>
                <a:srgbClr val="C00000"/>
              </a:solidFill>
              <a:latin typeface="Arial"/>
              <a:cs typeface="Arial"/>
            </a:endParaRPr>
          </a:p>
          <a:p>
            <a:pPr marL="287338" indent="-287338">
              <a:lnSpc>
                <a:spcPct val="105000"/>
              </a:lnSpc>
              <a:spcBef>
                <a:spcPct val="10000"/>
              </a:spcBef>
            </a:pPr>
            <a:r>
              <a:rPr lang="en-US" sz="2500" dirty="0">
                <a:latin typeface="Arial"/>
                <a:cs typeface="Arial"/>
              </a:rPr>
              <a:t>= value of the positive impact on bystanders </a:t>
            </a:r>
          </a:p>
        </p:txBody>
      </p:sp>
      <p:sp>
        <p:nvSpPr>
          <p:cNvPr id="8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10760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wipe(left)">
                                      <p:cBhvr>
                                        <p:cTn id="11" dur="500"/>
                                        <p:tgtEl>
                                          <p:spTgt spid="9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3731"/>
                                        </p:tgtEl>
                                        <p:attrNameLst>
                                          <p:attrName>style.visibility</p:attrName>
                                        </p:attrNameLst>
                                      </p:cBhvr>
                                      <p:to>
                                        <p:strVal val="visible"/>
                                      </p:to>
                                    </p:set>
                                    <p:animEffect transition="in" filter="wipe(left)">
                                      <p:cBhvr>
                                        <p:cTn id="16" dur="5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p:txBody>
          <a:bodyPr>
            <a:noAutofit/>
          </a:bodyPr>
          <a:lstStyle/>
          <a:p>
            <a:pPr eaLnBrk="1" hangingPunct="1">
              <a:defRPr/>
            </a:pPr>
            <a:r>
              <a:rPr lang="en-US" sz="3000" dirty="0">
                <a:solidFill>
                  <a:schemeClr val="accent6">
                    <a:lumMod val="50000"/>
                  </a:schemeClr>
                </a:solidFill>
              </a:rPr>
              <a:t>EXAMPLE 4: Analysis of a positive externality – 2 </a:t>
            </a:r>
            <a:endParaRPr lang="en-US" sz="3000" dirty="0">
              <a:solidFill>
                <a:schemeClr val="accent6">
                  <a:lumMod val="50000"/>
                </a:schemeClr>
              </a:solidFill>
              <a:cs typeface="Arial" charset="0"/>
            </a:endParaRPr>
          </a:p>
        </p:txBody>
      </p:sp>
      <p:sp>
        <p:nvSpPr>
          <p:cNvPr id="5" name="Slide Number Placeholder 4"/>
          <p:cNvSpPr>
            <a:spLocks noGrp="1"/>
          </p:cNvSpPr>
          <p:nvPr>
            <p:ph type="sldNum" sz="quarter" idx="10"/>
          </p:nvPr>
        </p:nvSpPr>
        <p:spPr/>
        <p:txBody>
          <a:bodyPr/>
          <a:lstStyle/>
          <a:p>
            <a:pPr>
              <a:defRPr/>
            </a:pPr>
            <a:fld id="{2F37425F-5E17-4209-B948-B5CE2119E408}" type="slidenum">
              <a:rPr lang="en-US" smtClean="0"/>
              <a:pPr>
                <a:defRPr/>
              </a:pPr>
              <a:t>17</a:t>
            </a:fld>
            <a:endParaRPr lang="en-US" dirty="0"/>
          </a:p>
        </p:txBody>
      </p:sp>
      <p:sp>
        <p:nvSpPr>
          <p:cNvPr id="6" name="AutoShape 8"/>
          <p:cNvSpPr>
            <a:spLocks noChangeAspect="1" noChangeArrowheads="1" noTextEdit="1"/>
          </p:cNvSpPr>
          <p:nvPr/>
        </p:nvSpPr>
        <p:spPr bwMode="auto">
          <a:xfrm>
            <a:off x="463550" y="1169988"/>
            <a:ext cx="4860925" cy="5873750"/>
          </a:xfrm>
          <a:prstGeom prst="rect">
            <a:avLst/>
          </a:prstGeom>
          <a:noFill/>
          <a:ln w="9525">
            <a:noFill/>
            <a:miter lim="800000"/>
            <a:headEnd/>
            <a:tailEnd/>
          </a:ln>
        </p:spPr>
        <p:txBody>
          <a:bodyPr/>
          <a:lstStyle/>
          <a:p>
            <a:endParaRPr lang="en-US">
              <a:latin typeface="Arial"/>
              <a:cs typeface="Arial"/>
            </a:endParaRPr>
          </a:p>
        </p:txBody>
      </p:sp>
      <p:sp>
        <p:nvSpPr>
          <p:cNvPr id="7" name="Rectangle 6"/>
          <p:cNvSpPr>
            <a:spLocks noChangeArrowheads="1"/>
          </p:cNvSpPr>
          <p:nvPr/>
        </p:nvSpPr>
        <p:spPr bwMode="auto">
          <a:xfrm>
            <a:off x="5562600" y="922338"/>
            <a:ext cx="3352800" cy="5464175"/>
          </a:xfrm>
          <a:prstGeom prst="rect">
            <a:avLst/>
          </a:prstGeom>
          <a:noFill/>
          <a:ln w="9525">
            <a:noFill/>
            <a:miter lim="800000"/>
            <a:headEnd/>
            <a:tailEnd/>
          </a:ln>
        </p:spPr>
        <p:txBody>
          <a:bodyPr/>
          <a:lstStyle/>
          <a:p>
            <a:pPr>
              <a:lnSpc>
                <a:spcPct val="105000"/>
              </a:lnSpc>
              <a:spcBef>
                <a:spcPct val="45000"/>
              </a:spcBef>
              <a:buClr>
                <a:srgbClr val="669900"/>
              </a:buClr>
              <a:buSzPct val="120000"/>
            </a:pPr>
            <a:r>
              <a:rPr lang="en-US" sz="2800" dirty="0">
                <a:cs typeface="Arial"/>
              </a:rPr>
              <a:t>Market equilibrium (</a:t>
            </a:r>
            <a:r>
              <a:rPr lang="en-US" sz="2800" b="1" i="1" dirty="0">
                <a:cs typeface="Arial"/>
              </a:rPr>
              <a:t>Q</a:t>
            </a:r>
            <a:r>
              <a:rPr lang="en-US" sz="2800" dirty="0">
                <a:cs typeface="Arial"/>
              </a:rPr>
              <a:t> = 20) </a:t>
            </a:r>
          </a:p>
          <a:p>
            <a:pPr>
              <a:lnSpc>
                <a:spcPct val="105000"/>
              </a:lnSpc>
              <a:spcBef>
                <a:spcPct val="45000"/>
              </a:spcBef>
              <a:buClr>
                <a:srgbClr val="669900"/>
              </a:buClr>
              <a:buSzPct val="120000"/>
            </a:pPr>
            <a:r>
              <a:rPr lang="en-US" sz="2800" dirty="0">
                <a:cs typeface="Arial"/>
              </a:rPr>
              <a:t>is lower than the social optimum (</a:t>
            </a:r>
            <a:r>
              <a:rPr lang="en-US" sz="2800" b="1" i="1" dirty="0">
                <a:cs typeface="Arial"/>
              </a:rPr>
              <a:t>Q</a:t>
            </a:r>
            <a:r>
              <a:rPr lang="en-US" sz="2800" dirty="0">
                <a:cs typeface="Arial"/>
              </a:rPr>
              <a:t> = 25).</a:t>
            </a:r>
          </a:p>
          <a:p>
            <a:pPr>
              <a:lnSpc>
                <a:spcPct val="105000"/>
              </a:lnSpc>
            </a:pPr>
            <a:endParaRPr lang="en-US" sz="2800" dirty="0">
              <a:cs typeface="Arial"/>
            </a:endParaRPr>
          </a:p>
          <a:p>
            <a:pPr>
              <a:lnSpc>
                <a:spcPct val="105000"/>
              </a:lnSpc>
            </a:pPr>
            <a:r>
              <a:rPr lang="en-US" sz="2800" dirty="0">
                <a:cs typeface="Arial"/>
              </a:rPr>
              <a:t>One solution:  </a:t>
            </a:r>
            <a:br>
              <a:rPr lang="en-US" sz="2800" dirty="0">
                <a:cs typeface="Arial"/>
              </a:rPr>
            </a:br>
            <a:r>
              <a:rPr lang="en-US" sz="2800" dirty="0">
                <a:cs typeface="Arial"/>
              </a:rPr>
              <a:t>subsidize buyers $10 (external benefit), would shift </a:t>
            </a:r>
            <a:r>
              <a:rPr lang="en-US" sz="2800" b="1" i="1" dirty="0">
                <a:cs typeface="Arial"/>
              </a:rPr>
              <a:t>D</a:t>
            </a:r>
            <a:r>
              <a:rPr lang="en-US" sz="2800" dirty="0">
                <a:cs typeface="Arial"/>
              </a:rPr>
              <a:t> curve up by $10</a:t>
            </a:r>
            <a:endParaRPr lang="en-US" sz="2800" dirty="0">
              <a:latin typeface="Arial"/>
              <a:cs typeface="Arial"/>
            </a:endParaRPr>
          </a:p>
        </p:txBody>
      </p:sp>
      <p:sp>
        <p:nvSpPr>
          <p:cNvPr id="8" name="Rectangle 9"/>
          <p:cNvSpPr>
            <a:spLocks noChangeArrowheads="1"/>
          </p:cNvSpPr>
          <p:nvPr/>
        </p:nvSpPr>
        <p:spPr bwMode="auto">
          <a:xfrm>
            <a:off x="996950" y="1158875"/>
            <a:ext cx="3821113" cy="4659313"/>
          </a:xfrm>
          <a:prstGeom prst="rect">
            <a:avLst/>
          </a:prstGeom>
          <a:noFill/>
          <a:ln w="9525">
            <a:noFill/>
            <a:miter lim="800000"/>
            <a:headEnd/>
            <a:tailEnd/>
          </a:ln>
        </p:spPr>
        <p:txBody>
          <a:bodyPr/>
          <a:lstStyle/>
          <a:p>
            <a:endParaRPr lang="en-US">
              <a:latin typeface="Arial"/>
              <a:cs typeface="Arial"/>
            </a:endParaRPr>
          </a:p>
        </p:txBody>
      </p:sp>
      <p:sp>
        <p:nvSpPr>
          <p:cNvPr id="9" name="Line 10"/>
          <p:cNvSpPr>
            <a:spLocks noChangeShapeType="1"/>
          </p:cNvSpPr>
          <p:nvPr/>
        </p:nvSpPr>
        <p:spPr bwMode="auto">
          <a:xfrm>
            <a:off x="915988" y="5818188"/>
            <a:ext cx="80962" cy="1587"/>
          </a:xfrm>
          <a:prstGeom prst="line">
            <a:avLst/>
          </a:prstGeom>
          <a:noFill/>
          <a:ln w="26988">
            <a:solidFill>
              <a:srgbClr val="000000"/>
            </a:solidFill>
            <a:round/>
            <a:headEnd/>
            <a:tailEnd/>
          </a:ln>
        </p:spPr>
        <p:txBody>
          <a:bodyPr/>
          <a:lstStyle/>
          <a:p>
            <a:endParaRPr lang="en-US">
              <a:latin typeface="Arial"/>
              <a:cs typeface="Arial"/>
            </a:endParaRPr>
          </a:p>
        </p:txBody>
      </p:sp>
      <p:sp>
        <p:nvSpPr>
          <p:cNvPr id="10" name="Line 11"/>
          <p:cNvSpPr>
            <a:spLocks noChangeShapeType="1"/>
          </p:cNvSpPr>
          <p:nvPr/>
        </p:nvSpPr>
        <p:spPr bwMode="auto">
          <a:xfrm>
            <a:off x="915988" y="4953000"/>
            <a:ext cx="80962" cy="1588"/>
          </a:xfrm>
          <a:prstGeom prst="line">
            <a:avLst/>
          </a:prstGeom>
          <a:noFill/>
          <a:ln w="26988">
            <a:solidFill>
              <a:srgbClr val="000000"/>
            </a:solidFill>
            <a:round/>
            <a:headEnd/>
            <a:tailEnd/>
          </a:ln>
        </p:spPr>
        <p:txBody>
          <a:bodyPr/>
          <a:lstStyle/>
          <a:p>
            <a:endParaRPr lang="en-US">
              <a:latin typeface="Arial"/>
              <a:cs typeface="Arial"/>
            </a:endParaRPr>
          </a:p>
        </p:txBody>
      </p:sp>
      <p:sp>
        <p:nvSpPr>
          <p:cNvPr id="11" name="Line 12"/>
          <p:cNvSpPr>
            <a:spLocks noChangeShapeType="1"/>
          </p:cNvSpPr>
          <p:nvPr/>
        </p:nvSpPr>
        <p:spPr bwMode="auto">
          <a:xfrm>
            <a:off x="915988" y="4089400"/>
            <a:ext cx="80962" cy="1588"/>
          </a:xfrm>
          <a:prstGeom prst="line">
            <a:avLst/>
          </a:prstGeom>
          <a:noFill/>
          <a:ln w="26988">
            <a:solidFill>
              <a:srgbClr val="000000"/>
            </a:solidFill>
            <a:round/>
            <a:headEnd/>
            <a:tailEnd/>
          </a:ln>
        </p:spPr>
        <p:txBody>
          <a:bodyPr/>
          <a:lstStyle/>
          <a:p>
            <a:endParaRPr lang="en-US">
              <a:latin typeface="Arial"/>
              <a:cs typeface="Arial"/>
            </a:endParaRPr>
          </a:p>
        </p:txBody>
      </p:sp>
      <p:sp>
        <p:nvSpPr>
          <p:cNvPr id="12" name="Line 13"/>
          <p:cNvSpPr>
            <a:spLocks noChangeShapeType="1"/>
          </p:cNvSpPr>
          <p:nvPr/>
        </p:nvSpPr>
        <p:spPr bwMode="auto">
          <a:xfrm>
            <a:off x="915988" y="3225800"/>
            <a:ext cx="80962" cy="1588"/>
          </a:xfrm>
          <a:prstGeom prst="line">
            <a:avLst/>
          </a:prstGeom>
          <a:noFill/>
          <a:ln w="26988">
            <a:solidFill>
              <a:srgbClr val="000000"/>
            </a:solidFill>
            <a:round/>
            <a:headEnd/>
            <a:tailEnd/>
          </a:ln>
        </p:spPr>
        <p:txBody>
          <a:bodyPr/>
          <a:lstStyle/>
          <a:p>
            <a:endParaRPr lang="en-US">
              <a:latin typeface="Arial"/>
              <a:cs typeface="Arial"/>
            </a:endParaRPr>
          </a:p>
        </p:txBody>
      </p:sp>
      <p:sp>
        <p:nvSpPr>
          <p:cNvPr id="13" name="Line 14"/>
          <p:cNvSpPr>
            <a:spLocks noChangeShapeType="1"/>
          </p:cNvSpPr>
          <p:nvPr/>
        </p:nvSpPr>
        <p:spPr bwMode="auto">
          <a:xfrm>
            <a:off x="915988" y="2360613"/>
            <a:ext cx="80962" cy="1587"/>
          </a:xfrm>
          <a:prstGeom prst="line">
            <a:avLst/>
          </a:prstGeom>
          <a:noFill/>
          <a:ln w="26988">
            <a:solidFill>
              <a:srgbClr val="000000"/>
            </a:solidFill>
            <a:round/>
            <a:headEnd/>
            <a:tailEnd/>
          </a:ln>
        </p:spPr>
        <p:txBody>
          <a:bodyPr/>
          <a:lstStyle/>
          <a:p>
            <a:endParaRPr lang="en-US">
              <a:latin typeface="Arial"/>
              <a:cs typeface="Arial"/>
            </a:endParaRPr>
          </a:p>
        </p:txBody>
      </p:sp>
      <p:sp>
        <p:nvSpPr>
          <p:cNvPr id="14" name="Line 15"/>
          <p:cNvSpPr>
            <a:spLocks noChangeShapeType="1"/>
          </p:cNvSpPr>
          <p:nvPr/>
        </p:nvSpPr>
        <p:spPr bwMode="auto">
          <a:xfrm>
            <a:off x="915988" y="1509713"/>
            <a:ext cx="80962" cy="1587"/>
          </a:xfrm>
          <a:prstGeom prst="line">
            <a:avLst/>
          </a:prstGeom>
          <a:noFill/>
          <a:ln w="26988">
            <a:solidFill>
              <a:srgbClr val="000000"/>
            </a:solidFill>
            <a:round/>
            <a:headEnd/>
            <a:tailEnd/>
          </a:ln>
        </p:spPr>
        <p:txBody>
          <a:bodyPr/>
          <a:lstStyle/>
          <a:p>
            <a:endParaRPr lang="en-US">
              <a:latin typeface="Arial"/>
              <a:cs typeface="Arial"/>
            </a:endParaRPr>
          </a:p>
        </p:txBody>
      </p:sp>
      <p:sp>
        <p:nvSpPr>
          <p:cNvPr id="15" name="Line 16"/>
          <p:cNvSpPr>
            <a:spLocks noChangeShapeType="1"/>
          </p:cNvSpPr>
          <p:nvPr/>
        </p:nvSpPr>
        <p:spPr bwMode="auto">
          <a:xfrm flipV="1">
            <a:off x="996950" y="5818188"/>
            <a:ext cx="1588" cy="80962"/>
          </a:xfrm>
          <a:prstGeom prst="line">
            <a:avLst/>
          </a:prstGeom>
          <a:noFill/>
          <a:ln w="26988">
            <a:solidFill>
              <a:srgbClr val="000000"/>
            </a:solidFill>
            <a:round/>
            <a:headEnd/>
            <a:tailEnd/>
          </a:ln>
        </p:spPr>
        <p:txBody>
          <a:bodyPr/>
          <a:lstStyle/>
          <a:p>
            <a:endParaRPr lang="en-US">
              <a:latin typeface="Arial"/>
              <a:cs typeface="Arial"/>
            </a:endParaRPr>
          </a:p>
        </p:txBody>
      </p:sp>
      <p:sp>
        <p:nvSpPr>
          <p:cNvPr id="16" name="Line 17"/>
          <p:cNvSpPr>
            <a:spLocks noChangeShapeType="1"/>
          </p:cNvSpPr>
          <p:nvPr/>
        </p:nvSpPr>
        <p:spPr bwMode="auto">
          <a:xfrm flipV="1">
            <a:off x="2117725" y="5818188"/>
            <a:ext cx="1588" cy="80962"/>
          </a:xfrm>
          <a:prstGeom prst="line">
            <a:avLst/>
          </a:prstGeom>
          <a:noFill/>
          <a:ln w="26988">
            <a:solidFill>
              <a:srgbClr val="000000"/>
            </a:solidFill>
            <a:round/>
            <a:headEnd/>
            <a:tailEnd/>
          </a:ln>
        </p:spPr>
        <p:txBody>
          <a:bodyPr/>
          <a:lstStyle/>
          <a:p>
            <a:endParaRPr lang="en-US">
              <a:latin typeface="Arial"/>
              <a:cs typeface="Arial"/>
            </a:endParaRPr>
          </a:p>
        </p:txBody>
      </p:sp>
      <p:sp>
        <p:nvSpPr>
          <p:cNvPr id="17" name="Line 18"/>
          <p:cNvSpPr>
            <a:spLocks noChangeShapeType="1"/>
          </p:cNvSpPr>
          <p:nvPr/>
        </p:nvSpPr>
        <p:spPr bwMode="auto">
          <a:xfrm flipV="1">
            <a:off x="3238500" y="5818188"/>
            <a:ext cx="1588" cy="80962"/>
          </a:xfrm>
          <a:prstGeom prst="line">
            <a:avLst/>
          </a:prstGeom>
          <a:noFill/>
          <a:ln w="26988">
            <a:solidFill>
              <a:srgbClr val="000000"/>
            </a:solidFill>
            <a:round/>
            <a:headEnd/>
            <a:tailEnd/>
          </a:ln>
        </p:spPr>
        <p:txBody>
          <a:bodyPr/>
          <a:lstStyle/>
          <a:p>
            <a:endParaRPr lang="en-US">
              <a:latin typeface="Arial"/>
              <a:cs typeface="Arial"/>
            </a:endParaRPr>
          </a:p>
        </p:txBody>
      </p:sp>
      <p:sp>
        <p:nvSpPr>
          <p:cNvPr id="18" name="Line 19"/>
          <p:cNvSpPr>
            <a:spLocks noChangeShapeType="1"/>
          </p:cNvSpPr>
          <p:nvPr/>
        </p:nvSpPr>
        <p:spPr bwMode="auto">
          <a:xfrm flipV="1">
            <a:off x="4371975" y="5818188"/>
            <a:ext cx="1588" cy="80962"/>
          </a:xfrm>
          <a:prstGeom prst="line">
            <a:avLst/>
          </a:prstGeom>
          <a:noFill/>
          <a:ln w="26988">
            <a:solidFill>
              <a:srgbClr val="000000"/>
            </a:solidFill>
            <a:round/>
            <a:headEnd/>
            <a:tailEnd/>
          </a:ln>
        </p:spPr>
        <p:txBody>
          <a:bodyPr/>
          <a:lstStyle/>
          <a:p>
            <a:endParaRPr lang="en-US">
              <a:latin typeface="Arial"/>
              <a:cs typeface="Arial"/>
            </a:endParaRPr>
          </a:p>
        </p:txBody>
      </p:sp>
      <p:sp>
        <p:nvSpPr>
          <p:cNvPr id="19" name="Rectangle 20"/>
          <p:cNvSpPr>
            <a:spLocks noChangeArrowheads="1"/>
          </p:cNvSpPr>
          <p:nvPr/>
        </p:nvSpPr>
        <p:spPr bwMode="auto">
          <a:xfrm>
            <a:off x="1166813" y="906463"/>
            <a:ext cx="3522662" cy="473075"/>
          </a:xfrm>
          <a:prstGeom prst="rect">
            <a:avLst/>
          </a:prstGeom>
          <a:noFill/>
          <a:ln w="9525">
            <a:noFill/>
            <a:miter lim="800000"/>
            <a:headEnd/>
            <a:tailEnd/>
          </a:ln>
        </p:spPr>
        <p:txBody>
          <a:bodyPr wrap="none">
            <a:spAutoFit/>
          </a:bodyPr>
          <a:lstStyle/>
          <a:p>
            <a:pPr>
              <a:spcBef>
                <a:spcPct val="50000"/>
              </a:spcBef>
            </a:pPr>
            <a:r>
              <a:rPr lang="en-US" sz="2500">
                <a:latin typeface="Arial"/>
                <a:cs typeface="Arial"/>
              </a:rPr>
              <a:t>The market for flu shots</a:t>
            </a:r>
          </a:p>
        </p:txBody>
      </p:sp>
      <p:grpSp>
        <p:nvGrpSpPr>
          <p:cNvPr id="2" name="Group 1"/>
          <p:cNvGrpSpPr/>
          <p:nvPr/>
        </p:nvGrpSpPr>
        <p:grpSpPr>
          <a:xfrm>
            <a:off x="996950" y="2363788"/>
            <a:ext cx="3875088" cy="3022600"/>
            <a:chOff x="996950" y="2363788"/>
            <a:chExt cx="3875088" cy="3022600"/>
          </a:xfrm>
        </p:grpSpPr>
        <p:sp>
          <p:nvSpPr>
            <p:cNvPr id="20" name="Line 21"/>
            <p:cNvSpPr>
              <a:spLocks noChangeShapeType="1"/>
            </p:cNvSpPr>
            <p:nvPr/>
          </p:nvSpPr>
          <p:spPr bwMode="auto">
            <a:xfrm>
              <a:off x="996950" y="2363788"/>
              <a:ext cx="3521075" cy="2689225"/>
            </a:xfrm>
            <a:prstGeom prst="line">
              <a:avLst/>
            </a:prstGeom>
            <a:noFill/>
            <a:ln w="44450">
              <a:solidFill>
                <a:srgbClr val="002060"/>
              </a:solidFill>
              <a:round/>
              <a:headEnd/>
              <a:tailEnd/>
            </a:ln>
          </p:spPr>
          <p:txBody>
            <a:bodyPr/>
            <a:lstStyle/>
            <a:p>
              <a:endParaRPr lang="en-US">
                <a:latin typeface="Arial"/>
                <a:cs typeface="Arial"/>
              </a:endParaRPr>
            </a:p>
          </p:txBody>
        </p:sp>
        <p:sp>
          <p:nvSpPr>
            <p:cNvPr id="22" name="Rectangle 24"/>
            <p:cNvSpPr>
              <a:spLocks noChangeArrowheads="1"/>
            </p:cNvSpPr>
            <p:nvPr/>
          </p:nvSpPr>
          <p:spPr bwMode="auto">
            <a:xfrm>
              <a:off x="4459288" y="4929188"/>
              <a:ext cx="412750" cy="457200"/>
            </a:xfrm>
            <a:prstGeom prst="rect">
              <a:avLst/>
            </a:prstGeom>
            <a:noFill/>
            <a:ln w="9525">
              <a:noFill/>
              <a:miter lim="800000"/>
              <a:headEnd/>
              <a:tailEnd/>
            </a:ln>
          </p:spPr>
          <p:txBody>
            <a:bodyPr>
              <a:spAutoFit/>
            </a:bodyPr>
            <a:lstStyle/>
            <a:p>
              <a:r>
                <a:rPr lang="en-US" sz="2400" dirty="0">
                  <a:latin typeface="Arial"/>
                  <a:cs typeface="Arial"/>
                </a:rPr>
                <a:t>D</a:t>
              </a:r>
            </a:p>
          </p:txBody>
        </p:sp>
      </p:grpSp>
      <p:grpSp>
        <p:nvGrpSpPr>
          <p:cNvPr id="3" name="Group 2"/>
          <p:cNvGrpSpPr/>
          <p:nvPr/>
        </p:nvGrpSpPr>
        <p:grpSpPr>
          <a:xfrm>
            <a:off x="996950" y="2767013"/>
            <a:ext cx="3838575" cy="3046412"/>
            <a:chOff x="996950" y="2767013"/>
            <a:chExt cx="3838575" cy="3046412"/>
          </a:xfrm>
        </p:grpSpPr>
        <p:sp>
          <p:nvSpPr>
            <p:cNvPr id="21" name="Line 22"/>
            <p:cNvSpPr>
              <a:spLocks noChangeShapeType="1"/>
            </p:cNvSpPr>
            <p:nvPr/>
          </p:nvSpPr>
          <p:spPr bwMode="auto">
            <a:xfrm flipV="1">
              <a:off x="996950" y="3117850"/>
              <a:ext cx="3503613" cy="2695575"/>
            </a:xfrm>
            <a:prstGeom prst="line">
              <a:avLst/>
            </a:prstGeom>
            <a:noFill/>
            <a:ln w="44450">
              <a:solidFill>
                <a:srgbClr val="002060"/>
              </a:solidFill>
              <a:round/>
              <a:headEnd/>
              <a:tailEnd/>
            </a:ln>
          </p:spPr>
          <p:txBody>
            <a:bodyPr/>
            <a:lstStyle/>
            <a:p>
              <a:endParaRPr lang="en-US">
                <a:latin typeface="Arial"/>
                <a:cs typeface="Arial"/>
              </a:endParaRPr>
            </a:p>
          </p:txBody>
        </p:sp>
        <p:sp>
          <p:nvSpPr>
            <p:cNvPr id="23" name="Rectangle 25"/>
            <p:cNvSpPr>
              <a:spLocks noChangeArrowheads="1"/>
            </p:cNvSpPr>
            <p:nvPr/>
          </p:nvSpPr>
          <p:spPr bwMode="auto">
            <a:xfrm>
              <a:off x="4446588" y="2767013"/>
              <a:ext cx="388937" cy="457200"/>
            </a:xfrm>
            <a:prstGeom prst="rect">
              <a:avLst/>
            </a:prstGeom>
            <a:noFill/>
            <a:ln w="9525">
              <a:noFill/>
              <a:miter lim="800000"/>
              <a:headEnd/>
              <a:tailEnd/>
            </a:ln>
          </p:spPr>
          <p:txBody>
            <a:bodyPr>
              <a:spAutoFit/>
            </a:bodyPr>
            <a:lstStyle/>
            <a:p>
              <a:r>
                <a:rPr lang="en-US" sz="2400" dirty="0">
                  <a:latin typeface="Arial"/>
                  <a:cs typeface="Arial"/>
                </a:rPr>
                <a:t>S</a:t>
              </a:r>
            </a:p>
          </p:txBody>
        </p:sp>
      </p:grpSp>
      <p:grpSp>
        <p:nvGrpSpPr>
          <p:cNvPr id="25" name="Group 27"/>
          <p:cNvGrpSpPr>
            <a:grpSpLocks/>
          </p:cNvGrpSpPr>
          <p:nvPr/>
        </p:nvGrpSpPr>
        <p:grpSpPr bwMode="auto">
          <a:xfrm>
            <a:off x="304800" y="762000"/>
            <a:ext cx="4981576" cy="5573713"/>
            <a:chOff x="2459" y="491"/>
            <a:chExt cx="3138" cy="3511"/>
          </a:xfrm>
        </p:grpSpPr>
        <p:grpSp>
          <p:nvGrpSpPr>
            <p:cNvPr id="26" name="Group 28"/>
            <p:cNvGrpSpPr>
              <a:grpSpLocks/>
            </p:cNvGrpSpPr>
            <p:nvPr/>
          </p:nvGrpSpPr>
          <p:grpSpPr bwMode="auto">
            <a:xfrm>
              <a:off x="2567" y="491"/>
              <a:ext cx="3030" cy="3511"/>
              <a:chOff x="2567" y="491"/>
              <a:chExt cx="3030" cy="3511"/>
            </a:xfrm>
          </p:grpSpPr>
          <p:grpSp>
            <p:nvGrpSpPr>
              <p:cNvPr id="28" name="Group 29"/>
              <p:cNvGrpSpPr>
                <a:grpSpLocks/>
              </p:cNvGrpSpPr>
              <p:nvPr/>
            </p:nvGrpSpPr>
            <p:grpSpPr bwMode="auto">
              <a:xfrm>
                <a:off x="2895" y="962"/>
                <a:ext cx="2122" cy="2442"/>
                <a:chOff x="2895" y="962"/>
                <a:chExt cx="2407" cy="2442"/>
              </a:xfrm>
            </p:grpSpPr>
            <p:sp>
              <p:nvSpPr>
                <p:cNvPr id="68" name="Line 30"/>
                <p:cNvSpPr>
                  <a:spLocks noChangeShapeType="1"/>
                </p:cNvSpPr>
                <p:nvPr/>
              </p:nvSpPr>
              <p:spPr bwMode="auto">
                <a:xfrm>
                  <a:off x="2895" y="3403"/>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69" name="Line 31"/>
                <p:cNvSpPr>
                  <a:spLocks noChangeShapeType="1"/>
                </p:cNvSpPr>
                <p:nvPr/>
              </p:nvSpPr>
              <p:spPr bwMode="auto">
                <a:xfrm>
                  <a:off x="2895" y="2859"/>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0" name="Line 32"/>
                <p:cNvSpPr>
                  <a:spLocks noChangeShapeType="1"/>
                </p:cNvSpPr>
                <p:nvPr/>
              </p:nvSpPr>
              <p:spPr bwMode="auto">
                <a:xfrm>
                  <a:off x="2895" y="2315"/>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1" name="Line 33"/>
                <p:cNvSpPr>
                  <a:spLocks noChangeShapeType="1"/>
                </p:cNvSpPr>
                <p:nvPr/>
              </p:nvSpPr>
              <p:spPr bwMode="auto">
                <a:xfrm>
                  <a:off x="2895" y="1770"/>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2" name="Line 34"/>
                <p:cNvSpPr>
                  <a:spLocks noChangeShapeType="1"/>
                </p:cNvSpPr>
                <p:nvPr/>
              </p:nvSpPr>
              <p:spPr bwMode="auto">
                <a:xfrm>
                  <a:off x="2895" y="1226"/>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3" name="Line 35"/>
                <p:cNvSpPr>
                  <a:spLocks noChangeShapeType="1"/>
                </p:cNvSpPr>
                <p:nvPr/>
              </p:nvSpPr>
              <p:spPr bwMode="auto">
                <a:xfrm>
                  <a:off x="2895" y="3131"/>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4" name="Line 36"/>
                <p:cNvSpPr>
                  <a:spLocks noChangeShapeType="1"/>
                </p:cNvSpPr>
                <p:nvPr/>
              </p:nvSpPr>
              <p:spPr bwMode="auto">
                <a:xfrm>
                  <a:off x="2895" y="2587"/>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5" name="Line 37"/>
                <p:cNvSpPr>
                  <a:spLocks noChangeShapeType="1"/>
                </p:cNvSpPr>
                <p:nvPr/>
              </p:nvSpPr>
              <p:spPr bwMode="auto">
                <a:xfrm>
                  <a:off x="2895" y="2043"/>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6" name="Line 38"/>
                <p:cNvSpPr>
                  <a:spLocks noChangeShapeType="1"/>
                </p:cNvSpPr>
                <p:nvPr/>
              </p:nvSpPr>
              <p:spPr bwMode="auto">
                <a:xfrm>
                  <a:off x="2895" y="1498"/>
                  <a:ext cx="2407" cy="1"/>
                </a:xfrm>
                <a:prstGeom prst="line">
                  <a:avLst/>
                </a:prstGeom>
                <a:noFill/>
                <a:ln w="9525">
                  <a:solidFill>
                    <a:srgbClr val="000000"/>
                  </a:solidFill>
                  <a:round/>
                  <a:headEnd/>
                  <a:tailEnd/>
                </a:ln>
              </p:spPr>
              <p:txBody>
                <a:bodyPr/>
                <a:lstStyle/>
                <a:p>
                  <a:endParaRPr lang="en-US">
                    <a:latin typeface="Arial"/>
                    <a:cs typeface="Arial"/>
                  </a:endParaRPr>
                </a:p>
              </p:txBody>
            </p:sp>
            <p:sp>
              <p:nvSpPr>
                <p:cNvPr id="77" name="Line 39"/>
                <p:cNvSpPr>
                  <a:spLocks noChangeShapeType="1"/>
                </p:cNvSpPr>
                <p:nvPr/>
              </p:nvSpPr>
              <p:spPr bwMode="auto">
                <a:xfrm>
                  <a:off x="2895" y="962"/>
                  <a:ext cx="2407" cy="1"/>
                </a:xfrm>
                <a:prstGeom prst="line">
                  <a:avLst/>
                </a:prstGeom>
                <a:noFill/>
                <a:ln w="9525">
                  <a:solidFill>
                    <a:srgbClr val="000000"/>
                  </a:solidFill>
                  <a:round/>
                  <a:headEnd/>
                  <a:tailEnd/>
                </a:ln>
              </p:spPr>
              <p:txBody>
                <a:bodyPr/>
                <a:lstStyle/>
                <a:p>
                  <a:endParaRPr lang="en-US">
                    <a:latin typeface="Arial"/>
                    <a:cs typeface="Arial"/>
                  </a:endParaRPr>
                </a:p>
              </p:txBody>
            </p:sp>
          </p:grpSp>
          <p:grpSp>
            <p:nvGrpSpPr>
              <p:cNvPr id="29" name="Group 40"/>
              <p:cNvGrpSpPr>
                <a:grpSpLocks/>
              </p:cNvGrpSpPr>
              <p:nvPr/>
            </p:nvGrpSpPr>
            <p:grpSpPr bwMode="auto">
              <a:xfrm>
                <a:off x="3252" y="961"/>
                <a:ext cx="1770" cy="2715"/>
                <a:chOff x="3252" y="741"/>
                <a:chExt cx="1770" cy="2935"/>
              </a:xfrm>
            </p:grpSpPr>
            <p:sp>
              <p:nvSpPr>
                <p:cNvPr id="62" name="Line 41"/>
                <p:cNvSpPr>
                  <a:spLocks noChangeShapeType="1"/>
                </p:cNvSpPr>
                <p:nvPr/>
              </p:nvSpPr>
              <p:spPr bwMode="auto">
                <a:xfrm>
                  <a:off x="3252"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3" name="Line 42"/>
                <p:cNvSpPr>
                  <a:spLocks noChangeShapeType="1"/>
                </p:cNvSpPr>
                <p:nvPr/>
              </p:nvSpPr>
              <p:spPr bwMode="auto">
                <a:xfrm>
                  <a:off x="3958"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4" name="Line 43"/>
                <p:cNvSpPr>
                  <a:spLocks noChangeShapeType="1"/>
                </p:cNvSpPr>
                <p:nvPr/>
              </p:nvSpPr>
              <p:spPr bwMode="auto">
                <a:xfrm>
                  <a:off x="4664"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5" name="Line 44"/>
                <p:cNvSpPr>
                  <a:spLocks noChangeShapeType="1"/>
                </p:cNvSpPr>
                <p:nvPr/>
              </p:nvSpPr>
              <p:spPr bwMode="auto">
                <a:xfrm>
                  <a:off x="3601"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6" name="Line 45"/>
                <p:cNvSpPr>
                  <a:spLocks noChangeShapeType="1"/>
                </p:cNvSpPr>
                <p:nvPr/>
              </p:nvSpPr>
              <p:spPr bwMode="auto">
                <a:xfrm>
                  <a:off x="4307" y="741"/>
                  <a:ext cx="1" cy="2935"/>
                </a:xfrm>
                <a:prstGeom prst="line">
                  <a:avLst/>
                </a:prstGeom>
                <a:noFill/>
                <a:ln w="9525">
                  <a:solidFill>
                    <a:srgbClr val="000000"/>
                  </a:solidFill>
                  <a:round/>
                  <a:headEnd/>
                  <a:tailEnd/>
                </a:ln>
              </p:spPr>
              <p:txBody>
                <a:bodyPr/>
                <a:lstStyle/>
                <a:p>
                  <a:endParaRPr lang="en-US">
                    <a:latin typeface="Arial"/>
                    <a:cs typeface="Arial"/>
                  </a:endParaRPr>
                </a:p>
              </p:txBody>
            </p:sp>
            <p:sp>
              <p:nvSpPr>
                <p:cNvPr id="67" name="Line 46"/>
                <p:cNvSpPr>
                  <a:spLocks noChangeShapeType="1"/>
                </p:cNvSpPr>
                <p:nvPr/>
              </p:nvSpPr>
              <p:spPr bwMode="auto">
                <a:xfrm>
                  <a:off x="5021" y="741"/>
                  <a:ext cx="1" cy="2935"/>
                </a:xfrm>
                <a:prstGeom prst="line">
                  <a:avLst/>
                </a:prstGeom>
                <a:noFill/>
                <a:ln w="9525">
                  <a:solidFill>
                    <a:srgbClr val="000000"/>
                  </a:solidFill>
                  <a:round/>
                  <a:headEnd/>
                  <a:tailEnd/>
                </a:ln>
              </p:spPr>
              <p:txBody>
                <a:bodyPr/>
                <a:lstStyle/>
                <a:p>
                  <a:endParaRPr lang="en-US">
                    <a:latin typeface="Arial"/>
                    <a:cs typeface="Arial"/>
                  </a:endParaRPr>
                </a:p>
              </p:txBody>
            </p:sp>
          </p:grpSp>
          <p:sp>
            <p:nvSpPr>
              <p:cNvPr id="30" name="Line 47"/>
              <p:cNvSpPr>
                <a:spLocks noChangeShapeType="1"/>
              </p:cNvSpPr>
              <p:nvPr/>
            </p:nvSpPr>
            <p:spPr bwMode="auto">
              <a:xfrm>
                <a:off x="2895" y="741"/>
                <a:ext cx="1" cy="2935"/>
              </a:xfrm>
              <a:prstGeom prst="line">
                <a:avLst/>
              </a:prstGeom>
              <a:noFill/>
              <a:ln w="26988">
                <a:solidFill>
                  <a:srgbClr val="000000"/>
                </a:solidFill>
                <a:round/>
                <a:headEnd/>
                <a:tailEnd/>
              </a:ln>
            </p:spPr>
            <p:txBody>
              <a:bodyPr/>
              <a:lstStyle/>
              <a:p>
                <a:endParaRPr lang="en-US">
                  <a:latin typeface="Arial"/>
                  <a:cs typeface="Arial"/>
                </a:endParaRPr>
              </a:p>
            </p:txBody>
          </p:sp>
          <p:sp>
            <p:nvSpPr>
              <p:cNvPr id="31" name="Line 48"/>
              <p:cNvSpPr>
                <a:spLocks noChangeShapeType="1"/>
              </p:cNvSpPr>
              <p:nvPr/>
            </p:nvSpPr>
            <p:spPr bwMode="auto">
              <a:xfrm>
                <a:off x="2844" y="3403"/>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2" name="Line 49"/>
              <p:cNvSpPr>
                <a:spLocks noChangeShapeType="1"/>
              </p:cNvSpPr>
              <p:nvPr/>
            </p:nvSpPr>
            <p:spPr bwMode="auto">
              <a:xfrm>
                <a:off x="2844" y="2859"/>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3" name="Line 50"/>
              <p:cNvSpPr>
                <a:spLocks noChangeShapeType="1"/>
              </p:cNvSpPr>
              <p:nvPr/>
            </p:nvSpPr>
            <p:spPr bwMode="auto">
              <a:xfrm>
                <a:off x="2844" y="2315"/>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4" name="Line 51"/>
              <p:cNvSpPr>
                <a:spLocks noChangeShapeType="1"/>
              </p:cNvSpPr>
              <p:nvPr/>
            </p:nvSpPr>
            <p:spPr bwMode="auto">
              <a:xfrm>
                <a:off x="2844" y="1770"/>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5" name="Line 52"/>
              <p:cNvSpPr>
                <a:spLocks noChangeShapeType="1"/>
              </p:cNvSpPr>
              <p:nvPr/>
            </p:nvSpPr>
            <p:spPr bwMode="auto">
              <a:xfrm>
                <a:off x="2844" y="1226"/>
                <a:ext cx="51"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6" name="Line 53"/>
              <p:cNvSpPr>
                <a:spLocks noChangeShapeType="1"/>
              </p:cNvSpPr>
              <p:nvPr/>
            </p:nvSpPr>
            <p:spPr bwMode="auto">
              <a:xfrm>
                <a:off x="2827" y="3676"/>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7" name="Line 54"/>
              <p:cNvSpPr>
                <a:spLocks noChangeShapeType="1"/>
              </p:cNvSpPr>
              <p:nvPr/>
            </p:nvSpPr>
            <p:spPr bwMode="auto">
              <a:xfrm>
                <a:off x="2827" y="3131"/>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8" name="Line 55"/>
              <p:cNvSpPr>
                <a:spLocks noChangeShapeType="1"/>
              </p:cNvSpPr>
              <p:nvPr/>
            </p:nvSpPr>
            <p:spPr bwMode="auto">
              <a:xfrm>
                <a:off x="2827" y="2587"/>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39" name="Line 56"/>
              <p:cNvSpPr>
                <a:spLocks noChangeShapeType="1"/>
              </p:cNvSpPr>
              <p:nvPr/>
            </p:nvSpPr>
            <p:spPr bwMode="auto">
              <a:xfrm>
                <a:off x="2827" y="2043"/>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40" name="Line 57"/>
              <p:cNvSpPr>
                <a:spLocks noChangeShapeType="1"/>
              </p:cNvSpPr>
              <p:nvPr/>
            </p:nvSpPr>
            <p:spPr bwMode="auto">
              <a:xfrm>
                <a:off x="2827" y="1498"/>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41" name="Line 58"/>
              <p:cNvSpPr>
                <a:spLocks noChangeShapeType="1"/>
              </p:cNvSpPr>
              <p:nvPr/>
            </p:nvSpPr>
            <p:spPr bwMode="auto">
              <a:xfrm>
                <a:off x="2827" y="962"/>
                <a:ext cx="68" cy="1"/>
              </a:xfrm>
              <a:prstGeom prst="line">
                <a:avLst/>
              </a:prstGeom>
              <a:noFill/>
              <a:ln w="26988">
                <a:solidFill>
                  <a:srgbClr val="000000"/>
                </a:solidFill>
                <a:round/>
                <a:headEnd/>
                <a:tailEnd/>
              </a:ln>
            </p:spPr>
            <p:txBody>
              <a:bodyPr/>
              <a:lstStyle/>
              <a:p>
                <a:endParaRPr lang="en-US">
                  <a:latin typeface="Arial"/>
                  <a:cs typeface="Arial"/>
                </a:endParaRPr>
              </a:p>
            </p:txBody>
          </p:sp>
          <p:sp>
            <p:nvSpPr>
              <p:cNvPr id="42" name="Line 59"/>
              <p:cNvSpPr>
                <a:spLocks noChangeShapeType="1"/>
              </p:cNvSpPr>
              <p:nvPr/>
            </p:nvSpPr>
            <p:spPr bwMode="auto">
              <a:xfrm>
                <a:off x="2895" y="3676"/>
                <a:ext cx="2407" cy="1"/>
              </a:xfrm>
              <a:prstGeom prst="line">
                <a:avLst/>
              </a:prstGeom>
              <a:noFill/>
              <a:ln w="26988">
                <a:solidFill>
                  <a:srgbClr val="000000"/>
                </a:solidFill>
                <a:round/>
                <a:headEnd/>
                <a:tailEnd/>
              </a:ln>
            </p:spPr>
            <p:txBody>
              <a:bodyPr/>
              <a:lstStyle/>
              <a:p>
                <a:endParaRPr lang="en-US">
                  <a:latin typeface="Arial"/>
                  <a:cs typeface="Arial"/>
                </a:endParaRPr>
              </a:p>
            </p:txBody>
          </p:sp>
          <p:sp>
            <p:nvSpPr>
              <p:cNvPr id="43" name="Line 60"/>
              <p:cNvSpPr>
                <a:spLocks noChangeShapeType="1"/>
              </p:cNvSpPr>
              <p:nvPr/>
            </p:nvSpPr>
            <p:spPr bwMode="auto">
              <a:xfrm flipV="1">
                <a:off x="3252" y="3676"/>
                <a:ext cx="1" cy="51"/>
              </a:xfrm>
              <a:prstGeom prst="line">
                <a:avLst/>
              </a:prstGeom>
              <a:noFill/>
              <a:ln w="26988">
                <a:solidFill>
                  <a:srgbClr val="000000"/>
                </a:solidFill>
                <a:round/>
                <a:headEnd/>
                <a:tailEnd/>
              </a:ln>
            </p:spPr>
            <p:txBody>
              <a:bodyPr/>
              <a:lstStyle/>
              <a:p>
                <a:endParaRPr lang="en-US">
                  <a:latin typeface="Arial"/>
                  <a:cs typeface="Arial"/>
                </a:endParaRPr>
              </a:p>
            </p:txBody>
          </p:sp>
          <p:sp>
            <p:nvSpPr>
              <p:cNvPr id="44" name="Line 61"/>
              <p:cNvSpPr>
                <a:spLocks noChangeShapeType="1"/>
              </p:cNvSpPr>
              <p:nvPr/>
            </p:nvSpPr>
            <p:spPr bwMode="auto">
              <a:xfrm flipV="1">
                <a:off x="3958" y="3676"/>
                <a:ext cx="1" cy="51"/>
              </a:xfrm>
              <a:prstGeom prst="line">
                <a:avLst/>
              </a:prstGeom>
              <a:noFill/>
              <a:ln w="26988">
                <a:solidFill>
                  <a:srgbClr val="000000"/>
                </a:solidFill>
                <a:round/>
                <a:headEnd/>
                <a:tailEnd/>
              </a:ln>
            </p:spPr>
            <p:txBody>
              <a:bodyPr/>
              <a:lstStyle/>
              <a:p>
                <a:endParaRPr lang="en-US">
                  <a:latin typeface="Arial"/>
                  <a:cs typeface="Arial"/>
                </a:endParaRPr>
              </a:p>
            </p:txBody>
          </p:sp>
          <p:sp>
            <p:nvSpPr>
              <p:cNvPr id="45" name="Line 62"/>
              <p:cNvSpPr>
                <a:spLocks noChangeShapeType="1"/>
              </p:cNvSpPr>
              <p:nvPr/>
            </p:nvSpPr>
            <p:spPr bwMode="auto">
              <a:xfrm flipV="1">
                <a:off x="4664" y="3676"/>
                <a:ext cx="1" cy="51"/>
              </a:xfrm>
              <a:prstGeom prst="line">
                <a:avLst/>
              </a:prstGeom>
              <a:noFill/>
              <a:ln w="26988">
                <a:solidFill>
                  <a:srgbClr val="000000"/>
                </a:solidFill>
                <a:round/>
                <a:headEnd/>
                <a:tailEnd/>
              </a:ln>
            </p:spPr>
            <p:txBody>
              <a:bodyPr/>
              <a:lstStyle/>
              <a:p>
                <a:endParaRPr lang="en-US">
                  <a:latin typeface="Arial"/>
                  <a:cs typeface="Arial"/>
                </a:endParaRPr>
              </a:p>
            </p:txBody>
          </p:sp>
          <p:sp>
            <p:nvSpPr>
              <p:cNvPr id="46" name="Line 63"/>
              <p:cNvSpPr>
                <a:spLocks noChangeShapeType="1"/>
              </p:cNvSpPr>
              <p:nvPr/>
            </p:nvSpPr>
            <p:spPr bwMode="auto">
              <a:xfrm flipV="1">
                <a:off x="2895" y="3676"/>
                <a:ext cx="1" cy="68"/>
              </a:xfrm>
              <a:prstGeom prst="line">
                <a:avLst/>
              </a:prstGeom>
              <a:noFill/>
              <a:ln w="26988">
                <a:solidFill>
                  <a:srgbClr val="000000"/>
                </a:solidFill>
                <a:round/>
                <a:headEnd/>
                <a:tailEnd/>
              </a:ln>
            </p:spPr>
            <p:txBody>
              <a:bodyPr/>
              <a:lstStyle/>
              <a:p>
                <a:endParaRPr lang="en-US">
                  <a:latin typeface="Arial"/>
                  <a:cs typeface="Arial"/>
                </a:endParaRPr>
              </a:p>
            </p:txBody>
          </p:sp>
          <p:sp>
            <p:nvSpPr>
              <p:cNvPr id="47" name="Line 64"/>
              <p:cNvSpPr>
                <a:spLocks noChangeShapeType="1"/>
              </p:cNvSpPr>
              <p:nvPr/>
            </p:nvSpPr>
            <p:spPr bwMode="auto">
              <a:xfrm flipV="1">
                <a:off x="3601" y="3676"/>
                <a:ext cx="1" cy="68"/>
              </a:xfrm>
              <a:prstGeom prst="line">
                <a:avLst/>
              </a:prstGeom>
              <a:noFill/>
              <a:ln w="26988">
                <a:solidFill>
                  <a:srgbClr val="000000"/>
                </a:solidFill>
                <a:round/>
                <a:headEnd/>
                <a:tailEnd/>
              </a:ln>
            </p:spPr>
            <p:txBody>
              <a:bodyPr/>
              <a:lstStyle/>
              <a:p>
                <a:endParaRPr lang="en-US">
                  <a:latin typeface="Arial"/>
                  <a:cs typeface="Arial"/>
                </a:endParaRPr>
              </a:p>
            </p:txBody>
          </p:sp>
          <p:sp>
            <p:nvSpPr>
              <p:cNvPr id="48" name="Line 65"/>
              <p:cNvSpPr>
                <a:spLocks noChangeShapeType="1"/>
              </p:cNvSpPr>
              <p:nvPr/>
            </p:nvSpPr>
            <p:spPr bwMode="auto">
              <a:xfrm flipV="1">
                <a:off x="4307" y="3676"/>
                <a:ext cx="1" cy="68"/>
              </a:xfrm>
              <a:prstGeom prst="line">
                <a:avLst/>
              </a:prstGeom>
              <a:noFill/>
              <a:ln w="26988">
                <a:solidFill>
                  <a:srgbClr val="000000"/>
                </a:solidFill>
                <a:round/>
                <a:headEnd/>
                <a:tailEnd/>
              </a:ln>
            </p:spPr>
            <p:txBody>
              <a:bodyPr/>
              <a:lstStyle/>
              <a:p>
                <a:endParaRPr lang="en-US">
                  <a:latin typeface="Arial"/>
                  <a:cs typeface="Arial"/>
                </a:endParaRPr>
              </a:p>
            </p:txBody>
          </p:sp>
          <p:sp>
            <p:nvSpPr>
              <p:cNvPr id="49" name="Line 66"/>
              <p:cNvSpPr>
                <a:spLocks noChangeShapeType="1"/>
              </p:cNvSpPr>
              <p:nvPr/>
            </p:nvSpPr>
            <p:spPr bwMode="auto">
              <a:xfrm flipV="1">
                <a:off x="5021" y="3676"/>
                <a:ext cx="1" cy="68"/>
              </a:xfrm>
              <a:prstGeom prst="line">
                <a:avLst/>
              </a:prstGeom>
              <a:noFill/>
              <a:ln w="26988">
                <a:solidFill>
                  <a:srgbClr val="000000"/>
                </a:solidFill>
                <a:round/>
                <a:headEnd/>
                <a:tailEnd/>
              </a:ln>
            </p:spPr>
            <p:txBody>
              <a:bodyPr/>
              <a:lstStyle/>
              <a:p>
                <a:endParaRPr lang="en-US">
                  <a:latin typeface="Arial"/>
                  <a:cs typeface="Arial"/>
                </a:endParaRPr>
              </a:p>
            </p:txBody>
          </p:sp>
          <p:sp>
            <p:nvSpPr>
              <p:cNvPr id="50" name="Rectangle 67"/>
              <p:cNvSpPr>
                <a:spLocks noChangeArrowheads="1"/>
              </p:cNvSpPr>
              <p:nvPr/>
            </p:nvSpPr>
            <p:spPr bwMode="auto">
              <a:xfrm>
                <a:off x="2677" y="3553"/>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51" name="Rectangle 68"/>
              <p:cNvSpPr>
                <a:spLocks noChangeArrowheads="1"/>
              </p:cNvSpPr>
              <p:nvPr/>
            </p:nvSpPr>
            <p:spPr bwMode="auto">
              <a:xfrm>
                <a:off x="2567" y="3008"/>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10</a:t>
                </a:r>
                <a:endParaRPr lang="en-US" sz="2400">
                  <a:latin typeface="Arial"/>
                  <a:cs typeface="Arial"/>
                </a:endParaRPr>
              </a:p>
            </p:txBody>
          </p:sp>
          <p:sp>
            <p:nvSpPr>
              <p:cNvPr id="52" name="Rectangle 69"/>
              <p:cNvSpPr>
                <a:spLocks noChangeArrowheads="1"/>
              </p:cNvSpPr>
              <p:nvPr/>
            </p:nvSpPr>
            <p:spPr bwMode="auto">
              <a:xfrm>
                <a:off x="2567" y="2464"/>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20</a:t>
                </a:r>
                <a:endParaRPr lang="en-US" sz="2400">
                  <a:latin typeface="Arial"/>
                  <a:cs typeface="Arial"/>
                </a:endParaRPr>
              </a:p>
            </p:txBody>
          </p:sp>
          <p:sp>
            <p:nvSpPr>
              <p:cNvPr id="53" name="Rectangle 70"/>
              <p:cNvSpPr>
                <a:spLocks noChangeArrowheads="1"/>
              </p:cNvSpPr>
              <p:nvPr/>
            </p:nvSpPr>
            <p:spPr bwMode="auto">
              <a:xfrm>
                <a:off x="2567" y="1919"/>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30</a:t>
                </a:r>
                <a:endParaRPr lang="en-US" sz="2400">
                  <a:latin typeface="Arial"/>
                  <a:cs typeface="Arial"/>
                </a:endParaRPr>
              </a:p>
            </p:txBody>
          </p:sp>
          <p:sp>
            <p:nvSpPr>
              <p:cNvPr id="54" name="Rectangle 71"/>
              <p:cNvSpPr>
                <a:spLocks noChangeArrowheads="1"/>
              </p:cNvSpPr>
              <p:nvPr/>
            </p:nvSpPr>
            <p:spPr bwMode="auto">
              <a:xfrm>
                <a:off x="2567" y="1375"/>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40</a:t>
                </a:r>
                <a:endParaRPr lang="en-US" sz="2400">
                  <a:latin typeface="Arial"/>
                  <a:cs typeface="Arial"/>
                </a:endParaRPr>
              </a:p>
            </p:txBody>
          </p:sp>
          <p:sp>
            <p:nvSpPr>
              <p:cNvPr id="55" name="Rectangle 72"/>
              <p:cNvSpPr>
                <a:spLocks noChangeArrowheads="1"/>
              </p:cNvSpPr>
              <p:nvPr/>
            </p:nvSpPr>
            <p:spPr bwMode="auto">
              <a:xfrm>
                <a:off x="2567" y="839"/>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50</a:t>
                </a:r>
                <a:endParaRPr lang="en-US" sz="2400">
                  <a:latin typeface="Arial"/>
                  <a:cs typeface="Arial"/>
                </a:endParaRPr>
              </a:p>
            </p:txBody>
          </p:sp>
          <p:sp>
            <p:nvSpPr>
              <p:cNvPr id="56" name="Rectangle 73"/>
              <p:cNvSpPr>
                <a:spLocks noChangeArrowheads="1"/>
              </p:cNvSpPr>
              <p:nvPr/>
            </p:nvSpPr>
            <p:spPr bwMode="auto">
              <a:xfrm>
                <a:off x="2844" y="3769"/>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57" name="Rectangle 74"/>
              <p:cNvSpPr>
                <a:spLocks noChangeArrowheads="1"/>
              </p:cNvSpPr>
              <p:nvPr/>
            </p:nvSpPr>
            <p:spPr bwMode="auto">
              <a:xfrm>
                <a:off x="3490" y="3769"/>
                <a:ext cx="216"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10</a:t>
                </a:r>
                <a:endParaRPr lang="en-US" sz="2400" dirty="0">
                  <a:latin typeface="Arial"/>
                  <a:cs typeface="Arial"/>
                </a:endParaRPr>
              </a:p>
            </p:txBody>
          </p:sp>
          <p:sp>
            <p:nvSpPr>
              <p:cNvPr id="58" name="Rectangle 75"/>
              <p:cNvSpPr>
                <a:spLocks noChangeArrowheads="1"/>
              </p:cNvSpPr>
              <p:nvPr/>
            </p:nvSpPr>
            <p:spPr bwMode="auto">
              <a:xfrm>
                <a:off x="4196" y="3769"/>
                <a:ext cx="216"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20</a:t>
                </a:r>
                <a:endParaRPr lang="en-US" sz="2400" dirty="0">
                  <a:latin typeface="Arial"/>
                  <a:cs typeface="Arial"/>
                </a:endParaRPr>
              </a:p>
            </p:txBody>
          </p:sp>
          <p:sp>
            <p:nvSpPr>
              <p:cNvPr id="59" name="Rectangle 76"/>
              <p:cNvSpPr>
                <a:spLocks noChangeArrowheads="1"/>
              </p:cNvSpPr>
              <p:nvPr/>
            </p:nvSpPr>
            <p:spPr bwMode="auto">
              <a:xfrm>
                <a:off x="4910" y="3769"/>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30</a:t>
                </a:r>
                <a:endParaRPr lang="en-US" sz="2400">
                  <a:latin typeface="Arial"/>
                  <a:cs typeface="Arial"/>
                </a:endParaRPr>
              </a:p>
            </p:txBody>
          </p:sp>
          <p:sp>
            <p:nvSpPr>
              <p:cNvPr id="60" name="Rectangle 77"/>
              <p:cNvSpPr>
                <a:spLocks noChangeArrowheads="1"/>
              </p:cNvSpPr>
              <p:nvPr/>
            </p:nvSpPr>
            <p:spPr bwMode="auto">
              <a:xfrm>
                <a:off x="2762" y="491"/>
                <a:ext cx="293" cy="301"/>
              </a:xfrm>
              <a:prstGeom prst="rect">
                <a:avLst/>
              </a:prstGeom>
              <a:noFill/>
              <a:ln w="9525">
                <a:noFill/>
                <a:miter lim="800000"/>
                <a:headEnd/>
                <a:tailEnd/>
              </a:ln>
            </p:spPr>
            <p:txBody>
              <a:bodyPr wrap="none">
                <a:spAutoFit/>
              </a:bodyPr>
              <a:lstStyle/>
              <a:p>
                <a:r>
                  <a:rPr lang="en-US" sz="2500" b="1" i="1">
                    <a:latin typeface="Arial"/>
                    <a:cs typeface="Arial"/>
                  </a:rPr>
                  <a:t>P</a:t>
                </a:r>
              </a:p>
            </p:txBody>
          </p:sp>
          <p:sp>
            <p:nvSpPr>
              <p:cNvPr id="61" name="Rectangle 78"/>
              <p:cNvSpPr>
                <a:spLocks noChangeArrowheads="1"/>
              </p:cNvSpPr>
              <p:nvPr/>
            </p:nvSpPr>
            <p:spPr bwMode="auto">
              <a:xfrm>
                <a:off x="5274" y="3533"/>
                <a:ext cx="323" cy="301"/>
              </a:xfrm>
              <a:prstGeom prst="rect">
                <a:avLst/>
              </a:prstGeom>
              <a:noFill/>
              <a:ln w="9525">
                <a:noFill/>
                <a:miter lim="800000"/>
                <a:headEnd/>
                <a:tailEnd/>
              </a:ln>
            </p:spPr>
            <p:txBody>
              <a:bodyPr wrap="none">
                <a:spAutoFit/>
              </a:bodyPr>
              <a:lstStyle/>
              <a:p>
                <a:r>
                  <a:rPr lang="en-US" sz="2500" b="1" i="1">
                    <a:latin typeface="Arial"/>
                    <a:cs typeface="Arial"/>
                  </a:rPr>
                  <a:t>Q</a:t>
                </a:r>
              </a:p>
            </p:txBody>
          </p:sp>
        </p:grpSp>
        <p:sp>
          <p:nvSpPr>
            <p:cNvPr id="27" name="Rectangle 79"/>
            <p:cNvSpPr>
              <a:spLocks noChangeArrowheads="1"/>
            </p:cNvSpPr>
            <p:nvPr/>
          </p:nvSpPr>
          <p:spPr bwMode="auto">
            <a:xfrm>
              <a:off x="2459" y="842"/>
              <a:ext cx="107" cy="233"/>
            </a:xfrm>
            <a:prstGeom prst="rect">
              <a:avLst/>
            </a:prstGeom>
            <a:noFill/>
            <a:ln w="9525">
              <a:noFill/>
              <a:miter lim="800000"/>
              <a:headEnd/>
              <a:tailEnd/>
            </a:ln>
          </p:spPr>
          <p:txBody>
            <a:bodyPr lIns="0" tIns="0" rIns="0" bIns="0">
              <a:spAutoFit/>
            </a:bodyPr>
            <a:lstStyle/>
            <a:p>
              <a:r>
                <a:rPr lang="en-US" sz="2400">
                  <a:latin typeface="Arial"/>
                  <a:cs typeface="Arial"/>
                </a:rPr>
                <a:t>$</a:t>
              </a:r>
            </a:p>
          </p:txBody>
        </p:sp>
      </p:grpSp>
      <p:grpSp>
        <p:nvGrpSpPr>
          <p:cNvPr id="73728" name="Group 73727"/>
          <p:cNvGrpSpPr/>
          <p:nvPr/>
        </p:nvGrpSpPr>
        <p:grpSpPr>
          <a:xfrm>
            <a:off x="998538" y="1511300"/>
            <a:ext cx="4564938" cy="3068141"/>
            <a:chOff x="998538" y="1511300"/>
            <a:chExt cx="4564938" cy="3068141"/>
          </a:xfrm>
        </p:grpSpPr>
        <p:sp>
          <p:nvSpPr>
            <p:cNvPr id="24" name="Rectangle 26"/>
            <p:cNvSpPr>
              <a:spLocks noChangeArrowheads="1"/>
            </p:cNvSpPr>
            <p:nvPr/>
          </p:nvSpPr>
          <p:spPr bwMode="auto">
            <a:xfrm>
              <a:off x="4495800" y="3810000"/>
              <a:ext cx="1067676" cy="769441"/>
            </a:xfrm>
            <a:prstGeom prst="rect">
              <a:avLst/>
            </a:prstGeom>
            <a:noFill/>
            <a:ln w="9525">
              <a:noFill/>
              <a:miter lim="800000"/>
              <a:headEnd/>
              <a:tailEnd/>
            </a:ln>
          </p:spPr>
          <p:txBody>
            <a:bodyPr wrap="square" lIns="0" tIns="0" rIns="0" bIns="0">
              <a:spAutoFit/>
            </a:bodyPr>
            <a:lstStyle/>
            <a:p>
              <a:r>
                <a:rPr lang="en-US" sz="2500" dirty="0">
                  <a:latin typeface="Arial"/>
                  <a:cs typeface="Arial"/>
                </a:rPr>
                <a:t>Social value </a:t>
              </a:r>
            </a:p>
          </p:txBody>
        </p:sp>
        <p:sp>
          <p:nvSpPr>
            <p:cNvPr id="79" name="Line 23"/>
            <p:cNvSpPr>
              <a:spLocks noChangeShapeType="1"/>
            </p:cNvSpPr>
            <p:nvPr/>
          </p:nvSpPr>
          <p:spPr bwMode="auto">
            <a:xfrm>
              <a:off x="998538" y="1511300"/>
              <a:ext cx="3521075" cy="2689225"/>
            </a:xfrm>
            <a:prstGeom prst="line">
              <a:avLst/>
            </a:prstGeom>
            <a:noFill/>
            <a:ln w="44450">
              <a:solidFill>
                <a:srgbClr val="C00000"/>
              </a:solidFill>
              <a:round/>
              <a:headEnd/>
              <a:tailEnd/>
            </a:ln>
          </p:spPr>
          <p:txBody>
            <a:bodyPr/>
            <a:lstStyle/>
            <a:p>
              <a:endParaRPr lang="en-US">
                <a:latin typeface="Arial"/>
                <a:cs typeface="Arial"/>
              </a:endParaRPr>
            </a:p>
          </p:txBody>
        </p:sp>
      </p:grpSp>
      <p:grpSp>
        <p:nvGrpSpPr>
          <p:cNvPr id="85" name="Group 92"/>
          <p:cNvGrpSpPr>
            <a:grpSpLocks/>
          </p:cNvGrpSpPr>
          <p:nvPr/>
        </p:nvGrpSpPr>
        <p:grpSpPr bwMode="auto">
          <a:xfrm>
            <a:off x="3561488" y="3586163"/>
            <a:ext cx="523875" cy="2800350"/>
            <a:chOff x="2371" y="2431"/>
            <a:chExt cx="330" cy="1764"/>
          </a:xfrm>
        </p:grpSpPr>
        <p:sp>
          <p:nvSpPr>
            <p:cNvPr id="86" name="Line 87"/>
            <p:cNvSpPr>
              <a:spLocks noChangeShapeType="1"/>
            </p:cNvSpPr>
            <p:nvPr/>
          </p:nvSpPr>
          <p:spPr bwMode="auto">
            <a:xfrm flipV="1">
              <a:off x="2537" y="2499"/>
              <a:ext cx="0" cy="1433"/>
            </a:xfrm>
            <a:prstGeom prst="line">
              <a:avLst/>
            </a:prstGeom>
            <a:noFill/>
            <a:ln w="28575">
              <a:solidFill>
                <a:srgbClr val="C00000"/>
              </a:solidFill>
              <a:round/>
              <a:headEnd/>
              <a:tailEnd/>
            </a:ln>
          </p:spPr>
          <p:txBody>
            <a:bodyPr/>
            <a:lstStyle/>
            <a:p>
              <a:endParaRPr lang="en-US">
                <a:latin typeface="Arial"/>
                <a:cs typeface="Arial"/>
              </a:endParaRPr>
            </a:p>
          </p:txBody>
        </p:sp>
        <p:sp>
          <p:nvSpPr>
            <p:cNvPr id="87" name="Oval 88"/>
            <p:cNvSpPr>
              <a:spLocks noChangeArrowheads="1"/>
            </p:cNvSpPr>
            <p:nvPr/>
          </p:nvSpPr>
          <p:spPr bwMode="auto">
            <a:xfrm>
              <a:off x="2493" y="2431"/>
              <a:ext cx="88" cy="87"/>
            </a:xfrm>
            <a:prstGeom prst="ellipse">
              <a:avLst/>
            </a:prstGeom>
            <a:solidFill>
              <a:srgbClr val="C00000"/>
            </a:solidFill>
            <a:ln w="9525">
              <a:solidFill>
                <a:srgbClr val="C00000"/>
              </a:solidFill>
              <a:prstDash val="dash"/>
              <a:round/>
              <a:headEnd/>
              <a:tailEnd/>
            </a:ln>
          </p:spPr>
          <p:txBody>
            <a:bodyPr wrap="none" anchor="ctr"/>
            <a:lstStyle/>
            <a:p>
              <a:endParaRPr lang="en-US">
                <a:latin typeface="Arial"/>
                <a:cs typeface="Arial"/>
              </a:endParaRPr>
            </a:p>
          </p:txBody>
        </p:sp>
        <p:sp>
          <p:nvSpPr>
            <p:cNvPr id="88" name="Rectangle 89"/>
            <p:cNvSpPr>
              <a:spLocks noChangeArrowheads="1"/>
            </p:cNvSpPr>
            <p:nvPr/>
          </p:nvSpPr>
          <p:spPr bwMode="auto">
            <a:xfrm>
              <a:off x="2391" y="3935"/>
              <a:ext cx="294" cy="228"/>
            </a:xfrm>
            <a:prstGeom prst="rect">
              <a:avLst/>
            </a:prstGeom>
            <a:noFill/>
            <a:ln w="9525">
              <a:solidFill>
                <a:srgbClr val="C00000"/>
              </a:solidFill>
              <a:miter lim="800000"/>
              <a:headEnd/>
              <a:tailEnd/>
            </a:ln>
          </p:spPr>
          <p:txBody>
            <a:bodyPr wrap="none" anchor="ctr"/>
            <a:lstStyle/>
            <a:p>
              <a:endParaRPr lang="en-US">
                <a:latin typeface="Arial"/>
                <a:cs typeface="Arial"/>
              </a:endParaRPr>
            </a:p>
          </p:txBody>
        </p:sp>
        <p:sp>
          <p:nvSpPr>
            <p:cNvPr id="89" name="Rectangle 91"/>
            <p:cNvSpPr>
              <a:spLocks noChangeArrowheads="1"/>
            </p:cNvSpPr>
            <p:nvPr/>
          </p:nvSpPr>
          <p:spPr bwMode="auto">
            <a:xfrm>
              <a:off x="2371" y="3907"/>
              <a:ext cx="330" cy="288"/>
            </a:xfrm>
            <a:prstGeom prst="rect">
              <a:avLst/>
            </a:prstGeom>
            <a:noFill/>
            <a:ln w="9525">
              <a:noFill/>
              <a:miter lim="800000"/>
              <a:headEnd/>
              <a:tailEnd/>
            </a:ln>
          </p:spPr>
          <p:txBody>
            <a:bodyPr wrap="none">
              <a:spAutoFit/>
            </a:bodyPr>
            <a:lstStyle/>
            <a:p>
              <a:r>
                <a:rPr lang="en-US" sz="2400" dirty="0">
                  <a:solidFill>
                    <a:srgbClr val="000000"/>
                  </a:solidFill>
                  <a:latin typeface="Arial"/>
                  <a:cs typeface="Arial"/>
                </a:rPr>
                <a:t>25</a:t>
              </a:r>
            </a:p>
          </p:txBody>
        </p:sp>
      </p:grpSp>
      <p:grpSp>
        <p:nvGrpSpPr>
          <p:cNvPr id="90" name="Group 92"/>
          <p:cNvGrpSpPr>
            <a:grpSpLocks/>
          </p:cNvGrpSpPr>
          <p:nvPr/>
        </p:nvGrpSpPr>
        <p:grpSpPr bwMode="auto">
          <a:xfrm>
            <a:off x="3006726" y="4008439"/>
            <a:ext cx="466725" cy="2327276"/>
            <a:chOff x="2391" y="2697"/>
            <a:chExt cx="294" cy="1466"/>
          </a:xfrm>
        </p:grpSpPr>
        <p:sp>
          <p:nvSpPr>
            <p:cNvPr id="91" name="Line 87"/>
            <p:cNvSpPr>
              <a:spLocks noChangeShapeType="1"/>
            </p:cNvSpPr>
            <p:nvPr/>
          </p:nvSpPr>
          <p:spPr bwMode="auto">
            <a:xfrm flipV="1">
              <a:off x="2537" y="2741"/>
              <a:ext cx="1" cy="1191"/>
            </a:xfrm>
            <a:prstGeom prst="line">
              <a:avLst/>
            </a:prstGeom>
            <a:noFill/>
            <a:ln w="28575">
              <a:solidFill>
                <a:srgbClr val="002060"/>
              </a:solidFill>
              <a:round/>
              <a:headEnd/>
              <a:tailEnd/>
            </a:ln>
          </p:spPr>
          <p:txBody>
            <a:bodyPr/>
            <a:lstStyle/>
            <a:p>
              <a:endParaRPr lang="en-US">
                <a:latin typeface="Arial"/>
                <a:cs typeface="Arial"/>
              </a:endParaRPr>
            </a:p>
          </p:txBody>
        </p:sp>
        <p:sp>
          <p:nvSpPr>
            <p:cNvPr id="92" name="Oval 88"/>
            <p:cNvSpPr>
              <a:spLocks noChangeArrowheads="1"/>
            </p:cNvSpPr>
            <p:nvPr/>
          </p:nvSpPr>
          <p:spPr bwMode="auto">
            <a:xfrm>
              <a:off x="2497" y="2697"/>
              <a:ext cx="88" cy="87"/>
            </a:xfrm>
            <a:prstGeom prst="ellipse">
              <a:avLst/>
            </a:prstGeom>
            <a:solidFill>
              <a:srgbClr val="002060"/>
            </a:solidFill>
            <a:ln w="9525">
              <a:solidFill>
                <a:srgbClr val="002060"/>
              </a:solidFill>
              <a:prstDash val="dash"/>
              <a:round/>
              <a:headEnd/>
              <a:tailEnd/>
            </a:ln>
          </p:spPr>
          <p:txBody>
            <a:bodyPr wrap="none" anchor="ctr"/>
            <a:lstStyle/>
            <a:p>
              <a:endParaRPr lang="en-US">
                <a:latin typeface="Arial"/>
                <a:cs typeface="Arial"/>
              </a:endParaRPr>
            </a:p>
          </p:txBody>
        </p:sp>
        <p:sp>
          <p:nvSpPr>
            <p:cNvPr id="93" name="Rectangle 89"/>
            <p:cNvSpPr>
              <a:spLocks noChangeArrowheads="1"/>
            </p:cNvSpPr>
            <p:nvPr/>
          </p:nvSpPr>
          <p:spPr bwMode="auto">
            <a:xfrm>
              <a:off x="2391" y="3935"/>
              <a:ext cx="294" cy="228"/>
            </a:xfrm>
            <a:prstGeom prst="rect">
              <a:avLst/>
            </a:prstGeom>
            <a:noFill/>
            <a:ln w="9525">
              <a:solidFill>
                <a:srgbClr val="0070C0"/>
              </a:solidFill>
              <a:miter lim="800000"/>
              <a:headEnd/>
              <a:tailEnd/>
            </a:ln>
          </p:spPr>
          <p:txBody>
            <a:bodyPr wrap="none" anchor="ctr"/>
            <a:lstStyle/>
            <a:p>
              <a:endParaRPr lang="en-US">
                <a:latin typeface="Arial"/>
                <a:cs typeface="Arial"/>
              </a:endParaRPr>
            </a:p>
          </p:txBody>
        </p:sp>
      </p:grpSp>
      <p:sp>
        <p:nvSpPr>
          <p:cNvPr id="94"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204502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up)">
                                      <p:cBhvr>
                                        <p:cTn id="7" dur="500"/>
                                        <p:tgtEl>
                                          <p:spTgt spid="9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3728"/>
                                        </p:tgtEl>
                                        <p:attrNameLst>
                                          <p:attrName>style.visibility</p:attrName>
                                        </p:attrNameLst>
                                      </p:cBhvr>
                                      <p:to>
                                        <p:strVal val="visible"/>
                                      </p:to>
                                    </p:set>
                                    <p:animEffect transition="in" filter="wipe(left)">
                                      <p:cBhvr>
                                        <p:cTn id="16" dur="500"/>
                                        <p:tgtEl>
                                          <p:spTgt spid="7372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up)">
                                      <p:cBhvr>
                                        <p:cTn id="20" dur="500"/>
                                        <p:tgtEl>
                                          <p:spTgt spid="8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wipe(left)">
                                      <p:cBhvr>
                                        <p:cTn id="2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Effects of Externalities:  Summary</a:t>
            </a:r>
          </a:p>
        </p:txBody>
      </p:sp>
      <p:sp>
        <p:nvSpPr>
          <p:cNvPr id="3" name="Content Placeholder 2"/>
          <p:cNvSpPr>
            <a:spLocks noGrp="1"/>
          </p:cNvSpPr>
          <p:nvPr>
            <p:ph idx="1"/>
          </p:nvPr>
        </p:nvSpPr>
        <p:spPr>
          <a:prstGeom prst="rect">
            <a:avLst/>
          </a:prstGeom>
        </p:spPr>
        <p:txBody>
          <a:bodyPr/>
          <a:lstStyle/>
          <a:p>
            <a:r>
              <a:rPr lang="en-US" dirty="0"/>
              <a:t>If negative externality</a:t>
            </a:r>
          </a:p>
          <a:p>
            <a:pPr lvl="1"/>
            <a:r>
              <a:rPr lang="en-US" sz="3000" dirty="0"/>
              <a:t>Market quantity &gt; than socially desirable</a:t>
            </a:r>
          </a:p>
          <a:p>
            <a:r>
              <a:rPr lang="en-US" dirty="0"/>
              <a:t>If positive externality</a:t>
            </a:r>
          </a:p>
          <a:p>
            <a:pPr lvl="1"/>
            <a:r>
              <a:rPr lang="en-US" sz="3000" dirty="0"/>
              <a:t>Market quantity &lt; than socially desirable</a:t>
            </a:r>
          </a:p>
          <a:p>
            <a:r>
              <a:rPr lang="en-US" dirty="0"/>
              <a:t>To remedy the problem, “internalize the externality”</a:t>
            </a:r>
          </a:p>
          <a:p>
            <a:pPr lvl="1"/>
            <a:r>
              <a:rPr lang="en-US" dirty="0"/>
              <a:t>Tax goods with negative externalities</a:t>
            </a:r>
          </a:p>
          <a:p>
            <a:pPr lvl="1"/>
            <a:r>
              <a:rPr lang="en-US" dirty="0"/>
              <a:t>Subsidize goods with positive externalities</a:t>
            </a:r>
          </a:p>
          <a:p>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18</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54687612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wrap="square" anchor="ctr"/>
          <a:lstStyle/>
          <a:p>
            <a:r>
              <a:rPr lang="en-US" altLang="en-US" sz="3800" dirty="0"/>
              <a:t>Public Policies Toward Externalities – 1 </a:t>
            </a:r>
          </a:p>
        </p:txBody>
      </p:sp>
      <p:sp>
        <p:nvSpPr>
          <p:cNvPr id="25603" name="Content Placeholder 2"/>
          <p:cNvSpPr>
            <a:spLocks noGrp="1"/>
          </p:cNvSpPr>
          <p:nvPr>
            <p:ph idx="1"/>
          </p:nvPr>
        </p:nvSpPr>
        <p:spPr>
          <a:prstGeom prst="rect">
            <a:avLst/>
          </a:prstGeom>
        </p:spPr>
        <p:txBody>
          <a:bodyPr/>
          <a:lstStyle/>
          <a:p>
            <a:pPr marL="514350" indent="-514350">
              <a:buFont typeface="+mj-lt"/>
              <a:buAutoNum type="arabicPeriod"/>
            </a:pPr>
            <a:r>
              <a:rPr lang="en-US" altLang="en-US" dirty="0"/>
              <a:t>Command-and-control policies</a:t>
            </a:r>
          </a:p>
          <a:p>
            <a:pPr lvl="1"/>
            <a:r>
              <a:rPr lang="en-US" altLang="en-US" sz="3000" dirty="0"/>
              <a:t>Regulate behavior directly by requiring or forbidding certain behaviors</a:t>
            </a:r>
          </a:p>
          <a:p>
            <a:pPr lvl="1"/>
            <a:r>
              <a:rPr lang="en-US" altLang="en-US" dirty="0"/>
              <a:t>Impossible to prohibit all polluting activity </a:t>
            </a:r>
          </a:p>
          <a:p>
            <a:pPr lvl="1"/>
            <a:r>
              <a:rPr lang="en-US" altLang="en-US" dirty="0"/>
              <a:t>Examples: </a:t>
            </a:r>
          </a:p>
          <a:p>
            <a:pPr lvl="2"/>
            <a:r>
              <a:rPr lang="en-US" altLang="en-US" dirty="0"/>
              <a:t>Decide a maximum level of pollution </a:t>
            </a:r>
          </a:p>
          <a:p>
            <a:pPr lvl="2"/>
            <a:r>
              <a:rPr lang="en-US" altLang="en-US" dirty="0"/>
              <a:t>Require that firms adopt a particular technology to reduce emissions</a:t>
            </a:r>
          </a:p>
        </p:txBody>
      </p:sp>
      <p:sp>
        <p:nvSpPr>
          <p:cNvPr id="25605"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FC9C0B2-7115-4C4A-8A37-30961E85536D}" type="slidenum">
              <a:rPr lang="en-US" altLang="en-US" sz="1200" smtClean="0">
                <a:solidFill>
                  <a:srgbClr val="002060"/>
                </a:solidFill>
              </a:rPr>
              <a:pPr eaLnBrk="1" hangingPunct="1"/>
              <a:t>19</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09615223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912" y="990600"/>
            <a:ext cx="8698688" cy="5486400"/>
          </a:xfrm>
        </p:spPr>
        <p:txBody>
          <a:bodyPr>
            <a:noAutofit/>
          </a:bodyPr>
          <a:lstStyle/>
          <a:p>
            <a:r>
              <a:rPr lang="en-US" sz="3200" dirty="0"/>
              <a:t>What is an externality?</a:t>
            </a:r>
          </a:p>
          <a:p>
            <a:r>
              <a:rPr lang="en-US" sz="3200" dirty="0"/>
              <a:t>Why do externalities make market outcomes inefficient? </a:t>
            </a:r>
          </a:p>
          <a:p>
            <a:r>
              <a:rPr lang="en-US" sz="3200" dirty="0"/>
              <a:t>What public policies aim to solve the problem of externalities?</a:t>
            </a:r>
          </a:p>
          <a:p>
            <a:r>
              <a:rPr lang="en-US" sz="3200" dirty="0"/>
              <a:t>How can people sometimes solve the problem of externalities on their own?  Why do such private solutions not always work?</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2" name="Title 1"/>
          <p:cNvSpPr>
            <a:spLocks noGrp="1"/>
          </p:cNvSpPr>
          <p:nvPr>
            <p:ph type="title"/>
          </p:nvPr>
        </p:nvSpPr>
        <p:spPr/>
        <p:txBody>
          <a:bodyPr/>
          <a:lstStyle/>
          <a:p>
            <a:r>
              <a:rPr lang="en-US" dirty="0"/>
              <a:t>IN THIS CHAPTER</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383311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20</a:t>
            </a:fld>
            <a:endParaRPr lang="en-US" dirty="0"/>
          </a:p>
        </p:txBody>
      </p:sp>
      <p:sp>
        <p:nvSpPr>
          <p:cNvPr id="5" name="Text Placeholder 4"/>
          <p:cNvSpPr>
            <a:spLocks noGrp="1"/>
          </p:cNvSpPr>
          <p:nvPr>
            <p:ph type="body" sz="quarter" idx="12"/>
          </p:nvPr>
        </p:nvSpPr>
        <p:spPr/>
        <p:txBody>
          <a:bodyPr/>
          <a:lstStyle/>
          <a:p>
            <a:r>
              <a:rPr lang="en-US" dirty="0"/>
              <a:t>Carbon Taxes</a:t>
            </a:r>
          </a:p>
        </p:txBody>
      </p:sp>
      <p:sp>
        <p:nvSpPr>
          <p:cNvPr id="6" name="Text Placeholder 5"/>
          <p:cNvSpPr>
            <a:spLocks noGrp="1"/>
          </p:cNvSpPr>
          <p:nvPr>
            <p:ph type="body" sz="quarter" idx="14"/>
          </p:nvPr>
        </p:nvSpPr>
        <p:spPr>
          <a:xfrm>
            <a:off x="152400" y="1066800"/>
            <a:ext cx="8839200" cy="3657600"/>
          </a:xfrm>
        </p:spPr>
        <p:txBody>
          <a:bodyPr/>
          <a:lstStyle/>
          <a:p>
            <a:r>
              <a:rPr lang="en-US" sz="2500" dirty="0"/>
              <a:t>“The Brookings Institution recently described a U.S. carbon tax of $20 per ton, increasing at 4 percent per year, which would raise an estimated $150 billion per year in federal revenues over the next decade. Given the negative externalities created by carbon dioxide emissions, a federal carbon tax at this rate would involve fewer harmful net distortions to the U.S. economy than a tax increase that generated the same revenue by raising marginal tax rates on labor income across the board.”</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809" y="4236873"/>
            <a:ext cx="3398982" cy="1933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9" name="Rectangle 8"/>
          <p:cNvSpPr/>
          <p:nvPr/>
        </p:nvSpPr>
        <p:spPr>
          <a:xfrm>
            <a:off x="1600200" y="6071969"/>
            <a:ext cx="6629400" cy="276999"/>
          </a:xfrm>
          <a:prstGeom prst="rect">
            <a:avLst/>
          </a:prstGeom>
        </p:spPr>
        <p:txBody>
          <a:bodyPr wrap="square">
            <a:spAutoFit/>
          </a:bodyPr>
          <a:lstStyle/>
          <a:p>
            <a:pPr lvl="0"/>
            <a:r>
              <a:rPr lang="en-US" sz="1200" dirty="0">
                <a:solidFill>
                  <a:prstClr val="black"/>
                </a:solidFill>
                <a:latin typeface="Calibri"/>
              </a:rPr>
              <a:t>Source: IGM Economic Experts Panel, December 4, 2012, December 20, 2011, and November 13, 2018.</a:t>
            </a:r>
          </a:p>
        </p:txBody>
      </p:sp>
    </p:spTree>
    <p:extLst>
      <p:ext uri="{BB962C8B-B14F-4D97-AF65-F5344CB8AC3E}">
        <p14:creationId xmlns:p14="http://schemas.microsoft.com/office/powerpoint/2010/main" val="135483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wrap="square" anchor="ctr"/>
          <a:lstStyle/>
          <a:p>
            <a:r>
              <a:rPr lang="en-US" altLang="en-US" sz="3800" dirty="0"/>
              <a:t>Public Policies Toward Externalities – 2 </a:t>
            </a:r>
          </a:p>
        </p:txBody>
      </p:sp>
      <p:sp>
        <p:nvSpPr>
          <p:cNvPr id="25603" name="Content Placeholder 2"/>
          <p:cNvSpPr>
            <a:spLocks noGrp="1"/>
          </p:cNvSpPr>
          <p:nvPr>
            <p:ph idx="1"/>
          </p:nvPr>
        </p:nvSpPr>
        <p:spPr>
          <a:prstGeom prst="rect">
            <a:avLst/>
          </a:prstGeom>
        </p:spPr>
        <p:txBody>
          <a:bodyPr/>
          <a:lstStyle/>
          <a:p>
            <a:pPr marL="514350" indent="-514350">
              <a:buFont typeface="+mj-lt"/>
              <a:buAutoNum type="arabicPeriod" startAt="2"/>
            </a:pPr>
            <a:r>
              <a:rPr lang="en-US" altLang="en-US" dirty="0"/>
              <a:t>Market-based policies </a:t>
            </a:r>
          </a:p>
          <a:p>
            <a:pPr lvl="1"/>
            <a:r>
              <a:rPr lang="en-US" altLang="en-US" dirty="0"/>
              <a:t>To align private incentives with social efficiency</a:t>
            </a:r>
          </a:p>
          <a:p>
            <a:pPr lvl="1"/>
            <a:r>
              <a:rPr lang="en-US" altLang="en-US" dirty="0"/>
              <a:t>Private decision makers will choose to solve the problem on their own</a:t>
            </a:r>
          </a:p>
          <a:p>
            <a:pPr marL="1028700" lvl="1" indent="-514350">
              <a:buFont typeface="+mj-lt"/>
              <a:buAutoNum type="arabicPeriod"/>
            </a:pPr>
            <a:r>
              <a:rPr lang="en-US" altLang="en-US" dirty="0"/>
              <a:t>Corrective taxes and subsidies</a:t>
            </a:r>
          </a:p>
          <a:p>
            <a:pPr marL="1028700" lvl="1" indent="-514350">
              <a:buFont typeface="+mj-lt"/>
              <a:buAutoNum type="arabicPeriod"/>
            </a:pPr>
            <a:r>
              <a:rPr lang="en-US" altLang="en-US" dirty="0"/>
              <a:t>Tradable pollution permits</a:t>
            </a:r>
          </a:p>
        </p:txBody>
      </p:sp>
      <p:sp>
        <p:nvSpPr>
          <p:cNvPr id="25605"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FC9C0B2-7115-4C4A-8A37-30961E85536D}" type="slidenum">
              <a:rPr lang="en-US" altLang="en-US" sz="1200" smtClean="0">
                <a:solidFill>
                  <a:srgbClr val="002060"/>
                </a:solidFill>
              </a:rPr>
              <a:pPr eaLnBrk="1" hangingPunct="1"/>
              <a:t>21</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6615688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wrap="square" anchor="ctr"/>
          <a:lstStyle/>
          <a:p>
            <a:r>
              <a:rPr lang="en-US" altLang="en-US" sz="3800" dirty="0"/>
              <a:t>Corrective Taxes and Subsidies</a:t>
            </a:r>
          </a:p>
        </p:txBody>
      </p:sp>
      <p:sp>
        <p:nvSpPr>
          <p:cNvPr id="27651" name="Content Placeholder 2"/>
          <p:cNvSpPr>
            <a:spLocks noGrp="1"/>
          </p:cNvSpPr>
          <p:nvPr>
            <p:ph idx="1"/>
          </p:nvPr>
        </p:nvSpPr>
        <p:spPr>
          <a:prstGeom prst="rect">
            <a:avLst/>
          </a:prstGeom>
        </p:spPr>
        <p:txBody>
          <a:bodyPr/>
          <a:lstStyle/>
          <a:p>
            <a:r>
              <a:rPr lang="en-US" altLang="en-US" sz="3600" dirty="0"/>
              <a:t>Internalize the externality </a:t>
            </a:r>
          </a:p>
          <a:p>
            <a:pPr lvl="1"/>
            <a:r>
              <a:rPr lang="en-US" altLang="en-US" dirty="0"/>
              <a:t>Taxing activities that have negative externalities</a:t>
            </a:r>
          </a:p>
          <a:p>
            <a:pPr lvl="2"/>
            <a:r>
              <a:rPr lang="en-US" altLang="en-US" dirty="0"/>
              <a:t>Ideal corrective tax = external cost  </a:t>
            </a:r>
          </a:p>
          <a:p>
            <a:pPr lvl="1"/>
            <a:r>
              <a:rPr lang="en-US" altLang="en-US" dirty="0"/>
              <a:t>Subsidizing activities that have positive externalities</a:t>
            </a:r>
          </a:p>
          <a:p>
            <a:pPr lvl="2"/>
            <a:r>
              <a:rPr lang="en-US" altLang="en-US" dirty="0"/>
              <a:t>Ideal corrective subsidy = external benefit</a:t>
            </a:r>
          </a:p>
        </p:txBody>
      </p:sp>
      <p:sp>
        <p:nvSpPr>
          <p:cNvPr id="27653"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3379C0B-C6C1-43F3-ADF5-DA17F0316C86}" type="slidenum">
              <a:rPr lang="en-US" altLang="en-US" sz="1200" smtClean="0">
                <a:solidFill>
                  <a:srgbClr val="002060"/>
                </a:solidFill>
              </a:rPr>
              <a:pPr eaLnBrk="1" hangingPunct="1"/>
              <a:t>22</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27944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wrap="square" anchor="ctr"/>
          <a:lstStyle/>
          <a:p>
            <a:r>
              <a:rPr lang="en-US" altLang="en-US" sz="3800" dirty="0"/>
              <a:t>Corrective Taxes</a:t>
            </a:r>
          </a:p>
        </p:txBody>
      </p:sp>
      <p:sp>
        <p:nvSpPr>
          <p:cNvPr id="27651" name="Content Placeholder 2"/>
          <p:cNvSpPr>
            <a:spLocks noGrp="1"/>
          </p:cNvSpPr>
          <p:nvPr>
            <p:ph idx="1"/>
          </p:nvPr>
        </p:nvSpPr>
        <p:spPr>
          <a:prstGeom prst="rect">
            <a:avLst/>
          </a:prstGeom>
        </p:spPr>
        <p:txBody>
          <a:bodyPr/>
          <a:lstStyle/>
          <a:p>
            <a:r>
              <a:rPr lang="en-US" altLang="en-US" sz="3200" dirty="0"/>
              <a:t>Corrective taxes (</a:t>
            </a:r>
            <a:r>
              <a:rPr lang="en-US" altLang="en-US" sz="3200" i="1" dirty="0" err="1"/>
              <a:t>Pigovian</a:t>
            </a:r>
            <a:r>
              <a:rPr lang="en-US" altLang="en-US" sz="3200" i="1" dirty="0"/>
              <a:t> taxes)</a:t>
            </a:r>
            <a:endParaRPr lang="en-US" altLang="en-US" sz="3200" dirty="0"/>
          </a:p>
          <a:p>
            <a:pPr lvl="1"/>
            <a:r>
              <a:rPr lang="en-US" altLang="en-US" sz="2800" dirty="0"/>
              <a:t>Align private incentives with society’s interests</a:t>
            </a:r>
          </a:p>
          <a:p>
            <a:pPr lvl="1"/>
            <a:r>
              <a:rPr lang="en-US" altLang="en-US" sz="2800" dirty="0"/>
              <a:t>Induce private decision makers to take into account the social costs of a negative externality</a:t>
            </a:r>
          </a:p>
          <a:p>
            <a:pPr lvl="1"/>
            <a:r>
              <a:rPr lang="en-US" altLang="en-US" sz="2800" dirty="0"/>
              <a:t>Should equal the external cost</a:t>
            </a:r>
          </a:p>
          <a:p>
            <a:pPr lvl="1"/>
            <a:r>
              <a:rPr lang="en-US" altLang="en-US" sz="2800" dirty="0"/>
              <a:t>Places a price on the right to pollute</a:t>
            </a:r>
          </a:p>
          <a:p>
            <a:pPr lvl="1"/>
            <a:r>
              <a:rPr lang="en-US" altLang="en-US" sz="2800" dirty="0"/>
              <a:t>Reduce pollution at a lower cost to society (than regulation)</a:t>
            </a:r>
          </a:p>
          <a:p>
            <a:pPr lvl="1"/>
            <a:r>
              <a:rPr lang="en-US" altLang="en-US" sz="2800" dirty="0"/>
              <a:t>Raise revenue for the government</a:t>
            </a:r>
          </a:p>
          <a:p>
            <a:pPr lvl="1"/>
            <a:r>
              <a:rPr lang="en-US" altLang="en-US" sz="2800" dirty="0"/>
              <a:t>Enhance economic efficiency</a:t>
            </a:r>
          </a:p>
        </p:txBody>
      </p:sp>
      <p:sp>
        <p:nvSpPr>
          <p:cNvPr id="27653"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3379C0B-C6C1-43F3-ADF5-DA17F0316C86}" type="slidenum">
              <a:rPr lang="en-US" altLang="en-US" sz="1200" smtClean="0">
                <a:solidFill>
                  <a:srgbClr val="002060"/>
                </a:solidFill>
              </a:rPr>
              <a:pPr eaLnBrk="1" hangingPunct="1"/>
              <a:t>23</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2794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Corrective Taxes vs. Regulations</a:t>
            </a:r>
          </a:p>
        </p:txBody>
      </p:sp>
      <p:sp>
        <p:nvSpPr>
          <p:cNvPr id="3" name="Content Placeholder 2"/>
          <p:cNvSpPr>
            <a:spLocks noGrp="1"/>
          </p:cNvSpPr>
          <p:nvPr>
            <p:ph idx="1"/>
          </p:nvPr>
        </p:nvSpPr>
        <p:spPr>
          <a:prstGeom prst="rect">
            <a:avLst/>
          </a:prstGeom>
        </p:spPr>
        <p:txBody>
          <a:bodyPr/>
          <a:lstStyle/>
          <a:p>
            <a:r>
              <a:rPr lang="en-US" sz="3200" dirty="0"/>
              <a:t>A pollution tax is efficient:</a:t>
            </a:r>
          </a:p>
          <a:p>
            <a:pPr lvl="1"/>
            <a:r>
              <a:rPr lang="en-US" sz="2800" dirty="0"/>
              <a:t>Firms with low abatement costs will reduce pollution to reduce their tax burden</a:t>
            </a:r>
          </a:p>
          <a:p>
            <a:pPr lvl="1"/>
            <a:r>
              <a:rPr lang="en-US" sz="2800" dirty="0"/>
              <a:t>Firms with high abatement costs have greater willingness to pay tax.</a:t>
            </a:r>
          </a:p>
          <a:p>
            <a:r>
              <a:rPr lang="en-US" sz="3200" dirty="0"/>
              <a:t>Regulation requiring all firms to reduce pollution by a specific amount i</a:t>
            </a:r>
            <a:r>
              <a:rPr lang="en-US" sz="2800" dirty="0"/>
              <a:t>s not efficient</a:t>
            </a:r>
          </a:p>
          <a:p>
            <a:pPr lvl="1"/>
            <a:r>
              <a:rPr lang="en-US" sz="2800" dirty="0"/>
              <a:t>Firms have no incentive to reduce emission further once they have reached the required target</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24</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9644518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Why is gasoline taxed so heavily?</a:t>
            </a:r>
            <a:endParaRPr lang="en-US" dirty="0"/>
          </a:p>
        </p:txBody>
      </p:sp>
      <p:sp>
        <p:nvSpPr>
          <p:cNvPr id="3" name="Content Placeholder 2"/>
          <p:cNvSpPr>
            <a:spLocks noGrp="1"/>
          </p:cNvSpPr>
          <p:nvPr>
            <p:ph idx="1"/>
          </p:nvPr>
        </p:nvSpPr>
        <p:spPr>
          <a:xfrm>
            <a:off x="457200" y="688622"/>
            <a:ext cx="8534400" cy="5788378"/>
          </a:xfrm>
          <a:prstGeom prst="rect">
            <a:avLst/>
          </a:prstGeom>
        </p:spPr>
        <p:txBody>
          <a:bodyPr/>
          <a:lstStyle/>
          <a:p>
            <a:pPr marL="0" indent="0" eaLnBrk="1" hangingPunct="1">
              <a:spcBef>
                <a:spcPct val="35000"/>
              </a:spcBef>
              <a:buFont typeface="Wingdings" pitchFamily="2" charset="2"/>
              <a:buNone/>
            </a:pPr>
            <a:r>
              <a:rPr lang="en-US" sz="2800" dirty="0"/>
              <a:t>The gas tax can be vied as a corrective tax targeting three negative externalities:</a:t>
            </a:r>
          </a:p>
          <a:p>
            <a:pPr marL="463550" lvl="1" indent="-349250" eaLnBrk="1" hangingPunct="1">
              <a:spcBef>
                <a:spcPct val="35000"/>
              </a:spcBef>
            </a:pPr>
            <a:r>
              <a:rPr lang="en-US" sz="2800" u="sng" dirty="0"/>
              <a:t>Congestion: </a:t>
            </a:r>
            <a:r>
              <a:rPr lang="en-US" sz="2800" dirty="0"/>
              <a:t>The more you drive, the more you contribute to congestion.</a:t>
            </a:r>
          </a:p>
          <a:p>
            <a:pPr marL="463550" lvl="1" indent="-349250" eaLnBrk="1" hangingPunct="1">
              <a:spcBef>
                <a:spcPct val="35000"/>
              </a:spcBef>
            </a:pPr>
            <a:r>
              <a:rPr lang="en-US" sz="2800" u="sng" dirty="0"/>
              <a:t>Accidents: </a:t>
            </a:r>
            <a:r>
              <a:rPr lang="en-US" sz="2800" dirty="0"/>
              <a:t>Larger vehicles cause more damage in an accident.</a:t>
            </a:r>
          </a:p>
          <a:p>
            <a:pPr marL="463550" lvl="1" indent="-349250" eaLnBrk="1" hangingPunct="1">
              <a:spcBef>
                <a:spcPct val="35000"/>
              </a:spcBef>
            </a:pPr>
            <a:r>
              <a:rPr lang="en-US" sz="2800" u="sng" dirty="0"/>
              <a:t>Pollution: </a:t>
            </a:r>
            <a:r>
              <a:rPr lang="en-US" sz="2800" dirty="0"/>
              <a:t>Cars cause smog. Burning fossil fuels is widely believed to be the primary cause of global climate change.</a:t>
            </a:r>
          </a:p>
          <a:p>
            <a:pPr marL="63500" indent="-349250" eaLnBrk="1" hangingPunct="1">
              <a:spcBef>
                <a:spcPct val="35000"/>
              </a:spcBef>
            </a:pPr>
            <a:r>
              <a:rPr lang="en-US" sz="2800" dirty="0"/>
              <a:t>Actual gas tax: $0.50 per gallon</a:t>
            </a:r>
          </a:p>
          <a:p>
            <a:pPr marL="463550" lvl="1" indent="-349250" eaLnBrk="1" hangingPunct="1">
              <a:spcBef>
                <a:spcPct val="35000"/>
              </a:spcBef>
            </a:pPr>
            <a:r>
              <a:rPr lang="en-US" sz="2800" dirty="0"/>
              <a:t>Optimal corrective tax: </a:t>
            </a:r>
            <a:r>
              <a:rPr lang="it-IT" sz="2800" dirty="0"/>
              <a:t>$2.95/gallon (2018 dollars)</a:t>
            </a:r>
            <a:endParaRPr lang="en-US" sz="2800" dirty="0"/>
          </a:p>
        </p:txBody>
      </p:sp>
      <p:sp>
        <p:nvSpPr>
          <p:cNvPr id="4" name="Slide Number Placeholder 3"/>
          <p:cNvSpPr>
            <a:spLocks noGrp="1"/>
          </p:cNvSpPr>
          <p:nvPr>
            <p:ph type="sldNum" sz="quarter" idx="10"/>
          </p:nvPr>
        </p:nvSpPr>
        <p:spPr>
          <a:prstGeom prst="rect">
            <a:avLst/>
          </a:prstGeom>
        </p:spPr>
        <p:txBody>
          <a:bodyPr/>
          <a:lstStyle/>
          <a:p>
            <a:pPr>
              <a:defRPr/>
            </a:pPr>
            <a:fld id="{F9168CB8-64E8-4A17-9AA1-DC0C06686103}" type="slidenum">
              <a:rPr lang="en-US" smtClean="0"/>
              <a:pPr>
                <a:defRPr/>
              </a:pPr>
              <a:t>25</a:t>
            </a:fld>
            <a:endParaRPr lang="en-US" dirty="0"/>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20993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109" y="3430134"/>
            <a:ext cx="4417781" cy="2543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26</a:t>
            </a:fld>
            <a:endParaRPr lang="en-US" dirty="0"/>
          </a:p>
        </p:txBody>
      </p:sp>
      <p:sp>
        <p:nvSpPr>
          <p:cNvPr id="5" name="Text Placeholder 4"/>
          <p:cNvSpPr>
            <a:spLocks noGrp="1"/>
          </p:cNvSpPr>
          <p:nvPr>
            <p:ph type="body" sz="quarter" idx="12"/>
          </p:nvPr>
        </p:nvSpPr>
        <p:spPr/>
        <p:txBody>
          <a:bodyPr/>
          <a:lstStyle/>
          <a:p>
            <a:r>
              <a:rPr lang="en-US" dirty="0"/>
              <a:t>Carbon Taxes</a:t>
            </a:r>
          </a:p>
        </p:txBody>
      </p:sp>
      <p:sp>
        <p:nvSpPr>
          <p:cNvPr id="6" name="Text Placeholder 5"/>
          <p:cNvSpPr>
            <a:spLocks noGrp="1"/>
          </p:cNvSpPr>
          <p:nvPr>
            <p:ph type="body" sz="quarter" idx="14"/>
          </p:nvPr>
        </p:nvSpPr>
        <p:spPr>
          <a:xfrm>
            <a:off x="419100" y="1219200"/>
            <a:ext cx="8305800" cy="2409826"/>
          </a:xfrm>
        </p:spPr>
        <p:txBody>
          <a:bodyPr/>
          <a:lstStyle/>
          <a:p>
            <a:r>
              <a:rPr lang="en-US" sz="3000" dirty="0"/>
              <a:t>“A tax on the carbon content of fuels would be a less expensive way to reduce carbon-dioxide emissions than would a collection of policies such as ‘corporate average fuel economy’ requirements for automobiles.”</a:t>
            </a:r>
          </a:p>
        </p:txBody>
      </p:sp>
      <p:sp>
        <p:nvSpPr>
          <p:cNvPr id="8"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9" name="Rectangle 8"/>
          <p:cNvSpPr/>
          <p:nvPr/>
        </p:nvSpPr>
        <p:spPr>
          <a:xfrm>
            <a:off x="1416844" y="5993172"/>
            <a:ext cx="6629400" cy="276999"/>
          </a:xfrm>
          <a:prstGeom prst="rect">
            <a:avLst/>
          </a:prstGeom>
        </p:spPr>
        <p:txBody>
          <a:bodyPr wrap="square">
            <a:spAutoFit/>
          </a:bodyPr>
          <a:lstStyle/>
          <a:p>
            <a:pPr lvl="0">
              <a:defRPr/>
            </a:pPr>
            <a:r>
              <a:rPr lang="en-US" sz="1200" dirty="0">
                <a:solidFill>
                  <a:prstClr val="black"/>
                </a:solidFill>
                <a:latin typeface="Calibri"/>
              </a:rPr>
              <a:t>Source: IGM Economic Experts Panel, December 4, 2012, December 20, 2011, and November 13, 2018.</a:t>
            </a:r>
          </a:p>
        </p:txBody>
      </p:sp>
    </p:spTree>
    <p:extLst>
      <p:ext uri="{BB962C8B-B14F-4D97-AF65-F5344CB8AC3E}">
        <p14:creationId xmlns:p14="http://schemas.microsoft.com/office/powerpoint/2010/main" val="317106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wrap="square" anchor="ctr"/>
          <a:lstStyle/>
          <a:p>
            <a:r>
              <a:rPr lang="en-US" altLang="en-US" sz="3800" dirty="0"/>
              <a:t>Tradeable Pollution Permits</a:t>
            </a:r>
          </a:p>
        </p:txBody>
      </p:sp>
      <p:sp>
        <p:nvSpPr>
          <p:cNvPr id="32771" name="Content Placeholder 2"/>
          <p:cNvSpPr>
            <a:spLocks noGrp="1"/>
          </p:cNvSpPr>
          <p:nvPr>
            <p:ph idx="1"/>
          </p:nvPr>
        </p:nvSpPr>
        <p:spPr>
          <a:prstGeom prst="rect">
            <a:avLst/>
          </a:prstGeom>
        </p:spPr>
        <p:txBody>
          <a:bodyPr/>
          <a:lstStyle/>
          <a:p>
            <a:r>
              <a:rPr lang="en-US" altLang="en-US" sz="3200" dirty="0"/>
              <a:t>Tradable pollution permits system</a:t>
            </a:r>
          </a:p>
          <a:p>
            <a:pPr lvl="1"/>
            <a:r>
              <a:rPr lang="en-US" altLang="en-US" sz="2800" dirty="0"/>
              <a:t>Reduces pollution at lower cost than regulation</a:t>
            </a:r>
          </a:p>
          <a:p>
            <a:pPr lvl="2"/>
            <a:r>
              <a:rPr lang="en-US" altLang="en-US" dirty="0"/>
              <a:t>Firms with low cost of reducing pollution </a:t>
            </a:r>
            <a:br>
              <a:rPr lang="en-US" altLang="en-US" dirty="0"/>
            </a:br>
            <a:r>
              <a:rPr lang="en-US" altLang="en-US" dirty="0"/>
              <a:t>do so and sell their unused permits</a:t>
            </a:r>
          </a:p>
          <a:p>
            <a:pPr lvl="2"/>
            <a:r>
              <a:rPr lang="en-US" altLang="en-US" dirty="0"/>
              <a:t>Firms with high cost of reducing pollution </a:t>
            </a:r>
            <a:br>
              <a:rPr lang="en-US" altLang="en-US" dirty="0"/>
            </a:br>
            <a:r>
              <a:rPr lang="en-US" altLang="en-US" dirty="0"/>
              <a:t>buy permits</a:t>
            </a:r>
          </a:p>
          <a:p>
            <a:pPr lvl="1"/>
            <a:r>
              <a:rPr lang="en-US" altLang="en-US" sz="2800" dirty="0"/>
              <a:t>Result: Pollution reduction is concentrated among those firms with lowest costs </a:t>
            </a:r>
          </a:p>
          <a:p>
            <a:pPr lvl="1"/>
            <a:r>
              <a:rPr lang="en-US" altLang="en-US" sz="2800" dirty="0"/>
              <a:t>The initial allocation of the permits among firms does not matter from the standpoint of economic efficiency</a:t>
            </a:r>
          </a:p>
        </p:txBody>
      </p:sp>
      <p:sp>
        <p:nvSpPr>
          <p:cNvPr id="32773"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C77922F-B906-48C1-8F6E-06F69EE41E94}" type="slidenum">
              <a:rPr lang="en-US" altLang="en-US" sz="1200" smtClean="0">
                <a:solidFill>
                  <a:srgbClr val="002060"/>
                </a:solidFill>
              </a:rPr>
              <a:pPr eaLnBrk="1" hangingPunct="1"/>
              <a:t>27</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5638052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1: </a:t>
            </a:r>
            <a:r>
              <a:rPr lang="en-US" dirty="0">
                <a:solidFill>
                  <a:srgbClr val="AE1221"/>
                </a:solidFill>
              </a:rPr>
              <a:t>Reducing pollution</a:t>
            </a:r>
            <a:endParaRPr lang="en-US" dirty="0"/>
          </a:p>
        </p:txBody>
      </p:sp>
      <p:sp>
        <p:nvSpPr>
          <p:cNvPr id="3" name="Content Placeholder 2"/>
          <p:cNvSpPr>
            <a:spLocks noGrp="1"/>
          </p:cNvSpPr>
          <p:nvPr>
            <p:ph idx="1"/>
          </p:nvPr>
        </p:nvSpPr>
        <p:spPr>
          <a:xfrm>
            <a:off x="347241" y="914400"/>
            <a:ext cx="8518947" cy="5638800"/>
          </a:xfrm>
          <a:prstGeom prst="rect">
            <a:avLst/>
          </a:prstGeom>
        </p:spPr>
        <p:txBody>
          <a:bodyPr>
            <a:noAutofit/>
          </a:bodyPr>
          <a:lstStyle/>
          <a:p>
            <a:pPr marL="0" indent="0">
              <a:buNone/>
            </a:pPr>
            <a:r>
              <a:rPr lang="en-US" dirty="0">
                <a:solidFill>
                  <a:schemeClr val="accent6">
                    <a:lumMod val="50000"/>
                  </a:schemeClr>
                </a:solidFill>
              </a:rPr>
              <a:t>Tiana’s Paper Mill and Jordan’s Tire Factory are both polluting the Blue River with 100 tons of green glowing glop per month (each).   </a:t>
            </a:r>
          </a:p>
          <a:p>
            <a:pPr marL="0" indent="0">
              <a:buNone/>
            </a:pPr>
            <a:r>
              <a:rPr lang="en-US" dirty="0">
                <a:solidFill>
                  <a:srgbClr val="C00000"/>
                </a:solidFill>
              </a:rPr>
              <a:t>Goal:  Reduce total green glowing glop pollution to 140 tons/month.</a:t>
            </a:r>
          </a:p>
          <a:p>
            <a:r>
              <a:rPr lang="en-US" dirty="0">
                <a:solidFill>
                  <a:schemeClr val="accent6">
                    <a:lumMod val="50000"/>
                  </a:schemeClr>
                </a:solidFill>
              </a:rPr>
              <a:t>Cost of reducing pollution: </a:t>
            </a:r>
          </a:p>
          <a:p>
            <a:pPr lvl="1"/>
            <a:r>
              <a:rPr lang="en-US" dirty="0">
                <a:solidFill>
                  <a:schemeClr val="accent6">
                    <a:lumMod val="50000"/>
                  </a:schemeClr>
                </a:solidFill>
              </a:rPr>
              <a:t>$100/ton for Tiana’s Paper Mill</a:t>
            </a:r>
          </a:p>
          <a:p>
            <a:pPr lvl="1"/>
            <a:r>
              <a:rPr lang="en-US" dirty="0">
                <a:solidFill>
                  <a:schemeClr val="accent6">
                    <a:lumMod val="50000"/>
                  </a:schemeClr>
                </a:solidFill>
              </a:rPr>
              <a:t>$200/ton for Jordan’s Tire Factory</a:t>
            </a:r>
          </a:p>
          <a:p>
            <a:pPr>
              <a:buClr>
                <a:srgbClr val="C00000"/>
              </a:buClr>
            </a:pPr>
            <a:r>
              <a:rPr lang="en-US" dirty="0"/>
              <a:t>Which is more efficient: regulation or tradable pollution permits? </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28</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474751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1: </a:t>
            </a:r>
            <a:r>
              <a:rPr lang="en-US" dirty="0">
                <a:solidFill>
                  <a:srgbClr val="AE1221"/>
                </a:solidFill>
              </a:rPr>
              <a:t>A. Regulation</a:t>
            </a:r>
            <a:endParaRPr lang="en-US" dirty="0"/>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29</a:t>
            </a:fld>
            <a:endParaRPr lang="en-US"/>
          </a:p>
        </p:txBody>
      </p:sp>
      <p:sp>
        <p:nvSpPr>
          <p:cNvPr id="3" name="Content Placeholder 2"/>
          <p:cNvSpPr>
            <a:spLocks noGrp="1"/>
          </p:cNvSpPr>
          <p:nvPr>
            <p:ph idx="12"/>
          </p:nvPr>
        </p:nvSpPr>
        <p:spPr>
          <a:xfrm>
            <a:off x="381000" y="914400"/>
            <a:ext cx="8518947" cy="5486400"/>
          </a:xfrm>
          <a:prstGeom prst="rect">
            <a:avLst/>
          </a:prstGeom>
        </p:spPr>
        <p:txBody>
          <a:bodyPr>
            <a:noAutofit/>
          </a:bodyPr>
          <a:lstStyle/>
          <a:p>
            <a:pPr marL="0" indent="0">
              <a:buNone/>
            </a:pPr>
            <a:r>
              <a:rPr lang="en-US" sz="3200" u="sng" dirty="0"/>
              <a:t>Policy option 1:  Regulation</a:t>
            </a:r>
            <a:br>
              <a:rPr lang="en-US" sz="3200" dirty="0"/>
            </a:br>
            <a:r>
              <a:rPr lang="en-US" sz="3200" dirty="0"/>
              <a:t>Each firm must cut its pollution by 30 tons.</a:t>
            </a:r>
          </a:p>
          <a:p>
            <a:pPr marL="0" indent="0">
              <a:buNone/>
            </a:pPr>
            <a:r>
              <a:rPr lang="en-US" dirty="0">
                <a:solidFill>
                  <a:schemeClr val="accent6">
                    <a:lumMod val="50000"/>
                  </a:schemeClr>
                </a:solidFill>
              </a:rPr>
              <a:t>Compute the cost to each firm and total cost of achieving goal using this policy. </a:t>
            </a:r>
          </a:p>
          <a:p>
            <a:pPr lvl="1"/>
            <a:r>
              <a:rPr lang="en-US" dirty="0">
                <a:solidFill>
                  <a:schemeClr val="accent6">
                    <a:lumMod val="50000"/>
                  </a:schemeClr>
                </a:solidFill>
              </a:rPr>
              <a:t>Cost to Tiana’s Paper Mill: </a:t>
            </a:r>
          </a:p>
          <a:p>
            <a:pPr marL="457200" lvl="1" indent="0">
              <a:buNone/>
            </a:pPr>
            <a:r>
              <a:rPr lang="en-US" dirty="0">
                <a:solidFill>
                  <a:schemeClr val="accent6">
                    <a:lumMod val="50000"/>
                  </a:schemeClr>
                </a:solidFill>
              </a:rPr>
              <a:t>30 tons x ($100/ton) = $3,000 per month</a:t>
            </a:r>
          </a:p>
          <a:p>
            <a:pPr lvl="1"/>
            <a:r>
              <a:rPr lang="en-US" dirty="0">
                <a:solidFill>
                  <a:schemeClr val="accent6">
                    <a:lumMod val="50000"/>
                  </a:schemeClr>
                </a:solidFill>
              </a:rPr>
              <a:t>Cost to Jordan’s Tire Factory: </a:t>
            </a:r>
          </a:p>
          <a:p>
            <a:pPr marL="457200" lvl="1" indent="0">
              <a:buNone/>
            </a:pPr>
            <a:r>
              <a:rPr lang="en-US" dirty="0">
                <a:solidFill>
                  <a:schemeClr val="accent6">
                    <a:lumMod val="50000"/>
                  </a:schemeClr>
                </a:solidFill>
              </a:rPr>
              <a:t>30 tons x ($200/ton) = $6,000 per month</a:t>
            </a:r>
          </a:p>
          <a:p>
            <a:pPr lvl="1"/>
            <a:r>
              <a:rPr lang="en-US" dirty="0">
                <a:solidFill>
                  <a:schemeClr val="accent6">
                    <a:lumMod val="50000"/>
                  </a:schemeClr>
                </a:solidFill>
              </a:rPr>
              <a:t>Total cost of reducing pollution = </a:t>
            </a:r>
            <a:r>
              <a:rPr lang="en-US" dirty="0">
                <a:solidFill>
                  <a:srgbClr val="C00000"/>
                </a:solidFill>
              </a:rPr>
              <a:t>$9,000</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063022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ctr"/>
          <a:lstStyle/>
          <a:p>
            <a:r>
              <a:rPr lang="en-US" altLang="en-US" dirty="0"/>
              <a:t>Externalities</a:t>
            </a:r>
          </a:p>
        </p:txBody>
      </p:sp>
      <p:sp>
        <p:nvSpPr>
          <p:cNvPr id="10243" name="Content Placeholder 2"/>
          <p:cNvSpPr>
            <a:spLocks noGrp="1"/>
          </p:cNvSpPr>
          <p:nvPr>
            <p:ph idx="1"/>
          </p:nvPr>
        </p:nvSpPr>
        <p:spPr/>
        <p:txBody>
          <a:bodyPr/>
          <a:lstStyle/>
          <a:p>
            <a:r>
              <a:rPr lang="en-US" altLang="en-US" sz="3200" dirty="0"/>
              <a:t>Externality: one type of market failure</a:t>
            </a:r>
          </a:p>
          <a:p>
            <a:pPr lvl="1"/>
            <a:r>
              <a:rPr lang="en-US" altLang="en-US" sz="3000" dirty="0"/>
              <a:t>Arises when a person engages in an activity that influences the well-being of a bystander</a:t>
            </a:r>
          </a:p>
          <a:p>
            <a:pPr lvl="2"/>
            <a:r>
              <a:rPr lang="en-US" altLang="en-US" sz="3000" dirty="0"/>
              <a:t>But neither pays nor receives compensation for that effect</a:t>
            </a:r>
          </a:p>
          <a:p>
            <a:r>
              <a:rPr lang="en-US" altLang="en-US" dirty="0"/>
              <a:t>Negative externality</a:t>
            </a:r>
          </a:p>
          <a:p>
            <a:pPr lvl="1"/>
            <a:r>
              <a:rPr lang="en-US" altLang="en-US" dirty="0"/>
              <a:t>Impact on the bystander is adverse</a:t>
            </a:r>
          </a:p>
          <a:p>
            <a:r>
              <a:rPr lang="en-US" altLang="en-US" dirty="0"/>
              <a:t>Positive externality</a:t>
            </a:r>
          </a:p>
          <a:p>
            <a:pPr lvl="1"/>
            <a:r>
              <a:rPr lang="en-US" altLang="en-US" dirty="0"/>
              <a:t>Impact on the bystander is beneficial</a:t>
            </a:r>
          </a:p>
        </p:txBody>
      </p:sp>
      <p:sp>
        <p:nvSpPr>
          <p:cNvPr id="102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59799E4-073D-4DEE-ABB2-1331C6D87829}" type="slidenum">
              <a:rPr lang="en-US" altLang="en-US" sz="1200" smtClean="0">
                <a:solidFill>
                  <a:srgbClr val="002060"/>
                </a:solidFill>
              </a:rPr>
              <a:pPr algn="ctr" eaLnBrk="1" hangingPunct="1"/>
              <a:t>3</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67038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1: </a:t>
            </a:r>
            <a:r>
              <a:rPr lang="en-US" dirty="0">
                <a:solidFill>
                  <a:srgbClr val="AE1221"/>
                </a:solidFill>
              </a:rPr>
              <a:t>B. Tradable pollution permits</a:t>
            </a:r>
            <a:endParaRPr lang="en-US" dirty="0"/>
          </a:p>
        </p:txBody>
      </p:sp>
      <p:sp>
        <p:nvSpPr>
          <p:cNvPr id="3" name="Content Placeholder 2"/>
          <p:cNvSpPr>
            <a:spLocks noGrp="1"/>
          </p:cNvSpPr>
          <p:nvPr>
            <p:ph idx="1"/>
          </p:nvPr>
        </p:nvSpPr>
        <p:spPr>
          <a:prstGeom prst="rect">
            <a:avLst/>
          </a:prstGeom>
        </p:spPr>
        <p:txBody>
          <a:bodyPr>
            <a:noAutofit/>
          </a:bodyPr>
          <a:lstStyle/>
          <a:p>
            <a:pPr marL="0" indent="0">
              <a:buNone/>
            </a:pPr>
            <a:r>
              <a:rPr lang="en-US" sz="2800" u="sng" dirty="0"/>
              <a:t>Policy option 2:  Tradable pollution permits</a:t>
            </a:r>
          </a:p>
          <a:p>
            <a:pPr lvl="1"/>
            <a:r>
              <a:rPr lang="en-US" sz="2700" dirty="0"/>
              <a:t>The government issues 140 permits, each allows one ton of green glowing glop pollution.  </a:t>
            </a:r>
          </a:p>
          <a:p>
            <a:pPr lvl="1"/>
            <a:r>
              <a:rPr lang="en-US" sz="2700" dirty="0"/>
              <a:t>Gives 70 permits to each firm.  </a:t>
            </a:r>
          </a:p>
          <a:p>
            <a:pPr lvl="1"/>
            <a:r>
              <a:rPr lang="en-US" sz="2700" dirty="0"/>
              <a:t>Establish a market for trading permits. </a:t>
            </a:r>
          </a:p>
          <a:p>
            <a:pPr lvl="1"/>
            <a:r>
              <a:rPr lang="en-US" sz="2700" dirty="0"/>
              <a:t>Each firm may use all its permits to emit 70 tons, may emit &lt; 70 tons and sell leftover permits, or may purchase extra permits to emit &gt; 70 tons. </a:t>
            </a:r>
          </a:p>
          <a:p>
            <a:pPr marL="0" indent="0">
              <a:buNone/>
            </a:pPr>
            <a:r>
              <a:rPr lang="en-US" sz="2800" dirty="0">
                <a:solidFill>
                  <a:schemeClr val="accent6">
                    <a:lumMod val="50000"/>
                  </a:schemeClr>
                </a:solidFill>
              </a:rPr>
              <a:t>Compute the cost of achieving goal if Tiana’s Paper Mill uses 40 permits and sells 30 to Jordan’s Tire Factory for $150 each. </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30</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6850515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1: </a:t>
            </a:r>
            <a:r>
              <a:rPr lang="en-US" dirty="0">
                <a:solidFill>
                  <a:srgbClr val="AE1221"/>
                </a:solidFill>
              </a:rPr>
              <a:t>B. Answers</a:t>
            </a:r>
            <a:endParaRPr lang="en-US" dirty="0"/>
          </a:p>
        </p:txBody>
      </p:sp>
      <p:sp>
        <p:nvSpPr>
          <p:cNvPr id="7" name="Content Placeholder 6"/>
          <p:cNvSpPr>
            <a:spLocks noGrp="1"/>
          </p:cNvSpPr>
          <p:nvPr>
            <p:ph idx="1"/>
          </p:nvPr>
        </p:nvSpPr>
        <p:spPr>
          <a:xfrm>
            <a:off x="228600" y="914400"/>
            <a:ext cx="4190999" cy="5333999"/>
          </a:xfrm>
        </p:spPr>
        <p:txBody>
          <a:bodyPr>
            <a:noAutofit/>
          </a:bodyPr>
          <a:lstStyle/>
          <a:p>
            <a:pPr marL="0" indent="0">
              <a:buNone/>
            </a:pPr>
            <a:r>
              <a:rPr lang="en-US" sz="2600" dirty="0">
                <a:solidFill>
                  <a:srgbClr val="003300"/>
                </a:solidFill>
              </a:rPr>
              <a:t>Tiana’s Paper mill</a:t>
            </a:r>
          </a:p>
          <a:p>
            <a:r>
              <a:rPr lang="en-US" sz="2600" dirty="0"/>
              <a:t>Uses 40 permits: can pollute only 40 tons</a:t>
            </a:r>
          </a:p>
          <a:p>
            <a:r>
              <a:rPr lang="en-US" sz="2600" dirty="0">
                <a:solidFill>
                  <a:schemeClr val="tx1"/>
                </a:solidFill>
              </a:rPr>
              <a:t>Sells 30 permits to Jordan for $150 each, bringing in a revenue = 30 x 150 = $4,500</a:t>
            </a:r>
          </a:p>
          <a:p>
            <a:r>
              <a:rPr lang="en-US" sz="2600" dirty="0">
                <a:solidFill>
                  <a:schemeClr val="tx1"/>
                </a:solidFill>
              </a:rPr>
              <a:t>Must clean 100 – 40 = 60 tons of pollution at a cost of 60 x $100 = $6,000</a:t>
            </a:r>
          </a:p>
          <a:p>
            <a:pPr marL="0" indent="0">
              <a:buNone/>
            </a:pPr>
            <a:r>
              <a:rPr lang="en-US" sz="2600" dirty="0">
                <a:solidFill>
                  <a:srgbClr val="003300"/>
                </a:solidFill>
              </a:rPr>
              <a:t>Total cost for Tiana = 6000 – 4500 = $1,500</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31</a:t>
            </a:fld>
            <a:endParaRPr lang="en-US"/>
          </a:p>
        </p:txBody>
      </p:sp>
      <p:sp>
        <p:nvSpPr>
          <p:cNvPr id="9" name="Content Placeholder 8"/>
          <p:cNvSpPr>
            <a:spLocks noGrp="1"/>
          </p:cNvSpPr>
          <p:nvPr>
            <p:ph idx="12"/>
          </p:nvPr>
        </p:nvSpPr>
        <p:spPr>
          <a:xfrm>
            <a:off x="4648200" y="914400"/>
            <a:ext cx="4267200" cy="5715000"/>
          </a:xfrm>
        </p:spPr>
        <p:txBody>
          <a:bodyPr>
            <a:normAutofit/>
          </a:bodyPr>
          <a:lstStyle/>
          <a:p>
            <a:pPr marL="0" indent="0">
              <a:buNone/>
            </a:pPr>
            <a:r>
              <a:rPr lang="en-US" sz="2600" dirty="0"/>
              <a:t>Jordan’s Tire Factory</a:t>
            </a:r>
          </a:p>
          <a:p>
            <a:r>
              <a:rPr lang="en-US" sz="2600" dirty="0">
                <a:solidFill>
                  <a:schemeClr val="tx1"/>
                </a:solidFill>
              </a:rPr>
              <a:t>Buys 30 permits from Tiana at a cost of 30</a:t>
            </a:r>
            <a:r>
              <a:rPr lang="en-US" sz="2800" dirty="0">
                <a:solidFill>
                  <a:schemeClr val="tx1"/>
                </a:solidFill>
              </a:rPr>
              <a:t> x </a:t>
            </a:r>
            <a:r>
              <a:rPr lang="en-US" sz="2600" dirty="0">
                <a:solidFill>
                  <a:schemeClr val="tx1"/>
                </a:solidFill>
              </a:rPr>
              <a:t>150 = $4,500</a:t>
            </a:r>
          </a:p>
          <a:p>
            <a:r>
              <a:rPr lang="en-US" sz="2600" dirty="0">
                <a:solidFill>
                  <a:schemeClr val="tx1"/>
                </a:solidFill>
              </a:rPr>
              <a:t>Now they have 70 + 30 = 100 permits, exactly how much they pollute</a:t>
            </a:r>
          </a:p>
          <a:p>
            <a:pPr marL="0" indent="0">
              <a:buNone/>
            </a:pPr>
            <a:r>
              <a:rPr lang="en-US" sz="2600" dirty="0"/>
              <a:t>Total cost for Jordan is = $4, 500</a:t>
            </a:r>
          </a:p>
          <a:p>
            <a:pPr marL="0" indent="0">
              <a:buNone/>
            </a:pPr>
            <a:r>
              <a:rPr lang="en-US" sz="1050" dirty="0">
                <a:solidFill>
                  <a:srgbClr val="C00000"/>
                </a:solidFill>
              </a:rPr>
              <a:t>      </a:t>
            </a:r>
          </a:p>
          <a:p>
            <a:pPr marL="0" indent="0">
              <a:buNone/>
            </a:pPr>
            <a:r>
              <a:rPr lang="en-US" sz="2800" dirty="0">
                <a:solidFill>
                  <a:srgbClr val="C00000"/>
                </a:solidFill>
              </a:rPr>
              <a:t>Overall total cost of reducing pollution = 1500+4500 = $6,000</a:t>
            </a:r>
            <a:endParaRPr lang="en-US" sz="2600" dirty="0"/>
          </a:p>
        </p:txBody>
      </p:sp>
      <p:cxnSp>
        <p:nvCxnSpPr>
          <p:cNvPr id="11" name="Straight Connector 10"/>
          <p:cNvCxnSpPr/>
          <p:nvPr/>
        </p:nvCxnSpPr>
        <p:spPr bwMode="auto">
          <a:xfrm>
            <a:off x="4572000" y="838200"/>
            <a:ext cx="0" cy="3810000"/>
          </a:xfrm>
          <a:prstGeom prst="line">
            <a:avLst/>
          </a:prstGeom>
          <a:noFill/>
          <a:ln w="9525" cap="flat" cmpd="sng" algn="ctr">
            <a:solidFill>
              <a:srgbClr val="0070C0"/>
            </a:solidFill>
            <a:prstDash val="solid"/>
            <a:round/>
            <a:headEnd type="none" w="med" len="med"/>
            <a:tailEnd type="none" w="med" len="med"/>
          </a:ln>
          <a:effectLst/>
        </p:spPr>
      </p:cxnSp>
      <p:sp>
        <p:nvSpPr>
          <p:cNvPr id="8"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673932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left)">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lef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left)">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wipe(left)">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wipe(left)">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wipe(left)">
                                      <p:cBhvr>
                                        <p:cTn id="37" dur="500"/>
                                        <p:tgtEl>
                                          <p:spTgt spid="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wipe(left)">
                                      <p:cBhvr>
                                        <p:cTn id="4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32</a:t>
            </a:fld>
            <a:endParaRPr lang="en-US" dirty="0"/>
          </a:p>
        </p:txBody>
      </p:sp>
      <p:sp>
        <p:nvSpPr>
          <p:cNvPr id="5" name="Text Placeholder 4"/>
          <p:cNvSpPr>
            <a:spLocks noGrp="1"/>
          </p:cNvSpPr>
          <p:nvPr>
            <p:ph type="body" sz="quarter" idx="12"/>
          </p:nvPr>
        </p:nvSpPr>
        <p:spPr/>
        <p:txBody>
          <a:bodyPr/>
          <a:lstStyle/>
          <a:p>
            <a:r>
              <a:rPr lang="en-US" dirty="0"/>
              <a:t>Carbon Taxes</a:t>
            </a:r>
          </a:p>
        </p:txBody>
      </p:sp>
      <p:sp>
        <p:nvSpPr>
          <p:cNvPr id="6" name="Text Placeholder 5"/>
          <p:cNvSpPr>
            <a:spLocks noGrp="1"/>
          </p:cNvSpPr>
          <p:nvPr>
            <p:ph type="body" sz="quarter" idx="14"/>
          </p:nvPr>
        </p:nvSpPr>
        <p:spPr/>
        <p:txBody>
          <a:bodyPr/>
          <a:lstStyle/>
          <a:p>
            <a:r>
              <a:rPr lang="en-US" dirty="0"/>
              <a:t>““Carbon taxes are a better way to implement climate policy than cap-and-trade.”.”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587" y="3025321"/>
            <a:ext cx="431482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9" name="Rectangle 8"/>
          <p:cNvSpPr/>
          <p:nvPr/>
        </p:nvSpPr>
        <p:spPr>
          <a:xfrm>
            <a:off x="1600200" y="5943146"/>
            <a:ext cx="6723062" cy="276999"/>
          </a:xfrm>
          <a:prstGeom prst="rect">
            <a:avLst/>
          </a:prstGeom>
        </p:spPr>
        <p:txBody>
          <a:bodyPr wrap="square">
            <a:spAutoFit/>
          </a:bodyPr>
          <a:lstStyle/>
          <a:p>
            <a:pPr lvl="0">
              <a:defRPr/>
            </a:pPr>
            <a:r>
              <a:rPr lang="en-US" sz="1200" dirty="0">
                <a:solidFill>
                  <a:prstClr val="black"/>
                </a:solidFill>
                <a:latin typeface="Calibri"/>
              </a:rPr>
              <a:t>Source: IGM Economic Experts Panel, December 4, 2012, December 20, 2011, and November 13, 2018.</a:t>
            </a:r>
          </a:p>
        </p:txBody>
      </p:sp>
    </p:spTree>
    <p:extLst>
      <p:ext uri="{BB962C8B-B14F-4D97-AF65-F5344CB8AC3E}">
        <p14:creationId xmlns:p14="http://schemas.microsoft.com/office/powerpoint/2010/main" val="268832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wrap="square" anchor="ctr"/>
          <a:lstStyle/>
          <a:p>
            <a:r>
              <a:rPr lang="en-US" altLang="en-US" sz="3800" dirty="0"/>
              <a:t>Pollution Permits vs. Corrective Taxes</a:t>
            </a:r>
          </a:p>
        </p:txBody>
      </p:sp>
      <p:sp>
        <p:nvSpPr>
          <p:cNvPr id="34819" name="Content Placeholder 2"/>
          <p:cNvSpPr>
            <a:spLocks noGrp="1"/>
          </p:cNvSpPr>
          <p:nvPr>
            <p:ph idx="1"/>
          </p:nvPr>
        </p:nvSpPr>
        <p:spPr>
          <a:prstGeom prst="rect">
            <a:avLst/>
          </a:prstGeom>
        </p:spPr>
        <p:txBody>
          <a:bodyPr/>
          <a:lstStyle/>
          <a:p>
            <a:r>
              <a:rPr lang="en-US" altLang="en-US" dirty="0"/>
              <a:t>Reducing pollution using pollution permits or corrective taxes: firms pay for their pollution</a:t>
            </a:r>
          </a:p>
          <a:p>
            <a:pPr lvl="1"/>
            <a:r>
              <a:rPr lang="en-US" altLang="en-US" dirty="0"/>
              <a:t>Corrective taxes: pay a tax to the government</a:t>
            </a:r>
          </a:p>
          <a:p>
            <a:pPr lvl="2"/>
            <a:r>
              <a:rPr lang="en-US" altLang="en-US" dirty="0"/>
              <a:t>Firms can pollute as much as they want by paying the tax</a:t>
            </a:r>
          </a:p>
          <a:p>
            <a:pPr lvl="1"/>
            <a:r>
              <a:rPr lang="en-US" altLang="en-US" dirty="0"/>
              <a:t>Pollution permits: pay to buy permits</a:t>
            </a:r>
          </a:p>
          <a:p>
            <a:pPr lvl="1"/>
            <a:r>
              <a:rPr lang="en-US" altLang="en-US" dirty="0"/>
              <a:t>Internalize the externality of pollution</a:t>
            </a:r>
          </a:p>
        </p:txBody>
      </p:sp>
      <p:sp>
        <p:nvSpPr>
          <p:cNvPr id="34821"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D1241C9-8632-4EB9-B387-EB31FC28E54C}" type="slidenum">
              <a:rPr lang="en-US" altLang="en-US" sz="1200" smtClean="0">
                <a:solidFill>
                  <a:srgbClr val="002060"/>
                </a:solidFill>
              </a:rPr>
              <a:pPr eaLnBrk="1" hangingPunct="1"/>
              <a:t>33</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68518340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ctr"/>
          <a:lstStyle/>
          <a:p>
            <a:r>
              <a:rPr lang="en-US" altLang="en-US" dirty="0"/>
              <a:t>Objections – 1 </a:t>
            </a:r>
          </a:p>
        </p:txBody>
      </p:sp>
      <p:sp>
        <p:nvSpPr>
          <p:cNvPr id="36867" name="Content Placeholder 2"/>
          <p:cNvSpPr>
            <a:spLocks noGrp="1"/>
          </p:cNvSpPr>
          <p:nvPr>
            <p:ph idx="1"/>
          </p:nvPr>
        </p:nvSpPr>
        <p:spPr>
          <a:prstGeom prst="rect">
            <a:avLst/>
          </a:prstGeom>
        </p:spPr>
        <p:txBody>
          <a:bodyPr/>
          <a:lstStyle/>
          <a:p>
            <a:r>
              <a:rPr lang="en-US" altLang="en-US" dirty="0"/>
              <a:t>“We cannot give anyone the option of polluting for a fee.”  </a:t>
            </a:r>
          </a:p>
          <a:p>
            <a:pPr marL="0" indent="0">
              <a:buNone/>
            </a:pPr>
            <a:r>
              <a:rPr lang="en-US" altLang="en-US" sz="2800" dirty="0"/>
              <a:t>			—late Senator Edmund Muskie</a:t>
            </a:r>
          </a:p>
          <a:p>
            <a:r>
              <a:rPr lang="en-US" altLang="en-US" dirty="0"/>
              <a:t>People face trade-offs</a:t>
            </a:r>
          </a:p>
          <a:p>
            <a:pPr lvl="1"/>
            <a:r>
              <a:rPr lang="en-US" altLang="en-US" dirty="0"/>
              <a:t>Eliminating all pollution is impossible </a:t>
            </a:r>
          </a:p>
          <a:p>
            <a:pPr lvl="1"/>
            <a:r>
              <a:rPr lang="en-US" altLang="en-US" dirty="0"/>
              <a:t>Clean water and clean air – opportunity cost: lower standard of living</a:t>
            </a:r>
          </a:p>
        </p:txBody>
      </p:sp>
      <p:sp>
        <p:nvSpPr>
          <p:cNvPr id="36869"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866F834-9311-4974-A7E0-24E5457D522D}" type="slidenum">
              <a:rPr lang="en-US" altLang="en-US" sz="1200" smtClean="0">
                <a:solidFill>
                  <a:srgbClr val="002060"/>
                </a:solidFill>
              </a:rPr>
              <a:pPr eaLnBrk="1" hangingPunct="1"/>
              <a:t>34</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7483005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wrap="square" anchor="ctr"/>
          <a:lstStyle/>
          <a:p>
            <a:r>
              <a:rPr lang="en-US" altLang="en-US" sz="3800" dirty="0"/>
              <a:t>Objections – 2 </a:t>
            </a:r>
          </a:p>
        </p:txBody>
      </p:sp>
      <p:sp>
        <p:nvSpPr>
          <p:cNvPr id="37891" name="Content Placeholder 2"/>
          <p:cNvSpPr>
            <a:spLocks noGrp="1"/>
          </p:cNvSpPr>
          <p:nvPr>
            <p:ph idx="1"/>
          </p:nvPr>
        </p:nvSpPr>
        <p:spPr>
          <a:prstGeom prst="rect">
            <a:avLst/>
          </a:prstGeom>
        </p:spPr>
        <p:txBody>
          <a:bodyPr/>
          <a:lstStyle/>
          <a:p>
            <a:r>
              <a:rPr lang="en-US" altLang="en-US" dirty="0"/>
              <a:t>Clean environment is a normal good</a:t>
            </a:r>
          </a:p>
          <a:p>
            <a:pPr lvl="1"/>
            <a:r>
              <a:rPr lang="en-US" altLang="en-US" dirty="0"/>
              <a:t>Positive income elasticity</a:t>
            </a:r>
          </a:p>
          <a:p>
            <a:pPr lvl="2"/>
            <a:r>
              <a:rPr lang="en-US" altLang="en-US" dirty="0"/>
              <a:t>Rich countries can afford a cleaner environment, have a more rigorous environmental protection</a:t>
            </a:r>
          </a:p>
          <a:p>
            <a:pPr lvl="1"/>
            <a:r>
              <a:rPr lang="en-US" altLang="en-US" dirty="0"/>
              <a:t>Clean air and clean water: law of demand</a:t>
            </a:r>
          </a:p>
          <a:p>
            <a:pPr lvl="2"/>
            <a:r>
              <a:rPr lang="en-US" altLang="en-US" dirty="0"/>
              <a:t>The lower the price of environmental protection, the more the public will want it</a:t>
            </a:r>
          </a:p>
          <a:p>
            <a:pPr lvl="2"/>
            <a:r>
              <a:rPr lang="en-US" dirty="0"/>
              <a:t>Using pollution permits and corrective taxes reduces the cost of environmental protection</a:t>
            </a:r>
            <a:endParaRPr lang="en-US" altLang="en-US" dirty="0"/>
          </a:p>
        </p:txBody>
      </p:sp>
      <p:sp>
        <p:nvSpPr>
          <p:cNvPr id="37893"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A0F51C6-339C-43FD-9DD7-AC15682113CE}" type="slidenum">
              <a:rPr lang="en-US" altLang="en-US" sz="1200" smtClean="0">
                <a:solidFill>
                  <a:srgbClr val="002060"/>
                </a:solidFill>
              </a:rPr>
              <a:pPr eaLnBrk="1" hangingPunct="1"/>
              <a:t>35</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59561472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wrap="square" anchor="ctr"/>
          <a:lstStyle/>
          <a:p>
            <a:r>
              <a:rPr lang="en-US" altLang="en-US" dirty="0"/>
              <a:t>Private Solutions to Externalities</a:t>
            </a:r>
          </a:p>
        </p:txBody>
      </p:sp>
      <p:sp>
        <p:nvSpPr>
          <p:cNvPr id="38915" name="Content Placeholder 2"/>
          <p:cNvSpPr>
            <a:spLocks noGrp="1"/>
          </p:cNvSpPr>
          <p:nvPr>
            <p:ph idx="1"/>
          </p:nvPr>
        </p:nvSpPr>
        <p:spPr>
          <a:prstGeom prst="rect">
            <a:avLst/>
          </a:prstGeom>
        </p:spPr>
        <p:txBody>
          <a:bodyPr/>
          <a:lstStyle/>
          <a:p>
            <a:r>
              <a:rPr lang="en-US" altLang="en-US" dirty="0"/>
              <a:t>The types of private solutions</a:t>
            </a:r>
          </a:p>
          <a:p>
            <a:pPr lvl="1"/>
            <a:r>
              <a:rPr lang="en-US" altLang="en-US" dirty="0"/>
              <a:t>Moral codes and social sanctions</a:t>
            </a:r>
          </a:p>
          <a:p>
            <a:pPr lvl="2"/>
            <a:r>
              <a:rPr lang="en-US" altLang="en-US" dirty="0"/>
              <a:t>No littering </a:t>
            </a:r>
          </a:p>
          <a:p>
            <a:pPr lvl="1"/>
            <a:r>
              <a:rPr lang="en-US" altLang="en-US" dirty="0"/>
              <a:t>Charities</a:t>
            </a:r>
          </a:p>
          <a:p>
            <a:pPr lvl="2"/>
            <a:r>
              <a:rPr lang="en-US" altLang="en-US" dirty="0"/>
              <a:t>Sierra Club, donations to universities</a:t>
            </a:r>
          </a:p>
          <a:p>
            <a:pPr lvl="1"/>
            <a:r>
              <a:rPr lang="en-US" altLang="en-US" dirty="0"/>
              <a:t>Self-interest of the relevant parties</a:t>
            </a:r>
          </a:p>
          <a:p>
            <a:pPr lvl="2"/>
            <a:r>
              <a:rPr lang="en-US" altLang="en-US" dirty="0"/>
              <a:t>Apple orchard and beekeeper</a:t>
            </a:r>
          </a:p>
          <a:p>
            <a:pPr lvl="1"/>
            <a:r>
              <a:rPr lang="en-US" altLang="en-US" dirty="0"/>
              <a:t>Interested parties can enter into a contract</a:t>
            </a:r>
          </a:p>
        </p:txBody>
      </p:sp>
      <p:sp>
        <p:nvSpPr>
          <p:cNvPr id="38917"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B3CEB91-3EB7-4D85-9FEF-233321D03F19}" type="slidenum">
              <a:rPr lang="en-US" altLang="en-US" sz="1200" smtClean="0">
                <a:solidFill>
                  <a:srgbClr val="002060"/>
                </a:solidFill>
              </a:rPr>
              <a:pPr eaLnBrk="1" hangingPunct="1"/>
              <a:t>36</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1976354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wrap="square" anchor="ctr"/>
          <a:lstStyle/>
          <a:p>
            <a:r>
              <a:rPr lang="en-US" altLang="en-US" dirty="0"/>
              <a:t>The Coase Theorem</a:t>
            </a:r>
          </a:p>
        </p:txBody>
      </p:sp>
      <p:sp>
        <p:nvSpPr>
          <p:cNvPr id="39939" name="Content Placeholder 2"/>
          <p:cNvSpPr>
            <a:spLocks noGrp="1"/>
          </p:cNvSpPr>
          <p:nvPr>
            <p:ph idx="1"/>
          </p:nvPr>
        </p:nvSpPr>
        <p:spPr>
          <a:prstGeom prst="rect">
            <a:avLst/>
          </a:prstGeom>
        </p:spPr>
        <p:txBody>
          <a:bodyPr/>
          <a:lstStyle/>
          <a:p>
            <a:r>
              <a:rPr lang="en-US" altLang="en-US" dirty="0"/>
              <a:t>The Coase theorem</a:t>
            </a:r>
          </a:p>
          <a:p>
            <a:pPr lvl="1"/>
            <a:r>
              <a:rPr lang="en-US" altLang="en-US" dirty="0"/>
              <a:t>If private parties can bargain without cost over the allocation of resources</a:t>
            </a:r>
          </a:p>
          <a:p>
            <a:pPr lvl="1"/>
            <a:r>
              <a:rPr lang="en-US" altLang="en-US" dirty="0"/>
              <a:t>They can solve the problem of externalities on their own</a:t>
            </a:r>
          </a:p>
          <a:p>
            <a:r>
              <a:rPr lang="en-US" altLang="en-US" dirty="0"/>
              <a:t>Whatever the initial distribution of rights</a:t>
            </a:r>
          </a:p>
          <a:p>
            <a:pPr lvl="1"/>
            <a:r>
              <a:rPr lang="en-US" altLang="en-US" dirty="0"/>
              <a:t>Interested parties can reach a bargain</a:t>
            </a:r>
          </a:p>
          <a:p>
            <a:pPr lvl="1"/>
            <a:r>
              <a:rPr lang="en-US" altLang="en-US" dirty="0"/>
              <a:t>Everyone is better off</a:t>
            </a:r>
          </a:p>
          <a:p>
            <a:pPr lvl="1"/>
            <a:r>
              <a:rPr lang="en-US" altLang="en-US" dirty="0"/>
              <a:t>Outcome is efficient</a:t>
            </a:r>
          </a:p>
        </p:txBody>
      </p:sp>
      <p:sp>
        <p:nvSpPr>
          <p:cNvPr id="39941"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15D0FEF-AABF-481D-B3B1-88E28246D068}" type="slidenum">
              <a:rPr lang="en-US" altLang="en-US" sz="1200" smtClean="0">
                <a:solidFill>
                  <a:srgbClr val="002060"/>
                </a:solidFill>
              </a:rPr>
              <a:pPr eaLnBrk="1" hangingPunct="1"/>
              <a:t>37</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1651436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wrap="square" anchor="ctr"/>
          <a:lstStyle/>
          <a:p>
            <a:r>
              <a:rPr lang="en-US" altLang="en-US" dirty="0">
                <a:solidFill>
                  <a:schemeClr val="accent6">
                    <a:lumMod val="50000"/>
                  </a:schemeClr>
                </a:solidFill>
              </a:rPr>
              <a:t>EXAMPLE 5A: Private solutions to externalities</a:t>
            </a:r>
          </a:p>
        </p:txBody>
      </p:sp>
      <p:sp>
        <p:nvSpPr>
          <p:cNvPr id="40965"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AD6FAEB-67EA-46F6-ADDC-8AD876B38135}" type="slidenum">
              <a:rPr lang="en-US" altLang="en-US" sz="1200" smtClean="0">
                <a:solidFill>
                  <a:srgbClr val="002060"/>
                </a:solidFill>
              </a:rPr>
              <a:pPr eaLnBrk="1" hangingPunct="1"/>
              <a:t>38</a:t>
            </a:fld>
            <a:endParaRPr lang="en-US" altLang="en-US" sz="1200">
              <a:solidFill>
                <a:srgbClr val="002060"/>
              </a:solidFill>
            </a:endParaRPr>
          </a:p>
        </p:txBody>
      </p:sp>
      <p:sp>
        <p:nvSpPr>
          <p:cNvPr id="40963" name="Content Placeholder 2"/>
          <p:cNvSpPr>
            <a:spLocks noGrp="1"/>
          </p:cNvSpPr>
          <p:nvPr>
            <p:ph idx="12"/>
          </p:nvPr>
        </p:nvSpPr>
        <p:spPr>
          <a:xfrm>
            <a:off x="381000" y="838200"/>
            <a:ext cx="8518947" cy="5334000"/>
          </a:xfrm>
          <a:prstGeom prst="rect">
            <a:avLst/>
          </a:prstGeom>
        </p:spPr>
        <p:txBody>
          <a:bodyPr>
            <a:normAutofit fontScale="92500"/>
          </a:bodyPr>
          <a:lstStyle/>
          <a:p>
            <a:pPr marL="0" indent="0">
              <a:buFontTx/>
              <a:buNone/>
            </a:pPr>
            <a:r>
              <a:rPr lang="en-US" altLang="en-US" sz="3500" dirty="0">
                <a:solidFill>
                  <a:srgbClr val="C00000"/>
                </a:solidFill>
              </a:rPr>
              <a:t>A. </a:t>
            </a:r>
            <a:r>
              <a:rPr lang="en-US" altLang="en-US" sz="3500" dirty="0" err="1">
                <a:solidFill>
                  <a:srgbClr val="C00000"/>
                </a:solidFill>
              </a:rPr>
              <a:t>Taio</a:t>
            </a:r>
            <a:r>
              <a:rPr lang="en-US" altLang="en-US" sz="3500" dirty="0">
                <a:solidFill>
                  <a:srgbClr val="C00000"/>
                </a:solidFill>
              </a:rPr>
              <a:t> has the legal right to play the piano.</a:t>
            </a:r>
          </a:p>
          <a:p>
            <a:pPr lvl="1"/>
            <a:r>
              <a:rPr lang="en-US" altLang="en-US" dirty="0" err="1"/>
              <a:t>Taio</a:t>
            </a:r>
            <a:r>
              <a:rPr lang="en-US" altLang="en-US" dirty="0"/>
              <a:t> gets a $500 benefit from playing the piano</a:t>
            </a:r>
          </a:p>
          <a:p>
            <a:pPr lvl="1"/>
            <a:r>
              <a:rPr lang="en-US" altLang="en-US" dirty="0" err="1"/>
              <a:t>Zehra</a:t>
            </a:r>
            <a:r>
              <a:rPr lang="en-US" altLang="en-US" dirty="0"/>
              <a:t> bears an $800 cost from the loud music</a:t>
            </a:r>
          </a:p>
          <a:p>
            <a:pPr lvl="1"/>
            <a:r>
              <a:rPr lang="en-US" altLang="en-US" dirty="0">
                <a:solidFill>
                  <a:srgbClr val="002060"/>
                </a:solidFill>
              </a:rPr>
              <a:t>Efficient outcome:</a:t>
            </a:r>
          </a:p>
          <a:p>
            <a:pPr lvl="2"/>
            <a:r>
              <a:rPr lang="en-US" altLang="en-US" sz="3000" dirty="0" err="1">
                <a:solidFill>
                  <a:srgbClr val="002060"/>
                </a:solidFill>
              </a:rPr>
              <a:t>Zehra</a:t>
            </a:r>
            <a:r>
              <a:rPr lang="en-US" altLang="en-US" sz="3000" dirty="0">
                <a:solidFill>
                  <a:srgbClr val="002060"/>
                </a:solidFill>
              </a:rPr>
              <a:t> can offer </a:t>
            </a:r>
            <a:r>
              <a:rPr lang="en-US" altLang="en-US" sz="3000" dirty="0" err="1">
                <a:solidFill>
                  <a:srgbClr val="002060"/>
                </a:solidFill>
              </a:rPr>
              <a:t>Taio</a:t>
            </a:r>
            <a:r>
              <a:rPr lang="en-US" altLang="en-US" sz="3000" dirty="0">
                <a:solidFill>
                  <a:srgbClr val="002060"/>
                </a:solidFill>
              </a:rPr>
              <a:t> $600 to stop playing piano in the apartment</a:t>
            </a:r>
          </a:p>
          <a:p>
            <a:pPr lvl="2"/>
            <a:r>
              <a:rPr lang="en-US" altLang="en-US" sz="3000" dirty="0" err="1">
                <a:solidFill>
                  <a:srgbClr val="002060"/>
                </a:solidFill>
              </a:rPr>
              <a:t>Taio</a:t>
            </a:r>
            <a:r>
              <a:rPr lang="en-US" altLang="en-US" sz="3000" dirty="0">
                <a:solidFill>
                  <a:srgbClr val="002060"/>
                </a:solidFill>
              </a:rPr>
              <a:t> will gladly accept (he’s better off with $600 cash than with $500 worth of piano playing)</a:t>
            </a:r>
          </a:p>
          <a:p>
            <a:pPr lvl="2"/>
            <a:r>
              <a:rPr lang="en-US" altLang="en-US" sz="3000" dirty="0">
                <a:solidFill>
                  <a:srgbClr val="002060"/>
                </a:solidFill>
              </a:rPr>
              <a:t>Both are better off</a:t>
            </a:r>
          </a:p>
        </p:txBody>
      </p:sp>
      <p:sp>
        <p:nvSpPr>
          <p:cNvPr id="7"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58964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animEffect transition="in" filter="wipe(left)">
                                      <p:cBhvr>
                                        <p:cTn id="11" dur="500"/>
                                        <p:tgtEl>
                                          <p:spTgt spid="4096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wipe(left)">
                                      <p:cBhvr>
                                        <p:cTn id="15" dur="500"/>
                                        <p:tgtEl>
                                          <p:spTgt spid="4096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animEffect transition="in" filter="wipe(left)">
                                      <p:cBhvr>
                                        <p:cTn id="19" dur="500"/>
                                        <p:tgtEl>
                                          <p:spTgt spid="4096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0963">
                                            <p:txEl>
                                              <p:pRg st="4" end="4"/>
                                            </p:txEl>
                                          </p:spTgt>
                                        </p:tgtEl>
                                        <p:attrNameLst>
                                          <p:attrName>style.visibility</p:attrName>
                                        </p:attrNameLst>
                                      </p:cBhvr>
                                      <p:to>
                                        <p:strVal val="visible"/>
                                      </p:to>
                                    </p:set>
                                    <p:animEffect transition="in" filter="wipe(left)">
                                      <p:cBhvr>
                                        <p:cTn id="24" dur="500"/>
                                        <p:tgtEl>
                                          <p:spTgt spid="4096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0963">
                                            <p:txEl>
                                              <p:pRg st="5" end="5"/>
                                            </p:txEl>
                                          </p:spTgt>
                                        </p:tgtEl>
                                        <p:attrNameLst>
                                          <p:attrName>style.visibility</p:attrName>
                                        </p:attrNameLst>
                                      </p:cBhvr>
                                      <p:to>
                                        <p:strVal val="visible"/>
                                      </p:to>
                                    </p:set>
                                    <p:animEffect transition="in" filter="wipe(left)">
                                      <p:cBhvr>
                                        <p:cTn id="29" dur="500"/>
                                        <p:tgtEl>
                                          <p:spTgt spid="4096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0963">
                                            <p:txEl>
                                              <p:pRg st="6" end="6"/>
                                            </p:txEl>
                                          </p:spTgt>
                                        </p:tgtEl>
                                        <p:attrNameLst>
                                          <p:attrName>style.visibility</p:attrName>
                                        </p:attrNameLst>
                                      </p:cBhvr>
                                      <p:to>
                                        <p:strVal val="visible"/>
                                      </p:to>
                                    </p:set>
                                    <p:animEffect transition="in" filter="wipe(left)">
                                      <p:cBhvr>
                                        <p:cTn id="34" dur="5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wrap="square" anchor="ctr"/>
          <a:lstStyle/>
          <a:p>
            <a:r>
              <a:rPr lang="en-US" altLang="en-US" dirty="0">
                <a:solidFill>
                  <a:schemeClr val="accent6">
                    <a:lumMod val="50000"/>
                  </a:schemeClr>
                </a:solidFill>
              </a:rPr>
              <a:t>EXAMPLE 5B: Private solutions to externalities</a:t>
            </a:r>
          </a:p>
        </p:txBody>
      </p:sp>
      <p:sp>
        <p:nvSpPr>
          <p:cNvPr id="41989"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C86C426-C500-4ADA-B7E5-A24F4256AA91}" type="slidenum">
              <a:rPr lang="en-US" altLang="en-US" sz="1200" smtClean="0">
                <a:solidFill>
                  <a:srgbClr val="002060"/>
                </a:solidFill>
              </a:rPr>
              <a:pPr eaLnBrk="1" hangingPunct="1"/>
              <a:t>39</a:t>
            </a:fld>
            <a:endParaRPr lang="en-US" altLang="en-US" sz="1200">
              <a:solidFill>
                <a:srgbClr val="002060"/>
              </a:solidFill>
            </a:endParaRPr>
          </a:p>
        </p:txBody>
      </p:sp>
      <p:sp>
        <p:nvSpPr>
          <p:cNvPr id="41987" name="Content Placeholder 2"/>
          <p:cNvSpPr>
            <a:spLocks noGrp="1"/>
          </p:cNvSpPr>
          <p:nvPr>
            <p:ph idx="12"/>
          </p:nvPr>
        </p:nvSpPr>
        <p:spPr>
          <a:xfrm>
            <a:off x="381000" y="914400"/>
            <a:ext cx="8518947" cy="5257800"/>
          </a:xfrm>
          <a:prstGeom prst="rect">
            <a:avLst/>
          </a:prstGeom>
        </p:spPr>
        <p:txBody>
          <a:bodyPr>
            <a:normAutofit/>
          </a:bodyPr>
          <a:lstStyle/>
          <a:p>
            <a:pPr marL="0" indent="0">
              <a:buFontTx/>
              <a:buNone/>
            </a:pPr>
            <a:r>
              <a:rPr lang="en-US" altLang="en-US" sz="3200" dirty="0">
                <a:solidFill>
                  <a:srgbClr val="C00000"/>
                </a:solidFill>
              </a:rPr>
              <a:t>B. </a:t>
            </a:r>
            <a:r>
              <a:rPr lang="en-US" altLang="en-US" sz="3200" dirty="0" err="1">
                <a:solidFill>
                  <a:srgbClr val="C00000"/>
                </a:solidFill>
              </a:rPr>
              <a:t>Taio</a:t>
            </a:r>
            <a:r>
              <a:rPr lang="en-US" altLang="en-US" sz="3200" dirty="0">
                <a:solidFill>
                  <a:srgbClr val="C00000"/>
                </a:solidFill>
              </a:rPr>
              <a:t> has the legal right to play the piano</a:t>
            </a:r>
          </a:p>
          <a:p>
            <a:pPr lvl="1"/>
            <a:r>
              <a:rPr lang="en-US" altLang="en-US" sz="2800" dirty="0" err="1"/>
              <a:t>Taio</a:t>
            </a:r>
            <a:r>
              <a:rPr lang="en-US" altLang="en-US" sz="2800" dirty="0"/>
              <a:t> gets a $1,000 benefit from playing the piano</a:t>
            </a:r>
          </a:p>
          <a:p>
            <a:pPr lvl="1"/>
            <a:r>
              <a:rPr lang="en-US" altLang="en-US" sz="2800" dirty="0" err="1"/>
              <a:t>Zehra</a:t>
            </a:r>
            <a:r>
              <a:rPr lang="en-US" altLang="en-US" sz="2800" dirty="0"/>
              <a:t> bears an $800 cost from the loud music </a:t>
            </a:r>
          </a:p>
          <a:p>
            <a:pPr lvl="1"/>
            <a:r>
              <a:rPr lang="en-US" altLang="en-US" sz="2800" dirty="0">
                <a:solidFill>
                  <a:srgbClr val="002060"/>
                </a:solidFill>
              </a:rPr>
              <a:t>Efficient outcome:</a:t>
            </a:r>
          </a:p>
          <a:p>
            <a:pPr lvl="2"/>
            <a:r>
              <a:rPr lang="en-US" altLang="en-US" sz="2800" dirty="0" err="1">
                <a:solidFill>
                  <a:srgbClr val="002060"/>
                </a:solidFill>
              </a:rPr>
              <a:t>Taio</a:t>
            </a:r>
            <a:r>
              <a:rPr lang="en-US" altLang="en-US" sz="2800" dirty="0">
                <a:solidFill>
                  <a:srgbClr val="002060"/>
                </a:solidFill>
              </a:rPr>
              <a:t> turns down any offer below $1,000</a:t>
            </a:r>
          </a:p>
          <a:p>
            <a:pPr lvl="2"/>
            <a:r>
              <a:rPr lang="en-US" altLang="en-US" sz="2800" dirty="0" err="1">
                <a:solidFill>
                  <a:srgbClr val="002060"/>
                </a:solidFill>
              </a:rPr>
              <a:t>Zehra</a:t>
            </a:r>
            <a:r>
              <a:rPr lang="en-US" altLang="en-US" sz="2800" dirty="0">
                <a:solidFill>
                  <a:srgbClr val="002060"/>
                </a:solidFill>
              </a:rPr>
              <a:t> will not offer any amount above $800</a:t>
            </a:r>
          </a:p>
          <a:p>
            <a:pPr lvl="2"/>
            <a:r>
              <a:rPr lang="en-US" altLang="en-US" sz="2800" dirty="0" err="1">
                <a:solidFill>
                  <a:srgbClr val="002060"/>
                </a:solidFill>
              </a:rPr>
              <a:t>Taio</a:t>
            </a:r>
            <a:r>
              <a:rPr lang="en-US" altLang="en-US" sz="2800" dirty="0">
                <a:solidFill>
                  <a:srgbClr val="002060"/>
                </a:solidFill>
              </a:rPr>
              <a:t> keeps playing the piano (and </a:t>
            </a:r>
            <a:r>
              <a:rPr lang="en-US" altLang="en-US" sz="2800" dirty="0" err="1">
                <a:solidFill>
                  <a:srgbClr val="002060"/>
                </a:solidFill>
              </a:rPr>
              <a:t>Zehra</a:t>
            </a:r>
            <a:r>
              <a:rPr lang="en-US" altLang="en-US" sz="2800" dirty="0">
                <a:solidFill>
                  <a:srgbClr val="002060"/>
                </a:solidFill>
              </a:rPr>
              <a:t> moves her tutoring business in the library)</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99815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left)">
                                      <p:cBhvr>
                                        <p:cTn id="7" dur="500"/>
                                        <p:tgtEl>
                                          <p:spTgt spid="4198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animEffect transition="in" filter="wipe(left)">
                                      <p:cBhvr>
                                        <p:cTn id="11" dur="500"/>
                                        <p:tgtEl>
                                          <p:spTgt spid="4198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animEffect transition="in" filter="wipe(left)">
                                      <p:cBhvr>
                                        <p:cTn id="15" dur="500"/>
                                        <p:tgtEl>
                                          <p:spTgt spid="41987">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animEffect transition="in" filter="wipe(left)">
                                      <p:cBhvr>
                                        <p:cTn id="19" dur="500"/>
                                        <p:tgtEl>
                                          <p:spTgt spid="4198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1987">
                                            <p:txEl>
                                              <p:pRg st="4" end="4"/>
                                            </p:txEl>
                                          </p:spTgt>
                                        </p:tgtEl>
                                        <p:attrNameLst>
                                          <p:attrName>style.visibility</p:attrName>
                                        </p:attrNameLst>
                                      </p:cBhvr>
                                      <p:to>
                                        <p:strVal val="visible"/>
                                      </p:to>
                                    </p:set>
                                    <p:animEffect transition="in" filter="wipe(left)">
                                      <p:cBhvr>
                                        <p:cTn id="24" dur="500"/>
                                        <p:tgtEl>
                                          <p:spTgt spid="4198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1987">
                                            <p:txEl>
                                              <p:pRg st="5" end="5"/>
                                            </p:txEl>
                                          </p:spTgt>
                                        </p:tgtEl>
                                        <p:attrNameLst>
                                          <p:attrName>style.visibility</p:attrName>
                                        </p:attrNameLst>
                                      </p:cBhvr>
                                      <p:to>
                                        <p:strVal val="visible"/>
                                      </p:to>
                                    </p:set>
                                    <p:animEffect transition="in" filter="wipe(left)">
                                      <p:cBhvr>
                                        <p:cTn id="29" dur="500"/>
                                        <p:tgtEl>
                                          <p:spTgt spid="4198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1987">
                                            <p:txEl>
                                              <p:pRg st="6" end="6"/>
                                            </p:txEl>
                                          </p:spTgt>
                                        </p:tgtEl>
                                        <p:attrNameLst>
                                          <p:attrName>style.visibility</p:attrName>
                                        </p:attrNameLst>
                                      </p:cBhvr>
                                      <p:to>
                                        <p:strVal val="visible"/>
                                      </p:to>
                                    </p:set>
                                    <p:animEffect transition="in" filter="wipe(left)">
                                      <p:cBhvr>
                                        <p:cTn id="34" dur="500"/>
                                        <p:tgtEl>
                                          <p:spTgt spid="4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ctr"/>
          <a:lstStyle/>
          <a:p>
            <a:r>
              <a:rPr lang="en-US" altLang="en-US" dirty="0"/>
              <a:t>Market Inefficiency </a:t>
            </a:r>
          </a:p>
        </p:txBody>
      </p:sp>
      <p:sp>
        <p:nvSpPr>
          <p:cNvPr id="11267" name="Content Placeholder 2"/>
          <p:cNvSpPr>
            <a:spLocks noGrp="1"/>
          </p:cNvSpPr>
          <p:nvPr>
            <p:ph idx="1"/>
          </p:nvPr>
        </p:nvSpPr>
        <p:spPr/>
        <p:txBody>
          <a:bodyPr/>
          <a:lstStyle/>
          <a:p>
            <a:r>
              <a:rPr lang="en-US" altLang="en-US" sz="3200" dirty="0"/>
              <a:t>Self-interested buyers and sellers </a:t>
            </a:r>
          </a:p>
          <a:p>
            <a:pPr lvl="1"/>
            <a:r>
              <a:rPr lang="en-US" altLang="en-US" sz="2800" dirty="0"/>
              <a:t>Do not take into account the external effects of their actions: market outcome is not efficient</a:t>
            </a:r>
          </a:p>
          <a:p>
            <a:r>
              <a:rPr lang="en-US" altLang="en-US" sz="3200" dirty="0"/>
              <a:t>“Government action can sometimes improve upon market outcomes”</a:t>
            </a:r>
          </a:p>
          <a:p>
            <a:pPr lvl="1"/>
            <a:r>
              <a:rPr lang="en-US" altLang="en-US" sz="2800" dirty="0"/>
              <a:t>Why markets sometimes fail to allocate resources efficiently</a:t>
            </a:r>
          </a:p>
          <a:p>
            <a:pPr lvl="1"/>
            <a:r>
              <a:rPr lang="en-US" altLang="en-US" sz="2800" dirty="0"/>
              <a:t>How government policies can potentially improve the market’s allocation</a:t>
            </a:r>
          </a:p>
          <a:p>
            <a:pPr lvl="1"/>
            <a:r>
              <a:rPr lang="en-US" altLang="en-US" sz="2800" dirty="0"/>
              <a:t>What kinds of policies are likely to work best</a:t>
            </a:r>
          </a:p>
        </p:txBody>
      </p:sp>
      <p:sp>
        <p:nvSpPr>
          <p:cNvPr id="112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24FF532-B6F7-4361-BE54-71DFA8241DFA}" type="slidenum">
              <a:rPr lang="en-US" altLang="en-US" sz="1200" smtClean="0">
                <a:solidFill>
                  <a:srgbClr val="002060"/>
                </a:solidFill>
              </a:rPr>
              <a:pPr eaLnBrk="1" hangingPunct="1"/>
              <a:t>4</a:t>
            </a:fld>
            <a:endParaRPr lang="en-US" altLang="en-US" sz="1200">
              <a:solidFill>
                <a:srgbClr val="002060"/>
              </a:solidFill>
            </a:endParaRP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43181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wrap="square" anchor="ctr"/>
          <a:lstStyle/>
          <a:p>
            <a:r>
              <a:rPr lang="en-US" altLang="en-US" dirty="0">
                <a:solidFill>
                  <a:schemeClr val="accent6">
                    <a:lumMod val="50000"/>
                  </a:schemeClr>
                </a:solidFill>
              </a:rPr>
              <a:t>EXAMPLE 5C: Private solutions to externalities</a:t>
            </a:r>
          </a:p>
        </p:txBody>
      </p:sp>
      <p:sp>
        <p:nvSpPr>
          <p:cNvPr id="43013"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A23F39B-6747-46D0-A9B9-22BFE56DB80C}" type="slidenum">
              <a:rPr lang="en-US" altLang="en-US" sz="1200" smtClean="0">
                <a:solidFill>
                  <a:srgbClr val="002060"/>
                </a:solidFill>
              </a:rPr>
              <a:pPr eaLnBrk="1" hangingPunct="1"/>
              <a:t>40</a:t>
            </a:fld>
            <a:endParaRPr lang="en-US" altLang="en-US" sz="1200">
              <a:solidFill>
                <a:srgbClr val="002060"/>
              </a:solidFill>
            </a:endParaRPr>
          </a:p>
        </p:txBody>
      </p:sp>
      <p:sp>
        <p:nvSpPr>
          <p:cNvPr id="43011" name="Content Placeholder 2"/>
          <p:cNvSpPr>
            <a:spLocks noGrp="1"/>
          </p:cNvSpPr>
          <p:nvPr>
            <p:ph idx="12"/>
          </p:nvPr>
        </p:nvSpPr>
        <p:spPr>
          <a:xfrm>
            <a:off x="304800" y="838200"/>
            <a:ext cx="8686800" cy="5638800"/>
          </a:xfrm>
          <a:prstGeom prst="rect">
            <a:avLst/>
          </a:prstGeom>
        </p:spPr>
        <p:txBody>
          <a:bodyPr>
            <a:noAutofit/>
          </a:bodyPr>
          <a:lstStyle/>
          <a:p>
            <a:pPr marL="0" indent="0">
              <a:buFontTx/>
              <a:buNone/>
            </a:pPr>
            <a:r>
              <a:rPr lang="en-US" altLang="en-US" sz="3200" dirty="0">
                <a:solidFill>
                  <a:srgbClr val="C00000"/>
                </a:solidFill>
              </a:rPr>
              <a:t>C. </a:t>
            </a:r>
            <a:r>
              <a:rPr lang="en-US" altLang="en-US" sz="3200" dirty="0" err="1">
                <a:solidFill>
                  <a:srgbClr val="C00000"/>
                </a:solidFill>
              </a:rPr>
              <a:t>Zehra</a:t>
            </a:r>
            <a:r>
              <a:rPr lang="en-US" altLang="en-US" sz="3200" dirty="0">
                <a:solidFill>
                  <a:srgbClr val="C00000"/>
                </a:solidFill>
              </a:rPr>
              <a:t> can legally compel </a:t>
            </a:r>
            <a:r>
              <a:rPr lang="en-US" altLang="en-US" sz="3200" dirty="0" err="1">
                <a:solidFill>
                  <a:srgbClr val="C00000"/>
                </a:solidFill>
              </a:rPr>
              <a:t>Taio</a:t>
            </a:r>
            <a:r>
              <a:rPr lang="en-US" altLang="en-US" sz="3200" dirty="0">
                <a:solidFill>
                  <a:srgbClr val="C00000"/>
                </a:solidFill>
              </a:rPr>
              <a:t> to stop playing  </a:t>
            </a:r>
          </a:p>
          <a:p>
            <a:pPr lvl="1"/>
            <a:r>
              <a:rPr lang="en-US" altLang="en-US" sz="2800" dirty="0" err="1"/>
              <a:t>Taio</a:t>
            </a:r>
            <a:r>
              <a:rPr lang="en-US" altLang="en-US" sz="2800" dirty="0"/>
              <a:t> gets a $800 benefit from playing the piano</a:t>
            </a:r>
          </a:p>
          <a:p>
            <a:pPr lvl="1"/>
            <a:r>
              <a:rPr lang="en-US" altLang="en-US" sz="2800" dirty="0" err="1"/>
              <a:t>Zehra</a:t>
            </a:r>
            <a:r>
              <a:rPr lang="en-US" altLang="en-US" sz="2800" dirty="0"/>
              <a:t> bears an $500 cost from the loud music</a:t>
            </a:r>
          </a:p>
          <a:p>
            <a:pPr lvl="1"/>
            <a:r>
              <a:rPr lang="en-US" altLang="en-US" sz="2800" dirty="0">
                <a:solidFill>
                  <a:srgbClr val="002060"/>
                </a:solidFill>
              </a:rPr>
              <a:t>Efficient outcome: </a:t>
            </a:r>
          </a:p>
          <a:p>
            <a:pPr lvl="2"/>
            <a:r>
              <a:rPr lang="en-US" altLang="en-US" sz="2800" dirty="0" err="1">
                <a:solidFill>
                  <a:srgbClr val="002060"/>
                </a:solidFill>
              </a:rPr>
              <a:t>Taio</a:t>
            </a:r>
            <a:r>
              <a:rPr lang="en-US" altLang="en-US" sz="2800" dirty="0">
                <a:solidFill>
                  <a:srgbClr val="002060"/>
                </a:solidFill>
              </a:rPr>
              <a:t> keeps playing the piano</a:t>
            </a:r>
          </a:p>
          <a:p>
            <a:pPr lvl="2"/>
            <a:r>
              <a:rPr lang="en-US" altLang="en-US" sz="2800" dirty="0" err="1">
                <a:solidFill>
                  <a:srgbClr val="002060"/>
                </a:solidFill>
              </a:rPr>
              <a:t>Taio</a:t>
            </a:r>
            <a:r>
              <a:rPr lang="en-US" altLang="en-US" sz="2800" dirty="0">
                <a:solidFill>
                  <a:srgbClr val="002060"/>
                </a:solidFill>
              </a:rPr>
              <a:t> pays Zahra $600 to put up with the loud music (or move her tutoring business in the library)</a:t>
            </a:r>
          </a:p>
          <a:p>
            <a:pPr marL="0" indent="0">
              <a:buNone/>
            </a:pPr>
            <a:r>
              <a:rPr lang="en-US" altLang="en-US" sz="2800" dirty="0">
                <a:solidFill>
                  <a:srgbClr val="C00000"/>
                </a:solidFill>
              </a:rPr>
              <a:t>The private market achieves the efficient outcome regardless of the initial distribution of rights</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2207693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500"/>
                                        <p:tgtEl>
                                          <p:spTgt spid="4301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animEffect transition="in" filter="wipe(left)">
                                      <p:cBhvr>
                                        <p:cTn id="11" dur="500"/>
                                        <p:tgtEl>
                                          <p:spTgt spid="43011">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animEffect transition="in" filter="wipe(left)">
                                      <p:cBhvr>
                                        <p:cTn id="15" dur="500"/>
                                        <p:tgtEl>
                                          <p:spTgt spid="43011">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animEffect transition="in" filter="wipe(left)">
                                      <p:cBhvr>
                                        <p:cTn id="19" dur="500"/>
                                        <p:tgtEl>
                                          <p:spTgt spid="430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3011">
                                            <p:txEl>
                                              <p:pRg st="4" end="4"/>
                                            </p:txEl>
                                          </p:spTgt>
                                        </p:tgtEl>
                                        <p:attrNameLst>
                                          <p:attrName>style.visibility</p:attrName>
                                        </p:attrNameLst>
                                      </p:cBhvr>
                                      <p:to>
                                        <p:strVal val="visible"/>
                                      </p:to>
                                    </p:set>
                                    <p:animEffect transition="in" filter="wipe(left)">
                                      <p:cBhvr>
                                        <p:cTn id="24" dur="500"/>
                                        <p:tgtEl>
                                          <p:spTgt spid="43011">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3011">
                                            <p:txEl>
                                              <p:pRg st="5" end="5"/>
                                            </p:txEl>
                                          </p:spTgt>
                                        </p:tgtEl>
                                        <p:attrNameLst>
                                          <p:attrName>style.visibility</p:attrName>
                                        </p:attrNameLst>
                                      </p:cBhvr>
                                      <p:to>
                                        <p:strVal val="visible"/>
                                      </p:to>
                                    </p:set>
                                    <p:animEffect transition="in" filter="wipe(left)">
                                      <p:cBhvr>
                                        <p:cTn id="29" dur="500"/>
                                        <p:tgtEl>
                                          <p:spTgt spid="43011">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3011">
                                            <p:txEl>
                                              <p:pRg st="6" end="6"/>
                                            </p:txEl>
                                          </p:spTgt>
                                        </p:tgtEl>
                                        <p:attrNameLst>
                                          <p:attrName>style.visibility</p:attrName>
                                        </p:attrNameLst>
                                      </p:cBhvr>
                                      <p:to>
                                        <p:strVal val="visible"/>
                                      </p:to>
                                    </p:set>
                                    <p:animEffect transition="in" filter="wipe(left)">
                                      <p:cBhvr>
                                        <p:cTn id="34" dur="500"/>
                                        <p:tgtEl>
                                          <p:spTgt spid="4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2: </a:t>
            </a:r>
            <a:r>
              <a:rPr lang="en-US" dirty="0">
                <a:solidFill>
                  <a:srgbClr val="AE1221"/>
                </a:solidFill>
              </a:rPr>
              <a:t>Applying the Coase theorem</a:t>
            </a:r>
            <a:endParaRPr lang="en-US" dirty="0"/>
          </a:p>
        </p:txBody>
      </p:sp>
      <p:sp>
        <p:nvSpPr>
          <p:cNvPr id="3" name="Content Placeholder 2"/>
          <p:cNvSpPr>
            <a:spLocks noGrp="1"/>
          </p:cNvSpPr>
          <p:nvPr>
            <p:ph idx="1"/>
          </p:nvPr>
        </p:nvSpPr>
        <p:spPr>
          <a:prstGeom prst="rect">
            <a:avLst/>
          </a:prstGeom>
        </p:spPr>
        <p:txBody>
          <a:bodyPr/>
          <a:lstStyle/>
          <a:p>
            <a:pPr marL="0" indent="0">
              <a:buNone/>
            </a:pPr>
            <a:r>
              <a:rPr lang="en-US" dirty="0">
                <a:solidFill>
                  <a:schemeClr val="accent6">
                    <a:lumMod val="50000"/>
                  </a:schemeClr>
                </a:solidFill>
              </a:rPr>
              <a:t>Collectively, the 1,000 residents of Green Valley value swimming in Blue Lake at $100,000. </a:t>
            </a:r>
          </a:p>
          <a:p>
            <a:pPr marL="0" indent="0">
              <a:buNone/>
            </a:pPr>
            <a:r>
              <a:rPr lang="en-US" dirty="0">
                <a:solidFill>
                  <a:schemeClr val="accent6">
                    <a:lumMod val="50000"/>
                  </a:schemeClr>
                </a:solidFill>
              </a:rPr>
              <a:t>A nearby factory pollutes the lake water, and would have to pay $50,000 for non-polluting equipment. </a:t>
            </a:r>
          </a:p>
          <a:p>
            <a:pPr marL="514350" indent="-514350">
              <a:buClr>
                <a:srgbClr val="C00000"/>
              </a:buClr>
              <a:buFont typeface="+mj-lt"/>
              <a:buAutoNum type="alphaUcPeriod"/>
            </a:pPr>
            <a:r>
              <a:rPr lang="en-US" dirty="0"/>
              <a:t>Describe a Coase-like private solution.  </a:t>
            </a:r>
          </a:p>
          <a:p>
            <a:pPr marL="514350" indent="-514350">
              <a:buClr>
                <a:srgbClr val="C00000"/>
              </a:buClr>
              <a:buFont typeface="+mj-lt"/>
              <a:buAutoNum type="alphaUcPeriod"/>
            </a:pPr>
            <a:r>
              <a:rPr lang="en-US" dirty="0"/>
              <a:t>Can you think of any reasons why this solution might not work in the real world?</a:t>
            </a:r>
          </a:p>
        </p:txBody>
      </p:sp>
      <p:sp>
        <p:nvSpPr>
          <p:cNvPr id="4" name="Slide Number Placeholder 3"/>
          <p:cNvSpPr>
            <a:spLocks noGrp="1"/>
          </p:cNvSpPr>
          <p:nvPr>
            <p:ph type="sldNum" sz="quarter" idx="10"/>
          </p:nvPr>
        </p:nvSpPr>
        <p:spPr>
          <a:prstGeom prst="rect">
            <a:avLst/>
          </a:prstGeom>
        </p:spPr>
        <p:txBody>
          <a:bodyPr/>
          <a:lstStyle/>
          <a:p>
            <a:pPr>
              <a:defRPr/>
            </a:pPr>
            <a:fld id="{073C29DC-2178-4274-9150-45F8EBD31C2D}" type="slidenum">
              <a:rPr lang="en-US" smtClean="0"/>
              <a:pPr>
                <a:defRPr/>
              </a:pPr>
              <a:t>41</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4848908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wrap="square" anchor="ctr"/>
          <a:lstStyle/>
          <a:p>
            <a:r>
              <a:rPr lang="en-US" sz="3400" dirty="0"/>
              <a:t>Why Private Solutions Do Not Always Work</a:t>
            </a:r>
            <a:endParaRPr lang="en-US" altLang="en-US" sz="3400" dirty="0"/>
          </a:p>
        </p:txBody>
      </p:sp>
      <p:sp>
        <p:nvSpPr>
          <p:cNvPr id="44035" name="Content Placeholder 2"/>
          <p:cNvSpPr>
            <a:spLocks noGrp="1"/>
          </p:cNvSpPr>
          <p:nvPr>
            <p:ph idx="1"/>
          </p:nvPr>
        </p:nvSpPr>
        <p:spPr>
          <a:prstGeom prst="rect">
            <a:avLst/>
          </a:prstGeom>
        </p:spPr>
        <p:txBody>
          <a:bodyPr/>
          <a:lstStyle/>
          <a:p>
            <a:r>
              <a:rPr lang="en-US" altLang="en-US" dirty="0"/>
              <a:t>High transaction costs:</a:t>
            </a:r>
          </a:p>
          <a:p>
            <a:pPr lvl="1"/>
            <a:r>
              <a:rPr lang="en-US" altLang="en-US" dirty="0"/>
              <a:t>Costs that parties incur in the process of agreeing to and following through on a bargain</a:t>
            </a:r>
          </a:p>
          <a:p>
            <a:r>
              <a:rPr lang="en-US" altLang="en-US" dirty="0"/>
              <a:t>Stubbornness: </a:t>
            </a:r>
          </a:p>
          <a:p>
            <a:pPr lvl="1"/>
            <a:r>
              <a:rPr lang="en-US" altLang="en-US" dirty="0"/>
              <a:t>Bargaining simply breaks down</a:t>
            </a:r>
          </a:p>
          <a:p>
            <a:r>
              <a:rPr lang="en-US" altLang="en-US" dirty="0"/>
              <a:t>Coordination problems:</a:t>
            </a:r>
          </a:p>
          <a:p>
            <a:pPr lvl="1"/>
            <a:r>
              <a:rPr lang="en-US" altLang="en-US" dirty="0"/>
              <a:t>Large number of interested parties</a:t>
            </a:r>
          </a:p>
          <a:p>
            <a:pPr lvl="1"/>
            <a:r>
              <a:rPr lang="en-US" altLang="en-US" dirty="0"/>
              <a:t>Coordinating everyone is costly</a:t>
            </a:r>
          </a:p>
          <a:p>
            <a:pPr>
              <a:buFontTx/>
              <a:buNone/>
            </a:pPr>
            <a:endParaRPr lang="en-US" altLang="en-US" dirty="0"/>
          </a:p>
        </p:txBody>
      </p:sp>
      <p:sp>
        <p:nvSpPr>
          <p:cNvPr id="44037" name="Slide Number Placeholder 1"/>
          <p:cNvSpPr>
            <a:spLocks noGrp="1"/>
          </p:cNvSpPr>
          <p:nvPr>
            <p:ph type="sldNum" sz="quarter" idx="10"/>
          </p:nvPr>
        </p:nvSpPr>
        <p:spPr>
          <a:prstGeom prst="rect">
            <a:avLst/>
          </a:prstGeo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A588DA2-B325-4009-902B-42C1DC411878}" type="slidenum">
              <a:rPr lang="en-US" altLang="en-US" sz="1200" smtClean="0">
                <a:solidFill>
                  <a:srgbClr val="002060"/>
                </a:solidFill>
              </a:rPr>
              <a:pPr eaLnBrk="1" hangingPunct="1"/>
              <a:t>42</a:t>
            </a:fld>
            <a:endParaRPr lang="en-US" altLang="en-US" sz="1200">
              <a:solidFill>
                <a:srgbClr val="002060"/>
              </a:solidFill>
            </a:endParaRPr>
          </a:p>
        </p:txBody>
      </p:sp>
      <p:sp>
        <p:nvSpPr>
          <p:cNvPr id="7"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85483909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THINK-PAIR-SHARE</a:t>
            </a:r>
            <a:endParaRPr lang="en-US" dirty="0"/>
          </a:p>
        </p:txBody>
      </p:sp>
      <p:sp>
        <p:nvSpPr>
          <p:cNvPr id="6" name="Content Placeholder 5"/>
          <p:cNvSpPr>
            <a:spLocks noGrp="1"/>
          </p:cNvSpPr>
          <p:nvPr>
            <p:ph idx="1"/>
          </p:nvPr>
        </p:nvSpPr>
        <p:spPr>
          <a:xfrm>
            <a:off x="228600" y="688622"/>
            <a:ext cx="8763000" cy="5788378"/>
          </a:xfrm>
        </p:spPr>
        <p:txBody>
          <a:bodyPr/>
          <a:lstStyle/>
          <a:p>
            <a:pPr marL="0" indent="0">
              <a:buNone/>
            </a:pPr>
            <a:r>
              <a:rPr lang="en-US" sz="3000" dirty="0"/>
              <a:t>	Your father is reading your parents’ property tax bill. On the property tax bill, there is a deduction if the property owner has done anything to beautify his property. For example, if your parents spent $2,000 on landscaping, they can reduce their tax bill by 0.50 × $2,000 = $1,000 so that the true cost of the landscaping was only $1,000. Your father announces, “This is an outrage. If someone wants to improve his house, it is no one’s business but his own. I remember some of my college economics and I know that taxes and subsidies are always inefficient.”</a:t>
            </a:r>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43</a:t>
            </a:fld>
            <a:endParaRPr lang="en-US" dirty="0"/>
          </a:p>
        </p:txBody>
      </p:sp>
      <p:sp>
        <p:nvSpPr>
          <p:cNvPr id="8"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09221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THINK-PAIR-SHARE</a:t>
            </a:r>
            <a:endParaRPr lang="en-US" dirty="0"/>
          </a:p>
        </p:txBody>
      </p:sp>
      <p:sp>
        <p:nvSpPr>
          <p:cNvPr id="6" name="Content Placeholder 5"/>
          <p:cNvSpPr>
            <a:spLocks noGrp="1"/>
          </p:cNvSpPr>
          <p:nvPr>
            <p:ph idx="1"/>
          </p:nvPr>
        </p:nvSpPr>
        <p:spPr>
          <a:xfrm>
            <a:off x="228600" y="688622"/>
            <a:ext cx="8763000" cy="5788378"/>
          </a:xfrm>
        </p:spPr>
        <p:txBody>
          <a:bodyPr/>
          <a:lstStyle/>
          <a:p>
            <a:pPr marL="514350" indent="-514350">
              <a:buAutoNum type="alphaUcPeriod"/>
            </a:pPr>
            <a:endParaRPr lang="en-US" sz="3200" dirty="0">
              <a:solidFill>
                <a:srgbClr val="002060"/>
              </a:solidFill>
            </a:endParaRPr>
          </a:p>
          <a:p>
            <a:pPr marL="514350" indent="-514350">
              <a:buAutoNum type="alphaUcPeriod"/>
            </a:pPr>
            <a:r>
              <a:rPr lang="en-US" sz="3200" dirty="0">
                <a:solidFill>
                  <a:srgbClr val="002060"/>
                </a:solidFill>
              </a:rPr>
              <a:t>What is the city government trying to subsidize with this tax break?</a:t>
            </a:r>
          </a:p>
          <a:p>
            <a:pPr marL="514350" indent="-514350">
              <a:buAutoNum type="alphaUcPeriod"/>
            </a:pPr>
            <a:r>
              <a:rPr lang="en-US" sz="3200" dirty="0">
                <a:solidFill>
                  <a:srgbClr val="002060"/>
                </a:solidFill>
              </a:rPr>
              <a:t>What is the externality that this subsidy is trying to internalize?</a:t>
            </a:r>
          </a:p>
          <a:p>
            <a:pPr marL="514350" indent="-514350">
              <a:buAutoNum type="alphaUcPeriod"/>
            </a:pPr>
            <a:r>
              <a:rPr lang="en-US" sz="3200" dirty="0">
                <a:solidFill>
                  <a:srgbClr val="002060"/>
                </a:solidFill>
              </a:rPr>
              <a:t>Although taxes and subsidies usually create inefficiencies, are taxes and subsidies always inefficient? Why or why not?</a:t>
            </a:r>
            <a:endParaRPr lang="en-US" sz="3200" dirty="0"/>
          </a:p>
        </p:txBody>
      </p:sp>
      <p:sp>
        <p:nvSpPr>
          <p:cNvPr id="4" name="Slide Number Placeholder 3"/>
          <p:cNvSpPr>
            <a:spLocks noGrp="1"/>
          </p:cNvSpPr>
          <p:nvPr>
            <p:ph type="sldNum" sz="quarter" idx="10"/>
          </p:nvPr>
        </p:nvSpPr>
        <p:spPr/>
        <p:txBody>
          <a:bodyPr/>
          <a:lstStyle/>
          <a:p>
            <a:pPr>
              <a:defRPr/>
            </a:pPr>
            <a:fld id="{F9168CB8-64E8-4A17-9AA1-DC0C06686103}" type="slidenum">
              <a:rPr lang="en-US" smtClean="0"/>
              <a:pPr>
                <a:defRPr/>
              </a:pPr>
              <a:t>44</a:t>
            </a:fld>
            <a:endParaRPr lang="en-US" dirty="0"/>
          </a:p>
        </p:txBody>
      </p:sp>
      <p:sp>
        <p:nvSpPr>
          <p:cNvPr id="7"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5844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a:t>Externality: when a transaction between a buyer and seller directly affects a third party </a:t>
            </a:r>
          </a:p>
          <a:p>
            <a:pPr lvl="1"/>
            <a:r>
              <a:rPr lang="en-US" sz="3000" dirty="0"/>
              <a:t>For negative externalities, such as pollution, the socially optimal quantity in a market is less than the equilibrium quantity.</a:t>
            </a:r>
          </a:p>
          <a:p>
            <a:pPr lvl="1"/>
            <a:r>
              <a:rPr lang="en-US" sz="3000" dirty="0"/>
              <a:t>For positive externalities, such as technology spillovers, the socially optimal quantity is greater than the equilibrium quantity</a:t>
            </a:r>
          </a:p>
          <a:p>
            <a:endParaRPr lang="en-US" sz="30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45</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0326594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a:t>Governments pursue various policies to remedy the inefficiencies caused by externalities. </a:t>
            </a:r>
          </a:p>
          <a:p>
            <a:pPr lvl="1"/>
            <a:r>
              <a:rPr lang="en-US" sz="3000" dirty="0"/>
              <a:t>Regulating behavior</a:t>
            </a:r>
          </a:p>
          <a:p>
            <a:pPr lvl="1"/>
            <a:r>
              <a:rPr lang="en-US" sz="3000" dirty="0"/>
              <a:t>Corrective taxes</a:t>
            </a:r>
          </a:p>
          <a:p>
            <a:pPr lvl="1"/>
            <a:r>
              <a:rPr lang="en-US" sz="3000" dirty="0"/>
              <a:t>Issuing permits. The government could protect the environment by issuing a limited number of pollution permits. The result of this policy is similar to imposing corrective taxes on polluters.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46</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3691488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000" dirty="0"/>
              <a:t>Those affected by externalities can sometimes solve the problem privately. </a:t>
            </a:r>
          </a:p>
          <a:p>
            <a:pPr lvl="1"/>
            <a:r>
              <a:rPr lang="en-US" sz="3000" dirty="0"/>
              <a:t>When one business imposes an externality on another business, the two businesses can internalize the externality by merging.</a:t>
            </a:r>
          </a:p>
          <a:p>
            <a:pPr lvl="1"/>
            <a:r>
              <a:rPr lang="en-US" sz="3000" dirty="0"/>
              <a:t>Coase theorem: if people can bargain without cost, then they can always reach an agreement in which resources are allocated efficiently. </a:t>
            </a:r>
          </a:p>
          <a:p>
            <a:pPr lvl="1"/>
            <a:r>
              <a:rPr lang="en-US" sz="3000" dirty="0"/>
              <a:t>In many cases, reaching a bargain among the many interested parties is difficult.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47</a:t>
            </a:fld>
            <a:endParaRPr lang="en-US"/>
          </a:p>
        </p:txBody>
      </p:sp>
      <p:sp>
        <p:nvSpPr>
          <p:cNvPr id="2" name="Title 1"/>
          <p:cNvSpPr>
            <a:spLocks noGrp="1"/>
          </p:cNvSpPr>
          <p:nvPr>
            <p:ph type="title"/>
          </p:nvPr>
        </p:nvSpPr>
        <p:spPr/>
        <p:txBody>
          <a:bodyPr/>
          <a:lstStyle/>
          <a:p>
            <a:r>
              <a:rPr lang="en-US" dirty="0"/>
              <a:t>CHAPTER IN A NUTSHELL</a:t>
            </a:r>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09487016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1"/>
          <p:cNvGrpSpPr>
            <a:grpSpLocks/>
          </p:cNvGrpSpPr>
          <p:nvPr/>
        </p:nvGrpSpPr>
        <p:grpSpPr bwMode="auto">
          <a:xfrm>
            <a:off x="304800" y="673100"/>
            <a:ext cx="4987925" cy="5811838"/>
            <a:chOff x="115" y="389"/>
            <a:chExt cx="3142" cy="3661"/>
          </a:xfrm>
        </p:grpSpPr>
        <p:grpSp>
          <p:nvGrpSpPr>
            <p:cNvPr id="3" name="Group 4"/>
            <p:cNvGrpSpPr>
              <a:grpSpLocks/>
            </p:cNvGrpSpPr>
            <p:nvPr/>
          </p:nvGrpSpPr>
          <p:grpSpPr bwMode="auto">
            <a:xfrm>
              <a:off x="115" y="389"/>
              <a:ext cx="3142" cy="3661"/>
              <a:chOff x="2460" y="389"/>
              <a:chExt cx="3142" cy="3661"/>
            </a:xfrm>
          </p:grpSpPr>
          <p:grpSp>
            <p:nvGrpSpPr>
              <p:cNvPr id="4" name="Group 5"/>
              <p:cNvGrpSpPr>
                <a:grpSpLocks/>
              </p:cNvGrpSpPr>
              <p:nvPr/>
            </p:nvGrpSpPr>
            <p:grpSpPr bwMode="auto">
              <a:xfrm>
                <a:off x="2460" y="389"/>
                <a:ext cx="3112" cy="3650"/>
                <a:chOff x="2460" y="389"/>
                <a:chExt cx="3112" cy="3650"/>
              </a:xfrm>
            </p:grpSpPr>
            <p:sp>
              <p:nvSpPr>
                <p:cNvPr id="10265" name="AutoShape 6"/>
                <p:cNvSpPr>
                  <a:spLocks noChangeAspect="1" noChangeArrowheads="1" noTextEdit="1"/>
                </p:cNvSpPr>
                <p:nvPr/>
              </p:nvSpPr>
              <p:spPr bwMode="auto">
                <a:xfrm>
                  <a:off x="2550" y="389"/>
                  <a:ext cx="3022" cy="3650"/>
                </a:xfrm>
                <a:prstGeom prst="rect">
                  <a:avLst/>
                </a:prstGeom>
                <a:noFill/>
                <a:ln w="9525">
                  <a:noFill/>
                  <a:miter lim="800000"/>
                  <a:headEnd/>
                  <a:tailEnd/>
                </a:ln>
              </p:spPr>
              <p:txBody>
                <a:bodyPr/>
                <a:lstStyle/>
                <a:p>
                  <a:endParaRPr lang="en-US">
                    <a:latin typeface="Arial"/>
                    <a:cs typeface="Arial"/>
                  </a:endParaRPr>
                </a:p>
              </p:txBody>
            </p:sp>
            <p:sp>
              <p:nvSpPr>
                <p:cNvPr id="10266" name="Rectangle 7"/>
                <p:cNvSpPr>
                  <a:spLocks noChangeArrowheads="1"/>
                </p:cNvSpPr>
                <p:nvPr/>
              </p:nvSpPr>
              <p:spPr bwMode="auto">
                <a:xfrm>
                  <a:off x="2959" y="603"/>
                  <a:ext cx="2440" cy="2910"/>
                </a:xfrm>
                <a:prstGeom prst="rect">
                  <a:avLst/>
                </a:prstGeom>
                <a:solidFill>
                  <a:srgbClr val="FFFFFF"/>
                </a:solidFill>
                <a:ln w="9525">
                  <a:noFill/>
                  <a:miter lim="800000"/>
                  <a:headEnd/>
                  <a:tailEnd/>
                </a:ln>
              </p:spPr>
              <p:txBody>
                <a:bodyPr/>
                <a:lstStyle/>
                <a:p>
                  <a:endParaRPr lang="en-US">
                    <a:latin typeface="Arial"/>
                    <a:cs typeface="Arial"/>
                  </a:endParaRPr>
                </a:p>
              </p:txBody>
            </p:sp>
            <p:sp>
              <p:nvSpPr>
                <p:cNvPr id="10267" name="Line 8"/>
                <p:cNvSpPr>
                  <a:spLocks noChangeShapeType="1"/>
                </p:cNvSpPr>
                <p:nvPr/>
              </p:nvSpPr>
              <p:spPr bwMode="auto">
                <a:xfrm>
                  <a:off x="2959" y="3250"/>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0268" name="Line 9"/>
                <p:cNvSpPr>
                  <a:spLocks noChangeShapeType="1"/>
                </p:cNvSpPr>
                <p:nvPr/>
              </p:nvSpPr>
              <p:spPr bwMode="auto">
                <a:xfrm>
                  <a:off x="2959" y="2715"/>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0269" name="Line 10"/>
                <p:cNvSpPr>
                  <a:spLocks noChangeShapeType="1"/>
                </p:cNvSpPr>
                <p:nvPr/>
              </p:nvSpPr>
              <p:spPr bwMode="auto">
                <a:xfrm>
                  <a:off x="2959" y="2189"/>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0270" name="Line 11"/>
                <p:cNvSpPr>
                  <a:spLocks noChangeShapeType="1"/>
                </p:cNvSpPr>
                <p:nvPr/>
              </p:nvSpPr>
              <p:spPr bwMode="auto">
                <a:xfrm>
                  <a:off x="2959" y="1663"/>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0271" name="Line 12"/>
                <p:cNvSpPr>
                  <a:spLocks noChangeShapeType="1"/>
                </p:cNvSpPr>
                <p:nvPr/>
              </p:nvSpPr>
              <p:spPr bwMode="auto">
                <a:xfrm>
                  <a:off x="2959" y="1129"/>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0272" name="Line 13"/>
                <p:cNvSpPr>
                  <a:spLocks noChangeShapeType="1"/>
                </p:cNvSpPr>
                <p:nvPr/>
              </p:nvSpPr>
              <p:spPr bwMode="auto">
                <a:xfrm>
                  <a:off x="2959" y="603"/>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0273" name="Line 14"/>
                <p:cNvSpPr>
                  <a:spLocks noChangeShapeType="1"/>
                </p:cNvSpPr>
                <p:nvPr/>
              </p:nvSpPr>
              <p:spPr bwMode="auto">
                <a:xfrm>
                  <a:off x="2959" y="2987"/>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0274" name="Line 15"/>
                <p:cNvSpPr>
                  <a:spLocks noChangeShapeType="1"/>
                </p:cNvSpPr>
                <p:nvPr/>
              </p:nvSpPr>
              <p:spPr bwMode="auto">
                <a:xfrm>
                  <a:off x="2959" y="2452"/>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0275" name="Line 16"/>
                <p:cNvSpPr>
                  <a:spLocks noChangeShapeType="1"/>
                </p:cNvSpPr>
                <p:nvPr/>
              </p:nvSpPr>
              <p:spPr bwMode="auto">
                <a:xfrm>
                  <a:off x="2959" y="1926"/>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0276" name="Line 17"/>
                <p:cNvSpPr>
                  <a:spLocks noChangeShapeType="1"/>
                </p:cNvSpPr>
                <p:nvPr/>
              </p:nvSpPr>
              <p:spPr bwMode="auto">
                <a:xfrm>
                  <a:off x="2959" y="1400"/>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0277" name="Line 18"/>
                <p:cNvSpPr>
                  <a:spLocks noChangeShapeType="1"/>
                </p:cNvSpPr>
                <p:nvPr/>
              </p:nvSpPr>
              <p:spPr bwMode="auto">
                <a:xfrm>
                  <a:off x="2959" y="866"/>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0278" name="Line 19"/>
                <p:cNvSpPr>
                  <a:spLocks noChangeShapeType="1"/>
                </p:cNvSpPr>
                <p:nvPr/>
              </p:nvSpPr>
              <p:spPr bwMode="auto">
                <a:xfrm>
                  <a:off x="3306"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0279" name="Line 20"/>
                <p:cNvSpPr>
                  <a:spLocks noChangeShapeType="1"/>
                </p:cNvSpPr>
                <p:nvPr/>
              </p:nvSpPr>
              <p:spPr bwMode="auto">
                <a:xfrm>
                  <a:off x="4006"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0280" name="Line 21"/>
                <p:cNvSpPr>
                  <a:spLocks noChangeShapeType="1"/>
                </p:cNvSpPr>
                <p:nvPr/>
              </p:nvSpPr>
              <p:spPr bwMode="auto">
                <a:xfrm>
                  <a:off x="4698"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0281" name="Line 22"/>
                <p:cNvSpPr>
                  <a:spLocks noChangeShapeType="1"/>
                </p:cNvSpPr>
                <p:nvPr/>
              </p:nvSpPr>
              <p:spPr bwMode="auto">
                <a:xfrm>
                  <a:off x="5399"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0282" name="Line 23"/>
                <p:cNvSpPr>
                  <a:spLocks noChangeShapeType="1"/>
                </p:cNvSpPr>
                <p:nvPr/>
              </p:nvSpPr>
              <p:spPr bwMode="auto">
                <a:xfrm>
                  <a:off x="3660"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0283" name="Line 24"/>
                <p:cNvSpPr>
                  <a:spLocks noChangeShapeType="1"/>
                </p:cNvSpPr>
                <p:nvPr/>
              </p:nvSpPr>
              <p:spPr bwMode="auto">
                <a:xfrm>
                  <a:off x="4352"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0284" name="Line 25"/>
                <p:cNvSpPr>
                  <a:spLocks noChangeShapeType="1"/>
                </p:cNvSpPr>
                <p:nvPr/>
              </p:nvSpPr>
              <p:spPr bwMode="auto">
                <a:xfrm>
                  <a:off x="5053"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0285" name="Rectangle 26"/>
                <p:cNvSpPr>
                  <a:spLocks noChangeArrowheads="1"/>
                </p:cNvSpPr>
                <p:nvPr/>
              </p:nvSpPr>
              <p:spPr bwMode="auto">
                <a:xfrm>
                  <a:off x="2959" y="603"/>
                  <a:ext cx="2440" cy="2910"/>
                </a:xfrm>
                <a:prstGeom prst="rect">
                  <a:avLst/>
                </a:prstGeom>
                <a:noFill/>
                <a:ln w="12700">
                  <a:solidFill>
                    <a:schemeClr val="tx1"/>
                  </a:solidFill>
                  <a:miter lim="800000"/>
                  <a:headEnd/>
                  <a:tailEnd/>
                </a:ln>
              </p:spPr>
              <p:txBody>
                <a:bodyPr/>
                <a:lstStyle/>
                <a:p>
                  <a:endParaRPr lang="en-US">
                    <a:latin typeface="Arial"/>
                    <a:cs typeface="Arial"/>
                  </a:endParaRPr>
                </a:p>
              </p:txBody>
            </p:sp>
            <p:sp>
              <p:nvSpPr>
                <p:cNvPr id="10286" name="Line 27"/>
                <p:cNvSpPr>
                  <a:spLocks noChangeShapeType="1"/>
                </p:cNvSpPr>
                <p:nvPr/>
              </p:nvSpPr>
              <p:spPr bwMode="auto">
                <a:xfrm>
                  <a:off x="2959" y="603"/>
                  <a:ext cx="1" cy="2910"/>
                </a:xfrm>
                <a:prstGeom prst="line">
                  <a:avLst/>
                </a:prstGeom>
                <a:noFill/>
                <a:ln w="25400">
                  <a:solidFill>
                    <a:srgbClr val="000000"/>
                  </a:solidFill>
                  <a:round/>
                  <a:headEnd/>
                  <a:tailEnd/>
                </a:ln>
              </p:spPr>
              <p:txBody>
                <a:bodyPr/>
                <a:lstStyle/>
                <a:p>
                  <a:endParaRPr lang="en-US">
                    <a:latin typeface="Arial"/>
                    <a:cs typeface="Arial"/>
                  </a:endParaRPr>
                </a:p>
              </p:txBody>
            </p:sp>
            <p:sp>
              <p:nvSpPr>
                <p:cNvPr id="10287" name="Line 28"/>
                <p:cNvSpPr>
                  <a:spLocks noChangeShapeType="1"/>
                </p:cNvSpPr>
                <p:nvPr/>
              </p:nvSpPr>
              <p:spPr bwMode="auto">
                <a:xfrm>
                  <a:off x="2912" y="351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288" name="Line 29"/>
                <p:cNvSpPr>
                  <a:spLocks noChangeShapeType="1"/>
                </p:cNvSpPr>
                <p:nvPr/>
              </p:nvSpPr>
              <p:spPr bwMode="auto">
                <a:xfrm>
                  <a:off x="2912" y="3250"/>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289" name="Line 30"/>
                <p:cNvSpPr>
                  <a:spLocks noChangeShapeType="1"/>
                </p:cNvSpPr>
                <p:nvPr/>
              </p:nvSpPr>
              <p:spPr bwMode="auto">
                <a:xfrm>
                  <a:off x="2912" y="2987"/>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290" name="Line 31"/>
                <p:cNvSpPr>
                  <a:spLocks noChangeShapeType="1"/>
                </p:cNvSpPr>
                <p:nvPr/>
              </p:nvSpPr>
              <p:spPr bwMode="auto">
                <a:xfrm>
                  <a:off x="2912" y="2715"/>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291" name="Line 32"/>
                <p:cNvSpPr>
                  <a:spLocks noChangeShapeType="1"/>
                </p:cNvSpPr>
                <p:nvPr/>
              </p:nvSpPr>
              <p:spPr bwMode="auto">
                <a:xfrm>
                  <a:off x="2912" y="2452"/>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292" name="Line 33"/>
                <p:cNvSpPr>
                  <a:spLocks noChangeShapeType="1"/>
                </p:cNvSpPr>
                <p:nvPr/>
              </p:nvSpPr>
              <p:spPr bwMode="auto">
                <a:xfrm>
                  <a:off x="2912" y="2189"/>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293" name="Line 34"/>
                <p:cNvSpPr>
                  <a:spLocks noChangeShapeType="1"/>
                </p:cNvSpPr>
                <p:nvPr/>
              </p:nvSpPr>
              <p:spPr bwMode="auto">
                <a:xfrm>
                  <a:off x="2912" y="1926"/>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294" name="Line 35"/>
                <p:cNvSpPr>
                  <a:spLocks noChangeShapeType="1"/>
                </p:cNvSpPr>
                <p:nvPr/>
              </p:nvSpPr>
              <p:spPr bwMode="auto">
                <a:xfrm>
                  <a:off x="2912" y="166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295" name="Line 36"/>
                <p:cNvSpPr>
                  <a:spLocks noChangeShapeType="1"/>
                </p:cNvSpPr>
                <p:nvPr/>
              </p:nvSpPr>
              <p:spPr bwMode="auto">
                <a:xfrm>
                  <a:off x="2912" y="1400"/>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296" name="Line 37"/>
                <p:cNvSpPr>
                  <a:spLocks noChangeShapeType="1"/>
                </p:cNvSpPr>
                <p:nvPr/>
              </p:nvSpPr>
              <p:spPr bwMode="auto">
                <a:xfrm>
                  <a:off x="2912" y="1129"/>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297" name="Line 38"/>
                <p:cNvSpPr>
                  <a:spLocks noChangeShapeType="1"/>
                </p:cNvSpPr>
                <p:nvPr/>
              </p:nvSpPr>
              <p:spPr bwMode="auto">
                <a:xfrm>
                  <a:off x="2912" y="866"/>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298" name="Line 39"/>
                <p:cNvSpPr>
                  <a:spLocks noChangeShapeType="1"/>
                </p:cNvSpPr>
                <p:nvPr/>
              </p:nvSpPr>
              <p:spPr bwMode="auto">
                <a:xfrm>
                  <a:off x="2912" y="60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299" name="Line 40"/>
                <p:cNvSpPr>
                  <a:spLocks noChangeShapeType="1"/>
                </p:cNvSpPr>
                <p:nvPr/>
              </p:nvSpPr>
              <p:spPr bwMode="auto">
                <a:xfrm>
                  <a:off x="2896" y="3513"/>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300" name="Line 41"/>
                <p:cNvSpPr>
                  <a:spLocks noChangeShapeType="1"/>
                </p:cNvSpPr>
                <p:nvPr/>
              </p:nvSpPr>
              <p:spPr bwMode="auto">
                <a:xfrm>
                  <a:off x="2896" y="2987"/>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301" name="Line 42"/>
                <p:cNvSpPr>
                  <a:spLocks noChangeShapeType="1"/>
                </p:cNvSpPr>
                <p:nvPr/>
              </p:nvSpPr>
              <p:spPr bwMode="auto">
                <a:xfrm>
                  <a:off x="2896" y="2452"/>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302" name="Line 43"/>
                <p:cNvSpPr>
                  <a:spLocks noChangeShapeType="1"/>
                </p:cNvSpPr>
                <p:nvPr/>
              </p:nvSpPr>
              <p:spPr bwMode="auto">
                <a:xfrm>
                  <a:off x="2896" y="1926"/>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303" name="Line 44"/>
                <p:cNvSpPr>
                  <a:spLocks noChangeShapeType="1"/>
                </p:cNvSpPr>
                <p:nvPr/>
              </p:nvSpPr>
              <p:spPr bwMode="auto">
                <a:xfrm>
                  <a:off x="2896" y="1400"/>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304" name="Line 45"/>
                <p:cNvSpPr>
                  <a:spLocks noChangeShapeType="1"/>
                </p:cNvSpPr>
                <p:nvPr/>
              </p:nvSpPr>
              <p:spPr bwMode="auto">
                <a:xfrm>
                  <a:off x="2896" y="866"/>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305" name="Line 46"/>
                <p:cNvSpPr>
                  <a:spLocks noChangeShapeType="1"/>
                </p:cNvSpPr>
                <p:nvPr/>
              </p:nvSpPr>
              <p:spPr bwMode="auto">
                <a:xfrm>
                  <a:off x="2959" y="3513"/>
                  <a:ext cx="2440"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0306" name="Line 47"/>
                <p:cNvSpPr>
                  <a:spLocks noChangeShapeType="1"/>
                </p:cNvSpPr>
                <p:nvPr/>
              </p:nvSpPr>
              <p:spPr bwMode="auto">
                <a:xfrm flipV="1">
                  <a:off x="2959"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0307" name="Line 48"/>
                <p:cNvSpPr>
                  <a:spLocks noChangeShapeType="1"/>
                </p:cNvSpPr>
                <p:nvPr/>
              </p:nvSpPr>
              <p:spPr bwMode="auto">
                <a:xfrm flipV="1">
                  <a:off x="3306"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0308" name="Line 49"/>
                <p:cNvSpPr>
                  <a:spLocks noChangeShapeType="1"/>
                </p:cNvSpPr>
                <p:nvPr/>
              </p:nvSpPr>
              <p:spPr bwMode="auto">
                <a:xfrm flipV="1">
                  <a:off x="3660"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0309" name="Line 50"/>
                <p:cNvSpPr>
                  <a:spLocks noChangeShapeType="1"/>
                </p:cNvSpPr>
                <p:nvPr/>
              </p:nvSpPr>
              <p:spPr bwMode="auto">
                <a:xfrm flipV="1">
                  <a:off x="4006"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0310" name="Line 51"/>
                <p:cNvSpPr>
                  <a:spLocks noChangeShapeType="1"/>
                </p:cNvSpPr>
                <p:nvPr/>
              </p:nvSpPr>
              <p:spPr bwMode="auto">
                <a:xfrm flipV="1">
                  <a:off x="4352"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0311" name="Line 52"/>
                <p:cNvSpPr>
                  <a:spLocks noChangeShapeType="1"/>
                </p:cNvSpPr>
                <p:nvPr/>
              </p:nvSpPr>
              <p:spPr bwMode="auto">
                <a:xfrm flipV="1">
                  <a:off x="4698"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0312" name="Line 53"/>
                <p:cNvSpPr>
                  <a:spLocks noChangeShapeType="1"/>
                </p:cNvSpPr>
                <p:nvPr/>
              </p:nvSpPr>
              <p:spPr bwMode="auto">
                <a:xfrm flipV="1">
                  <a:off x="5053"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0313" name="Line 54"/>
                <p:cNvSpPr>
                  <a:spLocks noChangeShapeType="1"/>
                </p:cNvSpPr>
                <p:nvPr/>
              </p:nvSpPr>
              <p:spPr bwMode="auto">
                <a:xfrm flipV="1">
                  <a:off x="5399"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0314" name="Line 55"/>
                <p:cNvSpPr>
                  <a:spLocks noChangeShapeType="1"/>
                </p:cNvSpPr>
                <p:nvPr/>
              </p:nvSpPr>
              <p:spPr bwMode="auto">
                <a:xfrm flipV="1">
                  <a:off x="2959"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0315" name="Line 56"/>
                <p:cNvSpPr>
                  <a:spLocks noChangeShapeType="1"/>
                </p:cNvSpPr>
                <p:nvPr/>
              </p:nvSpPr>
              <p:spPr bwMode="auto">
                <a:xfrm flipV="1">
                  <a:off x="3660"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0316" name="Line 57"/>
                <p:cNvSpPr>
                  <a:spLocks noChangeShapeType="1"/>
                </p:cNvSpPr>
                <p:nvPr/>
              </p:nvSpPr>
              <p:spPr bwMode="auto">
                <a:xfrm flipV="1">
                  <a:off x="4352"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0317" name="Line 58"/>
                <p:cNvSpPr>
                  <a:spLocks noChangeShapeType="1"/>
                </p:cNvSpPr>
                <p:nvPr/>
              </p:nvSpPr>
              <p:spPr bwMode="auto">
                <a:xfrm flipV="1">
                  <a:off x="5053"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0318" name="Rectangle 59"/>
                <p:cNvSpPr>
                  <a:spLocks noChangeArrowheads="1"/>
                </p:cNvSpPr>
                <p:nvPr/>
              </p:nvSpPr>
              <p:spPr bwMode="auto">
                <a:xfrm>
                  <a:off x="2721" y="3414"/>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10319" name="Rectangle 60"/>
                <p:cNvSpPr>
                  <a:spLocks noChangeArrowheads="1"/>
                </p:cNvSpPr>
                <p:nvPr/>
              </p:nvSpPr>
              <p:spPr bwMode="auto">
                <a:xfrm>
                  <a:off x="2676" y="2888"/>
                  <a:ext cx="216"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60</a:t>
                  </a:r>
                  <a:endParaRPr lang="en-US" sz="2400" dirty="0">
                    <a:latin typeface="Arial"/>
                    <a:cs typeface="Arial"/>
                  </a:endParaRPr>
                </a:p>
              </p:txBody>
            </p:sp>
            <p:sp>
              <p:nvSpPr>
                <p:cNvPr id="10320" name="Rectangle 61"/>
                <p:cNvSpPr>
                  <a:spLocks noChangeArrowheads="1"/>
                </p:cNvSpPr>
                <p:nvPr/>
              </p:nvSpPr>
              <p:spPr bwMode="auto">
                <a:xfrm>
                  <a:off x="2568" y="2354"/>
                  <a:ext cx="324"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120</a:t>
                  </a:r>
                  <a:endParaRPr lang="en-US" sz="2400" dirty="0">
                    <a:latin typeface="Arial"/>
                    <a:cs typeface="Arial"/>
                  </a:endParaRPr>
                </a:p>
              </p:txBody>
            </p:sp>
            <p:sp>
              <p:nvSpPr>
                <p:cNvPr id="10321" name="Rectangle 62"/>
                <p:cNvSpPr>
                  <a:spLocks noChangeArrowheads="1"/>
                </p:cNvSpPr>
                <p:nvPr/>
              </p:nvSpPr>
              <p:spPr bwMode="auto">
                <a:xfrm>
                  <a:off x="2568" y="1828"/>
                  <a:ext cx="324"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180</a:t>
                  </a:r>
                  <a:endParaRPr lang="en-US" sz="2400" dirty="0">
                    <a:latin typeface="Arial"/>
                    <a:cs typeface="Arial"/>
                  </a:endParaRPr>
                </a:p>
              </p:txBody>
            </p:sp>
            <p:sp>
              <p:nvSpPr>
                <p:cNvPr id="10322" name="Rectangle 63"/>
                <p:cNvSpPr>
                  <a:spLocks noChangeArrowheads="1"/>
                </p:cNvSpPr>
                <p:nvPr/>
              </p:nvSpPr>
              <p:spPr bwMode="auto">
                <a:xfrm>
                  <a:off x="2568" y="1301"/>
                  <a:ext cx="324"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240</a:t>
                  </a:r>
                  <a:endParaRPr lang="en-US" sz="2400" dirty="0">
                    <a:latin typeface="Arial"/>
                    <a:cs typeface="Arial"/>
                  </a:endParaRPr>
                </a:p>
              </p:txBody>
            </p:sp>
            <p:sp>
              <p:nvSpPr>
                <p:cNvPr id="10323" name="Rectangle 64"/>
                <p:cNvSpPr>
                  <a:spLocks noChangeArrowheads="1"/>
                </p:cNvSpPr>
                <p:nvPr/>
              </p:nvSpPr>
              <p:spPr bwMode="auto">
                <a:xfrm>
                  <a:off x="2460" y="767"/>
                  <a:ext cx="432"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$300</a:t>
                  </a:r>
                  <a:endParaRPr lang="en-US" sz="2400" dirty="0">
                    <a:latin typeface="Arial"/>
                    <a:cs typeface="Arial"/>
                  </a:endParaRPr>
                </a:p>
              </p:txBody>
            </p:sp>
            <p:sp>
              <p:nvSpPr>
                <p:cNvPr id="10324" name="Rectangle 65"/>
                <p:cNvSpPr>
                  <a:spLocks noChangeArrowheads="1"/>
                </p:cNvSpPr>
                <p:nvPr/>
              </p:nvSpPr>
              <p:spPr bwMode="auto">
                <a:xfrm>
                  <a:off x="2912" y="3592"/>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10325" name="Rectangle 66"/>
                <p:cNvSpPr>
                  <a:spLocks noChangeArrowheads="1"/>
                </p:cNvSpPr>
                <p:nvPr/>
              </p:nvSpPr>
              <p:spPr bwMode="auto">
                <a:xfrm>
                  <a:off x="3557"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10</a:t>
                  </a:r>
                  <a:endParaRPr lang="en-US" sz="2400">
                    <a:latin typeface="Arial"/>
                    <a:cs typeface="Arial"/>
                  </a:endParaRPr>
                </a:p>
              </p:txBody>
            </p:sp>
            <p:sp>
              <p:nvSpPr>
                <p:cNvPr id="10326" name="Rectangle 67"/>
                <p:cNvSpPr>
                  <a:spLocks noChangeArrowheads="1"/>
                </p:cNvSpPr>
                <p:nvPr/>
              </p:nvSpPr>
              <p:spPr bwMode="auto">
                <a:xfrm>
                  <a:off x="4250"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20</a:t>
                  </a:r>
                  <a:endParaRPr lang="en-US" sz="2400">
                    <a:latin typeface="Arial"/>
                    <a:cs typeface="Arial"/>
                  </a:endParaRPr>
                </a:p>
              </p:txBody>
            </p:sp>
            <p:sp>
              <p:nvSpPr>
                <p:cNvPr id="10327" name="Rectangle 68"/>
                <p:cNvSpPr>
                  <a:spLocks noChangeArrowheads="1"/>
                </p:cNvSpPr>
                <p:nvPr/>
              </p:nvSpPr>
              <p:spPr bwMode="auto">
                <a:xfrm>
                  <a:off x="4950"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30</a:t>
                  </a:r>
                  <a:endParaRPr lang="en-US" sz="2400">
                    <a:latin typeface="Arial"/>
                    <a:cs typeface="Arial"/>
                  </a:endParaRPr>
                </a:p>
              </p:txBody>
            </p:sp>
          </p:grpSp>
          <p:sp>
            <p:nvSpPr>
              <p:cNvPr id="10262" name="Text Box 69"/>
              <p:cNvSpPr txBox="1">
                <a:spLocks noChangeArrowheads="1"/>
              </p:cNvSpPr>
              <p:nvPr/>
            </p:nvSpPr>
            <p:spPr bwMode="auto">
              <a:xfrm>
                <a:off x="3307" y="3517"/>
                <a:ext cx="2295" cy="533"/>
              </a:xfrm>
              <a:prstGeom prst="rect">
                <a:avLst/>
              </a:prstGeom>
              <a:noFill/>
              <a:ln w="9525">
                <a:noFill/>
                <a:miter lim="800000"/>
                <a:headEnd/>
                <a:tailEnd/>
              </a:ln>
            </p:spPr>
            <p:txBody>
              <a:bodyPr wrap="square">
                <a:spAutoFit/>
              </a:bodyPr>
              <a:lstStyle/>
              <a:p>
                <a:pPr algn="r">
                  <a:spcBef>
                    <a:spcPct val="50000"/>
                  </a:spcBef>
                </a:pPr>
                <a:r>
                  <a:rPr lang="en-US" sz="2500" b="1" i="1" dirty="0">
                    <a:latin typeface="Arial"/>
                    <a:cs typeface="Arial"/>
                  </a:rPr>
                  <a:t>Q</a:t>
                </a:r>
                <a:r>
                  <a:rPr lang="en-US" sz="2500" dirty="0">
                    <a:latin typeface="Arial"/>
                    <a:cs typeface="Arial"/>
                  </a:rPr>
                  <a:t> </a:t>
                </a:r>
                <a:br>
                  <a:rPr lang="en-US" sz="2500" dirty="0">
                    <a:latin typeface="Arial"/>
                    <a:cs typeface="Arial"/>
                  </a:rPr>
                </a:br>
                <a:r>
                  <a:rPr lang="en-US" sz="2400" dirty="0">
                    <a:latin typeface="Arial"/>
                    <a:cs typeface="Arial"/>
                  </a:rPr>
                  <a:t>(tons of paper per day)</a:t>
                </a:r>
              </a:p>
            </p:txBody>
          </p:sp>
          <p:sp>
            <p:nvSpPr>
              <p:cNvPr id="10263" name="Text Box 70"/>
              <p:cNvSpPr txBox="1">
                <a:spLocks noChangeArrowheads="1"/>
              </p:cNvSpPr>
              <p:nvPr/>
            </p:nvSpPr>
            <p:spPr bwMode="auto">
              <a:xfrm>
                <a:off x="2644" y="483"/>
                <a:ext cx="263" cy="298"/>
              </a:xfrm>
              <a:prstGeom prst="rect">
                <a:avLst/>
              </a:prstGeom>
              <a:noFill/>
              <a:ln w="9525">
                <a:noFill/>
                <a:miter lim="800000"/>
                <a:headEnd/>
                <a:tailEnd/>
              </a:ln>
            </p:spPr>
            <p:txBody>
              <a:bodyPr>
                <a:spAutoFit/>
              </a:bodyPr>
              <a:lstStyle/>
              <a:p>
                <a:pPr algn="r">
                  <a:spcBef>
                    <a:spcPct val="50000"/>
                  </a:spcBef>
                </a:pPr>
                <a:r>
                  <a:rPr lang="en-US" sz="2500" b="1" i="1" dirty="0">
                    <a:latin typeface="Arial"/>
                    <a:cs typeface="Arial"/>
                  </a:rPr>
                  <a:t>P</a:t>
                </a:r>
                <a:r>
                  <a:rPr lang="en-US" sz="2500" dirty="0">
                    <a:latin typeface="Arial"/>
                    <a:cs typeface="Arial"/>
                  </a:rPr>
                  <a:t> </a:t>
                </a:r>
                <a:endParaRPr lang="en-US" sz="2400" dirty="0">
                  <a:latin typeface="Arial"/>
                  <a:cs typeface="Arial"/>
                </a:endParaRPr>
              </a:p>
            </p:txBody>
          </p:sp>
        </p:grpSp>
        <p:sp>
          <p:nvSpPr>
            <p:cNvPr id="10260" name="Text Box 75"/>
            <p:cNvSpPr txBox="1">
              <a:spLocks noChangeArrowheads="1"/>
            </p:cNvSpPr>
            <p:nvPr/>
          </p:nvSpPr>
          <p:spPr bwMode="auto">
            <a:xfrm>
              <a:off x="643" y="519"/>
              <a:ext cx="2496" cy="347"/>
            </a:xfrm>
            <a:prstGeom prst="rect">
              <a:avLst/>
            </a:prstGeom>
            <a:solidFill>
              <a:schemeClr val="bg1"/>
            </a:solidFill>
            <a:ln w="9525">
              <a:noFill/>
              <a:miter lim="800000"/>
              <a:headEnd/>
              <a:tailEnd/>
            </a:ln>
          </p:spPr>
          <p:txBody>
            <a:bodyPr/>
            <a:lstStyle/>
            <a:p>
              <a:pPr algn="ctr">
                <a:spcBef>
                  <a:spcPct val="50000"/>
                </a:spcBef>
              </a:pPr>
              <a:r>
                <a:rPr lang="en-US" sz="2500" u="sng" dirty="0">
                  <a:latin typeface="Arial"/>
                  <a:cs typeface="Arial"/>
                </a:rPr>
                <a:t>The market for paper</a:t>
              </a:r>
            </a:p>
          </p:txBody>
        </p:sp>
      </p:grpSp>
      <p:sp>
        <p:nvSpPr>
          <p:cNvPr id="10245" name="Rectangle 2"/>
          <p:cNvSpPr>
            <a:spLocks noGrp="1" noChangeArrowheads="1"/>
          </p:cNvSpPr>
          <p:nvPr>
            <p:ph type="title"/>
          </p:nvPr>
        </p:nvSpPr>
        <p:spPr/>
        <p:txBody>
          <a:bodyPr>
            <a:normAutofit/>
          </a:bodyPr>
          <a:lstStyle/>
          <a:p>
            <a:pPr algn="ctr" eaLnBrk="1" hangingPunct="1"/>
            <a:r>
              <a:rPr lang="en-US" dirty="0">
                <a:solidFill>
                  <a:srgbClr val="C00000"/>
                </a:solidFill>
              </a:rPr>
              <a:t>Recap of welfare economics, no externalities</a:t>
            </a:r>
          </a:p>
        </p:txBody>
      </p:sp>
      <p:sp>
        <p:nvSpPr>
          <p:cNvPr id="10" name="Slide Number Placeholder 9"/>
          <p:cNvSpPr>
            <a:spLocks noGrp="1"/>
          </p:cNvSpPr>
          <p:nvPr>
            <p:ph type="sldNum" sz="quarter" idx="10"/>
          </p:nvPr>
        </p:nvSpPr>
        <p:spPr/>
        <p:txBody>
          <a:bodyPr/>
          <a:lstStyle/>
          <a:p>
            <a:pPr>
              <a:defRPr/>
            </a:pPr>
            <a:fld id="{2F37425F-5E17-4209-B948-B5CE2119E408}" type="slidenum">
              <a:rPr lang="en-US" smtClean="0"/>
              <a:pPr>
                <a:defRPr/>
              </a:pPr>
              <a:t>5</a:t>
            </a:fld>
            <a:endParaRPr lang="en-US" dirty="0"/>
          </a:p>
        </p:txBody>
      </p:sp>
      <p:sp>
        <p:nvSpPr>
          <p:cNvPr id="8" name="Text Placeholder 7"/>
          <p:cNvSpPr>
            <a:spLocks noGrp="1"/>
          </p:cNvSpPr>
          <p:nvPr>
            <p:ph idx="12"/>
          </p:nvPr>
        </p:nvSpPr>
        <p:spPr>
          <a:xfrm>
            <a:off x="5291138" y="787401"/>
            <a:ext cx="3852861" cy="5680074"/>
          </a:xfrm>
          <a:ln>
            <a:noFill/>
          </a:ln>
        </p:spPr>
        <p:txBody>
          <a:bodyPr>
            <a:noAutofit/>
          </a:bodyPr>
          <a:lstStyle/>
          <a:p>
            <a:pPr marL="0" indent="0">
              <a:buNone/>
            </a:pPr>
            <a:r>
              <a:rPr lang="en-US" sz="2800" dirty="0">
                <a:cs typeface="Arial"/>
              </a:rPr>
              <a:t>Supply curve shows </a:t>
            </a:r>
            <a:r>
              <a:rPr lang="en-US" sz="2800" b="1" dirty="0">
                <a:solidFill>
                  <a:srgbClr val="002060"/>
                </a:solidFill>
                <a:cs typeface="Arial"/>
              </a:rPr>
              <a:t>private cost</a:t>
            </a:r>
            <a:r>
              <a:rPr lang="en-US" sz="2800" dirty="0">
                <a:cs typeface="Arial"/>
              </a:rPr>
              <a:t>, the costs directly incurred by sellers.</a:t>
            </a:r>
          </a:p>
          <a:p>
            <a:pPr marL="0" indent="0">
              <a:buNone/>
            </a:pPr>
            <a:r>
              <a:rPr lang="en-US" sz="2800" dirty="0">
                <a:cs typeface="Arial"/>
              </a:rPr>
              <a:t>Demand curve shows </a:t>
            </a:r>
            <a:r>
              <a:rPr lang="en-US" sz="2800" b="1" dirty="0">
                <a:solidFill>
                  <a:srgbClr val="002060"/>
                </a:solidFill>
                <a:cs typeface="Arial"/>
              </a:rPr>
              <a:t>private value</a:t>
            </a:r>
            <a:r>
              <a:rPr lang="en-US" sz="2800" dirty="0">
                <a:cs typeface="Arial"/>
              </a:rPr>
              <a:t>, the value to buyers (the prices they are willing to pay).</a:t>
            </a:r>
          </a:p>
          <a:p>
            <a:pPr marL="0" indent="0">
              <a:buNone/>
            </a:pPr>
            <a:r>
              <a:rPr lang="en-US" sz="2800" dirty="0">
                <a:solidFill>
                  <a:srgbClr val="C00000"/>
                </a:solidFill>
                <a:cs typeface="Arial"/>
              </a:rPr>
              <a:t>The market equilibrium </a:t>
            </a:r>
            <a:r>
              <a:rPr lang="en-US" sz="2800" dirty="0">
                <a:cs typeface="Arial"/>
              </a:rPr>
              <a:t>maximizes consumer </a:t>
            </a:r>
            <a:br>
              <a:rPr lang="en-US" sz="2800" dirty="0">
                <a:cs typeface="Arial"/>
              </a:rPr>
            </a:br>
            <a:r>
              <a:rPr lang="en-US" sz="2800" dirty="0">
                <a:cs typeface="Arial"/>
              </a:rPr>
              <a:t>+ producer surplus.</a:t>
            </a:r>
          </a:p>
          <a:p>
            <a:endParaRPr lang="en-US" sz="2800" dirty="0"/>
          </a:p>
        </p:txBody>
      </p:sp>
      <p:sp>
        <p:nvSpPr>
          <p:cNvPr id="148552" name="Line 72"/>
          <p:cNvSpPr>
            <a:spLocks noChangeShapeType="1"/>
          </p:cNvSpPr>
          <p:nvPr/>
        </p:nvSpPr>
        <p:spPr bwMode="auto">
          <a:xfrm flipV="1">
            <a:off x="1090613" y="2692400"/>
            <a:ext cx="3870325" cy="2932113"/>
          </a:xfrm>
          <a:prstGeom prst="line">
            <a:avLst/>
          </a:prstGeom>
          <a:noFill/>
          <a:ln w="44450">
            <a:solidFill>
              <a:srgbClr val="002060"/>
            </a:solidFill>
            <a:round/>
            <a:headEnd/>
            <a:tailEnd/>
          </a:ln>
        </p:spPr>
        <p:txBody>
          <a:bodyPr/>
          <a:lstStyle/>
          <a:p>
            <a:endParaRPr lang="en-US">
              <a:latin typeface="Arial"/>
              <a:cs typeface="Arial"/>
            </a:endParaRPr>
          </a:p>
        </p:txBody>
      </p:sp>
      <p:sp>
        <p:nvSpPr>
          <p:cNvPr id="148553" name="Line 73"/>
          <p:cNvSpPr>
            <a:spLocks noChangeShapeType="1"/>
          </p:cNvSpPr>
          <p:nvPr/>
        </p:nvSpPr>
        <p:spPr bwMode="auto">
          <a:xfrm>
            <a:off x="1100138" y="1430338"/>
            <a:ext cx="3870325" cy="2928937"/>
          </a:xfrm>
          <a:prstGeom prst="line">
            <a:avLst/>
          </a:prstGeom>
          <a:noFill/>
          <a:ln w="44450">
            <a:solidFill>
              <a:srgbClr val="002060"/>
            </a:solidFill>
            <a:round/>
            <a:headEnd/>
            <a:tailEnd/>
          </a:ln>
        </p:spPr>
        <p:txBody>
          <a:bodyPr/>
          <a:lstStyle/>
          <a:p>
            <a:endParaRPr lang="en-US">
              <a:latin typeface="Arial"/>
              <a:cs typeface="Arial"/>
            </a:endParaRPr>
          </a:p>
        </p:txBody>
      </p:sp>
      <p:grpSp>
        <p:nvGrpSpPr>
          <p:cNvPr id="5" name="Group 94"/>
          <p:cNvGrpSpPr>
            <a:grpSpLocks/>
          </p:cNvGrpSpPr>
          <p:nvPr/>
        </p:nvGrpSpPr>
        <p:grpSpPr bwMode="auto">
          <a:xfrm>
            <a:off x="131763" y="3321050"/>
            <a:ext cx="4016375" cy="2808288"/>
            <a:chOff x="83" y="2057"/>
            <a:chExt cx="2530" cy="1769"/>
          </a:xfrm>
        </p:grpSpPr>
        <p:grpSp>
          <p:nvGrpSpPr>
            <p:cNvPr id="6" name="Group 93"/>
            <p:cNvGrpSpPr>
              <a:grpSpLocks/>
            </p:cNvGrpSpPr>
            <p:nvPr/>
          </p:nvGrpSpPr>
          <p:grpSpPr bwMode="auto">
            <a:xfrm>
              <a:off x="83" y="2057"/>
              <a:ext cx="2530" cy="1769"/>
              <a:chOff x="83" y="2057"/>
              <a:chExt cx="2530" cy="1769"/>
            </a:xfrm>
          </p:grpSpPr>
          <p:sp>
            <p:nvSpPr>
              <p:cNvPr id="10254" name="Text Box 82"/>
              <p:cNvSpPr txBox="1">
                <a:spLocks noChangeArrowheads="1"/>
              </p:cNvSpPr>
              <p:nvPr/>
            </p:nvSpPr>
            <p:spPr bwMode="auto">
              <a:xfrm>
                <a:off x="83" y="2057"/>
                <a:ext cx="553" cy="246"/>
              </a:xfrm>
              <a:prstGeom prst="rect">
                <a:avLst/>
              </a:prstGeom>
              <a:noFill/>
              <a:ln w="9525">
                <a:solidFill>
                  <a:srgbClr val="FF0000"/>
                </a:solidFill>
                <a:miter lim="800000"/>
                <a:headEnd/>
                <a:tailEnd/>
              </a:ln>
            </p:spPr>
            <p:txBody>
              <a:bodyPr lIns="0" tIns="0" rIns="0" bIns="0">
                <a:spAutoFit/>
              </a:bodyPr>
              <a:lstStyle/>
              <a:p>
                <a:pPr algn="r">
                  <a:spcBef>
                    <a:spcPct val="50000"/>
                  </a:spcBef>
                </a:pPr>
                <a:r>
                  <a:rPr lang="en-US" sz="2500" dirty="0">
                    <a:latin typeface="Arial"/>
                    <a:cs typeface="Arial"/>
                  </a:rPr>
                  <a:t>$150</a:t>
                </a:r>
              </a:p>
            </p:txBody>
          </p:sp>
          <p:sp>
            <p:nvSpPr>
              <p:cNvPr id="10255" name="Text Box 87"/>
              <p:cNvSpPr txBox="1">
                <a:spLocks noChangeArrowheads="1"/>
              </p:cNvSpPr>
              <p:nvPr/>
            </p:nvSpPr>
            <p:spPr bwMode="auto">
              <a:xfrm>
                <a:off x="2248" y="3580"/>
                <a:ext cx="365" cy="246"/>
              </a:xfrm>
              <a:prstGeom prst="rect">
                <a:avLst/>
              </a:prstGeom>
              <a:noFill/>
              <a:ln w="9525">
                <a:solidFill>
                  <a:srgbClr val="FF0000"/>
                </a:solidFill>
                <a:miter lim="800000"/>
                <a:headEnd/>
                <a:tailEnd/>
              </a:ln>
            </p:spPr>
            <p:txBody>
              <a:bodyPr lIns="0" tIns="0" rIns="0" bIns="0">
                <a:spAutoFit/>
              </a:bodyPr>
              <a:lstStyle/>
              <a:p>
                <a:pPr algn="ctr">
                  <a:spcBef>
                    <a:spcPct val="50000"/>
                  </a:spcBef>
                </a:pPr>
                <a:r>
                  <a:rPr lang="en-US" sz="2500">
                    <a:latin typeface="Arial"/>
                    <a:cs typeface="Arial"/>
                  </a:rPr>
                  <a:t>25</a:t>
                </a:r>
              </a:p>
            </p:txBody>
          </p:sp>
          <p:grpSp>
            <p:nvGrpSpPr>
              <p:cNvPr id="7" name="Group 88"/>
              <p:cNvGrpSpPr>
                <a:grpSpLocks/>
              </p:cNvGrpSpPr>
              <p:nvPr/>
            </p:nvGrpSpPr>
            <p:grpSpPr bwMode="auto">
              <a:xfrm>
                <a:off x="687" y="2188"/>
                <a:ext cx="1743" cy="1318"/>
                <a:chOff x="357" y="2450"/>
                <a:chExt cx="795" cy="646"/>
              </a:xfrm>
            </p:grpSpPr>
            <p:sp>
              <p:nvSpPr>
                <p:cNvPr id="10257" name="Line 89"/>
                <p:cNvSpPr>
                  <a:spLocks noChangeShapeType="1"/>
                </p:cNvSpPr>
                <p:nvPr/>
              </p:nvSpPr>
              <p:spPr bwMode="auto">
                <a:xfrm>
                  <a:off x="357" y="2450"/>
                  <a:ext cx="795" cy="0"/>
                </a:xfrm>
                <a:prstGeom prst="line">
                  <a:avLst/>
                </a:prstGeom>
                <a:noFill/>
                <a:ln w="19050">
                  <a:solidFill>
                    <a:srgbClr val="FF0000"/>
                  </a:solidFill>
                  <a:round/>
                  <a:headEnd/>
                  <a:tailEnd/>
                </a:ln>
              </p:spPr>
              <p:txBody>
                <a:bodyPr/>
                <a:lstStyle/>
                <a:p>
                  <a:endParaRPr lang="en-US">
                    <a:latin typeface="Arial"/>
                    <a:cs typeface="Arial"/>
                  </a:endParaRPr>
                </a:p>
              </p:txBody>
            </p:sp>
            <p:sp>
              <p:nvSpPr>
                <p:cNvPr id="10258" name="Line 90"/>
                <p:cNvSpPr>
                  <a:spLocks noChangeShapeType="1"/>
                </p:cNvSpPr>
                <p:nvPr/>
              </p:nvSpPr>
              <p:spPr bwMode="auto">
                <a:xfrm>
                  <a:off x="1152" y="2451"/>
                  <a:ext cx="0" cy="645"/>
                </a:xfrm>
                <a:prstGeom prst="line">
                  <a:avLst/>
                </a:prstGeom>
                <a:noFill/>
                <a:ln w="19050">
                  <a:solidFill>
                    <a:srgbClr val="FF0000"/>
                  </a:solidFill>
                  <a:round/>
                  <a:headEnd/>
                  <a:tailEnd/>
                </a:ln>
              </p:spPr>
              <p:txBody>
                <a:bodyPr/>
                <a:lstStyle/>
                <a:p>
                  <a:endParaRPr lang="en-US">
                    <a:latin typeface="Arial"/>
                    <a:cs typeface="Arial"/>
                  </a:endParaRPr>
                </a:p>
              </p:txBody>
            </p:sp>
          </p:grpSp>
        </p:grpSp>
        <p:sp>
          <p:nvSpPr>
            <p:cNvPr id="10253" name="Oval 74"/>
            <p:cNvSpPr>
              <a:spLocks noChangeArrowheads="1"/>
            </p:cNvSpPr>
            <p:nvPr/>
          </p:nvSpPr>
          <p:spPr bwMode="auto">
            <a:xfrm>
              <a:off x="2387" y="2145"/>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85"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898219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8553"/>
                                        </p:tgtEl>
                                        <p:attrNameLst>
                                          <p:attrName>style.visibility</p:attrName>
                                        </p:attrNameLst>
                                      </p:cBhvr>
                                      <p:to>
                                        <p:strVal val="visible"/>
                                      </p:to>
                                    </p:set>
                                    <p:animEffect transition="in" filter="strips(downRight)">
                                      <p:cBhvr>
                                        <p:cTn id="7" dur="500"/>
                                        <p:tgtEl>
                                          <p:spTgt spid="1485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grpId="0" nodeType="clickEffect">
                                  <p:stCondLst>
                                    <p:cond delay="0"/>
                                  </p:stCondLst>
                                  <p:childTnLst>
                                    <p:set>
                                      <p:cBhvr>
                                        <p:cTn id="15" dur="1" fill="hold">
                                          <p:stCondLst>
                                            <p:cond delay="0"/>
                                          </p:stCondLst>
                                        </p:cTn>
                                        <p:tgtEl>
                                          <p:spTgt spid="148552"/>
                                        </p:tgtEl>
                                        <p:attrNameLst>
                                          <p:attrName>style.visibility</p:attrName>
                                        </p:attrNameLst>
                                      </p:cBhvr>
                                      <p:to>
                                        <p:strVal val="visible"/>
                                      </p:to>
                                    </p:set>
                                    <p:animEffect transition="in" filter="strips(upRight)">
                                      <p:cBhvr>
                                        <p:cTn id="16" dur="500"/>
                                        <p:tgtEl>
                                          <p:spTgt spid="14855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wipe(left)">
                                      <p:cBhvr>
                                        <p:cTn id="20" dur="500"/>
                                        <p:tgtEl>
                                          <p:spTgt spid="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downLeft)">
                                      <p:cBhvr>
                                        <p:cTn id="25" dur="1000"/>
                                        <p:tgtEl>
                                          <p:spTgt spid="5"/>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Effect transition="in" filter="wipe(left)">
                                      <p:cBhvr>
                                        <p:cTn id="29"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48552" grpId="0" animBg="1"/>
      <p:bldP spid="1485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Negative externalities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3" name="Content Placeholder 2"/>
          <p:cNvSpPr>
            <a:spLocks noGrp="1"/>
          </p:cNvSpPr>
          <p:nvPr>
            <p:ph idx="12"/>
          </p:nvPr>
        </p:nvSpPr>
        <p:spPr>
          <a:xfrm>
            <a:off x="381000" y="914400"/>
            <a:ext cx="8518947" cy="5257800"/>
          </a:xfrm>
        </p:spPr>
        <p:txBody>
          <a:bodyPr/>
          <a:lstStyle/>
          <a:p>
            <a:pPr marL="514350" indent="-514350">
              <a:buClr>
                <a:srgbClr val="C00000"/>
              </a:buClr>
              <a:buFont typeface="+mj-lt"/>
              <a:buAutoNum type="alphaUcPeriod"/>
            </a:pPr>
            <a:r>
              <a:rPr lang="en-US" dirty="0"/>
              <a:t>Air or water pollution from a factory </a:t>
            </a:r>
          </a:p>
          <a:p>
            <a:pPr marL="514350" indent="-514350">
              <a:buClr>
                <a:srgbClr val="C00000"/>
              </a:buClr>
              <a:buFont typeface="+mj-lt"/>
              <a:buAutoNum type="alphaUcPeriod"/>
            </a:pPr>
            <a:r>
              <a:rPr lang="en-US" dirty="0"/>
              <a:t>The neighbor’s barking dog or late-night party  </a:t>
            </a:r>
          </a:p>
          <a:p>
            <a:pPr marL="514350" indent="-514350">
              <a:buClr>
                <a:srgbClr val="C00000"/>
              </a:buClr>
              <a:buFont typeface="+mj-lt"/>
              <a:buAutoNum type="alphaUcPeriod"/>
            </a:pPr>
            <a:r>
              <a:rPr lang="en-US" dirty="0"/>
              <a:t>Noise pollution from construction projects</a:t>
            </a:r>
          </a:p>
          <a:p>
            <a:pPr marL="514350" indent="-514350">
              <a:buClr>
                <a:srgbClr val="C00000"/>
              </a:buClr>
              <a:buFont typeface="+mj-lt"/>
              <a:buAutoNum type="alphaUcPeriod"/>
            </a:pPr>
            <a:r>
              <a:rPr lang="en-US" dirty="0"/>
              <a:t>Second-hand smoke</a:t>
            </a:r>
          </a:p>
          <a:p>
            <a:pPr marL="514350" indent="-514350">
              <a:buClr>
                <a:srgbClr val="C00000"/>
              </a:buClr>
              <a:buFont typeface="+mj-lt"/>
              <a:buAutoNum type="alphaUcPeriod"/>
            </a:pPr>
            <a:r>
              <a:rPr lang="en-US" dirty="0"/>
              <a:t>Texting while driving  or walking </a:t>
            </a:r>
          </a:p>
          <a:p>
            <a:pPr lvl="1"/>
            <a:endParaRPr lang="en-US" dirty="0"/>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1810528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7</a:t>
            </a:fld>
            <a:endParaRPr lang="en-US" dirty="0"/>
          </a:p>
        </p:txBody>
      </p:sp>
      <p:sp>
        <p:nvSpPr>
          <p:cNvPr id="5" name="Text Placeholder 4"/>
          <p:cNvSpPr>
            <a:spLocks noGrp="1"/>
          </p:cNvSpPr>
          <p:nvPr>
            <p:ph type="body" sz="quarter" idx="12"/>
          </p:nvPr>
        </p:nvSpPr>
        <p:spPr/>
        <p:txBody>
          <a:bodyPr/>
          <a:lstStyle/>
          <a:p>
            <a:r>
              <a:rPr lang="en-US" dirty="0"/>
              <a:t>Vaccines</a:t>
            </a:r>
          </a:p>
        </p:txBody>
      </p:sp>
      <p:sp>
        <p:nvSpPr>
          <p:cNvPr id="6" name="Text Placeholder 5"/>
          <p:cNvSpPr>
            <a:spLocks noGrp="1"/>
          </p:cNvSpPr>
          <p:nvPr>
            <p:ph type="body" sz="quarter" idx="14"/>
          </p:nvPr>
        </p:nvSpPr>
        <p:spPr/>
        <p:txBody>
          <a:bodyPr/>
          <a:lstStyle/>
          <a:p>
            <a:r>
              <a:rPr lang="en-US" dirty="0"/>
              <a:t>“Declining to be vaccinated against contagious diseases such as measles imposes costs on other people, which is a negative externality.”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810" y="3276600"/>
            <a:ext cx="509038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9" name="Rectangle 8"/>
          <p:cNvSpPr/>
          <p:nvPr/>
        </p:nvSpPr>
        <p:spPr>
          <a:xfrm>
            <a:off x="2026810" y="5870575"/>
            <a:ext cx="3568606" cy="276999"/>
          </a:xfrm>
          <a:prstGeom prst="rect">
            <a:avLst/>
          </a:prstGeom>
        </p:spPr>
        <p:txBody>
          <a:bodyPr wrap="none">
            <a:spAutoFit/>
          </a:bodyPr>
          <a:lstStyle/>
          <a:p>
            <a:pPr lvl="0"/>
            <a:r>
              <a:rPr lang="en-US" sz="1200" dirty="0">
                <a:solidFill>
                  <a:prstClr val="black"/>
                </a:solidFill>
                <a:latin typeface="Calibri"/>
              </a:rPr>
              <a:t>Source: IGM Economic Experts Panel, March 10, 2015.</a:t>
            </a:r>
          </a:p>
        </p:txBody>
      </p:sp>
    </p:spTree>
    <p:extLst>
      <p:ext uri="{BB962C8B-B14F-4D97-AF65-F5344CB8AC3E}">
        <p14:creationId xmlns:p14="http://schemas.microsoft.com/office/powerpoint/2010/main" val="242529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Social Cost</a:t>
            </a:r>
          </a:p>
        </p:txBody>
      </p:sp>
      <p:sp>
        <p:nvSpPr>
          <p:cNvPr id="3" name="Content Placeholder 2"/>
          <p:cNvSpPr>
            <a:spLocks noGrp="1"/>
          </p:cNvSpPr>
          <p:nvPr>
            <p:ph idx="1"/>
          </p:nvPr>
        </p:nvSpPr>
        <p:spPr/>
        <p:txBody>
          <a:bodyPr/>
          <a:lstStyle/>
          <a:p>
            <a:r>
              <a:rPr lang="en-US" dirty="0"/>
              <a:t>With negative externalities, the social cost includes:</a:t>
            </a:r>
          </a:p>
          <a:p>
            <a:pPr lvl="1"/>
            <a:r>
              <a:rPr lang="en-US" dirty="0"/>
              <a:t>Private cost (the direct cost to sellers) – the supply curve</a:t>
            </a:r>
          </a:p>
          <a:p>
            <a:pPr lvl="1"/>
            <a:r>
              <a:rPr lang="en-US" dirty="0"/>
              <a:t>External cost (the value of the negative impact on bystanders)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4542671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1" y="673100"/>
            <a:ext cx="4986338" cy="5811838"/>
            <a:chOff x="115" y="389"/>
            <a:chExt cx="3141" cy="3661"/>
          </a:xfrm>
        </p:grpSpPr>
        <p:grpSp>
          <p:nvGrpSpPr>
            <p:cNvPr id="3" name="Group 3"/>
            <p:cNvGrpSpPr>
              <a:grpSpLocks/>
            </p:cNvGrpSpPr>
            <p:nvPr/>
          </p:nvGrpSpPr>
          <p:grpSpPr bwMode="auto">
            <a:xfrm>
              <a:off x="115" y="389"/>
              <a:ext cx="3141" cy="3661"/>
              <a:chOff x="2460" y="389"/>
              <a:chExt cx="3141" cy="3661"/>
            </a:xfrm>
          </p:grpSpPr>
          <p:grpSp>
            <p:nvGrpSpPr>
              <p:cNvPr id="4" name="Group 4"/>
              <p:cNvGrpSpPr>
                <a:grpSpLocks/>
              </p:cNvGrpSpPr>
              <p:nvPr/>
            </p:nvGrpSpPr>
            <p:grpSpPr bwMode="auto">
              <a:xfrm>
                <a:off x="2460" y="389"/>
                <a:ext cx="3112" cy="3650"/>
                <a:chOff x="2460" y="389"/>
                <a:chExt cx="3112" cy="3650"/>
              </a:xfrm>
            </p:grpSpPr>
            <p:sp>
              <p:nvSpPr>
                <p:cNvPr id="11288" name="AutoShape 5"/>
                <p:cNvSpPr>
                  <a:spLocks noChangeAspect="1" noChangeArrowheads="1" noTextEdit="1"/>
                </p:cNvSpPr>
                <p:nvPr/>
              </p:nvSpPr>
              <p:spPr bwMode="auto">
                <a:xfrm>
                  <a:off x="2550" y="389"/>
                  <a:ext cx="3022" cy="3650"/>
                </a:xfrm>
                <a:prstGeom prst="rect">
                  <a:avLst/>
                </a:prstGeom>
                <a:noFill/>
                <a:ln w="9525">
                  <a:noFill/>
                  <a:miter lim="800000"/>
                  <a:headEnd/>
                  <a:tailEnd/>
                </a:ln>
              </p:spPr>
              <p:txBody>
                <a:bodyPr/>
                <a:lstStyle/>
                <a:p>
                  <a:endParaRPr lang="en-US">
                    <a:latin typeface="Arial"/>
                    <a:cs typeface="Arial"/>
                  </a:endParaRPr>
                </a:p>
              </p:txBody>
            </p:sp>
            <p:sp>
              <p:nvSpPr>
                <p:cNvPr id="11289" name="Rectangle 6"/>
                <p:cNvSpPr>
                  <a:spLocks noChangeArrowheads="1"/>
                </p:cNvSpPr>
                <p:nvPr/>
              </p:nvSpPr>
              <p:spPr bwMode="auto">
                <a:xfrm>
                  <a:off x="2959" y="603"/>
                  <a:ext cx="2440" cy="2910"/>
                </a:xfrm>
                <a:prstGeom prst="rect">
                  <a:avLst/>
                </a:prstGeom>
                <a:solidFill>
                  <a:srgbClr val="FFFFFF"/>
                </a:solidFill>
                <a:ln w="9525">
                  <a:noFill/>
                  <a:miter lim="800000"/>
                  <a:headEnd/>
                  <a:tailEnd/>
                </a:ln>
              </p:spPr>
              <p:txBody>
                <a:bodyPr/>
                <a:lstStyle/>
                <a:p>
                  <a:endParaRPr lang="en-US">
                    <a:latin typeface="Arial"/>
                    <a:cs typeface="Arial"/>
                  </a:endParaRPr>
                </a:p>
              </p:txBody>
            </p:sp>
            <p:sp>
              <p:nvSpPr>
                <p:cNvPr id="11290" name="Line 7"/>
                <p:cNvSpPr>
                  <a:spLocks noChangeShapeType="1"/>
                </p:cNvSpPr>
                <p:nvPr/>
              </p:nvSpPr>
              <p:spPr bwMode="auto">
                <a:xfrm>
                  <a:off x="2959" y="3250"/>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1291" name="Line 8"/>
                <p:cNvSpPr>
                  <a:spLocks noChangeShapeType="1"/>
                </p:cNvSpPr>
                <p:nvPr/>
              </p:nvSpPr>
              <p:spPr bwMode="auto">
                <a:xfrm>
                  <a:off x="2959" y="2715"/>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1292" name="Line 9"/>
                <p:cNvSpPr>
                  <a:spLocks noChangeShapeType="1"/>
                </p:cNvSpPr>
                <p:nvPr/>
              </p:nvSpPr>
              <p:spPr bwMode="auto">
                <a:xfrm>
                  <a:off x="2959" y="2189"/>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1293" name="Line 10"/>
                <p:cNvSpPr>
                  <a:spLocks noChangeShapeType="1"/>
                </p:cNvSpPr>
                <p:nvPr/>
              </p:nvSpPr>
              <p:spPr bwMode="auto">
                <a:xfrm>
                  <a:off x="2959" y="1663"/>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1294" name="Line 11"/>
                <p:cNvSpPr>
                  <a:spLocks noChangeShapeType="1"/>
                </p:cNvSpPr>
                <p:nvPr/>
              </p:nvSpPr>
              <p:spPr bwMode="auto">
                <a:xfrm>
                  <a:off x="2959" y="1129"/>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1295" name="Line 12"/>
                <p:cNvSpPr>
                  <a:spLocks noChangeShapeType="1"/>
                </p:cNvSpPr>
                <p:nvPr/>
              </p:nvSpPr>
              <p:spPr bwMode="auto">
                <a:xfrm>
                  <a:off x="2959" y="603"/>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1296" name="Line 13"/>
                <p:cNvSpPr>
                  <a:spLocks noChangeShapeType="1"/>
                </p:cNvSpPr>
                <p:nvPr/>
              </p:nvSpPr>
              <p:spPr bwMode="auto">
                <a:xfrm>
                  <a:off x="2959" y="2987"/>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1297" name="Line 14"/>
                <p:cNvSpPr>
                  <a:spLocks noChangeShapeType="1"/>
                </p:cNvSpPr>
                <p:nvPr/>
              </p:nvSpPr>
              <p:spPr bwMode="auto">
                <a:xfrm>
                  <a:off x="2959" y="2452"/>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1298" name="Line 15"/>
                <p:cNvSpPr>
                  <a:spLocks noChangeShapeType="1"/>
                </p:cNvSpPr>
                <p:nvPr/>
              </p:nvSpPr>
              <p:spPr bwMode="auto">
                <a:xfrm>
                  <a:off x="2959" y="1926"/>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1299" name="Line 16"/>
                <p:cNvSpPr>
                  <a:spLocks noChangeShapeType="1"/>
                </p:cNvSpPr>
                <p:nvPr/>
              </p:nvSpPr>
              <p:spPr bwMode="auto">
                <a:xfrm>
                  <a:off x="2959" y="1400"/>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1300" name="Line 17"/>
                <p:cNvSpPr>
                  <a:spLocks noChangeShapeType="1"/>
                </p:cNvSpPr>
                <p:nvPr/>
              </p:nvSpPr>
              <p:spPr bwMode="auto">
                <a:xfrm>
                  <a:off x="2959" y="866"/>
                  <a:ext cx="2440" cy="1"/>
                </a:xfrm>
                <a:prstGeom prst="line">
                  <a:avLst/>
                </a:prstGeom>
                <a:noFill/>
                <a:ln w="0">
                  <a:solidFill>
                    <a:srgbClr val="000000"/>
                  </a:solidFill>
                  <a:round/>
                  <a:headEnd/>
                  <a:tailEnd/>
                </a:ln>
              </p:spPr>
              <p:txBody>
                <a:bodyPr/>
                <a:lstStyle/>
                <a:p>
                  <a:endParaRPr lang="en-US">
                    <a:latin typeface="Arial"/>
                    <a:cs typeface="Arial"/>
                  </a:endParaRPr>
                </a:p>
              </p:txBody>
            </p:sp>
            <p:sp>
              <p:nvSpPr>
                <p:cNvPr id="11301" name="Line 18"/>
                <p:cNvSpPr>
                  <a:spLocks noChangeShapeType="1"/>
                </p:cNvSpPr>
                <p:nvPr/>
              </p:nvSpPr>
              <p:spPr bwMode="auto">
                <a:xfrm>
                  <a:off x="3306"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1302" name="Line 19"/>
                <p:cNvSpPr>
                  <a:spLocks noChangeShapeType="1"/>
                </p:cNvSpPr>
                <p:nvPr/>
              </p:nvSpPr>
              <p:spPr bwMode="auto">
                <a:xfrm>
                  <a:off x="4006"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1303" name="Line 20"/>
                <p:cNvSpPr>
                  <a:spLocks noChangeShapeType="1"/>
                </p:cNvSpPr>
                <p:nvPr/>
              </p:nvSpPr>
              <p:spPr bwMode="auto">
                <a:xfrm>
                  <a:off x="4698"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1304" name="Line 21"/>
                <p:cNvSpPr>
                  <a:spLocks noChangeShapeType="1"/>
                </p:cNvSpPr>
                <p:nvPr/>
              </p:nvSpPr>
              <p:spPr bwMode="auto">
                <a:xfrm>
                  <a:off x="5399"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1305" name="Line 22"/>
                <p:cNvSpPr>
                  <a:spLocks noChangeShapeType="1"/>
                </p:cNvSpPr>
                <p:nvPr/>
              </p:nvSpPr>
              <p:spPr bwMode="auto">
                <a:xfrm>
                  <a:off x="3660"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1306" name="Line 23"/>
                <p:cNvSpPr>
                  <a:spLocks noChangeShapeType="1"/>
                </p:cNvSpPr>
                <p:nvPr/>
              </p:nvSpPr>
              <p:spPr bwMode="auto">
                <a:xfrm>
                  <a:off x="4352"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1307" name="Line 24"/>
                <p:cNvSpPr>
                  <a:spLocks noChangeShapeType="1"/>
                </p:cNvSpPr>
                <p:nvPr/>
              </p:nvSpPr>
              <p:spPr bwMode="auto">
                <a:xfrm>
                  <a:off x="5053" y="603"/>
                  <a:ext cx="1" cy="2910"/>
                </a:xfrm>
                <a:prstGeom prst="line">
                  <a:avLst/>
                </a:prstGeom>
                <a:noFill/>
                <a:ln w="0">
                  <a:solidFill>
                    <a:srgbClr val="000000"/>
                  </a:solidFill>
                  <a:round/>
                  <a:headEnd/>
                  <a:tailEnd/>
                </a:ln>
              </p:spPr>
              <p:txBody>
                <a:bodyPr/>
                <a:lstStyle/>
                <a:p>
                  <a:endParaRPr lang="en-US">
                    <a:latin typeface="Arial"/>
                    <a:cs typeface="Arial"/>
                  </a:endParaRPr>
                </a:p>
              </p:txBody>
            </p:sp>
            <p:sp>
              <p:nvSpPr>
                <p:cNvPr id="11308" name="Rectangle 25"/>
                <p:cNvSpPr>
                  <a:spLocks noChangeArrowheads="1"/>
                </p:cNvSpPr>
                <p:nvPr/>
              </p:nvSpPr>
              <p:spPr bwMode="auto">
                <a:xfrm>
                  <a:off x="2959" y="603"/>
                  <a:ext cx="2440" cy="2910"/>
                </a:xfrm>
                <a:prstGeom prst="rect">
                  <a:avLst/>
                </a:prstGeom>
                <a:noFill/>
                <a:ln w="12700">
                  <a:solidFill>
                    <a:schemeClr val="tx1"/>
                  </a:solidFill>
                  <a:miter lim="800000"/>
                  <a:headEnd/>
                  <a:tailEnd/>
                </a:ln>
              </p:spPr>
              <p:txBody>
                <a:bodyPr/>
                <a:lstStyle/>
                <a:p>
                  <a:endParaRPr lang="en-US">
                    <a:latin typeface="Arial"/>
                    <a:cs typeface="Arial"/>
                  </a:endParaRPr>
                </a:p>
              </p:txBody>
            </p:sp>
            <p:sp>
              <p:nvSpPr>
                <p:cNvPr id="11309" name="Line 26"/>
                <p:cNvSpPr>
                  <a:spLocks noChangeShapeType="1"/>
                </p:cNvSpPr>
                <p:nvPr/>
              </p:nvSpPr>
              <p:spPr bwMode="auto">
                <a:xfrm>
                  <a:off x="2959" y="603"/>
                  <a:ext cx="1" cy="2910"/>
                </a:xfrm>
                <a:prstGeom prst="line">
                  <a:avLst/>
                </a:prstGeom>
                <a:noFill/>
                <a:ln w="25400">
                  <a:solidFill>
                    <a:srgbClr val="000000"/>
                  </a:solidFill>
                  <a:round/>
                  <a:headEnd/>
                  <a:tailEnd/>
                </a:ln>
              </p:spPr>
              <p:txBody>
                <a:bodyPr/>
                <a:lstStyle/>
                <a:p>
                  <a:endParaRPr lang="en-US">
                    <a:latin typeface="Arial"/>
                    <a:cs typeface="Arial"/>
                  </a:endParaRPr>
                </a:p>
              </p:txBody>
            </p:sp>
            <p:sp>
              <p:nvSpPr>
                <p:cNvPr id="11310" name="Line 27"/>
                <p:cNvSpPr>
                  <a:spLocks noChangeShapeType="1"/>
                </p:cNvSpPr>
                <p:nvPr/>
              </p:nvSpPr>
              <p:spPr bwMode="auto">
                <a:xfrm>
                  <a:off x="2912" y="351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11" name="Line 28"/>
                <p:cNvSpPr>
                  <a:spLocks noChangeShapeType="1"/>
                </p:cNvSpPr>
                <p:nvPr/>
              </p:nvSpPr>
              <p:spPr bwMode="auto">
                <a:xfrm>
                  <a:off x="2912" y="3250"/>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12" name="Line 29"/>
                <p:cNvSpPr>
                  <a:spLocks noChangeShapeType="1"/>
                </p:cNvSpPr>
                <p:nvPr/>
              </p:nvSpPr>
              <p:spPr bwMode="auto">
                <a:xfrm>
                  <a:off x="2912" y="2987"/>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13" name="Line 30"/>
                <p:cNvSpPr>
                  <a:spLocks noChangeShapeType="1"/>
                </p:cNvSpPr>
                <p:nvPr/>
              </p:nvSpPr>
              <p:spPr bwMode="auto">
                <a:xfrm>
                  <a:off x="2912" y="2715"/>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14" name="Line 31"/>
                <p:cNvSpPr>
                  <a:spLocks noChangeShapeType="1"/>
                </p:cNvSpPr>
                <p:nvPr/>
              </p:nvSpPr>
              <p:spPr bwMode="auto">
                <a:xfrm>
                  <a:off x="2912" y="2452"/>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15" name="Line 32"/>
                <p:cNvSpPr>
                  <a:spLocks noChangeShapeType="1"/>
                </p:cNvSpPr>
                <p:nvPr/>
              </p:nvSpPr>
              <p:spPr bwMode="auto">
                <a:xfrm>
                  <a:off x="2912" y="2189"/>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16" name="Line 33"/>
                <p:cNvSpPr>
                  <a:spLocks noChangeShapeType="1"/>
                </p:cNvSpPr>
                <p:nvPr/>
              </p:nvSpPr>
              <p:spPr bwMode="auto">
                <a:xfrm>
                  <a:off x="2912" y="1926"/>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17" name="Line 34"/>
                <p:cNvSpPr>
                  <a:spLocks noChangeShapeType="1"/>
                </p:cNvSpPr>
                <p:nvPr/>
              </p:nvSpPr>
              <p:spPr bwMode="auto">
                <a:xfrm>
                  <a:off x="2912" y="166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18" name="Line 35"/>
                <p:cNvSpPr>
                  <a:spLocks noChangeShapeType="1"/>
                </p:cNvSpPr>
                <p:nvPr/>
              </p:nvSpPr>
              <p:spPr bwMode="auto">
                <a:xfrm>
                  <a:off x="2912" y="1400"/>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19" name="Line 36"/>
                <p:cNvSpPr>
                  <a:spLocks noChangeShapeType="1"/>
                </p:cNvSpPr>
                <p:nvPr/>
              </p:nvSpPr>
              <p:spPr bwMode="auto">
                <a:xfrm>
                  <a:off x="2912" y="1129"/>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20" name="Line 37"/>
                <p:cNvSpPr>
                  <a:spLocks noChangeShapeType="1"/>
                </p:cNvSpPr>
                <p:nvPr/>
              </p:nvSpPr>
              <p:spPr bwMode="auto">
                <a:xfrm>
                  <a:off x="2912" y="866"/>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21" name="Line 38"/>
                <p:cNvSpPr>
                  <a:spLocks noChangeShapeType="1"/>
                </p:cNvSpPr>
                <p:nvPr/>
              </p:nvSpPr>
              <p:spPr bwMode="auto">
                <a:xfrm>
                  <a:off x="2912" y="60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22" name="Line 39"/>
                <p:cNvSpPr>
                  <a:spLocks noChangeShapeType="1"/>
                </p:cNvSpPr>
                <p:nvPr/>
              </p:nvSpPr>
              <p:spPr bwMode="auto">
                <a:xfrm>
                  <a:off x="2896" y="3513"/>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23" name="Line 40"/>
                <p:cNvSpPr>
                  <a:spLocks noChangeShapeType="1"/>
                </p:cNvSpPr>
                <p:nvPr/>
              </p:nvSpPr>
              <p:spPr bwMode="auto">
                <a:xfrm>
                  <a:off x="2896" y="2987"/>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24" name="Line 41"/>
                <p:cNvSpPr>
                  <a:spLocks noChangeShapeType="1"/>
                </p:cNvSpPr>
                <p:nvPr/>
              </p:nvSpPr>
              <p:spPr bwMode="auto">
                <a:xfrm>
                  <a:off x="2896" y="2452"/>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25" name="Line 42"/>
                <p:cNvSpPr>
                  <a:spLocks noChangeShapeType="1"/>
                </p:cNvSpPr>
                <p:nvPr/>
              </p:nvSpPr>
              <p:spPr bwMode="auto">
                <a:xfrm>
                  <a:off x="2896" y="1926"/>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26" name="Line 43"/>
                <p:cNvSpPr>
                  <a:spLocks noChangeShapeType="1"/>
                </p:cNvSpPr>
                <p:nvPr/>
              </p:nvSpPr>
              <p:spPr bwMode="auto">
                <a:xfrm>
                  <a:off x="2896" y="1400"/>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27" name="Line 44"/>
                <p:cNvSpPr>
                  <a:spLocks noChangeShapeType="1"/>
                </p:cNvSpPr>
                <p:nvPr/>
              </p:nvSpPr>
              <p:spPr bwMode="auto">
                <a:xfrm>
                  <a:off x="2896" y="866"/>
                  <a:ext cx="63"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28" name="Line 45"/>
                <p:cNvSpPr>
                  <a:spLocks noChangeShapeType="1"/>
                </p:cNvSpPr>
                <p:nvPr/>
              </p:nvSpPr>
              <p:spPr bwMode="auto">
                <a:xfrm>
                  <a:off x="2959" y="3513"/>
                  <a:ext cx="2440"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29" name="Line 46"/>
                <p:cNvSpPr>
                  <a:spLocks noChangeShapeType="1"/>
                </p:cNvSpPr>
                <p:nvPr/>
              </p:nvSpPr>
              <p:spPr bwMode="auto">
                <a:xfrm flipV="1">
                  <a:off x="2959"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1330" name="Line 47"/>
                <p:cNvSpPr>
                  <a:spLocks noChangeShapeType="1"/>
                </p:cNvSpPr>
                <p:nvPr/>
              </p:nvSpPr>
              <p:spPr bwMode="auto">
                <a:xfrm flipV="1">
                  <a:off x="3306"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1331" name="Line 48"/>
                <p:cNvSpPr>
                  <a:spLocks noChangeShapeType="1"/>
                </p:cNvSpPr>
                <p:nvPr/>
              </p:nvSpPr>
              <p:spPr bwMode="auto">
                <a:xfrm flipV="1">
                  <a:off x="3660"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1332" name="Line 49"/>
                <p:cNvSpPr>
                  <a:spLocks noChangeShapeType="1"/>
                </p:cNvSpPr>
                <p:nvPr/>
              </p:nvSpPr>
              <p:spPr bwMode="auto">
                <a:xfrm flipV="1">
                  <a:off x="4006"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1333" name="Line 50"/>
                <p:cNvSpPr>
                  <a:spLocks noChangeShapeType="1"/>
                </p:cNvSpPr>
                <p:nvPr/>
              </p:nvSpPr>
              <p:spPr bwMode="auto">
                <a:xfrm flipV="1">
                  <a:off x="4352"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1334" name="Line 51"/>
                <p:cNvSpPr>
                  <a:spLocks noChangeShapeType="1"/>
                </p:cNvSpPr>
                <p:nvPr/>
              </p:nvSpPr>
              <p:spPr bwMode="auto">
                <a:xfrm flipV="1">
                  <a:off x="4698"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1335" name="Line 52"/>
                <p:cNvSpPr>
                  <a:spLocks noChangeShapeType="1"/>
                </p:cNvSpPr>
                <p:nvPr/>
              </p:nvSpPr>
              <p:spPr bwMode="auto">
                <a:xfrm flipV="1">
                  <a:off x="5053"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1336" name="Line 53"/>
                <p:cNvSpPr>
                  <a:spLocks noChangeShapeType="1"/>
                </p:cNvSpPr>
                <p:nvPr/>
              </p:nvSpPr>
              <p:spPr bwMode="auto">
                <a:xfrm flipV="1">
                  <a:off x="5399" y="3513"/>
                  <a:ext cx="1" cy="49"/>
                </a:xfrm>
                <a:prstGeom prst="line">
                  <a:avLst/>
                </a:prstGeom>
                <a:noFill/>
                <a:ln w="25400">
                  <a:solidFill>
                    <a:srgbClr val="000000"/>
                  </a:solidFill>
                  <a:round/>
                  <a:headEnd/>
                  <a:tailEnd/>
                </a:ln>
              </p:spPr>
              <p:txBody>
                <a:bodyPr/>
                <a:lstStyle/>
                <a:p>
                  <a:endParaRPr lang="en-US">
                    <a:latin typeface="Arial"/>
                    <a:cs typeface="Arial"/>
                  </a:endParaRPr>
                </a:p>
              </p:txBody>
            </p:sp>
            <p:sp>
              <p:nvSpPr>
                <p:cNvPr id="11337" name="Line 54"/>
                <p:cNvSpPr>
                  <a:spLocks noChangeShapeType="1"/>
                </p:cNvSpPr>
                <p:nvPr/>
              </p:nvSpPr>
              <p:spPr bwMode="auto">
                <a:xfrm flipV="1">
                  <a:off x="2959"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1338" name="Line 55"/>
                <p:cNvSpPr>
                  <a:spLocks noChangeShapeType="1"/>
                </p:cNvSpPr>
                <p:nvPr/>
              </p:nvSpPr>
              <p:spPr bwMode="auto">
                <a:xfrm flipV="1">
                  <a:off x="3660"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1339" name="Line 56"/>
                <p:cNvSpPr>
                  <a:spLocks noChangeShapeType="1"/>
                </p:cNvSpPr>
                <p:nvPr/>
              </p:nvSpPr>
              <p:spPr bwMode="auto">
                <a:xfrm flipV="1">
                  <a:off x="4352"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1340" name="Line 57"/>
                <p:cNvSpPr>
                  <a:spLocks noChangeShapeType="1"/>
                </p:cNvSpPr>
                <p:nvPr/>
              </p:nvSpPr>
              <p:spPr bwMode="auto">
                <a:xfrm flipV="1">
                  <a:off x="5053" y="3513"/>
                  <a:ext cx="1" cy="66"/>
                </a:xfrm>
                <a:prstGeom prst="line">
                  <a:avLst/>
                </a:prstGeom>
                <a:noFill/>
                <a:ln w="25400">
                  <a:solidFill>
                    <a:srgbClr val="000000"/>
                  </a:solidFill>
                  <a:round/>
                  <a:headEnd/>
                  <a:tailEnd/>
                </a:ln>
              </p:spPr>
              <p:txBody>
                <a:bodyPr/>
                <a:lstStyle/>
                <a:p>
                  <a:endParaRPr lang="en-US">
                    <a:latin typeface="Arial"/>
                    <a:cs typeface="Arial"/>
                  </a:endParaRPr>
                </a:p>
              </p:txBody>
            </p:sp>
            <p:sp>
              <p:nvSpPr>
                <p:cNvPr id="11341" name="Rectangle 58"/>
                <p:cNvSpPr>
                  <a:spLocks noChangeArrowheads="1"/>
                </p:cNvSpPr>
                <p:nvPr/>
              </p:nvSpPr>
              <p:spPr bwMode="auto">
                <a:xfrm>
                  <a:off x="2721" y="3414"/>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11342" name="Rectangle 59"/>
                <p:cNvSpPr>
                  <a:spLocks noChangeArrowheads="1"/>
                </p:cNvSpPr>
                <p:nvPr/>
              </p:nvSpPr>
              <p:spPr bwMode="auto">
                <a:xfrm>
                  <a:off x="2676" y="2888"/>
                  <a:ext cx="216"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60</a:t>
                  </a:r>
                  <a:endParaRPr lang="en-US" sz="2400" dirty="0">
                    <a:latin typeface="Arial"/>
                    <a:cs typeface="Arial"/>
                  </a:endParaRPr>
                </a:p>
              </p:txBody>
            </p:sp>
            <p:sp>
              <p:nvSpPr>
                <p:cNvPr id="11343" name="Rectangle 60"/>
                <p:cNvSpPr>
                  <a:spLocks noChangeArrowheads="1"/>
                </p:cNvSpPr>
                <p:nvPr/>
              </p:nvSpPr>
              <p:spPr bwMode="auto">
                <a:xfrm>
                  <a:off x="2568" y="2354"/>
                  <a:ext cx="324"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120</a:t>
                  </a:r>
                  <a:endParaRPr lang="en-US" sz="2400" dirty="0">
                    <a:latin typeface="Arial"/>
                    <a:cs typeface="Arial"/>
                  </a:endParaRPr>
                </a:p>
              </p:txBody>
            </p:sp>
            <p:sp>
              <p:nvSpPr>
                <p:cNvPr id="11344" name="Rectangle 61"/>
                <p:cNvSpPr>
                  <a:spLocks noChangeArrowheads="1"/>
                </p:cNvSpPr>
                <p:nvPr/>
              </p:nvSpPr>
              <p:spPr bwMode="auto">
                <a:xfrm>
                  <a:off x="2568" y="1828"/>
                  <a:ext cx="324"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180</a:t>
                  </a:r>
                  <a:endParaRPr lang="en-US" sz="2400" dirty="0">
                    <a:latin typeface="Arial"/>
                    <a:cs typeface="Arial"/>
                  </a:endParaRPr>
                </a:p>
              </p:txBody>
            </p:sp>
            <p:sp>
              <p:nvSpPr>
                <p:cNvPr id="11345" name="Rectangle 62"/>
                <p:cNvSpPr>
                  <a:spLocks noChangeArrowheads="1"/>
                </p:cNvSpPr>
                <p:nvPr/>
              </p:nvSpPr>
              <p:spPr bwMode="auto">
                <a:xfrm>
                  <a:off x="2568" y="1301"/>
                  <a:ext cx="324"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240</a:t>
                  </a:r>
                  <a:endParaRPr lang="en-US" sz="2400" dirty="0">
                    <a:latin typeface="Arial"/>
                    <a:cs typeface="Arial"/>
                  </a:endParaRPr>
                </a:p>
              </p:txBody>
            </p:sp>
            <p:sp>
              <p:nvSpPr>
                <p:cNvPr id="11346" name="Rectangle 63"/>
                <p:cNvSpPr>
                  <a:spLocks noChangeArrowheads="1"/>
                </p:cNvSpPr>
                <p:nvPr/>
              </p:nvSpPr>
              <p:spPr bwMode="auto">
                <a:xfrm>
                  <a:off x="2460" y="767"/>
                  <a:ext cx="432" cy="233"/>
                </a:xfrm>
                <a:prstGeom prst="rect">
                  <a:avLst/>
                </a:prstGeom>
                <a:noFill/>
                <a:ln w="9525">
                  <a:noFill/>
                  <a:miter lim="800000"/>
                  <a:headEnd/>
                  <a:tailEnd/>
                </a:ln>
              </p:spPr>
              <p:txBody>
                <a:bodyPr wrap="none" lIns="0" tIns="0" rIns="0" bIns="0">
                  <a:spAutoFit/>
                </a:bodyPr>
                <a:lstStyle/>
                <a:p>
                  <a:r>
                    <a:rPr lang="en-US" sz="2400" dirty="0">
                      <a:solidFill>
                        <a:srgbClr val="000000"/>
                      </a:solidFill>
                      <a:latin typeface="Arial"/>
                      <a:cs typeface="Arial"/>
                    </a:rPr>
                    <a:t>$300</a:t>
                  </a:r>
                  <a:endParaRPr lang="en-US" sz="2400" dirty="0">
                    <a:latin typeface="Arial"/>
                    <a:cs typeface="Arial"/>
                  </a:endParaRPr>
                </a:p>
              </p:txBody>
            </p:sp>
            <p:sp>
              <p:nvSpPr>
                <p:cNvPr id="11347" name="Rectangle 64"/>
                <p:cNvSpPr>
                  <a:spLocks noChangeArrowheads="1"/>
                </p:cNvSpPr>
                <p:nvPr/>
              </p:nvSpPr>
              <p:spPr bwMode="auto">
                <a:xfrm>
                  <a:off x="2912" y="3592"/>
                  <a:ext cx="108"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0</a:t>
                  </a:r>
                  <a:endParaRPr lang="en-US" sz="2400">
                    <a:latin typeface="Arial"/>
                    <a:cs typeface="Arial"/>
                  </a:endParaRPr>
                </a:p>
              </p:txBody>
            </p:sp>
            <p:sp>
              <p:nvSpPr>
                <p:cNvPr id="11348" name="Rectangle 65"/>
                <p:cNvSpPr>
                  <a:spLocks noChangeArrowheads="1"/>
                </p:cNvSpPr>
                <p:nvPr/>
              </p:nvSpPr>
              <p:spPr bwMode="auto">
                <a:xfrm>
                  <a:off x="3557"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10</a:t>
                  </a:r>
                  <a:endParaRPr lang="en-US" sz="2400">
                    <a:latin typeface="Arial"/>
                    <a:cs typeface="Arial"/>
                  </a:endParaRPr>
                </a:p>
              </p:txBody>
            </p:sp>
            <p:sp>
              <p:nvSpPr>
                <p:cNvPr id="11349" name="Rectangle 66"/>
                <p:cNvSpPr>
                  <a:spLocks noChangeArrowheads="1"/>
                </p:cNvSpPr>
                <p:nvPr/>
              </p:nvSpPr>
              <p:spPr bwMode="auto">
                <a:xfrm>
                  <a:off x="4250"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20</a:t>
                  </a:r>
                  <a:endParaRPr lang="en-US" sz="2400">
                    <a:latin typeface="Arial"/>
                    <a:cs typeface="Arial"/>
                  </a:endParaRPr>
                </a:p>
              </p:txBody>
            </p:sp>
            <p:sp>
              <p:nvSpPr>
                <p:cNvPr id="11350" name="Rectangle 67"/>
                <p:cNvSpPr>
                  <a:spLocks noChangeArrowheads="1"/>
                </p:cNvSpPr>
                <p:nvPr/>
              </p:nvSpPr>
              <p:spPr bwMode="auto">
                <a:xfrm>
                  <a:off x="4950" y="3592"/>
                  <a:ext cx="216" cy="233"/>
                </a:xfrm>
                <a:prstGeom prst="rect">
                  <a:avLst/>
                </a:prstGeom>
                <a:noFill/>
                <a:ln w="9525">
                  <a:noFill/>
                  <a:miter lim="800000"/>
                  <a:headEnd/>
                  <a:tailEnd/>
                </a:ln>
              </p:spPr>
              <p:txBody>
                <a:bodyPr wrap="none" lIns="0" tIns="0" rIns="0" bIns="0">
                  <a:spAutoFit/>
                </a:bodyPr>
                <a:lstStyle/>
                <a:p>
                  <a:r>
                    <a:rPr lang="en-US" sz="2400">
                      <a:solidFill>
                        <a:srgbClr val="000000"/>
                      </a:solidFill>
                      <a:latin typeface="Arial"/>
                      <a:cs typeface="Arial"/>
                    </a:rPr>
                    <a:t>30</a:t>
                  </a:r>
                  <a:endParaRPr lang="en-US" sz="2400">
                    <a:latin typeface="Arial"/>
                    <a:cs typeface="Arial"/>
                  </a:endParaRPr>
                </a:p>
              </p:txBody>
            </p:sp>
          </p:grpSp>
          <p:sp>
            <p:nvSpPr>
              <p:cNvPr id="11285" name="Text Box 68"/>
              <p:cNvSpPr txBox="1">
                <a:spLocks noChangeArrowheads="1"/>
              </p:cNvSpPr>
              <p:nvPr/>
            </p:nvSpPr>
            <p:spPr bwMode="auto">
              <a:xfrm>
                <a:off x="2970" y="3517"/>
                <a:ext cx="2631" cy="533"/>
              </a:xfrm>
              <a:prstGeom prst="rect">
                <a:avLst/>
              </a:prstGeom>
              <a:noFill/>
              <a:ln w="9525">
                <a:noFill/>
                <a:miter lim="800000"/>
                <a:headEnd/>
                <a:tailEnd/>
              </a:ln>
            </p:spPr>
            <p:txBody>
              <a:bodyPr wrap="square">
                <a:spAutoFit/>
              </a:bodyPr>
              <a:lstStyle/>
              <a:p>
                <a:pPr algn="r">
                  <a:spcBef>
                    <a:spcPct val="50000"/>
                  </a:spcBef>
                </a:pPr>
                <a:r>
                  <a:rPr lang="en-US" sz="2500" b="1" i="1" dirty="0">
                    <a:latin typeface="Arial"/>
                    <a:cs typeface="Arial"/>
                  </a:rPr>
                  <a:t>Q</a:t>
                </a:r>
                <a:r>
                  <a:rPr lang="en-US" sz="2500" dirty="0">
                    <a:latin typeface="Arial"/>
                    <a:cs typeface="Arial"/>
                  </a:rPr>
                  <a:t> </a:t>
                </a:r>
                <a:br>
                  <a:rPr lang="en-US" sz="2500" dirty="0">
                    <a:latin typeface="Arial"/>
                    <a:cs typeface="Arial"/>
                  </a:rPr>
                </a:br>
                <a:r>
                  <a:rPr lang="en-US" sz="2400" dirty="0">
                    <a:cs typeface="Arial"/>
                  </a:rPr>
                  <a:t>(tons of paper per day)</a:t>
                </a:r>
                <a:endParaRPr lang="en-US" sz="2400" dirty="0">
                  <a:latin typeface="Arial"/>
                  <a:cs typeface="Arial"/>
                </a:endParaRPr>
              </a:p>
            </p:txBody>
          </p:sp>
          <p:sp>
            <p:nvSpPr>
              <p:cNvPr id="11286" name="Text Box 69"/>
              <p:cNvSpPr txBox="1">
                <a:spLocks noChangeArrowheads="1"/>
              </p:cNvSpPr>
              <p:nvPr/>
            </p:nvSpPr>
            <p:spPr bwMode="auto">
              <a:xfrm>
                <a:off x="2644" y="483"/>
                <a:ext cx="263" cy="298"/>
              </a:xfrm>
              <a:prstGeom prst="rect">
                <a:avLst/>
              </a:prstGeom>
              <a:noFill/>
              <a:ln w="9525">
                <a:noFill/>
                <a:miter lim="800000"/>
                <a:headEnd/>
                <a:tailEnd/>
              </a:ln>
            </p:spPr>
            <p:txBody>
              <a:bodyPr>
                <a:spAutoFit/>
              </a:bodyPr>
              <a:lstStyle/>
              <a:p>
                <a:pPr algn="r">
                  <a:spcBef>
                    <a:spcPct val="50000"/>
                  </a:spcBef>
                </a:pPr>
                <a:r>
                  <a:rPr lang="en-US" sz="2500" b="1" i="1" dirty="0">
                    <a:latin typeface="Arial"/>
                    <a:cs typeface="Arial"/>
                  </a:rPr>
                  <a:t>P</a:t>
                </a:r>
                <a:r>
                  <a:rPr lang="en-US" sz="2500" dirty="0">
                    <a:latin typeface="Arial"/>
                    <a:cs typeface="Arial"/>
                  </a:rPr>
                  <a:t> </a:t>
                </a:r>
                <a:endParaRPr lang="en-US" sz="2400" dirty="0">
                  <a:latin typeface="Arial"/>
                  <a:cs typeface="Arial"/>
                </a:endParaRPr>
              </a:p>
            </p:txBody>
          </p:sp>
        </p:grpSp>
        <p:sp>
          <p:nvSpPr>
            <p:cNvPr id="11283" name="Text Box 71"/>
            <p:cNvSpPr txBox="1">
              <a:spLocks noChangeArrowheads="1"/>
            </p:cNvSpPr>
            <p:nvPr/>
          </p:nvSpPr>
          <p:spPr bwMode="auto">
            <a:xfrm>
              <a:off x="625" y="603"/>
              <a:ext cx="2526" cy="260"/>
            </a:xfrm>
            <a:prstGeom prst="rect">
              <a:avLst/>
            </a:prstGeom>
            <a:solidFill>
              <a:schemeClr val="bg1"/>
            </a:solidFill>
            <a:ln w="9525">
              <a:noFill/>
              <a:miter lim="800000"/>
              <a:headEnd/>
              <a:tailEnd/>
            </a:ln>
          </p:spPr>
          <p:txBody>
            <a:bodyPr/>
            <a:lstStyle/>
            <a:p>
              <a:pPr algn="ctr">
                <a:spcBef>
                  <a:spcPct val="50000"/>
                </a:spcBef>
              </a:pPr>
              <a:r>
                <a:rPr lang="en-US" sz="2500" u="sng" dirty="0">
                  <a:latin typeface="Arial"/>
                  <a:cs typeface="Arial"/>
                </a:rPr>
                <a:t>The supply of paper</a:t>
              </a:r>
            </a:p>
          </p:txBody>
        </p:sp>
      </p:grpSp>
      <p:sp>
        <p:nvSpPr>
          <p:cNvPr id="11269" name="Rectangle 73"/>
          <p:cNvSpPr>
            <a:spLocks noGrp="1" noChangeArrowheads="1"/>
          </p:cNvSpPr>
          <p:nvPr>
            <p:ph type="title"/>
          </p:nvPr>
        </p:nvSpPr>
        <p:spPr/>
        <p:txBody>
          <a:bodyPr>
            <a:normAutofit/>
          </a:bodyPr>
          <a:lstStyle/>
          <a:p>
            <a:pPr eaLnBrk="1" hangingPunct="1"/>
            <a:r>
              <a:rPr lang="en-US" sz="3000" dirty="0">
                <a:solidFill>
                  <a:schemeClr val="accent6">
                    <a:lumMod val="50000"/>
                  </a:schemeClr>
                </a:solidFill>
              </a:rPr>
              <a:t>EXAMPLE 2: Analysis of a negative externality – 1 </a:t>
            </a:r>
          </a:p>
        </p:txBody>
      </p:sp>
      <p:sp>
        <p:nvSpPr>
          <p:cNvPr id="9" name="Slide Number Placeholder 8"/>
          <p:cNvSpPr>
            <a:spLocks noGrp="1"/>
          </p:cNvSpPr>
          <p:nvPr>
            <p:ph type="sldNum" sz="quarter" idx="10"/>
          </p:nvPr>
        </p:nvSpPr>
        <p:spPr/>
        <p:txBody>
          <a:bodyPr/>
          <a:lstStyle/>
          <a:p>
            <a:pPr>
              <a:defRPr/>
            </a:pPr>
            <a:fld id="{2F37425F-5E17-4209-B948-B5CE2119E408}" type="slidenum">
              <a:rPr lang="en-US" smtClean="0"/>
              <a:pPr>
                <a:defRPr/>
              </a:pPr>
              <a:t>9</a:t>
            </a:fld>
            <a:endParaRPr lang="en-US" dirty="0"/>
          </a:p>
        </p:txBody>
      </p:sp>
      <p:sp>
        <p:nvSpPr>
          <p:cNvPr id="11270" name="Line 74"/>
          <p:cNvSpPr>
            <a:spLocks noChangeShapeType="1"/>
          </p:cNvSpPr>
          <p:nvPr/>
        </p:nvSpPr>
        <p:spPr bwMode="auto">
          <a:xfrm flipV="1">
            <a:off x="1090613" y="2692400"/>
            <a:ext cx="3870325" cy="2932113"/>
          </a:xfrm>
          <a:prstGeom prst="line">
            <a:avLst/>
          </a:prstGeom>
          <a:noFill/>
          <a:ln w="44450">
            <a:solidFill>
              <a:srgbClr val="002060"/>
            </a:solidFill>
            <a:round/>
            <a:headEnd/>
            <a:tailEnd/>
          </a:ln>
        </p:spPr>
        <p:txBody>
          <a:bodyPr/>
          <a:lstStyle/>
          <a:p>
            <a:endParaRPr lang="en-US">
              <a:latin typeface="Arial"/>
              <a:cs typeface="Arial"/>
            </a:endParaRPr>
          </a:p>
        </p:txBody>
      </p:sp>
      <p:sp>
        <p:nvSpPr>
          <p:cNvPr id="11271" name="Rectangle 78"/>
          <p:cNvSpPr>
            <a:spLocks noChangeArrowheads="1"/>
          </p:cNvSpPr>
          <p:nvPr/>
        </p:nvSpPr>
        <p:spPr bwMode="auto">
          <a:xfrm>
            <a:off x="4960938" y="2335213"/>
            <a:ext cx="2984500" cy="457200"/>
          </a:xfrm>
          <a:prstGeom prst="rect">
            <a:avLst/>
          </a:prstGeom>
          <a:noFill/>
          <a:ln w="9525">
            <a:noFill/>
            <a:miter lim="800000"/>
            <a:headEnd/>
            <a:tailEnd/>
          </a:ln>
        </p:spPr>
        <p:txBody>
          <a:bodyPr>
            <a:spAutoFit/>
          </a:bodyPr>
          <a:lstStyle/>
          <a:p>
            <a:r>
              <a:rPr lang="en-US" sz="2400" dirty="0">
                <a:latin typeface="Arial"/>
                <a:cs typeface="Arial"/>
              </a:rPr>
              <a:t>Supply (</a:t>
            </a:r>
            <a:r>
              <a:rPr lang="en-US" sz="2400" dirty="0">
                <a:solidFill>
                  <a:srgbClr val="002060"/>
                </a:solidFill>
                <a:latin typeface="Arial"/>
                <a:cs typeface="Arial"/>
              </a:rPr>
              <a:t>private cost</a:t>
            </a:r>
            <a:r>
              <a:rPr lang="en-US" sz="2400" dirty="0">
                <a:latin typeface="Arial"/>
                <a:cs typeface="Arial"/>
              </a:rPr>
              <a:t>)</a:t>
            </a:r>
          </a:p>
        </p:txBody>
      </p:sp>
      <p:sp>
        <p:nvSpPr>
          <p:cNvPr id="157779" name="Rectangle 83"/>
          <p:cNvSpPr>
            <a:spLocks noChangeArrowheads="1"/>
          </p:cNvSpPr>
          <p:nvPr/>
        </p:nvSpPr>
        <p:spPr bwMode="auto">
          <a:xfrm>
            <a:off x="5443538" y="2943225"/>
            <a:ext cx="3683000" cy="3035446"/>
          </a:xfrm>
          <a:prstGeom prst="rect">
            <a:avLst/>
          </a:prstGeom>
          <a:noFill/>
          <a:ln w="9525">
            <a:noFill/>
            <a:miter lim="800000"/>
            <a:headEnd/>
            <a:tailEnd/>
          </a:ln>
        </p:spPr>
        <p:txBody>
          <a:bodyPr wrap="square">
            <a:spAutoFit/>
          </a:bodyPr>
          <a:lstStyle/>
          <a:p>
            <a:pPr marL="287338" indent="-287338">
              <a:lnSpc>
                <a:spcPct val="105000"/>
              </a:lnSpc>
              <a:spcBef>
                <a:spcPct val="20000"/>
              </a:spcBef>
            </a:pPr>
            <a:r>
              <a:rPr lang="en-US" sz="2500" b="1" dirty="0">
                <a:solidFill>
                  <a:srgbClr val="C00000"/>
                </a:solidFill>
                <a:latin typeface="Arial"/>
                <a:cs typeface="Arial"/>
              </a:rPr>
              <a:t>External cost</a:t>
            </a:r>
            <a:r>
              <a:rPr lang="en-US" sz="2500" dirty="0">
                <a:solidFill>
                  <a:srgbClr val="C00000"/>
                </a:solidFill>
                <a:latin typeface="Arial"/>
                <a:cs typeface="Arial"/>
              </a:rPr>
              <a:t> </a:t>
            </a:r>
          </a:p>
          <a:p>
            <a:pPr marL="287338" indent="-287338">
              <a:lnSpc>
                <a:spcPct val="105000"/>
              </a:lnSpc>
              <a:spcBef>
                <a:spcPct val="10000"/>
              </a:spcBef>
            </a:pPr>
            <a:r>
              <a:rPr lang="en-US" sz="2500" dirty="0">
                <a:latin typeface="Arial"/>
                <a:cs typeface="Arial"/>
              </a:rPr>
              <a:t>= value of the negative impact on bystanders </a:t>
            </a:r>
          </a:p>
          <a:p>
            <a:pPr marL="287338" indent="-287338">
              <a:lnSpc>
                <a:spcPct val="105000"/>
              </a:lnSpc>
              <a:spcBef>
                <a:spcPct val="20000"/>
              </a:spcBef>
            </a:pPr>
            <a:r>
              <a:rPr lang="en-US" sz="2500" dirty="0">
                <a:latin typeface="Arial"/>
                <a:cs typeface="Arial"/>
              </a:rPr>
              <a:t>= $60 per ton</a:t>
            </a:r>
            <a:br>
              <a:rPr lang="en-US" sz="2500" dirty="0">
                <a:latin typeface="Arial"/>
                <a:cs typeface="Arial"/>
              </a:rPr>
            </a:br>
            <a:r>
              <a:rPr lang="en-US" sz="2500" dirty="0">
                <a:latin typeface="Arial"/>
                <a:cs typeface="Arial"/>
              </a:rPr>
              <a:t>(value of harm </a:t>
            </a:r>
            <a:br>
              <a:rPr lang="en-US" sz="2500" dirty="0">
                <a:latin typeface="Arial"/>
                <a:cs typeface="Arial"/>
              </a:rPr>
            </a:br>
            <a:r>
              <a:rPr lang="en-US" sz="2500" dirty="0">
                <a:latin typeface="Arial"/>
                <a:cs typeface="Arial"/>
              </a:rPr>
              <a:t>from air and water pollution)</a:t>
            </a:r>
          </a:p>
        </p:txBody>
      </p:sp>
      <p:sp>
        <p:nvSpPr>
          <p:cNvPr id="157782" name="Line 86"/>
          <p:cNvSpPr>
            <a:spLocks noChangeShapeType="1"/>
          </p:cNvSpPr>
          <p:nvPr/>
        </p:nvSpPr>
        <p:spPr bwMode="auto">
          <a:xfrm flipV="1">
            <a:off x="3857625" y="2713038"/>
            <a:ext cx="0" cy="800100"/>
          </a:xfrm>
          <a:prstGeom prst="line">
            <a:avLst/>
          </a:prstGeom>
          <a:noFill/>
          <a:ln w="57150">
            <a:solidFill>
              <a:srgbClr val="C00000"/>
            </a:solidFill>
            <a:round/>
            <a:headEnd/>
            <a:tailEnd type="stealth" w="lg" len="lg"/>
          </a:ln>
        </p:spPr>
        <p:txBody>
          <a:bodyPr/>
          <a:lstStyle/>
          <a:p>
            <a:endParaRPr lang="en-US">
              <a:latin typeface="Arial"/>
              <a:cs typeface="Arial"/>
            </a:endParaRPr>
          </a:p>
        </p:txBody>
      </p:sp>
      <p:sp>
        <p:nvSpPr>
          <p:cNvPr id="157778" name="Rectangle 82"/>
          <p:cNvSpPr>
            <a:spLocks noChangeArrowheads="1"/>
          </p:cNvSpPr>
          <p:nvPr/>
        </p:nvSpPr>
        <p:spPr bwMode="auto">
          <a:xfrm>
            <a:off x="5441950" y="1143000"/>
            <a:ext cx="3684588" cy="854075"/>
          </a:xfrm>
          <a:prstGeom prst="rect">
            <a:avLst/>
          </a:prstGeom>
          <a:noFill/>
          <a:ln w="9525">
            <a:noFill/>
            <a:miter lim="800000"/>
            <a:headEnd/>
            <a:tailEnd/>
          </a:ln>
        </p:spPr>
        <p:txBody>
          <a:bodyPr>
            <a:spAutoFit/>
          </a:bodyPr>
          <a:lstStyle/>
          <a:p>
            <a:r>
              <a:rPr lang="en-US" sz="2500" b="1" dirty="0">
                <a:solidFill>
                  <a:srgbClr val="0070C0"/>
                </a:solidFill>
                <a:latin typeface="Arial"/>
                <a:cs typeface="Arial"/>
              </a:rPr>
              <a:t>Social cost</a:t>
            </a:r>
            <a:r>
              <a:rPr lang="en-US" sz="2500" dirty="0">
                <a:solidFill>
                  <a:srgbClr val="0070C0"/>
                </a:solidFill>
                <a:latin typeface="Arial"/>
                <a:cs typeface="Arial"/>
              </a:rPr>
              <a:t> </a:t>
            </a:r>
            <a:br>
              <a:rPr lang="en-US" sz="2500" dirty="0">
                <a:solidFill>
                  <a:srgbClr val="0070C0"/>
                </a:solidFill>
                <a:latin typeface="Arial"/>
                <a:cs typeface="Arial"/>
              </a:rPr>
            </a:br>
            <a:r>
              <a:rPr lang="en-US" sz="2500" dirty="0">
                <a:latin typeface="Arial"/>
                <a:cs typeface="Arial"/>
              </a:rPr>
              <a:t>= private + external cost</a:t>
            </a:r>
          </a:p>
        </p:txBody>
      </p:sp>
      <p:grpSp>
        <p:nvGrpSpPr>
          <p:cNvPr id="5" name="Group 100"/>
          <p:cNvGrpSpPr>
            <a:grpSpLocks/>
          </p:cNvGrpSpPr>
          <p:nvPr/>
        </p:nvGrpSpPr>
        <p:grpSpPr bwMode="auto">
          <a:xfrm>
            <a:off x="1095375" y="1219200"/>
            <a:ext cx="4437063" cy="3571874"/>
            <a:chOff x="690" y="733"/>
            <a:chExt cx="2795" cy="2250"/>
          </a:xfrm>
        </p:grpSpPr>
        <p:sp>
          <p:nvSpPr>
            <p:cNvPr id="11279" name="Line 80"/>
            <p:cNvSpPr>
              <a:spLocks noChangeShapeType="1"/>
            </p:cNvSpPr>
            <p:nvPr/>
          </p:nvSpPr>
          <p:spPr bwMode="auto">
            <a:xfrm flipV="1">
              <a:off x="690" y="1136"/>
              <a:ext cx="2438" cy="1847"/>
            </a:xfrm>
            <a:prstGeom prst="line">
              <a:avLst/>
            </a:prstGeom>
            <a:noFill/>
            <a:ln w="44450">
              <a:solidFill>
                <a:srgbClr val="0070C0"/>
              </a:solidFill>
              <a:round/>
              <a:headEnd/>
              <a:tailEnd/>
            </a:ln>
          </p:spPr>
          <p:txBody>
            <a:bodyPr/>
            <a:lstStyle/>
            <a:p>
              <a:endParaRPr lang="en-US">
                <a:latin typeface="Arial"/>
                <a:cs typeface="Arial"/>
              </a:endParaRPr>
            </a:p>
          </p:txBody>
        </p:sp>
        <p:sp>
          <p:nvSpPr>
            <p:cNvPr id="11280" name="AutoShape 93"/>
            <p:cNvSpPr>
              <a:spLocks/>
            </p:cNvSpPr>
            <p:nvPr/>
          </p:nvSpPr>
          <p:spPr bwMode="auto">
            <a:xfrm>
              <a:off x="3325" y="733"/>
              <a:ext cx="160" cy="517"/>
            </a:xfrm>
            <a:prstGeom prst="leftBrace">
              <a:avLst>
                <a:gd name="adj1" fmla="val 40510"/>
                <a:gd name="adj2" fmla="val 50000"/>
              </a:avLst>
            </a:prstGeom>
            <a:noFill/>
            <a:ln w="12700">
              <a:solidFill>
                <a:schemeClr val="tx1"/>
              </a:solidFill>
              <a:round/>
              <a:headEnd/>
              <a:tailEnd/>
            </a:ln>
          </p:spPr>
          <p:txBody>
            <a:bodyPr wrap="none" anchor="ctr"/>
            <a:lstStyle/>
            <a:p>
              <a:endParaRPr lang="en-US">
                <a:latin typeface="Arial"/>
                <a:cs typeface="Arial"/>
              </a:endParaRPr>
            </a:p>
          </p:txBody>
        </p:sp>
        <p:sp>
          <p:nvSpPr>
            <p:cNvPr id="11281" name="Line 98"/>
            <p:cNvSpPr>
              <a:spLocks noChangeShapeType="1"/>
            </p:cNvSpPr>
            <p:nvPr/>
          </p:nvSpPr>
          <p:spPr bwMode="auto">
            <a:xfrm flipH="1">
              <a:off x="3156" y="991"/>
              <a:ext cx="249" cy="136"/>
            </a:xfrm>
            <a:prstGeom prst="line">
              <a:avLst/>
            </a:prstGeom>
            <a:noFill/>
            <a:ln w="9525">
              <a:solidFill>
                <a:schemeClr val="tx1"/>
              </a:solidFill>
              <a:round/>
              <a:headEnd/>
              <a:tailEnd/>
            </a:ln>
          </p:spPr>
          <p:txBody>
            <a:bodyPr/>
            <a:lstStyle/>
            <a:p>
              <a:endParaRPr lang="en-US">
                <a:latin typeface="Arial"/>
                <a:cs typeface="Arial"/>
              </a:endParaRPr>
            </a:p>
          </p:txBody>
        </p:sp>
      </p:grpSp>
      <p:grpSp>
        <p:nvGrpSpPr>
          <p:cNvPr id="6" name="Group 89"/>
          <p:cNvGrpSpPr>
            <a:grpSpLocks/>
          </p:cNvGrpSpPr>
          <p:nvPr/>
        </p:nvGrpSpPr>
        <p:grpSpPr bwMode="auto">
          <a:xfrm>
            <a:off x="1746250" y="2087563"/>
            <a:ext cx="2006600" cy="1073150"/>
            <a:chOff x="1100" y="1280"/>
            <a:chExt cx="1264" cy="676"/>
          </a:xfrm>
        </p:grpSpPr>
        <p:sp>
          <p:nvSpPr>
            <p:cNvPr id="11277" name="Line 88"/>
            <p:cNvSpPr>
              <a:spLocks noChangeShapeType="1"/>
            </p:cNvSpPr>
            <p:nvPr/>
          </p:nvSpPr>
          <p:spPr bwMode="auto">
            <a:xfrm>
              <a:off x="1775" y="1708"/>
              <a:ext cx="589" cy="248"/>
            </a:xfrm>
            <a:prstGeom prst="line">
              <a:avLst/>
            </a:prstGeom>
            <a:noFill/>
            <a:ln w="19050">
              <a:solidFill>
                <a:schemeClr val="tx1"/>
              </a:solidFill>
              <a:round/>
              <a:headEnd/>
              <a:tailEnd/>
            </a:ln>
          </p:spPr>
          <p:txBody>
            <a:bodyPr/>
            <a:lstStyle/>
            <a:p>
              <a:endParaRPr lang="en-US">
                <a:latin typeface="Arial"/>
                <a:cs typeface="Arial"/>
              </a:endParaRPr>
            </a:p>
          </p:txBody>
        </p:sp>
        <p:sp>
          <p:nvSpPr>
            <p:cNvPr id="11278" name="Rectangle 87"/>
            <p:cNvSpPr>
              <a:spLocks noChangeArrowheads="1"/>
            </p:cNvSpPr>
            <p:nvPr/>
          </p:nvSpPr>
          <p:spPr bwMode="auto">
            <a:xfrm>
              <a:off x="1100" y="1280"/>
              <a:ext cx="862" cy="548"/>
            </a:xfrm>
            <a:prstGeom prst="rect">
              <a:avLst/>
            </a:prstGeom>
            <a:solidFill>
              <a:schemeClr val="bg1"/>
            </a:solidFill>
            <a:ln w="9525">
              <a:solidFill>
                <a:srgbClr val="C00000"/>
              </a:solidFill>
              <a:miter lim="800000"/>
              <a:headEnd/>
              <a:tailEnd/>
            </a:ln>
          </p:spPr>
          <p:txBody>
            <a:bodyPr>
              <a:spAutoFit/>
            </a:bodyPr>
            <a:lstStyle/>
            <a:p>
              <a:pPr algn="ctr">
                <a:lnSpc>
                  <a:spcPct val="105000"/>
                </a:lnSpc>
              </a:pPr>
              <a:r>
                <a:rPr lang="en-US" sz="2400" dirty="0">
                  <a:latin typeface="Arial"/>
                  <a:cs typeface="Arial"/>
                </a:rPr>
                <a:t>external cost </a:t>
              </a:r>
            </a:p>
          </p:txBody>
        </p:sp>
      </p:grpSp>
      <p:sp>
        <p:nvSpPr>
          <p:cNvPr id="86" name="Footer Placeholder 2"/>
          <p:cNvSpPr>
            <a:spLocks noGrp="1"/>
          </p:cNvSpPr>
          <p:nvPr>
            <p:ph type="ftr" sz="quarter" idx="4294967295"/>
          </p:nvPr>
        </p:nvSpPr>
        <p:spPr>
          <a:xfrm>
            <a:off x="0" y="6400800"/>
            <a:ext cx="8686800" cy="457200"/>
          </a:xfrm>
          <a:prstGeom prst="rect">
            <a:avLst/>
          </a:prstGeom>
          <a:noFill/>
        </p:spPr>
        <p:txBody>
          <a:bodyPr vert="horz" lIns="91440" tIns="45720" rIns="91440" bIns="45720" rtlCol="0" anchor="ctr"/>
          <a:lstStyle>
            <a:lvl1pPr algn="l">
              <a:buNone/>
              <a:defRPr sz="900">
                <a:solidFill>
                  <a:schemeClr val="tx1"/>
                </a:solidFill>
                <a:cs typeface="Arial" pitchFamily="34" charset="0"/>
              </a:defRPr>
            </a:lvl1pPr>
          </a:lstStyle>
          <a:p>
            <a:pPr fontAlgn="base">
              <a:spcAft>
                <a:spcPct val="0"/>
              </a:spcAft>
              <a:defRPr/>
            </a:pPr>
            <a:r>
              <a:rPr lang="en-US" dirty="0"/>
              <a:t>© 2021 Cengage Learning</a:t>
            </a:r>
            <a:r>
              <a:rPr lang="en-US" baseline="30000" dirty="0"/>
              <a:t>®</a:t>
            </a:r>
            <a:r>
              <a:rPr lang="en-US" dirty="0"/>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64606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779">
                                            <p:txEl>
                                              <p:pRg st="0" end="0"/>
                                            </p:txEl>
                                          </p:spTgt>
                                        </p:tgtEl>
                                        <p:attrNameLst>
                                          <p:attrName>style.visibility</p:attrName>
                                        </p:attrNameLst>
                                      </p:cBhvr>
                                      <p:to>
                                        <p:strVal val="visible"/>
                                      </p:to>
                                    </p:set>
                                    <p:animEffect transition="in" filter="wipe(left)">
                                      <p:cBhvr>
                                        <p:cTn id="7" dur="500"/>
                                        <p:tgtEl>
                                          <p:spTgt spid="1577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7779">
                                            <p:txEl>
                                              <p:pRg st="1" end="1"/>
                                            </p:txEl>
                                          </p:spTgt>
                                        </p:tgtEl>
                                        <p:attrNameLst>
                                          <p:attrName>style.visibility</p:attrName>
                                        </p:attrNameLst>
                                      </p:cBhvr>
                                      <p:to>
                                        <p:strVal val="visible"/>
                                      </p:to>
                                    </p:set>
                                    <p:animEffect transition="in" filter="wipe(left)">
                                      <p:cBhvr>
                                        <p:cTn id="10" dur="500"/>
                                        <p:tgtEl>
                                          <p:spTgt spid="157779">
                                            <p:txEl>
                                              <p:pRg st="1" end="1"/>
                                            </p:txEl>
                                          </p:spTgt>
                                        </p:tgtEl>
                                      </p:cBhvr>
                                    </p:animEffect>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157782"/>
                                        </p:tgtEl>
                                        <p:attrNameLst>
                                          <p:attrName>style.visibility</p:attrName>
                                        </p:attrNameLst>
                                      </p:cBhvr>
                                      <p:to>
                                        <p:strVal val="visible"/>
                                      </p:to>
                                    </p:set>
                                    <p:anim calcmode="lin" valueType="num">
                                      <p:cBhvr>
                                        <p:cTn id="14" dur="500" fill="hold"/>
                                        <p:tgtEl>
                                          <p:spTgt spid="157782"/>
                                        </p:tgtEl>
                                        <p:attrNameLst>
                                          <p:attrName>ppt_x</p:attrName>
                                        </p:attrNameLst>
                                      </p:cBhvr>
                                      <p:tavLst>
                                        <p:tav tm="0">
                                          <p:val>
                                            <p:strVal val="#ppt_x"/>
                                          </p:val>
                                        </p:tav>
                                        <p:tav tm="100000">
                                          <p:val>
                                            <p:strVal val="#ppt_x"/>
                                          </p:val>
                                        </p:tav>
                                      </p:tavLst>
                                    </p:anim>
                                    <p:anim calcmode="lin" valueType="num">
                                      <p:cBhvr>
                                        <p:cTn id="15" dur="500" fill="hold"/>
                                        <p:tgtEl>
                                          <p:spTgt spid="157782"/>
                                        </p:tgtEl>
                                        <p:attrNameLst>
                                          <p:attrName>ppt_y</p:attrName>
                                        </p:attrNameLst>
                                      </p:cBhvr>
                                      <p:tavLst>
                                        <p:tav tm="0">
                                          <p:val>
                                            <p:strVal val="#ppt_y+#ppt_h/2"/>
                                          </p:val>
                                        </p:tav>
                                        <p:tav tm="100000">
                                          <p:val>
                                            <p:strVal val="#ppt_y"/>
                                          </p:val>
                                        </p:tav>
                                      </p:tavLst>
                                    </p:anim>
                                    <p:anim calcmode="lin" valueType="num">
                                      <p:cBhvr>
                                        <p:cTn id="16" dur="500" fill="hold"/>
                                        <p:tgtEl>
                                          <p:spTgt spid="157782"/>
                                        </p:tgtEl>
                                        <p:attrNameLst>
                                          <p:attrName>ppt_w</p:attrName>
                                        </p:attrNameLst>
                                      </p:cBhvr>
                                      <p:tavLst>
                                        <p:tav tm="0">
                                          <p:val>
                                            <p:strVal val="#ppt_w"/>
                                          </p:val>
                                        </p:tav>
                                        <p:tav tm="100000">
                                          <p:val>
                                            <p:strVal val="#ppt_w"/>
                                          </p:val>
                                        </p:tav>
                                      </p:tavLst>
                                    </p:anim>
                                    <p:anim calcmode="lin" valueType="num">
                                      <p:cBhvr>
                                        <p:cTn id="17" dur="500" fill="hold"/>
                                        <p:tgtEl>
                                          <p:spTgt spid="157782"/>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8" presetClass="entr" presetSubtype="9"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upLeft)">
                                      <p:cBhvr>
                                        <p:cTn id="21" dur="500"/>
                                        <p:tgtEl>
                                          <p:spTgt spid="6"/>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57779">
                                            <p:txEl>
                                              <p:pRg st="2" end="2"/>
                                            </p:txEl>
                                          </p:spTgt>
                                        </p:tgtEl>
                                        <p:attrNameLst>
                                          <p:attrName>style.visibility</p:attrName>
                                        </p:attrNameLst>
                                      </p:cBhvr>
                                      <p:to>
                                        <p:strVal val="visible"/>
                                      </p:to>
                                    </p:set>
                                    <p:animEffect transition="in" filter="wipe(left)">
                                      <p:cBhvr>
                                        <p:cTn id="25" dur="500"/>
                                        <p:tgtEl>
                                          <p:spTgt spid="15777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7778"/>
                                        </p:tgtEl>
                                        <p:attrNameLst>
                                          <p:attrName>style.visibility</p:attrName>
                                        </p:attrNameLst>
                                      </p:cBhvr>
                                      <p:to>
                                        <p:strVal val="visible"/>
                                      </p:to>
                                    </p:set>
                                    <p:animEffect transition="in" filter="wipe(left)">
                                      <p:cBhvr>
                                        <p:cTn id="30" dur="500"/>
                                        <p:tgtEl>
                                          <p:spTgt spid="157778"/>
                                        </p:tgtEl>
                                      </p:cBhvr>
                                    </p:animEffect>
                                  </p:childTnLst>
                                </p:cTn>
                              </p:par>
                            </p:childTnLst>
                          </p:cTn>
                        </p:par>
                        <p:par>
                          <p:cTn id="31" fill="hold">
                            <p:stCondLst>
                              <p:cond delay="500"/>
                            </p:stCondLst>
                            <p:childTnLst>
                              <p:par>
                                <p:cTn id="32" presetID="18" presetClass="entr" presetSubtype="3"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strips(upRight)">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79" grpId="0" build="p"/>
      <p:bldP spid="157782" grpId="0" animBg="1"/>
      <p:bldP spid="157778" grpId="0"/>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ain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L or Ex">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Think-Pair-Share">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32812</TotalTime>
  <Words>7396</Words>
  <Application>Microsoft Office PowerPoint</Application>
  <PresentationFormat>On-screen Show (4:3)</PresentationFormat>
  <Paragraphs>608</Paragraphs>
  <Slides>47</Slides>
  <Notes>47</Notes>
  <HiddenSlides>0</HiddenSlides>
  <MMClips>0</MMClips>
  <ScaleCrop>false</ScaleCrop>
  <HeadingPairs>
    <vt:vector size="6" baseType="variant">
      <vt:variant>
        <vt:lpstr>Fonts Used</vt:lpstr>
      </vt:variant>
      <vt:variant>
        <vt:i4>5</vt:i4>
      </vt:variant>
      <vt:variant>
        <vt:lpstr>Theme</vt:lpstr>
      </vt:variant>
      <vt:variant>
        <vt:i4>10</vt:i4>
      </vt:variant>
      <vt:variant>
        <vt:lpstr>Slide Titles</vt:lpstr>
      </vt:variant>
      <vt:variant>
        <vt:i4>47</vt:i4>
      </vt:variant>
    </vt:vector>
  </HeadingPairs>
  <TitlesOfParts>
    <vt:vector size="62" baseType="lpstr">
      <vt:lpstr>Arial</vt:lpstr>
      <vt:lpstr>Calibri</vt:lpstr>
      <vt:lpstr>Cambria</vt:lpstr>
      <vt:lpstr>Sabon-Bold</vt:lpstr>
      <vt:lpstr>Wingdings</vt:lpstr>
      <vt:lpstr>Chapter title</vt:lpstr>
      <vt:lpstr>Intro / Summary</vt:lpstr>
      <vt:lpstr>Main content</vt:lpstr>
      <vt:lpstr>Figure</vt:lpstr>
      <vt:lpstr>Table</vt:lpstr>
      <vt:lpstr>AL or Ex</vt:lpstr>
      <vt:lpstr>Case study</vt:lpstr>
      <vt:lpstr>Think-Pair-Share</vt:lpstr>
      <vt:lpstr>Ask Experts</vt:lpstr>
      <vt:lpstr>Appendix</vt:lpstr>
      <vt:lpstr>PowerPoint Presentation</vt:lpstr>
      <vt:lpstr>IN THIS CHAPTER</vt:lpstr>
      <vt:lpstr>Externalities</vt:lpstr>
      <vt:lpstr>Market Inefficiency </vt:lpstr>
      <vt:lpstr>Recap of welfare economics, no externalities</vt:lpstr>
      <vt:lpstr>EXAMPLE 1: Negative externalities</vt:lpstr>
      <vt:lpstr>ASK THE EXPERTS</vt:lpstr>
      <vt:lpstr>The Social Cost</vt:lpstr>
      <vt:lpstr>EXAMPLE 2: Analysis of a negative externality – 1 </vt:lpstr>
      <vt:lpstr>EXAMPLE 2: Analysis of a negative externality – 2 </vt:lpstr>
      <vt:lpstr>Internalizing the Externality</vt:lpstr>
      <vt:lpstr>EXAMPLE 2: Analysis of a negative externality – 3 </vt:lpstr>
      <vt:lpstr>ASK THE EXPERTS</vt:lpstr>
      <vt:lpstr>EXAMPLE 3: Positive externalities</vt:lpstr>
      <vt:lpstr>The Social Benefit</vt:lpstr>
      <vt:lpstr>EXAMPLE 4: Analysis of a positive externality – 1 </vt:lpstr>
      <vt:lpstr>EXAMPLE 4: Analysis of a positive externality – 2 </vt:lpstr>
      <vt:lpstr>Effects of Externalities:  Summary</vt:lpstr>
      <vt:lpstr>Public Policies Toward Externalities – 1 </vt:lpstr>
      <vt:lpstr>ASK THE EXPERTS</vt:lpstr>
      <vt:lpstr>Public Policies Toward Externalities – 2 </vt:lpstr>
      <vt:lpstr>Corrective Taxes and Subsidies</vt:lpstr>
      <vt:lpstr>Corrective Taxes</vt:lpstr>
      <vt:lpstr>Corrective Taxes vs. Regulations</vt:lpstr>
      <vt:lpstr>Why is gasoline taxed so heavily?</vt:lpstr>
      <vt:lpstr>ASK THE EXPERTS</vt:lpstr>
      <vt:lpstr>Tradeable Pollution Permits</vt:lpstr>
      <vt:lpstr>Active Learning 1: Reducing pollution</vt:lpstr>
      <vt:lpstr>Active Learning 1: A. Regulation</vt:lpstr>
      <vt:lpstr>Active Learning 1: B. Tradable pollution permits</vt:lpstr>
      <vt:lpstr>Active Learning 1: B. Answers</vt:lpstr>
      <vt:lpstr>ASK THE EXPERTS</vt:lpstr>
      <vt:lpstr>Pollution Permits vs. Corrective Taxes</vt:lpstr>
      <vt:lpstr>Objections – 1 </vt:lpstr>
      <vt:lpstr>Objections – 2 </vt:lpstr>
      <vt:lpstr>Private Solutions to Externalities</vt:lpstr>
      <vt:lpstr>The Coase Theorem</vt:lpstr>
      <vt:lpstr>EXAMPLE 5A: Private solutions to externalities</vt:lpstr>
      <vt:lpstr>EXAMPLE 5B: Private solutions to externalities</vt:lpstr>
      <vt:lpstr>EXAMPLE 5C: Private solutions to externalities</vt:lpstr>
      <vt:lpstr>Active Learning 2: Applying the Coase theorem</vt:lpstr>
      <vt:lpstr>Why Private Solutions Do Not Always Work</vt:lpstr>
      <vt:lpstr>THINK-PAIR-SHARE</vt:lpstr>
      <vt:lpstr>THINK-PAIR-SHARE</vt:lpstr>
      <vt:lpstr>CHAPTER IN A NUTSHELL</vt:lpstr>
      <vt:lpstr>CHAPTER IN A NUTSHELL</vt:lpstr>
      <vt:lpstr>CHAPTER IN A NUTSHELL</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Elham Saeidinezhad</cp:lastModifiedBy>
  <cp:revision>1372</cp:revision>
  <cp:lastPrinted>2019-05-14T19:06:14Z</cp:lastPrinted>
  <dcterms:created xsi:type="dcterms:W3CDTF">2016-03-16T19:41:09Z</dcterms:created>
  <dcterms:modified xsi:type="dcterms:W3CDTF">2020-02-13T04:20:22Z</dcterms:modified>
</cp:coreProperties>
</file>