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notesSlides/notesSlide29.xml" ContentType="application/vnd.openxmlformats-officedocument.presentationml.notesSlide+xml"/>
  <Override PartName="/ppt/charts/chart3.xml" ContentType="application/vnd.openxmlformats-officedocument.drawingml.chart+xml"/>
  <Override PartName="/ppt/notesSlides/notesSlide30.xml" ContentType="application/vnd.openxmlformats-officedocument.presentationml.notesSlide+xml"/>
  <Override PartName="/ppt/charts/chart4.xml" ContentType="application/vnd.openxmlformats-officedocument.drawingml.chart+xml"/>
  <Override PartName="/ppt/notesSlides/notesSlide31.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32.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84" r:id="rId8"/>
    <p:sldMasterId id="2147483675" r:id="rId9"/>
    <p:sldMasterId id="2147483672" r:id="rId10"/>
  </p:sldMasterIdLst>
  <p:notesMasterIdLst>
    <p:notesMasterId r:id="rId58"/>
  </p:notesMasterIdLst>
  <p:handoutMasterIdLst>
    <p:handoutMasterId r:id="rId59"/>
  </p:handoutMasterIdLst>
  <p:sldIdLst>
    <p:sldId id="256" r:id="rId11"/>
    <p:sldId id="374" r:id="rId12"/>
    <p:sldId id="1544" r:id="rId13"/>
    <p:sldId id="1545" r:id="rId14"/>
    <p:sldId id="1546" r:id="rId15"/>
    <p:sldId id="1500" r:id="rId16"/>
    <p:sldId id="1549" r:id="rId17"/>
    <p:sldId id="1550" r:id="rId18"/>
    <p:sldId id="1502" r:id="rId19"/>
    <p:sldId id="1551" r:id="rId20"/>
    <p:sldId id="1552" r:id="rId21"/>
    <p:sldId id="1503" r:id="rId22"/>
    <p:sldId id="1504" r:id="rId23"/>
    <p:sldId id="1505" r:id="rId24"/>
    <p:sldId id="1553" r:id="rId25"/>
    <p:sldId id="1554" r:id="rId26"/>
    <p:sldId id="1508" r:id="rId27"/>
    <p:sldId id="1555" r:id="rId28"/>
    <p:sldId id="1510" r:id="rId29"/>
    <p:sldId id="1556" r:id="rId30"/>
    <p:sldId id="1557" r:id="rId31"/>
    <p:sldId id="1558" r:id="rId32"/>
    <p:sldId id="1562" r:id="rId33"/>
    <p:sldId id="1559" r:id="rId34"/>
    <p:sldId id="1563" r:id="rId35"/>
    <p:sldId id="1560" r:id="rId36"/>
    <p:sldId id="1564" r:id="rId37"/>
    <p:sldId id="1566" r:id="rId38"/>
    <p:sldId id="1565" r:id="rId39"/>
    <p:sldId id="1567" r:id="rId40"/>
    <p:sldId id="1568" r:id="rId41"/>
    <p:sldId id="1569" r:id="rId42"/>
    <p:sldId id="1570" r:id="rId43"/>
    <p:sldId id="1531" r:id="rId44"/>
    <p:sldId id="1532" r:id="rId45"/>
    <p:sldId id="1533" r:id="rId46"/>
    <p:sldId id="1534" r:id="rId47"/>
    <p:sldId id="1535" r:id="rId48"/>
    <p:sldId id="1536" r:id="rId49"/>
    <p:sldId id="1538" r:id="rId50"/>
    <p:sldId id="1539" r:id="rId51"/>
    <p:sldId id="1537" r:id="rId52"/>
    <p:sldId id="1435" r:id="rId53"/>
    <p:sldId id="1400" r:id="rId54"/>
    <p:sldId id="1571" r:id="rId55"/>
    <p:sldId id="1572" r:id="rId56"/>
    <p:sldId id="1573"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006600"/>
    <a:srgbClr val="FFCCCC"/>
    <a:srgbClr val="CCFFCC"/>
    <a:srgbClr val="FFFFFF"/>
    <a:srgbClr val="702224"/>
    <a:srgbClr val="FFFFCC"/>
    <a:srgbClr val="83363A"/>
    <a:srgbClr val="902C2E"/>
    <a:srgbClr val="C137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4" autoAdjust="0"/>
    <p:restoredTop sz="61252" autoAdjust="0"/>
  </p:normalViewPr>
  <p:slideViewPr>
    <p:cSldViewPr>
      <p:cViewPr varScale="1">
        <p:scale>
          <a:sx n="49" d="100"/>
          <a:sy n="49" d="100"/>
        </p:scale>
        <p:origin x="1858" y="58"/>
      </p:cViewPr>
      <p:guideLst>
        <p:guide orient="horz" pos="2160"/>
        <p:guide pos="2880"/>
      </p:guideLst>
    </p:cSldViewPr>
  </p:slideViewPr>
  <p:outlineViewPr>
    <p:cViewPr>
      <p:scale>
        <a:sx n="33" d="100"/>
        <a:sy n="33" d="100"/>
      </p:scale>
      <p:origin x="0" y="26046"/>
    </p:cViewPr>
  </p:outlineViewPr>
  <p:notesTextViewPr>
    <p:cViewPr>
      <p:scale>
        <a:sx n="125" d="100"/>
        <a:sy n="125" d="100"/>
      </p:scale>
      <p:origin x="0" y="0"/>
    </p:cViewPr>
  </p:notesTextViewPr>
  <p:sorterViewPr>
    <p:cViewPr>
      <p:scale>
        <a:sx n="80" d="100"/>
        <a:sy n="80" d="100"/>
      </p:scale>
      <p:origin x="0" y="6558"/>
    </p:cViewPr>
  </p:sorterViewPr>
  <p:notesViewPr>
    <p:cSldViewPr>
      <p:cViewPr>
        <p:scale>
          <a:sx n="60" d="100"/>
          <a:sy n="60" d="100"/>
        </p:scale>
        <p:origin x="-2658" y="2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ea\Desktop\Mankiw%209e%20Cengage%202019\Data%20and%20calc%20Fred%20et%20all\Ch%2013%20costs%20ex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ndreea\Desktop\Mankiw%209e%20Cengage%202019\Data%20and%20calc%20Fred%20et%20all\Ch%2013%20costs%20ex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ndreea\Desktop\Mankiw%209e%20Cengage%202019\Data%20and%20calc%20Fred%20et%20all\Ch%2013%20costs%20ex3.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ndreea\Desktop\Mankiw%209e%20Cengage%202019\Data%20and%20calc%20Fred%20et%20all\Ch%2013%20costs%20ex3.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ndreea\Desktop\Mankiw%209e%20Cengage%202019\Data%20and%20calc%20Fred%20et%20all\Ch%2013%20costs%20ex3.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ndreea\Desktop\Mankiw%209e%20Cengage%202019\Data%20and%20calc%20Fred%20et%20all\Ch%2013%20costs%20ex3.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Andreea\Desktop\Mankiw%209e%20Cengage%202019\Data%20and%20calc%20Fred%20et%20all\Ch%2013%20costs%20ex3.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Andreea\Desktop\Mankiw%209e%20Cengage%202019\Data%20and%20calc%20Fred%20et%20all\Ch%2013%20costs%20ex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749324975734798"/>
          <c:y val="3.9723606147781684E-2"/>
          <c:w val="0.8410766154230721"/>
          <c:h val="0.8326195683872849"/>
        </c:manualLayout>
      </c:layout>
      <c:scatterChart>
        <c:scatterStyle val="smoothMarker"/>
        <c:varyColors val="0"/>
        <c:ser>
          <c:idx val="0"/>
          <c:order val="0"/>
          <c:tx>
            <c:strRef>
              <c:f>Sheet1!$B$2</c:f>
              <c:strCache>
                <c:ptCount val="1"/>
                <c:pt idx="0">
                  <c:v>FC</c:v>
                </c:pt>
              </c:strCache>
            </c:strRef>
          </c:tx>
          <c:spPr>
            <a:ln>
              <a:solidFill>
                <a:srgbClr val="0070C0"/>
              </a:solidFill>
            </a:ln>
          </c:spPr>
          <c:marker>
            <c:symbol val="circle"/>
            <c:size val="7"/>
            <c:spPr>
              <a:solidFill>
                <a:srgbClr val="0070C0"/>
              </a:solidFill>
              <a:ln>
                <a:solidFill>
                  <a:srgbClr val="0070C0"/>
                </a:solidFill>
              </a:ln>
            </c:spPr>
          </c:marker>
          <c:xVal>
            <c:numRef>
              <c:f>Sheet1!$A$3:$A$13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Sheet1!$B$3:$B$13</c:f>
              <c:numCache>
                <c:formatCode>General</c:formatCode>
                <c:ptCount val="11"/>
                <c:pt idx="0">
                  <c:v>18</c:v>
                </c:pt>
                <c:pt idx="1">
                  <c:v>18</c:v>
                </c:pt>
                <c:pt idx="2">
                  <c:v>18</c:v>
                </c:pt>
                <c:pt idx="3">
                  <c:v>18</c:v>
                </c:pt>
                <c:pt idx="4">
                  <c:v>18</c:v>
                </c:pt>
                <c:pt idx="5">
                  <c:v>18</c:v>
                </c:pt>
                <c:pt idx="6">
                  <c:v>18</c:v>
                </c:pt>
                <c:pt idx="7">
                  <c:v>18</c:v>
                </c:pt>
                <c:pt idx="8">
                  <c:v>18</c:v>
                </c:pt>
                <c:pt idx="9">
                  <c:v>18</c:v>
                </c:pt>
                <c:pt idx="10">
                  <c:v>18</c:v>
                </c:pt>
              </c:numCache>
            </c:numRef>
          </c:yVal>
          <c:smooth val="1"/>
          <c:extLst>
            <c:ext xmlns:c16="http://schemas.microsoft.com/office/drawing/2014/chart" uri="{C3380CC4-5D6E-409C-BE32-E72D297353CC}">
              <c16:uniqueId val="{00000000-7D84-4763-9BCF-94BA566EF239}"/>
            </c:ext>
          </c:extLst>
        </c:ser>
        <c:ser>
          <c:idx val="1"/>
          <c:order val="1"/>
          <c:tx>
            <c:strRef>
              <c:f>Sheet1!$C$2</c:f>
              <c:strCache>
                <c:ptCount val="1"/>
                <c:pt idx="0">
                  <c:v>VC</c:v>
                </c:pt>
              </c:strCache>
            </c:strRef>
          </c:tx>
          <c:spPr>
            <a:ln>
              <a:solidFill>
                <a:srgbClr val="002060"/>
              </a:solidFill>
            </a:ln>
          </c:spPr>
          <c:marker>
            <c:symbol val="circle"/>
            <c:size val="7"/>
            <c:spPr>
              <a:solidFill>
                <a:srgbClr val="002060"/>
              </a:solidFill>
              <a:ln>
                <a:solidFill>
                  <a:srgbClr val="002060"/>
                </a:solidFill>
              </a:ln>
            </c:spPr>
          </c:marker>
          <c:xVal>
            <c:numRef>
              <c:f>Sheet1!$A$3:$A$13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Sheet1!$C$3:$C$13</c:f>
              <c:numCache>
                <c:formatCode>General</c:formatCode>
                <c:ptCount val="11"/>
                <c:pt idx="0">
                  <c:v>0</c:v>
                </c:pt>
                <c:pt idx="1">
                  <c:v>15</c:v>
                </c:pt>
                <c:pt idx="2">
                  <c:v>25</c:v>
                </c:pt>
                <c:pt idx="3">
                  <c:v>30</c:v>
                </c:pt>
                <c:pt idx="4">
                  <c:v>32</c:v>
                </c:pt>
                <c:pt idx="5">
                  <c:v>36</c:v>
                </c:pt>
                <c:pt idx="6">
                  <c:v>44</c:v>
                </c:pt>
                <c:pt idx="7">
                  <c:v>58</c:v>
                </c:pt>
                <c:pt idx="8">
                  <c:v>78</c:v>
                </c:pt>
                <c:pt idx="9">
                  <c:v>104</c:v>
                </c:pt>
                <c:pt idx="10">
                  <c:v>136</c:v>
                </c:pt>
              </c:numCache>
            </c:numRef>
          </c:yVal>
          <c:smooth val="1"/>
          <c:extLst>
            <c:ext xmlns:c16="http://schemas.microsoft.com/office/drawing/2014/chart" uri="{C3380CC4-5D6E-409C-BE32-E72D297353CC}">
              <c16:uniqueId val="{00000001-7D84-4763-9BCF-94BA566EF239}"/>
            </c:ext>
          </c:extLst>
        </c:ser>
        <c:ser>
          <c:idx val="2"/>
          <c:order val="2"/>
          <c:tx>
            <c:strRef>
              <c:f>Sheet1!$D$2</c:f>
              <c:strCache>
                <c:ptCount val="1"/>
                <c:pt idx="0">
                  <c:v>TC</c:v>
                </c:pt>
              </c:strCache>
            </c:strRef>
          </c:tx>
          <c:spPr>
            <a:ln>
              <a:solidFill>
                <a:srgbClr val="006600"/>
              </a:solidFill>
            </a:ln>
          </c:spPr>
          <c:marker>
            <c:symbol val="circle"/>
            <c:size val="7"/>
            <c:spPr>
              <a:solidFill>
                <a:srgbClr val="006600"/>
              </a:solidFill>
              <a:ln>
                <a:solidFill>
                  <a:srgbClr val="006600"/>
                </a:solidFill>
              </a:ln>
            </c:spPr>
          </c:marker>
          <c:xVal>
            <c:numRef>
              <c:f>Sheet1!$A$3:$A$13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Sheet1!$D$3:$D$13</c:f>
              <c:numCache>
                <c:formatCode>General</c:formatCode>
                <c:ptCount val="11"/>
                <c:pt idx="0">
                  <c:v>18</c:v>
                </c:pt>
                <c:pt idx="1">
                  <c:v>33</c:v>
                </c:pt>
                <c:pt idx="2">
                  <c:v>43</c:v>
                </c:pt>
                <c:pt idx="3">
                  <c:v>48</c:v>
                </c:pt>
                <c:pt idx="4">
                  <c:v>50</c:v>
                </c:pt>
                <c:pt idx="5">
                  <c:v>54</c:v>
                </c:pt>
                <c:pt idx="6">
                  <c:v>62</c:v>
                </c:pt>
                <c:pt idx="7">
                  <c:v>76</c:v>
                </c:pt>
                <c:pt idx="8">
                  <c:v>96</c:v>
                </c:pt>
                <c:pt idx="9">
                  <c:v>122</c:v>
                </c:pt>
                <c:pt idx="10">
                  <c:v>154</c:v>
                </c:pt>
              </c:numCache>
            </c:numRef>
          </c:yVal>
          <c:smooth val="1"/>
          <c:extLst>
            <c:ext xmlns:c16="http://schemas.microsoft.com/office/drawing/2014/chart" uri="{C3380CC4-5D6E-409C-BE32-E72D297353CC}">
              <c16:uniqueId val="{00000002-7D84-4763-9BCF-94BA566EF239}"/>
            </c:ext>
          </c:extLst>
        </c:ser>
        <c:dLbls>
          <c:showLegendKey val="0"/>
          <c:showVal val="0"/>
          <c:showCatName val="0"/>
          <c:showSerName val="0"/>
          <c:showPercent val="0"/>
          <c:showBubbleSize val="0"/>
        </c:dLbls>
        <c:axId val="122698368"/>
        <c:axId val="122712832"/>
      </c:scatterChart>
      <c:valAx>
        <c:axId val="122698368"/>
        <c:scaling>
          <c:orientation val="minMax"/>
          <c:max val="11"/>
          <c:min val="0"/>
        </c:scaling>
        <c:delete val="0"/>
        <c:axPos val="b"/>
        <c:numFmt formatCode="General" sourceLinked="1"/>
        <c:majorTickMark val="out"/>
        <c:minorTickMark val="none"/>
        <c:tickLblPos val="nextTo"/>
        <c:spPr>
          <a:ln w="25400">
            <a:solidFill>
              <a:schemeClr val="tx1"/>
            </a:solidFill>
          </a:ln>
        </c:spPr>
        <c:crossAx val="122712832"/>
        <c:crossesAt val="0"/>
        <c:crossBetween val="midCat"/>
        <c:majorUnit val="2"/>
      </c:valAx>
      <c:valAx>
        <c:axId val="122712832"/>
        <c:scaling>
          <c:orientation val="minMax"/>
          <c:max val="160"/>
        </c:scaling>
        <c:delete val="0"/>
        <c:axPos val="l"/>
        <c:majorGridlines/>
        <c:numFmt formatCode="General" sourceLinked="1"/>
        <c:majorTickMark val="out"/>
        <c:minorTickMark val="none"/>
        <c:tickLblPos val="nextTo"/>
        <c:spPr>
          <a:ln w="25400">
            <a:solidFill>
              <a:schemeClr val="tx1"/>
            </a:solidFill>
          </a:ln>
        </c:spPr>
        <c:crossAx val="122698368"/>
        <c:crosses val="autoZero"/>
        <c:crossBetween val="midCat"/>
        <c:majorUnit val="40"/>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4113942869757379E-2"/>
          <c:y val="5.2670859077610793E-2"/>
          <c:w val="0.88055137261703909"/>
          <c:h val="0.81587288081512832"/>
        </c:manualLayout>
      </c:layout>
      <c:scatterChart>
        <c:scatterStyle val="smoothMarker"/>
        <c:varyColors val="0"/>
        <c:ser>
          <c:idx val="4"/>
          <c:order val="1"/>
          <c:tx>
            <c:strRef>
              <c:f>Sheet1!$L$2</c:f>
              <c:strCache>
                <c:ptCount val="1"/>
                <c:pt idx="0">
                  <c:v>AFC</c:v>
                </c:pt>
              </c:strCache>
            </c:strRef>
          </c:tx>
          <c:spPr>
            <a:ln>
              <a:solidFill>
                <a:srgbClr val="0070C0"/>
              </a:solidFill>
            </a:ln>
          </c:spPr>
          <c:xVal>
            <c:numRef>
              <c:f>Sheet1!$K$3:$K$13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Sheet1!$L$3:$L$13</c:f>
              <c:numCache>
                <c:formatCode>0.0</c:formatCode>
                <c:ptCount val="11"/>
                <c:pt idx="1">
                  <c:v>18</c:v>
                </c:pt>
                <c:pt idx="2">
                  <c:v>9</c:v>
                </c:pt>
                <c:pt idx="3">
                  <c:v>6</c:v>
                </c:pt>
                <c:pt idx="4">
                  <c:v>4.5</c:v>
                </c:pt>
                <c:pt idx="5">
                  <c:v>3.6</c:v>
                </c:pt>
                <c:pt idx="6">
                  <c:v>3</c:v>
                </c:pt>
                <c:pt idx="7">
                  <c:v>2.5714285714285716</c:v>
                </c:pt>
                <c:pt idx="8">
                  <c:v>2.25</c:v>
                </c:pt>
                <c:pt idx="9">
                  <c:v>2</c:v>
                </c:pt>
                <c:pt idx="10">
                  <c:v>1.8</c:v>
                </c:pt>
              </c:numCache>
            </c:numRef>
          </c:yVal>
          <c:smooth val="1"/>
          <c:extLst>
            <c:ext xmlns:c16="http://schemas.microsoft.com/office/drawing/2014/chart" uri="{C3380CC4-5D6E-409C-BE32-E72D297353CC}">
              <c16:uniqueId val="{00000000-FE2A-4ADE-AF8D-FB7197E9C79C}"/>
            </c:ext>
          </c:extLst>
        </c:ser>
        <c:ser>
          <c:idx val="0"/>
          <c:order val="0"/>
          <c:tx>
            <c:strRef>
              <c:f>Sheet1!$L$2</c:f>
              <c:strCache>
                <c:ptCount val="1"/>
                <c:pt idx="0">
                  <c:v>AFC</c:v>
                </c:pt>
              </c:strCache>
            </c:strRef>
          </c:tx>
          <c:spPr>
            <a:ln>
              <a:solidFill>
                <a:srgbClr val="0070C0"/>
              </a:solidFill>
            </a:ln>
          </c:spPr>
          <c:marker>
            <c:symbol val="circle"/>
            <c:size val="7"/>
            <c:spPr>
              <a:solidFill>
                <a:srgbClr val="0070C0"/>
              </a:solidFill>
              <a:ln>
                <a:solidFill>
                  <a:srgbClr val="0070C0"/>
                </a:solidFill>
              </a:ln>
            </c:spPr>
          </c:marker>
          <c:xVal>
            <c:numRef>
              <c:f>Sheet1!$K$3:$K$13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Sheet1!$L$3:$L$13</c:f>
              <c:numCache>
                <c:formatCode>0.0</c:formatCode>
                <c:ptCount val="11"/>
                <c:pt idx="1">
                  <c:v>18</c:v>
                </c:pt>
                <c:pt idx="2">
                  <c:v>9</c:v>
                </c:pt>
                <c:pt idx="3">
                  <c:v>6</c:v>
                </c:pt>
                <c:pt idx="4">
                  <c:v>4.5</c:v>
                </c:pt>
                <c:pt idx="5">
                  <c:v>3.6</c:v>
                </c:pt>
                <c:pt idx="6">
                  <c:v>3</c:v>
                </c:pt>
                <c:pt idx="7">
                  <c:v>2.5714285714285716</c:v>
                </c:pt>
                <c:pt idx="8">
                  <c:v>2.25</c:v>
                </c:pt>
                <c:pt idx="9">
                  <c:v>2</c:v>
                </c:pt>
                <c:pt idx="10">
                  <c:v>1.8</c:v>
                </c:pt>
              </c:numCache>
            </c:numRef>
          </c:yVal>
          <c:smooth val="1"/>
          <c:extLst>
            <c:ext xmlns:c16="http://schemas.microsoft.com/office/drawing/2014/chart" uri="{C3380CC4-5D6E-409C-BE32-E72D297353CC}">
              <c16:uniqueId val="{00000001-FE2A-4ADE-AF8D-FB7197E9C79C}"/>
            </c:ext>
          </c:extLst>
        </c:ser>
        <c:dLbls>
          <c:showLegendKey val="0"/>
          <c:showVal val="0"/>
          <c:showCatName val="0"/>
          <c:showSerName val="0"/>
          <c:showPercent val="0"/>
          <c:showBubbleSize val="0"/>
        </c:dLbls>
        <c:axId val="114493696"/>
        <c:axId val="114499968"/>
      </c:scatterChart>
      <c:valAx>
        <c:axId val="114493696"/>
        <c:scaling>
          <c:orientation val="minMax"/>
          <c:max val="11"/>
          <c:min val="0"/>
        </c:scaling>
        <c:delete val="0"/>
        <c:axPos val="b"/>
        <c:numFmt formatCode="General" sourceLinked="1"/>
        <c:majorTickMark val="out"/>
        <c:minorTickMark val="none"/>
        <c:tickLblPos val="nextTo"/>
        <c:spPr>
          <a:ln w="25400">
            <a:solidFill>
              <a:schemeClr val="tx1"/>
            </a:solidFill>
          </a:ln>
        </c:spPr>
        <c:crossAx val="114499968"/>
        <c:crosses val="autoZero"/>
        <c:crossBetween val="midCat"/>
        <c:majorUnit val="2"/>
      </c:valAx>
      <c:valAx>
        <c:axId val="114499968"/>
        <c:scaling>
          <c:orientation val="minMax"/>
          <c:max val="35"/>
        </c:scaling>
        <c:delete val="0"/>
        <c:axPos val="l"/>
        <c:numFmt formatCode="0.0" sourceLinked="1"/>
        <c:majorTickMark val="out"/>
        <c:minorTickMark val="none"/>
        <c:tickLblPos val="nextTo"/>
        <c:spPr>
          <a:ln w="25400">
            <a:solidFill>
              <a:schemeClr val="tx1"/>
            </a:solidFill>
          </a:ln>
        </c:spPr>
        <c:crossAx val="114493696"/>
        <c:crosses val="autoZero"/>
        <c:crossBetween val="midCat"/>
        <c:majorUnit val="5"/>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6176797699345104E-2"/>
          <c:y val="0.10744391193316545"/>
          <c:w val="0.88055137261703909"/>
          <c:h val="0.81587288081512832"/>
        </c:manualLayout>
      </c:layout>
      <c:scatterChart>
        <c:scatterStyle val="smoothMarker"/>
        <c:varyColors val="0"/>
        <c:ser>
          <c:idx val="5"/>
          <c:order val="2"/>
          <c:tx>
            <c:strRef>
              <c:f>Sheet1!$M$2</c:f>
              <c:strCache>
                <c:ptCount val="1"/>
                <c:pt idx="0">
                  <c:v>AVC</c:v>
                </c:pt>
              </c:strCache>
            </c:strRef>
          </c:tx>
          <c:spPr>
            <a:ln>
              <a:solidFill>
                <a:srgbClr val="002060"/>
              </a:solidFill>
            </a:ln>
          </c:spPr>
          <c:xVal>
            <c:numRef>
              <c:f>Sheet1!$K$3:$K$13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Sheet1!$M$3:$M$13</c:f>
              <c:numCache>
                <c:formatCode>0.0</c:formatCode>
                <c:ptCount val="11"/>
                <c:pt idx="1">
                  <c:v>15</c:v>
                </c:pt>
                <c:pt idx="2">
                  <c:v>12.5</c:v>
                </c:pt>
                <c:pt idx="3">
                  <c:v>10</c:v>
                </c:pt>
                <c:pt idx="4">
                  <c:v>8</c:v>
                </c:pt>
                <c:pt idx="5">
                  <c:v>7.2</c:v>
                </c:pt>
                <c:pt idx="6">
                  <c:v>7.333333333333333</c:v>
                </c:pt>
                <c:pt idx="7">
                  <c:v>8.2857142857142865</c:v>
                </c:pt>
                <c:pt idx="8">
                  <c:v>9.75</c:v>
                </c:pt>
                <c:pt idx="9">
                  <c:v>11.555555555555555</c:v>
                </c:pt>
                <c:pt idx="10">
                  <c:v>13.6</c:v>
                </c:pt>
              </c:numCache>
            </c:numRef>
          </c:yVal>
          <c:smooth val="1"/>
          <c:extLst>
            <c:ext xmlns:c16="http://schemas.microsoft.com/office/drawing/2014/chart" uri="{C3380CC4-5D6E-409C-BE32-E72D297353CC}">
              <c16:uniqueId val="{00000000-4CEA-4ADF-8458-8A9E11B25763}"/>
            </c:ext>
          </c:extLst>
        </c:ser>
        <c:ser>
          <c:idx val="6"/>
          <c:order val="3"/>
          <c:tx>
            <c:strRef>
              <c:f>Sheet1!$N$2</c:f>
              <c:strCache>
                <c:ptCount val="1"/>
                <c:pt idx="0">
                  <c:v>ATC</c:v>
                </c:pt>
              </c:strCache>
            </c:strRef>
          </c:tx>
          <c:spPr>
            <a:ln>
              <a:solidFill>
                <a:srgbClr val="006600"/>
              </a:solidFill>
            </a:ln>
          </c:spPr>
          <c:xVal>
            <c:numRef>
              <c:f>Sheet1!$K$3:$K$13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Sheet1!$N$3:$N$13</c:f>
              <c:numCache>
                <c:formatCode>0.0</c:formatCode>
                <c:ptCount val="11"/>
                <c:pt idx="1">
                  <c:v>33</c:v>
                </c:pt>
                <c:pt idx="2">
                  <c:v>21.5</c:v>
                </c:pt>
                <c:pt idx="3">
                  <c:v>16</c:v>
                </c:pt>
                <c:pt idx="4">
                  <c:v>12.5</c:v>
                </c:pt>
                <c:pt idx="5">
                  <c:v>10.8</c:v>
                </c:pt>
                <c:pt idx="6">
                  <c:v>10.333333333333334</c:v>
                </c:pt>
                <c:pt idx="7">
                  <c:v>10.857142857142858</c:v>
                </c:pt>
                <c:pt idx="8">
                  <c:v>12</c:v>
                </c:pt>
                <c:pt idx="9">
                  <c:v>13.555555555555555</c:v>
                </c:pt>
                <c:pt idx="10">
                  <c:v>15.4</c:v>
                </c:pt>
              </c:numCache>
            </c:numRef>
          </c:yVal>
          <c:smooth val="1"/>
          <c:extLst>
            <c:ext xmlns:c16="http://schemas.microsoft.com/office/drawing/2014/chart" uri="{C3380CC4-5D6E-409C-BE32-E72D297353CC}">
              <c16:uniqueId val="{00000001-4CEA-4ADF-8458-8A9E11B25763}"/>
            </c:ext>
          </c:extLst>
        </c:ser>
        <c:ser>
          <c:idx val="1"/>
          <c:order val="0"/>
          <c:tx>
            <c:strRef>
              <c:f>Sheet1!$M$2</c:f>
              <c:strCache>
                <c:ptCount val="1"/>
                <c:pt idx="0">
                  <c:v>AVC</c:v>
                </c:pt>
              </c:strCache>
            </c:strRef>
          </c:tx>
          <c:spPr>
            <a:ln>
              <a:solidFill>
                <a:srgbClr val="002060"/>
              </a:solidFill>
            </a:ln>
          </c:spPr>
          <c:marker>
            <c:symbol val="circle"/>
            <c:size val="7"/>
            <c:spPr>
              <a:solidFill>
                <a:srgbClr val="002060"/>
              </a:solidFill>
              <a:ln>
                <a:solidFill>
                  <a:srgbClr val="002060"/>
                </a:solidFill>
              </a:ln>
            </c:spPr>
          </c:marker>
          <c:xVal>
            <c:numRef>
              <c:f>Sheet1!$K$3:$K$13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Sheet1!$M$3:$M$13</c:f>
              <c:numCache>
                <c:formatCode>0.0</c:formatCode>
                <c:ptCount val="11"/>
                <c:pt idx="1">
                  <c:v>15</c:v>
                </c:pt>
                <c:pt idx="2">
                  <c:v>12.5</c:v>
                </c:pt>
                <c:pt idx="3">
                  <c:v>10</c:v>
                </c:pt>
                <c:pt idx="4">
                  <c:v>8</c:v>
                </c:pt>
                <c:pt idx="5">
                  <c:v>7.2</c:v>
                </c:pt>
                <c:pt idx="6">
                  <c:v>7.333333333333333</c:v>
                </c:pt>
                <c:pt idx="7">
                  <c:v>8.2857142857142865</c:v>
                </c:pt>
                <c:pt idx="8">
                  <c:v>9.75</c:v>
                </c:pt>
                <c:pt idx="9">
                  <c:v>11.555555555555555</c:v>
                </c:pt>
                <c:pt idx="10">
                  <c:v>13.6</c:v>
                </c:pt>
              </c:numCache>
            </c:numRef>
          </c:yVal>
          <c:smooth val="1"/>
          <c:extLst>
            <c:ext xmlns:c16="http://schemas.microsoft.com/office/drawing/2014/chart" uri="{C3380CC4-5D6E-409C-BE32-E72D297353CC}">
              <c16:uniqueId val="{00000002-4CEA-4ADF-8458-8A9E11B25763}"/>
            </c:ext>
          </c:extLst>
        </c:ser>
        <c:ser>
          <c:idx val="2"/>
          <c:order val="1"/>
          <c:tx>
            <c:strRef>
              <c:f>Sheet1!$N$2</c:f>
              <c:strCache>
                <c:ptCount val="1"/>
                <c:pt idx="0">
                  <c:v>ATC</c:v>
                </c:pt>
              </c:strCache>
            </c:strRef>
          </c:tx>
          <c:spPr>
            <a:ln>
              <a:solidFill>
                <a:srgbClr val="006600"/>
              </a:solidFill>
            </a:ln>
          </c:spPr>
          <c:marker>
            <c:symbol val="circle"/>
            <c:size val="7"/>
            <c:spPr>
              <a:solidFill>
                <a:srgbClr val="006600"/>
              </a:solidFill>
              <a:ln>
                <a:solidFill>
                  <a:srgbClr val="006600"/>
                </a:solidFill>
              </a:ln>
            </c:spPr>
          </c:marker>
          <c:xVal>
            <c:numRef>
              <c:f>Sheet1!$K$3:$K$13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Sheet1!$N$3:$N$13</c:f>
              <c:numCache>
                <c:formatCode>0.0</c:formatCode>
                <c:ptCount val="11"/>
                <c:pt idx="1">
                  <c:v>33</c:v>
                </c:pt>
                <c:pt idx="2">
                  <c:v>21.5</c:v>
                </c:pt>
                <c:pt idx="3">
                  <c:v>16</c:v>
                </c:pt>
                <c:pt idx="4">
                  <c:v>12.5</c:v>
                </c:pt>
                <c:pt idx="5">
                  <c:v>10.8</c:v>
                </c:pt>
                <c:pt idx="6">
                  <c:v>10.333333333333334</c:v>
                </c:pt>
                <c:pt idx="7">
                  <c:v>10.857142857142858</c:v>
                </c:pt>
                <c:pt idx="8">
                  <c:v>12</c:v>
                </c:pt>
                <c:pt idx="9">
                  <c:v>13.555555555555555</c:v>
                </c:pt>
                <c:pt idx="10">
                  <c:v>15.4</c:v>
                </c:pt>
              </c:numCache>
            </c:numRef>
          </c:yVal>
          <c:smooth val="1"/>
          <c:extLst>
            <c:ext xmlns:c16="http://schemas.microsoft.com/office/drawing/2014/chart" uri="{C3380CC4-5D6E-409C-BE32-E72D297353CC}">
              <c16:uniqueId val="{00000003-4CEA-4ADF-8458-8A9E11B25763}"/>
            </c:ext>
          </c:extLst>
        </c:ser>
        <c:dLbls>
          <c:showLegendKey val="0"/>
          <c:showVal val="0"/>
          <c:showCatName val="0"/>
          <c:showSerName val="0"/>
          <c:showPercent val="0"/>
          <c:showBubbleSize val="0"/>
        </c:dLbls>
        <c:axId val="122505088"/>
        <c:axId val="122515456"/>
      </c:scatterChart>
      <c:valAx>
        <c:axId val="122505088"/>
        <c:scaling>
          <c:orientation val="minMax"/>
          <c:max val="11"/>
          <c:min val="0"/>
        </c:scaling>
        <c:delete val="0"/>
        <c:axPos val="b"/>
        <c:numFmt formatCode="General" sourceLinked="1"/>
        <c:majorTickMark val="out"/>
        <c:minorTickMark val="none"/>
        <c:tickLblPos val="nextTo"/>
        <c:spPr>
          <a:ln w="25400">
            <a:solidFill>
              <a:schemeClr val="tx1"/>
            </a:solidFill>
          </a:ln>
        </c:spPr>
        <c:crossAx val="122515456"/>
        <c:crosses val="autoZero"/>
        <c:crossBetween val="midCat"/>
        <c:majorUnit val="2"/>
      </c:valAx>
      <c:valAx>
        <c:axId val="122515456"/>
        <c:scaling>
          <c:orientation val="minMax"/>
        </c:scaling>
        <c:delete val="0"/>
        <c:axPos val="l"/>
        <c:numFmt formatCode="0.0" sourceLinked="1"/>
        <c:majorTickMark val="out"/>
        <c:minorTickMark val="none"/>
        <c:tickLblPos val="nextTo"/>
        <c:spPr>
          <a:ln w="25400">
            <a:solidFill>
              <a:schemeClr val="tx1"/>
            </a:solidFill>
          </a:ln>
        </c:spPr>
        <c:crossAx val="122505088"/>
        <c:crosses val="autoZero"/>
        <c:crossBetween val="midCat"/>
      </c:valAx>
    </c:plotArea>
    <c:legend>
      <c:legendPos val="r"/>
      <c:legendEntry>
        <c:idx val="0"/>
        <c:delete val="1"/>
      </c:legendEntry>
      <c:legendEntry>
        <c:idx val="1"/>
        <c:delete val="1"/>
      </c:legendEntry>
      <c:layout>
        <c:manualLayout>
          <c:xMode val="edge"/>
          <c:yMode val="edge"/>
          <c:x val="0.40597426863963715"/>
          <c:y val="9.3094195390699963E-2"/>
          <c:w val="0.10769108176233801"/>
          <c:h val="0.21020321589582108"/>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113942869757379E-2"/>
          <c:y val="5.2670859077610793E-2"/>
          <c:w val="0.88055137261703909"/>
          <c:h val="0.81587288081512832"/>
        </c:manualLayout>
      </c:layout>
      <c:scatterChart>
        <c:scatterStyle val="smoothMarker"/>
        <c:varyColors val="0"/>
        <c:ser>
          <c:idx val="0"/>
          <c:order val="0"/>
          <c:tx>
            <c:strRef>
              <c:f>Sheet4!$Q$3</c:f>
              <c:strCache>
                <c:ptCount val="1"/>
                <c:pt idx="0">
                  <c:v>MC</c:v>
                </c:pt>
              </c:strCache>
            </c:strRef>
          </c:tx>
          <c:spPr>
            <a:ln>
              <a:solidFill>
                <a:srgbClr val="C00000"/>
              </a:solidFill>
            </a:ln>
          </c:spPr>
          <c:marker>
            <c:symbol val="circle"/>
            <c:size val="7"/>
            <c:spPr>
              <a:solidFill>
                <a:srgbClr val="C00000"/>
              </a:solidFill>
              <a:ln>
                <a:solidFill>
                  <a:srgbClr val="C00000"/>
                </a:solidFill>
              </a:ln>
            </c:spPr>
          </c:marker>
          <c:xVal>
            <c:numRef>
              <c:f>Sheet4!$P$4:$P$14</c:f>
              <c:numCache>
                <c:formatCode>General</c:formatCode>
                <c:ptCount val="11"/>
                <c:pt idx="0">
                  <c:v>0.5</c:v>
                </c:pt>
                <c:pt idx="1">
                  <c:v>1.5</c:v>
                </c:pt>
                <c:pt idx="2">
                  <c:v>2.5</c:v>
                </c:pt>
                <c:pt idx="3">
                  <c:v>3.5</c:v>
                </c:pt>
                <c:pt idx="4">
                  <c:v>4.5</c:v>
                </c:pt>
                <c:pt idx="5">
                  <c:v>5.5</c:v>
                </c:pt>
                <c:pt idx="6">
                  <c:v>6.5</c:v>
                </c:pt>
                <c:pt idx="7">
                  <c:v>7.5</c:v>
                </c:pt>
                <c:pt idx="8">
                  <c:v>8.5</c:v>
                </c:pt>
                <c:pt idx="9">
                  <c:v>9.5</c:v>
                </c:pt>
              </c:numCache>
            </c:numRef>
          </c:xVal>
          <c:yVal>
            <c:numRef>
              <c:f>Sheet4!$Q$4:$Q$14</c:f>
              <c:numCache>
                <c:formatCode>General</c:formatCode>
                <c:ptCount val="11"/>
                <c:pt idx="0">
                  <c:v>15</c:v>
                </c:pt>
                <c:pt idx="1">
                  <c:v>10</c:v>
                </c:pt>
                <c:pt idx="2">
                  <c:v>5</c:v>
                </c:pt>
                <c:pt idx="3">
                  <c:v>2</c:v>
                </c:pt>
                <c:pt idx="4">
                  <c:v>4</c:v>
                </c:pt>
                <c:pt idx="5">
                  <c:v>8</c:v>
                </c:pt>
                <c:pt idx="6">
                  <c:v>14</c:v>
                </c:pt>
                <c:pt idx="7">
                  <c:v>20</c:v>
                </c:pt>
                <c:pt idx="8">
                  <c:v>26</c:v>
                </c:pt>
                <c:pt idx="9">
                  <c:v>32</c:v>
                </c:pt>
              </c:numCache>
            </c:numRef>
          </c:yVal>
          <c:smooth val="1"/>
          <c:extLst>
            <c:ext xmlns:c16="http://schemas.microsoft.com/office/drawing/2014/chart" uri="{C3380CC4-5D6E-409C-BE32-E72D297353CC}">
              <c16:uniqueId val="{00000000-3ACA-471D-B56B-A7812179CAFB}"/>
            </c:ext>
          </c:extLst>
        </c:ser>
        <c:dLbls>
          <c:showLegendKey val="0"/>
          <c:showVal val="0"/>
          <c:showCatName val="0"/>
          <c:showSerName val="0"/>
          <c:showPercent val="0"/>
          <c:showBubbleSize val="0"/>
        </c:dLbls>
        <c:axId val="123607296"/>
        <c:axId val="123609472"/>
      </c:scatterChart>
      <c:valAx>
        <c:axId val="123607296"/>
        <c:scaling>
          <c:orientation val="minMax"/>
          <c:max val="11"/>
          <c:min val="0"/>
        </c:scaling>
        <c:delete val="0"/>
        <c:axPos val="b"/>
        <c:numFmt formatCode="General" sourceLinked="1"/>
        <c:majorTickMark val="out"/>
        <c:minorTickMark val="none"/>
        <c:tickLblPos val="nextTo"/>
        <c:spPr>
          <a:ln w="25400">
            <a:solidFill>
              <a:schemeClr val="tx1"/>
            </a:solidFill>
          </a:ln>
        </c:spPr>
        <c:crossAx val="123609472"/>
        <c:crosses val="autoZero"/>
        <c:crossBetween val="midCat"/>
      </c:valAx>
      <c:valAx>
        <c:axId val="123609472"/>
        <c:scaling>
          <c:orientation val="minMax"/>
        </c:scaling>
        <c:delete val="0"/>
        <c:axPos val="l"/>
        <c:numFmt formatCode="General" sourceLinked="1"/>
        <c:majorTickMark val="out"/>
        <c:minorTickMark val="none"/>
        <c:tickLblPos val="nextTo"/>
        <c:spPr>
          <a:ln w="25400">
            <a:solidFill>
              <a:schemeClr val="tx1"/>
            </a:solidFill>
          </a:ln>
        </c:spPr>
        <c:crossAx val="123607296"/>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4113942869757379E-2"/>
          <c:y val="5.2670859077610793E-2"/>
          <c:w val="0.88055137261703909"/>
          <c:h val="0.81587288081512832"/>
        </c:manualLayout>
      </c:layout>
      <c:scatterChart>
        <c:scatterStyle val="smoothMarker"/>
        <c:varyColors val="0"/>
        <c:ser>
          <c:idx val="4"/>
          <c:order val="3"/>
          <c:tx>
            <c:strRef>
              <c:f>'Sheet1 (2)'!$L$2</c:f>
              <c:strCache>
                <c:ptCount val="1"/>
                <c:pt idx="0">
                  <c:v>AFC</c:v>
                </c:pt>
              </c:strCache>
            </c:strRef>
          </c:tx>
          <c:spPr>
            <a:ln>
              <a:solidFill>
                <a:srgbClr val="0070C0"/>
              </a:solidFill>
            </a:ln>
          </c:spPr>
          <c:xVal>
            <c:numRef>
              <c:f>'Sheet1 (2)'!$K$3:$K$13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 (2)'!$L$3:$L$13</c:f>
              <c:numCache>
                <c:formatCode>0.0</c:formatCode>
                <c:ptCount val="11"/>
                <c:pt idx="1">
                  <c:v>18</c:v>
                </c:pt>
                <c:pt idx="2">
                  <c:v>9</c:v>
                </c:pt>
                <c:pt idx="3">
                  <c:v>6</c:v>
                </c:pt>
                <c:pt idx="4">
                  <c:v>4.5</c:v>
                </c:pt>
                <c:pt idx="5">
                  <c:v>3.6</c:v>
                </c:pt>
                <c:pt idx="6">
                  <c:v>3</c:v>
                </c:pt>
                <c:pt idx="7">
                  <c:v>2.5714285714285716</c:v>
                </c:pt>
                <c:pt idx="8">
                  <c:v>2.25</c:v>
                </c:pt>
                <c:pt idx="9">
                  <c:v>2</c:v>
                </c:pt>
                <c:pt idx="10">
                  <c:v>1.8</c:v>
                </c:pt>
              </c:numCache>
            </c:numRef>
          </c:yVal>
          <c:smooth val="1"/>
          <c:extLst>
            <c:ext xmlns:c16="http://schemas.microsoft.com/office/drawing/2014/chart" uri="{C3380CC4-5D6E-409C-BE32-E72D297353CC}">
              <c16:uniqueId val="{00000000-3990-4D75-A5CF-81E1E3167560}"/>
            </c:ext>
          </c:extLst>
        </c:ser>
        <c:ser>
          <c:idx val="5"/>
          <c:order val="4"/>
          <c:tx>
            <c:strRef>
              <c:f>'Sheet1 (2)'!$M$2</c:f>
              <c:strCache>
                <c:ptCount val="1"/>
                <c:pt idx="0">
                  <c:v>AVC</c:v>
                </c:pt>
              </c:strCache>
            </c:strRef>
          </c:tx>
          <c:spPr>
            <a:ln>
              <a:solidFill>
                <a:srgbClr val="002060"/>
              </a:solidFill>
            </a:ln>
          </c:spPr>
          <c:xVal>
            <c:numRef>
              <c:f>'Sheet1 (2)'!$K$3:$K$13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 (2)'!$M$3:$M$13</c:f>
              <c:numCache>
                <c:formatCode>0.0</c:formatCode>
                <c:ptCount val="11"/>
                <c:pt idx="1">
                  <c:v>15</c:v>
                </c:pt>
                <c:pt idx="2">
                  <c:v>12.5</c:v>
                </c:pt>
                <c:pt idx="3">
                  <c:v>10</c:v>
                </c:pt>
                <c:pt idx="4">
                  <c:v>8</c:v>
                </c:pt>
                <c:pt idx="5">
                  <c:v>7.2</c:v>
                </c:pt>
                <c:pt idx="6">
                  <c:v>7.333333333333333</c:v>
                </c:pt>
                <c:pt idx="7">
                  <c:v>8.2857142857142865</c:v>
                </c:pt>
                <c:pt idx="8">
                  <c:v>9.75</c:v>
                </c:pt>
                <c:pt idx="9">
                  <c:v>11.555555555555555</c:v>
                </c:pt>
                <c:pt idx="10">
                  <c:v>13.6</c:v>
                </c:pt>
              </c:numCache>
            </c:numRef>
          </c:yVal>
          <c:smooth val="1"/>
          <c:extLst>
            <c:ext xmlns:c16="http://schemas.microsoft.com/office/drawing/2014/chart" uri="{C3380CC4-5D6E-409C-BE32-E72D297353CC}">
              <c16:uniqueId val="{00000001-3990-4D75-A5CF-81E1E3167560}"/>
            </c:ext>
          </c:extLst>
        </c:ser>
        <c:ser>
          <c:idx val="6"/>
          <c:order val="5"/>
          <c:tx>
            <c:strRef>
              <c:f>'Sheet1 (2)'!$N$2</c:f>
              <c:strCache>
                <c:ptCount val="1"/>
                <c:pt idx="0">
                  <c:v>ATC</c:v>
                </c:pt>
              </c:strCache>
            </c:strRef>
          </c:tx>
          <c:spPr>
            <a:ln>
              <a:solidFill>
                <a:srgbClr val="006600"/>
              </a:solidFill>
            </a:ln>
          </c:spPr>
          <c:xVal>
            <c:numRef>
              <c:f>'Sheet1 (2)'!$K$3:$K$13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 (2)'!$N$3:$N$13</c:f>
              <c:numCache>
                <c:formatCode>0.0</c:formatCode>
                <c:ptCount val="11"/>
                <c:pt idx="1">
                  <c:v>33</c:v>
                </c:pt>
                <c:pt idx="2">
                  <c:v>21.5</c:v>
                </c:pt>
                <c:pt idx="3">
                  <c:v>16</c:v>
                </c:pt>
                <c:pt idx="4">
                  <c:v>12.5</c:v>
                </c:pt>
                <c:pt idx="5">
                  <c:v>10.8</c:v>
                </c:pt>
                <c:pt idx="6">
                  <c:v>10.333333333333334</c:v>
                </c:pt>
                <c:pt idx="7">
                  <c:v>10.857142857142858</c:v>
                </c:pt>
                <c:pt idx="8">
                  <c:v>12</c:v>
                </c:pt>
                <c:pt idx="9">
                  <c:v>13.555555555555555</c:v>
                </c:pt>
                <c:pt idx="10">
                  <c:v>15.4</c:v>
                </c:pt>
              </c:numCache>
            </c:numRef>
          </c:yVal>
          <c:smooth val="1"/>
          <c:extLst>
            <c:ext xmlns:c16="http://schemas.microsoft.com/office/drawing/2014/chart" uri="{C3380CC4-5D6E-409C-BE32-E72D297353CC}">
              <c16:uniqueId val="{00000002-3990-4D75-A5CF-81E1E3167560}"/>
            </c:ext>
          </c:extLst>
        </c:ser>
        <c:ser>
          <c:idx val="0"/>
          <c:order val="0"/>
          <c:tx>
            <c:strRef>
              <c:f>'Sheet1 (2)'!$L$2</c:f>
              <c:strCache>
                <c:ptCount val="1"/>
                <c:pt idx="0">
                  <c:v>AFC</c:v>
                </c:pt>
              </c:strCache>
            </c:strRef>
          </c:tx>
          <c:spPr>
            <a:ln>
              <a:solidFill>
                <a:srgbClr val="0070C0"/>
              </a:solidFill>
            </a:ln>
          </c:spPr>
          <c:marker>
            <c:symbol val="circle"/>
            <c:size val="7"/>
            <c:spPr>
              <a:solidFill>
                <a:srgbClr val="0070C0"/>
              </a:solidFill>
              <a:ln>
                <a:solidFill>
                  <a:srgbClr val="0070C0"/>
                </a:solidFill>
              </a:ln>
            </c:spPr>
          </c:marker>
          <c:xVal>
            <c:numRef>
              <c:f>'Sheet1 (2)'!$K$3:$K$13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 (2)'!$L$3:$L$13</c:f>
              <c:numCache>
                <c:formatCode>0.0</c:formatCode>
                <c:ptCount val="11"/>
                <c:pt idx="1">
                  <c:v>18</c:v>
                </c:pt>
                <c:pt idx="2">
                  <c:v>9</c:v>
                </c:pt>
                <c:pt idx="3">
                  <c:v>6</c:v>
                </c:pt>
                <c:pt idx="4">
                  <c:v>4.5</c:v>
                </c:pt>
                <c:pt idx="5">
                  <c:v>3.6</c:v>
                </c:pt>
                <c:pt idx="6">
                  <c:v>3</c:v>
                </c:pt>
                <c:pt idx="7">
                  <c:v>2.5714285714285716</c:v>
                </c:pt>
                <c:pt idx="8">
                  <c:v>2.25</c:v>
                </c:pt>
                <c:pt idx="9">
                  <c:v>2</c:v>
                </c:pt>
                <c:pt idx="10">
                  <c:v>1.8</c:v>
                </c:pt>
              </c:numCache>
            </c:numRef>
          </c:yVal>
          <c:smooth val="1"/>
          <c:extLst>
            <c:ext xmlns:c16="http://schemas.microsoft.com/office/drawing/2014/chart" uri="{C3380CC4-5D6E-409C-BE32-E72D297353CC}">
              <c16:uniqueId val="{00000003-3990-4D75-A5CF-81E1E3167560}"/>
            </c:ext>
          </c:extLst>
        </c:ser>
        <c:ser>
          <c:idx val="1"/>
          <c:order val="1"/>
          <c:tx>
            <c:strRef>
              <c:f>'Sheet1 (2)'!$M$2</c:f>
              <c:strCache>
                <c:ptCount val="1"/>
                <c:pt idx="0">
                  <c:v>AVC</c:v>
                </c:pt>
              </c:strCache>
            </c:strRef>
          </c:tx>
          <c:spPr>
            <a:ln>
              <a:solidFill>
                <a:srgbClr val="002060"/>
              </a:solidFill>
            </a:ln>
          </c:spPr>
          <c:marker>
            <c:symbol val="circle"/>
            <c:size val="7"/>
            <c:spPr>
              <a:solidFill>
                <a:srgbClr val="002060"/>
              </a:solidFill>
              <a:ln>
                <a:solidFill>
                  <a:srgbClr val="002060"/>
                </a:solidFill>
              </a:ln>
            </c:spPr>
          </c:marker>
          <c:xVal>
            <c:numRef>
              <c:f>'Sheet1 (2)'!$K$3:$K$13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 (2)'!$M$3:$M$13</c:f>
              <c:numCache>
                <c:formatCode>0.0</c:formatCode>
                <c:ptCount val="11"/>
                <c:pt idx="1">
                  <c:v>15</c:v>
                </c:pt>
                <c:pt idx="2">
                  <c:v>12.5</c:v>
                </c:pt>
                <c:pt idx="3">
                  <c:v>10</c:v>
                </c:pt>
                <c:pt idx="4">
                  <c:v>8</c:v>
                </c:pt>
                <c:pt idx="5">
                  <c:v>7.2</c:v>
                </c:pt>
                <c:pt idx="6">
                  <c:v>7.333333333333333</c:v>
                </c:pt>
                <c:pt idx="7">
                  <c:v>8.2857142857142865</c:v>
                </c:pt>
                <c:pt idx="8">
                  <c:v>9.75</c:v>
                </c:pt>
                <c:pt idx="9">
                  <c:v>11.555555555555555</c:v>
                </c:pt>
                <c:pt idx="10">
                  <c:v>13.6</c:v>
                </c:pt>
              </c:numCache>
            </c:numRef>
          </c:yVal>
          <c:smooth val="1"/>
          <c:extLst>
            <c:ext xmlns:c16="http://schemas.microsoft.com/office/drawing/2014/chart" uri="{C3380CC4-5D6E-409C-BE32-E72D297353CC}">
              <c16:uniqueId val="{00000004-3990-4D75-A5CF-81E1E3167560}"/>
            </c:ext>
          </c:extLst>
        </c:ser>
        <c:ser>
          <c:idx val="2"/>
          <c:order val="2"/>
          <c:tx>
            <c:strRef>
              <c:f>'Sheet1 (2)'!$N$2</c:f>
              <c:strCache>
                <c:ptCount val="1"/>
                <c:pt idx="0">
                  <c:v>ATC</c:v>
                </c:pt>
              </c:strCache>
            </c:strRef>
          </c:tx>
          <c:spPr>
            <a:ln>
              <a:solidFill>
                <a:srgbClr val="006600"/>
              </a:solidFill>
            </a:ln>
          </c:spPr>
          <c:marker>
            <c:symbol val="circle"/>
            <c:size val="7"/>
            <c:spPr>
              <a:solidFill>
                <a:srgbClr val="006600"/>
              </a:solidFill>
              <a:ln>
                <a:solidFill>
                  <a:srgbClr val="006600"/>
                </a:solidFill>
              </a:ln>
            </c:spPr>
          </c:marker>
          <c:xVal>
            <c:numRef>
              <c:f>'Sheet1 (2)'!$K$3:$K$13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 (2)'!$N$3:$N$13</c:f>
              <c:numCache>
                <c:formatCode>0.0</c:formatCode>
                <c:ptCount val="11"/>
                <c:pt idx="1">
                  <c:v>33</c:v>
                </c:pt>
                <c:pt idx="2">
                  <c:v>21.5</c:v>
                </c:pt>
                <c:pt idx="3">
                  <c:v>16</c:v>
                </c:pt>
                <c:pt idx="4">
                  <c:v>12.5</c:v>
                </c:pt>
                <c:pt idx="5">
                  <c:v>10.8</c:v>
                </c:pt>
                <c:pt idx="6">
                  <c:v>10.333333333333334</c:v>
                </c:pt>
                <c:pt idx="7">
                  <c:v>10.857142857142858</c:v>
                </c:pt>
                <c:pt idx="8">
                  <c:v>12</c:v>
                </c:pt>
                <c:pt idx="9">
                  <c:v>13.555555555555555</c:v>
                </c:pt>
                <c:pt idx="10">
                  <c:v>15.4</c:v>
                </c:pt>
              </c:numCache>
            </c:numRef>
          </c:yVal>
          <c:smooth val="1"/>
          <c:extLst>
            <c:ext xmlns:c16="http://schemas.microsoft.com/office/drawing/2014/chart" uri="{C3380CC4-5D6E-409C-BE32-E72D297353CC}">
              <c16:uniqueId val="{00000005-3990-4D75-A5CF-81E1E3167560}"/>
            </c:ext>
          </c:extLst>
        </c:ser>
        <c:dLbls>
          <c:showLegendKey val="0"/>
          <c:showVal val="0"/>
          <c:showCatName val="0"/>
          <c:showSerName val="0"/>
          <c:showPercent val="0"/>
          <c:showBubbleSize val="0"/>
        </c:dLbls>
        <c:axId val="123092992"/>
        <c:axId val="123094912"/>
      </c:scatterChart>
      <c:valAx>
        <c:axId val="123092992"/>
        <c:scaling>
          <c:orientation val="minMax"/>
          <c:max val="11"/>
          <c:min val="0"/>
        </c:scaling>
        <c:delete val="0"/>
        <c:axPos val="b"/>
        <c:numFmt formatCode="General" sourceLinked="1"/>
        <c:majorTickMark val="out"/>
        <c:minorTickMark val="none"/>
        <c:tickLblPos val="nextTo"/>
        <c:spPr>
          <a:ln w="25400">
            <a:solidFill>
              <a:schemeClr val="tx1"/>
            </a:solidFill>
          </a:ln>
        </c:spPr>
        <c:crossAx val="123094912"/>
        <c:crosses val="autoZero"/>
        <c:crossBetween val="midCat"/>
        <c:majorUnit val="2"/>
      </c:valAx>
      <c:valAx>
        <c:axId val="123094912"/>
        <c:scaling>
          <c:orientation val="minMax"/>
          <c:max val="35"/>
        </c:scaling>
        <c:delete val="0"/>
        <c:axPos val="l"/>
        <c:majorGridlines/>
        <c:numFmt formatCode="0.0" sourceLinked="1"/>
        <c:majorTickMark val="out"/>
        <c:minorTickMark val="none"/>
        <c:tickLblPos val="nextTo"/>
        <c:spPr>
          <a:ln w="25400">
            <a:solidFill>
              <a:schemeClr val="tx1"/>
            </a:solidFill>
          </a:ln>
        </c:spPr>
        <c:crossAx val="123092992"/>
        <c:crosses val="autoZero"/>
        <c:crossBetween val="midCat"/>
        <c:majorUnit val="5"/>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113942869757379E-2"/>
          <c:y val="5.2670859077610793E-2"/>
          <c:w val="0.88055137261703909"/>
          <c:h val="0.81587288081512832"/>
        </c:manualLayout>
      </c:layout>
      <c:scatterChart>
        <c:scatterStyle val="smoothMarker"/>
        <c:varyColors val="0"/>
        <c:ser>
          <c:idx val="0"/>
          <c:order val="0"/>
          <c:tx>
            <c:strRef>
              <c:f>Sheet4!$Q$3</c:f>
              <c:strCache>
                <c:ptCount val="1"/>
                <c:pt idx="0">
                  <c:v>MC</c:v>
                </c:pt>
              </c:strCache>
            </c:strRef>
          </c:tx>
          <c:spPr>
            <a:ln>
              <a:solidFill>
                <a:srgbClr val="C00000"/>
              </a:solidFill>
            </a:ln>
          </c:spPr>
          <c:marker>
            <c:symbol val="circle"/>
            <c:size val="7"/>
            <c:spPr>
              <a:solidFill>
                <a:srgbClr val="C00000"/>
              </a:solidFill>
              <a:ln>
                <a:solidFill>
                  <a:srgbClr val="C00000"/>
                </a:solidFill>
              </a:ln>
            </c:spPr>
          </c:marker>
          <c:xVal>
            <c:numRef>
              <c:f>Sheet4!$P$4:$P$14</c:f>
              <c:numCache>
                <c:formatCode>General</c:formatCode>
                <c:ptCount val="11"/>
                <c:pt idx="0">
                  <c:v>0.5</c:v>
                </c:pt>
                <c:pt idx="1">
                  <c:v>1.5</c:v>
                </c:pt>
                <c:pt idx="2">
                  <c:v>2.5</c:v>
                </c:pt>
                <c:pt idx="3">
                  <c:v>3.5</c:v>
                </c:pt>
                <c:pt idx="4">
                  <c:v>4.5</c:v>
                </c:pt>
                <c:pt idx="5">
                  <c:v>5.5</c:v>
                </c:pt>
                <c:pt idx="6">
                  <c:v>6.5</c:v>
                </c:pt>
                <c:pt idx="7">
                  <c:v>7.5</c:v>
                </c:pt>
                <c:pt idx="8">
                  <c:v>8.5</c:v>
                </c:pt>
                <c:pt idx="9">
                  <c:v>9.5</c:v>
                </c:pt>
              </c:numCache>
            </c:numRef>
          </c:xVal>
          <c:yVal>
            <c:numRef>
              <c:f>Sheet4!$Q$4:$Q$14</c:f>
              <c:numCache>
                <c:formatCode>General</c:formatCode>
                <c:ptCount val="11"/>
                <c:pt idx="0">
                  <c:v>15</c:v>
                </c:pt>
                <c:pt idx="1">
                  <c:v>10</c:v>
                </c:pt>
                <c:pt idx="2">
                  <c:v>5</c:v>
                </c:pt>
                <c:pt idx="3">
                  <c:v>2</c:v>
                </c:pt>
                <c:pt idx="4">
                  <c:v>4</c:v>
                </c:pt>
                <c:pt idx="5">
                  <c:v>8</c:v>
                </c:pt>
                <c:pt idx="6">
                  <c:v>14</c:v>
                </c:pt>
                <c:pt idx="7">
                  <c:v>20</c:v>
                </c:pt>
                <c:pt idx="8">
                  <c:v>26</c:v>
                </c:pt>
                <c:pt idx="9">
                  <c:v>32</c:v>
                </c:pt>
              </c:numCache>
            </c:numRef>
          </c:yVal>
          <c:smooth val="1"/>
          <c:extLst>
            <c:ext xmlns:c16="http://schemas.microsoft.com/office/drawing/2014/chart" uri="{C3380CC4-5D6E-409C-BE32-E72D297353CC}">
              <c16:uniqueId val="{00000000-6D74-4DCE-8421-2DD2D14EA5FC}"/>
            </c:ext>
          </c:extLst>
        </c:ser>
        <c:dLbls>
          <c:showLegendKey val="0"/>
          <c:showVal val="0"/>
          <c:showCatName val="0"/>
          <c:showSerName val="0"/>
          <c:showPercent val="0"/>
          <c:showBubbleSize val="0"/>
        </c:dLbls>
        <c:axId val="123123200"/>
        <c:axId val="123125120"/>
      </c:scatterChart>
      <c:valAx>
        <c:axId val="123123200"/>
        <c:scaling>
          <c:orientation val="minMax"/>
          <c:max val="11"/>
          <c:min val="0"/>
        </c:scaling>
        <c:delete val="1"/>
        <c:axPos val="b"/>
        <c:numFmt formatCode="General" sourceLinked="1"/>
        <c:majorTickMark val="out"/>
        <c:minorTickMark val="none"/>
        <c:tickLblPos val="nextTo"/>
        <c:crossAx val="123125120"/>
        <c:crosses val="autoZero"/>
        <c:crossBetween val="midCat"/>
      </c:valAx>
      <c:valAx>
        <c:axId val="123125120"/>
        <c:scaling>
          <c:orientation val="minMax"/>
        </c:scaling>
        <c:delete val="1"/>
        <c:axPos val="l"/>
        <c:numFmt formatCode="General" sourceLinked="1"/>
        <c:majorTickMark val="out"/>
        <c:minorTickMark val="none"/>
        <c:tickLblPos val="nextTo"/>
        <c:crossAx val="123123200"/>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4113942869757379E-2"/>
          <c:y val="5.2670859077610793E-2"/>
          <c:w val="0.88055137261703909"/>
          <c:h val="0.81587288081512832"/>
        </c:manualLayout>
      </c:layout>
      <c:scatterChart>
        <c:scatterStyle val="smoothMarker"/>
        <c:varyColors val="0"/>
        <c:ser>
          <c:idx val="6"/>
          <c:order val="1"/>
          <c:tx>
            <c:strRef>
              <c:f>'Sheet1 (2)'!$N$2</c:f>
              <c:strCache>
                <c:ptCount val="1"/>
                <c:pt idx="0">
                  <c:v>ATC</c:v>
                </c:pt>
              </c:strCache>
            </c:strRef>
          </c:tx>
          <c:spPr>
            <a:ln>
              <a:solidFill>
                <a:srgbClr val="006600"/>
              </a:solidFill>
            </a:ln>
          </c:spPr>
          <c:xVal>
            <c:numRef>
              <c:f>'Sheet1 (2)'!$K$3:$K$13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 (2)'!$N$3:$N$13</c:f>
              <c:numCache>
                <c:formatCode>0.0</c:formatCode>
                <c:ptCount val="11"/>
                <c:pt idx="1">
                  <c:v>33</c:v>
                </c:pt>
                <c:pt idx="2">
                  <c:v>21.5</c:v>
                </c:pt>
                <c:pt idx="3">
                  <c:v>16</c:v>
                </c:pt>
                <c:pt idx="4">
                  <c:v>12.5</c:v>
                </c:pt>
                <c:pt idx="5">
                  <c:v>10.8</c:v>
                </c:pt>
                <c:pt idx="6">
                  <c:v>10.333333333333334</c:v>
                </c:pt>
                <c:pt idx="7">
                  <c:v>10.857142857142858</c:v>
                </c:pt>
                <c:pt idx="8">
                  <c:v>12</c:v>
                </c:pt>
                <c:pt idx="9">
                  <c:v>13.555555555555555</c:v>
                </c:pt>
                <c:pt idx="10">
                  <c:v>15.4</c:v>
                </c:pt>
              </c:numCache>
            </c:numRef>
          </c:yVal>
          <c:smooth val="1"/>
          <c:extLst>
            <c:ext xmlns:c16="http://schemas.microsoft.com/office/drawing/2014/chart" uri="{C3380CC4-5D6E-409C-BE32-E72D297353CC}">
              <c16:uniqueId val="{00000000-AE3C-4AD6-B66C-46C3B06246C8}"/>
            </c:ext>
          </c:extLst>
        </c:ser>
        <c:ser>
          <c:idx val="2"/>
          <c:order val="0"/>
          <c:tx>
            <c:strRef>
              <c:f>'Sheet1 (2)'!$N$2</c:f>
              <c:strCache>
                <c:ptCount val="1"/>
                <c:pt idx="0">
                  <c:v>ATC</c:v>
                </c:pt>
              </c:strCache>
            </c:strRef>
          </c:tx>
          <c:spPr>
            <a:ln>
              <a:solidFill>
                <a:srgbClr val="006600"/>
              </a:solidFill>
            </a:ln>
          </c:spPr>
          <c:marker>
            <c:symbol val="circle"/>
            <c:size val="7"/>
            <c:spPr>
              <a:solidFill>
                <a:srgbClr val="006600"/>
              </a:solidFill>
              <a:ln>
                <a:solidFill>
                  <a:srgbClr val="006600"/>
                </a:solidFill>
              </a:ln>
            </c:spPr>
          </c:marker>
          <c:xVal>
            <c:numRef>
              <c:f>'Sheet1 (2)'!$K$3:$K$13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 (2)'!$N$3:$N$13</c:f>
              <c:numCache>
                <c:formatCode>0.0</c:formatCode>
                <c:ptCount val="11"/>
                <c:pt idx="1">
                  <c:v>33</c:v>
                </c:pt>
                <c:pt idx="2">
                  <c:v>21.5</c:v>
                </c:pt>
                <c:pt idx="3">
                  <c:v>16</c:v>
                </c:pt>
                <c:pt idx="4">
                  <c:v>12.5</c:v>
                </c:pt>
                <c:pt idx="5">
                  <c:v>10.8</c:v>
                </c:pt>
                <c:pt idx="6">
                  <c:v>10.333333333333334</c:v>
                </c:pt>
                <c:pt idx="7">
                  <c:v>10.857142857142858</c:v>
                </c:pt>
                <c:pt idx="8">
                  <c:v>12</c:v>
                </c:pt>
                <c:pt idx="9">
                  <c:v>13.555555555555555</c:v>
                </c:pt>
                <c:pt idx="10">
                  <c:v>15.4</c:v>
                </c:pt>
              </c:numCache>
            </c:numRef>
          </c:yVal>
          <c:smooth val="1"/>
          <c:extLst>
            <c:ext xmlns:c16="http://schemas.microsoft.com/office/drawing/2014/chart" uri="{C3380CC4-5D6E-409C-BE32-E72D297353CC}">
              <c16:uniqueId val="{00000001-AE3C-4AD6-B66C-46C3B06246C8}"/>
            </c:ext>
          </c:extLst>
        </c:ser>
        <c:dLbls>
          <c:showLegendKey val="0"/>
          <c:showVal val="0"/>
          <c:showCatName val="0"/>
          <c:showSerName val="0"/>
          <c:showPercent val="0"/>
          <c:showBubbleSize val="0"/>
        </c:dLbls>
        <c:axId val="123733120"/>
        <c:axId val="123735040"/>
      </c:scatterChart>
      <c:valAx>
        <c:axId val="123733120"/>
        <c:scaling>
          <c:orientation val="minMax"/>
          <c:max val="11"/>
          <c:min val="0"/>
        </c:scaling>
        <c:delete val="0"/>
        <c:axPos val="b"/>
        <c:numFmt formatCode="General" sourceLinked="1"/>
        <c:majorTickMark val="out"/>
        <c:minorTickMark val="none"/>
        <c:tickLblPos val="nextTo"/>
        <c:spPr>
          <a:ln w="25400">
            <a:solidFill>
              <a:schemeClr val="tx1"/>
            </a:solidFill>
          </a:ln>
        </c:spPr>
        <c:crossAx val="123735040"/>
        <c:crosses val="autoZero"/>
        <c:crossBetween val="midCat"/>
        <c:majorUnit val="2"/>
      </c:valAx>
      <c:valAx>
        <c:axId val="123735040"/>
        <c:scaling>
          <c:orientation val="minMax"/>
          <c:max val="35"/>
        </c:scaling>
        <c:delete val="0"/>
        <c:axPos val="l"/>
        <c:majorGridlines/>
        <c:numFmt formatCode="0.0" sourceLinked="1"/>
        <c:majorTickMark val="out"/>
        <c:minorTickMark val="none"/>
        <c:tickLblPos val="nextTo"/>
        <c:spPr>
          <a:ln w="25400">
            <a:solidFill>
              <a:schemeClr val="tx1"/>
            </a:solidFill>
          </a:ln>
        </c:spPr>
        <c:crossAx val="123733120"/>
        <c:crosses val="autoZero"/>
        <c:crossBetween val="midCat"/>
        <c:majorUnit val="5"/>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113942869757379E-2"/>
          <c:y val="5.2670859077610793E-2"/>
          <c:w val="0.88055137261703909"/>
          <c:h val="0.81587288081512832"/>
        </c:manualLayout>
      </c:layout>
      <c:scatterChart>
        <c:scatterStyle val="smoothMarker"/>
        <c:varyColors val="0"/>
        <c:ser>
          <c:idx val="0"/>
          <c:order val="0"/>
          <c:tx>
            <c:strRef>
              <c:f>Sheet4!$Q$3</c:f>
              <c:strCache>
                <c:ptCount val="1"/>
                <c:pt idx="0">
                  <c:v>MC</c:v>
                </c:pt>
              </c:strCache>
            </c:strRef>
          </c:tx>
          <c:spPr>
            <a:ln>
              <a:solidFill>
                <a:srgbClr val="C00000"/>
              </a:solidFill>
            </a:ln>
          </c:spPr>
          <c:marker>
            <c:symbol val="circle"/>
            <c:size val="7"/>
            <c:spPr>
              <a:solidFill>
                <a:srgbClr val="C00000"/>
              </a:solidFill>
              <a:ln>
                <a:solidFill>
                  <a:srgbClr val="C00000"/>
                </a:solidFill>
              </a:ln>
            </c:spPr>
          </c:marker>
          <c:xVal>
            <c:numRef>
              <c:f>Sheet4!$P$4:$P$14</c:f>
              <c:numCache>
                <c:formatCode>General</c:formatCode>
                <c:ptCount val="11"/>
                <c:pt idx="0">
                  <c:v>0.5</c:v>
                </c:pt>
                <c:pt idx="1">
                  <c:v>1.5</c:v>
                </c:pt>
                <c:pt idx="2">
                  <c:v>2.5</c:v>
                </c:pt>
                <c:pt idx="3">
                  <c:v>3.5</c:v>
                </c:pt>
                <c:pt idx="4">
                  <c:v>4.5</c:v>
                </c:pt>
                <c:pt idx="5">
                  <c:v>5.5</c:v>
                </c:pt>
                <c:pt idx="6">
                  <c:v>6.5</c:v>
                </c:pt>
                <c:pt idx="7">
                  <c:v>7.5</c:v>
                </c:pt>
                <c:pt idx="8">
                  <c:v>8.5</c:v>
                </c:pt>
                <c:pt idx="9">
                  <c:v>9.5</c:v>
                </c:pt>
              </c:numCache>
            </c:numRef>
          </c:xVal>
          <c:yVal>
            <c:numRef>
              <c:f>Sheet4!$Q$4:$Q$14</c:f>
              <c:numCache>
                <c:formatCode>General</c:formatCode>
                <c:ptCount val="11"/>
                <c:pt idx="0">
                  <c:v>15</c:v>
                </c:pt>
                <c:pt idx="1">
                  <c:v>10</c:v>
                </c:pt>
                <c:pt idx="2">
                  <c:v>5</c:v>
                </c:pt>
                <c:pt idx="3">
                  <c:v>2</c:v>
                </c:pt>
                <c:pt idx="4">
                  <c:v>4</c:v>
                </c:pt>
                <c:pt idx="5">
                  <c:v>8</c:v>
                </c:pt>
                <c:pt idx="6">
                  <c:v>14</c:v>
                </c:pt>
                <c:pt idx="7">
                  <c:v>20</c:v>
                </c:pt>
                <c:pt idx="8">
                  <c:v>26</c:v>
                </c:pt>
                <c:pt idx="9">
                  <c:v>32</c:v>
                </c:pt>
              </c:numCache>
            </c:numRef>
          </c:yVal>
          <c:smooth val="1"/>
          <c:extLst>
            <c:ext xmlns:c16="http://schemas.microsoft.com/office/drawing/2014/chart" uri="{C3380CC4-5D6E-409C-BE32-E72D297353CC}">
              <c16:uniqueId val="{00000000-4AA4-4BCA-A367-EF0895468931}"/>
            </c:ext>
          </c:extLst>
        </c:ser>
        <c:dLbls>
          <c:showLegendKey val="0"/>
          <c:showVal val="0"/>
          <c:showCatName val="0"/>
          <c:showSerName val="0"/>
          <c:showPercent val="0"/>
          <c:showBubbleSize val="0"/>
        </c:dLbls>
        <c:axId val="123743232"/>
        <c:axId val="123742464"/>
      </c:scatterChart>
      <c:valAx>
        <c:axId val="123743232"/>
        <c:scaling>
          <c:orientation val="minMax"/>
          <c:max val="11"/>
          <c:min val="0"/>
        </c:scaling>
        <c:delete val="1"/>
        <c:axPos val="b"/>
        <c:numFmt formatCode="General" sourceLinked="1"/>
        <c:majorTickMark val="out"/>
        <c:minorTickMark val="none"/>
        <c:tickLblPos val="nextTo"/>
        <c:crossAx val="123742464"/>
        <c:crosses val="autoZero"/>
        <c:crossBetween val="midCat"/>
      </c:valAx>
      <c:valAx>
        <c:axId val="123742464"/>
        <c:scaling>
          <c:orientation val="minMax"/>
        </c:scaling>
        <c:delete val="1"/>
        <c:axPos val="l"/>
        <c:numFmt formatCode="General" sourceLinked="1"/>
        <c:majorTickMark val="out"/>
        <c:minorTickMark val="none"/>
        <c:tickLblPos val="nextTo"/>
        <c:crossAx val="123743232"/>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CBA0846-EC1A-40DB-8F81-96AE9A64BBB3}" type="datetimeFigureOut">
              <a:rPr lang="en-US" smtClean="0"/>
              <a:t>2/19/2020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EF5DD168-A957-4784-9C8A-5438585B9AF9}" type="datetimeFigureOut">
              <a:rPr lang="en-US" smtClean="0"/>
              <a:t>2/19/2020</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6177280" cy="4320540"/>
          </a:xfrm>
        </p:spPr>
        <p:txBody>
          <a:bodyPr/>
          <a:lstStyle/>
          <a:p>
            <a:pPr eaLnBrk="1" hangingPunct="1"/>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surprisingly, the profit we calculated in Example</a:t>
            </a:r>
            <a:r>
              <a:rPr lang="en-US" baseline="0" dirty="0"/>
              <a:t> 1A earlier is the economic profit here.</a:t>
            </a:r>
          </a:p>
          <a:p>
            <a:endParaRPr lang="en-US" baseline="0"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1644692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300"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517762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300" dirty="0"/>
              <a:t>B. When you own your office space, there is no explicit cost because you don’t pay rent. But, you could have rented the office space, so it is an implicit</a:t>
            </a:r>
            <a:r>
              <a:rPr lang="en-US" sz="1300" baseline="0" dirty="0"/>
              <a:t> cost. </a:t>
            </a:r>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51776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2412486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 following slides, this Xavier’s Popcorn Truck example will be used to illustrate the production function, marginal product of labor, and a first look at the costs of production.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1336403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number of workers (L, labor) is on the horizontal axis, and the output (the number of buckets of popcorn produced per day) is on the vertical axis. It is worth taking a few minutes to explain the axes of the production function graph because, by now, students are used with measuring </a:t>
            </a:r>
            <a:r>
              <a:rPr lang="en-US" sz="1200" b="1"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 on the horizontal axis, so the production function will be different.  </a:t>
            </a:r>
          </a:p>
          <a:p>
            <a:r>
              <a:rPr lang="en-US" sz="1200" b="0" i="0" u="none" strike="noStrike" kern="1200" baseline="0" dirty="0">
                <a:solidFill>
                  <a:schemeClr val="tx1"/>
                </a:solidFill>
                <a:latin typeface="+mn-lt"/>
                <a:ea typeface="+mn-ea"/>
                <a:cs typeface="+mn-cs"/>
              </a:rPr>
              <a:t>The relationship between the quantity of inputs (workers) and quantity of output (cookies) is called the production function.</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3585526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Notation:    ∆ (delta) = “change in…”</a:t>
            </a:r>
          </a:p>
          <a:p>
            <a:r>
              <a:rPr lang="en-US" dirty="0"/>
              <a:t>	</a:t>
            </a:r>
            <a:br>
              <a:rPr lang="en-US" dirty="0"/>
            </a:br>
            <a:r>
              <a:rPr lang="en-US" dirty="0"/>
              <a:t>∆</a:t>
            </a:r>
            <a:r>
              <a:rPr lang="en-US" b="1" i="1" dirty="0"/>
              <a:t>Q</a:t>
            </a:r>
            <a:r>
              <a:rPr lang="en-US" dirty="0"/>
              <a:t> = change in output, ∆</a:t>
            </a:r>
            <a:r>
              <a:rPr lang="en-US" b="1" i="1" dirty="0"/>
              <a:t>L</a:t>
            </a:r>
            <a:r>
              <a:rPr lang="en-US" dirty="0"/>
              <a:t> = change in labor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3989662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Xavier’s output rises by a smaller and smaller amount (buckets of popcorn per day) for each additional worker hired after the first one. </a:t>
            </a:r>
          </a:p>
          <a:p>
            <a:r>
              <a:rPr lang="en-US" dirty="0"/>
              <a:t>So, with the hiring of the first worker, the </a:t>
            </a:r>
            <a:r>
              <a:rPr lang="en-US" b="1" i="1" dirty="0"/>
              <a:t>MPL</a:t>
            </a:r>
            <a:r>
              <a:rPr lang="en-US" dirty="0"/>
              <a:t> increases, but, as Xavier adds workers, the average worker has less truck space (and popcorn</a:t>
            </a:r>
            <a:r>
              <a:rPr lang="en-US" baseline="0" dirty="0"/>
              <a:t> popping machine, counter space) </a:t>
            </a:r>
            <a:r>
              <a:rPr lang="en-US" dirty="0"/>
              <a:t>to work with and will be less productive and </a:t>
            </a:r>
            <a:r>
              <a:rPr lang="en-US" b="1" i="1" dirty="0"/>
              <a:t>MPL</a:t>
            </a:r>
            <a:r>
              <a:rPr lang="en-US" dirty="0"/>
              <a:t> decreases.  </a:t>
            </a:r>
          </a:p>
          <a:p>
            <a:r>
              <a:rPr lang="en-US" dirty="0"/>
              <a:t>In general, </a:t>
            </a:r>
            <a:r>
              <a:rPr lang="en-US" b="1" i="1" dirty="0"/>
              <a:t>MPL</a:t>
            </a:r>
            <a:r>
              <a:rPr lang="en-US" dirty="0"/>
              <a:t> diminishes as L rises whether the fixed input is land or capital (equipment, machines, etc.). </a:t>
            </a:r>
          </a:p>
          <a:p>
            <a:endParaRPr lang="en-US" dirty="0"/>
          </a:p>
          <a:p>
            <a:r>
              <a:rPr lang="en-US" b="1" i="1" dirty="0"/>
              <a:t>MPL</a:t>
            </a:r>
            <a:r>
              <a:rPr lang="en-US" dirty="0"/>
              <a:t> is important in hiring</a:t>
            </a:r>
            <a:r>
              <a:rPr lang="en-US" baseline="0" dirty="0"/>
              <a:t> decisions: </a:t>
            </a:r>
            <a:r>
              <a:rPr lang="en-US" dirty="0"/>
              <a:t>Thinking at the margin helps not only Xavier, but all managers in the real world, who make business decisions every day by comparing marginal costs with marginal benefits.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3585526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t>
            </a:r>
            <a:r>
              <a:rPr lang="en-US" b="1" i="1" dirty="0"/>
              <a:t>MPL</a:t>
            </a:r>
            <a:r>
              <a:rPr lang="en-US" dirty="0"/>
              <a:t> is important? When Xavier hires an extra worker, his costs rise by the wage he pays the worker, and his output rises by </a:t>
            </a:r>
            <a:r>
              <a:rPr lang="en-US" b="1" i="1" dirty="0"/>
              <a:t>MPL</a:t>
            </a:r>
            <a:r>
              <a:rPr lang="en-US" dirty="0"/>
              <a:t>. Comparing them helps Xavier decide whether he should hire the worker. </a:t>
            </a:r>
          </a:p>
          <a:p>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188493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The $200/day</a:t>
            </a:r>
            <a:r>
              <a:rPr lang="en-US" baseline="0" dirty="0"/>
              <a:t> cost for the truck can be a fee to be paid when accessing the fair grounds or sporting events.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133640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main sections in this chapter: </a:t>
            </a:r>
          </a:p>
          <a:p>
            <a:pPr marL="228600" indent="-228600">
              <a:buAutoNum type="arabicPeriod"/>
            </a:pPr>
            <a:r>
              <a:rPr lang="en-US" sz="1200" b="0" i="0" u="none" strike="noStrike" kern="1200" baseline="0" dirty="0">
                <a:solidFill>
                  <a:schemeClr val="tx1"/>
                </a:solidFill>
                <a:latin typeface="+mn-lt"/>
                <a:ea typeface="+mn-ea"/>
                <a:cs typeface="+mn-cs"/>
              </a:rPr>
              <a:t>What Are Costs?</a:t>
            </a:r>
          </a:p>
          <a:p>
            <a:pPr marL="228600" indent="-228600">
              <a:buAutoNum type="arabicPeriod"/>
            </a:pPr>
            <a:r>
              <a:rPr lang="en-US" sz="1200" b="0" i="0" u="none" strike="noStrike" kern="1200" baseline="0" dirty="0">
                <a:solidFill>
                  <a:schemeClr val="tx1"/>
                </a:solidFill>
                <a:latin typeface="+mn-lt"/>
                <a:ea typeface="+mn-ea"/>
                <a:cs typeface="+mn-cs"/>
              </a:rPr>
              <a:t>Production and Costs</a:t>
            </a:r>
          </a:p>
          <a:p>
            <a:pPr marL="228600" indent="-228600">
              <a:buAutoNum type="arabicPeriod"/>
            </a:pPr>
            <a:r>
              <a:rPr lang="en-US" sz="1200" b="0" i="0" u="none" strike="noStrike" kern="1200" baseline="0" dirty="0">
                <a:solidFill>
                  <a:schemeClr val="tx1"/>
                </a:solidFill>
                <a:latin typeface="+mn-lt"/>
                <a:ea typeface="+mn-ea"/>
                <a:cs typeface="+mn-cs"/>
              </a:rPr>
              <a:t>The Various Measures of Cost</a:t>
            </a:r>
          </a:p>
          <a:p>
            <a:pPr marL="228600" indent="-228600">
              <a:buAutoNum type="arabicPeriod"/>
            </a:pPr>
            <a:r>
              <a:rPr lang="en-US" sz="1200" b="0" i="0" u="none" strike="noStrike" kern="1200" baseline="0" dirty="0">
                <a:solidFill>
                  <a:schemeClr val="tx1"/>
                </a:solidFill>
                <a:latin typeface="+mn-lt"/>
                <a:ea typeface="+mn-ea"/>
                <a:cs typeface="+mn-cs"/>
              </a:rPr>
              <a:t>Costs in the Short Run and in the Long Run</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First click: Fixed cost of the truck (because Xavier has to pay the $200 when accessing the fair grounds or rent, it is a fixed cost. It will incur if he sells 0 buckets of popcorn, or 100)</a:t>
            </a:r>
          </a:p>
          <a:p>
            <a:r>
              <a:rPr lang="en-US" sz="1200" b="0" i="0" u="none" strike="noStrike" kern="1200" baseline="0" dirty="0">
                <a:solidFill>
                  <a:schemeClr val="tx1"/>
                </a:solidFill>
                <a:latin typeface="+mn-lt"/>
                <a:ea typeface="+mn-ea"/>
                <a:cs typeface="+mn-cs"/>
              </a:rPr>
              <a:t>Second click: Cost of labor (because Xavier pays each worker $50 per day, the variable cost increases with the number of workers hired)</a:t>
            </a:r>
          </a:p>
          <a:p>
            <a:r>
              <a:rPr lang="en-US" sz="1200" b="0" i="0" u="none" strike="noStrike" kern="1200" baseline="0" dirty="0">
                <a:solidFill>
                  <a:schemeClr val="tx1"/>
                </a:solidFill>
                <a:latin typeface="+mn-lt"/>
                <a:ea typeface="+mn-ea"/>
                <a:cs typeface="+mn-cs"/>
              </a:rPr>
              <a:t>Third click: total cost = cost of the truck + cost of labor. </a:t>
            </a:r>
          </a:p>
          <a:p>
            <a:r>
              <a:rPr lang="en-US" sz="1200" b="0" i="0" u="none" strike="noStrike" kern="1200" baseline="0" dirty="0">
                <a:solidFill>
                  <a:schemeClr val="tx1"/>
                </a:solidFill>
                <a:latin typeface="+mn-lt"/>
                <a:ea typeface="+mn-ea"/>
                <a:cs typeface="+mn-cs"/>
              </a:rPr>
              <a:t>The total cost reflects Xavier’s popcorn truck production function: increasing output needs more workers which have to be paid.</a:t>
            </a:r>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3585526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total-cost curve shows the relationship between quantity produced and total costs.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gets steeper as the amount produced rises because of diminishing marginal product: producing one additional unit of output requires more and more additional units of inputs, so the cost increases sharply.</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3585526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3585526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cost will include explicit and implicit costs.</a:t>
            </a:r>
          </a:p>
          <a:p>
            <a:r>
              <a:rPr lang="en-US" b="1" i="1" dirty="0"/>
              <a:t>FC</a:t>
            </a:r>
            <a:r>
              <a:rPr lang="en-US" dirty="0"/>
              <a:t> examples: rent paid, cost of equipment,</a:t>
            </a:r>
            <a:r>
              <a:rPr lang="en-US" baseline="0" dirty="0"/>
              <a:t> loan payments, cost of land</a:t>
            </a:r>
            <a:r>
              <a:rPr lang="en-US" dirty="0"/>
              <a:t> </a:t>
            </a:r>
          </a:p>
          <a:p>
            <a:r>
              <a:rPr lang="en-US" b="1" i="1" dirty="0"/>
              <a:t>VC</a:t>
            </a:r>
            <a:r>
              <a:rPr lang="en-US" dirty="0"/>
              <a:t> examples: wages, utilities, cost of variable</a:t>
            </a:r>
            <a:r>
              <a:rPr lang="en-US" baseline="0" dirty="0"/>
              <a:t> inputs/ingredients</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4016706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use this example to calculate average costs (</a:t>
            </a:r>
            <a:r>
              <a:rPr lang="en-US" b="1" i="1" dirty="0"/>
              <a:t>AVC</a:t>
            </a:r>
            <a:r>
              <a:rPr lang="en-US" dirty="0"/>
              <a:t>, </a:t>
            </a:r>
            <a:r>
              <a:rPr lang="en-US" b="1" i="1" dirty="0"/>
              <a:t>AFC</a:t>
            </a:r>
            <a:r>
              <a:rPr lang="en-US" dirty="0"/>
              <a:t>, </a:t>
            </a:r>
            <a:r>
              <a:rPr lang="en-US" b="1" i="1" dirty="0"/>
              <a:t>ATC</a:t>
            </a:r>
            <a:r>
              <a:rPr lang="en-US" dirty="0"/>
              <a:t>) , marginal cost, and to graph all the cost curves. </a:t>
            </a:r>
          </a:p>
          <a:p>
            <a:r>
              <a:rPr lang="en-US" dirty="0"/>
              <a:t>Here, the first click calculates </a:t>
            </a:r>
            <a:r>
              <a:rPr lang="en-US" b="1" i="1" dirty="0"/>
              <a:t>TC</a:t>
            </a:r>
            <a:r>
              <a:rPr lang="en-US" dirty="0"/>
              <a:t> as the sum of </a:t>
            </a:r>
            <a:r>
              <a:rPr lang="en-US" b="1" i="1" dirty="0"/>
              <a:t>VC</a:t>
            </a:r>
            <a:r>
              <a:rPr lang="en-US" dirty="0"/>
              <a:t> and </a:t>
            </a:r>
            <a:r>
              <a:rPr lang="en-US" b="1" i="1" dirty="0"/>
              <a:t>FC</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Angel’s variable cost include not only the cost of yarn and workers, but also Angel’s opportunity cost</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Why 2 pairs of knitting needles? So we have a fixed resource. </a:t>
            </a: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2750966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textbook only graphs the </a:t>
            </a:r>
            <a:r>
              <a:rPr lang="en-US" b="1" i="1" dirty="0"/>
              <a:t>TC</a:t>
            </a:r>
            <a:r>
              <a:rPr lang="en-US" dirty="0"/>
              <a:t> curve, graphing</a:t>
            </a:r>
            <a:r>
              <a:rPr lang="en-US" baseline="0" dirty="0"/>
              <a:t> all three curves offers students a visual aid to understand the relationship between costs.</a:t>
            </a:r>
          </a:p>
          <a:p>
            <a:pPr eaLnBrk="1" hangingPunct="1"/>
            <a:r>
              <a:rPr lang="en-US" dirty="0"/>
              <a:t> </a:t>
            </a:r>
            <a:endParaRPr lang="en-US" baseline="0" dirty="0"/>
          </a:p>
          <a:p>
            <a:r>
              <a:rPr lang="en-US" baseline="0" dirty="0"/>
              <a:t>A few things worth mentioning to your students: </a:t>
            </a:r>
          </a:p>
          <a:p>
            <a:pPr marL="171450" indent="-171450">
              <a:buFont typeface="Arial" panose="020B0604020202020204" pitchFamily="34" charset="0"/>
              <a:buChar char="•"/>
            </a:pPr>
            <a:r>
              <a:rPr lang="en-US" b="1" i="1" dirty="0"/>
              <a:t>TC</a:t>
            </a:r>
            <a:r>
              <a:rPr lang="en-US" baseline="0" dirty="0"/>
              <a:t> and </a:t>
            </a:r>
            <a:r>
              <a:rPr lang="en-US" b="1" i="1" baseline="0" dirty="0"/>
              <a:t>VC</a:t>
            </a:r>
            <a:r>
              <a:rPr lang="en-US" baseline="0" dirty="0"/>
              <a:t> curves are parallel because the difference between them is always </a:t>
            </a:r>
            <a:r>
              <a:rPr lang="en-US" b="1" i="1" baseline="0" dirty="0"/>
              <a:t>FC</a:t>
            </a:r>
            <a:r>
              <a:rPr lang="en-US" baseline="0" dirty="0"/>
              <a:t> </a:t>
            </a:r>
            <a:r>
              <a:rPr lang="en-US" dirty="0"/>
              <a:t>(the vertical distance between </a:t>
            </a:r>
            <a:r>
              <a:rPr lang="en-US" b="1" i="1" dirty="0"/>
              <a:t>TC</a:t>
            </a:r>
            <a:r>
              <a:rPr lang="en-US" baseline="0" dirty="0"/>
              <a:t> and </a:t>
            </a:r>
            <a:r>
              <a:rPr lang="en-US" b="1" i="1" baseline="0" dirty="0"/>
              <a:t>VC</a:t>
            </a:r>
            <a:r>
              <a:rPr lang="en-US" baseline="0" dirty="0"/>
              <a:t> is</a:t>
            </a:r>
            <a:r>
              <a:rPr lang="en-US" b="1" i="1" baseline="0" dirty="0"/>
              <a:t> FC</a:t>
            </a:r>
            <a:r>
              <a:rPr lang="en-US" baseline="0" dirty="0"/>
              <a:t>. Mathematically: since </a:t>
            </a:r>
            <a:r>
              <a:rPr lang="en-US" b="1" i="1" dirty="0"/>
              <a:t>TC</a:t>
            </a:r>
            <a:r>
              <a:rPr lang="en-US" baseline="0" dirty="0"/>
              <a:t> = </a:t>
            </a:r>
            <a:r>
              <a:rPr lang="en-US" b="1" i="1" baseline="0" dirty="0"/>
              <a:t>FC</a:t>
            </a:r>
            <a:r>
              <a:rPr lang="en-US" baseline="0" dirty="0"/>
              <a:t> + </a:t>
            </a:r>
            <a:r>
              <a:rPr lang="en-US" b="1" i="1" baseline="0" dirty="0"/>
              <a:t>VC</a:t>
            </a:r>
            <a:r>
              <a:rPr lang="en-US" baseline="0" dirty="0"/>
              <a:t>, it follows that for any quantity </a:t>
            </a:r>
            <a:r>
              <a:rPr lang="en-US" b="1" i="1" dirty="0"/>
              <a:t>TC</a:t>
            </a:r>
            <a:r>
              <a:rPr lang="en-US" baseline="0" dirty="0"/>
              <a:t> – </a:t>
            </a:r>
            <a:r>
              <a:rPr lang="en-US" b="1" i="1" baseline="0" dirty="0"/>
              <a:t>VC</a:t>
            </a:r>
            <a:r>
              <a:rPr lang="en-US" baseline="0" dirty="0"/>
              <a:t> = </a:t>
            </a:r>
            <a:r>
              <a:rPr lang="en-US" b="1" i="1" baseline="0" dirty="0"/>
              <a:t>FC</a:t>
            </a:r>
            <a:r>
              <a:rPr lang="en-US" baseline="0" dirty="0"/>
              <a:t>). </a:t>
            </a:r>
          </a:p>
          <a:p>
            <a:pPr marL="171450" indent="-171450">
              <a:buFont typeface="Arial" panose="020B0604020202020204" pitchFamily="34" charset="0"/>
              <a:buChar char="•"/>
            </a:pPr>
            <a:r>
              <a:rPr lang="en-US" b="1" i="1" baseline="0" dirty="0"/>
              <a:t>FC </a:t>
            </a:r>
            <a:r>
              <a:rPr lang="en-US" baseline="0" dirty="0"/>
              <a:t> is horizontal because it is constant, regardless of how many scarves Angel’s Knitted Scarves produces in a month. </a:t>
            </a:r>
          </a:p>
          <a:p>
            <a:pPr marL="171450" indent="-171450">
              <a:buFont typeface="Arial" panose="020B0604020202020204" pitchFamily="34" charset="0"/>
              <a:buChar char="•"/>
            </a:pPr>
            <a:r>
              <a:rPr lang="en-US" b="1" i="1" baseline="0" dirty="0"/>
              <a:t>VC</a:t>
            </a:r>
            <a:r>
              <a:rPr lang="en-US" baseline="0" dirty="0"/>
              <a:t> curve starts at the origin because </a:t>
            </a:r>
            <a:r>
              <a:rPr lang="en-US" b="1" i="1" baseline="0" dirty="0"/>
              <a:t>VC</a:t>
            </a:r>
            <a:r>
              <a:rPr lang="en-US" baseline="0" dirty="0"/>
              <a:t> of producing </a:t>
            </a:r>
            <a:r>
              <a:rPr lang="en-US" b="1" i="1" baseline="0" dirty="0"/>
              <a:t>Q</a:t>
            </a:r>
            <a:r>
              <a:rPr lang="en-US" baseline="0" dirty="0"/>
              <a:t> = 0 scarves is $0</a:t>
            </a:r>
          </a:p>
          <a:p>
            <a:pPr marL="171450" indent="-171450">
              <a:buFont typeface="Arial" panose="020B0604020202020204" pitchFamily="34" charset="0"/>
              <a:buChar char="•"/>
            </a:pPr>
            <a:r>
              <a:rPr lang="en-US" b="1" i="1" baseline="0" dirty="0"/>
              <a:t>TC</a:t>
            </a:r>
            <a:r>
              <a:rPr lang="en-US" baseline="0" dirty="0"/>
              <a:t> curve starts at $18 because when Angel produces 0 scarves, Angel still paid the fixed cost.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2750966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3617233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few things worth mentioning to your students (and the order of animation):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First click: </a:t>
            </a:r>
            <a:r>
              <a:rPr lang="en-US" b="1" i="1" baseline="0" dirty="0"/>
              <a:t>AFC</a:t>
            </a:r>
            <a:r>
              <a:rPr lang="en-US" baseline="0" dirty="0"/>
              <a:t> is calculated. Explain your students that </a:t>
            </a:r>
            <a:r>
              <a:rPr lang="en-US" b="1" i="1" baseline="0" dirty="0"/>
              <a:t>AFC</a:t>
            </a:r>
            <a:r>
              <a:rPr lang="en-US" baseline="0" dirty="0"/>
              <a:t> is decreasing as more output is produced because the fixed cost is fixed at $18, but to calculate </a:t>
            </a:r>
            <a:r>
              <a:rPr lang="en-US" b="1" i="1" baseline="0" dirty="0"/>
              <a:t>AFC</a:t>
            </a:r>
            <a:r>
              <a:rPr lang="en-US" baseline="0" dirty="0"/>
              <a:t> we divide that fixed cost by increasing numbers (the increasing </a:t>
            </a:r>
            <a:r>
              <a:rPr lang="en-US" b="1" i="1" baseline="0" dirty="0"/>
              <a:t>Q</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Second click: </a:t>
            </a:r>
            <a:r>
              <a:rPr lang="en-US" b="1" i="1" baseline="0" dirty="0"/>
              <a:t>AVC</a:t>
            </a:r>
            <a:r>
              <a:rPr lang="en-US" baseline="0" dirty="0"/>
              <a:t> is calculated as </a:t>
            </a:r>
            <a:r>
              <a:rPr lang="en-US" b="1" i="1" baseline="0" dirty="0"/>
              <a:t>VC</a:t>
            </a:r>
            <a:r>
              <a:rPr lang="en-US" baseline="0" dirty="0"/>
              <a:t>/</a:t>
            </a:r>
            <a:r>
              <a:rPr lang="en-US" b="1" i="1" baseline="0" dirty="0"/>
              <a:t>Q</a:t>
            </a:r>
            <a:r>
              <a:rPr lang="en-US" baseline="0" dirty="0"/>
              <a:t>. Here, the </a:t>
            </a:r>
            <a:r>
              <a:rPr lang="en-US" b="1" i="1" baseline="0" dirty="0"/>
              <a:t>AVC </a:t>
            </a:r>
            <a:r>
              <a:rPr lang="en-US" baseline="0" dirty="0"/>
              <a:t> curve has the usual U-shape: as </a:t>
            </a:r>
            <a:r>
              <a:rPr lang="en-US" b="1" i="1" baseline="0" dirty="0"/>
              <a:t>Q</a:t>
            </a:r>
            <a:r>
              <a:rPr lang="en-US" baseline="0" dirty="0"/>
              <a:t> is increasing, </a:t>
            </a:r>
            <a:r>
              <a:rPr lang="en-US" b="1" i="1" baseline="0" dirty="0"/>
              <a:t>AVC</a:t>
            </a:r>
            <a:r>
              <a:rPr lang="en-US" baseline="0" dirty="0"/>
              <a:t> first declines, reaches a minimum (</a:t>
            </a:r>
            <a:r>
              <a:rPr lang="en-US" b="1" i="1" baseline="0" dirty="0"/>
              <a:t>AVC</a:t>
            </a:r>
            <a:r>
              <a:rPr lang="en-US" baseline="0" dirty="0"/>
              <a:t> = $7.2  at </a:t>
            </a:r>
            <a:r>
              <a:rPr lang="en-US" b="1" i="1" baseline="0" dirty="0"/>
              <a:t>Q</a:t>
            </a:r>
            <a:r>
              <a:rPr lang="en-US" baseline="0" dirty="0"/>
              <a:t> = 5), then increases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Third click: </a:t>
            </a:r>
            <a:r>
              <a:rPr lang="en-US" b="1" i="1" baseline="0" dirty="0"/>
              <a:t>ATC</a:t>
            </a:r>
            <a:r>
              <a:rPr lang="en-US" baseline="0" dirty="0"/>
              <a:t> is calculated. Here, the </a:t>
            </a:r>
            <a:r>
              <a:rPr lang="en-US" b="1" i="1" baseline="0" dirty="0"/>
              <a:t>ATC</a:t>
            </a:r>
            <a:r>
              <a:rPr lang="en-US" baseline="0" dirty="0"/>
              <a:t> curve has the usual U-shape: as </a:t>
            </a:r>
            <a:r>
              <a:rPr lang="en-US" b="1" i="1" baseline="0" dirty="0"/>
              <a:t>Q</a:t>
            </a:r>
            <a:r>
              <a:rPr lang="en-US" baseline="0" dirty="0"/>
              <a:t> is increasing, </a:t>
            </a:r>
            <a:r>
              <a:rPr lang="en-US" b="1" i="1" baseline="0" dirty="0"/>
              <a:t>ATC</a:t>
            </a:r>
            <a:r>
              <a:rPr lang="en-US" baseline="0" dirty="0"/>
              <a:t> first declines, reaches a minimum (</a:t>
            </a:r>
            <a:r>
              <a:rPr lang="en-US" b="1" i="1" baseline="0" dirty="0"/>
              <a:t>ATC</a:t>
            </a:r>
            <a:r>
              <a:rPr lang="en-US" baseline="0" dirty="0"/>
              <a:t> = $10.3 at </a:t>
            </a:r>
            <a:r>
              <a:rPr lang="en-US" b="1" i="1" baseline="0" dirty="0"/>
              <a:t>Q</a:t>
            </a:r>
            <a:r>
              <a:rPr lang="en-US" baseline="0" dirty="0"/>
              <a:t> = 6), then increases. Note that </a:t>
            </a:r>
            <a:r>
              <a:rPr lang="en-US" b="1" i="1" baseline="0" dirty="0"/>
              <a:t>ATC</a:t>
            </a:r>
            <a:r>
              <a:rPr lang="en-US" baseline="0" dirty="0"/>
              <a:t> reaches minimum after the </a:t>
            </a:r>
            <a:r>
              <a:rPr lang="en-US" b="1" i="1" baseline="0" dirty="0"/>
              <a:t>AVC</a:t>
            </a:r>
            <a:r>
              <a:rPr lang="en-US" baseline="0" dirty="0"/>
              <a:t> had reached minimum (so, </a:t>
            </a:r>
            <a:r>
              <a:rPr lang="en-US" b="1" i="1" baseline="0" dirty="0"/>
              <a:t>ATC</a:t>
            </a:r>
            <a:r>
              <a:rPr lang="en-US" baseline="0" dirty="0"/>
              <a:t> reaches minimum at a higher </a:t>
            </a:r>
            <a:r>
              <a:rPr lang="en-US" b="1" i="1" baseline="0" dirty="0"/>
              <a:t>Q</a:t>
            </a:r>
            <a:r>
              <a:rPr lang="en-US" baseline="0" dirty="0"/>
              <a:t>). All these details will help with understanding the cost curves on the next slides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Fourth click: </a:t>
            </a:r>
            <a:r>
              <a:rPr lang="en-US" b="1" i="1" baseline="0" dirty="0"/>
              <a:t>AFC</a:t>
            </a:r>
            <a:r>
              <a:rPr lang="en-US" baseline="0" dirty="0"/>
              <a:t>, </a:t>
            </a:r>
            <a:r>
              <a:rPr lang="en-US" b="1" i="1" baseline="0" dirty="0"/>
              <a:t>AVC</a:t>
            </a:r>
            <a:r>
              <a:rPr lang="en-US" baseline="0" dirty="0"/>
              <a:t>, and </a:t>
            </a:r>
            <a:r>
              <a:rPr lang="en-US" b="1" i="1" baseline="0" dirty="0"/>
              <a:t>ATC</a:t>
            </a:r>
            <a:r>
              <a:rPr lang="en-US" baseline="0" dirty="0"/>
              <a:t> disappear, </a:t>
            </a:r>
            <a:r>
              <a:rPr lang="en-US" b="1" i="1" baseline="0" dirty="0"/>
              <a:t>MC</a:t>
            </a:r>
            <a:r>
              <a:rPr lang="en-US" baseline="0" dirty="0"/>
              <a:t> is calculated. This way, the students can easily look at the </a:t>
            </a:r>
            <a:r>
              <a:rPr lang="en-US" b="1" i="1" baseline="0" dirty="0"/>
              <a:t>TC</a:t>
            </a:r>
            <a:r>
              <a:rPr lang="en-US" baseline="0" dirty="0"/>
              <a:t> column when calculating </a:t>
            </a:r>
            <a:r>
              <a:rPr lang="en-US" b="1" i="1" baseline="0" dirty="0"/>
              <a:t>MC</a:t>
            </a:r>
            <a:r>
              <a:rPr lang="en-US" baseline="0" dirty="0"/>
              <a:t>. Since we went step by step when calculating </a:t>
            </a:r>
            <a:r>
              <a:rPr lang="en-US" b="1" i="1" baseline="0" dirty="0"/>
              <a:t>MP</a:t>
            </a:r>
            <a:r>
              <a:rPr lang="en-US" baseline="0" dirty="0"/>
              <a:t>, just explaining the formula and how to calculate </a:t>
            </a:r>
            <a:r>
              <a:rPr lang="en-US" b="1" i="1" baseline="0" dirty="0"/>
              <a:t>MC</a:t>
            </a:r>
            <a:r>
              <a:rPr lang="en-US" baseline="0" dirty="0"/>
              <a:t> should suffice.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Fifth click: everything is shown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2750966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Average fixed cost curve,</a:t>
            </a:r>
            <a:r>
              <a:rPr lang="en-US" baseline="0" dirty="0"/>
              <a:t> </a:t>
            </a:r>
            <a:r>
              <a:rPr lang="en-US" b="1" i="1" baseline="0" dirty="0"/>
              <a:t>AFC</a:t>
            </a:r>
            <a:r>
              <a:rPr lang="en-US" baseline="0" dirty="0"/>
              <a:t>:</a:t>
            </a:r>
          </a:p>
          <a:p>
            <a:pPr marL="171450" indent="-171450">
              <a:buFont typeface="Arial" panose="020B0604020202020204" pitchFamily="34" charset="0"/>
              <a:buChar char="•"/>
            </a:pPr>
            <a:r>
              <a:rPr lang="en-US" baseline="0" dirty="0"/>
              <a:t>Declines as more output is produced because the fixed cost ($18 in this example) is divided by increasing numbers (the quantity)</a:t>
            </a:r>
          </a:p>
          <a:p>
            <a:pPr marL="171450" indent="-171450">
              <a:buFont typeface="Arial" panose="020B0604020202020204" pitchFamily="34" charset="0"/>
              <a:buChar char="•"/>
            </a:pPr>
            <a:r>
              <a:rPr lang="en-US" baseline="0" dirty="0"/>
              <a:t>Is the difference between </a:t>
            </a:r>
            <a:r>
              <a:rPr lang="en-US" b="1" i="1" baseline="0" dirty="0"/>
              <a:t>ATC</a:t>
            </a:r>
            <a:r>
              <a:rPr lang="en-US" baseline="0" dirty="0"/>
              <a:t> and </a:t>
            </a:r>
            <a:r>
              <a:rPr lang="en-US" b="1" i="1" baseline="0" dirty="0"/>
              <a:t>AVC</a:t>
            </a:r>
            <a:r>
              <a:rPr lang="en-US" baseline="0" dirty="0"/>
              <a:t>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3237029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Average variable cost (</a:t>
            </a:r>
            <a:r>
              <a:rPr lang="en-US" b="1" i="1" dirty="0"/>
              <a:t>AVC</a:t>
            </a:r>
            <a:r>
              <a:rPr lang="en-US" dirty="0"/>
              <a:t>) and average total cost (</a:t>
            </a:r>
            <a:r>
              <a:rPr lang="en-US" b="1" i="1" dirty="0"/>
              <a:t>ATC</a:t>
            </a:r>
            <a:r>
              <a:rPr lang="en-US" dirty="0"/>
              <a:t>) curves:</a:t>
            </a:r>
          </a:p>
          <a:p>
            <a:pPr marL="171450" indent="-171450">
              <a:buFont typeface="Arial" panose="020B0604020202020204" pitchFamily="34" charset="0"/>
              <a:buChar char="•"/>
            </a:pPr>
            <a:r>
              <a:rPr lang="en-US" b="1" i="1" dirty="0"/>
              <a:t>ATC</a:t>
            </a:r>
            <a:r>
              <a:rPr lang="en-US" dirty="0"/>
              <a:t> is always above </a:t>
            </a:r>
            <a:r>
              <a:rPr lang="en-US" b="1" i="1" dirty="0"/>
              <a:t>AVC</a:t>
            </a:r>
            <a:r>
              <a:rPr lang="en-US" dirty="0"/>
              <a:t> , but the distance between</a:t>
            </a:r>
            <a:r>
              <a:rPr lang="en-US" baseline="0" dirty="0"/>
              <a:t> them gets smaller with </a:t>
            </a:r>
            <a:r>
              <a:rPr lang="en-US" b="1" i="1" baseline="0" dirty="0"/>
              <a:t>Q</a:t>
            </a:r>
            <a:r>
              <a:rPr lang="en-US" baseline="0" dirty="0"/>
              <a:t> </a:t>
            </a:r>
            <a:r>
              <a:rPr lang="en-US" dirty="0"/>
              <a:t>(the vertical distance between them is </a:t>
            </a:r>
            <a:r>
              <a:rPr lang="en-US" b="1" i="1" dirty="0"/>
              <a:t>AFC</a:t>
            </a:r>
            <a:r>
              <a:rPr lang="en-US" dirty="0"/>
              <a:t>,</a:t>
            </a:r>
            <a:r>
              <a:rPr lang="en-US" baseline="0" dirty="0"/>
              <a:t> and, as we saw in the previous slide, </a:t>
            </a:r>
            <a:r>
              <a:rPr lang="en-US" b="1" i="1" baseline="0" dirty="0"/>
              <a:t>AFC</a:t>
            </a:r>
            <a:r>
              <a:rPr lang="en-US" baseline="0" dirty="0"/>
              <a:t> declines with </a:t>
            </a:r>
            <a:r>
              <a:rPr lang="en-US" b="1" i="1" baseline="0" dirty="0"/>
              <a:t>Q</a:t>
            </a:r>
            <a:r>
              <a:rPr lang="en-US" baseline="0" dirty="0"/>
              <a:t>)</a:t>
            </a:r>
            <a:endParaRPr lang="en-US" dirty="0"/>
          </a:p>
          <a:p>
            <a:pPr marL="171450" indent="-171450">
              <a:buFont typeface="Arial" panose="020B0604020202020204" pitchFamily="34" charset="0"/>
              <a:buChar char="•"/>
            </a:pPr>
            <a:r>
              <a:rPr lang="en-US" dirty="0"/>
              <a:t>Both</a:t>
            </a:r>
            <a:r>
              <a:rPr lang="en-US" baseline="0" dirty="0"/>
              <a:t> are U-shaped: as production increases (</a:t>
            </a:r>
            <a:r>
              <a:rPr lang="en-US" b="1" i="1" baseline="0" dirty="0"/>
              <a:t>Q</a:t>
            </a:r>
            <a:r>
              <a:rPr lang="en-US" baseline="0" dirty="0"/>
              <a:t> increases), first the average declines, reaches a minimum, then increases</a:t>
            </a:r>
          </a:p>
          <a:p>
            <a:pPr marL="171450" indent="-171450">
              <a:buFont typeface="Arial" panose="020B0604020202020204" pitchFamily="34" charset="0"/>
              <a:buChar char="•"/>
            </a:pPr>
            <a:r>
              <a:rPr lang="en-US" b="1" i="1" baseline="0" dirty="0"/>
              <a:t>AVC</a:t>
            </a:r>
            <a:r>
              <a:rPr lang="en-US" baseline="0" dirty="0"/>
              <a:t> reaches minimum before </a:t>
            </a:r>
            <a:r>
              <a:rPr lang="en-US" b="1" i="1" baseline="0" dirty="0"/>
              <a:t>ATC</a:t>
            </a:r>
          </a:p>
          <a:p>
            <a:pPr marL="171450" indent="-171450">
              <a:buFont typeface="Arial" panose="020B0604020202020204" pitchFamily="34" charset="0"/>
              <a:buChar char="•"/>
            </a:pPr>
            <a:r>
              <a:rPr lang="en-US" baseline="0" dirty="0"/>
              <a:t>As </a:t>
            </a:r>
            <a:r>
              <a:rPr lang="en-US" b="1" i="1" baseline="0" dirty="0"/>
              <a:t>Q</a:t>
            </a:r>
            <a:r>
              <a:rPr lang="en-US" baseline="0" dirty="0"/>
              <a:t> rises: initially,  falling </a:t>
            </a:r>
            <a:r>
              <a:rPr lang="en-US" b="1" i="1" baseline="0" dirty="0"/>
              <a:t>AFC</a:t>
            </a:r>
            <a:r>
              <a:rPr lang="en-US" baseline="0" dirty="0"/>
              <a:t> pulls </a:t>
            </a:r>
            <a:r>
              <a:rPr lang="en-US" b="1" i="1" baseline="0" dirty="0"/>
              <a:t>ATC</a:t>
            </a:r>
            <a:r>
              <a:rPr lang="en-US" baseline="0" dirty="0"/>
              <a:t> down; eventually, rising </a:t>
            </a:r>
            <a:r>
              <a:rPr lang="en-US" b="1" i="1" baseline="0" dirty="0"/>
              <a:t>AVC</a:t>
            </a:r>
            <a:r>
              <a:rPr lang="en-US" baseline="0" dirty="0"/>
              <a:t> pulls </a:t>
            </a:r>
            <a:r>
              <a:rPr lang="en-US" b="1" i="1" baseline="0" dirty="0"/>
              <a:t>ATC</a:t>
            </a:r>
            <a:r>
              <a:rPr lang="en-US" baseline="0" dirty="0"/>
              <a:t> up.</a:t>
            </a:r>
          </a:p>
          <a:p>
            <a:pPr marL="171450" indent="-171450">
              <a:buFont typeface="Arial" panose="020B0604020202020204" pitchFamily="34" charset="0"/>
              <a:buChar char="•"/>
            </a:pPr>
            <a:r>
              <a:rPr lang="en-US" baseline="0" dirty="0"/>
              <a:t>Efficient scale: The quantity that minimizes </a:t>
            </a:r>
            <a:r>
              <a:rPr lang="en-US" b="1" i="1" baseline="0" dirty="0"/>
              <a:t>ATC</a:t>
            </a:r>
            <a:r>
              <a:rPr lang="en-US" baseline="0" dirty="0"/>
              <a:t>. Here, the efficient scale is </a:t>
            </a:r>
            <a:r>
              <a:rPr lang="en-US" b="1" i="1" baseline="0" dirty="0"/>
              <a:t>Q </a:t>
            </a:r>
            <a:r>
              <a:rPr lang="en-US" baseline="0" dirty="0"/>
              <a:t>= 6, where </a:t>
            </a:r>
            <a:r>
              <a:rPr lang="en-US" b="1" i="1" baseline="0" dirty="0"/>
              <a:t>ATC</a:t>
            </a:r>
            <a:r>
              <a:rPr lang="en-US" baseline="0" dirty="0"/>
              <a:t> = $10.3 (minimum). </a:t>
            </a:r>
          </a:p>
          <a:p>
            <a:pPr marL="171450" indent="-171450">
              <a:buFont typeface="Arial" panose="020B0604020202020204" pitchFamily="34" charset="0"/>
              <a:buChar char="•"/>
            </a:pPr>
            <a:r>
              <a:rPr lang="en-US" baseline="0" dirty="0"/>
              <a:t>At any </a:t>
            </a:r>
            <a:r>
              <a:rPr lang="en-US" b="1" i="1" baseline="0" dirty="0"/>
              <a:t>Q</a:t>
            </a:r>
            <a:r>
              <a:rPr lang="en-US" baseline="0" dirty="0"/>
              <a:t> below or above 6, </a:t>
            </a:r>
            <a:r>
              <a:rPr lang="en-US" b="1" i="1" baseline="0" dirty="0"/>
              <a:t>ATC</a:t>
            </a:r>
            <a:r>
              <a:rPr lang="en-US" baseline="0" dirty="0"/>
              <a:t> &gt; $10.3. </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23702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3828286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Marginal cost curve (</a:t>
            </a:r>
            <a:r>
              <a:rPr lang="en-US" b="1" i="1" dirty="0"/>
              <a:t>MC</a:t>
            </a:r>
            <a:r>
              <a:rPr lang="en-US" dirty="0"/>
              <a:t>):</a:t>
            </a:r>
          </a:p>
          <a:p>
            <a:pPr marL="171450" indent="-171450">
              <a:buFont typeface="Arial" panose="020B0604020202020204" pitchFamily="34" charset="0"/>
              <a:buChar char="•"/>
            </a:pPr>
            <a:r>
              <a:rPr lang="en-US" dirty="0"/>
              <a:t>It’s U-shaped: </a:t>
            </a:r>
            <a:r>
              <a:rPr lang="en-US" b="1" i="1" dirty="0"/>
              <a:t>MC</a:t>
            </a:r>
            <a:r>
              <a:rPr lang="en-US" dirty="0"/>
              <a:t> first declines, reaches a minimum, then increases as more output is being produced</a:t>
            </a:r>
          </a:p>
          <a:p>
            <a:pPr marL="171450" indent="-171450">
              <a:buFont typeface="Arial" panose="020B0604020202020204" pitchFamily="34" charset="0"/>
              <a:buChar char="•"/>
            </a:pPr>
            <a:r>
              <a:rPr lang="en-US" dirty="0"/>
              <a:t>Initially, the</a:t>
            </a:r>
            <a:r>
              <a:rPr lang="en-US" baseline="0" dirty="0"/>
              <a:t> marginal product increases, so the </a:t>
            </a:r>
            <a:r>
              <a:rPr lang="en-US" b="1" i="1" baseline="0" dirty="0"/>
              <a:t>MC</a:t>
            </a:r>
            <a:r>
              <a:rPr lang="en-US" baseline="0" dirty="0"/>
              <a:t> declines; after a point, diminishing marginal returns set in and the marginal product of labor declines, so </a:t>
            </a:r>
            <a:r>
              <a:rPr lang="en-US" b="1" i="1" baseline="0" dirty="0"/>
              <a:t>MC</a:t>
            </a:r>
            <a:r>
              <a:rPr lang="en-US" baseline="0" dirty="0"/>
              <a:t> increases.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237029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a:t>
            </a:r>
            <a:r>
              <a:rPr lang="en-US" b="1" i="1" dirty="0"/>
              <a:t>MC</a:t>
            </a:r>
            <a:r>
              <a:rPr lang="en-US" dirty="0"/>
              <a:t> intersects </a:t>
            </a:r>
            <a:r>
              <a:rPr lang="en-US" b="1" i="1" dirty="0"/>
              <a:t>AVC</a:t>
            </a:r>
            <a:r>
              <a:rPr lang="en-US" dirty="0"/>
              <a:t> at minimum</a:t>
            </a:r>
            <a:r>
              <a:rPr lang="en-US" baseline="0" dirty="0"/>
              <a:t> of </a:t>
            </a:r>
            <a:r>
              <a:rPr lang="en-US" b="1" i="1" baseline="0" dirty="0"/>
              <a:t>AVC</a:t>
            </a:r>
            <a:r>
              <a:rPr lang="en-US" baseline="0" dirty="0"/>
              <a:t>. Also, and </a:t>
            </a:r>
            <a:r>
              <a:rPr lang="en-US" b="1" i="1" baseline="0" dirty="0"/>
              <a:t>MC</a:t>
            </a:r>
            <a:r>
              <a:rPr lang="en-US" baseline="0" dirty="0"/>
              <a:t> intersects </a:t>
            </a:r>
            <a:r>
              <a:rPr lang="en-US" b="1" i="1" baseline="0" dirty="0"/>
              <a:t>ATC</a:t>
            </a:r>
            <a:r>
              <a:rPr lang="en-US" baseline="0" dirty="0"/>
              <a:t> at minimum of </a:t>
            </a:r>
            <a:r>
              <a:rPr lang="en-US" b="1" i="1" baseline="0" dirty="0"/>
              <a:t>ATC</a:t>
            </a:r>
            <a:r>
              <a:rPr lang="en-US" baseline="0" dirty="0"/>
              <a:t>. The next slide explains the relationship between average and marginal.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3996141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textbook gives a nice analogy to help students understand this.  A student’s </a:t>
            </a:r>
            <a:r>
              <a:rPr lang="en-US" b="1" i="1" dirty="0"/>
              <a:t>GPA</a:t>
            </a:r>
            <a:r>
              <a:rPr lang="en-US" dirty="0"/>
              <a:t> is like </a:t>
            </a:r>
            <a:r>
              <a:rPr lang="en-US" b="1" i="1" dirty="0"/>
              <a:t>ATC</a:t>
            </a:r>
            <a:r>
              <a:rPr lang="en-US" dirty="0"/>
              <a:t>.  The grade she earns in her next course is like </a:t>
            </a:r>
            <a:r>
              <a:rPr lang="en-US" b="1" i="1" dirty="0"/>
              <a:t>MC</a:t>
            </a:r>
            <a:r>
              <a:rPr lang="en-US" dirty="0"/>
              <a:t>.  If her next grade (</a:t>
            </a:r>
            <a:r>
              <a:rPr lang="en-US" b="1" u="sng" dirty="0"/>
              <a:t>MC</a:t>
            </a:r>
            <a:r>
              <a:rPr lang="en-US" dirty="0"/>
              <a:t>) is less than her </a:t>
            </a:r>
            <a:r>
              <a:rPr lang="en-US" b="1" i="1" dirty="0"/>
              <a:t>GPA</a:t>
            </a:r>
            <a:r>
              <a:rPr lang="en-US" dirty="0"/>
              <a:t> (</a:t>
            </a:r>
            <a:r>
              <a:rPr lang="en-US" b="1" i="1" dirty="0"/>
              <a:t>ATC</a:t>
            </a:r>
            <a:r>
              <a:rPr lang="en-US" dirty="0"/>
              <a:t>), then her </a:t>
            </a:r>
            <a:r>
              <a:rPr lang="en-US" b="1" i="1" dirty="0"/>
              <a:t>GPA</a:t>
            </a:r>
            <a:r>
              <a:rPr lang="en-US" dirty="0"/>
              <a:t> will fall.  If her next grade (</a:t>
            </a:r>
            <a:r>
              <a:rPr lang="en-US" b="1" i="1" dirty="0"/>
              <a:t>MC</a:t>
            </a:r>
            <a:r>
              <a:rPr lang="en-US" dirty="0"/>
              <a:t>) is greater than her </a:t>
            </a:r>
            <a:r>
              <a:rPr lang="en-US" b="1" i="1" dirty="0"/>
              <a:t>GPA</a:t>
            </a:r>
            <a:r>
              <a:rPr lang="en-US" dirty="0"/>
              <a:t> (</a:t>
            </a:r>
            <a:r>
              <a:rPr lang="en-US" b="1" i="1" dirty="0"/>
              <a:t>ATC</a:t>
            </a:r>
            <a:r>
              <a:rPr lang="en-US" dirty="0"/>
              <a:t>), then her </a:t>
            </a:r>
            <a:r>
              <a:rPr lang="en-US" b="1" i="1" dirty="0"/>
              <a:t>GPA</a:t>
            </a:r>
            <a:r>
              <a:rPr lang="en-US" dirty="0"/>
              <a:t> will rise.  </a:t>
            </a:r>
          </a:p>
          <a:p>
            <a:pPr eaLnBrk="1" hangingPunct="1"/>
            <a:endParaRPr lang="en-US" dirty="0"/>
          </a:p>
          <a:p>
            <a:pPr eaLnBrk="1" hangingPunct="1"/>
            <a:r>
              <a:rPr lang="en-US" dirty="0"/>
              <a:t>I suggest letting students read the </a:t>
            </a:r>
            <a:r>
              <a:rPr lang="en-US" b="1" i="1" dirty="0"/>
              <a:t>GPA</a:t>
            </a:r>
            <a:r>
              <a:rPr lang="en-US" dirty="0"/>
              <a:t> example in the book and giving them the following example in class:  </a:t>
            </a:r>
          </a:p>
          <a:p>
            <a:pPr eaLnBrk="1" hangingPunct="1"/>
            <a:endParaRPr lang="en-US" dirty="0"/>
          </a:p>
          <a:p>
            <a:pPr eaLnBrk="1" hangingPunct="1"/>
            <a:r>
              <a:rPr lang="en-US" dirty="0"/>
              <a:t>You run a pizza joint.  You’re producing 100 pizzas per night, and your cost per pizza (</a:t>
            </a:r>
            <a:r>
              <a:rPr lang="en-US" b="1" i="1" dirty="0"/>
              <a:t>ATC</a:t>
            </a:r>
            <a:r>
              <a:rPr lang="en-US" dirty="0"/>
              <a:t>) is $3.  The cost of producing one more pizza (</a:t>
            </a:r>
            <a:r>
              <a:rPr lang="en-US" b="1" i="1" dirty="0"/>
              <a:t>MC</a:t>
            </a:r>
            <a:r>
              <a:rPr lang="en-US" dirty="0"/>
              <a:t>) is $2.  If you produce this pizza, what happens to </a:t>
            </a:r>
            <a:r>
              <a:rPr lang="en-US" b="1" i="1" dirty="0"/>
              <a:t>ATC</a:t>
            </a:r>
            <a:r>
              <a:rPr lang="en-US" dirty="0"/>
              <a:t>?  Most students will understand immediately that </a:t>
            </a:r>
            <a:r>
              <a:rPr lang="en-US" b="1" i="1" dirty="0"/>
              <a:t>ATC</a:t>
            </a:r>
            <a:r>
              <a:rPr lang="en-US" dirty="0"/>
              <a:t> falls (albeit by a small amount).  Instead, suppose the cost of producing one more pizza (</a:t>
            </a:r>
            <a:r>
              <a:rPr lang="en-US" b="1" i="1" dirty="0"/>
              <a:t>MC</a:t>
            </a:r>
            <a:r>
              <a:rPr lang="en-US" dirty="0"/>
              <a:t>) is $4.  Then, producing this additional pizza causes </a:t>
            </a:r>
            <a:r>
              <a:rPr lang="en-US" b="1" i="1" dirty="0"/>
              <a:t>ATC</a:t>
            </a:r>
            <a:r>
              <a:rPr lang="en-US" dirty="0"/>
              <a:t> to rise.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329608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776410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a:rPr>
              <a:pPr/>
              <a:t>35</a:t>
            </a:fld>
            <a:endParaRPr lang="en-US">
              <a:solidFill>
                <a:prstClr val="black"/>
              </a:solidFill>
              <a:latin typeface="Calibri"/>
            </a:endParaRPr>
          </a:p>
        </p:txBody>
      </p:sp>
      <p:sp>
        <p:nvSpPr>
          <p:cNvPr id="87044" name="Rectangle 3"/>
          <p:cNvSpPr>
            <a:spLocks noGrp="1" noChangeArrowheads="1"/>
          </p:cNvSpPr>
          <p:nvPr>
            <p:ph type="body" idx="1"/>
          </p:nvPr>
        </p:nvSpPr>
        <p:spPr>
          <a:xfrm>
            <a:off x="568960" y="4160520"/>
            <a:ext cx="6421120" cy="5120640"/>
          </a:xfrm>
        </p:spPr>
        <p:txBody>
          <a:bodyPr>
            <a:noAutofit/>
          </a:bodyPr>
          <a:lstStyle/>
          <a:p>
            <a:r>
              <a:rPr lang="en-US" dirty="0"/>
              <a:t>First, deduce </a:t>
            </a:r>
            <a:r>
              <a:rPr lang="en-US" b="1" i="1" dirty="0"/>
              <a:t>FC</a:t>
            </a:r>
            <a:r>
              <a:rPr lang="en-US" dirty="0"/>
              <a:t> = $50 and use </a:t>
            </a:r>
            <a:r>
              <a:rPr lang="en-US" b="1" i="1" dirty="0"/>
              <a:t>FC</a:t>
            </a:r>
            <a:r>
              <a:rPr lang="en-US" dirty="0"/>
              <a:t> + </a:t>
            </a:r>
            <a:r>
              <a:rPr lang="en-US" b="1" i="1" dirty="0"/>
              <a:t>VC</a:t>
            </a:r>
            <a:r>
              <a:rPr lang="en-US" dirty="0"/>
              <a:t> = </a:t>
            </a:r>
            <a:r>
              <a:rPr lang="en-US" b="1" i="1" dirty="0"/>
              <a:t>TC</a:t>
            </a:r>
            <a:r>
              <a:rPr lang="en-US" dirty="0"/>
              <a:t>. </a:t>
            </a:r>
          </a:p>
          <a:p>
            <a:r>
              <a:rPr lang="en-US" dirty="0"/>
              <a:t>Use  </a:t>
            </a:r>
            <a:r>
              <a:rPr lang="en-US" b="1" i="1" dirty="0"/>
              <a:t>ATC</a:t>
            </a:r>
            <a:r>
              <a:rPr lang="en-US" dirty="0"/>
              <a:t> = </a:t>
            </a:r>
            <a:r>
              <a:rPr lang="en-US" b="1" i="1" dirty="0"/>
              <a:t>TC</a:t>
            </a:r>
            <a:r>
              <a:rPr lang="en-US" dirty="0"/>
              <a:t>/</a:t>
            </a:r>
            <a:r>
              <a:rPr lang="en-US" b="1" i="1" dirty="0"/>
              <a:t>Q</a:t>
            </a:r>
          </a:p>
          <a:p>
            <a:r>
              <a:rPr lang="en-US" dirty="0"/>
              <a:t>Use relationship between </a:t>
            </a:r>
            <a:r>
              <a:rPr lang="en-US" b="1" i="1" dirty="0"/>
              <a:t>MC</a:t>
            </a:r>
            <a:r>
              <a:rPr lang="en-US" dirty="0"/>
              <a:t> and </a:t>
            </a:r>
            <a:r>
              <a:rPr lang="en-US" b="1" i="1" dirty="0"/>
              <a:t>TC</a:t>
            </a:r>
          </a:p>
          <a:p>
            <a:r>
              <a:rPr lang="en-US" dirty="0"/>
              <a:t>Use  </a:t>
            </a:r>
            <a:r>
              <a:rPr lang="en-US" b="1" i="1" dirty="0"/>
              <a:t>AVC</a:t>
            </a:r>
            <a:r>
              <a:rPr lang="en-US" dirty="0"/>
              <a:t> = </a:t>
            </a:r>
            <a:r>
              <a:rPr lang="en-US" b="1" i="1" dirty="0"/>
              <a:t>VC</a:t>
            </a:r>
            <a:r>
              <a:rPr lang="en-US" dirty="0"/>
              <a:t>/</a:t>
            </a:r>
            <a:r>
              <a:rPr lang="en-US" b="1" i="1" dirty="0"/>
              <a:t>Q</a:t>
            </a:r>
          </a:p>
          <a:p>
            <a:r>
              <a:rPr lang="en-US" dirty="0"/>
              <a:t>Use  </a:t>
            </a:r>
            <a:r>
              <a:rPr lang="en-US" b="1" i="1" dirty="0"/>
              <a:t>AFC</a:t>
            </a:r>
            <a:r>
              <a:rPr lang="en-US" dirty="0"/>
              <a:t> = </a:t>
            </a:r>
            <a:r>
              <a:rPr lang="en-US" b="1" i="1" dirty="0"/>
              <a:t>FC</a:t>
            </a:r>
            <a:r>
              <a:rPr lang="en-US" dirty="0"/>
              <a:t>/</a:t>
            </a:r>
            <a:r>
              <a:rPr lang="en-US" b="1" i="1" dirty="0"/>
              <a:t>Q</a:t>
            </a:r>
          </a:p>
          <a:p>
            <a:endParaRPr lang="en-US" dirty="0"/>
          </a:p>
        </p:txBody>
      </p:sp>
      <p:sp>
        <p:nvSpPr>
          <p:cNvPr id="7" name="Slide Image Placeholder 6"/>
          <p:cNvSpPr>
            <a:spLocks noGrp="1" noRot="1" noChangeAspect="1"/>
          </p:cNvSpPr>
          <p:nvPr>
            <p:ph type="sldImg"/>
          </p:nvPr>
        </p:nvSpPr>
        <p:spPr>
          <a:xfrm>
            <a:off x="1416050" y="639763"/>
            <a:ext cx="4400550" cy="3300412"/>
          </a:xfr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2679656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1BD47781-7E17-4EC1-974E-BFFA02854E20}" type="slidenum">
              <a:rPr lang="en-US" smtClean="0"/>
              <a:pPr/>
              <a:t>37</a:t>
            </a:fld>
            <a:endParaRPr lang="en-US"/>
          </a:p>
        </p:txBody>
      </p:sp>
      <p:sp>
        <p:nvSpPr>
          <p:cNvPr id="95235"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53" tIns="48326" rIns="96653" bIns="48326" anchor="b"/>
          <a:lstStyle/>
          <a:p>
            <a:pPr algn="r"/>
            <a:fld id="{DB3EA68B-2F53-4D13-96A2-DF898DBCA39E}" type="slidenum">
              <a:rPr lang="en-US" sz="1300">
                <a:cs typeface="Arial" charset="0"/>
              </a:rPr>
              <a:pPr algn="r"/>
              <a:t>37</a:t>
            </a:fld>
            <a:endParaRPr lang="en-US" sz="1300">
              <a:cs typeface="Arial" charset="0"/>
            </a:endParaRPr>
          </a:p>
        </p:txBody>
      </p:sp>
      <p:sp>
        <p:nvSpPr>
          <p:cNvPr id="95236" name="Rectangle 2"/>
          <p:cNvSpPr>
            <a:spLocks noGrp="1" noRot="1" noChangeAspect="1" noChangeArrowheads="1" noTextEdit="1"/>
          </p:cNvSpPr>
          <p:nvPr>
            <p:ph type="sldImg"/>
          </p:nvPr>
        </p:nvSpPr>
        <p:spPr>
          <a:xfrm>
            <a:off x="1258888" y="561975"/>
            <a:ext cx="4800600" cy="3600450"/>
          </a:xfrm>
          <a:ln/>
        </p:spPr>
      </p:sp>
      <p:sp>
        <p:nvSpPr>
          <p:cNvPr id="95237" name="Rectangle 3"/>
          <p:cNvSpPr>
            <a:spLocks noGrp="1" noChangeArrowheads="1"/>
          </p:cNvSpPr>
          <p:nvPr>
            <p:ph type="body" idx="1"/>
          </p:nvPr>
        </p:nvSpPr>
        <p:spPr>
          <a:xfrm>
            <a:off x="731520" y="4460557"/>
            <a:ext cx="5852160" cy="4420553"/>
          </a:xfrm>
          <a:noFill/>
          <a:ln/>
        </p:spPr>
        <p:txBody>
          <a:bodyPr lIns="96653" tIns="48326" rIns="96653" bIns="48326"/>
          <a:lstStyle/>
          <a:p>
            <a:pPr eaLnBrk="1" hangingPunct="1"/>
            <a:r>
              <a:rPr lang="en-US" b="1" i="1" dirty="0"/>
              <a:t>ATC</a:t>
            </a:r>
            <a:r>
              <a:rPr lang="en-US" b="1" baseline="-25000" dirty="0"/>
              <a:t>S</a:t>
            </a:r>
            <a:r>
              <a:rPr lang="en-US" dirty="0"/>
              <a:t> is the short run </a:t>
            </a:r>
            <a:r>
              <a:rPr lang="en-US" b="1" i="1" dirty="0"/>
              <a:t>ATC</a:t>
            </a:r>
            <a:r>
              <a:rPr lang="en-US" dirty="0"/>
              <a:t> curve for a factory size </a:t>
            </a:r>
            <a:r>
              <a:rPr lang="en-US" b="1" i="1" dirty="0"/>
              <a:t>S</a:t>
            </a:r>
            <a:r>
              <a:rPr lang="en-US" dirty="0"/>
              <a:t> (small factory); </a:t>
            </a:r>
            <a:r>
              <a:rPr lang="en-US" b="1" i="1" dirty="0"/>
              <a:t>ATC</a:t>
            </a:r>
            <a:r>
              <a:rPr lang="en-US" b="1" baseline="-25000" dirty="0"/>
              <a:t>M</a:t>
            </a:r>
            <a:r>
              <a:rPr lang="en-US" dirty="0"/>
              <a:t> is the short run </a:t>
            </a:r>
            <a:r>
              <a:rPr lang="en-US" b="1" i="1" dirty="0"/>
              <a:t>ATC</a:t>
            </a:r>
            <a:r>
              <a:rPr lang="en-US" dirty="0"/>
              <a:t> curve for a factory size </a:t>
            </a:r>
            <a:r>
              <a:rPr lang="en-US" b="1" dirty="0"/>
              <a:t>M</a:t>
            </a:r>
            <a:r>
              <a:rPr lang="en-US" dirty="0"/>
              <a:t> (medium); </a:t>
            </a:r>
            <a:r>
              <a:rPr lang="en-US" b="1" i="1" dirty="0"/>
              <a:t>ATC</a:t>
            </a:r>
            <a:r>
              <a:rPr lang="en-US" b="1" baseline="-25000" dirty="0"/>
              <a:t>L</a:t>
            </a:r>
            <a:r>
              <a:rPr lang="en-US" dirty="0"/>
              <a:t> is the short run </a:t>
            </a:r>
            <a:r>
              <a:rPr lang="en-US" b="1" i="1" dirty="0"/>
              <a:t>ATC </a:t>
            </a:r>
            <a:r>
              <a:rPr lang="en-US" dirty="0"/>
              <a:t>curve for a factory size </a:t>
            </a:r>
            <a:r>
              <a:rPr lang="en-US" b="1" i="1" dirty="0"/>
              <a:t>L</a:t>
            </a:r>
            <a:r>
              <a:rPr lang="en-US" baseline="0" dirty="0"/>
              <a:t> (large factory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factory will plan to run as a specific size factory (the planning is a long run decision), but once the factory starts producing, they are producing in the short run in the chosen size. </a:t>
            </a:r>
            <a:endParaRPr lang="en-US" dirty="0"/>
          </a:p>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8541D53-B9F6-49E6-9D8F-2B4BB99F2CF9}" type="slidenum">
              <a:rPr lang="en-US" smtClean="0"/>
              <a:pPr/>
              <a:t>38</a:t>
            </a:fld>
            <a:endParaRPr lang="en-US"/>
          </a:p>
        </p:txBody>
      </p:sp>
      <p:sp>
        <p:nvSpPr>
          <p:cNvPr id="96259"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53" tIns="48326" rIns="96653" bIns="48326" anchor="b"/>
          <a:lstStyle/>
          <a:p>
            <a:pPr algn="r"/>
            <a:fld id="{6C19A90B-F8B5-40A7-85C2-6EBE6DCC0DF1}" type="slidenum">
              <a:rPr lang="en-US" sz="1300">
                <a:cs typeface="Arial" charset="0"/>
              </a:rPr>
              <a:pPr algn="r"/>
              <a:t>38</a:t>
            </a:fld>
            <a:endParaRPr lang="en-US" sz="1300">
              <a:cs typeface="Arial" charset="0"/>
            </a:endParaRPr>
          </a:p>
        </p:txBody>
      </p:sp>
      <p:sp>
        <p:nvSpPr>
          <p:cNvPr id="96260" name="Rectangle 2"/>
          <p:cNvSpPr>
            <a:spLocks noGrp="1" noRot="1" noChangeAspect="1" noChangeArrowheads="1" noTextEdit="1"/>
          </p:cNvSpPr>
          <p:nvPr>
            <p:ph type="sldImg"/>
          </p:nvPr>
        </p:nvSpPr>
        <p:spPr>
          <a:xfrm>
            <a:off x="1258888" y="561975"/>
            <a:ext cx="4800600" cy="3600450"/>
          </a:xfrm>
          <a:ln/>
        </p:spPr>
      </p:sp>
      <p:sp>
        <p:nvSpPr>
          <p:cNvPr id="96261" name="Rectangle 3"/>
          <p:cNvSpPr>
            <a:spLocks noGrp="1" noChangeArrowheads="1"/>
          </p:cNvSpPr>
          <p:nvPr>
            <p:ph type="body" idx="1"/>
          </p:nvPr>
        </p:nvSpPr>
        <p:spPr>
          <a:xfrm>
            <a:off x="731520" y="4460557"/>
            <a:ext cx="5852160" cy="4420553"/>
          </a:xfrm>
          <a:noFill/>
          <a:ln/>
        </p:spPr>
        <p:txBody>
          <a:bodyPr lIns="96653" tIns="48326" rIns="96653" bIns="48326"/>
          <a:lstStyle/>
          <a:p>
            <a:pPr eaLnBrk="1" hangingPunct="1"/>
            <a:r>
              <a:rPr lang="en-US" dirty="0"/>
              <a:t>The following might be helpful:</a:t>
            </a:r>
          </a:p>
          <a:p>
            <a:pPr eaLnBrk="1" hangingPunct="1"/>
            <a:endParaRPr lang="en-US" dirty="0"/>
          </a:p>
          <a:p>
            <a:pPr eaLnBrk="1" hangingPunct="1"/>
            <a:r>
              <a:rPr lang="en-US" dirty="0"/>
              <a:t>After the first paragraph displays, pick a </a:t>
            </a:r>
            <a:r>
              <a:rPr lang="en-US" b="1" i="1" dirty="0"/>
              <a:t>Q</a:t>
            </a:r>
            <a:r>
              <a:rPr lang="en-US" dirty="0"/>
              <a:t> a little to the left of </a:t>
            </a:r>
            <a:r>
              <a:rPr lang="en-US" b="1" i="1" dirty="0"/>
              <a:t>Q</a:t>
            </a:r>
            <a:r>
              <a:rPr lang="en-US" b="1" baseline="-25000" dirty="0"/>
              <a:t>A</a:t>
            </a:r>
            <a:r>
              <a:rPr lang="en-US" dirty="0"/>
              <a:t>.  From this </a:t>
            </a:r>
            <a:r>
              <a:rPr lang="en-US" b="1" i="1" dirty="0"/>
              <a:t>Q</a:t>
            </a:r>
            <a:r>
              <a:rPr lang="en-US" dirty="0"/>
              <a:t>, go up to the </a:t>
            </a:r>
            <a:r>
              <a:rPr lang="en-US" b="1" i="1" dirty="0"/>
              <a:t>ATC </a:t>
            </a:r>
            <a:r>
              <a:rPr lang="en-US" dirty="0"/>
              <a:t>curves.  Notice that cost per unit is lower for the small factory than the medium one.  The firm may be stuck with a medium factory in the short run, but in the long run—if it wishes to produce this level of output—it will choose the small factory to have the lowest cost per unit.  Hence, for </a:t>
            </a:r>
            <a:r>
              <a:rPr lang="en-US" b="1" i="1" dirty="0"/>
              <a:t>Q</a:t>
            </a:r>
            <a:r>
              <a:rPr lang="en-US" dirty="0"/>
              <a:t> &lt; </a:t>
            </a:r>
            <a:r>
              <a:rPr lang="en-US" b="1" i="1" dirty="0"/>
              <a:t>Q</a:t>
            </a:r>
            <a:r>
              <a:rPr lang="en-US" b="1" baseline="-25000" dirty="0"/>
              <a:t>A</a:t>
            </a:r>
            <a:r>
              <a:rPr lang="en-US" dirty="0"/>
              <a:t>, the </a:t>
            </a:r>
            <a:r>
              <a:rPr lang="en-US" b="1" i="1" dirty="0"/>
              <a:t>LRATC</a:t>
            </a:r>
            <a:r>
              <a:rPr lang="en-US" dirty="0"/>
              <a:t> curve is the portion of </a:t>
            </a:r>
            <a:r>
              <a:rPr lang="en-US" b="1" i="1" dirty="0"/>
              <a:t>ATC</a:t>
            </a:r>
            <a:r>
              <a:rPr lang="en-US" b="1" baseline="-25000" dirty="0"/>
              <a:t>S</a:t>
            </a:r>
            <a:r>
              <a:rPr lang="en-US" dirty="0"/>
              <a:t> from 0 to </a:t>
            </a:r>
            <a:r>
              <a:rPr lang="en-US" b="1" i="1" dirty="0"/>
              <a:t>Q</a:t>
            </a:r>
            <a:r>
              <a:rPr lang="en-US" b="1" baseline="-25000" dirty="0"/>
              <a:t>A</a:t>
            </a:r>
            <a:r>
              <a:rPr lang="en-US" dirty="0"/>
              <a:t>.  </a:t>
            </a:r>
          </a:p>
          <a:p>
            <a:pPr eaLnBrk="1" hangingPunct="1"/>
            <a:endParaRPr lang="en-US" dirty="0"/>
          </a:p>
          <a:p>
            <a:pPr eaLnBrk="1" hangingPunct="1"/>
            <a:r>
              <a:rPr lang="en-US" dirty="0"/>
              <a:t>After the second paragraph displays, pick a </a:t>
            </a:r>
            <a:r>
              <a:rPr lang="en-US" b="1" i="1" dirty="0"/>
              <a:t>Q</a:t>
            </a:r>
            <a:r>
              <a:rPr lang="en-US" dirty="0"/>
              <a:t> a little to the right of </a:t>
            </a:r>
            <a:r>
              <a:rPr lang="en-US" b="1" i="1" dirty="0"/>
              <a:t>Q</a:t>
            </a:r>
            <a:r>
              <a:rPr lang="en-US" b="1" baseline="-25000" dirty="0"/>
              <a:t>A</a:t>
            </a:r>
            <a:r>
              <a:rPr lang="en-US" dirty="0"/>
              <a:t>.  From this </a:t>
            </a:r>
            <a:r>
              <a:rPr lang="en-US" b="1" i="1" dirty="0"/>
              <a:t>Q</a:t>
            </a:r>
            <a:r>
              <a:rPr lang="en-US" dirty="0"/>
              <a:t>, go up to the </a:t>
            </a:r>
            <a:r>
              <a:rPr lang="en-US" b="1" i="1" dirty="0"/>
              <a:t>ATC</a:t>
            </a:r>
            <a:r>
              <a:rPr lang="en-US" dirty="0"/>
              <a:t> curves.  Notice that cost per unit is lower for the medium factory than the small one.  The firm may be stuck with a small factory in the short run, but in the long run – if it wishes to produce this level of output – it will choose the medium factory to have the lowest cost per unit.  Hence, for </a:t>
            </a:r>
            <a:r>
              <a:rPr lang="en-US" b="1" i="1" dirty="0"/>
              <a:t>Q</a:t>
            </a:r>
            <a:r>
              <a:rPr lang="en-US" b="1" baseline="-25000" dirty="0"/>
              <a:t>A</a:t>
            </a:r>
            <a:r>
              <a:rPr lang="en-US" dirty="0"/>
              <a:t> &lt;  </a:t>
            </a:r>
            <a:r>
              <a:rPr lang="en-US" b="1" i="1" dirty="0"/>
              <a:t>Q</a:t>
            </a:r>
            <a:r>
              <a:rPr lang="en-US" dirty="0"/>
              <a:t> &lt; </a:t>
            </a:r>
            <a:r>
              <a:rPr lang="en-US" b="1" i="1" dirty="0"/>
              <a:t>Q</a:t>
            </a:r>
            <a:r>
              <a:rPr lang="en-US" b="1" baseline="-25000" dirty="0"/>
              <a:t>B</a:t>
            </a:r>
            <a:r>
              <a:rPr lang="en-US" dirty="0"/>
              <a:t>, the </a:t>
            </a:r>
            <a:r>
              <a:rPr lang="en-US" b="1" i="1" dirty="0"/>
              <a:t>LRATC</a:t>
            </a:r>
            <a:r>
              <a:rPr lang="en-US" dirty="0"/>
              <a:t> curve is the portion of </a:t>
            </a:r>
            <a:r>
              <a:rPr lang="en-US" b="1" i="1" dirty="0"/>
              <a:t>ATC</a:t>
            </a:r>
            <a:r>
              <a:rPr lang="en-US" b="1" baseline="-25000" dirty="0"/>
              <a:t>M</a:t>
            </a:r>
            <a:r>
              <a:rPr lang="en-US" dirty="0"/>
              <a:t> from </a:t>
            </a:r>
            <a:r>
              <a:rPr lang="en-US" b="1" i="1" dirty="0"/>
              <a:t>Q</a:t>
            </a:r>
            <a:r>
              <a:rPr lang="en-US" b="1" baseline="-25000" dirty="0"/>
              <a:t>B</a:t>
            </a:r>
            <a:r>
              <a:rPr lang="en-US" dirty="0"/>
              <a:t> to </a:t>
            </a:r>
            <a:r>
              <a:rPr lang="en-US" b="1" i="1" dirty="0"/>
              <a:t>Q</a:t>
            </a:r>
            <a:r>
              <a:rPr lang="en-US" b="1" baseline="-25000" dirty="0"/>
              <a:t>A</a:t>
            </a:r>
            <a:r>
              <a:rPr lang="en-US" dirty="0"/>
              <a:t>. </a:t>
            </a:r>
          </a:p>
          <a:p>
            <a:pPr eaLnBrk="1" hangingPunct="1"/>
            <a:endParaRPr lang="en-US" dirty="0"/>
          </a:p>
          <a:p>
            <a:pPr eaLnBrk="1" hangingPunct="1"/>
            <a:r>
              <a:rPr lang="en-US" dirty="0"/>
              <a:t>The same type of argument illustrates the logic in the third paragraph.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95549DA-98A2-451A-BC9B-A558BA0500EC}" type="slidenum">
              <a:rPr lang="en-US" smtClean="0"/>
              <a:pPr/>
              <a:t>39</a:t>
            </a:fld>
            <a:endParaRPr lang="en-US"/>
          </a:p>
        </p:txBody>
      </p:sp>
      <p:sp>
        <p:nvSpPr>
          <p:cNvPr id="97283"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53" tIns="48326" rIns="96653" bIns="48326" anchor="b"/>
          <a:lstStyle/>
          <a:p>
            <a:pPr algn="r"/>
            <a:fld id="{894BF1A6-4AAF-4B44-86E9-0DDE097D7164}" type="slidenum">
              <a:rPr lang="en-US" sz="1300">
                <a:cs typeface="Arial" charset="0"/>
              </a:rPr>
              <a:pPr algn="r"/>
              <a:t>39</a:t>
            </a:fld>
            <a:endParaRPr lang="en-US" sz="1300">
              <a:cs typeface="Arial" charset="0"/>
            </a:endParaRPr>
          </a:p>
        </p:txBody>
      </p:sp>
      <p:sp>
        <p:nvSpPr>
          <p:cNvPr id="97284" name="Rectangle 2"/>
          <p:cNvSpPr>
            <a:spLocks noGrp="1" noRot="1" noChangeAspect="1" noChangeArrowheads="1" noTextEdit="1"/>
          </p:cNvSpPr>
          <p:nvPr>
            <p:ph type="sldImg"/>
          </p:nvPr>
        </p:nvSpPr>
        <p:spPr>
          <a:xfrm>
            <a:off x="1258888" y="561975"/>
            <a:ext cx="4800600" cy="3600450"/>
          </a:xfrm>
          <a:ln/>
        </p:spPr>
      </p:sp>
      <p:sp>
        <p:nvSpPr>
          <p:cNvPr id="97285" name="Rectangle 3"/>
          <p:cNvSpPr>
            <a:spLocks noGrp="1" noChangeArrowheads="1"/>
          </p:cNvSpPr>
          <p:nvPr>
            <p:ph type="body" idx="1"/>
          </p:nvPr>
        </p:nvSpPr>
        <p:spPr>
          <a:xfrm>
            <a:off x="731520" y="4460557"/>
            <a:ext cx="5852160" cy="4420553"/>
          </a:xfrm>
          <a:noFill/>
          <a:ln/>
        </p:spPr>
        <p:txBody>
          <a:bodyPr lIns="96653" tIns="48326" rIns="96653" bIns="48326"/>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356543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we just want to calculate </a:t>
            </a:r>
            <a:r>
              <a:rPr lang="en-US" b="1" i="1" dirty="0"/>
              <a:t>TR</a:t>
            </a:r>
            <a:r>
              <a:rPr lang="en-US" dirty="0"/>
              <a:t> and Profit, and in the next slides we will introduce</a:t>
            </a:r>
            <a:r>
              <a:rPr lang="en-US" baseline="0" dirty="0"/>
              <a:t> the concepts of explicit and implicit costs, so we will add more details to this example.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1644692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1224988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CE655B8-7286-4CA8-9383-DCDFABA16EFF}" type="slidenum">
              <a:rPr lang="en-US" smtClean="0"/>
              <a:pPr/>
              <a:t>42</a:t>
            </a:fld>
            <a:endParaRPr lang="en-US"/>
          </a:p>
        </p:txBody>
      </p:sp>
      <p:sp>
        <p:nvSpPr>
          <p:cNvPr id="98307"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53" tIns="48326" rIns="96653" bIns="48326" anchor="b"/>
          <a:lstStyle/>
          <a:p>
            <a:pPr algn="r"/>
            <a:fld id="{96A47152-4CB6-411C-94C9-9366A47E753C}" type="slidenum">
              <a:rPr lang="en-US" sz="1300">
                <a:cs typeface="Arial" charset="0"/>
              </a:rPr>
              <a:pPr algn="r"/>
              <a:t>42</a:t>
            </a:fld>
            <a:endParaRPr lang="en-US" sz="1300">
              <a:cs typeface="Arial" charset="0"/>
            </a:endParaRPr>
          </a:p>
        </p:txBody>
      </p:sp>
      <p:sp>
        <p:nvSpPr>
          <p:cNvPr id="98308" name="Rectangle 2"/>
          <p:cNvSpPr>
            <a:spLocks noGrp="1" noRot="1" noChangeAspect="1" noChangeArrowheads="1" noTextEdit="1"/>
          </p:cNvSpPr>
          <p:nvPr>
            <p:ph type="sldImg"/>
          </p:nvPr>
        </p:nvSpPr>
        <p:spPr>
          <a:xfrm>
            <a:off x="1258888" y="561975"/>
            <a:ext cx="4800600" cy="3600450"/>
          </a:xfrm>
          <a:ln/>
        </p:spPr>
      </p:sp>
      <p:sp>
        <p:nvSpPr>
          <p:cNvPr id="98309" name="Rectangle 3"/>
          <p:cNvSpPr>
            <a:spLocks noGrp="1" noChangeArrowheads="1"/>
          </p:cNvSpPr>
          <p:nvPr>
            <p:ph type="body" idx="1"/>
          </p:nvPr>
        </p:nvSpPr>
        <p:spPr>
          <a:xfrm>
            <a:off x="731520" y="4460557"/>
            <a:ext cx="5852160" cy="4420553"/>
          </a:xfrm>
          <a:noFill/>
          <a:ln/>
        </p:spPr>
        <p:txBody>
          <a:bodyPr lIns="96653" tIns="48326" rIns="96653" bIns="48326"/>
          <a:lstStyle/>
          <a:p>
            <a:r>
              <a:rPr lang="en-US" dirty="0"/>
              <a:t>Costs are critically important to many business decisions including production, pricing, and hiring.  </a:t>
            </a:r>
          </a:p>
          <a:p>
            <a:r>
              <a:rPr lang="en-US" dirty="0"/>
              <a:t>This chapter has introduced the various cost concepts.  The following chapters will show how firms use these concepts to maximize profits in various market structures. </a:t>
            </a:r>
          </a:p>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216500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45</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46</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bullet point is one of the 10 principles. T</a:t>
            </a:r>
            <a:r>
              <a:rPr lang="en-US" sz="1200" b="0" i="0" u="none" strike="noStrike" kern="1200" baseline="0" dirty="0">
                <a:solidFill>
                  <a:schemeClr val="tx1"/>
                </a:solidFill>
                <a:latin typeface="+mn-lt"/>
                <a:ea typeface="+mn-ea"/>
                <a:cs typeface="+mn-cs"/>
              </a:rPr>
              <a:t>he </a:t>
            </a:r>
            <a:r>
              <a:rPr lang="en-US" sz="1200" b="0" i="1" u="none" strike="noStrike" kern="1200" baseline="0" dirty="0">
                <a:solidFill>
                  <a:schemeClr val="tx1"/>
                </a:solidFill>
                <a:latin typeface="+mn-lt"/>
                <a:ea typeface="+mn-ea"/>
                <a:cs typeface="+mn-cs"/>
              </a:rPr>
              <a:t>opportunity cost </a:t>
            </a:r>
            <a:r>
              <a:rPr lang="en-US" sz="1200" b="0" i="0" u="none" strike="noStrike" kern="1200" baseline="0" dirty="0">
                <a:solidFill>
                  <a:schemeClr val="tx1"/>
                </a:solidFill>
                <a:latin typeface="+mn-lt"/>
                <a:ea typeface="+mn-ea"/>
                <a:cs typeface="+mn-cs"/>
              </a:rPr>
              <a:t>of an item refers to all the things that must be forgone to acquire that item.</a:t>
            </a:r>
          </a:p>
          <a:p>
            <a:r>
              <a:rPr lang="en-US" sz="1200" b="0" i="0" u="none" strike="noStrike" kern="1200" baseline="0" dirty="0">
                <a:solidFill>
                  <a:schemeClr val="tx1"/>
                </a:solidFill>
                <a:latin typeface="+mn-lt"/>
                <a:ea typeface="+mn-ea"/>
                <a:cs typeface="+mn-cs"/>
              </a:rPr>
              <a:t>All costs are opportunity costs:</a:t>
            </a:r>
          </a:p>
          <a:p>
            <a:pPr marL="171450" indent="-171450">
              <a:buFontTx/>
              <a:buChar char="-"/>
            </a:pPr>
            <a:r>
              <a:rPr lang="en-US" sz="1200" b="0" i="0" u="none" strike="noStrike" kern="1200" baseline="0" dirty="0">
                <a:solidFill>
                  <a:schemeClr val="tx1"/>
                </a:solidFill>
                <a:latin typeface="+mn-lt"/>
                <a:ea typeface="+mn-ea"/>
                <a:cs typeface="+mn-cs"/>
              </a:rPr>
              <a:t>The explicit costs are opportunity costs because the money spent on rent could have been used for something else.</a:t>
            </a:r>
          </a:p>
          <a:p>
            <a:pPr marL="171450" indent="-171450">
              <a:buFontTx/>
              <a:buChar char="-"/>
            </a:pPr>
            <a:r>
              <a:rPr lang="en-US" sz="1200" b="0" i="0" u="none" strike="noStrike" kern="1200" baseline="0" dirty="0">
                <a:solidFill>
                  <a:schemeClr val="tx1"/>
                </a:solidFill>
                <a:latin typeface="+mn-lt"/>
                <a:ea typeface="+mn-ea"/>
                <a:cs typeface="+mn-cs"/>
              </a:rPr>
              <a:t>The implicit costs are opportunity costs because the owner could have used the time for an alternative use (forgone wages), or the interest not earned (because you used your savings to open a business) could have been earned. </a:t>
            </a:r>
            <a:endParaRPr lang="en-US" dirty="0"/>
          </a:p>
          <a:p>
            <a:r>
              <a:rPr lang="en-US" dirty="0"/>
              <a:t>Both costs are</a:t>
            </a:r>
            <a:r>
              <a:rPr lang="en-US" baseline="0" dirty="0"/>
              <a:t> important for firm’s decisions. </a:t>
            </a: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306506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1644692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need to take into account the opportunity cost of the financial capital that has been invested in the business. </a:t>
            </a:r>
          </a:p>
          <a:p>
            <a:r>
              <a:rPr lang="en-US" sz="1200" b="0" i="0" u="none" strike="noStrike" kern="1200" baseline="0" dirty="0">
                <a:solidFill>
                  <a:schemeClr val="tx1"/>
                </a:solidFill>
                <a:latin typeface="+mn-lt"/>
                <a:ea typeface="+mn-ea"/>
                <a:cs typeface="+mn-cs"/>
              </a:rPr>
              <a:t>If the capital is borrowed, the interest paid is an explicit cost: cash changes hands. </a:t>
            </a:r>
          </a:p>
          <a:p>
            <a:r>
              <a:rPr lang="en-US" sz="1200" b="0" i="0" u="none" strike="noStrike" kern="1200" baseline="0" dirty="0">
                <a:solidFill>
                  <a:schemeClr val="tx1"/>
                </a:solidFill>
                <a:latin typeface="+mn-lt"/>
                <a:ea typeface="+mn-ea"/>
                <a:cs typeface="+mn-cs"/>
              </a:rPr>
              <a:t>If the capital is taken from owner’s savings account, the forgone interest is an implicit cost. The foregone returns you could have earned had you used your savings to buy bonds or other assets instead of investing them in your business.</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1644692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Accountants keep track of how much money flows into and out of the firm, so they ignore implicit costs.  </a:t>
            </a:r>
          </a:p>
          <a:p>
            <a:pPr eaLnBrk="1" hangingPunct="1"/>
            <a:endParaRPr lang="en-US" dirty="0"/>
          </a:p>
          <a:p>
            <a:pPr eaLnBrk="1" hangingPunct="1"/>
            <a:r>
              <a:rPr lang="en-US" dirty="0"/>
              <a:t>Economists study the pricing and production decisions of firm, which are affected by implicit as well as explicit costs.  </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3757675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1644692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fontAlgn="base">
              <a:spcBef>
                <a:spcPct val="20000"/>
              </a:spcBef>
              <a:spcAft>
                <a:spcPct val="0"/>
              </a:spcAft>
              <a:defRPr/>
            </a:pPr>
            <a:fld id="{C148E929-2C81-42BB-92FD-6CE3916FB07A}" type="slidenum">
              <a:rPr lang="en-US" smtClean="0">
                <a:solidFill>
                  <a:srgbClr val="FFFFFF"/>
                </a:solidFill>
              </a:rPr>
              <a:pPr fontAlgn="base">
                <a:spcBef>
                  <a:spcPct val="20000"/>
                </a:spcBef>
                <a:spcAft>
                  <a:spcPct val="0"/>
                </a:spcAft>
                <a:def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pPr fontAlgn="base">
              <a:spcAft>
                <a:spcPct val="0"/>
              </a:spcAft>
              <a:defRPr/>
            </a:pPr>
            <a:r>
              <a:rPr lang="en-US">
                <a:solidFill>
                  <a:srgbClr val="FFFFFF"/>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Content Placeholder 5"/>
          <p:cNvSpPr>
            <a:spLocks noGrp="1"/>
          </p:cNvSpPr>
          <p:nvPr>
            <p:ph sz="quarter" idx="12" hasCustomPrompt="1"/>
          </p:nvPr>
        </p:nvSpPr>
        <p:spPr>
          <a:xfrm>
            <a:off x="2590800" y="3429000"/>
            <a:ext cx="7391400" cy="1981200"/>
          </a:xfrm>
        </p:spPr>
        <p:txBody>
          <a:bodyPr/>
          <a:lstStyle>
            <a:lvl1pPr>
              <a:defRPr/>
            </a:lvl1pPr>
          </a:lstStyle>
          <a:p>
            <a:pPr lvl="0"/>
            <a:r>
              <a:rPr lang="en-US" dirty="0" err="1"/>
              <a:t>Ch</a:t>
            </a:r>
            <a:r>
              <a:rPr lang="en-US" dirty="0"/>
              <a:t> title</a:t>
            </a:r>
          </a:p>
        </p:txBody>
      </p:sp>
      <p:sp>
        <p:nvSpPr>
          <p:cNvPr id="8" name="Content Placeholder 7"/>
          <p:cNvSpPr>
            <a:spLocks noGrp="1"/>
          </p:cNvSpPr>
          <p:nvPr>
            <p:ph sz="quarter" idx="13" hasCustomPrompt="1"/>
          </p:nvPr>
        </p:nvSpPr>
        <p:spPr>
          <a:xfrm>
            <a:off x="24062" y="3352800"/>
            <a:ext cx="2566737" cy="2057400"/>
          </a:xfrm>
          <a:blipFill>
            <a:blip r:embed="rId2"/>
            <a:stretch>
              <a:fillRect/>
            </a:stretch>
          </a:blipFill>
        </p:spPr>
        <p:txBody>
          <a:bodyPr/>
          <a:lstStyle>
            <a:lvl1pPr>
              <a:defRPr>
                <a:solidFill>
                  <a:schemeClr val="bg1"/>
                </a:solidFill>
              </a:defRPr>
            </a:lvl1pPr>
          </a:lstStyle>
          <a:p>
            <a:pPr lvl="0"/>
            <a:r>
              <a:rPr lang="en-US" dirty="0"/>
              <a:t>CHAPTER </a:t>
            </a:r>
          </a:p>
          <a:p>
            <a:pPr lvl="0"/>
            <a:r>
              <a:rPr lang="en-US" dirty="0"/>
              <a:t>NB</a:t>
            </a:r>
          </a:p>
          <a:p>
            <a:pPr lvl="0"/>
            <a:r>
              <a:rPr lang="en-US" dirty="0"/>
              <a:t>BKGRD</a:t>
            </a:r>
          </a:p>
        </p:txBody>
      </p:sp>
      <p:sp>
        <p:nvSpPr>
          <p:cNvPr id="10" name="Content Placeholder 9"/>
          <p:cNvSpPr>
            <a:spLocks noGrp="1"/>
          </p:cNvSpPr>
          <p:nvPr>
            <p:ph sz="quarter" idx="14" hasCustomPrompt="1"/>
          </p:nvPr>
        </p:nvSpPr>
        <p:spPr>
          <a:xfrm>
            <a:off x="-32084" y="0"/>
            <a:ext cx="5442284" cy="3429000"/>
          </a:xfrm>
        </p:spPr>
        <p:txBody>
          <a:bodyPr/>
          <a:lstStyle>
            <a:lvl1pPr>
              <a:defRPr/>
            </a:lvl1pPr>
          </a:lstStyle>
          <a:p>
            <a:pPr lvl="0"/>
            <a:r>
              <a:rPr lang="en-US" dirty="0"/>
              <a:t>Author</a:t>
            </a:r>
          </a:p>
          <a:p>
            <a:pPr lvl="0"/>
            <a:r>
              <a:rPr lang="en-US" dirty="0"/>
              <a:t>Title</a:t>
            </a:r>
          </a:p>
          <a:p>
            <a:pPr lvl="0"/>
            <a:r>
              <a:rPr lang="en-US" dirty="0"/>
              <a:t>Of book 54</a:t>
            </a:r>
          </a:p>
        </p:txBody>
      </p:sp>
      <p:sp>
        <p:nvSpPr>
          <p:cNvPr id="12" name="Content Placeholder 11"/>
          <p:cNvSpPr>
            <a:spLocks noGrp="1"/>
          </p:cNvSpPr>
          <p:nvPr>
            <p:ph sz="quarter" idx="15" hasCustomPrompt="1"/>
          </p:nvPr>
        </p:nvSpPr>
        <p:spPr>
          <a:xfrm>
            <a:off x="5486400" y="0"/>
            <a:ext cx="3657600" cy="533400"/>
          </a:xfrm>
        </p:spPr>
        <p:txBody>
          <a:bodyPr>
            <a:normAutofit/>
          </a:bodyPr>
          <a:lstStyle>
            <a:lvl1pPr algn="r">
              <a:defRPr sz="2800">
                <a:solidFill>
                  <a:schemeClr val="bg1"/>
                </a:solidFill>
                <a:effectLst>
                  <a:outerShdw blurRad="38100" dist="38100" dir="2700000" algn="tl">
                    <a:srgbClr val="000000">
                      <a:alpha val="43137"/>
                    </a:srgbClr>
                  </a:outerShdw>
                </a:effectLst>
              </a:defRPr>
            </a:lvl1pPr>
          </a:lstStyle>
          <a:p>
            <a:pPr lvl="0"/>
            <a:r>
              <a:rPr lang="en-US" dirty="0"/>
              <a:t>ED</a:t>
            </a:r>
          </a:p>
        </p:txBody>
      </p:sp>
      <p:sp>
        <p:nvSpPr>
          <p:cNvPr id="13"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Interactive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a:t>
            </a:r>
            <a:r>
              <a:rPr lang="en-US" altLang="en-US" sz="1400" dirty="0" err="1">
                <a:solidFill>
                  <a:srgbClr val="000000"/>
                </a:solidFill>
              </a:rPr>
              <a:t>Chiritescu</a:t>
            </a:r>
            <a:endParaRPr lang="en-US" altLang="en-US" sz="1400" dirty="0">
              <a:solidFill>
                <a:srgbClr val="000000"/>
              </a:solidFill>
            </a:endParaRP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Tree>
    <p:extLst>
      <p:ext uri="{BB962C8B-B14F-4D97-AF65-F5344CB8AC3E}">
        <p14:creationId xmlns:p14="http://schemas.microsoft.com/office/powerpoint/2010/main" val="275705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AL or EX Left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0"/>
            <a:ext cx="4072359"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88540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AL or EX R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4953000" y="762000"/>
            <a:ext cx="4072359"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900798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L or Ex and ANSW">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1"/>
            <a:ext cx="8518947" cy="2362200"/>
          </a:xfrm>
          <a:prstGeom prst="rect">
            <a:avLst/>
          </a:prstGeom>
        </p:spPr>
        <p:txBody>
          <a:bodyPr/>
          <a:lstStyle>
            <a:lvl1pPr>
              <a:defRPr sz="3200">
                <a:solidFill>
                  <a:schemeClr val="tx2"/>
                </a:solidFill>
              </a:defRPr>
            </a:lvl1pPr>
            <a:lvl2pPr>
              <a:defRPr sz="30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381000" y="3200400"/>
            <a:ext cx="8518947" cy="2971800"/>
          </a:xfrm>
          <a:prstGeom prst="rect">
            <a:avLst/>
          </a:prstGeom>
        </p:spPr>
        <p:txBody>
          <a:bodyPr/>
          <a:lstStyle>
            <a:lvl1pPr>
              <a:defRPr sz="3000">
                <a:solidFill>
                  <a:srgbClr val="002060"/>
                </a:solidFill>
              </a:defRPr>
            </a:lvl1pPr>
            <a:lvl2pPr>
              <a:defRPr sz="3000">
                <a:solidFill>
                  <a:srgbClr val="002060"/>
                </a:solidFill>
              </a:defRPr>
            </a:lvl2pPr>
            <a:lvl3pPr>
              <a:defRPr sz="2400">
                <a:solidFill>
                  <a:srgbClr val="002060"/>
                </a:solidFill>
              </a:defRPr>
            </a:lvl3pPr>
            <a:lvl4pPr>
              <a:defRPr sz="2000">
                <a:solidFill>
                  <a:srgbClr val="002060"/>
                </a:solidFill>
              </a:defRPr>
            </a:lvl4pPr>
            <a:lvl5pPr>
              <a:defRPr sz="1800">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3273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00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6" grpId="0" uiExpand="1"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 or EX B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381000" y="3200400"/>
            <a:ext cx="8518947" cy="2971800"/>
          </a:xfrm>
          <a:prstGeom prst="rect">
            <a:avLst/>
          </a:prstGeom>
        </p:spPr>
        <p:txBody>
          <a:bodyPr/>
          <a:lstStyle>
            <a:lvl1pPr>
              <a:defRPr sz="3000">
                <a:solidFill>
                  <a:schemeClr val="tx1"/>
                </a:solidFill>
              </a:defRPr>
            </a:lvl1pPr>
            <a:lvl2pPr>
              <a:defRPr sz="30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8748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 or EX BT no animation">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hasCustomPrompt="1"/>
          </p:nvPr>
        </p:nvSpPr>
        <p:spPr>
          <a:xfrm>
            <a:off x="381000" y="3200400"/>
            <a:ext cx="8518947" cy="2971800"/>
          </a:xfrm>
          <a:prstGeom prst="rect">
            <a:avLst/>
          </a:prstGeom>
        </p:spPr>
        <p:txBody>
          <a:bodyPr/>
          <a:lstStyle>
            <a:lvl1pPr>
              <a:defRPr sz="3000">
                <a:solidFill>
                  <a:schemeClr val="tx1"/>
                </a:solidFill>
              </a:defRPr>
            </a:lvl1pPr>
            <a:lvl2pPr>
              <a:defRPr sz="30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a:t>Click to edit Master text styles NO ANIM</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249447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PS M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2946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PS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24355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457200" y="3124200"/>
            <a:ext cx="8458200" cy="32004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85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6" grpId="0" uiExpand="1"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 this chapt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340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itle 1"/>
          <p:cNvSpPr>
            <a:spLocks noGrp="1"/>
          </p:cNvSpPr>
          <p:nvPr>
            <p:ph type="title" hasCustomPrompt="1"/>
          </p:nvPr>
        </p:nvSpPr>
        <p:spPr>
          <a:xfrm>
            <a:off x="304800" y="0"/>
            <a:ext cx="8686800" cy="889000"/>
          </a:xfrm>
        </p:spPr>
        <p:txBody>
          <a:bodyPr/>
          <a:lstStyle>
            <a:lvl1pPr algn="l">
              <a:defRPr sz="4800" b="1" baseline="0">
                <a:solidFill>
                  <a:srgbClr val="AD400F"/>
                </a:solidFill>
              </a:defRPr>
            </a:lvl1pPr>
          </a:lstStyle>
          <a:p>
            <a:r>
              <a:rPr lang="en-US" dirty="0"/>
              <a:t>IN THIS ****</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 in a nutshe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itle 1"/>
          <p:cNvSpPr>
            <a:spLocks noGrp="1"/>
          </p:cNvSpPr>
          <p:nvPr>
            <p:ph type="title" hasCustomPrompt="1"/>
          </p:nvPr>
        </p:nvSpPr>
        <p:spPr>
          <a:xfrm>
            <a:off x="0" y="8744"/>
            <a:ext cx="9144000" cy="889000"/>
          </a:xfrm>
        </p:spPr>
        <p:txBody>
          <a:bodyPr/>
          <a:lstStyle>
            <a:lvl1pPr>
              <a:defRPr b="1"/>
            </a:lvl1pPr>
          </a:lstStyle>
          <a:p>
            <a:r>
              <a:rPr lang="en-US" dirty="0"/>
              <a:t>CHAPTER ****</a:t>
            </a:r>
          </a:p>
        </p:txBody>
      </p:sp>
    </p:spTree>
    <p:extLst>
      <p:ext uri="{BB962C8B-B14F-4D97-AF65-F5344CB8AC3E}">
        <p14:creationId xmlns:p14="http://schemas.microsoft.com/office/powerpoint/2010/main" val="35604483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M">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3999" cy="961900"/>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0939"/>
            <a:ext cx="9143999"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anim">
    <p:spTree>
      <p:nvGrpSpPr>
        <p:cNvPr id="1" name=""/>
        <p:cNvGrpSpPr/>
        <p:nvPr/>
      </p:nvGrpSpPr>
      <p:grpSpPr>
        <a:xfrm>
          <a:off x="0" y="0"/>
          <a:ext cx="0" cy="0"/>
          <a:chOff x="0" y="0"/>
          <a:chExt cx="0" cy="0"/>
        </a:xfrm>
      </p:grpSpPr>
      <p:sp>
        <p:nvSpPr>
          <p:cNvPr id="2" name="Title 1"/>
          <p:cNvSpPr>
            <a:spLocks noGrp="1"/>
          </p:cNvSpPr>
          <p:nvPr>
            <p:ph type="title"/>
          </p:nvPr>
        </p:nvSpPr>
        <p:spPr>
          <a:xfrm>
            <a:off x="0" y="100939"/>
            <a:ext cx="9143999"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8588375" cy="2479675"/>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304800" y="3581400"/>
            <a:ext cx="8686800" cy="2590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3470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wipe(left)">
                                      <p:cBhvr>
                                        <p:cTn id="36" dur="500"/>
                                        <p:tgtEl>
                                          <p:spTgt spid="7">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wipe(left)">
                                      <p:cBhvr>
                                        <p:cTn id="40" dur="500"/>
                                        <p:tgtEl>
                                          <p:spTgt spid="7">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wipe(left)">
                                      <p:cBhvr>
                                        <p:cTn id="4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7" grpId="0" uiExpand="1" build="p">
        <p:tmplLst>
          <p:tmpl lvl="1">
            <p:tnLst>
              <p:par>
                <p:cTn presetID="2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L or Ex Main">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10.xml"/><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2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5.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1.xml"/><Relationship Id="rId7" Type="http://schemas.openxmlformats.org/officeDocument/2006/relationships/theme" Target="../theme/theme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7.xml"/><Relationship Id="rId1" Type="http://schemas.openxmlformats.org/officeDocument/2006/relationships/slideLayout" Target="../slideLayouts/slideLayout15.xml"/><Relationship Id="rId4" Type="http://schemas.openxmlformats.org/officeDocument/2006/relationships/image" Target="../media/image16.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9.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00800"/>
            <a:ext cx="9143999"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sp>
        <p:nvSpPr>
          <p:cNvPr id="3" name="Footer Placeholder 2"/>
          <p:cNvSpPr>
            <a:spLocks noGrp="1"/>
          </p:cNvSpPr>
          <p:nvPr>
            <p:ph type="ftr" sz="quarter" idx="3"/>
          </p:nvPr>
        </p:nvSpPr>
        <p:spPr>
          <a:xfrm>
            <a:off x="0" y="6400800"/>
            <a:ext cx="8686800" cy="457200"/>
          </a:xfrm>
          <a:prstGeom prst="rect">
            <a:avLst/>
          </a:prstGeom>
          <a:noFill/>
        </p:spPr>
        <p:txBody>
          <a:bodyPr vert="horz" lIns="91440" tIns="45720" rIns="91440" bIns="45720" rtlCol="0" anchor="ctr"/>
          <a:lstStyle>
            <a:lvl1pPr algn="l">
              <a:buNone/>
              <a:defRPr sz="900">
                <a:solidFill>
                  <a:schemeClr val="bg1"/>
                </a:solidFill>
                <a:cs typeface="Arial" pitchFamily="34" charset="0"/>
              </a:defRPr>
            </a:lvl1pPr>
          </a:lstStyle>
          <a:p>
            <a:pPr fontAlgn="base">
              <a:spcAft>
                <a:spcPct val="0"/>
              </a:spcAft>
              <a:defRPr/>
            </a:pPr>
            <a:r>
              <a:rPr lang="en-US" dirty="0">
                <a:solidFill>
                  <a:srgbClr val="FFFFFF"/>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1"/>
            <a:ext cx="9143999"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a:xfrm>
            <a:off x="2743200" y="3543300"/>
            <a:ext cx="6400800" cy="2582863"/>
          </a:xfrm>
          <a:prstGeom prst="rect">
            <a:avLst/>
          </a:prstGeom>
        </p:spPr>
        <p:txBody>
          <a:bodyPr vert="horz" lIns="91440" tIns="45720" rIns="91440" bIns="45720" rtlCol="0">
            <a:normAutofit/>
          </a:bodyPr>
          <a:lstStyle/>
          <a:p>
            <a:pPr lvl="0"/>
            <a:r>
              <a:rPr lang="en-US" dirty="0"/>
              <a:t>Chapter title</a:t>
            </a:r>
          </a:p>
        </p:txBody>
      </p:sp>
      <p:pic>
        <p:nvPicPr>
          <p:cNvPr id="8"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5420397" y="457201"/>
            <a:ext cx="3723603" cy="3049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89"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0" indent="0" algn="l" rtl="0" eaLnBrk="0" fontAlgn="base" hangingPunct="0">
        <a:spcBef>
          <a:spcPct val="20000"/>
        </a:spcBef>
        <a:spcAft>
          <a:spcPct val="0"/>
        </a:spcAft>
        <a:buNone/>
        <a:defRPr sz="3200" baseline="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763000" cy="533401"/>
          </a:xfrm>
          <a:prstGeom prst="rect">
            <a:avLst/>
          </a:prstGeom>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990600"/>
            <a:ext cx="9143998" cy="5437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IN THIS CHAPTER OR NUTSHELL</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This is the intro slide and the summary slide (chapter in a nutshell) design</a:t>
            </a:r>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763000" cy="457200"/>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3124197" y="3124198"/>
            <a:ext cx="6400799" cy="15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5867398" y="3124198"/>
            <a:ext cx="6400799" cy="15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 id="2147483683"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800" baseline="0">
          <a:solidFill>
            <a:srgbClr val="AD400F"/>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baseline="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 y="77788"/>
            <a:ext cx="9144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AE1221"/>
                </a:solidFill>
              </a:defRPr>
            </a:lvl1pPr>
          </a:lstStyle>
          <a:p>
            <a:pPr fontAlgn="base">
              <a:spcAft>
                <a:spcPct val="0"/>
              </a:spcAft>
              <a:defRPr/>
            </a:pPr>
            <a:fld id="{2378B25E-053D-4AA2-A71D-1D9F2F8C0927}"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763000" cy="498143"/>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3" y="6355081"/>
            <a:ext cx="8829675" cy="45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2" r:id="rId3"/>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763000" cy="516114"/>
          </a:xfrm>
          <a:prstGeom prst="rect">
            <a:avLst/>
          </a:prstGeom>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p:ph type="ftr" sz="quarter" idx="3"/>
          </p:nvPr>
        </p:nvSpPr>
        <p:spPr>
          <a:xfrm>
            <a:off x="0" y="6352697"/>
            <a:ext cx="8763000" cy="505303"/>
          </a:xfrm>
          <a:prstGeom prst="rect">
            <a:avLst/>
          </a:prstGeom>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8965"/>
            <a:ext cx="9105899" cy="2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153987"/>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Example or Active Learning</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763000" cy="533400"/>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ext Placeholder 1"/>
          <p:cNvSpPr>
            <a:spLocks noGrp="1"/>
          </p:cNvSpPr>
          <p:nvPr>
            <p:ph type="body" idx="1"/>
          </p:nvPr>
        </p:nvSpPr>
        <p:spPr>
          <a:xfrm>
            <a:off x="457200" y="838200"/>
            <a:ext cx="8229600" cy="5287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4948" y="685800"/>
            <a:ext cx="9105899" cy="2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91" r:id="rId2"/>
    <p:sldLayoutId id="2147483692" r:id="rId3"/>
    <p:sldLayoutId id="2147483686" r:id="rId4"/>
    <p:sldLayoutId id="2147483688" r:id="rId5"/>
    <p:sldLayoutId id="2147483693" r:id="rId6"/>
  </p:sldLayoutIdLst>
  <p:transition/>
  <p:hf hdr="0" dt="0"/>
  <p:txStyles>
    <p:titleStyle>
      <a:lvl1pPr algn="l"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966" y="6400800"/>
            <a:ext cx="49203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chemeClr val="bg1"/>
                </a:solidFill>
              </a:defRPr>
            </a:lvl1p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1" y="1"/>
            <a:ext cx="9143999" cy="914399"/>
            <a:chOff x="1" y="1"/>
            <a:chExt cx="9143999" cy="914399"/>
          </a:xfrm>
        </p:grpSpPr>
        <p:pic>
          <p:nvPicPr>
            <p:cNvPr id="1032" name="Picture 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86200" y="8082"/>
              <a:ext cx="5257800" cy="906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1"/>
              <a:ext cx="5105399" cy="859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657492" y="6400800"/>
            <a:ext cx="486507" cy="45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1" y="0"/>
            <a:ext cx="914399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THINK-PAIR-SHARE</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chemeClr val="bg1"/>
                </a:solidFill>
              </a:defRPr>
            </a:lvl1p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28541375"/>
      </p:ext>
    </p:extLst>
  </p:cSld>
  <p:clrMap bg1="lt1" tx1="dk1" bg2="lt2" tx2="dk2" accent1="accent1" accent2="accent2" accent3="accent3" accent4="accent4" accent5="accent5" accent6="accent6" hlink="hlink" folHlink="folHlink"/>
  <p:sldLayoutIdLst>
    <p:sldLayoutId id="2147483685" r:id="rId1"/>
    <p:sldLayoutId id="2147483687" r:id="rId2"/>
  </p:sldLayoutIdLst>
  <p:hf hd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chart" Target="../charts/chart6.xml"/></Relationships>
</file>

<file path=ppt/slides/_rels/slide3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chart" Target="../charts/char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
        <p:nvSpPr>
          <p:cNvPr id="8" name="Text Placeholder 7"/>
          <p:cNvSpPr>
            <a:spLocks noGrp="1"/>
          </p:cNvSpPr>
          <p:nvPr>
            <p:ph sz="quarter" idx="12"/>
          </p:nvPr>
        </p:nvSpPr>
        <p:spPr>
          <a:xfrm>
            <a:off x="2590800" y="3581400"/>
            <a:ext cx="6553200" cy="1828800"/>
          </a:xfrm>
        </p:spPr>
        <p:txBody>
          <a:bodyPr anchor="ctr">
            <a:normAutofit/>
          </a:bodyPr>
          <a:lstStyle/>
          <a:p>
            <a:pPr algn="ctr">
              <a:defRPr/>
            </a:pPr>
            <a:r>
              <a:rPr lang="en-US" sz="4800" dirty="0">
                <a:latin typeface="+mj-lt"/>
              </a:rPr>
              <a:t>The Costs of Production</a:t>
            </a:r>
          </a:p>
        </p:txBody>
      </p:sp>
      <p:sp>
        <p:nvSpPr>
          <p:cNvPr id="9" name="Content Placeholder 8"/>
          <p:cNvSpPr>
            <a:spLocks noGrp="1"/>
          </p:cNvSpPr>
          <p:nvPr>
            <p:ph sz="quarter" idx="13"/>
          </p:nvPr>
        </p:nvSpPr>
        <p:spPr>
          <a:xfrm>
            <a:off x="0" y="3581400"/>
            <a:ext cx="2566737" cy="1905000"/>
          </a:xfrm>
        </p:spPr>
        <p:txBody>
          <a:bodyPr>
            <a:normAutofit lnSpcReduction="10000"/>
          </a:bodyPr>
          <a:lstStyle/>
          <a:p>
            <a:pPr algn="ctr"/>
            <a:r>
              <a:rPr lang="en-US" sz="2800" dirty="0"/>
              <a:t>CHAPTER</a:t>
            </a:r>
            <a:r>
              <a:rPr lang="en-US" dirty="0"/>
              <a:t> </a:t>
            </a:r>
          </a:p>
          <a:p>
            <a:pPr algn="ctr"/>
            <a:r>
              <a:rPr lang="en-US" sz="8000" dirty="0"/>
              <a:t>13</a:t>
            </a:r>
          </a:p>
        </p:txBody>
      </p:sp>
      <p:sp>
        <p:nvSpPr>
          <p:cNvPr id="10" name="Content Placeholder 9"/>
          <p:cNvSpPr>
            <a:spLocks noGrp="1"/>
          </p:cNvSpPr>
          <p:nvPr>
            <p:ph sz="quarter" idx="14"/>
          </p:nvPr>
        </p:nvSpPr>
        <p:spPr>
          <a:xfrm>
            <a:off x="0" y="0"/>
            <a:ext cx="5442284" cy="3429000"/>
          </a:xfrm>
        </p:spPr>
        <p:txBody>
          <a:bodyPr/>
          <a:lstStyle/>
          <a:p>
            <a:r>
              <a:rPr lang="en-US" dirty="0">
                <a:solidFill>
                  <a:schemeClr val="bg1"/>
                </a:solidFill>
              </a:rPr>
              <a:t>N. GREGORY MANKIW</a:t>
            </a:r>
          </a:p>
          <a:p>
            <a:pPr algn="ctr"/>
            <a:r>
              <a:rPr lang="en-US" sz="1800" dirty="0"/>
              <a:t>  </a:t>
            </a:r>
          </a:p>
          <a:p>
            <a:pPr algn="ctr"/>
            <a:r>
              <a:rPr lang="en-US" sz="4000" dirty="0"/>
              <a:t>PRINCIPLES OF</a:t>
            </a:r>
          </a:p>
          <a:p>
            <a:pPr algn="ctr"/>
            <a:r>
              <a:rPr lang="en-US" sz="6000" dirty="0">
                <a:solidFill>
                  <a:srgbClr val="902C2E"/>
                </a:solidFill>
                <a:effectLst>
                  <a:outerShdw blurRad="38100" dist="38100" dir="2700000" algn="tl">
                    <a:srgbClr val="000000">
                      <a:alpha val="43137"/>
                    </a:srgbClr>
                  </a:outerShdw>
                </a:effectLst>
                <a:latin typeface="+mj-lt"/>
              </a:rPr>
              <a:t>ECONOMICS</a:t>
            </a:r>
          </a:p>
        </p:txBody>
      </p:sp>
      <p:sp>
        <p:nvSpPr>
          <p:cNvPr id="11" name="Content Placeholder 10"/>
          <p:cNvSpPr>
            <a:spLocks noGrp="1"/>
          </p:cNvSpPr>
          <p:nvPr>
            <p:ph sz="quarter" idx="15"/>
          </p:nvPr>
        </p:nvSpPr>
        <p:spPr/>
        <p:txBody>
          <a:bodyPr>
            <a:normAutofit/>
          </a:bodyPr>
          <a:lstStyle/>
          <a:p>
            <a:r>
              <a:rPr lang="en-US" dirty="0"/>
              <a:t>NINTH EDITION</a:t>
            </a:r>
          </a:p>
        </p:txBody>
      </p:sp>
      <p:sp>
        <p:nvSpPr>
          <p:cNvPr id="12"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solidFill>
                  <a:schemeClr val="bg1"/>
                </a:solidFill>
              </a:rPr>
              <a:t>© 2021 Cengage Learning</a:t>
            </a:r>
            <a:r>
              <a:rPr lang="en-US" baseline="30000" dirty="0">
                <a:solidFill>
                  <a:schemeClr val="bg1"/>
                </a:solidFill>
              </a:rPr>
              <a:t>®</a:t>
            </a:r>
            <a:r>
              <a:rPr lang="en-US" dirty="0">
                <a:solidFill>
                  <a:schemeClr val="bg1"/>
                </a:solidFill>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62300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1D: Profit for Jelani’s gelato shop</a:t>
            </a:r>
          </a:p>
        </p:txBody>
      </p:sp>
      <p:sp>
        <p:nvSpPr>
          <p:cNvPr id="3" name="Content Placeholder 2"/>
          <p:cNvSpPr>
            <a:spLocks noGrp="1"/>
          </p:cNvSpPr>
          <p:nvPr>
            <p:ph idx="1"/>
          </p:nvPr>
        </p:nvSpPr>
        <p:spPr/>
        <p:txBody>
          <a:bodyPr>
            <a:noAutofit/>
          </a:bodyPr>
          <a:lstStyle/>
          <a:p>
            <a:pPr marL="0" indent="0">
              <a:buNone/>
            </a:pPr>
            <a:r>
              <a:rPr lang="en-US" sz="3000" dirty="0"/>
              <a:t>Jelani owns a small gelato shop on campus. She can make 15,000 pints of gelato a year, and sell them at $5 each. Jelani pays $20,000 a year for raw materials, and $12,000 in rent. Jelani can work at the local coffee shop for $25,000 a year. Jelani invested $80,000 in the factory and equipment to start the business last year: $30,000 from savings and borrowed $50,000 (interest 10% for saving and borrowing). Calculate accounting and economic profit.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432952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1D: Solutions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3" name="Content Placeholder 2"/>
          <p:cNvSpPr>
            <a:spLocks noGrp="1"/>
          </p:cNvSpPr>
          <p:nvPr>
            <p:ph idx="12"/>
          </p:nvPr>
        </p:nvSpPr>
        <p:spPr>
          <a:xfrm>
            <a:off x="228600" y="838200"/>
            <a:ext cx="8915400" cy="5562600"/>
          </a:xfrm>
        </p:spPr>
        <p:txBody>
          <a:bodyPr>
            <a:noAutofit/>
          </a:bodyPr>
          <a:lstStyle/>
          <a:p>
            <a:r>
              <a:rPr lang="en-US" dirty="0"/>
              <a:t>Total revenue </a:t>
            </a:r>
            <a:r>
              <a:rPr lang="en-US" b="1" i="1" dirty="0"/>
              <a:t>TR</a:t>
            </a:r>
            <a:r>
              <a:rPr lang="en-US" dirty="0"/>
              <a:t> = $5 × 15,000 = $75,000</a:t>
            </a:r>
          </a:p>
          <a:p>
            <a:r>
              <a:rPr lang="en-US" dirty="0">
                <a:solidFill>
                  <a:srgbClr val="002060"/>
                </a:solidFill>
              </a:rPr>
              <a:t>Explicit costs = raw materials + rent + interest paid  = $20,000 + $12,000 + $5,000 = $37,000</a:t>
            </a:r>
          </a:p>
          <a:p>
            <a:r>
              <a:rPr lang="en-US" dirty="0">
                <a:solidFill>
                  <a:srgbClr val="006600"/>
                </a:solidFill>
              </a:rPr>
              <a:t>Implicit costs = alternative job + forgone interest = $25,000 + $3,000 = $28,000</a:t>
            </a:r>
          </a:p>
          <a:p>
            <a:r>
              <a:rPr lang="en-US" dirty="0">
                <a:solidFill>
                  <a:srgbClr val="002060"/>
                </a:solidFill>
              </a:rPr>
              <a:t>Accounting profit = </a:t>
            </a:r>
            <a:r>
              <a:rPr lang="en-US" b="1" i="1" dirty="0">
                <a:solidFill>
                  <a:srgbClr val="002060"/>
                </a:solidFill>
              </a:rPr>
              <a:t>TR</a:t>
            </a:r>
            <a:r>
              <a:rPr lang="en-US" dirty="0">
                <a:solidFill>
                  <a:srgbClr val="002060"/>
                </a:solidFill>
              </a:rPr>
              <a:t> – explicit costs = $75,000 – $37,000 = $38,000</a:t>
            </a:r>
          </a:p>
          <a:p>
            <a:r>
              <a:rPr lang="en-US" dirty="0">
                <a:solidFill>
                  <a:srgbClr val="006600"/>
                </a:solidFill>
              </a:rPr>
              <a:t>Economic profit = </a:t>
            </a:r>
            <a:r>
              <a:rPr lang="en-US" b="1" i="1" dirty="0">
                <a:solidFill>
                  <a:srgbClr val="006600"/>
                </a:solidFill>
              </a:rPr>
              <a:t>TR</a:t>
            </a:r>
            <a:r>
              <a:rPr lang="en-US" dirty="0">
                <a:solidFill>
                  <a:srgbClr val="006600"/>
                </a:solidFill>
              </a:rPr>
              <a:t> – (explicit + implicit costs) = $75,000 – ($37,000 + $28,000) = $10,000 </a:t>
            </a:r>
          </a:p>
          <a:p>
            <a:pPr marL="0" indent="0">
              <a:buNone/>
            </a:pPr>
            <a:r>
              <a:rPr lang="en-US" dirty="0">
                <a:solidFill>
                  <a:srgbClr val="006600"/>
                </a:solidFill>
              </a:rPr>
              <a:t>	= Accounting profit – implicit cost </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89336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000" dirty="0">
                <a:solidFill>
                  <a:schemeClr val="accent6">
                    <a:lumMod val="50000"/>
                  </a:schemeClr>
                </a:solidFill>
              </a:rPr>
              <a:t>Active Learning 2: </a:t>
            </a:r>
            <a:r>
              <a:rPr lang="en-US" sz="3000" dirty="0">
                <a:solidFill>
                  <a:srgbClr val="AE1221"/>
                </a:solidFill>
              </a:rPr>
              <a:t>Economic vs. accounting profit</a:t>
            </a:r>
            <a:endParaRPr lang="en-US" sz="3000" dirty="0"/>
          </a:p>
        </p:txBody>
      </p:sp>
      <p:sp>
        <p:nvSpPr>
          <p:cNvPr id="3" name="Content Placeholder 2"/>
          <p:cNvSpPr>
            <a:spLocks noGrp="1"/>
          </p:cNvSpPr>
          <p:nvPr>
            <p:ph idx="1"/>
          </p:nvPr>
        </p:nvSpPr>
        <p:spPr/>
        <p:txBody>
          <a:bodyPr>
            <a:normAutofit/>
          </a:bodyPr>
          <a:lstStyle/>
          <a:p>
            <a:pPr marL="0" indent="0">
              <a:buNone/>
            </a:pPr>
            <a:r>
              <a:rPr lang="en-US" dirty="0">
                <a:solidFill>
                  <a:schemeClr val="accent6">
                    <a:lumMod val="50000"/>
                  </a:schemeClr>
                </a:solidFill>
              </a:rPr>
              <a:t>The equilibrium rent on office space has just increased by $500/month. </a:t>
            </a:r>
          </a:p>
          <a:p>
            <a:pPr marL="0" indent="0">
              <a:buNone/>
            </a:pPr>
            <a:r>
              <a:rPr lang="en-US" dirty="0">
                <a:solidFill>
                  <a:schemeClr val="accent6">
                    <a:lumMod val="50000"/>
                  </a:schemeClr>
                </a:solidFill>
              </a:rPr>
              <a:t>Determine the effects on accounting profit and economic profit if:</a:t>
            </a:r>
          </a:p>
          <a:p>
            <a:pPr marL="801688" lvl="1" indent="-514350">
              <a:buClr>
                <a:srgbClr val="C00000"/>
              </a:buClr>
              <a:buFont typeface="+mj-lt"/>
              <a:buAutoNum type="alphaUcPeriod"/>
            </a:pPr>
            <a:r>
              <a:rPr lang="en-US" sz="3200" dirty="0"/>
              <a:t>You rent your office space (you pay $500/month)</a:t>
            </a:r>
          </a:p>
          <a:p>
            <a:pPr marL="801688" lvl="1" indent="-514350">
              <a:buClr>
                <a:srgbClr val="C00000"/>
              </a:buClr>
              <a:buFont typeface="+mj-lt"/>
              <a:buAutoNum type="alphaUcPeriod"/>
            </a:pPr>
            <a:r>
              <a:rPr lang="en-US" sz="3200" dirty="0"/>
              <a:t>You own your office space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99051561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6">
                    <a:lumMod val="50000"/>
                  </a:schemeClr>
                </a:solidFill>
              </a:rPr>
              <a:t>Active Learning 2: </a:t>
            </a:r>
            <a:r>
              <a:rPr lang="en-US" dirty="0">
                <a:solidFill>
                  <a:srgbClr val="AE1221"/>
                </a:solidFill>
              </a:rPr>
              <a:t>Answers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3" name="Content Placeholder 2"/>
          <p:cNvSpPr>
            <a:spLocks noGrp="1"/>
          </p:cNvSpPr>
          <p:nvPr>
            <p:ph idx="12"/>
          </p:nvPr>
        </p:nvSpPr>
        <p:spPr>
          <a:xfrm>
            <a:off x="228600" y="838200"/>
            <a:ext cx="8671347" cy="5486400"/>
          </a:xfrm>
        </p:spPr>
        <p:txBody>
          <a:bodyPr>
            <a:noAutofit/>
          </a:bodyPr>
          <a:lstStyle/>
          <a:p>
            <a:pPr lvl="0">
              <a:lnSpc>
                <a:spcPct val="100000"/>
              </a:lnSpc>
              <a:spcBef>
                <a:spcPct val="25000"/>
              </a:spcBef>
              <a:buClr>
                <a:srgbClr val="003399"/>
              </a:buClr>
              <a:buNone/>
            </a:pPr>
            <a:r>
              <a:rPr lang="en-US" sz="2800" dirty="0">
                <a:solidFill>
                  <a:prstClr val="black"/>
                </a:solidFill>
              </a:rPr>
              <a:t>The rent on office space increases by $500/month.  </a:t>
            </a:r>
          </a:p>
          <a:p>
            <a:pPr marL="514350" lvl="0" indent="-514350">
              <a:buClr>
                <a:srgbClr val="C00000"/>
              </a:buClr>
              <a:buFont typeface="+mj-lt"/>
              <a:buAutoNum type="alphaUcPeriod"/>
            </a:pPr>
            <a:r>
              <a:rPr lang="en-US" sz="3200" dirty="0">
                <a:solidFill>
                  <a:prstClr val="black"/>
                </a:solidFill>
              </a:rPr>
              <a:t>You rent your office space.</a:t>
            </a:r>
          </a:p>
          <a:p>
            <a:pPr lvl="1">
              <a:spcBef>
                <a:spcPct val="5000"/>
              </a:spcBef>
              <a:buClr>
                <a:srgbClr val="002060"/>
              </a:buClr>
            </a:pPr>
            <a:r>
              <a:rPr lang="en-US" dirty="0">
                <a:solidFill>
                  <a:schemeClr val="accent6">
                    <a:lumMod val="50000"/>
                  </a:schemeClr>
                </a:solidFill>
              </a:rPr>
              <a:t>Explicit costs increase $500/month. </a:t>
            </a:r>
          </a:p>
          <a:p>
            <a:pPr lvl="1">
              <a:spcBef>
                <a:spcPct val="5000"/>
              </a:spcBef>
              <a:buClr>
                <a:srgbClr val="002060"/>
              </a:buClr>
            </a:pPr>
            <a:r>
              <a:rPr lang="en-US" dirty="0">
                <a:solidFill>
                  <a:schemeClr val="accent6">
                    <a:lumMod val="50000"/>
                  </a:schemeClr>
                </a:solidFill>
              </a:rPr>
              <a:t>Accounting and economic profit each fall $500/month.  </a:t>
            </a:r>
          </a:p>
          <a:p>
            <a:pPr marL="514350" lvl="0" indent="-514350">
              <a:lnSpc>
                <a:spcPct val="100000"/>
              </a:lnSpc>
              <a:spcBef>
                <a:spcPct val="30000"/>
              </a:spcBef>
              <a:buClr>
                <a:srgbClr val="C00000"/>
              </a:buClr>
              <a:buFont typeface="+mj-lt"/>
              <a:buAutoNum type="alphaUcPeriod" startAt="2"/>
            </a:pPr>
            <a:r>
              <a:rPr lang="en-US" sz="3200" dirty="0">
                <a:solidFill>
                  <a:prstClr val="black"/>
                </a:solidFill>
              </a:rPr>
              <a:t>You own your office space.</a:t>
            </a:r>
          </a:p>
          <a:p>
            <a:pPr lvl="1">
              <a:spcBef>
                <a:spcPct val="5000"/>
              </a:spcBef>
              <a:buClr>
                <a:srgbClr val="002060"/>
              </a:buClr>
            </a:pPr>
            <a:r>
              <a:rPr lang="en-US" dirty="0">
                <a:solidFill>
                  <a:schemeClr val="accent6">
                    <a:lumMod val="50000"/>
                  </a:schemeClr>
                </a:solidFill>
              </a:rPr>
              <a:t>Explicit costs do not change, so accounting profit does not change.  </a:t>
            </a:r>
          </a:p>
          <a:p>
            <a:pPr lvl="1">
              <a:spcBef>
                <a:spcPct val="5000"/>
              </a:spcBef>
              <a:buClr>
                <a:srgbClr val="002060"/>
              </a:buClr>
            </a:pPr>
            <a:r>
              <a:rPr lang="en-US" dirty="0">
                <a:solidFill>
                  <a:schemeClr val="accent6">
                    <a:lumMod val="50000"/>
                  </a:schemeClr>
                </a:solidFill>
              </a:rPr>
              <a:t>Implicit costs increase $500/month, so economic profit falls by $500/month.  </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535931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wrap="square" anchor="ctr"/>
          <a:lstStyle/>
          <a:p>
            <a:r>
              <a:rPr lang="en-US" altLang="en-US" dirty="0"/>
              <a:t>Production and Costs</a:t>
            </a:r>
          </a:p>
        </p:txBody>
      </p:sp>
      <p:sp>
        <p:nvSpPr>
          <p:cNvPr id="17411" name="Content Placeholder 2"/>
          <p:cNvSpPr>
            <a:spLocks noGrp="1"/>
          </p:cNvSpPr>
          <p:nvPr>
            <p:ph idx="1"/>
          </p:nvPr>
        </p:nvSpPr>
        <p:spPr/>
        <p:txBody>
          <a:bodyPr/>
          <a:lstStyle/>
          <a:p>
            <a:r>
              <a:rPr lang="en-US" altLang="en-US" dirty="0"/>
              <a:t>Assumption:</a:t>
            </a:r>
          </a:p>
          <a:p>
            <a:pPr lvl="1"/>
            <a:r>
              <a:rPr lang="en-US" altLang="en-US" dirty="0"/>
              <a:t>Production in the short run</a:t>
            </a:r>
          </a:p>
          <a:p>
            <a:pPr lvl="1"/>
            <a:r>
              <a:rPr lang="en-US" altLang="en-US" dirty="0"/>
              <a:t>Factory size is fixed</a:t>
            </a:r>
          </a:p>
          <a:p>
            <a:pPr lvl="1"/>
            <a:r>
              <a:rPr lang="en-US" altLang="en-US" dirty="0"/>
              <a:t>To increase production: hire more workers</a:t>
            </a:r>
          </a:p>
          <a:p>
            <a:r>
              <a:rPr lang="en-US" altLang="en-US" dirty="0"/>
              <a:t>Production function</a:t>
            </a:r>
          </a:p>
          <a:p>
            <a:pPr lvl="1"/>
            <a:r>
              <a:rPr lang="en-US" altLang="en-US" dirty="0"/>
              <a:t>Relationship between</a:t>
            </a:r>
          </a:p>
          <a:p>
            <a:pPr lvl="2"/>
            <a:r>
              <a:rPr lang="en-US" altLang="en-US" dirty="0"/>
              <a:t>Quantity of inputs used to make a good</a:t>
            </a:r>
          </a:p>
          <a:p>
            <a:pPr lvl="2"/>
            <a:r>
              <a:rPr lang="en-US" altLang="en-US" dirty="0"/>
              <a:t>And the quantity of output of that good</a:t>
            </a:r>
          </a:p>
          <a:p>
            <a:pPr lvl="1"/>
            <a:r>
              <a:rPr lang="en-US" altLang="en-US" dirty="0"/>
              <a:t>Gets flatter as production rises </a:t>
            </a:r>
          </a:p>
        </p:txBody>
      </p:sp>
      <p:sp>
        <p:nvSpPr>
          <p:cNvPr id="174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608C276-9E8A-486E-A065-BEEEB6D007E9}" type="slidenum">
              <a:rPr lang="en-US" altLang="en-US" sz="1200" smtClean="0">
                <a:solidFill>
                  <a:srgbClr val="002060"/>
                </a:solidFill>
              </a:rPr>
              <a:pPr eaLnBrk="1" hangingPunct="1"/>
              <a:t>14</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047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2A: Xavier’s popcorn truck</a:t>
            </a:r>
          </a:p>
        </p:txBody>
      </p:sp>
      <p:sp>
        <p:nvSpPr>
          <p:cNvPr id="3" name="Content Placeholder 2"/>
          <p:cNvSpPr>
            <a:spLocks noGrp="1"/>
          </p:cNvSpPr>
          <p:nvPr>
            <p:ph idx="1"/>
          </p:nvPr>
        </p:nvSpPr>
        <p:spPr/>
        <p:txBody>
          <a:bodyPr/>
          <a:lstStyle/>
          <a:p>
            <a:r>
              <a:rPr lang="en-US" dirty="0"/>
              <a:t>Xavier has a popcorn truck (fixed resource) that he takes to fairs and sporting events.</a:t>
            </a:r>
          </a:p>
          <a:p>
            <a:r>
              <a:rPr lang="en-US" dirty="0"/>
              <a:t>He can hire as many workers as he wants</a:t>
            </a:r>
          </a:p>
          <a:p>
            <a:pPr lvl="1"/>
            <a:r>
              <a:rPr lang="en-US" sz="3200" dirty="0"/>
              <a:t>The quantity of output produced varies with the number of workers</a:t>
            </a:r>
          </a:p>
          <a:p>
            <a:pPr lvl="1"/>
            <a:r>
              <a:rPr lang="en-US" sz="3200" dirty="0"/>
              <a:t>If Xavier hires only 1 worker, his truck will produce 30 buckets of popcorn per day</a:t>
            </a:r>
          </a:p>
          <a:p>
            <a:pPr lvl="1"/>
            <a:r>
              <a:rPr lang="en-US" sz="3200" dirty="0"/>
              <a:t>If Xavier hires 5 workers, his truck will produce 100 buckets of popcorn per day</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9601755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solidFill>
                  <a:schemeClr val="accent6">
                    <a:lumMod val="50000"/>
                  </a:schemeClr>
                </a:solidFill>
              </a:rPr>
              <a:t>EXAMPLE 2A: Xavier’s popcorn production function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36838958"/>
              </p:ext>
            </p:extLst>
          </p:nvPr>
        </p:nvGraphicFramePr>
        <p:xfrm>
          <a:off x="228600" y="1554480"/>
          <a:ext cx="2737485" cy="3931920"/>
        </p:xfrm>
        <a:graphic>
          <a:graphicData uri="http://schemas.openxmlformats.org/drawingml/2006/table">
            <a:tbl>
              <a:tblPr firstRow="1" bandRow="1">
                <a:tableStyleId>{5C22544A-7EE6-4342-B048-85BDC9FD1C3A}</a:tableStyleId>
              </a:tblPr>
              <a:tblGrid>
                <a:gridCol w="1335405">
                  <a:extLst>
                    <a:ext uri="{9D8B030D-6E8A-4147-A177-3AD203B41FA5}">
                      <a16:colId xmlns:a16="http://schemas.microsoft.com/office/drawing/2014/main" val="20000"/>
                    </a:ext>
                  </a:extLst>
                </a:gridCol>
                <a:gridCol w="1402080">
                  <a:extLst>
                    <a:ext uri="{9D8B030D-6E8A-4147-A177-3AD203B41FA5}">
                      <a16:colId xmlns:a16="http://schemas.microsoft.com/office/drawing/2014/main" val="20001"/>
                    </a:ext>
                  </a:extLst>
                </a:gridCol>
              </a:tblGrid>
              <a:tr h="370840">
                <a:tc>
                  <a:txBody>
                    <a:bodyPr/>
                    <a:lstStyle/>
                    <a:p>
                      <a:pPr algn="ctr"/>
                      <a:r>
                        <a:rPr lang="en-US" sz="2400" b="1" dirty="0">
                          <a:solidFill>
                            <a:schemeClr val="tx1"/>
                          </a:solidFill>
                        </a:rPr>
                        <a:t>L </a:t>
                      </a:r>
                    </a:p>
                    <a:p>
                      <a:pPr algn="ctr"/>
                      <a:r>
                        <a:rPr lang="en-US" sz="2400" b="0" dirty="0">
                          <a:solidFill>
                            <a:schemeClr val="tx1"/>
                          </a:solidFill>
                        </a:rPr>
                        <a:t>workers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solidFill>
                            <a:srgbClr val="002060"/>
                          </a:solidFill>
                        </a:rPr>
                        <a:t>Q</a:t>
                      </a:r>
                      <a:r>
                        <a:rPr lang="en-US" sz="2400" b="0" dirty="0">
                          <a:solidFill>
                            <a:srgbClr val="002060"/>
                          </a:solidFill>
                        </a:rPr>
                        <a:t> </a:t>
                      </a:r>
                    </a:p>
                    <a:p>
                      <a:pPr algn="ctr"/>
                      <a:r>
                        <a:rPr lang="en-US" sz="2400" b="0" dirty="0">
                          <a:solidFill>
                            <a:srgbClr val="002060"/>
                          </a:solidFill>
                        </a:rPr>
                        <a:t>buckets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800"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sz="2800"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pSp>
        <p:nvGrpSpPr>
          <p:cNvPr id="92" name="Group 91"/>
          <p:cNvGrpSpPr/>
          <p:nvPr/>
        </p:nvGrpSpPr>
        <p:grpSpPr>
          <a:xfrm>
            <a:off x="4745462" y="1539216"/>
            <a:ext cx="3145088" cy="3720925"/>
            <a:chOff x="4107268" y="1691616"/>
            <a:chExt cx="3145088" cy="3720925"/>
          </a:xfrm>
        </p:grpSpPr>
        <p:cxnSp>
          <p:nvCxnSpPr>
            <p:cNvPr id="66" name="Straight Connector 65"/>
            <p:cNvCxnSpPr/>
            <p:nvPr/>
          </p:nvCxnSpPr>
          <p:spPr bwMode="auto">
            <a:xfrm>
              <a:off x="7187096" y="1759803"/>
              <a:ext cx="0" cy="3652738"/>
            </a:xfrm>
            <a:prstGeom prst="line">
              <a:avLst/>
            </a:prstGeom>
            <a:noFill/>
            <a:ln w="9525" cap="flat" cmpd="sng" algn="ctr">
              <a:solidFill>
                <a:schemeClr val="tx1"/>
              </a:solidFill>
              <a:prstDash val="lgDash"/>
              <a:round/>
              <a:headEnd type="none" w="med" len="med"/>
              <a:tailEnd type="none" w="med" len="med"/>
            </a:ln>
            <a:effectLst/>
          </p:spPr>
        </p:cxnSp>
        <p:cxnSp>
          <p:nvCxnSpPr>
            <p:cNvPr id="67" name="Straight Connector 66"/>
            <p:cNvCxnSpPr/>
            <p:nvPr/>
          </p:nvCxnSpPr>
          <p:spPr bwMode="auto">
            <a:xfrm flipH="1">
              <a:off x="4107268" y="1759803"/>
              <a:ext cx="3075238" cy="0"/>
            </a:xfrm>
            <a:prstGeom prst="line">
              <a:avLst/>
            </a:prstGeom>
            <a:noFill/>
            <a:ln w="9525" cap="flat" cmpd="sng" algn="ctr">
              <a:solidFill>
                <a:schemeClr val="tx1"/>
              </a:solidFill>
              <a:prstDash val="lgDash"/>
              <a:round/>
              <a:headEnd type="none" w="med" len="med"/>
              <a:tailEnd type="none" w="med" len="med"/>
            </a:ln>
            <a:effectLst/>
          </p:spPr>
        </p:cxnSp>
        <p:sp>
          <p:nvSpPr>
            <p:cNvPr id="86" name="Oval 83"/>
            <p:cNvSpPr>
              <a:spLocks noChangeArrowheads="1"/>
            </p:cNvSpPr>
            <p:nvPr/>
          </p:nvSpPr>
          <p:spPr bwMode="auto">
            <a:xfrm>
              <a:off x="7112656" y="1691616"/>
              <a:ext cx="139700" cy="138112"/>
            </a:xfrm>
            <a:prstGeom prst="ellipse">
              <a:avLst/>
            </a:prstGeom>
            <a:solidFill>
              <a:srgbClr val="002060"/>
            </a:solidFill>
            <a:ln w="9525">
              <a:solidFill>
                <a:srgbClr val="002060"/>
              </a:solidFill>
              <a:prstDash val="solid"/>
              <a:round/>
              <a:headEnd/>
              <a:tailEnd/>
            </a:ln>
          </p:spPr>
          <p:txBody>
            <a:bodyPr wrap="none" anchor="ctr"/>
            <a:lstStyle/>
            <a:p>
              <a:endParaRPr lang="en-US">
                <a:latin typeface="Arial"/>
                <a:cs typeface="Arial"/>
              </a:endParaRPr>
            </a:p>
          </p:txBody>
        </p:sp>
      </p:grpSp>
      <p:grpSp>
        <p:nvGrpSpPr>
          <p:cNvPr id="93" name="Group 92"/>
          <p:cNvGrpSpPr/>
          <p:nvPr/>
        </p:nvGrpSpPr>
        <p:grpSpPr>
          <a:xfrm>
            <a:off x="4769312" y="1905834"/>
            <a:ext cx="2503783" cy="3350196"/>
            <a:chOff x="4119267" y="2062345"/>
            <a:chExt cx="2503783" cy="3350196"/>
          </a:xfrm>
        </p:grpSpPr>
        <p:cxnSp>
          <p:nvCxnSpPr>
            <p:cNvPr id="65" name="Straight Connector 64"/>
            <p:cNvCxnSpPr/>
            <p:nvPr/>
          </p:nvCxnSpPr>
          <p:spPr bwMode="auto">
            <a:xfrm>
              <a:off x="6553200" y="2131401"/>
              <a:ext cx="0" cy="3281140"/>
            </a:xfrm>
            <a:prstGeom prst="line">
              <a:avLst/>
            </a:prstGeom>
            <a:noFill/>
            <a:ln w="9525" cap="flat" cmpd="sng" algn="ctr">
              <a:solidFill>
                <a:schemeClr val="tx1"/>
              </a:solidFill>
              <a:prstDash val="lgDash"/>
              <a:round/>
              <a:headEnd type="none" w="med" len="med"/>
              <a:tailEnd type="none" w="med" len="med"/>
            </a:ln>
            <a:effectLst/>
          </p:spPr>
        </p:cxnSp>
        <p:cxnSp>
          <p:nvCxnSpPr>
            <p:cNvPr id="69" name="Straight Connector 68"/>
            <p:cNvCxnSpPr/>
            <p:nvPr/>
          </p:nvCxnSpPr>
          <p:spPr bwMode="auto">
            <a:xfrm flipH="1">
              <a:off x="4119267" y="2120025"/>
              <a:ext cx="2433933" cy="11377"/>
            </a:xfrm>
            <a:prstGeom prst="line">
              <a:avLst/>
            </a:prstGeom>
            <a:noFill/>
            <a:ln w="9525" cap="flat" cmpd="sng" algn="ctr">
              <a:solidFill>
                <a:schemeClr val="tx1"/>
              </a:solidFill>
              <a:prstDash val="lgDash"/>
              <a:round/>
              <a:headEnd type="none" w="med" len="med"/>
              <a:tailEnd type="none" w="med" len="med"/>
            </a:ln>
            <a:effectLst/>
          </p:spPr>
        </p:cxnSp>
        <p:sp>
          <p:nvSpPr>
            <p:cNvPr id="87" name="Oval 83"/>
            <p:cNvSpPr>
              <a:spLocks noChangeArrowheads="1"/>
            </p:cNvSpPr>
            <p:nvPr/>
          </p:nvSpPr>
          <p:spPr bwMode="auto">
            <a:xfrm>
              <a:off x="6483350" y="2062345"/>
              <a:ext cx="139700" cy="138112"/>
            </a:xfrm>
            <a:prstGeom prst="ellipse">
              <a:avLst/>
            </a:prstGeom>
            <a:solidFill>
              <a:srgbClr val="002060"/>
            </a:solidFill>
            <a:ln w="9525">
              <a:solidFill>
                <a:srgbClr val="002060"/>
              </a:solidFill>
              <a:prstDash val="solid"/>
              <a:round/>
              <a:headEnd/>
              <a:tailEnd/>
            </a:ln>
          </p:spPr>
          <p:txBody>
            <a:bodyPr wrap="none" anchor="ctr"/>
            <a:lstStyle/>
            <a:p>
              <a:endParaRPr lang="en-US">
                <a:latin typeface="Arial"/>
                <a:cs typeface="Arial"/>
              </a:endParaRPr>
            </a:p>
          </p:txBody>
        </p:sp>
      </p:grpSp>
      <p:grpSp>
        <p:nvGrpSpPr>
          <p:cNvPr id="125" name="Group 124"/>
          <p:cNvGrpSpPr/>
          <p:nvPr/>
        </p:nvGrpSpPr>
        <p:grpSpPr>
          <a:xfrm>
            <a:off x="3762394" y="914400"/>
            <a:ext cx="4772006" cy="5181600"/>
            <a:chOff x="3124200" y="1066800"/>
            <a:chExt cx="4772006" cy="5181600"/>
          </a:xfrm>
        </p:grpSpPr>
        <p:grpSp>
          <p:nvGrpSpPr>
            <p:cNvPr id="58" name="Group 57"/>
            <p:cNvGrpSpPr/>
            <p:nvPr/>
          </p:nvGrpSpPr>
          <p:grpSpPr>
            <a:xfrm>
              <a:off x="3124200" y="1066800"/>
              <a:ext cx="995066" cy="4350603"/>
              <a:chOff x="3576934" y="907197"/>
              <a:chExt cx="995066" cy="4350603"/>
            </a:xfrm>
          </p:grpSpPr>
          <p:sp>
            <p:nvSpPr>
              <p:cNvPr id="15" name="TextBox 14"/>
              <p:cNvSpPr txBox="1"/>
              <p:nvPr/>
            </p:nvSpPr>
            <p:spPr>
              <a:xfrm rot="16200000">
                <a:off x="2425016" y="3252797"/>
                <a:ext cx="2765501" cy="461665"/>
              </a:xfrm>
              <a:prstGeom prst="rect">
                <a:avLst/>
              </a:prstGeom>
              <a:noFill/>
            </p:spPr>
            <p:txBody>
              <a:bodyPr wrap="none" rtlCol="0">
                <a:spAutoFit/>
              </a:bodyPr>
              <a:lstStyle/>
              <a:p>
                <a:r>
                  <a:rPr lang="en-US" sz="2400" dirty="0"/>
                  <a:t>Quantity of Output</a:t>
                </a:r>
              </a:p>
            </p:txBody>
          </p:sp>
          <p:grpSp>
            <p:nvGrpSpPr>
              <p:cNvPr id="57" name="Group 56"/>
              <p:cNvGrpSpPr/>
              <p:nvPr/>
            </p:nvGrpSpPr>
            <p:grpSpPr>
              <a:xfrm>
                <a:off x="3908107" y="907197"/>
                <a:ext cx="663893" cy="4350603"/>
                <a:chOff x="3908107" y="907197"/>
                <a:chExt cx="663893" cy="4350603"/>
              </a:xfrm>
            </p:grpSpPr>
            <p:sp>
              <p:nvSpPr>
                <p:cNvPr id="16" name="TextBox 15"/>
                <p:cNvSpPr txBox="1"/>
                <p:nvPr/>
              </p:nvSpPr>
              <p:spPr>
                <a:xfrm>
                  <a:off x="4034134" y="907197"/>
                  <a:ext cx="423514" cy="461665"/>
                </a:xfrm>
                <a:prstGeom prst="rect">
                  <a:avLst/>
                </a:prstGeom>
                <a:noFill/>
              </p:spPr>
              <p:txBody>
                <a:bodyPr wrap="none" rtlCol="0">
                  <a:spAutoFit/>
                </a:bodyPr>
                <a:lstStyle/>
                <a:p>
                  <a:r>
                    <a:rPr lang="en-US" sz="2400" dirty="0"/>
                    <a:t>Q</a:t>
                  </a:r>
                </a:p>
              </p:txBody>
            </p:sp>
            <p:grpSp>
              <p:nvGrpSpPr>
                <p:cNvPr id="34" name="Group 33"/>
                <p:cNvGrpSpPr/>
                <p:nvPr/>
              </p:nvGrpSpPr>
              <p:grpSpPr>
                <a:xfrm>
                  <a:off x="4495800" y="1371600"/>
                  <a:ext cx="76200" cy="3886200"/>
                  <a:chOff x="4495800" y="1371600"/>
                  <a:chExt cx="76200" cy="3886200"/>
                </a:xfrm>
              </p:grpSpPr>
              <p:cxnSp>
                <p:nvCxnSpPr>
                  <p:cNvPr id="9" name="Straight Connector 8"/>
                  <p:cNvCxnSpPr/>
                  <p:nvPr/>
                </p:nvCxnSpPr>
                <p:spPr bwMode="auto">
                  <a:xfrm>
                    <a:off x="4572000" y="1371600"/>
                    <a:ext cx="0" cy="3886200"/>
                  </a:xfrm>
                  <a:prstGeom prst="line">
                    <a:avLst/>
                  </a:prstGeom>
                  <a:noFill/>
                  <a:ln w="285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495800" y="1600200"/>
                    <a:ext cx="76200" cy="0"/>
                  </a:xfrm>
                  <a:prstGeom prst="line">
                    <a:avLst/>
                  </a:prstGeom>
                  <a:no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495800" y="2514600"/>
                    <a:ext cx="7620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4495800" y="3429000"/>
                    <a:ext cx="76200" cy="0"/>
                  </a:xfrm>
                  <a:prstGeom prst="line">
                    <a:avLst/>
                  </a:prstGeom>
                  <a:no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495800" y="4343400"/>
                    <a:ext cx="76200" cy="0"/>
                  </a:xfrm>
                  <a:prstGeom prst="line">
                    <a:avLst/>
                  </a:prstGeom>
                  <a:noFill/>
                  <a:ln w="9525" cap="flat" cmpd="sng" algn="ctr">
                    <a:solidFill>
                      <a:schemeClr val="tx1"/>
                    </a:solidFill>
                    <a:prstDash val="solid"/>
                    <a:round/>
                    <a:headEnd type="none" w="med" len="med"/>
                    <a:tailEnd type="none" w="med" len="med"/>
                  </a:ln>
                  <a:effectLst/>
                </p:spPr>
              </p:cxnSp>
            </p:grpSp>
            <p:sp>
              <p:nvSpPr>
                <p:cNvPr id="43" name="TextBox 42"/>
                <p:cNvSpPr txBox="1"/>
                <p:nvPr/>
              </p:nvSpPr>
              <p:spPr>
                <a:xfrm>
                  <a:off x="3908107" y="1415534"/>
                  <a:ext cx="569387" cy="369332"/>
                </a:xfrm>
                <a:prstGeom prst="rect">
                  <a:avLst/>
                </a:prstGeom>
                <a:noFill/>
              </p:spPr>
              <p:txBody>
                <a:bodyPr wrap="none" rtlCol="0">
                  <a:spAutoFit/>
                </a:bodyPr>
                <a:lstStyle/>
                <a:p>
                  <a:r>
                    <a:rPr lang="en-US" dirty="0"/>
                    <a:t>100</a:t>
                  </a:r>
                </a:p>
              </p:txBody>
            </p:sp>
            <p:grpSp>
              <p:nvGrpSpPr>
                <p:cNvPr id="46" name="Group 45"/>
                <p:cNvGrpSpPr/>
                <p:nvPr/>
              </p:nvGrpSpPr>
              <p:grpSpPr>
                <a:xfrm>
                  <a:off x="4036348" y="3891392"/>
                  <a:ext cx="535652" cy="369332"/>
                  <a:chOff x="6246148" y="3863988"/>
                  <a:chExt cx="535652" cy="369332"/>
                </a:xfrm>
              </p:grpSpPr>
              <p:sp>
                <p:nvSpPr>
                  <p:cNvPr id="42" name="TextBox 41"/>
                  <p:cNvSpPr txBox="1"/>
                  <p:nvPr/>
                </p:nvSpPr>
                <p:spPr>
                  <a:xfrm>
                    <a:off x="6246148" y="3863988"/>
                    <a:ext cx="441146" cy="369332"/>
                  </a:xfrm>
                  <a:prstGeom prst="rect">
                    <a:avLst/>
                  </a:prstGeom>
                  <a:noFill/>
                </p:spPr>
                <p:txBody>
                  <a:bodyPr wrap="none" rtlCol="0">
                    <a:spAutoFit/>
                  </a:bodyPr>
                  <a:lstStyle/>
                  <a:p>
                    <a:r>
                      <a:rPr lang="en-US" dirty="0"/>
                      <a:t>30</a:t>
                    </a:r>
                  </a:p>
                </p:txBody>
              </p:sp>
              <p:cxnSp>
                <p:nvCxnSpPr>
                  <p:cNvPr id="45" name="Straight Connector 44"/>
                  <p:cNvCxnSpPr/>
                  <p:nvPr/>
                </p:nvCxnSpPr>
                <p:spPr bwMode="auto">
                  <a:xfrm>
                    <a:off x="6705600" y="4048654"/>
                    <a:ext cx="76200" cy="0"/>
                  </a:xfrm>
                  <a:prstGeom prst="line">
                    <a:avLst/>
                  </a:prstGeom>
                  <a:noFill/>
                  <a:ln w="9525" cap="flat" cmpd="sng" algn="ctr">
                    <a:solidFill>
                      <a:schemeClr val="tx1"/>
                    </a:solidFill>
                    <a:prstDash val="solid"/>
                    <a:round/>
                    <a:headEnd type="none" w="med" len="med"/>
                    <a:tailEnd type="none" w="med" len="med"/>
                  </a:ln>
                  <a:effectLst/>
                </p:spPr>
              </p:cxnSp>
            </p:grpSp>
            <p:grpSp>
              <p:nvGrpSpPr>
                <p:cNvPr id="47" name="Group 46"/>
                <p:cNvGrpSpPr/>
                <p:nvPr/>
              </p:nvGrpSpPr>
              <p:grpSpPr>
                <a:xfrm>
                  <a:off x="4036348" y="3116997"/>
                  <a:ext cx="535652" cy="369332"/>
                  <a:chOff x="6246148" y="4183797"/>
                  <a:chExt cx="535652" cy="369332"/>
                </a:xfrm>
              </p:grpSpPr>
              <p:sp>
                <p:nvSpPr>
                  <p:cNvPr id="48" name="TextBox 47"/>
                  <p:cNvSpPr txBox="1"/>
                  <p:nvPr/>
                </p:nvSpPr>
                <p:spPr>
                  <a:xfrm>
                    <a:off x="6246148" y="4183797"/>
                    <a:ext cx="441146" cy="369332"/>
                  </a:xfrm>
                  <a:prstGeom prst="rect">
                    <a:avLst/>
                  </a:prstGeom>
                  <a:noFill/>
                </p:spPr>
                <p:txBody>
                  <a:bodyPr wrap="none" rtlCol="0">
                    <a:spAutoFit/>
                  </a:bodyPr>
                  <a:lstStyle/>
                  <a:p>
                    <a:r>
                      <a:rPr lang="en-US" dirty="0"/>
                      <a:t>55</a:t>
                    </a:r>
                  </a:p>
                </p:txBody>
              </p:sp>
              <p:cxnSp>
                <p:nvCxnSpPr>
                  <p:cNvPr id="49" name="Straight Connector 48"/>
                  <p:cNvCxnSpPr/>
                  <p:nvPr/>
                </p:nvCxnSpPr>
                <p:spPr bwMode="auto">
                  <a:xfrm>
                    <a:off x="6705600" y="4368463"/>
                    <a:ext cx="76200" cy="0"/>
                  </a:xfrm>
                  <a:prstGeom prst="line">
                    <a:avLst/>
                  </a:prstGeom>
                  <a:noFill/>
                  <a:ln w="9525" cap="flat" cmpd="sng" algn="ctr">
                    <a:solidFill>
                      <a:schemeClr val="tx1"/>
                    </a:solidFill>
                    <a:prstDash val="solid"/>
                    <a:round/>
                    <a:headEnd type="none" w="med" len="med"/>
                    <a:tailEnd type="none" w="med" len="med"/>
                  </a:ln>
                  <a:effectLst/>
                </p:spPr>
              </p:cxnSp>
            </p:grpSp>
            <p:grpSp>
              <p:nvGrpSpPr>
                <p:cNvPr id="50" name="Group 49"/>
                <p:cNvGrpSpPr/>
                <p:nvPr/>
              </p:nvGrpSpPr>
              <p:grpSpPr>
                <a:xfrm>
                  <a:off x="4036348" y="2329934"/>
                  <a:ext cx="535652" cy="369332"/>
                  <a:chOff x="6246148" y="4311134"/>
                  <a:chExt cx="535652" cy="369332"/>
                </a:xfrm>
              </p:grpSpPr>
              <p:sp>
                <p:nvSpPr>
                  <p:cNvPr id="51" name="TextBox 50"/>
                  <p:cNvSpPr txBox="1"/>
                  <p:nvPr/>
                </p:nvSpPr>
                <p:spPr>
                  <a:xfrm>
                    <a:off x="6246148" y="4311134"/>
                    <a:ext cx="441146" cy="369332"/>
                  </a:xfrm>
                  <a:prstGeom prst="rect">
                    <a:avLst/>
                  </a:prstGeom>
                  <a:noFill/>
                </p:spPr>
                <p:txBody>
                  <a:bodyPr wrap="none" rtlCol="0">
                    <a:spAutoFit/>
                  </a:bodyPr>
                  <a:lstStyle/>
                  <a:p>
                    <a:r>
                      <a:rPr lang="en-US" dirty="0"/>
                      <a:t>75</a:t>
                    </a:r>
                  </a:p>
                </p:txBody>
              </p:sp>
              <p:cxnSp>
                <p:nvCxnSpPr>
                  <p:cNvPr id="52" name="Straight Connector 51"/>
                  <p:cNvCxnSpPr/>
                  <p:nvPr/>
                </p:nvCxnSpPr>
                <p:spPr bwMode="auto">
                  <a:xfrm>
                    <a:off x="6705600" y="4495800"/>
                    <a:ext cx="76200" cy="0"/>
                  </a:xfrm>
                  <a:prstGeom prst="line">
                    <a:avLst/>
                  </a:prstGeom>
                  <a:noFill/>
                  <a:ln w="9525" cap="flat" cmpd="sng" algn="ctr">
                    <a:solidFill>
                      <a:schemeClr val="tx1"/>
                    </a:solidFill>
                    <a:prstDash val="solid"/>
                    <a:round/>
                    <a:headEnd type="none" w="med" len="med"/>
                    <a:tailEnd type="none" w="med" len="med"/>
                  </a:ln>
                  <a:effectLst/>
                </p:spPr>
              </p:cxnSp>
            </p:grpSp>
            <p:grpSp>
              <p:nvGrpSpPr>
                <p:cNvPr id="53" name="Group 52"/>
                <p:cNvGrpSpPr/>
                <p:nvPr/>
              </p:nvGrpSpPr>
              <p:grpSpPr>
                <a:xfrm>
                  <a:off x="4036348" y="1787132"/>
                  <a:ext cx="535652" cy="369332"/>
                  <a:chOff x="6246148" y="4311134"/>
                  <a:chExt cx="535652" cy="369332"/>
                </a:xfrm>
              </p:grpSpPr>
              <p:sp>
                <p:nvSpPr>
                  <p:cNvPr id="54" name="TextBox 53"/>
                  <p:cNvSpPr txBox="1"/>
                  <p:nvPr/>
                </p:nvSpPr>
                <p:spPr>
                  <a:xfrm>
                    <a:off x="6246148" y="4311134"/>
                    <a:ext cx="441146" cy="369332"/>
                  </a:xfrm>
                  <a:prstGeom prst="rect">
                    <a:avLst/>
                  </a:prstGeom>
                  <a:noFill/>
                </p:spPr>
                <p:txBody>
                  <a:bodyPr wrap="none" rtlCol="0">
                    <a:spAutoFit/>
                  </a:bodyPr>
                  <a:lstStyle/>
                  <a:p>
                    <a:r>
                      <a:rPr lang="en-US" dirty="0"/>
                      <a:t>90</a:t>
                    </a:r>
                  </a:p>
                </p:txBody>
              </p:sp>
              <p:cxnSp>
                <p:nvCxnSpPr>
                  <p:cNvPr id="55" name="Straight Connector 54"/>
                  <p:cNvCxnSpPr/>
                  <p:nvPr/>
                </p:nvCxnSpPr>
                <p:spPr bwMode="auto">
                  <a:xfrm>
                    <a:off x="6705600" y="4495800"/>
                    <a:ext cx="76200" cy="0"/>
                  </a:xfrm>
                  <a:prstGeom prst="line">
                    <a:avLst/>
                  </a:prstGeom>
                  <a:noFill/>
                  <a:ln w="9525" cap="flat" cmpd="sng" algn="ctr">
                    <a:solidFill>
                      <a:schemeClr val="tx1"/>
                    </a:solidFill>
                    <a:prstDash val="solid"/>
                    <a:round/>
                    <a:headEnd type="none" w="med" len="med"/>
                    <a:tailEnd type="none" w="med" len="med"/>
                  </a:ln>
                  <a:effectLst/>
                </p:spPr>
              </p:cxnSp>
            </p:grpSp>
          </p:grpSp>
        </p:grpSp>
        <p:grpSp>
          <p:nvGrpSpPr>
            <p:cNvPr id="124" name="Group 123"/>
            <p:cNvGrpSpPr/>
            <p:nvPr/>
          </p:nvGrpSpPr>
          <p:grpSpPr>
            <a:xfrm>
              <a:off x="3738266" y="5417403"/>
              <a:ext cx="4157940" cy="830997"/>
              <a:chOff x="3738266" y="5417403"/>
              <a:chExt cx="4157940" cy="830997"/>
            </a:xfrm>
          </p:grpSpPr>
          <p:sp>
            <p:nvSpPr>
              <p:cNvPr id="17" name="TextBox 16"/>
              <p:cNvSpPr txBox="1"/>
              <p:nvPr/>
            </p:nvSpPr>
            <p:spPr>
              <a:xfrm>
                <a:off x="5109866" y="5417403"/>
                <a:ext cx="2786340" cy="830997"/>
              </a:xfrm>
              <a:prstGeom prst="rect">
                <a:avLst/>
              </a:prstGeom>
              <a:noFill/>
            </p:spPr>
            <p:txBody>
              <a:bodyPr wrap="none" rtlCol="0">
                <a:spAutoFit/>
              </a:bodyPr>
              <a:lstStyle/>
              <a:p>
                <a:pPr algn="r"/>
                <a:r>
                  <a:rPr lang="en-US" sz="2400" dirty="0"/>
                  <a:t>L</a:t>
                </a:r>
              </a:p>
              <a:p>
                <a:r>
                  <a:rPr lang="en-US" sz="2400" dirty="0"/>
                  <a:t>Number of workers</a:t>
                </a:r>
              </a:p>
            </p:txBody>
          </p:sp>
          <p:sp>
            <p:nvSpPr>
              <p:cNvPr id="35" name="TextBox 34"/>
              <p:cNvSpPr txBox="1"/>
              <p:nvPr/>
            </p:nvSpPr>
            <p:spPr>
              <a:xfrm>
                <a:off x="3738266" y="5493603"/>
                <a:ext cx="312906" cy="369332"/>
              </a:xfrm>
              <a:prstGeom prst="rect">
                <a:avLst/>
              </a:prstGeom>
              <a:noFill/>
            </p:spPr>
            <p:txBody>
              <a:bodyPr wrap="none" rtlCol="0">
                <a:spAutoFit/>
              </a:bodyPr>
              <a:lstStyle/>
              <a:p>
                <a:r>
                  <a:rPr lang="en-US" dirty="0"/>
                  <a:t>0</a:t>
                </a:r>
              </a:p>
            </p:txBody>
          </p:sp>
          <p:cxnSp>
            <p:nvCxnSpPr>
              <p:cNvPr id="10" name="Straight Connector 9"/>
              <p:cNvCxnSpPr/>
              <p:nvPr/>
            </p:nvCxnSpPr>
            <p:spPr bwMode="auto">
              <a:xfrm flipH="1">
                <a:off x="4119266" y="5417403"/>
                <a:ext cx="3509666" cy="0"/>
              </a:xfrm>
              <a:prstGeom prst="line">
                <a:avLst/>
              </a:prstGeom>
              <a:noFill/>
              <a:ln w="2857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4731914" y="5417403"/>
                <a:ext cx="0" cy="76200"/>
              </a:xfrm>
              <a:prstGeom prst="line">
                <a:avLst/>
              </a:prstGeom>
              <a:no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344562" y="5417403"/>
                <a:ext cx="0" cy="76200"/>
              </a:xfrm>
              <a:prstGeom prst="line">
                <a:avLst/>
              </a:prstGeom>
              <a:no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5957210" y="5417403"/>
                <a:ext cx="0" cy="76200"/>
              </a:xfrm>
              <a:prstGeom prst="line">
                <a:avLst/>
              </a:prstGeom>
              <a:no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6569858" y="5417403"/>
                <a:ext cx="0" cy="76200"/>
              </a:xfrm>
              <a:prstGeom prst="line">
                <a:avLst/>
              </a:prstGeom>
              <a:no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7182506" y="5417403"/>
                <a:ext cx="0" cy="76200"/>
              </a:xfrm>
              <a:prstGeom prst="line">
                <a:avLst/>
              </a:prstGeom>
              <a:noFill/>
              <a:ln w="9525" cap="flat" cmpd="sng" algn="ctr">
                <a:solidFill>
                  <a:schemeClr val="tx1"/>
                </a:solidFill>
                <a:prstDash val="solid"/>
                <a:round/>
                <a:headEnd type="none" w="med" len="med"/>
                <a:tailEnd type="none" w="med" len="med"/>
              </a:ln>
              <a:effectLst/>
            </p:spPr>
          </p:cxnSp>
          <p:sp>
            <p:nvSpPr>
              <p:cNvPr id="36" name="TextBox 35"/>
              <p:cNvSpPr txBox="1"/>
              <p:nvPr/>
            </p:nvSpPr>
            <p:spPr>
              <a:xfrm>
                <a:off x="4572219" y="5493603"/>
                <a:ext cx="312906" cy="369332"/>
              </a:xfrm>
              <a:prstGeom prst="rect">
                <a:avLst/>
              </a:prstGeom>
              <a:noFill/>
            </p:spPr>
            <p:txBody>
              <a:bodyPr wrap="none" rtlCol="0">
                <a:spAutoFit/>
              </a:bodyPr>
              <a:lstStyle/>
              <a:p>
                <a:r>
                  <a:rPr lang="en-US" dirty="0"/>
                  <a:t>1</a:t>
                </a:r>
              </a:p>
            </p:txBody>
          </p:sp>
          <p:sp>
            <p:nvSpPr>
              <p:cNvPr id="37" name="TextBox 36"/>
              <p:cNvSpPr txBox="1"/>
              <p:nvPr/>
            </p:nvSpPr>
            <p:spPr>
              <a:xfrm>
                <a:off x="5185678" y="5493603"/>
                <a:ext cx="312906" cy="369332"/>
              </a:xfrm>
              <a:prstGeom prst="rect">
                <a:avLst/>
              </a:prstGeom>
              <a:noFill/>
            </p:spPr>
            <p:txBody>
              <a:bodyPr wrap="none" rtlCol="0">
                <a:spAutoFit/>
              </a:bodyPr>
              <a:lstStyle/>
              <a:p>
                <a:r>
                  <a:rPr lang="en-US" dirty="0"/>
                  <a:t>2</a:t>
                </a:r>
              </a:p>
            </p:txBody>
          </p:sp>
          <p:sp>
            <p:nvSpPr>
              <p:cNvPr id="38" name="TextBox 37"/>
              <p:cNvSpPr txBox="1"/>
              <p:nvPr/>
            </p:nvSpPr>
            <p:spPr>
              <a:xfrm>
                <a:off x="5799137" y="5493603"/>
                <a:ext cx="312906" cy="369332"/>
              </a:xfrm>
              <a:prstGeom prst="rect">
                <a:avLst/>
              </a:prstGeom>
              <a:noFill/>
            </p:spPr>
            <p:txBody>
              <a:bodyPr wrap="none" rtlCol="0">
                <a:spAutoFit/>
              </a:bodyPr>
              <a:lstStyle/>
              <a:p>
                <a:r>
                  <a:rPr lang="en-US" dirty="0"/>
                  <a:t>3</a:t>
                </a:r>
              </a:p>
            </p:txBody>
          </p:sp>
          <p:sp>
            <p:nvSpPr>
              <p:cNvPr id="39" name="TextBox 38"/>
              <p:cNvSpPr txBox="1"/>
              <p:nvPr/>
            </p:nvSpPr>
            <p:spPr>
              <a:xfrm>
                <a:off x="6412596" y="5493603"/>
                <a:ext cx="312906" cy="369332"/>
              </a:xfrm>
              <a:prstGeom prst="rect">
                <a:avLst/>
              </a:prstGeom>
              <a:noFill/>
            </p:spPr>
            <p:txBody>
              <a:bodyPr wrap="none" rtlCol="0">
                <a:spAutoFit/>
              </a:bodyPr>
              <a:lstStyle/>
              <a:p>
                <a:r>
                  <a:rPr lang="en-US" dirty="0"/>
                  <a:t>4</a:t>
                </a:r>
              </a:p>
            </p:txBody>
          </p:sp>
          <p:sp>
            <p:nvSpPr>
              <p:cNvPr id="40" name="TextBox 39"/>
              <p:cNvSpPr txBox="1"/>
              <p:nvPr/>
            </p:nvSpPr>
            <p:spPr>
              <a:xfrm>
                <a:off x="7026053" y="5493603"/>
                <a:ext cx="312906" cy="369332"/>
              </a:xfrm>
              <a:prstGeom prst="rect">
                <a:avLst/>
              </a:prstGeom>
              <a:noFill/>
            </p:spPr>
            <p:txBody>
              <a:bodyPr wrap="none" rtlCol="0">
                <a:spAutoFit/>
              </a:bodyPr>
              <a:lstStyle/>
              <a:p>
                <a:r>
                  <a:rPr lang="en-US" dirty="0"/>
                  <a:t>5</a:t>
                </a:r>
              </a:p>
            </p:txBody>
          </p:sp>
        </p:grpSp>
      </p:grpSp>
      <p:sp>
        <p:nvSpPr>
          <p:cNvPr id="88" name="Oval 83"/>
          <p:cNvSpPr>
            <a:spLocks noChangeArrowheads="1"/>
          </p:cNvSpPr>
          <p:nvPr/>
        </p:nvSpPr>
        <p:spPr bwMode="auto">
          <a:xfrm>
            <a:off x="4689366" y="5164991"/>
            <a:ext cx="139700" cy="138112"/>
          </a:xfrm>
          <a:prstGeom prst="ellipse">
            <a:avLst/>
          </a:prstGeom>
          <a:solidFill>
            <a:srgbClr val="002060"/>
          </a:solidFill>
          <a:ln w="9525">
            <a:solidFill>
              <a:srgbClr val="002060"/>
            </a:solidFill>
            <a:prstDash val="solid"/>
            <a:round/>
            <a:headEnd/>
            <a:tailEnd/>
          </a:ln>
        </p:spPr>
        <p:txBody>
          <a:bodyPr wrap="none" anchor="ctr"/>
          <a:lstStyle/>
          <a:p>
            <a:endParaRPr lang="en-US">
              <a:latin typeface="Arial"/>
              <a:cs typeface="Arial"/>
            </a:endParaRPr>
          </a:p>
        </p:txBody>
      </p:sp>
      <p:grpSp>
        <p:nvGrpSpPr>
          <p:cNvPr id="94" name="Group 93"/>
          <p:cNvGrpSpPr/>
          <p:nvPr/>
        </p:nvGrpSpPr>
        <p:grpSpPr>
          <a:xfrm>
            <a:off x="4765640" y="2453023"/>
            <a:ext cx="1897994" cy="2807118"/>
            <a:chOff x="4127446" y="2605423"/>
            <a:chExt cx="1897994" cy="2807118"/>
          </a:xfrm>
        </p:grpSpPr>
        <p:cxnSp>
          <p:nvCxnSpPr>
            <p:cNvPr id="64" name="Straight Connector 63"/>
            <p:cNvCxnSpPr/>
            <p:nvPr/>
          </p:nvCxnSpPr>
          <p:spPr bwMode="auto">
            <a:xfrm>
              <a:off x="5955590" y="2674479"/>
              <a:ext cx="0" cy="2738062"/>
            </a:xfrm>
            <a:prstGeom prst="line">
              <a:avLst/>
            </a:prstGeom>
            <a:noFill/>
            <a:ln w="9525" cap="flat" cmpd="sng" algn="ctr">
              <a:solidFill>
                <a:schemeClr val="tx1"/>
              </a:solidFill>
              <a:prstDash val="lgDash"/>
              <a:round/>
              <a:headEnd type="none" w="med" len="med"/>
              <a:tailEnd type="none" w="med" len="med"/>
            </a:ln>
            <a:effectLst/>
          </p:spPr>
        </p:cxnSp>
        <p:cxnSp>
          <p:nvCxnSpPr>
            <p:cNvPr id="71" name="Straight Connector 70"/>
            <p:cNvCxnSpPr/>
            <p:nvPr/>
          </p:nvCxnSpPr>
          <p:spPr bwMode="auto">
            <a:xfrm flipH="1">
              <a:off x="4127446" y="2674203"/>
              <a:ext cx="1829764" cy="276"/>
            </a:xfrm>
            <a:prstGeom prst="line">
              <a:avLst/>
            </a:prstGeom>
            <a:noFill/>
            <a:ln w="9525" cap="flat" cmpd="sng" algn="ctr">
              <a:solidFill>
                <a:schemeClr val="tx1"/>
              </a:solidFill>
              <a:prstDash val="lgDash"/>
              <a:round/>
              <a:headEnd type="none" w="med" len="med"/>
              <a:tailEnd type="none" w="med" len="med"/>
            </a:ln>
            <a:effectLst/>
          </p:spPr>
        </p:cxnSp>
        <p:sp>
          <p:nvSpPr>
            <p:cNvPr id="89" name="Oval 83"/>
            <p:cNvSpPr>
              <a:spLocks noChangeArrowheads="1"/>
            </p:cNvSpPr>
            <p:nvPr/>
          </p:nvSpPr>
          <p:spPr bwMode="auto">
            <a:xfrm>
              <a:off x="5885740" y="2605423"/>
              <a:ext cx="139700" cy="138112"/>
            </a:xfrm>
            <a:prstGeom prst="ellipse">
              <a:avLst/>
            </a:prstGeom>
            <a:solidFill>
              <a:srgbClr val="002060"/>
            </a:solidFill>
            <a:ln w="9525">
              <a:solidFill>
                <a:srgbClr val="002060"/>
              </a:solidFill>
              <a:prstDash val="solid"/>
              <a:round/>
              <a:headEnd/>
              <a:tailEnd/>
            </a:ln>
          </p:spPr>
          <p:txBody>
            <a:bodyPr wrap="none" anchor="ctr"/>
            <a:lstStyle/>
            <a:p>
              <a:endParaRPr lang="en-US">
                <a:latin typeface="Arial"/>
                <a:cs typeface="Arial"/>
              </a:endParaRPr>
            </a:p>
          </p:txBody>
        </p:sp>
      </p:grpSp>
      <p:grpSp>
        <p:nvGrpSpPr>
          <p:cNvPr id="95" name="Group 94"/>
          <p:cNvGrpSpPr/>
          <p:nvPr/>
        </p:nvGrpSpPr>
        <p:grpSpPr>
          <a:xfrm>
            <a:off x="4750170" y="3252847"/>
            <a:ext cx="1300005" cy="2007294"/>
            <a:chOff x="4111976" y="3405247"/>
            <a:chExt cx="1300005" cy="2007294"/>
          </a:xfrm>
        </p:grpSpPr>
        <p:cxnSp>
          <p:nvCxnSpPr>
            <p:cNvPr id="63" name="Straight Connector 62"/>
            <p:cNvCxnSpPr/>
            <p:nvPr/>
          </p:nvCxnSpPr>
          <p:spPr bwMode="auto">
            <a:xfrm>
              <a:off x="5344562" y="3461266"/>
              <a:ext cx="0" cy="1951275"/>
            </a:xfrm>
            <a:prstGeom prst="line">
              <a:avLst/>
            </a:prstGeom>
            <a:noFill/>
            <a:ln w="9525" cap="flat" cmpd="sng" algn="ctr">
              <a:solidFill>
                <a:schemeClr val="tx1"/>
              </a:solidFill>
              <a:prstDash val="lgDash"/>
              <a:round/>
              <a:headEnd type="none" w="med" len="med"/>
              <a:tailEnd type="none" w="med" len="med"/>
            </a:ln>
            <a:effectLst/>
          </p:spPr>
        </p:cxnSp>
        <p:cxnSp>
          <p:nvCxnSpPr>
            <p:cNvPr id="72" name="Straight Connector 71"/>
            <p:cNvCxnSpPr/>
            <p:nvPr/>
          </p:nvCxnSpPr>
          <p:spPr bwMode="auto">
            <a:xfrm flipH="1">
              <a:off x="4111976" y="3461266"/>
              <a:ext cx="1232586" cy="0"/>
            </a:xfrm>
            <a:prstGeom prst="line">
              <a:avLst/>
            </a:prstGeom>
            <a:noFill/>
            <a:ln w="9525" cap="flat" cmpd="sng" algn="ctr">
              <a:solidFill>
                <a:schemeClr val="tx1"/>
              </a:solidFill>
              <a:prstDash val="lgDash"/>
              <a:round/>
              <a:headEnd type="none" w="med" len="med"/>
              <a:tailEnd type="none" w="med" len="med"/>
            </a:ln>
            <a:effectLst/>
          </p:spPr>
        </p:cxnSp>
        <p:sp>
          <p:nvSpPr>
            <p:cNvPr id="90" name="Oval 83"/>
            <p:cNvSpPr>
              <a:spLocks noChangeArrowheads="1"/>
            </p:cNvSpPr>
            <p:nvPr/>
          </p:nvSpPr>
          <p:spPr bwMode="auto">
            <a:xfrm>
              <a:off x="5272281" y="3405247"/>
              <a:ext cx="139700" cy="138112"/>
            </a:xfrm>
            <a:prstGeom prst="ellipse">
              <a:avLst/>
            </a:prstGeom>
            <a:solidFill>
              <a:srgbClr val="002060"/>
            </a:solidFill>
            <a:ln w="9525">
              <a:solidFill>
                <a:srgbClr val="002060"/>
              </a:solidFill>
              <a:prstDash val="solid"/>
              <a:round/>
              <a:headEnd/>
              <a:tailEnd/>
            </a:ln>
          </p:spPr>
          <p:txBody>
            <a:bodyPr wrap="none" anchor="ctr"/>
            <a:lstStyle/>
            <a:p>
              <a:endParaRPr lang="en-US">
                <a:latin typeface="Arial"/>
                <a:cs typeface="Arial"/>
              </a:endParaRPr>
            </a:p>
          </p:txBody>
        </p:sp>
      </p:grpSp>
      <p:grpSp>
        <p:nvGrpSpPr>
          <p:cNvPr id="107" name="Group 106"/>
          <p:cNvGrpSpPr/>
          <p:nvPr/>
        </p:nvGrpSpPr>
        <p:grpSpPr>
          <a:xfrm>
            <a:off x="4757460" y="4005528"/>
            <a:ext cx="679256" cy="1250502"/>
            <a:chOff x="4119266" y="4157928"/>
            <a:chExt cx="679256" cy="1250502"/>
          </a:xfrm>
        </p:grpSpPr>
        <p:cxnSp>
          <p:nvCxnSpPr>
            <p:cNvPr id="62" name="Straight Connector 61"/>
            <p:cNvCxnSpPr/>
            <p:nvPr/>
          </p:nvCxnSpPr>
          <p:spPr bwMode="auto">
            <a:xfrm>
              <a:off x="4732470" y="4223266"/>
              <a:ext cx="0" cy="1185164"/>
            </a:xfrm>
            <a:prstGeom prst="line">
              <a:avLst/>
            </a:prstGeom>
            <a:noFill/>
            <a:ln w="9525" cap="flat" cmpd="sng" algn="ctr">
              <a:solidFill>
                <a:schemeClr val="tx1"/>
              </a:solidFill>
              <a:prstDash val="lgDash"/>
              <a:round/>
              <a:headEnd type="none" w="med" len="med"/>
              <a:tailEnd type="none" w="med" len="med"/>
            </a:ln>
            <a:effectLst/>
          </p:spPr>
        </p:cxnSp>
        <p:cxnSp>
          <p:nvCxnSpPr>
            <p:cNvPr id="70" name="Straight Connector 69"/>
            <p:cNvCxnSpPr/>
            <p:nvPr/>
          </p:nvCxnSpPr>
          <p:spPr bwMode="auto">
            <a:xfrm flipH="1" flipV="1">
              <a:off x="4119266" y="4226983"/>
              <a:ext cx="613204" cy="1"/>
            </a:xfrm>
            <a:prstGeom prst="line">
              <a:avLst/>
            </a:prstGeom>
            <a:noFill/>
            <a:ln w="9525" cap="flat" cmpd="sng" algn="ctr">
              <a:solidFill>
                <a:schemeClr val="tx1"/>
              </a:solidFill>
              <a:prstDash val="lgDash"/>
              <a:round/>
              <a:headEnd type="none" w="med" len="med"/>
              <a:tailEnd type="none" w="med" len="med"/>
            </a:ln>
            <a:effectLst/>
          </p:spPr>
        </p:cxnSp>
        <p:sp>
          <p:nvSpPr>
            <p:cNvPr id="91" name="Oval 83"/>
            <p:cNvSpPr>
              <a:spLocks noChangeArrowheads="1"/>
            </p:cNvSpPr>
            <p:nvPr/>
          </p:nvSpPr>
          <p:spPr bwMode="auto">
            <a:xfrm>
              <a:off x="4658822" y="4157928"/>
              <a:ext cx="139700" cy="138112"/>
            </a:xfrm>
            <a:prstGeom prst="ellipse">
              <a:avLst/>
            </a:prstGeom>
            <a:solidFill>
              <a:srgbClr val="002060"/>
            </a:solidFill>
            <a:ln w="9525">
              <a:solidFill>
                <a:srgbClr val="002060"/>
              </a:solidFill>
              <a:prstDash val="solid"/>
              <a:round/>
              <a:headEnd/>
              <a:tailEnd/>
            </a:ln>
          </p:spPr>
          <p:txBody>
            <a:bodyPr wrap="none" anchor="ctr"/>
            <a:lstStyle/>
            <a:p>
              <a:endParaRPr lang="en-US">
                <a:latin typeface="Arial"/>
                <a:cs typeface="Arial"/>
              </a:endParaRPr>
            </a:p>
          </p:txBody>
        </p:sp>
      </p:grpSp>
      <p:grpSp>
        <p:nvGrpSpPr>
          <p:cNvPr id="117" name="Group 116"/>
          <p:cNvGrpSpPr/>
          <p:nvPr/>
        </p:nvGrpSpPr>
        <p:grpSpPr>
          <a:xfrm>
            <a:off x="4764049" y="1615995"/>
            <a:ext cx="3056651" cy="3653474"/>
            <a:chOff x="4115000" y="1772507"/>
            <a:chExt cx="3056651" cy="3653474"/>
          </a:xfrm>
        </p:grpSpPr>
        <p:cxnSp>
          <p:nvCxnSpPr>
            <p:cNvPr id="98" name="Straight Connector 97"/>
            <p:cNvCxnSpPr/>
            <p:nvPr/>
          </p:nvCxnSpPr>
          <p:spPr bwMode="auto">
            <a:xfrm flipV="1">
              <a:off x="4115000" y="4195112"/>
              <a:ext cx="602817" cy="1230869"/>
            </a:xfrm>
            <a:prstGeom prst="line">
              <a:avLst/>
            </a:prstGeom>
            <a:noFill/>
            <a:ln w="28575" cap="flat" cmpd="sng" algn="ctr">
              <a:solidFill>
                <a:srgbClr val="002060"/>
              </a:solidFill>
              <a:prstDash val="solid"/>
              <a:round/>
              <a:headEnd type="none" w="med" len="med"/>
              <a:tailEnd type="none" w="med" len="med"/>
            </a:ln>
            <a:effectLst/>
          </p:spPr>
        </p:cxnSp>
        <p:cxnSp>
          <p:nvCxnSpPr>
            <p:cNvPr id="99" name="Straight Connector 98"/>
            <p:cNvCxnSpPr/>
            <p:nvPr/>
          </p:nvCxnSpPr>
          <p:spPr bwMode="auto">
            <a:xfrm flipV="1">
              <a:off x="4721615" y="3474055"/>
              <a:ext cx="609661" cy="765718"/>
            </a:xfrm>
            <a:prstGeom prst="line">
              <a:avLst/>
            </a:prstGeom>
            <a:noFill/>
            <a:ln w="28575" cap="flat" cmpd="sng" algn="ctr">
              <a:solidFill>
                <a:srgbClr val="002060"/>
              </a:solidFill>
              <a:prstDash val="solid"/>
              <a:round/>
              <a:headEnd type="none" w="med" len="med"/>
              <a:tailEnd type="none" w="med" len="med"/>
            </a:ln>
            <a:effectLst/>
          </p:spPr>
        </p:cxnSp>
        <p:cxnSp>
          <p:nvCxnSpPr>
            <p:cNvPr id="109" name="Straight Connector 108"/>
            <p:cNvCxnSpPr/>
            <p:nvPr/>
          </p:nvCxnSpPr>
          <p:spPr bwMode="auto">
            <a:xfrm flipV="1">
              <a:off x="5331276" y="2678315"/>
              <a:ext cx="613459" cy="810312"/>
            </a:xfrm>
            <a:prstGeom prst="line">
              <a:avLst/>
            </a:prstGeom>
            <a:noFill/>
            <a:ln w="28575" cap="flat" cmpd="sng" algn="ctr">
              <a:solidFill>
                <a:srgbClr val="002060"/>
              </a:solidFill>
              <a:prstDash val="solid"/>
              <a:round/>
              <a:headEnd type="none" w="med" len="med"/>
              <a:tailEnd type="none" w="med" len="med"/>
            </a:ln>
            <a:effectLst/>
          </p:spPr>
        </p:cxnSp>
        <p:cxnSp>
          <p:nvCxnSpPr>
            <p:cNvPr id="112" name="Straight Connector 111"/>
            <p:cNvCxnSpPr/>
            <p:nvPr/>
          </p:nvCxnSpPr>
          <p:spPr bwMode="auto">
            <a:xfrm flipV="1">
              <a:off x="5922266" y="2125714"/>
              <a:ext cx="631930" cy="573811"/>
            </a:xfrm>
            <a:prstGeom prst="line">
              <a:avLst/>
            </a:prstGeom>
            <a:noFill/>
            <a:ln w="28575" cap="flat" cmpd="sng" algn="ctr">
              <a:solidFill>
                <a:srgbClr val="002060"/>
              </a:solidFill>
              <a:prstDash val="solid"/>
              <a:round/>
              <a:headEnd type="none" w="med" len="med"/>
              <a:tailEnd type="none" w="med" len="med"/>
            </a:ln>
            <a:effectLst/>
          </p:spPr>
        </p:cxnSp>
        <p:cxnSp>
          <p:nvCxnSpPr>
            <p:cNvPr id="115" name="Straight Connector 114"/>
            <p:cNvCxnSpPr/>
            <p:nvPr/>
          </p:nvCxnSpPr>
          <p:spPr bwMode="auto">
            <a:xfrm flipV="1">
              <a:off x="6502858" y="1772507"/>
              <a:ext cx="668793" cy="367426"/>
            </a:xfrm>
            <a:prstGeom prst="line">
              <a:avLst/>
            </a:prstGeom>
            <a:noFill/>
            <a:ln w="28575" cap="flat" cmpd="sng" algn="ctr">
              <a:solidFill>
                <a:srgbClr val="002060"/>
              </a:solidFill>
              <a:prstDash val="solid"/>
              <a:round/>
              <a:headEnd type="none" w="med" len="med"/>
              <a:tailEnd type="none" w="med" len="med"/>
            </a:ln>
            <a:effectLst/>
          </p:spPr>
        </p:cxnSp>
      </p:grpSp>
      <p:sp>
        <p:nvSpPr>
          <p:cNvPr id="73"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21721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wipe(left)">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left)">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wipe(left)">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wipe(left)">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left)">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wipe(left)">
                                      <p:cBhvr>
                                        <p:cTn id="37" dur="500"/>
                                        <p:tgtEl>
                                          <p:spTgt spid="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wipe(left)">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wipe(left)">
                                      <p:cBhvr>
                                        <p:cTn id="47"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wrap="square" anchor="ctr"/>
          <a:lstStyle/>
          <a:p>
            <a:r>
              <a:rPr lang="en-US" altLang="en-US" dirty="0"/>
              <a:t>Marginal Product </a:t>
            </a:r>
          </a:p>
        </p:txBody>
      </p:sp>
      <p:sp>
        <p:nvSpPr>
          <p:cNvPr id="19459" name="Content Placeholder 2"/>
          <p:cNvSpPr>
            <a:spLocks noGrp="1"/>
          </p:cNvSpPr>
          <p:nvPr>
            <p:ph idx="1"/>
          </p:nvPr>
        </p:nvSpPr>
        <p:spPr/>
        <p:txBody>
          <a:bodyPr/>
          <a:lstStyle/>
          <a:p>
            <a:r>
              <a:rPr lang="en-US" altLang="en-US" dirty="0"/>
              <a:t>Marginal product</a:t>
            </a:r>
          </a:p>
          <a:p>
            <a:pPr lvl="1"/>
            <a:r>
              <a:rPr lang="en-US" altLang="en-US" dirty="0"/>
              <a:t>Increase in output that arises from an additional unit of input</a:t>
            </a:r>
          </a:p>
          <a:p>
            <a:pPr lvl="1"/>
            <a:r>
              <a:rPr lang="en-US" altLang="en-US" dirty="0"/>
              <a:t>Other inputs constant </a:t>
            </a:r>
          </a:p>
          <a:p>
            <a:pPr lvl="1"/>
            <a:r>
              <a:rPr lang="en-US" altLang="en-US" dirty="0"/>
              <a:t>Slope of the production function</a:t>
            </a:r>
          </a:p>
          <a:p>
            <a:r>
              <a:rPr lang="en-US" altLang="en-US" dirty="0"/>
              <a:t>Marginal product of labor, MPL = ∆Q / ∆L</a:t>
            </a:r>
          </a:p>
          <a:p>
            <a:pPr lvl="1"/>
            <a:r>
              <a:rPr lang="en-US" altLang="en-US" dirty="0"/>
              <a:t>If Xavier hires one more worker, his output rises by the marginal product of labor.</a:t>
            </a:r>
          </a:p>
        </p:txBody>
      </p:sp>
      <p:sp>
        <p:nvSpPr>
          <p:cNvPr id="1946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7D57B53-7052-4A27-9A3E-54F944B1DC4D}" type="slidenum">
              <a:rPr lang="en-US" altLang="en-US" sz="1200" smtClean="0">
                <a:solidFill>
                  <a:srgbClr val="002060"/>
                </a:solidFill>
              </a:rPr>
              <a:pPr eaLnBrk="1" hangingPunct="1"/>
              <a:t>17</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805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solidFill>
                  <a:schemeClr val="accent6">
                    <a:lumMod val="50000"/>
                  </a:schemeClr>
                </a:solidFill>
              </a:rPr>
              <a:t>EXAMPLE 2B: Xavier’s total and marginal product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071222778"/>
              </p:ext>
            </p:extLst>
          </p:nvPr>
        </p:nvGraphicFramePr>
        <p:xfrm>
          <a:off x="1828800" y="1143000"/>
          <a:ext cx="7010400" cy="3931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4191000">
                  <a:extLst>
                    <a:ext uri="{9D8B030D-6E8A-4147-A177-3AD203B41FA5}">
                      <a16:colId xmlns:a16="http://schemas.microsoft.com/office/drawing/2014/main" val="20002"/>
                    </a:ext>
                  </a:extLst>
                </a:gridCol>
              </a:tblGrid>
              <a:tr h="370840">
                <a:tc>
                  <a:txBody>
                    <a:bodyPr/>
                    <a:lstStyle/>
                    <a:p>
                      <a:pPr algn="ctr"/>
                      <a:r>
                        <a:rPr lang="en-US" sz="2400" b="1" dirty="0">
                          <a:solidFill>
                            <a:schemeClr val="tx1"/>
                          </a:solidFill>
                        </a:rPr>
                        <a:t>L </a:t>
                      </a:r>
                    </a:p>
                    <a:p>
                      <a:pPr algn="ctr"/>
                      <a:r>
                        <a:rPr lang="en-US" sz="2400" b="0" dirty="0">
                          <a:solidFill>
                            <a:schemeClr val="tx1"/>
                          </a:solidFill>
                        </a:rPr>
                        <a:t>workers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solidFill>
                            <a:srgbClr val="002060"/>
                          </a:solidFill>
                        </a:rPr>
                        <a:t>Q</a:t>
                      </a:r>
                      <a:r>
                        <a:rPr lang="en-US" sz="2400" b="0" dirty="0">
                          <a:solidFill>
                            <a:srgbClr val="002060"/>
                          </a:solidFill>
                        </a:rPr>
                        <a:t> </a:t>
                      </a:r>
                    </a:p>
                    <a:p>
                      <a:pPr algn="ctr"/>
                      <a:r>
                        <a:rPr lang="en-US" sz="2400" b="0" dirty="0">
                          <a:solidFill>
                            <a:srgbClr val="002060"/>
                          </a:solidFill>
                        </a:rPr>
                        <a:t>buckets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i="1" dirty="0">
                          <a:solidFill>
                            <a:srgbClr val="006600"/>
                          </a:solidFill>
                          <a:latin typeface="+mn-lt"/>
                          <a:cs typeface="Arial"/>
                        </a:rPr>
                        <a:t>              MPL</a:t>
                      </a: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006600"/>
                          </a:solidFill>
                          <a:latin typeface="+mn-lt"/>
                          <a:cs typeface="Arial"/>
                        </a:rPr>
                        <a:t>               buckets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800"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sz="2800"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pSp>
        <p:nvGrpSpPr>
          <p:cNvPr id="73" name="Group 97"/>
          <p:cNvGrpSpPr>
            <a:grpSpLocks/>
          </p:cNvGrpSpPr>
          <p:nvPr/>
        </p:nvGrpSpPr>
        <p:grpSpPr bwMode="auto">
          <a:xfrm>
            <a:off x="839788" y="2209801"/>
            <a:ext cx="5160964" cy="530225"/>
            <a:chOff x="196" y="1833"/>
            <a:chExt cx="3251" cy="334"/>
          </a:xfrm>
        </p:grpSpPr>
        <p:grpSp>
          <p:nvGrpSpPr>
            <p:cNvPr id="74" name="Group 88"/>
            <p:cNvGrpSpPr>
              <a:grpSpLocks/>
            </p:cNvGrpSpPr>
            <p:nvPr/>
          </p:nvGrpSpPr>
          <p:grpSpPr bwMode="auto">
            <a:xfrm>
              <a:off x="2306" y="1833"/>
              <a:ext cx="1141" cy="334"/>
              <a:chOff x="2306" y="1833"/>
              <a:chExt cx="1141" cy="334"/>
            </a:xfrm>
          </p:grpSpPr>
          <p:sp>
            <p:nvSpPr>
              <p:cNvPr id="78" name="Arc 44"/>
              <p:cNvSpPr>
                <a:spLocks/>
              </p:cNvSpPr>
              <p:nvPr/>
            </p:nvSpPr>
            <p:spPr bwMode="auto">
              <a:xfrm>
                <a:off x="2306" y="1833"/>
                <a:ext cx="217" cy="334"/>
              </a:xfrm>
              <a:custGeom>
                <a:avLst/>
                <a:gdLst>
                  <a:gd name="T0" fmla="*/ 0 w 26852"/>
                  <a:gd name="T1" fmla="*/ 0 h 43115"/>
                  <a:gd name="T2" fmla="*/ 0 w 26852"/>
                  <a:gd name="T3" fmla="*/ 0 h 43115"/>
                  <a:gd name="T4" fmla="*/ 0 w 26852"/>
                  <a:gd name="T5" fmla="*/ 0 h 43115"/>
                  <a:gd name="T6" fmla="*/ 0 60000 65536"/>
                  <a:gd name="T7" fmla="*/ 0 60000 65536"/>
                  <a:gd name="T8" fmla="*/ 0 60000 65536"/>
                  <a:gd name="T9" fmla="*/ 0 w 26852"/>
                  <a:gd name="T10" fmla="*/ 0 h 43115"/>
                  <a:gd name="T11" fmla="*/ 26852 w 26852"/>
                  <a:gd name="T12" fmla="*/ 43115 h 43115"/>
                </a:gdLst>
                <a:ahLst/>
                <a:cxnLst>
                  <a:cxn ang="T6">
                    <a:pos x="T0" y="T1"/>
                  </a:cxn>
                  <a:cxn ang="T7">
                    <a:pos x="T2" y="T3"/>
                  </a:cxn>
                  <a:cxn ang="T8">
                    <a:pos x="T4" y="T5"/>
                  </a:cxn>
                </a:cxnLst>
                <a:rect l="T9" t="T10" r="T11" b="T12"/>
                <a:pathLst>
                  <a:path w="26852" h="43115" fill="none" extrusionOk="0">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extrusionOk="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a:solidFill>
                  <a:srgbClr val="006600"/>
                </a:solidFill>
                <a:round/>
                <a:headEnd/>
                <a:tailEnd type="triangle" w="lg" len="med"/>
              </a:ln>
            </p:spPr>
            <p:txBody>
              <a:bodyPr wrap="none" anchor="ctr"/>
              <a:lstStyle/>
              <a:p>
                <a:endParaRPr lang="en-US">
                  <a:latin typeface="Arial"/>
                  <a:cs typeface="Arial"/>
                </a:endParaRPr>
              </a:p>
            </p:txBody>
          </p:sp>
          <p:sp>
            <p:nvSpPr>
              <p:cNvPr id="79" name="Rectangle 75"/>
              <p:cNvSpPr>
                <a:spLocks noChangeArrowheads="1"/>
              </p:cNvSpPr>
              <p:nvPr/>
            </p:nvSpPr>
            <p:spPr bwMode="auto">
              <a:xfrm>
                <a:off x="2595" y="1866"/>
                <a:ext cx="852" cy="301"/>
              </a:xfrm>
              <a:prstGeom prst="rect">
                <a:avLst/>
              </a:prstGeom>
              <a:noFill/>
              <a:ln w="9525">
                <a:noFill/>
                <a:miter lim="800000"/>
                <a:headEnd/>
                <a:tailEnd/>
              </a:ln>
            </p:spPr>
            <p:txBody>
              <a:bodyPr wrap="none">
                <a:spAutoFit/>
              </a:bodyPr>
              <a:lstStyle/>
              <a:p>
                <a:r>
                  <a:rPr lang="en-US" sz="2500" b="1" dirty="0">
                    <a:latin typeface="Arial"/>
                    <a:cs typeface="Arial"/>
                  </a:rPr>
                  <a:t>∆</a:t>
                </a:r>
                <a:r>
                  <a:rPr lang="en-US" sz="2500" b="1" i="1" dirty="0">
                    <a:latin typeface="Arial"/>
                    <a:cs typeface="Arial"/>
                  </a:rPr>
                  <a:t>Q</a:t>
                </a:r>
                <a:r>
                  <a:rPr lang="en-US" sz="2500" dirty="0">
                    <a:latin typeface="Arial"/>
                    <a:cs typeface="Arial"/>
                  </a:rPr>
                  <a:t> = 30</a:t>
                </a:r>
              </a:p>
            </p:txBody>
          </p:sp>
        </p:grpSp>
        <p:grpSp>
          <p:nvGrpSpPr>
            <p:cNvPr id="75" name="Group 87"/>
            <p:cNvGrpSpPr>
              <a:grpSpLocks/>
            </p:cNvGrpSpPr>
            <p:nvPr/>
          </p:nvGrpSpPr>
          <p:grpSpPr bwMode="auto">
            <a:xfrm>
              <a:off x="196" y="1833"/>
              <a:ext cx="942" cy="334"/>
              <a:chOff x="196" y="1833"/>
              <a:chExt cx="942" cy="334"/>
            </a:xfrm>
          </p:grpSpPr>
          <p:sp>
            <p:nvSpPr>
              <p:cNvPr id="76" name="Arc 59"/>
              <p:cNvSpPr>
                <a:spLocks/>
              </p:cNvSpPr>
              <p:nvPr/>
            </p:nvSpPr>
            <p:spPr bwMode="auto">
              <a:xfrm flipH="1">
                <a:off x="921" y="1833"/>
                <a:ext cx="217" cy="334"/>
              </a:xfrm>
              <a:custGeom>
                <a:avLst/>
                <a:gdLst>
                  <a:gd name="T0" fmla="*/ 0 w 26059"/>
                  <a:gd name="T1" fmla="*/ 0 h 43200"/>
                  <a:gd name="T2" fmla="*/ 0 w 26059"/>
                  <a:gd name="T3" fmla="*/ 0 h 43200"/>
                  <a:gd name="T4" fmla="*/ 0 w 26059"/>
                  <a:gd name="T5" fmla="*/ 0 h 43200"/>
                  <a:gd name="T6" fmla="*/ 0 60000 65536"/>
                  <a:gd name="T7" fmla="*/ 0 60000 65536"/>
                  <a:gd name="T8" fmla="*/ 0 60000 65536"/>
                  <a:gd name="T9" fmla="*/ 0 w 26059"/>
                  <a:gd name="T10" fmla="*/ 0 h 43200"/>
                  <a:gd name="T11" fmla="*/ 26059 w 26059"/>
                  <a:gd name="T12" fmla="*/ 43200 h 43200"/>
                </a:gdLst>
                <a:ahLst/>
                <a:cxnLst>
                  <a:cxn ang="T6">
                    <a:pos x="T0" y="T1"/>
                  </a:cxn>
                  <a:cxn ang="T7">
                    <a:pos x="T2" y="T3"/>
                  </a:cxn>
                  <a:cxn ang="T8">
                    <a:pos x="T4" y="T5"/>
                  </a:cxn>
                </a:cxnLst>
                <a:rect l="T9" t="T10" r="T11" b="T12"/>
                <a:pathLst>
                  <a:path w="26059" h="43200" fill="none" extrusionOk="0">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extrusionOk="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a:solidFill>
                  <a:srgbClr val="006600"/>
                </a:solidFill>
                <a:round/>
                <a:headEnd/>
                <a:tailEnd type="triangle" w="lg" len="med"/>
              </a:ln>
            </p:spPr>
            <p:txBody>
              <a:bodyPr wrap="none" anchor="ctr"/>
              <a:lstStyle/>
              <a:p>
                <a:endParaRPr lang="en-US">
                  <a:latin typeface="Arial"/>
                  <a:cs typeface="Arial"/>
                </a:endParaRPr>
              </a:p>
            </p:txBody>
          </p:sp>
          <p:sp>
            <p:nvSpPr>
              <p:cNvPr id="77" name="Rectangle 82"/>
              <p:cNvSpPr>
                <a:spLocks noChangeArrowheads="1"/>
              </p:cNvSpPr>
              <p:nvPr/>
            </p:nvSpPr>
            <p:spPr bwMode="auto">
              <a:xfrm>
                <a:off x="196" y="1868"/>
                <a:ext cx="707" cy="298"/>
              </a:xfrm>
              <a:prstGeom prst="rect">
                <a:avLst/>
              </a:prstGeom>
              <a:noFill/>
              <a:ln w="9525">
                <a:noFill/>
                <a:miter lim="800000"/>
                <a:headEnd/>
                <a:tailEnd/>
              </a:ln>
            </p:spPr>
            <p:txBody>
              <a:bodyPr>
                <a:spAutoFit/>
              </a:bodyPr>
              <a:lstStyle/>
              <a:p>
                <a:pPr algn="r"/>
                <a:r>
                  <a:rPr lang="en-US" sz="2500" b="1" dirty="0">
                    <a:latin typeface="Arial"/>
                    <a:cs typeface="Arial"/>
                  </a:rPr>
                  <a:t>∆</a:t>
                </a:r>
                <a:r>
                  <a:rPr lang="en-US" sz="2500" b="1" i="1" dirty="0">
                    <a:latin typeface="Arial"/>
                    <a:cs typeface="Arial"/>
                  </a:rPr>
                  <a:t>L</a:t>
                </a:r>
                <a:r>
                  <a:rPr lang="en-US" sz="2500" dirty="0">
                    <a:latin typeface="Arial"/>
                    <a:cs typeface="Arial"/>
                  </a:rPr>
                  <a:t> = 1</a:t>
                </a:r>
              </a:p>
            </p:txBody>
          </p:sp>
        </p:grpSp>
      </p:grpSp>
      <p:sp>
        <p:nvSpPr>
          <p:cNvPr id="80" name="Rectangle 20"/>
          <p:cNvSpPr>
            <a:spLocks noChangeArrowheads="1"/>
          </p:cNvSpPr>
          <p:nvPr/>
        </p:nvSpPr>
        <p:spPr bwMode="auto">
          <a:xfrm>
            <a:off x="6858000" y="4282247"/>
            <a:ext cx="927100" cy="581025"/>
          </a:xfrm>
          <a:prstGeom prst="rect">
            <a:avLst/>
          </a:prstGeom>
          <a:noFill/>
          <a:ln w="9525">
            <a:noFill/>
            <a:miter lim="800000"/>
            <a:headEnd/>
            <a:tailEnd/>
          </a:ln>
        </p:spPr>
        <p:txBody>
          <a:bodyPr lIns="0" rIns="228600" anchor="ctr"/>
          <a:lstStyle/>
          <a:p>
            <a:pPr algn="r">
              <a:lnSpc>
                <a:spcPct val="105000"/>
              </a:lnSpc>
              <a:spcBef>
                <a:spcPct val="45000"/>
              </a:spcBef>
              <a:buClr>
                <a:srgbClr val="00B85C"/>
              </a:buClr>
              <a:buSzPct val="120000"/>
              <a:buFont typeface="Wingdings" pitchFamily="2" charset="2"/>
              <a:buNone/>
            </a:pPr>
            <a:r>
              <a:rPr lang="en-US" sz="2800" dirty="0">
                <a:solidFill>
                  <a:srgbClr val="006600"/>
                </a:solidFill>
                <a:latin typeface="Arial"/>
                <a:cs typeface="Arial"/>
              </a:rPr>
              <a:t>10</a:t>
            </a:r>
          </a:p>
        </p:txBody>
      </p:sp>
      <p:sp>
        <p:nvSpPr>
          <p:cNvPr id="81" name="Rectangle 21"/>
          <p:cNvSpPr>
            <a:spLocks noChangeArrowheads="1"/>
          </p:cNvSpPr>
          <p:nvPr/>
        </p:nvSpPr>
        <p:spPr bwMode="auto">
          <a:xfrm>
            <a:off x="6858000" y="3779216"/>
            <a:ext cx="927100" cy="639763"/>
          </a:xfrm>
          <a:prstGeom prst="rect">
            <a:avLst/>
          </a:prstGeom>
          <a:noFill/>
          <a:ln w="9525">
            <a:noFill/>
            <a:miter lim="800000"/>
            <a:headEnd/>
            <a:tailEnd/>
          </a:ln>
        </p:spPr>
        <p:txBody>
          <a:bodyPr lIns="0" rIns="228600" anchor="ctr"/>
          <a:lstStyle/>
          <a:p>
            <a:pPr algn="r">
              <a:lnSpc>
                <a:spcPct val="105000"/>
              </a:lnSpc>
              <a:spcBef>
                <a:spcPct val="45000"/>
              </a:spcBef>
              <a:buClr>
                <a:srgbClr val="00B85C"/>
              </a:buClr>
              <a:buSzPct val="120000"/>
              <a:buFont typeface="Wingdings" pitchFamily="2" charset="2"/>
              <a:buNone/>
            </a:pPr>
            <a:r>
              <a:rPr lang="en-US" sz="2800" dirty="0">
                <a:solidFill>
                  <a:srgbClr val="006600"/>
                </a:solidFill>
                <a:latin typeface="Arial"/>
                <a:cs typeface="Arial"/>
              </a:rPr>
              <a:t>15</a:t>
            </a:r>
          </a:p>
        </p:txBody>
      </p:sp>
      <p:sp>
        <p:nvSpPr>
          <p:cNvPr id="82" name="Rectangle 22"/>
          <p:cNvSpPr>
            <a:spLocks noChangeArrowheads="1"/>
          </p:cNvSpPr>
          <p:nvPr/>
        </p:nvSpPr>
        <p:spPr bwMode="auto">
          <a:xfrm>
            <a:off x="6858000" y="3261898"/>
            <a:ext cx="927100" cy="654050"/>
          </a:xfrm>
          <a:prstGeom prst="rect">
            <a:avLst/>
          </a:prstGeom>
          <a:noFill/>
          <a:ln w="9525">
            <a:noFill/>
            <a:miter lim="800000"/>
            <a:headEnd/>
            <a:tailEnd/>
          </a:ln>
        </p:spPr>
        <p:txBody>
          <a:bodyPr lIns="0" rIns="228600" anchor="ctr"/>
          <a:lstStyle/>
          <a:p>
            <a:pPr algn="r">
              <a:lnSpc>
                <a:spcPct val="105000"/>
              </a:lnSpc>
              <a:spcBef>
                <a:spcPct val="45000"/>
              </a:spcBef>
              <a:buClr>
                <a:srgbClr val="00B85C"/>
              </a:buClr>
              <a:buSzPct val="120000"/>
              <a:buFont typeface="Wingdings" pitchFamily="2" charset="2"/>
              <a:buNone/>
            </a:pPr>
            <a:r>
              <a:rPr lang="en-US" sz="2800" dirty="0">
                <a:solidFill>
                  <a:srgbClr val="006600"/>
                </a:solidFill>
                <a:latin typeface="Arial"/>
                <a:cs typeface="Arial"/>
              </a:rPr>
              <a:t>20</a:t>
            </a:r>
          </a:p>
        </p:txBody>
      </p:sp>
      <p:sp>
        <p:nvSpPr>
          <p:cNvPr id="83" name="Rectangle 23"/>
          <p:cNvSpPr>
            <a:spLocks noChangeArrowheads="1"/>
          </p:cNvSpPr>
          <p:nvPr/>
        </p:nvSpPr>
        <p:spPr bwMode="auto">
          <a:xfrm>
            <a:off x="6858000" y="2758868"/>
            <a:ext cx="927100" cy="639762"/>
          </a:xfrm>
          <a:prstGeom prst="rect">
            <a:avLst/>
          </a:prstGeom>
          <a:noFill/>
          <a:ln w="9525">
            <a:noFill/>
            <a:miter lim="800000"/>
            <a:headEnd/>
            <a:tailEnd/>
          </a:ln>
        </p:spPr>
        <p:txBody>
          <a:bodyPr lIns="0" rIns="228600" anchor="ctr"/>
          <a:lstStyle/>
          <a:p>
            <a:pPr algn="r">
              <a:lnSpc>
                <a:spcPct val="105000"/>
              </a:lnSpc>
              <a:spcBef>
                <a:spcPct val="45000"/>
              </a:spcBef>
              <a:buClr>
                <a:srgbClr val="00B85C"/>
              </a:buClr>
              <a:buSzPct val="120000"/>
              <a:buFont typeface="Wingdings" pitchFamily="2" charset="2"/>
              <a:buNone/>
            </a:pPr>
            <a:r>
              <a:rPr lang="en-US" sz="2800" dirty="0">
                <a:solidFill>
                  <a:srgbClr val="006600"/>
                </a:solidFill>
                <a:latin typeface="Arial"/>
                <a:cs typeface="Arial"/>
              </a:rPr>
              <a:t>25</a:t>
            </a:r>
          </a:p>
        </p:txBody>
      </p:sp>
      <p:sp>
        <p:nvSpPr>
          <p:cNvPr id="84" name="Rectangle 24"/>
          <p:cNvSpPr>
            <a:spLocks noChangeArrowheads="1"/>
          </p:cNvSpPr>
          <p:nvPr/>
        </p:nvSpPr>
        <p:spPr bwMode="auto">
          <a:xfrm>
            <a:off x="6858000" y="2216150"/>
            <a:ext cx="927100" cy="679450"/>
          </a:xfrm>
          <a:prstGeom prst="rect">
            <a:avLst/>
          </a:prstGeom>
          <a:noFill/>
          <a:ln w="9525">
            <a:noFill/>
            <a:miter lim="800000"/>
            <a:headEnd/>
            <a:tailEnd/>
          </a:ln>
        </p:spPr>
        <p:txBody>
          <a:bodyPr lIns="0" rIns="228600" anchor="ctr"/>
          <a:lstStyle/>
          <a:p>
            <a:pPr algn="r">
              <a:lnSpc>
                <a:spcPct val="105000"/>
              </a:lnSpc>
              <a:spcBef>
                <a:spcPct val="45000"/>
              </a:spcBef>
              <a:buClr>
                <a:srgbClr val="00B85C"/>
              </a:buClr>
              <a:buSzPct val="120000"/>
              <a:buFont typeface="Wingdings" pitchFamily="2" charset="2"/>
              <a:buNone/>
            </a:pPr>
            <a:r>
              <a:rPr lang="en-US" sz="2800" dirty="0">
                <a:solidFill>
                  <a:srgbClr val="006600"/>
                </a:solidFill>
                <a:latin typeface="Arial"/>
                <a:cs typeface="Arial"/>
              </a:rPr>
              <a:t>30</a:t>
            </a:r>
          </a:p>
        </p:txBody>
      </p:sp>
      <p:grpSp>
        <p:nvGrpSpPr>
          <p:cNvPr id="96" name="Group 98"/>
          <p:cNvGrpSpPr>
            <a:grpSpLocks/>
          </p:cNvGrpSpPr>
          <p:nvPr/>
        </p:nvGrpSpPr>
        <p:grpSpPr bwMode="auto">
          <a:xfrm>
            <a:off x="838200" y="2736847"/>
            <a:ext cx="5162550" cy="539750"/>
            <a:chOff x="198" y="2315"/>
            <a:chExt cx="3252" cy="340"/>
          </a:xfrm>
        </p:grpSpPr>
        <p:grpSp>
          <p:nvGrpSpPr>
            <p:cNvPr id="97" name="Group 90"/>
            <p:cNvGrpSpPr>
              <a:grpSpLocks/>
            </p:cNvGrpSpPr>
            <p:nvPr/>
          </p:nvGrpSpPr>
          <p:grpSpPr bwMode="auto">
            <a:xfrm>
              <a:off x="2306" y="2315"/>
              <a:ext cx="1144" cy="339"/>
              <a:chOff x="2306" y="2315"/>
              <a:chExt cx="1144" cy="339"/>
            </a:xfrm>
          </p:grpSpPr>
          <p:sp>
            <p:nvSpPr>
              <p:cNvPr id="103" name="Arc 47"/>
              <p:cNvSpPr>
                <a:spLocks/>
              </p:cNvSpPr>
              <p:nvPr/>
            </p:nvSpPr>
            <p:spPr bwMode="auto">
              <a:xfrm>
                <a:off x="2306" y="2315"/>
                <a:ext cx="217" cy="339"/>
              </a:xfrm>
              <a:custGeom>
                <a:avLst/>
                <a:gdLst>
                  <a:gd name="T0" fmla="*/ 0 w 26852"/>
                  <a:gd name="T1" fmla="*/ 0 h 43115"/>
                  <a:gd name="T2" fmla="*/ 0 w 26852"/>
                  <a:gd name="T3" fmla="*/ 0 h 43115"/>
                  <a:gd name="T4" fmla="*/ 0 w 26852"/>
                  <a:gd name="T5" fmla="*/ 0 h 43115"/>
                  <a:gd name="T6" fmla="*/ 0 60000 65536"/>
                  <a:gd name="T7" fmla="*/ 0 60000 65536"/>
                  <a:gd name="T8" fmla="*/ 0 60000 65536"/>
                  <a:gd name="T9" fmla="*/ 0 w 26852"/>
                  <a:gd name="T10" fmla="*/ 0 h 43115"/>
                  <a:gd name="T11" fmla="*/ 26852 w 26852"/>
                  <a:gd name="T12" fmla="*/ 43115 h 43115"/>
                </a:gdLst>
                <a:ahLst/>
                <a:cxnLst>
                  <a:cxn ang="T6">
                    <a:pos x="T0" y="T1"/>
                  </a:cxn>
                  <a:cxn ang="T7">
                    <a:pos x="T2" y="T3"/>
                  </a:cxn>
                  <a:cxn ang="T8">
                    <a:pos x="T4" y="T5"/>
                  </a:cxn>
                </a:cxnLst>
                <a:rect l="T9" t="T10" r="T11" b="T12"/>
                <a:pathLst>
                  <a:path w="26852" h="43115" fill="none" extrusionOk="0">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extrusionOk="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a:solidFill>
                  <a:srgbClr val="006600"/>
                </a:solidFill>
                <a:round/>
                <a:headEnd/>
                <a:tailEnd type="triangle" w="lg" len="med"/>
              </a:ln>
            </p:spPr>
            <p:txBody>
              <a:bodyPr wrap="none" anchor="ctr"/>
              <a:lstStyle/>
              <a:p>
                <a:endParaRPr lang="en-US">
                  <a:latin typeface="Arial"/>
                  <a:cs typeface="Arial"/>
                </a:endParaRPr>
              </a:p>
            </p:txBody>
          </p:sp>
          <p:sp>
            <p:nvSpPr>
              <p:cNvPr id="104" name="Rectangle 78"/>
              <p:cNvSpPr>
                <a:spLocks noChangeArrowheads="1"/>
              </p:cNvSpPr>
              <p:nvPr/>
            </p:nvSpPr>
            <p:spPr bwMode="auto">
              <a:xfrm>
                <a:off x="2598" y="2315"/>
                <a:ext cx="852" cy="301"/>
              </a:xfrm>
              <a:prstGeom prst="rect">
                <a:avLst/>
              </a:prstGeom>
              <a:noFill/>
              <a:ln w="9525">
                <a:noFill/>
                <a:miter lim="800000"/>
                <a:headEnd/>
                <a:tailEnd/>
              </a:ln>
            </p:spPr>
            <p:txBody>
              <a:bodyPr wrap="none">
                <a:spAutoFit/>
              </a:bodyPr>
              <a:lstStyle/>
              <a:p>
                <a:r>
                  <a:rPr lang="en-US" sz="2500" b="1" dirty="0">
                    <a:latin typeface="Arial"/>
                    <a:cs typeface="Arial"/>
                  </a:rPr>
                  <a:t>∆</a:t>
                </a:r>
                <a:r>
                  <a:rPr lang="en-US" sz="2500" b="1" i="1" dirty="0">
                    <a:latin typeface="Arial"/>
                    <a:cs typeface="Arial"/>
                  </a:rPr>
                  <a:t>Q</a:t>
                </a:r>
                <a:r>
                  <a:rPr lang="en-US" sz="2500" dirty="0">
                    <a:latin typeface="Arial"/>
                    <a:cs typeface="Arial"/>
                  </a:rPr>
                  <a:t> = 25</a:t>
                </a:r>
              </a:p>
            </p:txBody>
          </p:sp>
        </p:grpSp>
        <p:grpSp>
          <p:nvGrpSpPr>
            <p:cNvPr id="100" name="Group 89"/>
            <p:cNvGrpSpPr>
              <a:grpSpLocks/>
            </p:cNvGrpSpPr>
            <p:nvPr/>
          </p:nvGrpSpPr>
          <p:grpSpPr bwMode="auto">
            <a:xfrm>
              <a:off x="198" y="2315"/>
              <a:ext cx="941" cy="340"/>
              <a:chOff x="198" y="2315"/>
              <a:chExt cx="941" cy="340"/>
            </a:xfrm>
          </p:grpSpPr>
          <p:sp>
            <p:nvSpPr>
              <p:cNvPr id="101" name="Arc 62"/>
              <p:cNvSpPr>
                <a:spLocks/>
              </p:cNvSpPr>
              <p:nvPr/>
            </p:nvSpPr>
            <p:spPr bwMode="auto">
              <a:xfrm flipH="1">
                <a:off x="922" y="2315"/>
                <a:ext cx="217" cy="340"/>
              </a:xfrm>
              <a:custGeom>
                <a:avLst/>
                <a:gdLst>
                  <a:gd name="T0" fmla="*/ 0 w 26059"/>
                  <a:gd name="T1" fmla="*/ 0 h 43200"/>
                  <a:gd name="T2" fmla="*/ 0 w 26059"/>
                  <a:gd name="T3" fmla="*/ 0 h 43200"/>
                  <a:gd name="T4" fmla="*/ 0 w 26059"/>
                  <a:gd name="T5" fmla="*/ 0 h 43200"/>
                  <a:gd name="T6" fmla="*/ 0 60000 65536"/>
                  <a:gd name="T7" fmla="*/ 0 60000 65536"/>
                  <a:gd name="T8" fmla="*/ 0 60000 65536"/>
                  <a:gd name="T9" fmla="*/ 0 w 26059"/>
                  <a:gd name="T10" fmla="*/ 0 h 43200"/>
                  <a:gd name="T11" fmla="*/ 26059 w 26059"/>
                  <a:gd name="T12" fmla="*/ 43200 h 43200"/>
                </a:gdLst>
                <a:ahLst/>
                <a:cxnLst>
                  <a:cxn ang="T6">
                    <a:pos x="T0" y="T1"/>
                  </a:cxn>
                  <a:cxn ang="T7">
                    <a:pos x="T2" y="T3"/>
                  </a:cxn>
                  <a:cxn ang="T8">
                    <a:pos x="T4" y="T5"/>
                  </a:cxn>
                </a:cxnLst>
                <a:rect l="T9" t="T10" r="T11" b="T12"/>
                <a:pathLst>
                  <a:path w="26059" h="43200" fill="none" extrusionOk="0">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extrusionOk="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a:solidFill>
                  <a:srgbClr val="006600"/>
                </a:solidFill>
                <a:round/>
                <a:headEnd/>
                <a:tailEnd type="triangle" w="lg" len="med"/>
              </a:ln>
            </p:spPr>
            <p:txBody>
              <a:bodyPr wrap="none" anchor="ctr"/>
              <a:lstStyle/>
              <a:p>
                <a:endParaRPr lang="en-US">
                  <a:latin typeface="Arial"/>
                  <a:cs typeface="Arial"/>
                </a:endParaRPr>
              </a:p>
            </p:txBody>
          </p:sp>
          <p:sp>
            <p:nvSpPr>
              <p:cNvPr id="102" name="Rectangle 83"/>
              <p:cNvSpPr>
                <a:spLocks noChangeArrowheads="1"/>
              </p:cNvSpPr>
              <p:nvPr/>
            </p:nvSpPr>
            <p:spPr bwMode="auto">
              <a:xfrm>
                <a:off x="198" y="2320"/>
                <a:ext cx="707" cy="298"/>
              </a:xfrm>
              <a:prstGeom prst="rect">
                <a:avLst/>
              </a:prstGeom>
              <a:noFill/>
              <a:ln w="9525">
                <a:noFill/>
                <a:miter lim="800000"/>
                <a:headEnd/>
                <a:tailEnd/>
              </a:ln>
            </p:spPr>
            <p:txBody>
              <a:bodyPr>
                <a:spAutoFit/>
              </a:bodyPr>
              <a:lstStyle/>
              <a:p>
                <a:pPr algn="r"/>
                <a:r>
                  <a:rPr lang="en-US" sz="2500" b="1" dirty="0">
                    <a:latin typeface="Arial"/>
                    <a:cs typeface="Arial"/>
                  </a:rPr>
                  <a:t>∆</a:t>
                </a:r>
                <a:r>
                  <a:rPr lang="en-US" sz="2500" b="1" i="1" dirty="0">
                    <a:latin typeface="Arial"/>
                    <a:cs typeface="Arial"/>
                  </a:rPr>
                  <a:t>L</a:t>
                </a:r>
                <a:r>
                  <a:rPr lang="en-US" sz="2500" dirty="0">
                    <a:latin typeface="Arial"/>
                    <a:cs typeface="Arial"/>
                  </a:rPr>
                  <a:t> = 1</a:t>
                </a:r>
              </a:p>
            </p:txBody>
          </p:sp>
        </p:grpSp>
      </p:grpSp>
      <p:grpSp>
        <p:nvGrpSpPr>
          <p:cNvPr id="105" name="Group 99"/>
          <p:cNvGrpSpPr>
            <a:grpSpLocks/>
          </p:cNvGrpSpPr>
          <p:nvPr/>
        </p:nvGrpSpPr>
        <p:grpSpPr bwMode="auto">
          <a:xfrm>
            <a:off x="838200" y="3270253"/>
            <a:ext cx="5180012" cy="488950"/>
            <a:chOff x="197" y="2581"/>
            <a:chExt cx="3263" cy="308"/>
          </a:xfrm>
        </p:grpSpPr>
        <p:grpSp>
          <p:nvGrpSpPr>
            <p:cNvPr id="106" name="Group 92"/>
            <p:cNvGrpSpPr>
              <a:grpSpLocks/>
            </p:cNvGrpSpPr>
            <p:nvPr/>
          </p:nvGrpSpPr>
          <p:grpSpPr bwMode="auto">
            <a:xfrm>
              <a:off x="2313" y="2581"/>
              <a:ext cx="1147" cy="308"/>
              <a:chOff x="2313" y="2581"/>
              <a:chExt cx="1147" cy="308"/>
            </a:xfrm>
          </p:grpSpPr>
          <p:sp>
            <p:nvSpPr>
              <p:cNvPr id="113" name="Arc 50"/>
              <p:cNvSpPr>
                <a:spLocks/>
              </p:cNvSpPr>
              <p:nvPr/>
            </p:nvSpPr>
            <p:spPr bwMode="auto">
              <a:xfrm>
                <a:off x="2313" y="2596"/>
                <a:ext cx="217" cy="293"/>
              </a:xfrm>
              <a:custGeom>
                <a:avLst/>
                <a:gdLst>
                  <a:gd name="T0" fmla="*/ 0 w 26852"/>
                  <a:gd name="T1" fmla="*/ 0 h 43115"/>
                  <a:gd name="T2" fmla="*/ 0 w 26852"/>
                  <a:gd name="T3" fmla="*/ 0 h 43115"/>
                  <a:gd name="T4" fmla="*/ 0 w 26852"/>
                  <a:gd name="T5" fmla="*/ 0 h 43115"/>
                  <a:gd name="T6" fmla="*/ 0 60000 65536"/>
                  <a:gd name="T7" fmla="*/ 0 60000 65536"/>
                  <a:gd name="T8" fmla="*/ 0 60000 65536"/>
                  <a:gd name="T9" fmla="*/ 0 w 26852"/>
                  <a:gd name="T10" fmla="*/ 0 h 43115"/>
                  <a:gd name="T11" fmla="*/ 26852 w 26852"/>
                  <a:gd name="T12" fmla="*/ 43115 h 43115"/>
                </a:gdLst>
                <a:ahLst/>
                <a:cxnLst>
                  <a:cxn ang="T6">
                    <a:pos x="T0" y="T1"/>
                  </a:cxn>
                  <a:cxn ang="T7">
                    <a:pos x="T2" y="T3"/>
                  </a:cxn>
                  <a:cxn ang="T8">
                    <a:pos x="T4" y="T5"/>
                  </a:cxn>
                </a:cxnLst>
                <a:rect l="T9" t="T10" r="T11" b="T12"/>
                <a:pathLst>
                  <a:path w="26852" h="43115" fill="none" extrusionOk="0">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extrusionOk="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a:solidFill>
                  <a:srgbClr val="006600"/>
                </a:solidFill>
                <a:round/>
                <a:headEnd/>
                <a:tailEnd type="triangle" w="lg" len="med"/>
              </a:ln>
            </p:spPr>
            <p:txBody>
              <a:bodyPr wrap="none" anchor="ctr"/>
              <a:lstStyle/>
              <a:p>
                <a:endParaRPr lang="en-US">
                  <a:latin typeface="Arial"/>
                  <a:cs typeface="Arial"/>
                </a:endParaRPr>
              </a:p>
            </p:txBody>
          </p:sp>
          <p:sp>
            <p:nvSpPr>
              <p:cNvPr id="114" name="Rectangle 79"/>
              <p:cNvSpPr>
                <a:spLocks noChangeArrowheads="1"/>
              </p:cNvSpPr>
              <p:nvPr/>
            </p:nvSpPr>
            <p:spPr bwMode="auto">
              <a:xfrm>
                <a:off x="2608" y="2581"/>
                <a:ext cx="852" cy="301"/>
              </a:xfrm>
              <a:prstGeom prst="rect">
                <a:avLst/>
              </a:prstGeom>
              <a:noFill/>
              <a:ln w="9525">
                <a:noFill/>
                <a:miter lim="800000"/>
                <a:headEnd/>
                <a:tailEnd/>
              </a:ln>
            </p:spPr>
            <p:txBody>
              <a:bodyPr wrap="none">
                <a:spAutoFit/>
              </a:bodyPr>
              <a:lstStyle/>
              <a:p>
                <a:r>
                  <a:rPr lang="en-US" sz="2500" b="1" dirty="0">
                    <a:latin typeface="Arial"/>
                    <a:cs typeface="Arial"/>
                  </a:rPr>
                  <a:t>∆</a:t>
                </a:r>
                <a:r>
                  <a:rPr lang="en-US" sz="2500" b="1" i="1" dirty="0">
                    <a:latin typeface="Arial"/>
                    <a:cs typeface="Arial"/>
                  </a:rPr>
                  <a:t>Q</a:t>
                </a:r>
                <a:r>
                  <a:rPr lang="en-US" sz="2500" dirty="0">
                    <a:latin typeface="Arial"/>
                    <a:cs typeface="Arial"/>
                  </a:rPr>
                  <a:t> = 20</a:t>
                </a:r>
              </a:p>
            </p:txBody>
          </p:sp>
        </p:grpSp>
        <p:grpSp>
          <p:nvGrpSpPr>
            <p:cNvPr id="108" name="Group 91"/>
            <p:cNvGrpSpPr>
              <a:grpSpLocks/>
            </p:cNvGrpSpPr>
            <p:nvPr/>
          </p:nvGrpSpPr>
          <p:grpSpPr bwMode="auto">
            <a:xfrm>
              <a:off x="197" y="2585"/>
              <a:ext cx="942" cy="298"/>
              <a:chOff x="197" y="2585"/>
              <a:chExt cx="942" cy="298"/>
            </a:xfrm>
          </p:grpSpPr>
          <p:sp>
            <p:nvSpPr>
              <p:cNvPr id="110" name="Arc 65"/>
              <p:cNvSpPr>
                <a:spLocks/>
              </p:cNvSpPr>
              <p:nvPr/>
            </p:nvSpPr>
            <p:spPr bwMode="auto">
              <a:xfrm flipH="1">
                <a:off x="922" y="2585"/>
                <a:ext cx="217" cy="293"/>
              </a:xfrm>
              <a:custGeom>
                <a:avLst/>
                <a:gdLst>
                  <a:gd name="T0" fmla="*/ 0 w 26059"/>
                  <a:gd name="T1" fmla="*/ 0 h 43200"/>
                  <a:gd name="T2" fmla="*/ 0 w 26059"/>
                  <a:gd name="T3" fmla="*/ 0 h 43200"/>
                  <a:gd name="T4" fmla="*/ 0 w 26059"/>
                  <a:gd name="T5" fmla="*/ 0 h 43200"/>
                  <a:gd name="T6" fmla="*/ 0 60000 65536"/>
                  <a:gd name="T7" fmla="*/ 0 60000 65536"/>
                  <a:gd name="T8" fmla="*/ 0 60000 65536"/>
                  <a:gd name="T9" fmla="*/ 0 w 26059"/>
                  <a:gd name="T10" fmla="*/ 0 h 43200"/>
                  <a:gd name="T11" fmla="*/ 26059 w 26059"/>
                  <a:gd name="T12" fmla="*/ 43200 h 43200"/>
                </a:gdLst>
                <a:ahLst/>
                <a:cxnLst>
                  <a:cxn ang="T6">
                    <a:pos x="T0" y="T1"/>
                  </a:cxn>
                  <a:cxn ang="T7">
                    <a:pos x="T2" y="T3"/>
                  </a:cxn>
                  <a:cxn ang="T8">
                    <a:pos x="T4" y="T5"/>
                  </a:cxn>
                </a:cxnLst>
                <a:rect l="T9" t="T10" r="T11" b="T12"/>
                <a:pathLst>
                  <a:path w="26059" h="43200" fill="none" extrusionOk="0">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extrusionOk="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a:solidFill>
                  <a:srgbClr val="006600"/>
                </a:solidFill>
                <a:round/>
                <a:headEnd/>
                <a:tailEnd type="triangle" w="lg" len="med"/>
              </a:ln>
            </p:spPr>
            <p:txBody>
              <a:bodyPr wrap="none" anchor="ctr"/>
              <a:lstStyle/>
              <a:p>
                <a:endParaRPr lang="en-US">
                  <a:latin typeface="Arial"/>
                  <a:cs typeface="Arial"/>
                </a:endParaRPr>
              </a:p>
            </p:txBody>
          </p:sp>
          <p:sp>
            <p:nvSpPr>
              <p:cNvPr id="111" name="Rectangle 84"/>
              <p:cNvSpPr>
                <a:spLocks noChangeArrowheads="1"/>
              </p:cNvSpPr>
              <p:nvPr/>
            </p:nvSpPr>
            <p:spPr bwMode="auto">
              <a:xfrm>
                <a:off x="197" y="2585"/>
                <a:ext cx="707" cy="298"/>
              </a:xfrm>
              <a:prstGeom prst="rect">
                <a:avLst/>
              </a:prstGeom>
              <a:noFill/>
              <a:ln w="9525">
                <a:noFill/>
                <a:miter lim="800000"/>
                <a:headEnd/>
                <a:tailEnd/>
              </a:ln>
            </p:spPr>
            <p:txBody>
              <a:bodyPr>
                <a:spAutoFit/>
              </a:bodyPr>
              <a:lstStyle/>
              <a:p>
                <a:pPr algn="r"/>
                <a:r>
                  <a:rPr lang="en-US" sz="2500" b="1" dirty="0">
                    <a:latin typeface="Arial"/>
                    <a:cs typeface="Arial"/>
                  </a:rPr>
                  <a:t>∆</a:t>
                </a:r>
                <a:r>
                  <a:rPr lang="en-US" sz="2500" b="1" i="1" dirty="0">
                    <a:latin typeface="Arial"/>
                    <a:cs typeface="Arial"/>
                  </a:rPr>
                  <a:t>L</a:t>
                </a:r>
                <a:r>
                  <a:rPr lang="en-US" sz="2500" dirty="0">
                    <a:latin typeface="Arial"/>
                    <a:cs typeface="Arial"/>
                  </a:rPr>
                  <a:t> = 1</a:t>
                </a:r>
              </a:p>
            </p:txBody>
          </p:sp>
        </p:grpSp>
      </p:grpSp>
      <p:grpSp>
        <p:nvGrpSpPr>
          <p:cNvPr id="116" name="Group 100"/>
          <p:cNvGrpSpPr>
            <a:grpSpLocks/>
          </p:cNvGrpSpPr>
          <p:nvPr/>
        </p:nvGrpSpPr>
        <p:grpSpPr bwMode="auto">
          <a:xfrm>
            <a:off x="839788" y="3733804"/>
            <a:ext cx="5178425" cy="569913"/>
            <a:chOff x="167" y="2978"/>
            <a:chExt cx="3262" cy="359"/>
          </a:xfrm>
        </p:grpSpPr>
        <p:grpSp>
          <p:nvGrpSpPr>
            <p:cNvPr id="118" name="Group 94"/>
            <p:cNvGrpSpPr>
              <a:grpSpLocks/>
            </p:cNvGrpSpPr>
            <p:nvPr/>
          </p:nvGrpSpPr>
          <p:grpSpPr bwMode="auto">
            <a:xfrm>
              <a:off x="2314" y="2978"/>
              <a:ext cx="1115" cy="353"/>
              <a:chOff x="2314" y="2978"/>
              <a:chExt cx="1115" cy="353"/>
            </a:xfrm>
          </p:grpSpPr>
          <p:sp>
            <p:nvSpPr>
              <p:cNvPr id="122" name="Arc 53"/>
              <p:cNvSpPr>
                <a:spLocks/>
              </p:cNvSpPr>
              <p:nvPr/>
            </p:nvSpPr>
            <p:spPr bwMode="auto">
              <a:xfrm>
                <a:off x="2314" y="2978"/>
                <a:ext cx="217" cy="353"/>
              </a:xfrm>
              <a:custGeom>
                <a:avLst/>
                <a:gdLst>
                  <a:gd name="T0" fmla="*/ 0 w 26852"/>
                  <a:gd name="T1" fmla="*/ 0 h 43115"/>
                  <a:gd name="T2" fmla="*/ 0 w 26852"/>
                  <a:gd name="T3" fmla="*/ 0 h 43115"/>
                  <a:gd name="T4" fmla="*/ 0 w 26852"/>
                  <a:gd name="T5" fmla="*/ 0 h 43115"/>
                  <a:gd name="T6" fmla="*/ 0 60000 65536"/>
                  <a:gd name="T7" fmla="*/ 0 60000 65536"/>
                  <a:gd name="T8" fmla="*/ 0 60000 65536"/>
                  <a:gd name="T9" fmla="*/ 0 w 26852"/>
                  <a:gd name="T10" fmla="*/ 0 h 43115"/>
                  <a:gd name="T11" fmla="*/ 26852 w 26852"/>
                  <a:gd name="T12" fmla="*/ 43115 h 43115"/>
                </a:gdLst>
                <a:ahLst/>
                <a:cxnLst>
                  <a:cxn ang="T6">
                    <a:pos x="T0" y="T1"/>
                  </a:cxn>
                  <a:cxn ang="T7">
                    <a:pos x="T2" y="T3"/>
                  </a:cxn>
                  <a:cxn ang="T8">
                    <a:pos x="T4" y="T5"/>
                  </a:cxn>
                </a:cxnLst>
                <a:rect l="T9" t="T10" r="T11" b="T12"/>
                <a:pathLst>
                  <a:path w="26852" h="43115" fill="none" extrusionOk="0">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extrusionOk="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a:solidFill>
                  <a:srgbClr val="006600"/>
                </a:solidFill>
                <a:round/>
                <a:headEnd/>
                <a:tailEnd type="triangle" w="lg" len="med"/>
              </a:ln>
            </p:spPr>
            <p:txBody>
              <a:bodyPr wrap="none" anchor="ctr"/>
              <a:lstStyle/>
              <a:p>
                <a:endParaRPr lang="en-US">
                  <a:latin typeface="Arial"/>
                  <a:cs typeface="Arial"/>
                </a:endParaRPr>
              </a:p>
            </p:txBody>
          </p:sp>
          <p:sp>
            <p:nvSpPr>
              <p:cNvPr id="123" name="Rectangle 80"/>
              <p:cNvSpPr>
                <a:spLocks noChangeArrowheads="1"/>
              </p:cNvSpPr>
              <p:nvPr/>
            </p:nvSpPr>
            <p:spPr bwMode="auto">
              <a:xfrm>
                <a:off x="2577" y="3015"/>
                <a:ext cx="852" cy="301"/>
              </a:xfrm>
              <a:prstGeom prst="rect">
                <a:avLst/>
              </a:prstGeom>
              <a:noFill/>
              <a:ln w="9525">
                <a:noFill/>
                <a:miter lim="800000"/>
                <a:headEnd/>
                <a:tailEnd/>
              </a:ln>
            </p:spPr>
            <p:txBody>
              <a:bodyPr wrap="none">
                <a:spAutoFit/>
              </a:bodyPr>
              <a:lstStyle/>
              <a:p>
                <a:r>
                  <a:rPr lang="en-US" sz="2500" b="1" dirty="0">
                    <a:latin typeface="Arial"/>
                    <a:cs typeface="Arial"/>
                  </a:rPr>
                  <a:t>∆</a:t>
                </a:r>
                <a:r>
                  <a:rPr lang="en-US" sz="2500" b="1" i="1" dirty="0">
                    <a:latin typeface="Arial"/>
                    <a:cs typeface="Arial"/>
                  </a:rPr>
                  <a:t>Q</a:t>
                </a:r>
                <a:r>
                  <a:rPr lang="en-US" sz="2500" dirty="0">
                    <a:latin typeface="Arial"/>
                    <a:cs typeface="Arial"/>
                  </a:rPr>
                  <a:t> = 15</a:t>
                </a:r>
              </a:p>
            </p:txBody>
          </p:sp>
        </p:grpSp>
        <p:grpSp>
          <p:nvGrpSpPr>
            <p:cNvPr id="119" name="Group 93"/>
            <p:cNvGrpSpPr>
              <a:grpSpLocks/>
            </p:cNvGrpSpPr>
            <p:nvPr/>
          </p:nvGrpSpPr>
          <p:grpSpPr bwMode="auto">
            <a:xfrm>
              <a:off x="167" y="2983"/>
              <a:ext cx="972" cy="354"/>
              <a:chOff x="167" y="2983"/>
              <a:chExt cx="972" cy="354"/>
            </a:xfrm>
          </p:grpSpPr>
          <p:sp>
            <p:nvSpPr>
              <p:cNvPr id="120" name="Arc 68"/>
              <p:cNvSpPr>
                <a:spLocks/>
              </p:cNvSpPr>
              <p:nvPr/>
            </p:nvSpPr>
            <p:spPr bwMode="auto">
              <a:xfrm flipH="1">
                <a:off x="922" y="2983"/>
                <a:ext cx="217" cy="354"/>
              </a:xfrm>
              <a:custGeom>
                <a:avLst/>
                <a:gdLst>
                  <a:gd name="T0" fmla="*/ 0 w 26059"/>
                  <a:gd name="T1" fmla="*/ 0 h 43200"/>
                  <a:gd name="T2" fmla="*/ 0 w 26059"/>
                  <a:gd name="T3" fmla="*/ 0 h 43200"/>
                  <a:gd name="T4" fmla="*/ 0 w 26059"/>
                  <a:gd name="T5" fmla="*/ 0 h 43200"/>
                  <a:gd name="T6" fmla="*/ 0 60000 65536"/>
                  <a:gd name="T7" fmla="*/ 0 60000 65536"/>
                  <a:gd name="T8" fmla="*/ 0 60000 65536"/>
                  <a:gd name="T9" fmla="*/ 0 w 26059"/>
                  <a:gd name="T10" fmla="*/ 0 h 43200"/>
                  <a:gd name="T11" fmla="*/ 26059 w 26059"/>
                  <a:gd name="T12" fmla="*/ 43200 h 43200"/>
                </a:gdLst>
                <a:ahLst/>
                <a:cxnLst>
                  <a:cxn ang="T6">
                    <a:pos x="T0" y="T1"/>
                  </a:cxn>
                  <a:cxn ang="T7">
                    <a:pos x="T2" y="T3"/>
                  </a:cxn>
                  <a:cxn ang="T8">
                    <a:pos x="T4" y="T5"/>
                  </a:cxn>
                </a:cxnLst>
                <a:rect l="T9" t="T10" r="T11" b="T12"/>
                <a:pathLst>
                  <a:path w="26059" h="43200" fill="none" extrusionOk="0">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extrusionOk="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a:solidFill>
                  <a:srgbClr val="006600"/>
                </a:solidFill>
                <a:round/>
                <a:headEnd/>
                <a:tailEnd type="triangle" w="lg" len="med"/>
              </a:ln>
            </p:spPr>
            <p:txBody>
              <a:bodyPr wrap="none" anchor="ctr"/>
              <a:lstStyle/>
              <a:p>
                <a:endParaRPr lang="en-US">
                  <a:latin typeface="Arial"/>
                  <a:cs typeface="Arial"/>
                </a:endParaRPr>
              </a:p>
            </p:txBody>
          </p:sp>
          <p:sp>
            <p:nvSpPr>
              <p:cNvPr id="121" name="Rectangle 85"/>
              <p:cNvSpPr>
                <a:spLocks noChangeArrowheads="1"/>
              </p:cNvSpPr>
              <p:nvPr/>
            </p:nvSpPr>
            <p:spPr bwMode="auto">
              <a:xfrm>
                <a:off x="167" y="3013"/>
                <a:ext cx="707" cy="298"/>
              </a:xfrm>
              <a:prstGeom prst="rect">
                <a:avLst/>
              </a:prstGeom>
              <a:noFill/>
              <a:ln w="9525">
                <a:noFill/>
                <a:miter lim="800000"/>
                <a:headEnd/>
                <a:tailEnd/>
              </a:ln>
            </p:spPr>
            <p:txBody>
              <a:bodyPr>
                <a:spAutoFit/>
              </a:bodyPr>
              <a:lstStyle/>
              <a:p>
                <a:pPr algn="r"/>
                <a:r>
                  <a:rPr lang="en-US" sz="2500" b="1" dirty="0">
                    <a:latin typeface="Arial"/>
                    <a:cs typeface="Arial"/>
                  </a:rPr>
                  <a:t>∆</a:t>
                </a:r>
                <a:r>
                  <a:rPr lang="en-US" sz="2500" b="1" i="1" dirty="0">
                    <a:latin typeface="Arial"/>
                    <a:cs typeface="Arial"/>
                  </a:rPr>
                  <a:t>L</a:t>
                </a:r>
                <a:r>
                  <a:rPr lang="en-US" sz="2500" dirty="0">
                    <a:latin typeface="Arial"/>
                    <a:cs typeface="Arial"/>
                  </a:rPr>
                  <a:t> = 1</a:t>
                </a:r>
              </a:p>
            </p:txBody>
          </p:sp>
        </p:grpSp>
      </p:grpSp>
      <p:grpSp>
        <p:nvGrpSpPr>
          <p:cNvPr id="126" name="Group 101"/>
          <p:cNvGrpSpPr>
            <a:grpSpLocks/>
          </p:cNvGrpSpPr>
          <p:nvPr/>
        </p:nvGrpSpPr>
        <p:grpSpPr bwMode="auto">
          <a:xfrm>
            <a:off x="836612" y="4306887"/>
            <a:ext cx="5164136" cy="557212"/>
            <a:chOff x="165" y="3363"/>
            <a:chExt cx="3253" cy="351"/>
          </a:xfrm>
        </p:grpSpPr>
        <p:grpSp>
          <p:nvGrpSpPr>
            <p:cNvPr id="127" name="Group 96"/>
            <p:cNvGrpSpPr>
              <a:grpSpLocks/>
            </p:cNvGrpSpPr>
            <p:nvPr/>
          </p:nvGrpSpPr>
          <p:grpSpPr bwMode="auto">
            <a:xfrm>
              <a:off x="2294" y="3363"/>
              <a:ext cx="1124" cy="350"/>
              <a:chOff x="2294" y="3363"/>
              <a:chExt cx="1124" cy="350"/>
            </a:xfrm>
          </p:grpSpPr>
          <p:sp>
            <p:nvSpPr>
              <p:cNvPr id="131" name="Arc 56"/>
              <p:cNvSpPr>
                <a:spLocks/>
              </p:cNvSpPr>
              <p:nvPr/>
            </p:nvSpPr>
            <p:spPr bwMode="auto">
              <a:xfrm>
                <a:off x="2294" y="3363"/>
                <a:ext cx="217" cy="350"/>
              </a:xfrm>
              <a:custGeom>
                <a:avLst/>
                <a:gdLst>
                  <a:gd name="T0" fmla="*/ 0 w 26852"/>
                  <a:gd name="T1" fmla="*/ 0 h 43115"/>
                  <a:gd name="T2" fmla="*/ 0 w 26852"/>
                  <a:gd name="T3" fmla="*/ 0 h 43115"/>
                  <a:gd name="T4" fmla="*/ 0 w 26852"/>
                  <a:gd name="T5" fmla="*/ 0 h 43115"/>
                  <a:gd name="T6" fmla="*/ 0 60000 65536"/>
                  <a:gd name="T7" fmla="*/ 0 60000 65536"/>
                  <a:gd name="T8" fmla="*/ 0 60000 65536"/>
                  <a:gd name="T9" fmla="*/ 0 w 26852"/>
                  <a:gd name="T10" fmla="*/ 0 h 43115"/>
                  <a:gd name="T11" fmla="*/ 26852 w 26852"/>
                  <a:gd name="T12" fmla="*/ 43115 h 43115"/>
                </a:gdLst>
                <a:ahLst/>
                <a:cxnLst>
                  <a:cxn ang="T6">
                    <a:pos x="T0" y="T1"/>
                  </a:cxn>
                  <a:cxn ang="T7">
                    <a:pos x="T2" y="T3"/>
                  </a:cxn>
                  <a:cxn ang="T8">
                    <a:pos x="T4" y="T5"/>
                  </a:cxn>
                </a:cxnLst>
                <a:rect l="T9" t="T10" r="T11" b="T12"/>
                <a:pathLst>
                  <a:path w="26852" h="43115" fill="none" extrusionOk="0">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extrusionOk="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a:solidFill>
                  <a:srgbClr val="006600"/>
                </a:solidFill>
                <a:round/>
                <a:headEnd/>
                <a:tailEnd type="triangle" w="lg" len="med"/>
              </a:ln>
            </p:spPr>
            <p:txBody>
              <a:bodyPr wrap="none" anchor="ctr"/>
              <a:lstStyle/>
              <a:p>
                <a:endParaRPr lang="en-US">
                  <a:latin typeface="Arial"/>
                  <a:cs typeface="Arial"/>
                </a:endParaRPr>
              </a:p>
            </p:txBody>
          </p:sp>
          <p:sp>
            <p:nvSpPr>
              <p:cNvPr id="132" name="Rectangle 81"/>
              <p:cNvSpPr>
                <a:spLocks noChangeArrowheads="1"/>
              </p:cNvSpPr>
              <p:nvPr/>
            </p:nvSpPr>
            <p:spPr bwMode="auto">
              <a:xfrm>
                <a:off x="2566" y="3392"/>
                <a:ext cx="852" cy="301"/>
              </a:xfrm>
              <a:prstGeom prst="rect">
                <a:avLst/>
              </a:prstGeom>
              <a:noFill/>
              <a:ln w="9525">
                <a:noFill/>
                <a:miter lim="800000"/>
                <a:headEnd/>
                <a:tailEnd/>
              </a:ln>
            </p:spPr>
            <p:txBody>
              <a:bodyPr wrap="none">
                <a:spAutoFit/>
              </a:bodyPr>
              <a:lstStyle/>
              <a:p>
                <a:r>
                  <a:rPr lang="en-US" sz="2500" b="1" dirty="0">
                    <a:latin typeface="Arial"/>
                    <a:cs typeface="Arial"/>
                  </a:rPr>
                  <a:t>∆</a:t>
                </a:r>
                <a:r>
                  <a:rPr lang="en-US" sz="2500" b="1" i="1" dirty="0">
                    <a:latin typeface="Arial"/>
                    <a:cs typeface="Arial"/>
                  </a:rPr>
                  <a:t>Q</a:t>
                </a:r>
                <a:r>
                  <a:rPr lang="en-US" sz="2500" dirty="0">
                    <a:latin typeface="Arial"/>
                    <a:cs typeface="Arial"/>
                  </a:rPr>
                  <a:t> = 10</a:t>
                </a:r>
              </a:p>
            </p:txBody>
          </p:sp>
        </p:grpSp>
        <p:grpSp>
          <p:nvGrpSpPr>
            <p:cNvPr id="128" name="Group 95"/>
            <p:cNvGrpSpPr>
              <a:grpSpLocks/>
            </p:cNvGrpSpPr>
            <p:nvPr/>
          </p:nvGrpSpPr>
          <p:grpSpPr bwMode="auto">
            <a:xfrm>
              <a:off x="165" y="3363"/>
              <a:ext cx="974" cy="351"/>
              <a:chOff x="165" y="3363"/>
              <a:chExt cx="974" cy="351"/>
            </a:xfrm>
          </p:grpSpPr>
          <p:sp>
            <p:nvSpPr>
              <p:cNvPr id="129" name="Arc 71"/>
              <p:cNvSpPr>
                <a:spLocks/>
              </p:cNvSpPr>
              <p:nvPr/>
            </p:nvSpPr>
            <p:spPr bwMode="auto">
              <a:xfrm flipH="1">
                <a:off x="922" y="3363"/>
                <a:ext cx="217" cy="351"/>
              </a:xfrm>
              <a:custGeom>
                <a:avLst/>
                <a:gdLst>
                  <a:gd name="T0" fmla="*/ 0 w 26059"/>
                  <a:gd name="T1" fmla="*/ 0 h 43200"/>
                  <a:gd name="T2" fmla="*/ 0 w 26059"/>
                  <a:gd name="T3" fmla="*/ 0 h 43200"/>
                  <a:gd name="T4" fmla="*/ 0 w 26059"/>
                  <a:gd name="T5" fmla="*/ 0 h 43200"/>
                  <a:gd name="T6" fmla="*/ 0 60000 65536"/>
                  <a:gd name="T7" fmla="*/ 0 60000 65536"/>
                  <a:gd name="T8" fmla="*/ 0 60000 65536"/>
                  <a:gd name="T9" fmla="*/ 0 w 26059"/>
                  <a:gd name="T10" fmla="*/ 0 h 43200"/>
                  <a:gd name="T11" fmla="*/ 26059 w 26059"/>
                  <a:gd name="T12" fmla="*/ 43200 h 43200"/>
                </a:gdLst>
                <a:ahLst/>
                <a:cxnLst>
                  <a:cxn ang="T6">
                    <a:pos x="T0" y="T1"/>
                  </a:cxn>
                  <a:cxn ang="T7">
                    <a:pos x="T2" y="T3"/>
                  </a:cxn>
                  <a:cxn ang="T8">
                    <a:pos x="T4" y="T5"/>
                  </a:cxn>
                </a:cxnLst>
                <a:rect l="T9" t="T10" r="T11" b="T12"/>
                <a:pathLst>
                  <a:path w="26059" h="43200" fill="none" extrusionOk="0">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extrusionOk="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a:solidFill>
                  <a:srgbClr val="006600"/>
                </a:solidFill>
                <a:round/>
                <a:headEnd/>
                <a:tailEnd type="triangle" w="lg" len="med"/>
              </a:ln>
            </p:spPr>
            <p:txBody>
              <a:bodyPr wrap="none" anchor="ctr"/>
              <a:lstStyle/>
              <a:p>
                <a:endParaRPr lang="en-US">
                  <a:latin typeface="Arial"/>
                  <a:cs typeface="Arial"/>
                </a:endParaRPr>
              </a:p>
            </p:txBody>
          </p:sp>
          <p:sp>
            <p:nvSpPr>
              <p:cNvPr id="130" name="Rectangle 86"/>
              <p:cNvSpPr>
                <a:spLocks noChangeArrowheads="1"/>
              </p:cNvSpPr>
              <p:nvPr/>
            </p:nvSpPr>
            <p:spPr bwMode="auto">
              <a:xfrm>
                <a:off x="165" y="3392"/>
                <a:ext cx="707" cy="298"/>
              </a:xfrm>
              <a:prstGeom prst="rect">
                <a:avLst/>
              </a:prstGeom>
              <a:noFill/>
              <a:ln w="9525">
                <a:noFill/>
                <a:miter lim="800000"/>
                <a:headEnd/>
                <a:tailEnd/>
              </a:ln>
            </p:spPr>
            <p:txBody>
              <a:bodyPr>
                <a:spAutoFit/>
              </a:bodyPr>
              <a:lstStyle/>
              <a:p>
                <a:pPr algn="r"/>
                <a:r>
                  <a:rPr lang="en-US" sz="2500" b="1" dirty="0">
                    <a:latin typeface="Arial"/>
                    <a:cs typeface="Arial"/>
                  </a:rPr>
                  <a:t>∆</a:t>
                </a:r>
                <a:r>
                  <a:rPr lang="en-US" sz="2500" b="1" i="1" dirty="0">
                    <a:latin typeface="Arial"/>
                    <a:cs typeface="Arial"/>
                  </a:rPr>
                  <a:t>L</a:t>
                </a:r>
                <a:r>
                  <a:rPr lang="en-US" sz="2500" dirty="0">
                    <a:latin typeface="Arial"/>
                    <a:cs typeface="Arial"/>
                  </a:rPr>
                  <a:t> = 1</a:t>
                </a:r>
              </a:p>
            </p:txBody>
          </p:sp>
        </p:grpSp>
      </p:grpSp>
      <p:sp>
        <p:nvSpPr>
          <p:cNvPr id="4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3905434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strips(downRight)">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3"/>
                                        </p:tgtEl>
                                      </p:cBhvr>
                                    </p:animEffect>
                                    <p:set>
                                      <p:cBhvr>
                                        <p:cTn id="17" dur="1" fill="hold">
                                          <p:stCondLst>
                                            <p:cond delay="499"/>
                                          </p:stCondLst>
                                        </p:cTn>
                                        <p:tgtEl>
                                          <p:spTgt spid="73"/>
                                        </p:tgtEl>
                                        <p:attrNameLst>
                                          <p:attrName>style.visibility</p:attrName>
                                        </p:attrNameLst>
                                      </p:cBhvr>
                                      <p:to>
                                        <p:strVal val="hidden"/>
                                      </p:to>
                                    </p:se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ipe(left)">
                                      <p:cBhvr>
                                        <p:cTn id="21" dur="500"/>
                                        <p:tgtEl>
                                          <p:spTgt spid="84"/>
                                        </p:tgtEl>
                                      </p:cBhvr>
                                    </p:animEffect>
                                  </p:childTnLst>
                                </p:cTn>
                              </p:par>
                            </p:childTnLst>
                          </p:cTn>
                        </p:par>
                        <p:par>
                          <p:cTn id="22" fill="hold">
                            <p:stCondLst>
                              <p:cond delay="1000"/>
                            </p:stCondLst>
                            <p:childTnLst>
                              <p:par>
                                <p:cTn id="23" presetID="18" presetClass="entr" presetSubtype="6"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strips(downRight)">
                                      <p:cBhvr>
                                        <p:cTn id="25" dur="1000"/>
                                        <p:tgtEl>
                                          <p:spTgt spid="96"/>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500"/>
                                        <p:tgtEl>
                                          <p:spTgt spid="8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96"/>
                                        </p:tgtEl>
                                      </p:cBhvr>
                                    </p:animEffect>
                                    <p:set>
                                      <p:cBhvr>
                                        <p:cTn id="34" dur="1" fill="hold">
                                          <p:stCondLst>
                                            <p:cond delay="499"/>
                                          </p:stCondLst>
                                        </p:cTn>
                                        <p:tgtEl>
                                          <p:spTgt spid="96"/>
                                        </p:tgtEl>
                                        <p:attrNameLst>
                                          <p:attrName>style.visibility</p:attrName>
                                        </p:attrNameLst>
                                      </p:cBhvr>
                                      <p:to>
                                        <p:strVal val="hidden"/>
                                      </p:to>
                                    </p:set>
                                  </p:childTnLst>
                                </p:cTn>
                              </p:par>
                            </p:childTnLst>
                          </p:cTn>
                        </p:par>
                        <p:par>
                          <p:cTn id="35" fill="hold">
                            <p:stCondLst>
                              <p:cond delay="500"/>
                            </p:stCondLst>
                            <p:childTnLst>
                              <p:par>
                                <p:cTn id="36" presetID="18" presetClass="entr" presetSubtype="6" fill="hold" nodeType="after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strips(downRight)">
                                      <p:cBhvr>
                                        <p:cTn id="38" dur="1000"/>
                                        <p:tgtEl>
                                          <p:spTgt spid="105"/>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wipe(left)">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05"/>
                                        </p:tgtEl>
                                      </p:cBhvr>
                                    </p:animEffect>
                                    <p:set>
                                      <p:cBhvr>
                                        <p:cTn id="47" dur="1" fill="hold">
                                          <p:stCondLst>
                                            <p:cond delay="499"/>
                                          </p:stCondLst>
                                        </p:cTn>
                                        <p:tgtEl>
                                          <p:spTgt spid="105"/>
                                        </p:tgtEl>
                                        <p:attrNameLst>
                                          <p:attrName>style.visibility</p:attrName>
                                        </p:attrNameLst>
                                      </p:cBhvr>
                                      <p:to>
                                        <p:strVal val="hidden"/>
                                      </p:to>
                                    </p:set>
                                  </p:childTnLst>
                                </p:cTn>
                              </p:par>
                            </p:childTnLst>
                          </p:cTn>
                        </p:par>
                        <p:par>
                          <p:cTn id="48" fill="hold">
                            <p:stCondLst>
                              <p:cond delay="500"/>
                            </p:stCondLst>
                            <p:childTnLst>
                              <p:par>
                                <p:cTn id="49" presetID="18" presetClass="entr" presetSubtype="6" fill="hold" nodeType="after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strips(downRight)">
                                      <p:cBhvr>
                                        <p:cTn id="51" dur="1000"/>
                                        <p:tgtEl>
                                          <p:spTgt spid="116"/>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wipe(left)">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16"/>
                                        </p:tgtEl>
                                      </p:cBhvr>
                                    </p:animEffect>
                                    <p:set>
                                      <p:cBhvr>
                                        <p:cTn id="60" dur="1" fill="hold">
                                          <p:stCondLst>
                                            <p:cond delay="499"/>
                                          </p:stCondLst>
                                        </p:cTn>
                                        <p:tgtEl>
                                          <p:spTgt spid="116"/>
                                        </p:tgtEl>
                                        <p:attrNameLst>
                                          <p:attrName>style.visibility</p:attrName>
                                        </p:attrNameLst>
                                      </p:cBhvr>
                                      <p:to>
                                        <p:strVal val="hidden"/>
                                      </p:to>
                                    </p:set>
                                  </p:childTnLst>
                                </p:cTn>
                              </p:par>
                            </p:childTnLst>
                          </p:cTn>
                        </p:par>
                        <p:par>
                          <p:cTn id="61" fill="hold">
                            <p:stCondLst>
                              <p:cond delay="500"/>
                            </p:stCondLst>
                            <p:childTnLst>
                              <p:par>
                                <p:cTn id="62" presetID="18" presetClass="entr" presetSubtype="6" fill="hold" nodeType="after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strips(downRight)">
                                      <p:cBhvr>
                                        <p:cTn id="64" dur="1000"/>
                                        <p:tgtEl>
                                          <p:spTgt spid="126"/>
                                        </p:tgtEl>
                                      </p:cBhvr>
                                    </p:animEffect>
                                  </p:childTnLst>
                                </p:cTn>
                              </p:par>
                            </p:childTnLst>
                          </p:cTn>
                        </p:par>
                        <p:par>
                          <p:cTn id="65" fill="hold">
                            <p:stCondLst>
                              <p:cond delay="1500"/>
                            </p:stCondLst>
                            <p:childTnLst>
                              <p:par>
                                <p:cTn id="66" presetID="22" presetClass="entr" presetSubtype="8" fill="hold" grpId="0" nodeType="afterEffect">
                                  <p:stCondLst>
                                    <p:cond delay="0"/>
                                  </p:stCondLst>
                                  <p:childTnLst>
                                    <p:set>
                                      <p:cBhvr>
                                        <p:cTn id="67" dur="1" fill="hold">
                                          <p:stCondLst>
                                            <p:cond delay="0"/>
                                          </p:stCondLst>
                                        </p:cTn>
                                        <p:tgtEl>
                                          <p:spTgt spid="80"/>
                                        </p:tgtEl>
                                        <p:attrNameLst>
                                          <p:attrName>style.visibility</p:attrName>
                                        </p:attrNameLst>
                                      </p:cBhvr>
                                      <p:to>
                                        <p:strVal val="visible"/>
                                      </p:to>
                                    </p:set>
                                    <p:animEffect transition="in" filter="wipe(left)">
                                      <p:cBhvr>
                                        <p:cTn id="6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P spid="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wrap="square" anchor="ctr"/>
          <a:lstStyle/>
          <a:p>
            <a:r>
              <a:rPr lang="en-US" altLang="en-US" dirty="0"/>
              <a:t>Diminishing MPL</a:t>
            </a:r>
          </a:p>
        </p:txBody>
      </p:sp>
      <p:sp>
        <p:nvSpPr>
          <p:cNvPr id="19459" name="Content Placeholder 2"/>
          <p:cNvSpPr>
            <a:spLocks noGrp="1"/>
          </p:cNvSpPr>
          <p:nvPr>
            <p:ph idx="1"/>
          </p:nvPr>
        </p:nvSpPr>
        <p:spPr>
          <a:prstGeom prst="rect">
            <a:avLst/>
          </a:prstGeom>
        </p:spPr>
        <p:txBody>
          <a:bodyPr/>
          <a:lstStyle/>
          <a:p>
            <a:r>
              <a:rPr lang="en-US" altLang="en-US" sz="3200" dirty="0"/>
              <a:t>Diminishing marginal product</a:t>
            </a:r>
          </a:p>
          <a:p>
            <a:pPr lvl="1"/>
            <a:r>
              <a:rPr lang="en-US" altLang="en-US" sz="2800" dirty="0"/>
              <a:t>Marginal product of an input declines as the quantity of the input increases</a:t>
            </a:r>
          </a:p>
          <a:p>
            <a:pPr lvl="1"/>
            <a:r>
              <a:rPr lang="en-US" altLang="en-US" sz="2800" dirty="0"/>
              <a:t>Production function gets flatter as more inputs are being used</a:t>
            </a:r>
          </a:p>
          <a:p>
            <a:pPr lvl="1"/>
            <a:r>
              <a:rPr lang="en-US" altLang="en-US" sz="2800" dirty="0"/>
              <a:t>The slope of the production function decreases</a:t>
            </a:r>
          </a:p>
          <a:p>
            <a:pPr marL="0" indent="0">
              <a:buNone/>
            </a:pPr>
            <a:r>
              <a:rPr lang="en-US" sz="3200" dirty="0"/>
              <a:t>“Rational people think at the margin”</a:t>
            </a:r>
          </a:p>
          <a:p>
            <a:r>
              <a:rPr lang="en-US" altLang="en-US" sz="3200" dirty="0"/>
              <a:t>Hiring one extra worker </a:t>
            </a:r>
          </a:p>
          <a:p>
            <a:pPr lvl="1"/>
            <a:r>
              <a:rPr lang="en-US" altLang="en-US" sz="2800" dirty="0"/>
              <a:t>Increases output by MPL </a:t>
            </a:r>
          </a:p>
          <a:p>
            <a:pPr lvl="1"/>
            <a:r>
              <a:rPr lang="en-US" altLang="en-US" sz="2800" dirty="0"/>
              <a:t>Increases costs by the wage paid</a:t>
            </a:r>
          </a:p>
        </p:txBody>
      </p:sp>
      <p:sp>
        <p:nvSpPr>
          <p:cNvPr id="19461"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7D57B53-7052-4A27-9A3E-54F944B1DC4D}" type="slidenum">
              <a:rPr lang="en-US" altLang="en-US" sz="1200" smtClean="0">
                <a:solidFill>
                  <a:srgbClr val="002060"/>
                </a:solidFill>
              </a:rPr>
              <a:pPr eaLnBrk="1" hangingPunct="1"/>
              <a:t>19</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163845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912" y="990600"/>
            <a:ext cx="8698688" cy="5486400"/>
          </a:xfrm>
        </p:spPr>
        <p:txBody>
          <a:bodyPr>
            <a:noAutofit/>
          </a:bodyPr>
          <a:lstStyle/>
          <a:p>
            <a:r>
              <a:rPr lang="en-US" sz="3200" dirty="0"/>
              <a:t>What is a production function?  What is marginal product?  How are they related? </a:t>
            </a:r>
          </a:p>
          <a:p>
            <a:r>
              <a:rPr lang="en-US" sz="3200" dirty="0"/>
              <a:t>What are the various costs?  How are they related to each other and to output?</a:t>
            </a:r>
          </a:p>
          <a:p>
            <a:r>
              <a:rPr lang="en-US" sz="3200" dirty="0"/>
              <a:t>How are costs different in the short run vs. </a:t>
            </a:r>
            <a:br>
              <a:rPr lang="en-US" sz="3200" dirty="0"/>
            </a:br>
            <a:r>
              <a:rPr lang="en-US" sz="3200" dirty="0"/>
              <a:t>the long run?  </a:t>
            </a:r>
          </a:p>
          <a:p>
            <a:r>
              <a:rPr lang="en-US" sz="3200" dirty="0"/>
              <a:t>What are “economies of scale”?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2" name="Title 1"/>
          <p:cNvSpPr>
            <a:spLocks noGrp="1"/>
          </p:cNvSpPr>
          <p:nvPr>
            <p:ph type="title"/>
          </p:nvPr>
        </p:nvSpPr>
        <p:spPr/>
        <p:txBody>
          <a:bodyPr/>
          <a:lstStyle/>
          <a:p>
            <a:r>
              <a:rPr lang="en-US" dirty="0"/>
              <a:t>IN THIS CHAPTER</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2C: Xavier’s popcorn truck costs</a:t>
            </a:r>
          </a:p>
        </p:txBody>
      </p:sp>
      <p:sp>
        <p:nvSpPr>
          <p:cNvPr id="3" name="Content Placeholder 2"/>
          <p:cNvSpPr>
            <a:spLocks noGrp="1"/>
          </p:cNvSpPr>
          <p:nvPr>
            <p:ph idx="1"/>
          </p:nvPr>
        </p:nvSpPr>
        <p:spPr/>
        <p:txBody>
          <a:bodyPr>
            <a:normAutofit/>
          </a:bodyPr>
          <a:lstStyle/>
          <a:p>
            <a:r>
              <a:rPr lang="en-US" dirty="0"/>
              <a:t>Xavier must pay $200 per day for the truck, regardless of how much popcorn he produces</a:t>
            </a:r>
          </a:p>
          <a:p>
            <a:r>
              <a:rPr lang="en-US" dirty="0"/>
              <a:t>The market wage for popcorn makers is $50 per day</a:t>
            </a:r>
          </a:p>
          <a:p>
            <a:r>
              <a:rPr lang="en-US" dirty="0"/>
              <a:t>So, Xavier’s costs are related to how much popcorn the truck produces</a:t>
            </a:r>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38760002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2C: Solutions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10034334"/>
              </p:ext>
            </p:extLst>
          </p:nvPr>
        </p:nvGraphicFramePr>
        <p:xfrm>
          <a:off x="914399" y="1554480"/>
          <a:ext cx="7391401" cy="3931920"/>
        </p:xfrm>
        <a:graphic>
          <a:graphicData uri="http://schemas.openxmlformats.org/drawingml/2006/table">
            <a:tbl>
              <a:tblPr firstRow="1" bandRow="1">
                <a:tableStyleId>{5C22544A-7EE6-4342-B048-85BDC9FD1C3A}</a:tableStyleId>
              </a:tblPr>
              <a:tblGrid>
                <a:gridCol w="1533088">
                  <a:extLst>
                    <a:ext uri="{9D8B030D-6E8A-4147-A177-3AD203B41FA5}">
                      <a16:colId xmlns:a16="http://schemas.microsoft.com/office/drawing/2014/main" val="20000"/>
                    </a:ext>
                  </a:extLst>
                </a:gridCol>
                <a:gridCol w="1513040">
                  <a:extLst>
                    <a:ext uri="{9D8B030D-6E8A-4147-A177-3AD203B41FA5}">
                      <a16:colId xmlns:a16="http://schemas.microsoft.com/office/drawing/2014/main" val="20001"/>
                    </a:ext>
                  </a:extLst>
                </a:gridCol>
                <a:gridCol w="1647906">
                  <a:extLst>
                    <a:ext uri="{9D8B030D-6E8A-4147-A177-3AD203B41FA5}">
                      <a16:colId xmlns:a16="http://schemas.microsoft.com/office/drawing/2014/main" val="20002"/>
                    </a:ext>
                  </a:extLst>
                </a:gridCol>
                <a:gridCol w="1474768">
                  <a:extLst>
                    <a:ext uri="{9D8B030D-6E8A-4147-A177-3AD203B41FA5}">
                      <a16:colId xmlns:a16="http://schemas.microsoft.com/office/drawing/2014/main" val="20003"/>
                    </a:ext>
                  </a:extLst>
                </a:gridCol>
                <a:gridCol w="1222599">
                  <a:extLst>
                    <a:ext uri="{9D8B030D-6E8A-4147-A177-3AD203B41FA5}">
                      <a16:colId xmlns:a16="http://schemas.microsoft.com/office/drawing/2014/main" val="20004"/>
                    </a:ext>
                  </a:extLst>
                </a:gridCol>
              </a:tblGrid>
              <a:tr h="370840">
                <a:tc>
                  <a:txBody>
                    <a:bodyPr/>
                    <a:lstStyle/>
                    <a:p>
                      <a:pPr algn="ctr"/>
                      <a:r>
                        <a:rPr lang="en-US" sz="2400" b="1" dirty="0">
                          <a:solidFill>
                            <a:schemeClr val="tx1"/>
                          </a:solidFill>
                        </a:rPr>
                        <a:t>L </a:t>
                      </a:r>
                    </a:p>
                    <a:p>
                      <a:pPr algn="ctr"/>
                      <a:r>
                        <a:rPr lang="en-US" sz="2400" b="0" dirty="0">
                          <a:solidFill>
                            <a:schemeClr val="tx1"/>
                          </a:solidFill>
                        </a:rPr>
                        <a:t>workers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solidFill>
                            <a:srgbClr val="002060"/>
                          </a:solidFill>
                        </a:rPr>
                        <a:t>Q</a:t>
                      </a:r>
                      <a:r>
                        <a:rPr lang="en-US" sz="2400" b="0" dirty="0">
                          <a:solidFill>
                            <a:srgbClr val="002060"/>
                          </a:solidFill>
                        </a:rPr>
                        <a:t> </a:t>
                      </a:r>
                    </a:p>
                    <a:p>
                      <a:pPr algn="ctr"/>
                      <a:r>
                        <a:rPr lang="en-US" sz="2400" b="0" dirty="0">
                          <a:solidFill>
                            <a:srgbClr val="002060"/>
                          </a:solidFill>
                        </a:rPr>
                        <a:t>buckets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Cost of </a:t>
                      </a:r>
                    </a:p>
                    <a:p>
                      <a:pPr algn="ctr"/>
                      <a:r>
                        <a:rPr lang="en-US" sz="2400" b="0" dirty="0">
                          <a:solidFill>
                            <a:schemeClr val="tx1"/>
                          </a:solidFill>
                        </a:rPr>
                        <a:t>the truck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Cost </a:t>
                      </a:r>
                    </a:p>
                    <a:p>
                      <a:pPr algn="ctr"/>
                      <a:r>
                        <a:rPr lang="en-US" sz="2400" b="0" dirty="0">
                          <a:solidFill>
                            <a:schemeClr val="tx1"/>
                          </a:solidFill>
                        </a:rPr>
                        <a:t>of labor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Total </a:t>
                      </a:r>
                    </a:p>
                    <a:p>
                      <a:pPr algn="ctr"/>
                      <a:r>
                        <a:rPr lang="en-US" sz="2400" b="0" dirty="0">
                          <a:solidFill>
                            <a:schemeClr val="tx1"/>
                          </a:solidFill>
                        </a:rPr>
                        <a:t>Cost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800"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sz="2800"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80464470"/>
              </p:ext>
            </p:extLst>
          </p:nvPr>
        </p:nvGraphicFramePr>
        <p:xfrm>
          <a:off x="4258945" y="2362200"/>
          <a:ext cx="1075055" cy="3108960"/>
        </p:xfrm>
        <a:graphic>
          <a:graphicData uri="http://schemas.openxmlformats.org/drawingml/2006/table">
            <a:tbl>
              <a:tblPr firstRow="1" bandRow="1">
                <a:tableStyleId>{5C22544A-7EE6-4342-B048-85BDC9FD1C3A}</a:tableStyleId>
              </a:tblPr>
              <a:tblGrid>
                <a:gridCol w="1075055">
                  <a:extLst>
                    <a:ext uri="{9D8B030D-6E8A-4147-A177-3AD203B41FA5}">
                      <a16:colId xmlns:a16="http://schemas.microsoft.com/office/drawing/2014/main" val="20000"/>
                    </a:ext>
                  </a:extLst>
                </a:gridCol>
              </a:tblGrid>
              <a:tr h="370840">
                <a:tc>
                  <a:txBody>
                    <a:bodyPr/>
                    <a:lstStyle/>
                    <a:p>
                      <a:pPr algn="ctr"/>
                      <a:r>
                        <a:rPr lang="en-US" sz="2800" b="0" dirty="0">
                          <a:solidFill>
                            <a:srgbClr val="702224"/>
                          </a:solidFill>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800" dirty="0">
                          <a:solidFill>
                            <a:srgbClr val="702224"/>
                          </a:solidFill>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dirty="0">
                          <a:solidFill>
                            <a:srgbClr val="702224"/>
                          </a:solidFill>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dirty="0">
                          <a:solidFill>
                            <a:srgbClr val="702224"/>
                          </a:solidFill>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dirty="0">
                          <a:solidFill>
                            <a:srgbClr val="702224"/>
                          </a:solidFill>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dirty="0">
                          <a:solidFill>
                            <a:srgbClr val="702224"/>
                          </a:solidFill>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2899779516"/>
              </p:ext>
            </p:extLst>
          </p:nvPr>
        </p:nvGraphicFramePr>
        <p:xfrm>
          <a:off x="5706745" y="2362200"/>
          <a:ext cx="1075055" cy="3108960"/>
        </p:xfrm>
        <a:graphic>
          <a:graphicData uri="http://schemas.openxmlformats.org/drawingml/2006/table">
            <a:tbl>
              <a:tblPr firstRow="1" bandRow="1">
                <a:tableStyleId>{5C22544A-7EE6-4342-B048-85BDC9FD1C3A}</a:tableStyleId>
              </a:tblPr>
              <a:tblGrid>
                <a:gridCol w="1075055">
                  <a:extLst>
                    <a:ext uri="{9D8B030D-6E8A-4147-A177-3AD203B41FA5}">
                      <a16:colId xmlns:a16="http://schemas.microsoft.com/office/drawing/2014/main" val="20000"/>
                    </a:ext>
                  </a:extLst>
                </a:gridCol>
              </a:tblGrid>
              <a:tr h="370840">
                <a:tc>
                  <a:txBody>
                    <a:bodyPr/>
                    <a:lstStyle/>
                    <a:p>
                      <a:pPr algn="r"/>
                      <a:r>
                        <a:rPr lang="en-US" sz="2800" b="0" dirty="0">
                          <a:solidFill>
                            <a:srgbClr val="702224"/>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sz="2800" dirty="0">
                          <a:solidFill>
                            <a:srgbClr val="702224"/>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r"/>
                      <a:r>
                        <a:rPr lang="en-US" sz="2800" dirty="0">
                          <a:solidFill>
                            <a:srgbClr val="702224"/>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r"/>
                      <a:r>
                        <a:rPr lang="en-US" sz="2800" dirty="0">
                          <a:solidFill>
                            <a:srgbClr val="702224"/>
                          </a:solidFill>
                        </a:rPr>
                        <a:t>$150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r"/>
                      <a:r>
                        <a:rPr lang="en-US" sz="2800" dirty="0">
                          <a:solidFill>
                            <a:srgbClr val="702224"/>
                          </a:solidFill>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r"/>
                      <a:r>
                        <a:rPr lang="en-US" sz="2800" dirty="0">
                          <a:solidFill>
                            <a:srgbClr val="702224"/>
                          </a:solidFill>
                        </a:rPr>
                        <a:t>$250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2887889417"/>
              </p:ext>
            </p:extLst>
          </p:nvPr>
        </p:nvGraphicFramePr>
        <p:xfrm>
          <a:off x="7162800" y="2362200"/>
          <a:ext cx="1075055" cy="3108960"/>
        </p:xfrm>
        <a:graphic>
          <a:graphicData uri="http://schemas.openxmlformats.org/drawingml/2006/table">
            <a:tbl>
              <a:tblPr firstRow="1" bandRow="1">
                <a:tableStyleId>{5C22544A-7EE6-4342-B048-85BDC9FD1C3A}</a:tableStyleId>
              </a:tblPr>
              <a:tblGrid>
                <a:gridCol w="1075055">
                  <a:extLst>
                    <a:ext uri="{9D8B030D-6E8A-4147-A177-3AD203B41FA5}">
                      <a16:colId xmlns:a16="http://schemas.microsoft.com/office/drawing/2014/main" val="20000"/>
                    </a:ext>
                  </a:extLst>
                </a:gridCol>
              </a:tblGrid>
              <a:tr h="370840">
                <a:tc>
                  <a:txBody>
                    <a:bodyPr/>
                    <a:lstStyle/>
                    <a:p>
                      <a:pPr algn="ctr"/>
                      <a:r>
                        <a:rPr lang="en-US" sz="2800" b="0" dirty="0">
                          <a:solidFill>
                            <a:schemeClr val="tx1"/>
                          </a:solidFill>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800" dirty="0">
                          <a:solidFill>
                            <a:schemeClr val="tx1"/>
                          </a:solidFill>
                        </a:rPr>
                        <a:t>$250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dirty="0">
                          <a:solidFill>
                            <a:schemeClr val="tx1"/>
                          </a:solidFill>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dirty="0">
                          <a:solidFill>
                            <a:schemeClr val="tx1"/>
                          </a:solidFill>
                        </a:rPr>
                        <a:t>$350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dirty="0">
                          <a:solidFill>
                            <a:schemeClr val="tx1"/>
                          </a:solidFill>
                        </a:rPr>
                        <a:t>$400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dirty="0">
                          <a:solidFill>
                            <a:schemeClr val="tx1"/>
                          </a:solidFill>
                        </a:rPr>
                        <a:t>$450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9"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26420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up)">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up)">
                                      <p:cBhvr>
                                        <p:cTn id="2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2D: Xavier’s total cost curve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72672199"/>
              </p:ext>
            </p:extLst>
          </p:nvPr>
        </p:nvGraphicFramePr>
        <p:xfrm>
          <a:off x="152400" y="1828800"/>
          <a:ext cx="2392997" cy="3931920"/>
        </p:xfrm>
        <a:graphic>
          <a:graphicData uri="http://schemas.openxmlformats.org/drawingml/2006/table">
            <a:tbl>
              <a:tblPr firstRow="1" bandRow="1">
                <a:tableStyleId>{5C22544A-7EE6-4342-B048-85BDC9FD1C3A}</a:tableStyleId>
              </a:tblPr>
              <a:tblGrid>
                <a:gridCol w="1317942">
                  <a:extLst>
                    <a:ext uri="{9D8B030D-6E8A-4147-A177-3AD203B41FA5}">
                      <a16:colId xmlns:a16="http://schemas.microsoft.com/office/drawing/2014/main" val="20000"/>
                    </a:ext>
                  </a:extLst>
                </a:gridCol>
                <a:gridCol w="1075055">
                  <a:extLst>
                    <a:ext uri="{9D8B030D-6E8A-4147-A177-3AD203B41FA5}">
                      <a16:colId xmlns:a16="http://schemas.microsoft.com/office/drawing/2014/main" val="20001"/>
                    </a:ext>
                  </a:extLst>
                </a:gridCol>
              </a:tblGrid>
              <a:tr h="370840">
                <a:tc>
                  <a:txBody>
                    <a:bodyPr/>
                    <a:lstStyle/>
                    <a:p>
                      <a:pPr algn="ctr"/>
                      <a:r>
                        <a:rPr lang="en-US" sz="2400" b="1" dirty="0">
                          <a:solidFill>
                            <a:srgbClr val="002060"/>
                          </a:solidFill>
                        </a:rPr>
                        <a:t>Q</a:t>
                      </a:r>
                      <a:r>
                        <a:rPr lang="en-US" sz="2400" b="0" dirty="0">
                          <a:solidFill>
                            <a:srgbClr val="002060"/>
                          </a:solidFill>
                        </a:rPr>
                        <a:t> </a:t>
                      </a:r>
                    </a:p>
                    <a:p>
                      <a:pPr algn="ctr"/>
                      <a:r>
                        <a:rPr lang="en-US" sz="2400" b="0" dirty="0">
                          <a:solidFill>
                            <a:srgbClr val="002060"/>
                          </a:solidFill>
                        </a:rPr>
                        <a:t>buckets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Total </a:t>
                      </a:r>
                    </a:p>
                    <a:p>
                      <a:pPr algn="ctr"/>
                      <a:r>
                        <a:rPr lang="en-US" sz="2400" b="0" dirty="0">
                          <a:solidFill>
                            <a:schemeClr val="tx1"/>
                          </a:solidFill>
                        </a:rPr>
                        <a:t>Cost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800" dirty="0">
                          <a:solidFill>
                            <a:srgbClr val="00206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dirty="0">
                          <a:solidFill>
                            <a:srgbClr val="002060"/>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$250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dirty="0">
                          <a:solidFill>
                            <a:srgbClr val="002060"/>
                          </a:solidFill>
                        </a:rPr>
                        <a:t>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dirty="0">
                          <a:solidFill>
                            <a:srgbClr val="002060"/>
                          </a:solidFill>
                        </a:rPr>
                        <a:t>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$350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dirty="0">
                          <a:solidFill>
                            <a:srgbClr val="002060"/>
                          </a:solidFill>
                        </a:rPr>
                        <a:t>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$400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sz="2800" dirty="0">
                          <a:solidFill>
                            <a:srgbClr val="002060"/>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$450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pSp>
        <p:nvGrpSpPr>
          <p:cNvPr id="129" name="Group 128"/>
          <p:cNvGrpSpPr/>
          <p:nvPr/>
        </p:nvGrpSpPr>
        <p:grpSpPr>
          <a:xfrm>
            <a:off x="2743200" y="851677"/>
            <a:ext cx="6096000" cy="5244323"/>
            <a:chOff x="2743200" y="851677"/>
            <a:chExt cx="6096000" cy="5244323"/>
          </a:xfrm>
        </p:grpSpPr>
        <p:grpSp>
          <p:nvGrpSpPr>
            <p:cNvPr id="90" name="Group 89"/>
            <p:cNvGrpSpPr/>
            <p:nvPr/>
          </p:nvGrpSpPr>
          <p:grpSpPr>
            <a:xfrm>
              <a:off x="3233460" y="5265003"/>
              <a:ext cx="5605740" cy="830997"/>
              <a:chOff x="3233460" y="5265003"/>
              <a:chExt cx="5605740" cy="830997"/>
            </a:xfrm>
          </p:grpSpPr>
          <p:sp>
            <p:nvSpPr>
              <p:cNvPr id="21" name="TextBox 20"/>
              <p:cNvSpPr txBox="1"/>
              <p:nvPr/>
            </p:nvSpPr>
            <p:spPr>
              <a:xfrm>
                <a:off x="6052860" y="5265003"/>
                <a:ext cx="2786340" cy="830997"/>
              </a:xfrm>
              <a:prstGeom prst="rect">
                <a:avLst/>
              </a:prstGeom>
              <a:noFill/>
            </p:spPr>
            <p:txBody>
              <a:bodyPr wrap="none" rtlCol="0">
                <a:spAutoFit/>
              </a:bodyPr>
              <a:lstStyle/>
              <a:p>
                <a:pPr algn="r"/>
                <a:r>
                  <a:rPr lang="en-US" sz="2400" dirty="0"/>
                  <a:t>Q</a:t>
                </a:r>
              </a:p>
              <a:p>
                <a:r>
                  <a:rPr lang="en-US" sz="2400" dirty="0"/>
                  <a:t>Quantity of Output</a:t>
                </a:r>
              </a:p>
            </p:txBody>
          </p:sp>
          <p:sp>
            <p:nvSpPr>
              <p:cNvPr id="22" name="TextBox 21"/>
              <p:cNvSpPr txBox="1"/>
              <p:nvPr/>
            </p:nvSpPr>
            <p:spPr>
              <a:xfrm>
                <a:off x="3233460" y="5341203"/>
                <a:ext cx="312906" cy="369332"/>
              </a:xfrm>
              <a:prstGeom prst="rect">
                <a:avLst/>
              </a:prstGeom>
              <a:noFill/>
            </p:spPr>
            <p:txBody>
              <a:bodyPr wrap="none" rtlCol="0">
                <a:spAutoFit/>
              </a:bodyPr>
              <a:lstStyle/>
              <a:p>
                <a:r>
                  <a:rPr lang="en-US" dirty="0"/>
                  <a:t>0</a:t>
                </a:r>
              </a:p>
            </p:txBody>
          </p:sp>
          <p:cxnSp>
            <p:nvCxnSpPr>
              <p:cNvPr id="23" name="Straight Connector 22"/>
              <p:cNvCxnSpPr/>
              <p:nvPr/>
            </p:nvCxnSpPr>
            <p:spPr bwMode="auto">
              <a:xfrm flipH="1">
                <a:off x="3650716" y="5265003"/>
                <a:ext cx="4827054" cy="0"/>
              </a:xfrm>
              <a:prstGeom prst="line">
                <a:avLst/>
              </a:prstGeom>
              <a:noFill/>
              <a:ln w="2857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4571469" y="5265003"/>
                <a:ext cx="0" cy="76200"/>
              </a:xfrm>
              <a:prstGeom prst="line">
                <a:avLst/>
              </a:prstGeom>
              <a:no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85338" y="5265003"/>
                <a:ext cx="0" cy="76200"/>
              </a:xfrm>
              <a:prstGeom prst="line">
                <a:avLst/>
              </a:prstGeom>
              <a:no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6399207" y="5265003"/>
                <a:ext cx="0" cy="76200"/>
              </a:xfrm>
              <a:prstGeom prst="line">
                <a:avLst/>
              </a:prstGeom>
              <a:no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7313076" y="5278415"/>
                <a:ext cx="0" cy="76200"/>
              </a:xfrm>
              <a:prstGeom prst="line">
                <a:avLst/>
              </a:prstGeom>
              <a:noFill/>
              <a:ln w="9525" cap="flat" cmpd="sng" algn="ctr">
                <a:solidFill>
                  <a:schemeClr val="tx1"/>
                </a:solidFill>
                <a:prstDash val="solid"/>
                <a:round/>
                <a:headEnd type="none" w="med" len="med"/>
                <a:tailEnd type="none" w="med" len="med"/>
              </a:ln>
              <a:effectLst/>
            </p:spPr>
          </p:cxnSp>
          <p:grpSp>
            <p:nvGrpSpPr>
              <p:cNvPr id="89" name="Group 88"/>
              <p:cNvGrpSpPr/>
              <p:nvPr/>
            </p:nvGrpSpPr>
            <p:grpSpPr>
              <a:xfrm>
                <a:off x="7965013" y="5278415"/>
                <a:ext cx="569387" cy="432120"/>
                <a:chOff x="7965013" y="5278415"/>
                <a:chExt cx="569387" cy="432120"/>
              </a:xfrm>
            </p:grpSpPr>
            <p:cxnSp>
              <p:nvCxnSpPr>
                <p:cNvPr id="28" name="Straight Connector 27"/>
                <p:cNvCxnSpPr/>
                <p:nvPr/>
              </p:nvCxnSpPr>
              <p:spPr bwMode="auto">
                <a:xfrm>
                  <a:off x="8226947" y="5278415"/>
                  <a:ext cx="0" cy="76200"/>
                </a:xfrm>
                <a:prstGeom prst="line">
                  <a:avLst/>
                </a:prstGeom>
                <a:noFill/>
                <a:ln w="9525" cap="flat" cmpd="sng" algn="ctr">
                  <a:solidFill>
                    <a:schemeClr val="tx1"/>
                  </a:solidFill>
                  <a:prstDash val="solid"/>
                  <a:round/>
                  <a:headEnd type="none" w="med" len="med"/>
                  <a:tailEnd type="none" w="med" len="med"/>
                </a:ln>
                <a:effectLst/>
              </p:spPr>
            </p:cxnSp>
            <p:sp>
              <p:nvSpPr>
                <p:cNvPr id="33" name="TextBox 32"/>
                <p:cNvSpPr txBox="1"/>
                <p:nvPr/>
              </p:nvSpPr>
              <p:spPr>
                <a:xfrm>
                  <a:off x="7965013" y="5341203"/>
                  <a:ext cx="569387" cy="369332"/>
                </a:xfrm>
                <a:prstGeom prst="rect">
                  <a:avLst/>
                </a:prstGeom>
                <a:noFill/>
              </p:spPr>
              <p:txBody>
                <a:bodyPr wrap="none" rtlCol="0">
                  <a:spAutoFit/>
                </a:bodyPr>
                <a:lstStyle/>
                <a:p>
                  <a:r>
                    <a:rPr lang="en-US" dirty="0"/>
                    <a:t>100</a:t>
                  </a:r>
                </a:p>
              </p:txBody>
            </p:sp>
          </p:grpSp>
          <p:grpSp>
            <p:nvGrpSpPr>
              <p:cNvPr id="82" name="Group 81"/>
              <p:cNvGrpSpPr/>
              <p:nvPr/>
            </p:nvGrpSpPr>
            <p:grpSpPr>
              <a:xfrm>
                <a:off x="4808627" y="5265003"/>
                <a:ext cx="441146" cy="440016"/>
                <a:chOff x="4808627" y="5265003"/>
                <a:chExt cx="441146" cy="440016"/>
              </a:xfrm>
            </p:grpSpPr>
            <p:sp>
              <p:nvSpPr>
                <p:cNvPr id="29" name="TextBox 28"/>
                <p:cNvSpPr txBox="1"/>
                <p:nvPr/>
              </p:nvSpPr>
              <p:spPr>
                <a:xfrm>
                  <a:off x="4808627" y="5335687"/>
                  <a:ext cx="441146" cy="369332"/>
                </a:xfrm>
                <a:prstGeom prst="rect">
                  <a:avLst/>
                </a:prstGeom>
                <a:noFill/>
              </p:spPr>
              <p:txBody>
                <a:bodyPr wrap="none" rtlCol="0">
                  <a:spAutoFit/>
                </a:bodyPr>
                <a:lstStyle/>
                <a:p>
                  <a:r>
                    <a:rPr lang="en-US" dirty="0"/>
                    <a:t>30</a:t>
                  </a:r>
                </a:p>
              </p:txBody>
            </p:sp>
            <p:cxnSp>
              <p:nvCxnSpPr>
                <p:cNvPr id="81" name="Straight Connector 80"/>
                <p:cNvCxnSpPr/>
                <p:nvPr/>
              </p:nvCxnSpPr>
              <p:spPr bwMode="auto">
                <a:xfrm>
                  <a:off x="5028403" y="5265003"/>
                  <a:ext cx="0" cy="76200"/>
                </a:xfrm>
                <a:prstGeom prst="line">
                  <a:avLst/>
                </a:prstGeom>
                <a:noFill/>
                <a:ln w="9525" cap="flat" cmpd="sng" algn="ctr">
                  <a:solidFill>
                    <a:schemeClr val="tx1"/>
                  </a:solidFill>
                  <a:prstDash val="solid"/>
                  <a:round/>
                  <a:headEnd type="none" w="med" len="med"/>
                  <a:tailEnd type="none" w="med" len="med"/>
                </a:ln>
                <a:effectLst/>
              </p:spPr>
            </p:cxnSp>
          </p:grpSp>
          <p:grpSp>
            <p:nvGrpSpPr>
              <p:cNvPr id="88" name="Group 87"/>
              <p:cNvGrpSpPr/>
              <p:nvPr/>
            </p:nvGrpSpPr>
            <p:grpSpPr>
              <a:xfrm>
                <a:off x="7543800" y="5278415"/>
                <a:ext cx="441146" cy="432120"/>
                <a:chOff x="7543800" y="5278415"/>
                <a:chExt cx="441146" cy="432120"/>
              </a:xfrm>
            </p:grpSpPr>
            <p:sp>
              <p:nvSpPr>
                <p:cNvPr id="32" name="TextBox 31"/>
                <p:cNvSpPr txBox="1"/>
                <p:nvPr/>
              </p:nvSpPr>
              <p:spPr>
                <a:xfrm>
                  <a:off x="7543800" y="5341203"/>
                  <a:ext cx="441146" cy="369332"/>
                </a:xfrm>
                <a:prstGeom prst="rect">
                  <a:avLst/>
                </a:prstGeom>
                <a:noFill/>
              </p:spPr>
              <p:txBody>
                <a:bodyPr wrap="none" rtlCol="0">
                  <a:spAutoFit/>
                </a:bodyPr>
                <a:lstStyle/>
                <a:p>
                  <a:r>
                    <a:rPr lang="en-US" dirty="0"/>
                    <a:t>90</a:t>
                  </a:r>
                </a:p>
              </p:txBody>
            </p:sp>
            <p:cxnSp>
              <p:nvCxnSpPr>
                <p:cNvPr id="83" name="Straight Connector 82"/>
                <p:cNvCxnSpPr/>
                <p:nvPr/>
              </p:nvCxnSpPr>
              <p:spPr bwMode="auto">
                <a:xfrm>
                  <a:off x="7770012" y="5278415"/>
                  <a:ext cx="0" cy="76200"/>
                </a:xfrm>
                <a:prstGeom prst="line">
                  <a:avLst/>
                </a:prstGeom>
                <a:noFill/>
                <a:ln w="9525" cap="flat" cmpd="sng" algn="ctr">
                  <a:solidFill>
                    <a:schemeClr val="tx1"/>
                  </a:solidFill>
                  <a:prstDash val="solid"/>
                  <a:round/>
                  <a:headEnd type="none" w="med" len="med"/>
                  <a:tailEnd type="none" w="med" len="med"/>
                </a:ln>
                <a:effectLst/>
              </p:spPr>
            </p:cxnSp>
          </p:grpSp>
          <p:grpSp>
            <p:nvGrpSpPr>
              <p:cNvPr id="85" name="Group 84"/>
              <p:cNvGrpSpPr/>
              <p:nvPr/>
            </p:nvGrpSpPr>
            <p:grpSpPr>
              <a:xfrm>
                <a:off x="5959654" y="5265003"/>
                <a:ext cx="441146" cy="445532"/>
                <a:chOff x="5959654" y="5265003"/>
                <a:chExt cx="441146" cy="445532"/>
              </a:xfrm>
            </p:grpSpPr>
            <p:sp>
              <p:nvSpPr>
                <p:cNvPr id="30" name="TextBox 29"/>
                <p:cNvSpPr txBox="1"/>
                <p:nvPr/>
              </p:nvSpPr>
              <p:spPr>
                <a:xfrm>
                  <a:off x="5959654" y="5341203"/>
                  <a:ext cx="441146" cy="369332"/>
                </a:xfrm>
                <a:prstGeom prst="rect">
                  <a:avLst/>
                </a:prstGeom>
                <a:noFill/>
              </p:spPr>
              <p:txBody>
                <a:bodyPr wrap="none" rtlCol="0">
                  <a:spAutoFit/>
                </a:bodyPr>
                <a:lstStyle/>
                <a:p>
                  <a:r>
                    <a:rPr lang="en-US" dirty="0"/>
                    <a:t>55</a:t>
                  </a:r>
                </a:p>
              </p:txBody>
            </p:sp>
            <p:cxnSp>
              <p:nvCxnSpPr>
                <p:cNvPr id="84" name="Straight Connector 83"/>
                <p:cNvCxnSpPr/>
                <p:nvPr/>
              </p:nvCxnSpPr>
              <p:spPr bwMode="auto">
                <a:xfrm>
                  <a:off x="6170740" y="5265003"/>
                  <a:ext cx="0" cy="76200"/>
                </a:xfrm>
                <a:prstGeom prst="line">
                  <a:avLst/>
                </a:prstGeom>
                <a:noFill/>
                <a:ln w="9525" cap="flat" cmpd="sng" algn="ctr">
                  <a:solidFill>
                    <a:schemeClr val="tx1"/>
                  </a:solidFill>
                  <a:prstDash val="solid"/>
                  <a:round/>
                  <a:headEnd type="none" w="med" len="med"/>
                  <a:tailEnd type="none" w="med" len="med"/>
                </a:ln>
                <a:effectLst/>
              </p:spPr>
            </p:cxnSp>
          </p:grpSp>
          <p:grpSp>
            <p:nvGrpSpPr>
              <p:cNvPr id="87" name="Group 86"/>
              <p:cNvGrpSpPr/>
              <p:nvPr/>
            </p:nvGrpSpPr>
            <p:grpSpPr>
              <a:xfrm>
                <a:off x="6874054" y="5278415"/>
                <a:ext cx="441146" cy="432120"/>
                <a:chOff x="6874054" y="5278415"/>
                <a:chExt cx="441146" cy="432120"/>
              </a:xfrm>
            </p:grpSpPr>
            <p:sp>
              <p:nvSpPr>
                <p:cNvPr id="31" name="TextBox 30"/>
                <p:cNvSpPr txBox="1"/>
                <p:nvPr/>
              </p:nvSpPr>
              <p:spPr>
                <a:xfrm>
                  <a:off x="6874054" y="5341203"/>
                  <a:ext cx="441146" cy="369332"/>
                </a:xfrm>
                <a:prstGeom prst="rect">
                  <a:avLst/>
                </a:prstGeom>
                <a:noFill/>
              </p:spPr>
              <p:txBody>
                <a:bodyPr wrap="none" rtlCol="0">
                  <a:spAutoFit/>
                </a:bodyPr>
                <a:lstStyle/>
                <a:p>
                  <a:r>
                    <a:rPr lang="en-US" dirty="0"/>
                    <a:t>75</a:t>
                  </a:r>
                </a:p>
              </p:txBody>
            </p:sp>
            <p:cxnSp>
              <p:nvCxnSpPr>
                <p:cNvPr id="86" name="Straight Connector 85"/>
                <p:cNvCxnSpPr/>
                <p:nvPr/>
              </p:nvCxnSpPr>
              <p:spPr bwMode="auto">
                <a:xfrm>
                  <a:off x="7084609" y="5278415"/>
                  <a:ext cx="0" cy="76200"/>
                </a:xfrm>
                <a:prstGeom prst="line">
                  <a:avLst/>
                </a:prstGeom>
                <a:noFill/>
                <a:ln w="9525" cap="flat" cmpd="sng" algn="ctr">
                  <a:solidFill>
                    <a:schemeClr val="tx1"/>
                  </a:solidFill>
                  <a:prstDash val="solid"/>
                  <a:round/>
                  <a:headEnd type="none" w="med" len="med"/>
                  <a:tailEnd type="none" w="med" len="med"/>
                </a:ln>
                <a:effectLst/>
              </p:spPr>
            </p:cxnSp>
          </p:grpSp>
        </p:grpSp>
        <p:grpSp>
          <p:nvGrpSpPr>
            <p:cNvPr id="101" name="Group 100"/>
            <p:cNvGrpSpPr/>
            <p:nvPr/>
          </p:nvGrpSpPr>
          <p:grpSpPr>
            <a:xfrm>
              <a:off x="2743200" y="851677"/>
              <a:ext cx="1553182" cy="4413326"/>
              <a:chOff x="2743200" y="851677"/>
              <a:chExt cx="1553182" cy="4413326"/>
            </a:xfrm>
          </p:grpSpPr>
          <p:sp>
            <p:nvSpPr>
              <p:cNvPr id="34" name="TextBox 33"/>
              <p:cNvSpPr txBox="1"/>
              <p:nvPr/>
            </p:nvSpPr>
            <p:spPr>
              <a:xfrm>
                <a:off x="2743200" y="851677"/>
                <a:ext cx="1553182" cy="461665"/>
              </a:xfrm>
              <a:prstGeom prst="rect">
                <a:avLst/>
              </a:prstGeom>
              <a:noFill/>
            </p:spPr>
            <p:txBody>
              <a:bodyPr wrap="none" rtlCol="0">
                <a:spAutoFit/>
              </a:bodyPr>
              <a:lstStyle/>
              <a:p>
                <a:r>
                  <a:rPr lang="en-US" sz="2400" dirty="0"/>
                  <a:t>Total Cost</a:t>
                </a:r>
              </a:p>
            </p:txBody>
          </p:sp>
          <p:cxnSp>
            <p:nvCxnSpPr>
              <p:cNvPr id="51" name="Straight Connector 50"/>
              <p:cNvCxnSpPr/>
              <p:nvPr/>
            </p:nvCxnSpPr>
            <p:spPr bwMode="auto">
              <a:xfrm>
                <a:off x="3657600" y="1378803"/>
                <a:ext cx="0" cy="3886200"/>
              </a:xfrm>
              <a:prstGeom prst="line">
                <a:avLst/>
              </a:prstGeom>
              <a:noFill/>
              <a:ln w="2857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3581400" y="1607403"/>
                <a:ext cx="76200" cy="0"/>
              </a:xfrm>
              <a:prstGeom prst="line">
                <a:avLst/>
              </a:prstGeom>
              <a:no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3581400" y="2337482"/>
                <a:ext cx="76200" cy="0"/>
              </a:xfrm>
              <a:prstGeom prst="line">
                <a:avLst/>
              </a:prstGeom>
              <a:noFill/>
              <a:ln w="95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3581400" y="3067561"/>
                <a:ext cx="76200" cy="0"/>
              </a:xfrm>
              <a:prstGeom prst="line">
                <a:avLst/>
              </a:prstGeom>
              <a:no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3581400" y="3797640"/>
                <a:ext cx="76200" cy="0"/>
              </a:xfrm>
              <a:prstGeom prst="line">
                <a:avLst/>
              </a:prstGeom>
              <a:noFill/>
              <a:ln w="9525" cap="flat" cmpd="sng" algn="ctr">
                <a:solidFill>
                  <a:schemeClr val="tx1"/>
                </a:solidFill>
                <a:prstDash val="solid"/>
                <a:round/>
                <a:headEnd type="none" w="med" len="med"/>
                <a:tailEnd type="none" w="med" len="med"/>
              </a:ln>
              <a:effectLst/>
            </p:spPr>
          </p:cxnSp>
          <p:sp>
            <p:nvSpPr>
              <p:cNvPr id="38" name="TextBox 37"/>
              <p:cNvSpPr txBox="1"/>
              <p:nvPr/>
            </p:nvSpPr>
            <p:spPr>
              <a:xfrm>
                <a:off x="2895600" y="1422737"/>
                <a:ext cx="697627" cy="369332"/>
              </a:xfrm>
              <a:prstGeom prst="rect">
                <a:avLst/>
              </a:prstGeom>
              <a:noFill/>
            </p:spPr>
            <p:txBody>
              <a:bodyPr wrap="none" rtlCol="0">
                <a:spAutoFit/>
              </a:bodyPr>
              <a:lstStyle/>
              <a:p>
                <a:r>
                  <a:rPr lang="en-US" dirty="0"/>
                  <a:t>$500</a:t>
                </a:r>
              </a:p>
            </p:txBody>
          </p:sp>
          <p:cxnSp>
            <p:nvCxnSpPr>
              <p:cNvPr id="91" name="Straight Connector 90"/>
              <p:cNvCxnSpPr/>
              <p:nvPr/>
            </p:nvCxnSpPr>
            <p:spPr bwMode="auto">
              <a:xfrm>
                <a:off x="3581400" y="4527719"/>
                <a:ext cx="76200" cy="0"/>
              </a:xfrm>
              <a:prstGeom prst="line">
                <a:avLst/>
              </a:prstGeom>
              <a:noFill/>
              <a:ln w="9525" cap="flat" cmpd="sng" algn="ctr">
                <a:solidFill>
                  <a:schemeClr val="tx1"/>
                </a:solidFill>
                <a:prstDash val="solid"/>
                <a:round/>
                <a:headEnd type="none" w="med" len="med"/>
                <a:tailEnd type="none" w="med" len="med"/>
              </a:ln>
              <a:effectLst/>
            </p:spPr>
          </p:cxnSp>
          <p:cxnSp>
            <p:nvCxnSpPr>
              <p:cNvPr id="92" name="Straight Connector 91"/>
              <p:cNvCxnSpPr/>
              <p:nvPr/>
            </p:nvCxnSpPr>
            <p:spPr bwMode="auto">
              <a:xfrm>
                <a:off x="3581400" y="3432601"/>
                <a:ext cx="76200" cy="0"/>
              </a:xfrm>
              <a:prstGeom prst="line">
                <a:avLst/>
              </a:prstGeom>
              <a:noFill/>
              <a:ln w="9525" cap="flat" cmpd="sng" algn="ctr">
                <a:solidFill>
                  <a:schemeClr val="tx1"/>
                </a:solidFill>
                <a:prstDash val="solid"/>
                <a:round/>
                <a:headEnd type="none" w="med" len="med"/>
                <a:tailEnd type="none" w="med" len="med"/>
              </a:ln>
              <a:effectLst/>
            </p:spPr>
          </p:cxnSp>
          <p:sp>
            <p:nvSpPr>
              <p:cNvPr id="93" name="TextBox 92"/>
              <p:cNvSpPr txBox="1"/>
              <p:nvPr/>
            </p:nvSpPr>
            <p:spPr>
              <a:xfrm>
                <a:off x="3024121" y="3612974"/>
                <a:ext cx="569387" cy="369332"/>
              </a:xfrm>
              <a:prstGeom prst="rect">
                <a:avLst/>
              </a:prstGeom>
              <a:noFill/>
            </p:spPr>
            <p:txBody>
              <a:bodyPr wrap="none" rtlCol="0">
                <a:spAutoFit/>
              </a:bodyPr>
              <a:lstStyle/>
              <a:p>
                <a:r>
                  <a:rPr lang="en-US" dirty="0"/>
                  <a:t>200</a:t>
                </a:r>
              </a:p>
            </p:txBody>
          </p:sp>
          <p:sp>
            <p:nvSpPr>
              <p:cNvPr id="94" name="TextBox 93"/>
              <p:cNvSpPr txBox="1"/>
              <p:nvPr/>
            </p:nvSpPr>
            <p:spPr>
              <a:xfrm>
                <a:off x="3024121" y="3247935"/>
                <a:ext cx="569387" cy="369332"/>
              </a:xfrm>
              <a:prstGeom prst="rect">
                <a:avLst/>
              </a:prstGeom>
              <a:noFill/>
            </p:spPr>
            <p:txBody>
              <a:bodyPr wrap="none" rtlCol="0">
                <a:spAutoFit/>
              </a:bodyPr>
              <a:lstStyle/>
              <a:p>
                <a:r>
                  <a:rPr lang="en-US" dirty="0"/>
                  <a:t>250</a:t>
                </a:r>
              </a:p>
            </p:txBody>
          </p:sp>
          <p:cxnSp>
            <p:nvCxnSpPr>
              <p:cNvPr id="95" name="Straight Connector 94"/>
              <p:cNvCxnSpPr/>
              <p:nvPr/>
            </p:nvCxnSpPr>
            <p:spPr bwMode="auto">
              <a:xfrm>
                <a:off x="3581400" y="2702522"/>
                <a:ext cx="76200" cy="0"/>
              </a:xfrm>
              <a:prstGeom prst="line">
                <a:avLst/>
              </a:prstGeom>
              <a:noFill/>
              <a:ln w="9525"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3581400" y="1972442"/>
                <a:ext cx="76200" cy="0"/>
              </a:xfrm>
              <a:prstGeom prst="line">
                <a:avLst/>
              </a:prstGeom>
              <a:noFill/>
              <a:ln w="9525" cap="flat" cmpd="sng" algn="ctr">
                <a:solidFill>
                  <a:schemeClr val="tx1"/>
                </a:solidFill>
                <a:prstDash val="solid"/>
                <a:round/>
                <a:headEnd type="none" w="med" len="med"/>
                <a:tailEnd type="none" w="med" len="med"/>
              </a:ln>
              <a:effectLst/>
            </p:spPr>
          </p:cxnSp>
          <p:sp>
            <p:nvSpPr>
              <p:cNvPr id="97" name="TextBox 96"/>
              <p:cNvSpPr txBox="1"/>
              <p:nvPr/>
            </p:nvSpPr>
            <p:spPr>
              <a:xfrm>
                <a:off x="3024121" y="2517856"/>
                <a:ext cx="569387" cy="369332"/>
              </a:xfrm>
              <a:prstGeom prst="rect">
                <a:avLst/>
              </a:prstGeom>
              <a:noFill/>
            </p:spPr>
            <p:txBody>
              <a:bodyPr wrap="none" rtlCol="0">
                <a:spAutoFit/>
              </a:bodyPr>
              <a:lstStyle/>
              <a:p>
                <a:r>
                  <a:rPr lang="en-US" dirty="0"/>
                  <a:t>350</a:t>
                </a:r>
              </a:p>
            </p:txBody>
          </p:sp>
          <p:sp>
            <p:nvSpPr>
              <p:cNvPr id="98" name="TextBox 97"/>
              <p:cNvSpPr txBox="1"/>
              <p:nvPr/>
            </p:nvSpPr>
            <p:spPr>
              <a:xfrm>
                <a:off x="3024121" y="1787776"/>
                <a:ext cx="569387" cy="369332"/>
              </a:xfrm>
              <a:prstGeom prst="rect">
                <a:avLst/>
              </a:prstGeom>
              <a:noFill/>
            </p:spPr>
            <p:txBody>
              <a:bodyPr wrap="none" rtlCol="0">
                <a:spAutoFit/>
              </a:bodyPr>
              <a:lstStyle/>
              <a:p>
                <a:r>
                  <a:rPr lang="en-US" dirty="0"/>
                  <a:t>450</a:t>
                </a:r>
              </a:p>
            </p:txBody>
          </p:sp>
          <p:sp>
            <p:nvSpPr>
              <p:cNvPr id="99" name="TextBox 98"/>
              <p:cNvSpPr txBox="1"/>
              <p:nvPr/>
            </p:nvSpPr>
            <p:spPr>
              <a:xfrm>
                <a:off x="3012013" y="2887188"/>
                <a:ext cx="569387" cy="369332"/>
              </a:xfrm>
              <a:prstGeom prst="rect">
                <a:avLst/>
              </a:prstGeom>
              <a:noFill/>
            </p:spPr>
            <p:txBody>
              <a:bodyPr wrap="none" rtlCol="0">
                <a:spAutoFit/>
              </a:bodyPr>
              <a:lstStyle/>
              <a:p>
                <a:r>
                  <a:rPr lang="en-US" dirty="0"/>
                  <a:t>300</a:t>
                </a:r>
              </a:p>
            </p:txBody>
          </p:sp>
          <p:sp>
            <p:nvSpPr>
              <p:cNvPr id="100" name="TextBox 99"/>
              <p:cNvSpPr txBox="1"/>
              <p:nvPr/>
            </p:nvSpPr>
            <p:spPr>
              <a:xfrm>
                <a:off x="3023840" y="2152816"/>
                <a:ext cx="569387" cy="369332"/>
              </a:xfrm>
              <a:prstGeom prst="rect">
                <a:avLst/>
              </a:prstGeom>
              <a:noFill/>
            </p:spPr>
            <p:txBody>
              <a:bodyPr wrap="none" rtlCol="0">
                <a:spAutoFit/>
              </a:bodyPr>
              <a:lstStyle/>
              <a:p>
                <a:r>
                  <a:rPr lang="en-US" dirty="0"/>
                  <a:t>400</a:t>
                </a:r>
              </a:p>
            </p:txBody>
          </p:sp>
        </p:grpSp>
      </p:grpSp>
      <p:grpSp>
        <p:nvGrpSpPr>
          <p:cNvPr id="128" name="Group 127"/>
          <p:cNvGrpSpPr/>
          <p:nvPr/>
        </p:nvGrpSpPr>
        <p:grpSpPr>
          <a:xfrm>
            <a:off x="3619500" y="3363545"/>
            <a:ext cx="1481766" cy="1895425"/>
            <a:chOff x="3619500" y="3363545"/>
            <a:chExt cx="1481766" cy="1895425"/>
          </a:xfrm>
        </p:grpSpPr>
        <p:cxnSp>
          <p:nvCxnSpPr>
            <p:cNvPr id="79" name="Straight Connector 78"/>
            <p:cNvCxnSpPr/>
            <p:nvPr/>
          </p:nvCxnSpPr>
          <p:spPr bwMode="auto">
            <a:xfrm>
              <a:off x="5029200" y="3432601"/>
              <a:ext cx="0" cy="1826369"/>
            </a:xfrm>
            <a:prstGeom prst="line">
              <a:avLst/>
            </a:prstGeom>
            <a:noFill/>
            <a:ln w="9525" cap="flat" cmpd="sng" algn="ctr">
              <a:solidFill>
                <a:schemeClr val="tx1"/>
              </a:solidFill>
              <a:prstDash val="lgDash"/>
              <a:round/>
              <a:headEnd type="none" w="med" len="med"/>
              <a:tailEnd type="none" w="med" len="med"/>
            </a:ln>
            <a:effectLst/>
          </p:spPr>
        </p:cxnSp>
        <p:cxnSp>
          <p:nvCxnSpPr>
            <p:cNvPr id="113" name="Straight Connector 112"/>
            <p:cNvCxnSpPr/>
            <p:nvPr/>
          </p:nvCxnSpPr>
          <p:spPr bwMode="auto">
            <a:xfrm flipH="1">
              <a:off x="3619500" y="3432601"/>
              <a:ext cx="1409700" cy="0"/>
            </a:xfrm>
            <a:prstGeom prst="line">
              <a:avLst/>
            </a:prstGeom>
            <a:noFill/>
            <a:ln w="9525" cap="flat" cmpd="sng" algn="ctr">
              <a:solidFill>
                <a:schemeClr val="tx1"/>
              </a:solidFill>
              <a:prstDash val="lgDash"/>
              <a:round/>
              <a:headEnd type="none" w="med" len="med"/>
              <a:tailEnd type="none" w="med" len="med"/>
            </a:ln>
            <a:effectLst/>
          </p:spPr>
        </p:cxnSp>
        <p:sp>
          <p:nvSpPr>
            <p:cNvPr id="123" name="Oval 83"/>
            <p:cNvSpPr>
              <a:spLocks noChangeArrowheads="1"/>
            </p:cNvSpPr>
            <p:nvPr/>
          </p:nvSpPr>
          <p:spPr bwMode="auto">
            <a:xfrm>
              <a:off x="4961566" y="3363545"/>
              <a:ext cx="139700" cy="138112"/>
            </a:xfrm>
            <a:prstGeom prst="ellipse">
              <a:avLst/>
            </a:prstGeom>
            <a:solidFill>
              <a:srgbClr val="C00000"/>
            </a:solidFill>
            <a:ln w="9525">
              <a:solidFill>
                <a:srgbClr val="C00000"/>
              </a:solidFill>
              <a:prstDash val="solid"/>
              <a:round/>
              <a:headEnd/>
              <a:tailEnd/>
            </a:ln>
          </p:spPr>
          <p:txBody>
            <a:bodyPr wrap="none" anchor="ctr"/>
            <a:lstStyle/>
            <a:p>
              <a:endParaRPr lang="en-US">
                <a:latin typeface="Arial"/>
                <a:cs typeface="Arial"/>
              </a:endParaRPr>
            </a:p>
          </p:txBody>
        </p:sp>
      </p:grpSp>
      <p:sp>
        <p:nvSpPr>
          <p:cNvPr id="124" name="Oval 83"/>
          <p:cNvSpPr>
            <a:spLocks noChangeArrowheads="1"/>
          </p:cNvSpPr>
          <p:nvPr/>
        </p:nvSpPr>
        <p:spPr bwMode="auto">
          <a:xfrm>
            <a:off x="3593227" y="3733800"/>
            <a:ext cx="139700" cy="138112"/>
          </a:xfrm>
          <a:prstGeom prst="ellipse">
            <a:avLst/>
          </a:prstGeom>
          <a:solidFill>
            <a:srgbClr val="C00000"/>
          </a:solidFill>
          <a:ln w="9525">
            <a:solidFill>
              <a:srgbClr val="C00000"/>
            </a:solidFill>
            <a:prstDash val="solid"/>
            <a:round/>
            <a:headEnd/>
            <a:tailEnd/>
          </a:ln>
        </p:spPr>
        <p:txBody>
          <a:bodyPr wrap="none" anchor="ctr"/>
          <a:lstStyle/>
          <a:p>
            <a:endParaRPr lang="en-US">
              <a:latin typeface="Arial"/>
              <a:cs typeface="Arial"/>
            </a:endParaRPr>
          </a:p>
        </p:txBody>
      </p:sp>
      <p:grpSp>
        <p:nvGrpSpPr>
          <p:cNvPr id="130" name="Group 129"/>
          <p:cNvGrpSpPr/>
          <p:nvPr/>
        </p:nvGrpSpPr>
        <p:grpSpPr>
          <a:xfrm>
            <a:off x="3648113" y="3002798"/>
            <a:ext cx="2592477" cy="2256172"/>
            <a:chOff x="3648113" y="3002798"/>
            <a:chExt cx="2592477" cy="2256172"/>
          </a:xfrm>
        </p:grpSpPr>
        <p:cxnSp>
          <p:nvCxnSpPr>
            <p:cNvPr id="102" name="Straight Connector 101"/>
            <p:cNvCxnSpPr/>
            <p:nvPr/>
          </p:nvCxnSpPr>
          <p:spPr bwMode="auto">
            <a:xfrm>
              <a:off x="6170740" y="3071854"/>
              <a:ext cx="1460" cy="2187116"/>
            </a:xfrm>
            <a:prstGeom prst="line">
              <a:avLst/>
            </a:prstGeom>
            <a:noFill/>
            <a:ln w="9525" cap="flat" cmpd="sng" algn="ctr">
              <a:solidFill>
                <a:schemeClr val="tx1"/>
              </a:solidFill>
              <a:prstDash val="lgDash"/>
              <a:round/>
              <a:headEnd type="none" w="med" len="med"/>
              <a:tailEnd type="none" w="med" len="med"/>
            </a:ln>
            <a:effectLst/>
          </p:spPr>
        </p:cxnSp>
        <p:cxnSp>
          <p:nvCxnSpPr>
            <p:cNvPr id="112" name="Straight Connector 111"/>
            <p:cNvCxnSpPr/>
            <p:nvPr/>
          </p:nvCxnSpPr>
          <p:spPr bwMode="auto">
            <a:xfrm flipH="1">
              <a:off x="3648113" y="3067561"/>
              <a:ext cx="2522627" cy="0"/>
            </a:xfrm>
            <a:prstGeom prst="line">
              <a:avLst/>
            </a:prstGeom>
            <a:noFill/>
            <a:ln w="9525" cap="flat" cmpd="sng" algn="ctr">
              <a:solidFill>
                <a:schemeClr val="tx1"/>
              </a:solidFill>
              <a:prstDash val="lgDash"/>
              <a:round/>
              <a:headEnd type="none" w="med" len="med"/>
              <a:tailEnd type="none" w="med" len="med"/>
            </a:ln>
            <a:effectLst/>
          </p:spPr>
        </p:cxnSp>
        <p:sp>
          <p:nvSpPr>
            <p:cNvPr id="125" name="Oval 83"/>
            <p:cNvSpPr>
              <a:spLocks noChangeArrowheads="1"/>
            </p:cNvSpPr>
            <p:nvPr/>
          </p:nvSpPr>
          <p:spPr bwMode="auto">
            <a:xfrm>
              <a:off x="6100890" y="3002798"/>
              <a:ext cx="139700" cy="138112"/>
            </a:xfrm>
            <a:prstGeom prst="ellipse">
              <a:avLst/>
            </a:prstGeom>
            <a:solidFill>
              <a:srgbClr val="C00000"/>
            </a:solidFill>
            <a:ln w="9525">
              <a:solidFill>
                <a:srgbClr val="C00000"/>
              </a:solidFill>
              <a:prstDash val="solid"/>
              <a:round/>
              <a:headEnd/>
              <a:tailEnd/>
            </a:ln>
          </p:spPr>
          <p:txBody>
            <a:bodyPr wrap="none" anchor="ctr"/>
            <a:lstStyle/>
            <a:p>
              <a:endParaRPr lang="en-US">
                <a:latin typeface="Arial"/>
                <a:cs typeface="Arial"/>
              </a:endParaRPr>
            </a:p>
          </p:txBody>
        </p:sp>
      </p:grpSp>
      <p:grpSp>
        <p:nvGrpSpPr>
          <p:cNvPr id="132" name="Group 131"/>
          <p:cNvGrpSpPr/>
          <p:nvPr/>
        </p:nvGrpSpPr>
        <p:grpSpPr>
          <a:xfrm>
            <a:off x="3619500" y="2271003"/>
            <a:ext cx="4222750" cy="2987967"/>
            <a:chOff x="3619500" y="2271003"/>
            <a:chExt cx="4222750" cy="2987967"/>
          </a:xfrm>
        </p:grpSpPr>
        <p:cxnSp>
          <p:nvCxnSpPr>
            <p:cNvPr id="103" name="Straight Connector 102"/>
            <p:cNvCxnSpPr/>
            <p:nvPr/>
          </p:nvCxnSpPr>
          <p:spPr bwMode="auto">
            <a:xfrm>
              <a:off x="7772400" y="2337482"/>
              <a:ext cx="0" cy="2921488"/>
            </a:xfrm>
            <a:prstGeom prst="line">
              <a:avLst/>
            </a:prstGeom>
            <a:noFill/>
            <a:ln w="9525" cap="flat" cmpd="sng" algn="ctr">
              <a:solidFill>
                <a:schemeClr val="tx1"/>
              </a:solidFill>
              <a:prstDash val="lgDash"/>
              <a:round/>
              <a:headEnd type="none" w="med" len="med"/>
              <a:tailEnd type="none" w="med" len="med"/>
            </a:ln>
            <a:effectLst/>
          </p:spPr>
        </p:cxnSp>
        <p:cxnSp>
          <p:nvCxnSpPr>
            <p:cNvPr id="110" name="Straight Connector 109"/>
            <p:cNvCxnSpPr/>
            <p:nvPr/>
          </p:nvCxnSpPr>
          <p:spPr bwMode="auto">
            <a:xfrm flipH="1">
              <a:off x="3619500" y="2336641"/>
              <a:ext cx="4152900" cy="0"/>
            </a:xfrm>
            <a:prstGeom prst="line">
              <a:avLst/>
            </a:prstGeom>
            <a:noFill/>
            <a:ln w="9525" cap="flat" cmpd="sng" algn="ctr">
              <a:solidFill>
                <a:schemeClr val="tx1"/>
              </a:solidFill>
              <a:prstDash val="lgDash"/>
              <a:round/>
              <a:headEnd type="none" w="med" len="med"/>
              <a:tailEnd type="none" w="med" len="med"/>
            </a:ln>
            <a:effectLst/>
          </p:spPr>
        </p:cxnSp>
        <p:sp>
          <p:nvSpPr>
            <p:cNvPr id="126" name="Oval 83"/>
            <p:cNvSpPr>
              <a:spLocks noChangeArrowheads="1"/>
            </p:cNvSpPr>
            <p:nvPr/>
          </p:nvSpPr>
          <p:spPr bwMode="auto">
            <a:xfrm>
              <a:off x="7702550" y="2271003"/>
              <a:ext cx="139700" cy="138112"/>
            </a:xfrm>
            <a:prstGeom prst="ellipse">
              <a:avLst/>
            </a:prstGeom>
            <a:solidFill>
              <a:srgbClr val="C00000"/>
            </a:solidFill>
            <a:ln w="9525">
              <a:solidFill>
                <a:srgbClr val="C00000"/>
              </a:solidFill>
              <a:prstDash val="solid"/>
              <a:round/>
              <a:headEnd/>
              <a:tailEnd/>
            </a:ln>
          </p:spPr>
          <p:txBody>
            <a:bodyPr wrap="none" anchor="ctr"/>
            <a:lstStyle/>
            <a:p>
              <a:endParaRPr lang="en-US">
                <a:latin typeface="Arial"/>
                <a:cs typeface="Arial"/>
              </a:endParaRPr>
            </a:p>
          </p:txBody>
        </p:sp>
      </p:grpSp>
      <p:grpSp>
        <p:nvGrpSpPr>
          <p:cNvPr id="131" name="Group 130"/>
          <p:cNvGrpSpPr/>
          <p:nvPr/>
        </p:nvGrpSpPr>
        <p:grpSpPr>
          <a:xfrm>
            <a:off x="3657600" y="2633466"/>
            <a:ext cx="3491463" cy="2625504"/>
            <a:chOff x="3657600" y="2633466"/>
            <a:chExt cx="3491463" cy="2625504"/>
          </a:xfrm>
        </p:grpSpPr>
        <p:cxnSp>
          <p:nvCxnSpPr>
            <p:cNvPr id="105" name="Straight Connector 104"/>
            <p:cNvCxnSpPr/>
            <p:nvPr/>
          </p:nvCxnSpPr>
          <p:spPr bwMode="auto">
            <a:xfrm>
              <a:off x="7086600" y="2702522"/>
              <a:ext cx="0" cy="2556448"/>
            </a:xfrm>
            <a:prstGeom prst="line">
              <a:avLst/>
            </a:prstGeom>
            <a:noFill/>
            <a:ln w="9525" cap="flat" cmpd="sng" algn="ctr">
              <a:solidFill>
                <a:schemeClr val="tx1"/>
              </a:solidFill>
              <a:prstDash val="lgDash"/>
              <a:round/>
              <a:headEnd type="none" w="med" len="med"/>
              <a:tailEnd type="none" w="med" len="med"/>
            </a:ln>
            <a:effectLst/>
          </p:spPr>
        </p:cxnSp>
        <p:cxnSp>
          <p:nvCxnSpPr>
            <p:cNvPr id="111" name="Straight Connector 110"/>
            <p:cNvCxnSpPr/>
            <p:nvPr/>
          </p:nvCxnSpPr>
          <p:spPr bwMode="auto">
            <a:xfrm flipH="1">
              <a:off x="3657600" y="2702522"/>
              <a:ext cx="3427009" cy="0"/>
            </a:xfrm>
            <a:prstGeom prst="line">
              <a:avLst/>
            </a:prstGeom>
            <a:noFill/>
            <a:ln w="9525" cap="flat" cmpd="sng" algn="ctr">
              <a:solidFill>
                <a:schemeClr val="tx1"/>
              </a:solidFill>
              <a:prstDash val="lgDash"/>
              <a:round/>
              <a:headEnd type="none" w="med" len="med"/>
              <a:tailEnd type="none" w="med" len="med"/>
            </a:ln>
            <a:effectLst/>
          </p:spPr>
        </p:cxnSp>
        <p:sp>
          <p:nvSpPr>
            <p:cNvPr id="127" name="Oval 83"/>
            <p:cNvSpPr>
              <a:spLocks noChangeArrowheads="1"/>
            </p:cNvSpPr>
            <p:nvPr/>
          </p:nvSpPr>
          <p:spPr bwMode="auto">
            <a:xfrm>
              <a:off x="7009363" y="2633466"/>
              <a:ext cx="139700" cy="138112"/>
            </a:xfrm>
            <a:prstGeom prst="ellipse">
              <a:avLst/>
            </a:prstGeom>
            <a:solidFill>
              <a:srgbClr val="C00000"/>
            </a:solidFill>
            <a:ln w="9525">
              <a:solidFill>
                <a:srgbClr val="C00000"/>
              </a:solidFill>
              <a:prstDash val="solid"/>
              <a:round/>
              <a:headEnd/>
              <a:tailEnd/>
            </a:ln>
          </p:spPr>
          <p:txBody>
            <a:bodyPr wrap="none" anchor="ctr"/>
            <a:lstStyle/>
            <a:p>
              <a:endParaRPr lang="en-US">
                <a:latin typeface="Arial"/>
                <a:cs typeface="Arial"/>
              </a:endParaRPr>
            </a:p>
          </p:txBody>
        </p:sp>
      </p:grpSp>
      <p:grpSp>
        <p:nvGrpSpPr>
          <p:cNvPr id="133" name="Group 132"/>
          <p:cNvGrpSpPr/>
          <p:nvPr/>
        </p:nvGrpSpPr>
        <p:grpSpPr>
          <a:xfrm>
            <a:off x="3619500" y="1903386"/>
            <a:ext cx="4677297" cy="3355584"/>
            <a:chOff x="3619500" y="1903386"/>
            <a:chExt cx="4677297" cy="3355584"/>
          </a:xfrm>
        </p:grpSpPr>
        <p:cxnSp>
          <p:nvCxnSpPr>
            <p:cNvPr id="12" name="Straight Connector 11"/>
            <p:cNvCxnSpPr/>
            <p:nvPr/>
          </p:nvCxnSpPr>
          <p:spPr bwMode="auto">
            <a:xfrm flipH="1">
              <a:off x="3619500" y="1972442"/>
              <a:ext cx="4610100" cy="0"/>
            </a:xfrm>
            <a:prstGeom prst="line">
              <a:avLst/>
            </a:prstGeom>
            <a:noFill/>
            <a:ln w="9525" cap="flat" cmpd="sng" algn="ctr">
              <a:solidFill>
                <a:schemeClr val="tx1"/>
              </a:solidFill>
              <a:prstDash val="lgDash"/>
              <a:round/>
              <a:headEnd type="none" w="med" len="med"/>
              <a:tailEnd type="none" w="med" len="med"/>
            </a:ln>
            <a:effectLst/>
          </p:spPr>
        </p:cxnSp>
        <p:cxnSp>
          <p:nvCxnSpPr>
            <p:cNvPr id="104" name="Straight Connector 103"/>
            <p:cNvCxnSpPr/>
            <p:nvPr/>
          </p:nvCxnSpPr>
          <p:spPr bwMode="auto">
            <a:xfrm>
              <a:off x="8229600" y="1972442"/>
              <a:ext cx="0" cy="3286528"/>
            </a:xfrm>
            <a:prstGeom prst="line">
              <a:avLst/>
            </a:prstGeom>
            <a:noFill/>
            <a:ln w="9525" cap="flat" cmpd="sng" algn="ctr">
              <a:solidFill>
                <a:schemeClr val="tx1"/>
              </a:solidFill>
              <a:prstDash val="lgDash"/>
              <a:round/>
              <a:headEnd type="none" w="med" len="med"/>
              <a:tailEnd type="none" w="med" len="med"/>
            </a:ln>
            <a:effectLst/>
          </p:spPr>
        </p:cxnSp>
        <p:sp>
          <p:nvSpPr>
            <p:cNvPr id="78" name="Oval 83"/>
            <p:cNvSpPr>
              <a:spLocks noChangeArrowheads="1"/>
            </p:cNvSpPr>
            <p:nvPr/>
          </p:nvSpPr>
          <p:spPr bwMode="auto">
            <a:xfrm>
              <a:off x="8157097" y="1903386"/>
              <a:ext cx="139700" cy="138112"/>
            </a:xfrm>
            <a:prstGeom prst="ellipse">
              <a:avLst/>
            </a:prstGeom>
            <a:solidFill>
              <a:srgbClr val="C00000"/>
            </a:solidFill>
            <a:ln w="9525">
              <a:solidFill>
                <a:srgbClr val="C00000"/>
              </a:solidFill>
              <a:prstDash val="solid"/>
              <a:round/>
              <a:headEnd/>
              <a:tailEnd/>
            </a:ln>
          </p:spPr>
          <p:txBody>
            <a:bodyPr wrap="none" anchor="ctr"/>
            <a:lstStyle/>
            <a:p>
              <a:endParaRPr lang="en-US">
                <a:latin typeface="Arial"/>
                <a:cs typeface="Arial"/>
              </a:endParaRPr>
            </a:p>
          </p:txBody>
        </p:sp>
      </p:grpSp>
      <p:grpSp>
        <p:nvGrpSpPr>
          <p:cNvPr id="145" name="Group 144"/>
          <p:cNvGrpSpPr/>
          <p:nvPr/>
        </p:nvGrpSpPr>
        <p:grpSpPr>
          <a:xfrm>
            <a:off x="3657600" y="1989288"/>
            <a:ext cx="4569347" cy="1808938"/>
            <a:chOff x="3657600" y="1989288"/>
            <a:chExt cx="4569347" cy="1808938"/>
          </a:xfrm>
        </p:grpSpPr>
        <p:cxnSp>
          <p:nvCxnSpPr>
            <p:cNvPr id="77" name="Straight Connector 76"/>
            <p:cNvCxnSpPr/>
            <p:nvPr/>
          </p:nvCxnSpPr>
          <p:spPr bwMode="auto">
            <a:xfrm flipV="1">
              <a:off x="7778727" y="1989288"/>
              <a:ext cx="448220" cy="350771"/>
            </a:xfrm>
            <a:prstGeom prst="line">
              <a:avLst/>
            </a:prstGeom>
            <a:noFill/>
            <a:ln w="28575" cap="flat" cmpd="sng" algn="ctr">
              <a:solidFill>
                <a:srgbClr val="C00000"/>
              </a:solidFill>
              <a:prstDash val="solid"/>
              <a:round/>
              <a:headEnd type="none" w="med" len="med"/>
              <a:tailEnd type="none" w="med" len="med"/>
            </a:ln>
            <a:effectLst/>
          </p:spPr>
        </p:cxnSp>
        <p:cxnSp>
          <p:nvCxnSpPr>
            <p:cNvPr id="135" name="Straight Connector 134"/>
            <p:cNvCxnSpPr/>
            <p:nvPr/>
          </p:nvCxnSpPr>
          <p:spPr bwMode="auto">
            <a:xfrm flipV="1">
              <a:off x="7079213" y="2342565"/>
              <a:ext cx="690799" cy="365880"/>
            </a:xfrm>
            <a:prstGeom prst="line">
              <a:avLst/>
            </a:prstGeom>
            <a:noFill/>
            <a:ln w="28575" cap="flat" cmpd="sng" algn="ctr">
              <a:solidFill>
                <a:srgbClr val="C00000"/>
              </a:solidFill>
              <a:prstDash val="solid"/>
              <a:round/>
              <a:headEnd type="none" w="med" len="med"/>
              <a:tailEnd type="none" w="med" len="med"/>
            </a:ln>
            <a:effectLst/>
          </p:spPr>
        </p:cxnSp>
        <p:cxnSp>
          <p:nvCxnSpPr>
            <p:cNvPr id="139" name="Straight Connector 138"/>
            <p:cNvCxnSpPr/>
            <p:nvPr/>
          </p:nvCxnSpPr>
          <p:spPr bwMode="auto">
            <a:xfrm flipV="1">
              <a:off x="6172200" y="2705974"/>
              <a:ext cx="917806" cy="365880"/>
            </a:xfrm>
            <a:prstGeom prst="line">
              <a:avLst/>
            </a:prstGeom>
            <a:noFill/>
            <a:ln w="28575" cap="flat" cmpd="sng" algn="ctr">
              <a:solidFill>
                <a:srgbClr val="C00000"/>
              </a:solidFill>
              <a:prstDash val="solid"/>
              <a:round/>
              <a:headEnd type="none" w="med" len="med"/>
              <a:tailEnd type="none" w="med" len="med"/>
            </a:ln>
            <a:effectLst/>
          </p:spPr>
        </p:cxnSp>
        <p:cxnSp>
          <p:nvCxnSpPr>
            <p:cNvPr id="141" name="Straight Connector 140"/>
            <p:cNvCxnSpPr/>
            <p:nvPr/>
          </p:nvCxnSpPr>
          <p:spPr bwMode="auto">
            <a:xfrm flipV="1">
              <a:off x="5029200" y="3073580"/>
              <a:ext cx="1151027" cy="359021"/>
            </a:xfrm>
            <a:prstGeom prst="line">
              <a:avLst/>
            </a:prstGeom>
            <a:noFill/>
            <a:ln w="28575" cap="flat" cmpd="sng" algn="ctr">
              <a:solidFill>
                <a:srgbClr val="C00000"/>
              </a:solidFill>
              <a:prstDash val="solid"/>
              <a:round/>
              <a:headEnd type="none" w="med" len="med"/>
              <a:tailEnd type="none" w="med" len="med"/>
            </a:ln>
            <a:effectLst/>
          </p:spPr>
        </p:cxnSp>
        <p:cxnSp>
          <p:nvCxnSpPr>
            <p:cNvPr id="143" name="Straight Connector 142"/>
            <p:cNvCxnSpPr/>
            <p:nvPr/>
          </p:nvCxnSpPr>
          <p:spPr bwMode="auto">
            <a:xfrm flipV="1">
              <a:off x="3657600" y="3439206"/>
              <a:ext cx="1417199" cy="359020"/>
            </a:xfrm>
            <a:prstGeom prst="line">
              <a:avLst/>
            </a:prstGeom>
            <a:noFill/>
            <a:ln w="28575" cap="flat" cmpd="sng" algn="ctr">
              <a:solidFill>
                <a:srgbClr val="C00000"/>
              </a:solidFill>
              <a:prstDash val="solid"/>
              <a:round/>
              <a:headEnd type="none" w="med" len="med"/>
              <a:tailEnd type="none" w="med" len="med"/>
            </a:ln>
            <a:effectLst/>
          </p:spPr>
        </p:cxnSp>
      </p:grpSp>
      <p:sp>
        <p:nvSpPr>
          <p:cNvPr id="75"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54236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wipe(left)">
                                      <p:cBhvr>
                                        <p:cTn id="7" dur="5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wipe(left)">
                                      <p:cBhvr>
                                        <p:cTn id="12" dur="500"/>
                                        <p:tgtEl>
                                          <p:spTgt spid="12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8"/>
                                        </p:tgtEl>
                                        <p:attrNameLst>
                                          <p:attrName>style.visibility</p:attrName>
                                        </p:attrNameLst>
                                      </p:cBhvr>
                                      <p:to>
                                        <p:strVal val="visible"/>
                                      </p:to>
                                    </p:set>
                                    <p:animEffect transition="in" filter="wipe(left)">
                                      <p:cBhvr>
                                        <p:cTn id="16" dur="500"/>
                                        <p:tgtEl>
                                          <p:spTgt spid="12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0"/>
                                        </p:tgtEl>
                                        <p:attrNameLst>
                                          <p:attrName>style.visibility</p:attrName>
                                        </p:attrNameLst>
                                      </p:cBhvr>
                                      <p:to>
                                        <p:strVal val="visible"/>
                                      </p:to>
                                    </p:set>
                                    <p:animEffect transition="in" filter="wipe(left)">
                                      <p:cBhvr>
                                        <p:cTn id="20" dur="500"/>
                                        <p:tgtEl>
                                          <p:spTgt spid="130"/>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31"/>
                                        </p:tgtEl>
                                        <p:attrNameLst>
                                          <p:attrName>style.visibility</p:attrName>
                                        </p:attrNameLst>
                                      </p:cBhvr>
                                      <p:to>
                                        <p:strVal val="visible"/>
                                      </p:to>
                                    </p:set>
                                    <p:animEffect transition="in" filter="wipe(left)">
                                      <p:cBhvr>
                                        <p:cTn id="24" dur="500"/>
                                        <p:tgtEl>
                                          <p:spTgt spid="131"/>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32"/>
                                        </p:tgtEl>
                                        <p:attrNameLst>
                                          <p:attrName>style.visibility</p:attrName>
                                        </p:attrNameLst>
                                      </p:cBhvr>
                                      <p:to>
                                        <p:strVal val="visible"/>
                                      </p:to>
                                    </p:set>
                                    <p:animEffect transition="in" filter="wipe(left)">
                                      <p:cBhvr>
                                        <p:cTn id="28" dur="500"/>
                                        <p:tgtEl>
                                          <p:spTgt spid="132"/>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wipe(left)">
                                      <p:cBhvr>
                                        <p:cTn id="32" dur="500"/>
                                        <p:tgtEl>
                                          <p:spTgt spid="133"/>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145"/>
                                        </p:tgtEl>
                                        <p:attrNameLst>
                                          <p:attrName>style.visibility</p:attrName>
                                        </p:attrNameLst>
                                      </p:cBhvr>
                                      <p:to>
                                        <p:strVal val="visible"/>
                                      </p:to>
                                    </p:set>
                                    <p:animEffect transition="in" filter="wipe(left)">
                                      <p:cBhvr>
                                        <p:cTn id="36"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a:solidFill>
                  <a:srgbClr val="C00000"/>
                </a:solidFill>
              </a:rPr>
              <a:t>Diminishing MPL</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6" name="Content Placeholder 5"/>
          <p:cNvSpPr>
            <a:spLocks noGrp="1"/>
          </p:cNvSpPr>
          <p:nvPr>
            <p:ph idx="12"/>
          </p:nvPr>
        </p:nvSpPr>
        <p:spPr>
          <a:xfrm>
            <a:off x="4495800" y="990600"/>
            <a:ext cx="4404147" cy="5334000"/>
          </a:xfrm>
        </p:spPr>
        <p:txBody>
          <a:bodyPr>
            <a:normAutofit fontScale="92500" lnSpcReduction="20000"/>
          </a:bodyPr>
          <a:lstStyle/>
          <a:p>
            <a:pPr marL="514350" indent="-514350">
              <a:buClr>
                <a:srgbClr val="C00000"/>
              </a:buClr>
              <a:buFont typeface="+mj-lt"/>
              <a:buAutoNum type="alphaUcPeriod"/>
            </a:pPr>
            <a:r>
              <a:rPr lang="en-US" dirty="0"/>
              <a:t>What is the marginal product of the second worker?</a:t>
            </a:r>
          </a:p>
          <a:p>
            <a:pPr marL="400050" lvl="1" indent="0">
              <a:buClr>
                <a:srgbClr val="C00000"/>
              </a:buClr>
              <a:buNone/>
            </a:pPr>
            <a:r>
              <a:rPr lang="en-US" dirty="0"/>
              <a:t>		</a:t>
            </a:r>
            <a:r>
              <a:rPr lang="en-US" sz="3500" b="1" dirty="0">
                <a:solidFill>
                  <a:srgbClr val="006600"/>
                </a:solidFill>
              </a:rPr>
              <a:t>40</a:t>
            </a:r>
          </a:p>
          <a:p>
            <a:pPr marL="514350" indent="-514350">
              <a:buClr>
                <a:srgbClr val="C00000"/>
              </a:buClr>
              <a:buFont typeface="+mj-lt"/>
              <a:buAutoNum type="alphaUcPeriod"/>
            </a:pPr>
            <a:r>
              <a:rPr lang="en-US" dirty="0"/>
              <a:t>What is the marginal product of the fourth worker?</a:t>
            </a:r>
          </a:p>
          <a:p>
            <a:pPr marL="400050" lvl="1" indent="0">
              <a:buClr>
                <a:srgbClr val="C00000"/>
              </a:buClr>
              <a:buNone/>
            </a:pPr>
            <a:r>
              <a:rPr lang="en-US" dirty="0"/>
              <a:t>		</a:t>
            </a:r>
            <a:r>
              <a:rPr lang="en-US" sz="3500" b="1" dirty="0">
                <a:solidFill>
                  <a:srgbClr val="006600"/>
                </a:solidFill>
              </a:rPr>
              <a:t>20</a:t>
            </a:r>
          </a:p>
          <a:p>
            <a:pPr marL="514350" indent="-514350">
              <a:buClr>
                <a:srgbClr val="C00000"/>
              </a:buClr>
              <a:buFont typeface="+mj-lt"/>
              <a:buAutoNum type="alphaUcPeriod"/>
            </a:pPr>
            <a:r>
              <a:rPr lang="en-US" dirty="0"/>
              <a:t>Does this production function exhibits diminishing marginal returns?</a:t>
            </a:r>
          </a:p>
          <a:p>
            <a:pPr marL="400050" lvl="1" indent="0">
              <a:buClr>
                <a:srgbClr val="C00000"/>
              </a:buClr>
              <a:buNone/>
            </a:pPr>
            <a:r>
              <a:rPr lang="en-US" dirty="0"/>
              <a:t>		</a:t>
            </a:r>
            <a:r>
              <a:rPr lang="en-US" sz="3500" b="1" dirty="0">
                <a:solidFill>
                  <a:srgbClr val="006600"/>
                </a:solidFill>
              </a:rPr>
              <a:t>Yes </a:t>
            </a:r>
          </a:p>
        </p:txBody>
      </p:sp>
      <p:graphicFrame>
        <p:nvGraphicFramePr>
          <p:cNvPr id="7" name="Table 6"/>
          <p:cNvGraphicFramePr>
            <a:graphicFrameLocks noGrp="1"/>
          </p:cNvGraphicFramePr>
          <p:nvPr>
            <p:extLst>
              <p:ext uri="{D42A27DB-BD31-4B8C-83A1-F6EECF244321}">
                <p14:modId xmlns:p14="http://schemas.microsoft.com/office/powerpoint/2010/main" val="926643202"/>
              </p:ext>
            </p:extLst>
          </p:nvPr>
        </p:nvGraphicFramePr>
        <p:xfrm>
          <a:off x="228600" y="1295400"/>
          <a:ext cx="4023360" cy="4297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181418">
                  <a:extLst>
                    <a:ext uri="{9D8B030D-6E8A-4147-A177-3AD203B41FA5}">
                      <a16:colId xmlns:a16="http://schemas.microsoft.com/office/drawing/2014/main" val="20001"/>
                    </a:ext>
                  </a:extLst>
                </a:gridCol>
                <a:gridCol w="1317942">
                  <a:extLst>
                    <a:ext uri="{9D8B030D-6E8A-4147-A177-3AD203B41FA5}">
                      <a16:colId xmlns:a16="http://schemas.microsoft.com/office/drawing/2014/main" val="20002"/>
                    </a:ext>
                  </a:extLst>
                </a:gridCol>
              </a:tblGrid>
              <a:tr h="370840">
                <a:tc>
                  <a:txBody>
                    <a:bodyPr/>
                    <a:lstStyle/>
                    <a:p>
                      <a:pPr algn="ctr"/>
                      <a:r>
                        <a:rPr lang="en-US" sz="2400" b="0" dirty="0">
                          <a:solidFill>
                            <a:schemeClr val="tx1"/>
                          </a:solidFill>
                        </a:rPr>
                        <a:t>Number of  workers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dirty="0">
                        <a:solidFill>
                          <a:srgbClr val="002060"/>
                        </a:solidFill>
                      </a:endParaRPr>
                    </a:p>
                    <a:p>
                      <a:pPr algn="ctr"/>
                      <a:r>
                        <a:rPr lang="en-US" sz="2400" b="0" dirty="0">
                          <a:solidFill>
                            <a:srgbClr val="002060"/>
                          </a:solidFill>
                        </a:rPr>
                        <a:t>Output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i="1" dirty="0">
                        <a:solidFill>
                          <a:srgbClr val="006600"/>
                        </a:solidFill>
                        <a:latin typeface="+mn-lt"/>
                        <a:cs typeface="Aria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i="1" dirty="0">
                          <a:solidFill>
                            <a:srgbClr val="006600"/>
                          </a:solidFill>
                          <a:latin typeface="+mn-lt"/>
                          <a:cs typeface="Arial"/>
                        </a:rPr>
                        <a:t>MPL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800"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85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115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135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sz="2800"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2060"/>
                          </a:solidFill>
                        </a:rPr>
                        <a:t>145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4403651"/>
              </p:ext>
            </p:extLst>
          </p:nvPr>
        </p:nvGraphicFramePr>
        <p:xfrm>
          <a:off x="3429000" y="2788920"/>
          <a:ext cx="678180" cy="2590800"/>
        </p:xfrm>
        <a:graphic>
          <a:graphicData uri="http://schemas.openxmlformats.org/drawingml/2006/table">
            <a:tbl>
              <a:tblPr firstRow="1" bandRow="1">
                <a:tableStyleId>{5C22544A-7EE6-4342-B048-85BDC9FD1C3A}</a:tableStyleId>
              </a:tblPr>
              <a:tblGrid>
                <a:gridCol w="678180">
                  <a:extLst>
                    <a:ext uri="{9D8B030D-6E8A-4147-A177-3AD203B41FA5}">
                      <a16:colId xmlns:a16="http://schemas.microsoft.com/office/drawing/2014/main" val="20000"/>
                    </a:ext>
                  </a:extLst>
                </a:gridCol>
              </a:tblGrid>
              <a:tr h="370840">
                <a:tc>
                  <a:txBody>
                    <a:bodyPr/>
                    <a:lstStyle/>
                    <a:p>
                      <a:r>
                        <a:rPr lang="en-US" sz="2800" b="0" dirty="0">
                          <a:solidFill>
                            <a:srgbClr val="006600"/>
                          </a:solidFill>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2800" b="0" dirty="0">
                          <a:solidFill>
                            <a:srgbClr val="006600"/>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2800" b="0" dirty="0">
                          <a:solidFill>
                            <a:srgbClr val="006600"/>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2800" b="0" dirty="0">
                          <a:solidFill>
                            <a:srgbClr val="006600"/>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2800" b="0" dirty="0">
                          <a:solidFill>
                            <a:srgbClr val="006600"/>
                          </a:solidFill>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8"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1974663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wipe(left)">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wipe(left)">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wipe(left)">
                                      <p:cBhvr>
                                        <p:cTn id="30" dur="500"/>
                                        <p:tgtEl>
                                          <p:spTgt spid="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wipe(left)">
                                      <p:cBhvr>
                                        <p:cTn id="3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Various Measures of Cost</a:t>
            </a:r>
          </a:p>
        </p:txBody>
      </p:sp>
      <p:sp>
        <p:nvSpPr>
          <p:cNvPr id="3" name="Content Placeholder 2"/>
          <p:cNvSpPr>
            <a:spLocks noGrp="1"/>
          </p:cNvSpPr>
          <p:nvPr>
            <p:ph idx="1"/>
          </p:nvPr>
        </p:nvSpPr>
        <p:spPr/>
        <p:txBody>
          <a:bodyPr/>
          <a:lstStyle/>
          <a:p>
            <a:r>
              <a:rPr lang="en-US" dirty="0"/>
              <a:t>Total cost, </a:t>
            </a:r>
            <a:r>
              <a:rPr lang="en-US" b="1" i="1" dirty="0"/>
              <a:t>TC</a:t>
            </a:r>
            <a:r>
              <a:rPr lang="en-US" dirty="0"/>
              <a:t> = </a:t>
            </a:r>
            <a:r>
              <a:rPr lang="en-US" b="1" i="1" dirty="0"/>
              <a:t>FC</a:t>
            </a:r>
            <a:r>
              <a:rPr lang="en-US" dirty="0"/>
              <a:t> + </a:t>
            </a:r>
            <a:r>
              <a:rPr lang="en-US" b="1" i="1" dirty="0"/>
              <a:t>VC</a:t>
            </a:r>
          </a:p>
          <a:p>
            <a:pPr lvl="1"/>
            <a:r>
              <a:rPr lang="en-US" dirty="0"/>
              <a:t>Total cost of producing a given amount of output </a:t>
            </a:r>
          </a:p>
          <a:p>
            <a:r>
              <a:rPr lang="en-US" dirty="0"/>
              <a:t>Fixed costs, </a:t>
            </a:r>
            <a:r>
              <a:rPr lang="en-US" b="1" i="1" dirty="0"/>
              <a:t>FC</a:t>
            </a:r>
            <a:r>
              <a:rPr lang="en-US" dirty="0"/>
              <a:t> </a:t>
            </a:r>
          </a:p>
          <a:p>
            <a:pPr lvl="1"/>
            <a:r>
              <a:rPr lang="en-US" dirty="0"/>
              <a:t>Do not vary with the quantity of output produced</a:t>
            </a:r>
          </a:p>
          <a:p>
            <a:pPr lvl="1"/>
            <a:r>
              <a:rPr lang="en-US" dirty="0"/>
              <a:t>Incur even if production is zero</a:t>
            </a:r>
          </a:p>
          <a:p>
            <a:r>
              <a:rPr lang="en-US" dirty="0"/>
              <a:t>Variable costs, </a:t>
            </a:r>
            <a:r>
              <a:rPr lang="en-US" b="1" i="1" dirty="0"/>
              <a:t>VC</a:t>
            </a:r>
          </a:p>
          <a:p>
            <a:pPr lvl="1"/>
            <a:r>
              <a:rPr lang="en-US" dirty="0"/>
              <a:t>Vary with the quantity of output produced</a:t>
            </a:r>
          </a:p>
          <a:p>
            <a:pPr lvl="1"/>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89004497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 Angel’s knitted scarves business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8" name="Content Placeholder 7"/>
          <p:cNvSpPr>
            <a:spLocks noGrp="1"/>
          </p:cNvSpPr>
          <p:nvPr>
            <p:ph idx="12"/>
          </p:nvPr>
        </p:nvSpPr>
        <p:spPr>
          <a:xfrm>
            <a:off x="5181600" y="990600"/>
            <a:ext cx="3718347" cy="5334000"/>
          </a:xfrm>
        </p:spPr>
        <p:txBody>
          <a:bodyPr>
            <a:normAutofit/>
          </a:bodyPr>
          <a:lstStyle/>
          <a:p>
            <a:pPr marL="0" indent="0">
              <a:buNone/>
            </a:pPr>
            <a:r>
              <a:rPr lang="en-US" sz="2800" dirty="0"/>
              <a:t>Angel loves to knit scarves:</a:t>
            </a:r>
          </a:p>
          <a:p>
            <a:r>
              <a:rPr lang="en-US" sz="2800" dirty="0"/>
              <a:t>Angel paid $18 for two pairs of knitting needles</a:t>
            </a:r>
          </a:p>
          <a:p>
            <a:r>
              <a:rPr lang="en-US" sz="2800" dirty="0"/>
              <a:t>To produce more scarves, Angel needs more yarn and more workers</a:t>
            </a:r>
          </a:p>
        </p:txBody>
      </p:sp>
      <p:graphicFrame>
        <p:nvGraphicFramePr>
          <p:cNvPr id="6" name="Table 5"/>
          <p:cNvGraphicFramePr>
            <a:graphicFrameLocks noGrp="1"/>
          </p:cNvGraphicFramePr>
          <p:nvPr>
            <p:extLst>
              <p:ext uri="{D42A27DB-BD31-4B8C-83A1-F6EECF244321}">
                <p14:modId xmlns:p14="http://schemas.microsoft.com/office/powerpoint/2010/main" val="3608293807"/>
              </p:ext>
            </p:extLst>
          </p:nvPr>
        </p:nvGraphicFramePr>
        <p:xfrm>
          <a:off x="228600" y="990600"/>
          <a:ext cx="4800600" cy="512064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370840">
                <a:tc>
                  <a:txBody>
                    <a:bodyPr/>
                    <a:lstStyle/>
                    <a:p>
                      <a:pPr algn="ctr"/>
                      <a:r>
                        <a:rPr lang="en-US" sz="2200" dirty="0">
                          <a:solidFill>
                            <a:schemeClr val="tx1"/>
                          </a:solidFill>
                          <a:latin typeface="+mn-lt"/>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mn-lt"/>
                        </a:rPr>
                        <a:t>FC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mn-lt"/>
                        </a:rPr>
                        <a:t>VC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mn-lt"/>
                        </a:rPr>
                        <a:t>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2200" dirty="0">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sz="2200" dirty="0">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sz="2200" dirty="0">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sz="2200" dirty="0">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n-US" sz="2200" dirty="0">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sz="2200" dirty="0">
                          <a:latin typeface="+mn-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algn="ctr"/>
                      <a:r>
                        <a:rPr lang="en-US" sz="2200" dirty="0">
                          <a:latin typeface="+mn-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pPr algn="ctr"/>
                      <a:r>
                        <a:rPr lang="en-US" sz="2200" dirty="0">
                          <a:latin typeface="+mn-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pPr algn="ctr"/>
                      <a:r>
                        <a:rPr lang="en-US" sz="2200" dirty="0">
                          <a:latin typeface="+mn-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pPr algn="ctr"/>
                      <a:r>
                        <a:rPr lang="en-US" sz="2200" dirty="0">
                          <a:latin typeface="+mn-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70840">
                <a:tc>
                  <a:txBody>
                    <a:bodyPr/>
                    <a:lstStyle/>
                    <a:p>
                      <a:pPr algn="ctr"/>
                      <a:r>
                        <a:rPr lang="en-US" sz="2200" dirty="0">
                          <a:latin typeface="+mn-l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98250731"/>
              </p:ext>
            </p:extLst>
          </p:nvPr>
        </p:nvGraphicFramePr>
        <p:xfrm>
          <a:off x="3657600" y="1447799"/>
          <a:ext cx="1458351" cy="4648198"/>
        </p:xfrm>
        <a:graphic>
          <a:graphicData uri="http://schemas.openxmlformats.org/drawingml/2006/table">
            <a:tbl>
              <a:tblPr firstRow="1" bandRow="1">
                <a:tableStyleId>{5C22544A-7EE6-4342-B048-85BDC9FD1C3A}</a:tableStyleId>
              </a:tblPr>
              <a:tblGrid>
                <a:gridCol w="1458351">
                  <a:extLst>
                    <a:ext uri="{9D8B030D-6E8A-4147-A177-3AD203B41FA5}">
                      <a16:colId xmlns:a16="http://schemas.microsoft.com/office/drawing/2014/main" val="20000"/>
                    </a:ext>
                  </a:extLst>
                </a:gridCol>
              </a:tblGrid>
              <a:tr h="403190">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3190">
                <a:tc>
                  <a:txBody>
                    <a:bodyPr/>
                    <a:lstStyle/>
                    <a:p>
                      <a:pPr algn="ctr" fontAlgn="b"/>
                      <a:r>
                        <a:rPr lang="en-US" sz="2200" b="0" i="0" u="none" strike="noStrike">
                          <a:solidFill>
                            <a:srgbClr val="000000"/>
                          </a:solidFill>
                          <a:effectLst/>
                          <a:latin typeface="+mn-lt"/>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3190">
                <a:tc>
                  <a:txBody>
                    <a:bodyPr/>
                    <a:lstStyle/>
                    <a:p>
                      <a:pPr algn="ctr" fontAlgn="b"/>
                      <a:r>
                        <a:rPr lang="en-US" sz="2200" b="0" i="0" u="none" strike="noStrike" dirty="0">
                          <a:solidFill>
                            <a:srgbClr val="000000"/>
                          </a:solidFill>
                          <a:effectLst/>
                          <a:latin typeface="+mn-lt"/>
                        </a:rPr>
                        <a:t>43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03190">
                <a:tc>
                  <a:txBody>
                    <a:bodyPr/>
                    <a:lstStyle/>
                    <a:p>
                      <a:pPr algn="ctr" fontAlgn="b"/>
                      <a:r>
                        <a:rPr lang="en-US" sz="2200" b="0" i="0" u="none" strike="noStrike">
                          <a:solidFill>
                            <a:srgbClr val="000000"/>
                          </a:solidFill>
                          <a:effectLst/>
                          <a:latin typeface="+mn-lt"/>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3634">
                <a:tc>
                  <a:txBody>
                    <a:bodyPr/>
                    <a:lstStyle/>
                    <a:p>
                      <a:pPr algn="ctr" fontAlgn="b"/>
                      <a:r>
                        <a:rPr lang="en-US" sz="2200" b="0" i="0" u="none" strike="noStrike">
                          <a:solidFill>
                            <a:srgbClr val="000000"/>
                          </a:solidFill>
                          <a:effectLst/>
                          <a:latin typeface="+mn-lt"/>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33634">
                <a:tc>
                  <a:txBody>
                    <a:bodyPr/>
                    <a:lstStyle/>
                    <a:p>
                      <a:pPr algn="ctr" fontAlgn="b"/>
                      <a:r>
                        <a:rPr lang="en-US" sz="2200" b="0" i="0" u="none" strike="noStrike" dirty="0">
                          <a:solidFill>
                            <a:srgbClr val="000000"/>
                          </a:solidFill>
                          <a:effectLst/>
                          <a:latin typeface="+mn-lt"/>
                        </a:rPr>
                        <a:t>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33634">
                <a:tc>
                  <a:txBody>
                    <a:bodyPr/>
                    <a:lstStyle/>
                    <a:p>
                      <a:pPr algn="ctr" fontAlgn="b"/>
                      <a:r>
                        <a:rPr lang="en-US" sz="2200" b="0" i="0" u="none" strike="noStrike">
                          <a:solidFill>
                            <a:srgbClr val="000000"/>
                          </a:solidFill>
                          <a:effectLst/>
                          <a:latin typeface="+mn-lt"/>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33634">
                <a:tc>
                  <a:txBody>
                    <a:bodyPr/>
                    <a:lstStyle/>
                    <a:p>
                      <a:pPr algn="ctr" fontAlgn="b"/>
                      <a:r>
                        <a:rPr lang="en-US" sz="2200" b="0" i="0" u="none" strike="noStrike">
                          <a:solidFill>
                            <a:srgbClr val="000000"/>
                          </a:solidFill>
                          <a:effectLst/>
                          <a:latin typeface="+mn-lt"/>
                        </a:rPr>
                        <a:t>76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33634">
                <a:tc>
                  <a:txBody>
                    <a:bodyPr/>
                    <a:lstStyle/>
                    <a:p>
                      <a:pPr algn="ctr" fontAlgn="b"/>
                      <a:r>
                        <a:rPr lang="en-US" sz="2200" b="0" i="0" u="none" strike="noStrike">
                          <a:solidFill>
                            <a:srgbClr val="000000"/>
                          </a:solidFill>
                          <a:effectLst/>
                          <a:latin typeface="+mn-lt"/>
                        </a:rPr>
                        <a:t>96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33634">
                <a:tc>
                  <a:txBody>
                    <a:bodyPr/>
                    <a:lstStyle/>
                    <a:p>
                      <a:pPr algn="ctr" fontAlgn="b"/>
                      <a:r>
                        <a:rPr lang="en-US" sz="2200" b="0" i="0" u="none" strike="noStrike">
                          <a:solidFill>
                            <a:srgbClr val="000000"/>
                          </a:solidFill>
                          <a:effectLst/>
                          <a:latin typeface="+mn-lt"/>
                        </a:rPr>
                        <a:t>122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433634">
                <a:tc>
                  <a:txBody>
                    <a:bodyPr/>
                    <a:lstStyle/>
                    <a:p>
                      <a:pPr algn="ctr" fontAlgn="b"/>
                      <a:r>
                        <a:rPr lang="en-US" sz="2200" b="0" i="0" u="none" strike="noStrike" dirty="0">
                          <a:solidFill>
                            <a:srgbClr val="000000"/>
                          </a:solidFill>
                          <a:effectLst/>
                          <a:latin typeface="+mn-lt"/>
                        </a:rPr>
                        <a:t>154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9"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686734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3A: Angel’s </a:t>
            </a:r>
            <a:r>
              <a:rPr lang="en-US" b="1" i="1" dirty="0">
                <a:solidFill>
                  <a:schemeClr val="accent6">
                    <a:lumMod val="50000"/>
                  </a:schemeClr>
                </a:solidFill>
              </a:rPr>
              <a:t>FC</a:t>
            </a:r>
            <a:r>
              <a:rPr lang="en-US" dirty="0">
                <a:solidFill>
                  <a:schemeClr val="accent6">
                    <a:lumMod val="50000"/>
                  </a:schemeClr>
                </a:solidFill>
              </a:rPr>
              <a:t>, </a:t>
            </a:r>
            <a:r>
              <a:rPr lang="en-US" b="1" i="1" dirty="0">
                <a:solidFill>
                  <a:schemeClr val="accent6">
                    <a:lumMod val="50000"/>
                  </a:schemeClr>
                </a:solidFill>
              </a:rPr>
              <a:t>VC</a:t>
            </a:r>
            <a:r>
              <a:rPr lang="en-US" dirty="0">
                <a:solidFill>
                  <a:schemeClr val="accent6">
                    <a:lumMod val="50000"/>
                  </a:schemeClr>
                </a:solidFill>
              </a:rPr>
              <a:t>, and </a:t>
            </a:r>
            <a:r>
              <a:rPr lang="en-US" b="1" i="1" dirty="0">
                <a:solidFill>
                  <a:schemeClr val="accent6">
                    <a:lumMod val="50000"/>
                  </a:schemeClr>
                </a:solidFill>
              </a:rPr>
              <a:t>TC</a:t>
            </a:r>
            <a:r>
              <a:rPr lang="en-US" dirty="0">
                <a:solidFill>
                  <a:schemeClr val="accent6">
                    <a:lumMod val="50000"/>
                  </a:schemeClr>
                </a:solidFill>
              </a:rPr>
              <a:t> curves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8" name="Content Placeholder 7"/>
          <p:cNvSpPr>
            <a:spLocks noGrp="1"/>
          </p:cNvSpPr>
          <p:nvPr>
            <p:ph idx="12"/>
          </p:nvPr>
        </p:nvSpPr>
        <p:spPr>
          <a:xfrm>
            <a:off x="3505200" y="4953000"/>
            <a:ext cx="5394747" cy="1371600"/>
          </a:xfrm>
        </p:spPr>
        <p:txBody>
          <a:bodyPr>
            <a:normAutofit/>
          </a:bodyPr>
          <a:lstStyle/>
          <a:p>
            <a:pPr marL="0" indent="0">
              <a:buNone/>
            </a:pPr>
            <a:r>
              <a:rPr lang="en-US" sz="2400" dirty="0"/>
              <a:t>The </a:t>
            </a:r>
            <a:r>
              <a:rPr lang="en-US" sz="2400" b="1" i="1" dirty="0"/>
              <a:t>TC</a:t>
            </a:r>
            <a:r>
              <a:rPr lang="en-US" sz="2400" dirty="0"/>
              <a:t> and </a:t>
            </a:r>
            <a:r>
              <a:rPr lang="en-US" sz="2400" b="1" i="1" dirty="0"/>
              <a:t>VC</a:t>
            </a:r>
            <a:r>
              <a:rPr lang="en-US" sz="2400" dirty="0"/>
              <a:t> curves are parallel </a:t>
            </a:r>
          </a:p>
          <a:p>
            <a:pPr marL="0" indent="0">
              <a:buNone/>
            </a:pPr>
            <a:r>
              <a:rPr lang="en-US" sz="2400" dirty="0"/>
              <a:t>The </a:t>
            </a:r>
            <a:r>
              <a:rPr lang="en-US" sz="2400" b="1" i="1" dirty="0"/>
              <a:t>FC</a:t>
            </a:r>
            <a:r>
              <a:rPr lang="en-US" sz="2400" dirty="0"/>
              <a:t> curve is a horizontal line</a:t>
            </a:r>
          </a:p>
        </p:txBody>
      </p:sp>
      <p:graphicFrame>
        <p:nvGraphicFramePr>
          <p:cNvPr id="6" name="Table 5"/>
          <p:cNvGraphicFramePr>
            <a:graphicFrameLocks noGrp="1"/>
          </p:cNvGraphicFramePr>
          <p:nvPr>
            <p:extLst>
              <p:ext uri="{D42A27DB-BD31-4B8C-83A1-F6EECF244321}">
                <p14:modId xmlns:p14="http://schemas.microsoft.com/office/powerpoint/2010/main" val="506226961"/>
              </p:ext>
            </p:extLst>
          </p:nvPr>
        </p:nvGraphicFramePr>
        <p:xfrm>
          <a:off x="152400" y="990600"/>
          <a:ext cx="3048000" cy="51206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pPr algn="ctr"/>
                      <a:r>
                        <a:rPr lang="en-US" sz="2200" dirty="0">
                          <a:solidFill>
                            <a:schemeClr val="tx1"/>
                          </a:solidFill>
                          <a:latin typeface="+mn-lt"/>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mn-lt"/>
                        </a:rPr>
                        <a:t>FC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mn-lt"/>
                        </a:rPr>
                        <a:t>VC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mn-lt"/>
                        </a:rPr>
                        <a:t>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2200" dirty="0">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sz="2200" dirty="0">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sz="2200" dirty="0">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sz="2200" dirty="0">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n-US" sz="2200" dirty="0">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sz="2200" dirty="0">
                          <a:latin typeface="+mn-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algn="ctr"/>
                      <a:r>
                        <a:rPr lang="en-US" sz="2200" dirty="0">
                          <a:latin typeface="+mn-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pPr algn="ctr"/>
                      <a:r>
                        <a:rPr lang="en-US" sz="2200" dirty="0">
                          <a:latin typeface="+mn-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pPr algn="ctr"/>
                      <a:r>
                        <a:rPr lang="en-US" sz="2200" dirty="0">
                          <a:latin typeface="+mn-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pPr algn="ctr"/>
                      <a:r>
                        <a:rPr lang="en-US" sz="2200" dirty="0">
                          <a:latin typeface="+mn-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70840">
                <a:tc>
                  <a:txBody>
                    <a:bodyPr/>
                    <a:lstStyle/>
                    <a:p>
                      <a:pPr algn="ctr"/>
                      <a:r>
                        <a:rPr lang="en-US" sz="2200" dirty="0">
                          <a:latin typeface="+mn-l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pSp>
        <p:nvGrpSpPr>
          <p:cNvPr id="16" name="Group 15"/>
          <p:cNvGrpSpPr/>
          <p:nvPr/>
        </p:nvGrpSpPr>
        <p:grpSpPr>
          <a:xfrm>
            <a:off x="3276600" y="1011703"/>
            <a:ext cx="5587077" cy="3788897"/>
            <a:chOff x="3276600" y="1011703"/>
            <a:chExt cx="5587077" cy="3788897"/>
          </a:xfrm>
        </p:grpSpPr>
        <p:grpSp>
          <p:nvGrpSpPr>
            <p:cNvPr id="12" name="Group 11"/>
            <p:cNvGrpSpPr/>
            <p:nvPr/>
          </p:nvGrpSpPr>
          <p:grpSpPr>
            <a:xfrm>
              <a:off x="3276600" y="1011703"/>
              <a:ext cx="5587077" cy="3788897"/>
              <a:chOff x="3352800" y="743634"/>
              <a:chExt cx="5587077" cy="3788897"/>
            </a:xfrm>
          </p:grpSpPr>
          <p:graphicFrame>
            <p:nvGraphicFramePr>
              <p:cNvPr id="9" name="Chart 8"/>
              <p:cNvGraphicFramePr>
                <a:graphicFrameLocks/>
              </p:cNvGraphicFramePr>
              <p:nvPr>
                <p:extLst>
                  <p:ext uri="{D42A27DB-BD31-4B8C-83A1-F6EECF244321}">
                    <p14:modId xmlns:p14="http://schemas.microsoft.com/office/powerpoint/2010/main" val="1695695880"/>
                  </p:ext>
                </p:extLst>
              </p:nvPr>
            </p:nvGraphicFramePr>
            <p:xfrm>
              <a:off x="3505200" y="1066800"/>
              <a:ext cx="5214257" cy="321468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6934200" y="3886200"/>
                <a:ext cx="2005677" cy="646331"/>
              </a:xfrm>
              <a:prstGeom prst="rect">
                <a:avLst/>
              </a:prstGeom>
              <a:noFill/>
            </p:spPr>
            <p:txBody>
              <a:bodyPr wrap="none" rtlCol="0">
                <a:spAutoFit/>
              </a:bodyPr>
              <a:lstStyle/>
              <a:p>
                <a:pPr algn="r"/>
                <a:r>
                  <a:rPr lang="en-US" dirty="0"/>
                  <a:t>Q</a:t>
                </a:r>
              </a:p>
              <a:p>
                <a:pPr algn="r"/>
                <a:r>
                  <a:rPr lang="en-US" dirty="0"/>
                  <a:t>Quantity of output</a:t>
                </a:r>
              </a:p>
            </p:txBody>
          </p:sp>
          <p:sp>
            <p:nvSpPr>
              <p:cNvPr id="11" name="TextBox 10"/>
              <p:cNvSpPr txBox="1"/>
              <p:nvPr/>
            </p:nvSpPr>
            <p:spPr>
              <a:xfrm>
                <a:off x="3352800" y="743634"/>
                <a:ext cx="1371600" cy="646331"/>
              </a:xfrm>
              <a:prstGeom prst="rect">
                <a:avLst/>
              </a:prstGeom>
              <a:noFill/>
            </p:spPr>
            <p:txBody>
              <a:bodyPr wrap="square" rtlCol="0">
                <a:spAutoFit/>
              </a:bodyPr>
              <a:lstStyle/>
              <a:p>
                <a:pPr algn="ctr"/>
                <a:r>
                  <a:rPr lang="en-US" dirty="0"/>
                  <a:t>Cost</a:t>
                </a:r>
              </a:p>
              <a:p>
                <a:r>
                  <a:rPr lang="en-US" dirty="0"/>
                  <a:t>$</a:t>
                </a:r>
              </a:p>
            </p:txBody>
          </p:sp>
        </p:grpSp>
        <p:sp>
          <p:nvSpPr>
            <p:cNvPr id="13" name="TextBox 12"/>
            <p:cNvSpPr txBox="1"/>
            <p:nvPr/>
          </p:nvSpPr>
          <p:spPr>
            <a:xfrm>
              <a:off x="6934200" y="1642460"/>
              <a:ext cx="914400" cy="369332"/>
            </a:xfrm>
            <a:prstGeom prst="rect">
              <a:avLst/>
            </a:prstGeom>
            <a:noFill/>
          </p:spPr>
          <p:txBody>
            <a:bodyPr wrap="square" rtlCol="0">
              <a:spAutoFit/>
            </a:bodyPr>
            <a:lstStyle/>
            <a:p>
              <a:pPr algn="ctr"/>
              <a:r>
                <a:rPr lang="en-US" dirty="0"/>
                <a:t>TC</a:t>
              </a:r>
            </a:p>
          </p:txBody>
        </p:sp>
        <p:sp>
          <p:nvSpPr>
            <p:cNvPr id="14" name="TextBox 13"/>
            <p:cNvSpPr txBox="1"/>
            <p:nvPr/>
          </p:nvSpPr>
          <p:spPr>
            <a:xfrm>
              <a:off x="7696200" y="2246701"/>
              <a:ext cx="914400" cy="369332"/>
            </a:xfrm>
            <a:prstGeom prst="rect">
              <a:avLst/>
            </a:prstGeom>
            <a:noFill/>
          </p:spPr>
          <p:txBody>
            <a:bodyPr wrap="square" rtlCol="0">
              <a:spAutoFit/>
            </a:bodyPr>
            <a:lstStyle/>
            <a:p>
              <a:pPr algn="ctr"/>
              <a:r>
                <a:rPr lang="en-US" dirty="0"/>
                <a:t>VC</a:t>
              </a:r>
            </a:p>
          </p:txBody>
        </p:sp>
        <p:sp>
          <p:nvSpPr>
            <p:cNvPr id="15" name="TextBox 14"/>
            <p:cNvSpPr txBox="1"/>
            <p:nvPr/>
          </p:nvSpPr>
          <p:spPr>
            <a:xfrm>
              <a:off x="7860838" y="3669268"/>
              <a:ext cx="914400" cy="369332"/>
            </a:xfrm>
            <a:prstGeom prst="rect">
              <a:avLst/>
            </a:prstGeom>
            <a:noFill/>
          </p:spPr>
          <p:txBody>
            <a:bodyPr wrap="square" rtlCol="0">
              <a:spAutoFit/>
            </a:bodyPr>
            <a:lstStyle/>
            <a:p>
              <a:pPr algn="ctr"/>
              <a:r>
                <a:rPr lang="en-US" dirty="0"/>
                <a:t>FC</a:t>
              </a:r>
            </a:p>
          </p:txBody>
        </p:sp>
      </p:grpSp>
      <p:sp>
        <p:nvSpPr>
          <p:cNvPr id="17" name="Rectangle 16"/>
          <p:cNvSpPr/>
          <p:nvPr/>
        </p:nvSpPr>
        <p:spPr bwMode="auto">
          <a:xfrm>
            <a:off x="3505200" y="3853934"/>
            <a:ext cx="457200" cy="4894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Char char="•"/>
              <a:tabLst/>
            </a:pPr>
            <a:endParaRPr kumimoji="0" lang="en-US" sz="3400" b="0" i="0" u="none" strike="noStrike" cap="none" normalizeH="0" baseline="0">
              <a:ln>
                <a:noFill/>
              </a:ln>
              <a:solidFill>
                <a:schemeClr val="tx1"/>
              </a:solidFill>
              <a:effectLst/>
              <a:latin typeface="Arial" pitchFamily="34" charset="0"/>
            </a:endParaRPr>
          </a:p>
        </p:txBody>
      </p:sp>
      <p:sp>
        <p:nvSpPr>
          <p:cNvPr id="18"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133253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left)">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and Marginal Cost</a:t>
            </a:r>
          </a:p>
        </p:txBody>
      </p:sp>
      <p:sp>
        <p:nvSpPr>
          <p:cNvPr id="3" name="Content Placeholder 2"/>
          <p:cNvSpPr>
            <a:spLocks noGrp="1"/>
          </p:cNvSpPr>
          <p:nvPr>
            <p:ph idx="1"/>
          </p:nvPr>
        </p:nvSpPr>
        <p:spPr/>
        <p:txBody>
          <a:bodyPr/>
          <a:lstStyle/>
          <a:p>
            <a:r>
              <a:rPr lang="en-US" sz="3200" dirty="0"/>
              <a:t>Average fixed cost, </a:t>
            </a:r>
            <a:r>
              <a:rPr lang="en-US" sz="3200" b="1" i="1" dirty="0">
                <a:solidFill>
                  <a:schemeClr val="tx1"/>
                </a:solidFill>
              </a:rPr>
              <a:t>AFC</a:t>
            </a:r>
            <a:r>
              <a:rPr lang="en-US" sz="3200" dirty="0">
                <a:solidFill>
                  <a:schemeClr val="tx1"/>
                </a:solidFill>
              </a:rPr>
              <a:t> = </a:t>
            </a:r>
            <a:r>
              <a:rPr lang="en-US" sz="3200" b="1" i="1" dirty="0">
                <a:solidFill>
                  <a:schemeClr val="tx1"/>
                </a:solidFill>
              </a:rPr>
              <a:t>FC</a:t>
            </a:r>
            <a:r>
              <a:rPr lang="en-US" sz="3200" dirty="0">
                <a:solidFill>
                  <a:schemeClr val="tx1"/>
                </a:solidFill>
              </a:rPr>
              <a:t> / </a:t>
            </a:r>
            <a:r>
              <a:rPr lang="en-US" sz="3200" b="1" i="1" dirty="0">
                <a:solidFill>
                  <a:schemeClr val="tx1"/>
                </a:solidFill>
              </a:rPr>
              <a:t>Q</a:t>
            </a:r>
          </a:p>
          <a:p>
            <a:r>
              <a:rPr lang="en-US" sz="3200" dirty="0"/>
              <a:t>Average variable cost, </a:t>
            </a:r>
            <a:r>
              <a:rPr lang="en-US" sz="3200" b="1" i="1" dirty="0">
                <a:solidFill>
                  <a:schemeClr val="tx1"/>
                </a:solidFill>
              </a:rPr>
              <a:t>AVC</a:t>
            </a:r>
            <a:r>
              <a:rPr lang="en-US" sz="3200" dirty="0">
                <a:solidFill>
                  <a:schemeClr val="tx1"/>
                </a:solidFill>
              </a:rPr>
              <a:t> = </a:t>
            </a:r>
            <a:r>
              <a:rPr lang="en-US" sz="3200" b="1" i="1" dirty="0">
                <a:solidFill>
                  <a:schemeClr val="tx1"/>
                </a:solidFill>
              </a:rPr>
              <a:t>VC</a:t>
            </a:r>
            <a:r>
              <a:rPr lang="en-US" sz="3200" dirty="0">
                <a:solidFill>
                  <a:schemeClr val="tx1"/>
                </a:solidFill>
              </a:rPr>
              <a:t> / </a:t>
            </a:r>
            <a:r>
              <a:rPr lang="en-US" sz="3200" b="1" i="1" dirty="0">
                <a:solidFill>
                  <a:schemeClr val="tx1"/>
                </a:solidFill>
              </a:rPr>
              <a:t>Q</a:t>
            </a:r>
          </a:p>
          <a:p>
            <a:r>
              <a:rPr lang="en-US" sz="3200" dirty="0"/>
              <a:t>Average total cost, </a:t>
            </a:r>
          </a:p>
          <a:p>
            <a:pPr marL="0" indent="0">
              <a:buNone/>
            </a:pPr>
            <a:r>
              <a:rPr lang="en-US" sz="3200" dirty="0"/>
              <a:t>	</a:t>
            </a:r>
            <a:r>
              <a:rPr lang="en-US" sz="3200" b="1" i="1" dirty="0"/>
              <a:t>ATC</a:t>
            </a:r>
            <a:r>
              <a:rPr lang="en-US" sz="3200" dirty="0"/>
              <a:t> = </a:t>
            </a:r>
            <a:r>
              <a:rPr lang="en-US" sz="3200" b="1" i="1" dirty="0"/>
              <a:t>TC</a:t>
            </a:r>
            <a:r>
              <a:rPr lang="en-US" sz="3200" dirty="0"/>
              <a:t> / </a:t>
            </a:r>
            <a:r>
              <a:rPr lang="en-US" sz="3200" b="1" i="1" dirty="0"/>
              <a:t>Q</a:t>
            </a:r>
            <a:r>
              <a:rPr lang="en-US" sz="3200" dirty="0"/>
              <a:t> = </a:t>
            </a:r>
            <a:r>
              <a:rPr lang="en-US" sz="3200" b="1" i="1" dirty="0"/>
              <a:t>AFC</a:t>
            </a:r>
            <a:r>
              <a:rPr lang="en-US" sz="3200" dirty="0"/>
              <a:t> + </a:t>
            </a:r>
            <a:r>
              <a:rPr lang="en-US" sz="3200" b="1" i="1" dirty="0"/>
              <a:t>AVC</a:t>
            </a:r>
          </a:p>
          <a:p>
            <a:pPr lvl="1"/>
            <a:r>
              <a:rPr lang="en-US" sz="2800" dirty="0"/>
              <a:t>The cost of the typical unit produced</a:t>
            </a:r>
          </a:p>
          <a:p>
            <a:pPr lvl="1"/>
            <a:r>
              <a:rPr lang="en-US" sz="2800" dirty="0"/>
              <a:t>Total cost divided by the quantity of output</a:t>
            </a:r>
          </a:p>
          <a:p>
            <a:r>
              <a:rPr lang="en-US" sz="3200" dirty="0"/>
              <a:t>Marginal cost, </a:t>
            </a:r>
            <a:r>
              <a:rPr lang="en-US" sz="3200" b="1" i="1" dirty="0"/>
              <a:t>MC</a:t>
            </a:r>
            <a:r>
              <a:rPr lang="en-US" sz="3200" dirty="0"/>
              <a:t> = </a:t>
            </a:r>
            <a:r>
              <a:rPr lang="el-GR" sz="3200" b="1" i="1" dirty="0"/>
              <a:t>Δ</a:t>
            </a:r>
            <a:r>
              <a:rPr lang="en-US" sz="3200" b="1" i="1" dirty="0"/>
              <a:t>TC </a:t>
            </a:r>
            <a:r>
              <a:rPr lang="en-US" sz="3200" dirty="0"/>
              <a:t>/ </a:t>
            </a:r>
            <a:r>
              <a:rPr lang="el-GR" sz="3200" b="1" i="1" dirty="0"/>
              <a:t>Δ</a:t>
            </a:r>
            <a:r>
              <a:rPr lang="en-US" sz="3200" b="1" i="1" dirty="0"/>
              <a:t>Q</a:t>
            </a:r>
          </a:p>
          <a:p>
            <a:pPr lvl="1"/>
            <a:r>
              <a:rPr lang="en-US" sz="2800" dirty="0"/>
              <a:t>The increase in total cost that arises from an extra unit of production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0200237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accent6">
                    <a:lumMod val="50000"/>
                  </a:schemeClr>
                </a:solidFill>
              </a:rPr>
              <a:t>EXAMPLE 3B: Angel’s average and marginal cost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11561940"/>
              </p:ext>
            </p:extLst>
          </p:nvPr>
        </p:nvGraphicFramePr>
        <p:xfrm>
          <a:off x="419100" y="990600"/>
          <a:ext cx="8343904" cy="5120640"/>
        </p:xfrm>
        <a:graphic>
          <a:graphicData uri="http://schemas.openxmlformats.org/drawingml/2006/table">
            <a:tbl>
              <a:tblPr firstRow="1" bandRow="1">
                <a:tableStyleId>{5C22544A-7EE6-4342-B048-85BDC9FD1C3A}</a:tableStyleId>
              </a:tblPr>
              <a:tblGrid>
                <a:gridCol w="1042988">
                  <a:extLst>
                    <a:ext uri="{9D8B030D-6E8A-4147-A177-3AD203B41FA5}">
                      <a16:colId xmlns:a16="http://schemas.microsoft.com/office/drawing/2014/main" val="20000"/>
                    </a:ext>
                  </a:extLst>
                </a:gridCol>
                <a:gridCol w="1042988">
                  <a:extLst>
                    <a:ext uri="{9D8B030D-6E8A-4147-A177-3AD203B41FA5}">
                      <a16:colId xmlns:a16="http://schemas.microsoft.com/office/drawing/2014/main" val="20001"/>
                    </a:ext>
                  </a:extLst>
                </a:gridCol>
                <a:gridCol w="1042988">
                  <a:extLst>
                    <a:ext uri="{9D8B030D-6E8A-4147-A177-3AD203B41FA5}">
                      <a16:colId xmlns:a16="http://schemas.microsoft.com/office/drawing/2014/main" val="20002"/>
                    </a:ext>
                  </a:extLst>
                </a:gridCol>
                <a:gridCol w="1042988">
                  <a:extLst>
                    <a:ext uri="{9D8B030D-6E8A-4147-A177-3AD203B41FA5}">
                      <a16:colId xmlns:a16="http://schemas.microsoft.com/office/drawing/2014/main" val="20003"/>
                    </a:ext>
                  </a:extLst>
                </a:gridCol>
                <a:gridCol w="1042988">
                  <a:extLst>
                    <a:ext uri="{9D8B030D-6E8A-4147-A177-3AD203B41FA5}">
                      <a16:colId xmlns:a16="http://schemas.microsoft.com/office/drawing/2014/main" val="20004"/>
                    </a:ext>
                  </a:extLst>
                </a:gridCol>
                <a:gridCol w="1042988">
                  <a:extLst>
                    <a:ext uri="{9D8B030D-6E8A-4147-A177-3AD203B41FA5}">
                      <a16:colId xmlns:a16="http://schemas.microsoft.com/office/drawing/2014/main" val="20005"/>
                    </a:ext>
                  </a:extLst>
                </a:gridCol>
                <a:gridCol w="1042988">
                  <a:extLst>
                    <a:ext uri="{9D8B030D-6E8A-4147-A177-3AD203B41FA5}">
                      <a16:colId xmlns:a16="http://schemas.microsoft.com/office/drawing/2014/main" val="20006"/>
                    </a:ext>
                  </a:extLst>
                </a:gridCol>
                <a:gridCol w="1042988">
                  <a:extLst>
                    <a:ext uri="{9D8B030D-6E8A-4147-A177-3AD203B41FA5}">
                      <a16:colId xmlns:a16="http://schemas.microsoft.com/office/drawing/2014/main" val="20007"/>
                    </a:ext>
                  </a:extLst>
                </a:gridCol>
              </a:tblGrid>
              <a:tr h="425450">
                <a:tc>
                  <a:txBody>
                    <a:bodyPr/>
                    <a:lstStyle/>
                    <a:p>
                      <a:pPr algn="ctr"/>
                      <a:r>
                        <a:rPr lang="en-US" sz="2200" dirty="0">
                          <a:solidFill>
                            <a:schemeClr val="tx1"/>
                          </a:solidFill>
                          <a:latin typeface="+mn-lt"/>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mn-lt"/>
                        </a:rPr>
                        <a:t>FC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2200" dirty="0">
                          <a:solidFill>
                            <a:schemeClr val="tx1"/>
                          </a:solidFill>
                          <a:latin typeface="+mn-lt"/>
                        </a:rPr>
                        <a:t>VC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dirty="0">
                          <a:solidFill>
                            <a:schemeClr val="tx1"/>
                          </a:solidFill>
                          <a:latin typeface="+mn-lt"/>
                        </a:rPr>
                        <a:t>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mn-lt"/>
                        </a:rPr>
                        <a:t>AFC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2200" dirty="0">
                          <a:solidFill>
                            <a:schemeClr val="tx1"/>
                          </a:solidFill>
                          <a:latin typeface="+mn-lt"/>
                        </a:rPr>
                        <a:t>AVC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dirty="0">
                          <a:solidFill>
                            <a:schemeClr val="tx1"/>
                          </a:solidFill>
                          <a:latin typeface="+mn-lt"/>
                        </a:rPr>
                        <a:t>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mn-lt"/>
                        </a:rPr>
                        <a:t>MC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25450">
                <a:tc>
                  <a:txBody>
                    <a:bodyPr/>
                    <a:lstStyle/>
                    <a:p>
                      <a:pPr algn="ctr"/>
                      <a:r>
                        <a:rPr lang="en-US" sz="2200" dirty="0">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5450">
                <a:tc>
                  <a:txBody>
                    <a:bodyPr/>
                    <a:lstStyle/>
                    <a:p>
                      <a:pPr algn="ctr"/>
                      <a:r>
                        <a:rPr lang="en-US" sz="2200" dirty="0">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200" b="0" i="0" u="none" strike="noStrike" dirty="0">
                          <a:solidFill>
                            <a:srgbClr val="000000"/>
                          </a:solidFill>
                          <a:effectLst/>
                          <a:latin typeface="+mn-lt"/>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25450">
                <a:tc>
                  <a:txBody>
                    <a:bodyPr/>
                    <a:lstStyle/>
                    <a:p>
                      <a:pPr algn="ctr"/>
                      <a:r>
                        <a:rPr lang="en-US" sz="2200" dirty="0">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200" b="0" i="0" u="none" strike="noStrike" dirty="0">
                          <a:solidFill>
                            <a:srgbClr val="000000"/>
                          </a:solidFill>
                          <a:effectLst/>
                          <a:latin typeface="+mn-lt"/>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25450">
                <a:tc>
                  <a:txBody>
                    <a:bodyPr/>
                    <a:lstStyle/>
                    <a:p>
                      <a:pPr algn="ctr"/>
                      <a:r>
                        <a:rPr lang="en-US" sz="2200" dirty="0">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200" b="0" i="0" u="none" strike="noStrike" dirty="0">
                          <a:solidFill>
                            <a:srgbClr val="000000"/>
                          </a:solidFill>
                          <a:effectLst/>
                          <a:latin typeface="+mn-lt"/>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25450">
                <a:tc>
                  <a:txBody>
                    <a:bodyPr/>
                    <a:lstStyle/>
                    <a:p>
                      <a:pPr algn="ctr"/>
                      <a:r>
                        <a:rPr lang="en-US" sz="2200" dirty="0">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200" b="0" i="0" u="none" strike="noStrike" dirty="0">
                          <a:solidFill>
                            <a:srgbClr val="000000"/>
                          </a:solidFill>
                          <a:effectLst/>
                          <a:latin typeface="+mn-lt"/>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25450">
                <a:tc>
                  <a:txBody>
                    <a:bodyPr/>
                    <a:lstStyle/>
                    <a:p>
                      <a:pPr algn="ctr"/>
                      <a:r>
                        <a:rPr lang="en-US" sz="2200" dirty="0">
                          <a:latin typeface="+mn-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dirty="0">
                          <a:solidFill>
                            <a:srgbClr val="000000"/>
                          </a:solidFill>
                          <a:effectLst/>
                          <a:latin typeface="+mn-lt"/>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200" b="0" i="0" u="none" strike="noStrike" dirty="0">
                          <a:solidFill>
                            <a:srgbClr val="000000"/>
                          </a:solidFill>
                          <a:effectLst/>
                          <a:latin typeface="+mn-lt"/>
                        </a:rPr>
                        <a:t>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25450">
                <a:tc>
                  <a:txBody>
                    <a:bodyPr/>
                    <a:lstStyle/>
                    <a:p>
                      <a:pPr algn="ctr"/>
                      <a:r>
                        <a:rPr lang="en-US" sz="2200" dirty="0">
                          <a:latin typeface="+mn-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200" b="0" i="0" u="none" strike="noStrike" dirty="0">
                          <a:solidFill>
                            <a:srgbClr val="000000"/>
                          </a:solidFill>
                          <a:effectLst/>
                          <a:latin typeface="+mn-lt"/>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25450">
                <a:tc>
                  <a:txBody>
                    <a:bodyPr/>
                    <a:lstStyle/>
                    <a:p>
                      <a:pPr algn="ctr"/>
                      <a:r>
                        <a:rPr lang="en-US" sz="2200" dirty="0">
                          <a:latin typeface="+mn-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200" b="0" i="0" u="none" strike="noStrike" dirty="0">
                          <a:solidFill>
                            <a:srgbClr val="000000"/>
                          </a:solidFill>
                          <a:effectLst/>
                          <a:latin typeface="+mn-lt"/>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25450">
                <a:tc>
                  <a:txBody>
                    <a:bodyPr/>
                    <a:lstStyle/>
                    <a:p>
                      <a:pPr algn="ctr"/>
                      <a:r>
                        <a:rPr lang="en-US" sz="2200" dirty="0">
                          <a:latin typeface="+mn-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dirty="0">
                          <a:solidFill>
                            <a:srgbClr val="000000"/>
                          </a:solidFill>
                          <a:effectLst/>
                          <a:latin typeface="+mn-lt"/>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200" b="0" i="0" u="none" strike="noStrike" dirty="0">
                          <a:solidFill>
                            <a:srgbClr val="000000"/>
                          </a:solidFill>
                          <a:effectLst/>
                          <a:latin typeface="+mn-lt"/>
                        </a:rPr>
                        <a:t>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425450">
                <a:tc>
                  <a:txBody>
                    <a:bodyPr/>
                    <a:lstStyle/>
                    <a:p>
                      <a:pPr algn="ctr"/>
                      <a:r>
                        <a:rPr lang="en-US" sz="2200" dirty="0">
                          <a:latin typeface="+mn-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dirty="0">
                          <a:solidFill>
                            <a:srgbClr val="000000"/>
                          </a:solidFill>
                          <a:effectLst/>
                          <a:latin typeface="+mn-lt"/>
                        </a:rPr>
                        <a:t>104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200" b="0" i="0" u="none" strike="noStrike" dirty="0">
                          <a:solidFill>
                            <a:srgbClr val="000000"/>
                          </a:solidFill>
                          <a:effectLst/>
                          <a:latin typeface="+mn-lt"/>
                        </a:rPr>
                        <a:t>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425450">
                <a:tc>
                  <a:txBody>
                    <a:bodyPr/>
                    <a:lstStyle/>
                    <a:p>
                      <a:pPr algn="ctr"/>
                      <a:r>
                        <a:rPr lang="en-US" sz="2200" dirty="0">
                          <a:latin typeface="+mn-l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dirty="0">
                          <a:solidFill>
                            <a:srgbClr val="000000"/>
                          </a:solidFill>
                          <a:effectLst/>
                          <a:latin typeface="+mn-lt"/>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200" b="0" i="0" u="none" strike="noStrike" dirty="0">
                          <a:solidFill>
                            <a:srgbClr val="000000"/>
                          </a:solidFill>
                          <a:effectLst/>
                          <a:latin typeface="+mn-lt"/>
                        </a:rPr>
                        <a:t>154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2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80308731"/>
              </p:ext>
            </p:extLst>
          </p:nvPr>
        </p:nvGraphicFramePr>
        <p:xfrm>
          <a:off x="4572000" y="1371600"/>
          <a:ext cx="1066800" cy="4724401"/>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429491">
                <a:tc>
                  <a:txBody>
                    <a:bodyPr/>
                    <a:lstStyle/>
                    <a:p>
                      <a:pPr algn="ctr" fontAlgn="b"/>
                      <a:r>
                        <a:rPr lang="en-US" sz="2200" b="0" i="0" u="none" strike="noStrike" dirty="0">
                          <a:solidFill>
                            <a:srgbClr val="000000"/>
                          </a:solidFill>
                          <a:effectLst/>
                          <a:latin typeface="+mn-lt"/>
                        </a:rPr>
                        <a:t> -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29491">
                <a:tc>
                  <a:txBody>
                    <a:bodyPr/>
                    <a:lstStyle/>
                    <a:p>
                      <a:pPr algn="ctr" fontAlgn="b"/>
                      <a:r>
                        <a:rPr lang="en-US" sz="2200" b="0" i="0" u="none" strike="noStrike" dirty="0">
                          <a:solidFill>
                            <a:srgbClr val="000000"/>
                          </a:solidFill>
                          <a:effectLst/>
                          <a:latin typeface="+mn-lt"/>
                        </a:rPr>
                        <a:t>$18.0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29491">
                <a:tc>
                  <a:txBody>
                    <a:bodyPr/>
                    <a:lstStyle/>
                    <a:p>
                      <a:pPr algn="ctr" fontAlgn="b"/>
                      <a:r>
                        <a:rPr lang="en-US" sz="2200" b="0" i="0" u="none" strike="noStrike" dirty="0">
                          <a:solidFill>
                            <a:srgbClr val="000000"/>
                          </a:solidFill>
                          <a:effectLst/>
                          <a:latin typeface="+mn-lt"/>
                        </a:rPr>
                        <a:t>9.0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29491">
                <a:tc>
                  <a:txBody>
                    <a:bodyPr/>
                    <a:lstStyle/>
                    <a:p>
                      <a:pPr algn="ctr" fontAlgn="b"/>
                      <a:r>
                        <a:rPr lang="en-US" sz="2200" b="0" i="0" u="none" strike="noStrike" dirty="0">
                          <a:solidFill>
                            <a:srgbClr val="000000"/>
                          </a:solidFill>
                          <a:effectLst/>
                          <a:latin typeface="+mn-lt"/>
                        </a:rPr>
                        <a:t>6.0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29491">
                <a:tc>
                  <a:txBody>
                    <a:bodyPr/>
                    <a:lstStyle/>
                    <a:p>
                      <a:pPr algn="ctr" fontAlgn="b"/>
                      <a:r>
                        <a:rPr lang="en-US" sz="2200" b="0" i="0" u="none" strike="noStrike" dirty="0">
                          <a:solidFill>
                            <a:srgbClr val="000000"/>
                          </a:solidFill>
                          <a:effectLst/>
                          <a:latin typeface="+mn-lt"/>
                        </a:rPr>
                        <a:t>4.5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29491">
                <a:tc>
                  <a:txBody>
                    <a:bodyPr/>
                    <a:lstStyle/>
                    <a:p>
                      <a:pPr algn="ctr" fontAlgn="b"/>
                      <a:r>
                        <a:rPr lang="en-US" sz="2200" b="0" i="0" u="none" strike="noStrike" dirty="0">
                          <a:solidFill>
                            <a:srgbClr val="000000"/>
                          </a:solidFill>
                          <a:effectLst/>
                          <a:latin typeface="+mn-lt"/>
                        </a:rPr>
                        <a:t>3.6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29491">
                <a:tc>
                  <a:txBody>
                    <a:bodyPr/>
                    <a:lstStyle/>
                    <a:p>
                      <a:pPr algn="ctr" fontAlgn="b"/>
                      <a:r>
                        <a:rPr lang="en-US" sz="2200" b="0" i="0" u="none" strike="noStrike" dirty="0">
                          <a:solidFill>
                            <a:srgbClr val="000000"/>
                          </a:solidFill>
                          <a:effectLst/>
                          <a:latin typeface="+mn-lt"/>
                        </a:rPr>
                        <a:t>3.0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29491">
                <a:tc>
                  <a:txBody>
                    <a:bodyPr/>
                    <a:lstStyle/>
                    <a:p>
                      <a:pPr algn="ctr" fontAlgn="b"/>
                      <a:r>
                        <a:rPr lang="en-US" sz="2200" b="0" i="0" u="none" strike="noStrike" dirty="0">
                          <a:solidFill>
                            <a:srgbClr val="000000"/>
                          </a:solidFill>
                          <a:effectLst/>
                          <a:latin typeface="+mn-lt"/>
                        </a:rPr>
                        <a:t>2.6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29491">
                <a:tc>
                  <a:txBody>
                    <a:bodyPr/>
                    <a:lstStyle/>
                    <a:p>
                      <a:pPr algn="ctr" fontAlgn="b"/>
                      <a:r>
                        <a:rPr lang="en-US" sz="2200" b="0" i="0" u="none" strike="noStrike" dirty="0">
                          <a:solidFill>
                            <a:srgbClr val="000000"/>
                          </a:solidFill>
                          <a:effectLst/>
                          <a:latin typeface="+mn-lt"/>
                        </a:rPr>
                        <a:t>2.3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29491">
                <a:tc>
                  <a:txBody>
                    <a:bodyPr/>
                    <a:lstStyle/>
                    <a:p>
                      <a:pPr algn="ctr" fontAlgn="b"/>
                      <a:r>
                        <a:rPr lang="en-US" sz="2200" b="0" i="0" u="none" strike="noStrike" dirty="0">
                          <a:solidFill>
                            <a:srgbClr val="000000"/>
                          </a:solidFill>
                          <a:effectLst/>
                          <a:latin typeface="+mn-lt"/>
                        </a:rPr>
                        <a:t>2.0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429491">
                <a:tc>
                  <a:txBody>
                    <a:bodyPr/>
                    <a:lstStyle/>
                    <a:p>
                      <a:pPr algn="ctr" fontAlgn="b"/>
                      <a:r>
                        <a:rPr lang="en-US" sz="2200" b="0" i="0" u="none" strike="noStrike" dirty="0">
                          <a:solidFill>
                            <a:srgbClr val="000000"/>
                          </a:solidFill>
                          <a:effectLst/>
                          <a:latin typeface="+mn-lt"/>
                        </a:rPr>
                        <a:t>1.8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31267339"/>
              </p:ext>
            </p:extLst>
          </p:nvPr>
        </p:nvGraphicFramePr>
        <p:xfrm>
          <a:off x="5399649" y="1447800"/>
          <a:ext cx="1458351" cy="4648198"/>
        </p:xfrm>
        <a:graphic>
          <a:graphicData uri="http://schemas.openxmlformats.org/drawingml/2006/table">
            <a:tbl>
              <a:tblPr firstRow="1" bandRow="1">
                <a:tableStyleId>{5C22544A-7EE6-4342-B048-85BDC9FD1C3A}</a:tableStyleId>
              </a:tblPr>
              <a:tblGrid>
                <a:gridCol w="1458351">
                  <a:extLst>
                    <a:ext uri="{9D8B030D-6E8A-4147-A177-3AD203B41FA5}">
                      <a16:colId xmlns:a16="http://schemas.microsoft.com/office/drawing/2014/main" val="20000"/>
                    </a:ext>
                  </a:extLst>
                </a:gridCol>
              </a:tblGrid>
              <a:tr h="403190">
                <a:tc>
                  <a:txBody>
                    <a:bodyPr/>
                    <a:lstStyle/>
                    <a:p>
                      <a:pPr algn="ctr" fontAlgn="b"/>
                      <a:r>
                        <a:rPr lang="en-US" sz="2200" b="0" i="0" u="none" strike="noStrike" dirty="0">
                          <a:solidFill>
                            <a:srgbClr val="000000"/>
                          </a:solidFill>
                          <a:effectLst/>
                          <a:latin typeface="+mn-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3190">
                <a:tc>
                  <a:txBody>
                    <a:bodyPr/>
                    <a:lstStyle/>
                    <a:p>
                      <a:pPr algn="ctr" fontAlgn="b"/>
                      <a:r>
                        <a:rPr lang="en-US" sz="2200" b="0" i="0" u="none" strike="noStrike" dirty="0">
                          <a:solidFill>
                            <a:srgbClr val="000000"/>
                          </a:solidFill>
                          <a:effectLst/>
                          <a:latin typeface="+mn-lt"/>
                        </a:rPr>
                        <a:t>$15.0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3190">
                <a:tc>
                  <a:txBody>
                    <a:bodyPr/>
                    <a:lstStyle/>
                    <a:p>
                      <a:pPr algn="ctr" fontAlgn="b"/>
                      <a:r>
                        <a:rPr lang="en-US" sz="2200" b="0" i="0" u="none" strike="noStrike" dirty="0">
                          <a:solidFill>
                            <a:srgbClr val="000000"/>
                          </a:solidFill>
                          <a:effectLst/>
                          <a:latin typeface="+mn-lt"/>
                        </a:rPr>
                        <a:t>12.5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03190">
                <a:tc>
                  <a:txBody>
                    <a:bodyPr/>
                    <a:lstStyle/>
                    <a:p>
                      <a:pPr algn="ctr" fontAlgn="b"/>
                      <a:r>
                        <a:rPr lang="en-US" sz="2200" b="0" i="0" u="none" strike="noStrike">
                          <a:solidFill>
                            <a:srgbClr val="000000"/>
                          </a:solidFill>
                          <a:effectLst/>
                          <a:latin typeface="+mn-lt"/>
                        </a:rPr>
                        <a:t>10.0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3634">
                <a:tc>
                  <a:txBody>
                    <a:bodyPr/>
                    <a:lstStyle/>
                    <a:p>
                      <a:pPr algn="ctr" fontAlgn="b"/>
                      <a:r>
                        <a:rPr lang="en-US" sz="2200" b="0" i="0" u="none" strike="noStrike">
                          <a:solidFill>
                            <a:srgbClr val="000000"/>
                          </a:solidFill>
                          <a:effectLst/>
                          <a:latin typeface="+mn-lt"/>
                        </a:rPr>
                        <a:t>8.0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33634">
                <a:tc>
                  <a:txBody>
                    <a:bodyPr/>
                    <a:lstStyle/>
                    <a:p>
                      <a:pPr algn="ctr" fontAlgn="b"/>
                      <a:r>
                        <a:rPr lang="en-US" sz="2200" b="0" i="0" u="none" strike="noStrike">
                          <a:solidFill>
                            <a:srgbClr val="000000"/>
                          </a:solidFill>
                          <a:effectLst/>
                          <a:latin typeface="+mn-lt"/>
                        </a:rPr>
                        <a:t>7.2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33634">
                <a:tc>
                  <a:txBody>
                    <a:bodyPr/>
                    <a:lstStyle/>
                    <a:p>
                      <a:pPr algn="ctr" fontAlgn="b"/>
                      <a:r>
                        <a:rPr lang="en-US" sz="2200" b="0" i="0" u="none" strike="noStrike">
                          <a:solidFill>
                            <a:srgbClr val="000000"/>
                          </a:solidFill>
                          <a:effectLst/>
                          <a:latin typeface="+mn-lt"/>
                        </a:rPr>
                        <a:t>7.3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33634">
                <a:tc>
                  <a:txBody>
                    <a:bodyPr/>
                    <a:lstStyle/>
                    <a:p>
                      <a:pPr algn="ctr" fontAlgn="b"/>
                      <a:r>
                        <a:rPr lang="en-US" sz="2200" b="0" i="0" u="none" strike="noStrike">
                          <a:solidFill>
                            <a:srgbClr val="000000"/>
                          </a:solidFill>
                          <a:effectLst/>
                          <a:latin typeface="+mn-lt"/>
                        </a:rPr>
                        <a:t>8.3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33634">
                <a:tc>
                  <a:txBody>
                    <a:bodyPr/>
                    <a:lstStyle/>
                    <a:p>
                      <a:pPr algn="ctr" fontAlgn="b"/>
                      <a:r>
                        <a:rPr lang="en-US" sz="2200" b="0" i="0" u="none" strike="noStrike">
                          <a:solidFill>
                            <a:srgbClr val="000000"/>
                          </a:solidFill>
                          <a:effectLst/>
                          <a:latin typeface="+mn-lt"/>
                        </a:rPr>
                        <a:t>9.8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33634">
                <a:tc>
                  <a:txBody>
                    <a:bodyPr/>
                    <a:lstStyle/>
                    <a:p>
                      <a:pPr algn="ctr" fontAlgn="b"/>
                      <a:r>
                        <a:rPr lang="en-US" sz="2200" b="0" i="0" u="none" strike="noStrike">
                          <a:solidFill>
                            <a:srgbClr val="000000"/>
                          </a:solidFill>
                          <a:effectLst/>
                          <a:latin typeface="+mn-lt"/>
                        </a:rPr>
                        <a:t>11.6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433634">
                <a:tc>
                  <a:txBody>
                    <a:bodyPr/>
                    <a:lstStyle/>
                    <a:p>
                      <a:pPr algn="ctr" fontAlgn="b"/>
                      <a:r>
                        <a:rPr lang="en-US" sz="2200" b="0" i="0" u="none" strike="noStrike" dirty="0">
                          <a:solidFill>
                            <a:srgbClr val="000000"/>
                          </a:solidFill>
                          <a:effectLst/>
                          <a:latin typeface="+mn-lt"/>
                        </a:rPr>
                        <a:t>13.6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023097724"/>
              </p:ext>
            </p:extLst>
          </p:nvPr>
        </p:nvGraphicFramePr>
        <p:xfrm>
          <a:off x="6466449" y="1447800"/>
          <a:ext cx="1458351" cy="4648198"/>
        </p:xfrm>
        <a:graphic>
          <a:graphicData uri="http://schemas.openxmlformats.org/drawingml/2006/table">
            <a:tbl>
              <a:tblPr firstRow="1" bandRow="1">
                <a:tableStyleId>{5C22544A-7EE6-4342-B048-85BDC9FD1C3A}</a:tableStyleId>
              </a:tblPr>
              <a:tblGrid>
                <a:gridCol w="1458351">
                  <a:extLst>
                    <a:ext uri="{9D8B030D-6E8A-4147-A177-3AD203B41FA5}">
                      <a16:colId xmlns:a16="http://schemas.microsoft.com/office/drawing/2014/main" val="20000"/>
                    </a:ext>
                  </a:extLst>
                </a:gridCol>
              </a:tblGrid>
              <a:tr h="403190">
                <a:tc>
                  <a:txBody>
                    <a:bodyPr/>
                    <a:lstStyle/>
                    <a:p>
                      <a:pPr algn="ctr" fontAlgn="b"/>
                      <a:r>
                        <a:rPr lang="en-US" sz="2200" b="0" i="0" u="none" strike="noStrike" dirty="0">
                          <a:solidFill>
                            <a:srgbClr val="000000"/>
                          </a:solidFill>
                          <a:effectLst/>
                          <a:latin typeface="+mn-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3190">
                <a:tc>
                  <a:txBody>
                    <a:bodyPr/>
                    <a:lstStyle/>
                    <a:p>
                      <a:pPr algn="ctr" fontAlgn="b"/>
                      <a:r>
                        <a:rPr lang="en-US" sz="2200" b="0" i="0" u="none" strike="noStrike" dirty="0">
                          <a:solidFill>
                            <a:srgbClr val="000000"/>
                          </a:solidFill>
                          <a:effectLst/>
                          <a:latin typeface="+mn-lt"/>
                        </a:rPr>
                        <a:t>$33.0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3190">
                <a:tc>
                  <a:txBody>
                    <a:bodyPr/>
                    <a:lstStyle/>
                    <a:p>
                      <a:pPr algn="ctr" fontAlgn="b"/>
                      <a:r>
                        <a:rPr lang="en-US" sz="2200" b="0" i="0" u="none" strike="noStrike" dirty="0">
                          <a:solidFill>
                            <a:srgbClr val="000000"/>
                          </a:solidFill>
                          <a:effectLst/>
                          <a:latin typeface="+mn-lt"/>
                        </a:rPr>
                        <a:t>21.5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03190">
                <a:tc>
                  <a:txBody>
                    <a:bodyPr/>
                    <a:lstStyle/>
                    <a:p>
                      <a:pPr algn="ctr" fontAlgn="b"/>
                      <a:r>
                        <a:rPr lang="en-US" sz="2200" b="0" i="0" u="none" strike="noStrike" dirty="0">
                          <a:solidFill>
                            <a:srgbClr val="000000"/>
                          </a:solidFill>
                          <a:effectLst/>
                          <a:latin typeface="+mn-lt"/>
                        </a:rPr>
                        <a:t>16.0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3634">
                <a:tc>
                  <a:txBody>
                    <a:bodyPr/>
                    <a:lstStyle/>
                    <a:p>
                      <a:pPr algn="ctr" fontAlgn="b"/>
                      <a:r>
                        <a:rPr lang="en-US" sz="2200" b="0" i="0" u="none" strike="noStrike">
                          <a:solidFill>
                            <a:srgbClr val="000000"/>
                          </a:solidFill>
                          <a:effectLst/>
                          <a:latin typeface="+mn-lt"/>
                        </a:rPr>
                        <a:t>12.5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33634">
                <a:tc>
                  <a:txBody>
                    <a:bodyPr/>
                    <a:lstStyle/>
                    <a:p>
                      <a:pPr algn="ctr" fontAlgn="b"/>
                      <a:r>
                        <a:rPr lang="en-US" sz="2200" b="0" i="0" u="none" strike="noStrike">
                          <a:solidFill>
                            <a:srgbClr val="000000"/>
                          </a:solidFill>
                          <a:effectLst/>
                          <a:latin typeface="+mn-lt"/>
                        </a:rPr>
                        <a:t>10.8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33634">
                <a:tc>
                  <a:txBody>
                    <a:bodyPr/>
                    <a:lstStyle/>
                    <a:p>
                      <a:pPr algn="ctr" fontAlgn="b"/>
                      <a:r>
                        <a:rPr lang="en-US" sz="2200" b="0" i="0" u="none" strike="noStrike">
                          <a:solidFill>
                            <a:srgbClr val="000000"/>
                          </a:solidFill>
                          <a:effectLst/>
                          <a:latin typeface="+mn-lt"/>
                        </a:rPr>
                        <a:t>10.3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33634">
                <a:tc>
                  <a:txBody>
                    <a:bodyPr/>
                    <a:lstStyle/>
                    <a:p>
                      <a:pPr algn="ctr" fontAlgn="b"/>
                      <a:r>
                        <a:rPr lang="en-US" sz="2200" b="0" i="0" u="none" strike="noStrike">
                          <a:solidFill>
                            <a:srgbClr val="000000"/>
                          </a:solidFill>
                          <a:effectLst/>
                          <a:latin typeface="+mn-lt"/>
                        </a:rPr>
                        <a:t>10.9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33634">
                <a:tc>
                  <a:txBody>
                    <a:bodyPr/>
                    <a:lstStyle/>
                    <a:p>
                      <a:pPr algn="ctr" fontAlgn="b"/>
                      <a:r>
                        <a:rPr lang="en-US" sz="2200" b="0" i="0" u="none" strike="noStrike">
                          <a:solidFill>
                            <a:srgbClr val="000000"/>
                          </a:solidFill>
                          <a:effectLst/>
                          <a:latin typeface="+mn-lt"/>
                        </a:rPr>
                        <a:t>12.0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33634">
                <a:tc>
                  <a:txBody>
                    <a:bodyPr/>
                    <a:lstStyle/>
                    <a:p>
                      <a:pPr algn="ctr" fontAlgn="b"/>
                      <a:r>
                        <a:rPr lang="en-US" sz="2200" b="0" i="0" u="none" strike="noStrike">
                          <a:solidFill>
                            <a:srgbClr val="000000"/>
                          </a:solidFill>
                          <a:effectLst/>
                          <a:latin typeface="+mn-lt"/>
                        </a:rPr>
                        <a:t>13.6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433634">
                <a:tc>
                  <a:txBody>
                    <a:bodyPr/>
                    <a:lstStyle/>
                    <a:p>
                      <a:pPr algn="ctr" fontAlgn="b"/>
                      <a:r>
                        <a:rPr lang="en-US" sz="2200" b="0" i="0" u="none" strike="noStrike" dirty="0">
                          <a:solidFill>
                            <a:srgbClr val="000000"/>
                          </a:solidFill>
                          <a:effectLst/>
                          <a:latin typeface="+mn-lt"/>
                        </a:rPr>
                        <a:t>15.4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01604300"/>
              </p:ext>
            </p:extLst>
          </p:nvPr>
        </p:nvGraphicFramePr>
        <p:xfrm>
          <a:off x="7772400" y="1600200"/>
          <a:ext cx="990600" cy="43434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tblGrid>
              <a:tr h="434340">
                <a:tc>
                  <a:txBody>
                    <a:bodyPr/>
                    <a:lstStyle/>
                    <a:p>
                      <a:pPr algn="ctr" fontAlgn="b"/>
                      <a:r>
                        <a:rPr lang="en-US" sz="2200" b="0" i="0" u="none" strike="noStrike" dirty="0">
                          <a:solidFill>
                            <a:srgbClr val="000000"/>
                          </a:solidFill>
                          <a:effectLst/>
                          <a:latin typeface="+mn-lt"/>
                        </a:rPr>
                        <a:t>$15.0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434340">
                <a:tc>
                  <a:txBody>
                    <a:bodyPr/>
                    <a:lstStyle/>
                    <a:p>
                      <a:pPr algn="ctr" fontAlgn="b"/>
                      <a:r>
                        <a:rPr lang="en-US" sz="2200" b="0" i="0" u="none" strike="noStrike" dirty="0">
                          <a:solidFill>
                            <a:srgbClr val="000000"/>
                          </a:solidFill>
                          <a:effectLst/>
                          <a:latin typeface="+mn-lt"/>
                        </a:rPr>
                        <a:t>10.0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434340">
                <a:tc>
                  <a:txBody>
                    <a:bodyPr/>
                    <a:lstStyle/>
                    <a:p>
                      <a:pPr algn="ctr" fontAlgn="b"/>
                      <a:r>
                        <a:rPr lang="en-US" sz="2200" b="0" i="0" u="none" strike="noStrike">
                          <a:solidFill>
                            <a:srgbClr val="000000"/>
                          </a:solidFill>
                          <a:effectLst/>
                          <a:latin typeface="+mn-lt"/>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434340">
                <a:tc>
                  <a:txBody>
                    <a:bodyPr/>
                    <a:lstStyle/>
                    <a:p>
                      <a:pPr algn="ctr" fontAlgn="b"/>
                      <a:r>
                        <a:rPr lang="en-US" sz="2200" b="0" i="0" u="none" strike="noStrike">
                          <a:solidFill>
                            <a:srgbClr val="000000"/>
                          </a:solidFill>
                          <a:effectLst/>
                          <a:latin typeface="+mn-lt"/>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434340">
                <a:tc>
                  <a:txBody>
                    <a:bodyPr/>
                    <a:lstStyle/>
                    <a:p>
                      <a:pPr algn="ctr" fontAlgn="b"/>
                      <a:r>
                        <a:rPr lang="en-US" sz="2200" b="0" i="0" u="none" strike="noStrike" dirty="0">
                          <a:solidFill>
                            <a:srgbClr val="000000"/>
                          </a:solidFill>
                          <a:effectLst/>
                          <a:latin typeface="+mn-lt"/>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434340">
                <a:tc>
                  <a:txBody>
                    <a:bodyPr/>
                    <a:lstStyle/>
                    <a:p>
                      <a:pPr algn="ctr" fontAlgn="b"/>
                      <a:r>
                        <a:rPr lang="en-US" sz="2200" b="0" i="0" u="none" strike="noStrike">
                          <a:solidFill>
                            <a:srgbClr val="000000"/>
                          </a:solidFill>
                          <a:effectLst/>
                          <a:latin typeface="+mn-lt"/>
                        </a:rPr>
                        <a:t>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434340">
                <a:tc>
                  <a:txBody>
                    <a:bodyPr/>
                    <a:lstStyle/>
                    <a:p>
                      <a:pPr algn="ctr" fontAlgn="b"/>
                      <a:r>
                        <a:rPr lang="en-US" sz="2200" b="0" i="0" u="none" strike="noStrike" dirty="0">
                          <a:solidFill>
                            <a:srgbClr val="000000"/>
                          </a:solidFill>
                          <a:effectLst/>
                          <a:latin typeface="+mn-lt"/>
                        </a:rPr>
                        <a:t>14.0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434340">
                <a:tc>
                  <a:txBody>
                    <a:bodyPr/>
                    <a:lstStyle/>
                    <a:p>
                      <a:pPr algn="ctr" fontAlgn="b"/>
                      <a:r>
                        <a:rPr lang="en-US" sz="2200" b="0" i="0" u="none" strike="noStrike">
                          <a:solidFill>
                            <a:srgbClr val="000000"/>
                          </a:solidFill>
                          <a:effectLst/>
                          <a:latin typeface="+mn-lt"/>
                        </a:rPr>
                        <a:t>20.0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434340">
                <a:tc>
                  <a:txBody>
                    <a:bodyPr/>
                    <a:lstStyle/>
                    <a:p>
                      <a:pPr algn="ctr" fontAlgn="b"/>
                      <a:r>
                        <a:rPr lang="en-US" sz="2200" b="0" i="0" u="none" strike="noStrike">
                          <a:solidFill>
                            <a:srgbClr val="000000"/>
                          </a:solidFill>
                          <a:effectLst/>
                          <a:latin typeface="+mn-lt"/>
                        </a:rPr>
                        <a:t>26.0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434340">
                <a:tc>
                  <a:txBody>
                    <a:bodyPr/>
                    <a:lstStyle/>
                    <a:p>
                      <a:pPr algn="ctr" fontAlgn="b"/>
                      <a:r>
                        <a:rPr lang="en-US" sz="2200" b="0" i="0" u="none" strike="noStrike" dirty="0">
                          <a:solidFill>
                            <a:srgbClr val="000000"/>
                          </a:solidFill>
                          <a:effectLst/>
                          <a:latin typeface="+mn-lt"/>
                        </a:rPr>
                        <a:t>32.0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bl>
          </a:graphicData>
        </a:graphic>
      </p:graphicFrame>
      <p:sp>
        <p:nvSpPr>
          <p:cNvPr id="13"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02492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9"/>
                                        </p:tgtEl>
                                        <p:attrNameLst>
                                          <p:attrName>style.visibility</p:attrName>
                                        </p:attrNameLst>
                                      </p:cBhvr>
                                      <p:to>
                                        <p:strVal val="hidden"/>
                                      </p:to>
                                    </p:set>
                                  </p:childTnLst>
                                </p:cTn>
                              </p:par>
                            </p:childTnLst>
                          </p:cTn>
                        </p:par>
                        <p:par>
                          <p:cTn id="22" fill="hold">
                            <p:stCondLst>
                              <p:cond delay="0"/>
                            </p:stCondLst>
                            <p:childTnLst>
                              <p:par>
                                <p:cTn id="23" presetID="1" presetClass="exit" presetSubtype="0" fill="hold" nodeType="after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par>
                          <p:cTn id="25" fill="hold">
                            <p:stCondLst>
                              <p:cond delay="0"/>
                            </p:stCondLst>
                            <p:childTnLst>
                              <p:par>
                                <p:cTn id="26" presetID="1" presetClass="exit" presetSubtype="0" fill="hold" nodeType="after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par>
                          <p:cTn id="28" fill="hold">
                            <p:stCondLst>
                              <p:cond delay="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3C: Angel’s </a:t>
            </a:r>
            <a:r>
              <a:rPr lang="en-US" b="1" i="1" dirty="0">
                <a:solidFill>
                  <a:schemeClr val="accent6">
                    <a:lumMod val="50000"/>
                  </a:schemeClr>
                </a:solidFill>
              </a:rPr>
              <a:t>AFC</a:t>
            </a:r>
            <a:r>
              <a:rPr lang="en-US" dirty="0">
                <a:solidFill>
                  <a:schemeClr val="accent6">
                    <a:lumMod val="50000"/>
                  </a:schemeClr>
                </a:solidFill>
              </a:rPr>
              <a:t> curve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166170264"/>
              </p:ext>
            </p:extLst>
          </p:nvPr>
        </p:nvGraphicFramePr>
        <p:xfrm>
          <a:off x="381000" y="1051560"/>
          <a:ext cx="2174240" cy="5120640"/>
        </p:xfrm>
        <a:graphic>
          <a:graphicData uri="http://schemas.openxmlformats.org/drawingml/2006/table">
            <a:tbl>
              <a:tblPr firstRow="1" bandRow="1">
                <a:tableStyleId>{5C22544A-7EE6-4342-B048-85BDC9FD1C3A}</a:tableStyleId>
              </a:tblPr>
              <a:tblGrid>
                <a:gridCol w="606742">
                  <a:extLst>
                    <a:ext uri="{9D8B030D-6E8A-4147-A177-3AD203B41FA5}">
                      <a16:colId xmlns:a16="http://schemas.microsoft.com/office/drawing/2014/main" val="20000"/>
                    </a:ext>
                  </a:extLst>
                </a:gridCol>
                <a:gridCol w="673418">
                  <a:extLst>
                    <a:ext uri="{9D8B030D-6E8A-4147-A177-3AD203B41FA5}">
                      <a16:colId xmlns:a16="http://schemas.microsoft.com/office/drawing/2014/main" val="20001"/>
                    </a:ext>
                  </a:extLst>
                </a:gridCol>
                <a:gridCol w="894080">
                  <a:extLst>
                    <a:ext uri="{9D8B030D-6E8A-4147-A177-3AD203B41FA5}">
                      <a16:colId xmlns:a16="http://schemas.microsoft.com/office/drawing/2014/main" val="20002"/>
                    </a:ext>
                  </a:extLst>
                </a:gridCol>
              </a:tblGrid>
              <a:tr h="425450">
                <a:tc>
                  <a:txBody>
                    <a:bodyPr/>
                    <a:lstStyle/>
                    <a:p>
                      <a:pPr algn="ctr"/>
                      <a:r>
                        <a:rPr lang="en-US" sz="2200" dirty="0">
                          <a:solidFill>
                            <a:schemeClr val="tx1"/>
                          </a:solidFill>
                          <a:latin typeface="+mn-lt"/>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mn-lt"/>
                        </a:rPr>
                        <a:t>FC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sz="2200" dirty="0">
                          <a:solidFill>
                            <a:schemeClr val="tx1"/>
                          </a:solidFill>
                          <a:latin typeface="+mn-lt"/>
                        </a:rPr>
                        <a:t>AFC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25450">
                <a:tc>
                  <a:txBody>
                    <a:bodyPr/>
                    <a:lstStyle/>
                    <a:p>
                      <a:pPr algn="ctr"/>
                      <a:r>
                        <a:rPr lang="en-US" sz="2200" dirty="0">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dirty="0">
                          <a:solidFill>
                            <a:srgbClr val="000000"/>
                          </a:solidFill>
                          <a:effectLst/>
                          <a:latin typeface="+mn-lt"/>
                        </a:rPr>
                        <a:t> -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1"/>
                  </a:ext>
                </a:extLst>
              </a:tr>
              <a:tr h="425450">
                <a:tc>
                  <a:txBody>
                    <a:bodyPr/>
                    <a:lstStyle/>
                    <a:p>
                      <a:pPr algn="ctr"/>
                      <a:r>
                        <a:rPr lang="en-US" sz="2200" dirty="0">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dirty="0">
                          <a:solidFill>
                            <a:srgbClr val="000000"/>
                          </a:solidFill>
                          <a:effectLst/>
                          <a:latin typeface="+mn-lt"/>
                        </a:rPr>
                        <a:t>18.0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2"/>
                  </a:ext>
                </a:extLst>
              </a:tr>
              <a:tr h="425450">
                <a:tc>
                  <a:txBody>
                    <a:bodyPr/>
                    <a:lstStyle/>
                    <a:p>
                      <a:pPr algn="ctr"/>
                      <a:r>
                        <a:rPr lang="en-US" sz="2200" dirty="0">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3"/>
                  </a:ext>
                </a:extLst>
              </a:tr>
              <a:tr h="425450">
                <a:tc>
                  <a:txBody>
                    <a:bodyPr/>
                    <a:lstStyle/>
                    <a:p>
                      <a:pPr algn="ctr"/>
                      <a:r>
                        <a:rPr lang="en-US" sz="2200" dirty="0">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4"/>
                  </a:ext>
                </a:extLst>
              </a:tr>
              <a:tr h="425450">
                <a:tc>
                  <a:txBody>
                    <a:bodyPr/>
                    <a:lstStyle/>
                    <a:p>
                      <a:pPr algn="ctr"/>
                      <a:r>
                        <a:rPr lang="en-US" sz="2200" dirty="0">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5"/>
                  </a:ext>
                </a:extLst>
              </a:tr>
              <a:tr h="425450">
                <a:tc>
                  <a:txBody>
                    <a:bodyPr/>
                    <a:lstStyle/>
                    <a:p>
                      <a:pPr algn="ctr"/>
                      <a:r>
                        <a:rPr lang="en-US" sz="2200" dirty="0">
                          <a:latin typeface="+mn-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6"/>
                  </a:ext>
                </a:extLst>
              </a:tr>
              <a:tr h="425450">
                <a:tc>
                  <a:txBody>
                    <a:bodyPr/>
                    <a:lstStyle/>
                    <a:p>
                      <a:pPr algn="ctr"/>
                      <a:r>
                        <a:rPr lang="en-US" sz="2200" dirty="0">
                          <a:latin typeface="+mn-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7"/>
                  </a:ext>
                </a:extLst>
              </a:tr>
              <a:tr h="425450">
                <a:tc>
                  <a:txBody>
                    <a:bodyPr/>
                    <a:lstStyle/>
                    <a:p>
                      <a:pPr algn="ctr"/>
                      <a:r>
                        <a:rPr lang="en-US" sz="2200" dirty="0">
                          <a:latin typeface="+mn-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8"/>
                  </a:ext>
                </a:extLst>
              </a:tr>
              <a:tr h="425450">
                <a:tc>
                  <a:txBody>
                    <a:bodyPr/>
                    <a:lstStyle/>
                    <a:p>
                      <a:pPr algn="ctr"/>
                      <a:r>
                        <a:rPr lang="en-US" sz="2200" dirty="0">
                          <a:latin typeface="+mn-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9"/>
                  </a:ext>
                </a:extLst>
              </a:tr>
              <a:tr h="425450">
                <a:tc>
                  <a:txBody>
                    <a:bodyPr/>
                    <a:lstStyle/>
                    <a:p>
                      <a:pPr algn="ctr"/>
                      <a:r>
                        <a:rPr lang="en-US" sz="2200" dirty="0">
                          <a:latin typeface="+mn-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a:solidFill>
                            <a:srgbClr val="000000"/>
                          </a:solidFill>
                          <a:effectLst/>
                          <a:latin typeface="+mn-lt"/>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10"/>
                  </a:ext>
                </a:extLst>
              </a:tr>
              <a:tr h="425450">
                <a:tc>
                  <a:txBody>
                    <a:bodyPr/>
                    <a:lstStyle/>
                    <a:p>
                      <a:pPr algn="ctr"/>
                      <a:r>
                        <a:rPr lang="en-US" sz="2200" dirty="0">
                          <a:latin typeface="+mn-l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b"/>
                      <a:r>
                        <a:rPr lang="en-US" sz="22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11"/>
                  </a:ext>
                </a:extLst>
              </a:tr>
            </a:tbl>
          </a:graphicData>
        </a:graphic>
      </p:graphicFrame>
      <p:grpSp>
        <p:nvGrpSpPr>
          <p:cNvPr id="23" name="Group 22"/>
          <p:cNvGrpSpPr/>
          <p:nvPr/>
        </p:nvGrpSpPr>
        <p:grpSpPr>
          <a:xfrm>
            <a:off x="2895600" y="877669"/>
            <a:ext cx="5791200" cy="5407462"/>
            <a:chOff x="2895600" y="877669"/>
            <a:chExt cx="5791200" cy="5407462"/>
          </a:xfrm>
        </p:grpSpPr>
        <p:graphicFrame>
          <p:nvGraphicFramePr>
            <p:cNvPr id="17" name="Chart 16"/>
            <p:cNvGraphicFramePr>
              <a:graphicFrameLocks/>
            </p:cNvGraphicFramePr>
            <p:nvPr>
              <p:extLst>
                <p:ext uri="{D42A27DB-BD31-4B8C-83A1-F6EECF244321}">
                  <p14:modId xmlns:p14="http://schemas.microsoft.com/office/powerpoint/2010/main" val="2528330761"/>
                </p:ext>
              </p:extLst>
            </p:nvPr>
          </p:nvGraphicFramePr>
          <p:xfrm>
            <a:off x="3124200" y="1066800"/>
            <a:ext cx="5562600" cy="5181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2" name="Group 21"/>
            <p:cNvGrpSpPr/>
            <p:nvPr/>
          </p:nvGrpSpPr>
          <p:grpSpPr>
            <a:xfrm>
              <a:off x="2895600" y="877669"/>
              <a:ext cx="5791200" cy="5407462"/>
              <a:chOff x="2895600" y="877669"/>
              <a:chExt cx="5791200" cy="5407462"/>
            </a:xfrm>
          </p:grpSpPr>
          <p:sp>
            <p:nvSpPr>
              <p:cNvPr id="18" name="TextBox 1"/>
              <p:cNvSpPr txBox="1"/>
              <p:nvPr/>
            </p:nvSpPr>
            <p:spPr>
              <a:xfrm>
                <a:off x="7391400" y="4661338"/>
                <a:ext cx="1219200" cy="4572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t>AFC</a:t>
                </a:r>
              </a:p>
            </p:txBody>
          </p:sp>
          <p:sp>
            <p:nvSpPr>
              <p:cNvPr id="20" name="TextBox 19"/>
              <p:cNvSpPr txBox="1"/>
              <p:nvPr/>
            </p:nvSpPr>
            <p:spPr>
              <a:xfrm>
                <a:off x="6681123" y="5638800"/>
                <a:ext cx="2005677" cy="646331"/>
              </a:xfrm>
              <a:prstGeom prst="rect">
                <a:avLst/>
              </a:prstGeom>
              <a:noFill/>
            </p:spPr>
            <p:txBody>
              <a:bodyPr wrap="none" rtlCol="0">
                <a:spAutoFit/>
              </a:bodyPr>
              <a:lstStyle/>
              <a:p>
                <a:pPr algn="r"/>
                <a:r>
                  <a:rPr lang="en-US" dirty="0"/>
                  <a:t>Q</a:t>
                </a:r>
              </a:p>
              <a:p>
                <a:pPr algn="r"/>
                <a:r>
                  <a:rPr lang="en-US" dirty="0"/>
                  <a:t>Quantity of output</a:t>
                </a:r>
              </a:p>
            </p:txBody>
          </p:sp>
          <p:sp>
            <p:nvSpPr>
              <p:cNvPr id="21" name="TextBox 20"/>
              <p:cNvSpPr txBox="1"/>
              <p:nvPr/>
            </p:nvSpPr>
            <p:spPr>
              <a:xfrm>
                <a:off x="2895600" y="877669"/>
                <a:ext cx="1371600" cy="646331"/>
              </a:xfrm>
              <a:prstGeom prst="rect">
                <a:avLst/>
              </a:prstGeom>
              <a:noFill/>
            </p:spPr>
            <p:txBody>
              <a:bodyPr wrap="square" rtlCol="0">
                <a:spAutoFit/>
              </a:bodyPr>
              <a:lstStyle/>
              <a:p>
                <a:pPr algn="ctr"/>
                <a:r>
                  <a:rPr lang="en-US" dirty="0"/>
                  <a:t>Costs</a:t>
                </a:r>
              </a:p>
              <a:p>
                <a:r>
                  <a:rPr lang="en-US" dirty="0"/>
                  <a:t>$</a:t>
                </a:r>
              </a:p>
            </p:txBody>
          </p:sp>
        </p:grpSp>
      </p:grpSp>
      <p:sp>
        <p:nvSpPr>
          <p:cNvPr id="24" name="Rectangle 23"/>
          <p:cNvSpPr/>
          <p:nvPr/>
        </p:nvSpPr>
        <p:spPr bwMode="auto">
          <a:xfrm>
            <a:off x="3029607" y="5394067"/>
            <a:ext cx="457200" cy="4894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Char char="•"/>
              <a:tabLst/>
            </a:pPr>
            <a:endParaRPr kumimoji="0" lang="en-US" sz="3400" b="0" i="0" u="none" strike="noStrike" cap="none" normalizeH="0" baseline="0">
              <a:ln>
                <a:noFill/>
              </a:ln>
              <a:solidFill>
                <a:schemeClr val="tx1"/>
              </a:solidFill>
              <a:effectLst/>
              <a:latin typeface="Arial" pitchFamily="34" charset="0"/>
            </a:endParaRPr>
          </a:p>
        </p:txBody>
      </p:sp>
      <p:sp>
        <p:nvSpPr>
          <p:cNvPr id="13"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020683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C00000"/>
                </a:solidFill>
              </a:rPr>
              <a:t>Favorite Frozen Yogurt Shop</a:t>
            </a:r>
          </a:p>
        </p:txBody>
      </p:sp>
      <p:sp>
        <p:nvSpPr>
          <p:cNvPr id="3" name="Content Placeholder 2"/>
          <p:cNvSpPr>
            <a:spLocks noGrp="1"/>
          </p:cNvSpPr>
          <p:nvPr>
            <p:ph idx="1"/>
          </p:nvPr>
        </p:nvSpPr>
        <p:spPr/>
        <p:txBody>
          <a:bodyPr>
            <a:normAutofit/>
          </a:bodyPr>
          <a:lstStyle/>
          <a:p>
            <a:pPr marL="0" indent="0">
              <a:buNone/>
            </a:pPr>
            <a:r>
              <a:rPr lang="en-US" sz="3600" dirty="0">
                <a:solidFill>
                  <a:srgbClr val="002060"/>
                </a:solidFill>
              </a:rPr>
              <a:t>Think about your favorite frozen yogurt shop.  </a:t>
            </a:r>
          </a:p>
          <a:p>
            <a:pPr marL="514350" indent="-514350">
              <a:buClr>
                <a:srgbClr val="C00000"/>
              </a:buClr>
              <a:buFont typeface="+mj-lt"/>
              <a:buAutoNum type="alphaUcPeriod"/>
            </a:pPr>
            <a:r>
              <a:rPr lang="en-US" sz="3600" dirty="0">
                <a:solidFill>
                  <a:schemeClr val="tx1"/>
                </a:solidFill>
              </a:rPr>
              <a:t>List three different costs they have.  </a:t>
            </a:r>
          </a:p>
          <a:p>
            <a:pPr marL="514350" indent="-514350">
              <a:buClr>
                <a:srgbClr val="C00000"/>
              </a:buClr>
              <a:buFont typeface="+mj-lt"/>
              <a:buAutoNum type="alphaUcPeriod"/>
            </a:pPr>
            <a:r>
              <a:rPr lang="en-US" sz="3600" dirty="0">
                <a:solidFill>
                  <a:schemeClr val="tx1"/>
                </a:solidFill>
              </a:rPr>
              <a:t>List three different business decisions </a:t>
            </a:r>
            <a:br>
              <a:rPr lang="en-US" sz="3600" dirty="0">
                <a:solidFill>
                  <a:schemeClr val="tx1"/>
                </a:solidFill>
              </a:rPr>
            </a:br>
            <a:r>
              <a:rPr lang="en-US" sz="3600" dirty="0">
                <a:solidFill>
                  <a:schemeClr val="tx1"/>
                </a:solidFill>
              </a:rPr>
              <a:t>that are affected by these costs.</a:t>
            </a:r>
          </a:p>
          <a:p>
            <a:pPr marL="0" indent="0">
              <a:buNone/>
            </a:pPr>
            <a:endParaRPr lang="en-US" sz="36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80409903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3C: Angel’s </a:t>
            </a:r>
            <a:r>
              <a:rPr lang="en-US" b="1" i="1" dirty="0">
                <a:solidFill>
                  <a:schemeClr val="accent6">
                    <a:lumMod val="50000"/>
                  </a:schemeClr>
                </a:solidFill>
              </a:rPr>
              <a:t>AVC</a:t>
            </a:r>
            <a:r>
              <a:rPr lang="en-US" dirty="0">
                <a:solidFill>
                  <a:schemeClr val="accent6">
                    <a:lumMod val="50000"/>
                  </a:schemeClr>
                </a:solidFill>
              </a:rPr>
              <a:t> and </a:t>
            </a:r>
            <a:r>
              <a:rPr lang="en-US" b="1" i="1" dirty="0">
                <a:solidFill>
                  <a:schemeClr val="accent6">
                    <a:lumMod val="50000"/>
                  </a:schemeClr>
                </a:solidFill>
              </a:rPr>
              <a:t>ATC</a:t>
            </a:r>
            <a:r>
              <a:rPr lang="en-US" dirty="0">
                <a:solidFill>
                  <a:schemeClr val="accent6">
                    <a:lumMod val="50000"/>
                  </a:schemeClr>
                </a:solidFill>
              </a:rPr>
              <a:t> curves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grpSp>
        <p:nvGrpSpPr>
          <p:cNvPr id="6" name="Group 5"/>
          <p:cNvGrpSpPr/>
          <p:nvPr/>
        </p:nvGrpSpPr>
        <p:grpSpPr>
          <a:xfrm>
            <a:off x="3276600" y="1103612"/>
            <a:ext cx="5943600" cy="4952919"/>
            <a:chOff x="3276600" y="1103612"/>
            <a:chExt cx="5943600" cy="4952919"/>
          </a:xfrm>
        </p:grpSpPr>
        <p:grpSp>
          <p:nvGrpSpPr>
            <p:cNvPr id="3" name="Group 2"/>
            <p:cNvGrpSpPr/>
            <p:nvPr/>
          </p:nvGrpSpPr>
          <p:grpSpPr>
            <a:xfrm>
              <a:off x="3276600" y="1106269"/>
              <a:ext cx="5943600" cy="4950262"/>
              <a:chOff x="3352800" y="1106269"/>
              <a:chExt cx="5943600" cy="4950262"/>
            </a:xfrm>
          </p:grpSpPr>
          <p:grpSp>
            <p:nvGrpSpPr>
              <p:cNvPr id="22" name="Group 21"/>
              <p:cNvGrpSpPr/>
              <p:nvPr/>
            </p:nvGrpSpPr>
            <p:grpSpPr>
              <a:xfrm>
                <a:off x="3352800" y="1106269"/>
                <a:ext cx="5943600" cy="4950262"/>
                <a:chOff x="3352800" y="1106269"/>
                <a:chExt cx="5943600" cy="4950262"/>
              </a:xfrm>
            </p:grpSpPr>
            <p:sp>
              <p:nvSpPr>
                <p:cNvPr id="18" name="TextBox 1"/>
                <p:cNvSpPr txBox="1"/>
                <p:nvPr/>
              </p:nvSpPr>
              <p:spPr>
                <a:xfrm>
                  <a:off x="8077200" y="4038600"/>
                  <a:ext cx="1219200" cy="4572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t>AVC</a:t>
                  </a:r>
                </a:p>
              </p:txBody>
            </p:sp>
            <p:sp>
              <p:nvSpPr>
                <p:cNvPr id="20" name="TextBox 19"/>
                <p:cNvSpPr txBox="1"/>
                <p:nvPr/>
              </p:nvSpPr>
              <p:spPr>
                <a:xfrm>
                  <a:off x="7062123" y="5410200"/>
                  <a:ext cx="2005677" cy="646331"/>
                </a:xfrm>
                <a:prstGeom prst="rect">
                  <a:avLst/>
                </a:prstGeom>
                <a:noFill/>
              </p:spPr>
              <p:txBody>
                <a:bodyPr wrap="none" rtlCol="0">
                  <a:spAutoFit/>
                </a:bodyPr>
                <a:lstStyle/>
                <a:p>
                  <a:pPr algn="r"/>
                  <a:r>
                    <a:rPr lang="en-US" dirty="0"/>
                    <a:t>Q</a:t>
                  </a:r>
                </a:p>
                <a:p>
                  <a:pPr algn="r"/>
                  <a:r>
                    <a:rPr lang="en-US" dirty="0"/>
                    <a:t>Quantity of output</a:t>
                  </a:r>
                </a:p>
              </p:txBody>
            </p:sp>
            <p:sp>
              <p:nvSpPr>
                <p:cNvPr id="21" name="TextBox 20"/>
                <p:cNvSpPr txBox="1"/>
                <p:nvPr/>
              </p:nvSpPr>
              <p:spPr>
                <a:xfrm>
                  <a:off x="3352800" y="1106269"/>
                  <a:ext cx="1371600" cy="646331"/>
                </a:xfrm>
                <a:prstGeom prst="rect">
                  <a:avLst/>
                </a:prstGeom>
                <a:noFill/>
              </p:spPr>
              <p:txBody>
                <a:bodyPr wrap="square" rtlCol="0">
                  <a:spAutoFit/>
                </a:bodyPr>
                <a:lstStyle/>
                <a:p>
                  <a:pPr algn="ctr"/>
                  <a:r>
                    <a:rPr lang="en-US" dirty="0"/>
                    <a:t>Costs</a:t>
                  </a:r>
                </a:p>
                <a:p>
                  <a:r>
                    <a:rPr lang="en-US" dirty="0"/>
                    <a:t>$</a:t>
                  </a:r>
                </a:p>
              </p:txBody>
            </p:sp>
          </p:grpSp>
          <p:sp>
            <p:nvSpPr>
              <p:cNvPr id="12" name="TextBox 1"/>
              <p:cNvSpPr txBox="1"/>
              <p:nvPr/>
            </p:nvSpPr>
            <p:spPr>
              <a:xfrm>
                <a:off x="8077200" y="2971800"/>
                <a:ext cx="1219200" cy="4572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t>ATC</a:t>
                </a:r>
              </a:p>
            </p:txBody>
          </p:sp>
        </p:grpSp>
        <p:graphicFrame>
          <p:nvGraphicFramePr>
            <p:cNvPr id="13" name="Chart 12"/>
            <p:cNvGraphicFramePr>
              <a:graphicFrameLocks/>
            </p:cNvGraphicFramePr>
            <p:nvPr>
              <p:extLst>
                <p:ext uri="{D42A27DB-BD31-4B8C-83A1-F6EECF244321}">
                  <p14:modId xmlns:p14="http://schemas.microsoft.com/office/powerpoint/2010/main" val="4118936029"/>
                </p:ext>
              </p:extLst>
            </p:nvPr>
          </p:nvGraphicFramePr>
          <p:xfrm>
            <a:off x="3581400" y="1103612"/>
            <a:ext cx="5436476" cy="4713891"/>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16" name="Table 15"/>
          <p:cNvGraphicFramePr>
            <a:graphicFrameLocks noGrp="1"/>
          </p:cNvGraphicFramePr>
          <p:nvPr>
            <p:extLst>
              <p:ext uri="{D42A27DB-BD31-4B8C-83A1-F6EECF244321}">
                <p14:modId xmlns:p14="http://schemas.microsoft.com/office/powerpoint/2010/main" val="2827336310"/>
              </p:ext>
            </p:extLst>
          </p:nvPr>
        </p:nvGraphicFramePr>
        <p:xfrm>
          <a:off x="152400" y="990600"/>
          <a:ext cx="3026790" cy="510540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val="20000"/>
                    </a:ext>
                  </a:extLst>
                </a:gridCol>
                <a:gridCol w="563880">
                  <a:extLst>
                    <a:ext uri="{9D8B030D-6E8A-4147-A177-3AD203B41FA5}">
                      <a16:colId xmlns:a16="http://schemas.microsoft.com/office/drawing/2014/main" val="20001"/>
                    </a:ext>
                  </a:extLst>
                </a:gridCol>
                <a:gridCol w="551180">
                  <a:extLst>
                    <a:ext uri="{9D8B030D-6E8A-4147-A177-3AD203B41FA5}">
                      <a16:colId xmlns:a16="http://schemas.microsoft.com/office/drawing/2014/main" val="20002"/>
                    </a:ext>
                  </a:extLst>
                </a:gridCol>
                <a:gridCol w="712025">
                  <a:extLst>
                    <a:ext uri="{9D8B030D-6E8A-4147-A177-3AD203B41FA5}">
                      <a16:colId xmlns:a16="http://schemas.microsoft.com/office/drawing/2014/main" val="20003"/>
                    </a:ext>
                  </a:extLst>
                </a:gridCol>
                <a:gridCol w="699325">
                  <a:extLst>
                    <a:ext uri="{9D8B030D-6E8A-4147-A177-3AD203B41FA5}">
                      <a16:colId xmlns:a16="http://schemas.microsoft.com/office/drawing/2014/main" val="20004"/>
                    </a:ext>
                  </a:extLst>
                </a:gridCol>
              </a:tblGrid>
              <a:tr h="425450">
                <a:tc>
                  <a:txBody>
                    <a:bodyPr/>
                    <a:lstStyle/>
                    <a:p>
                      <a:pPr algn="ctr"/>
                      <a:r>
                        <a:rPr lang="en-US" sz="1800" dirty="0">
                          <a:solidFill>
                            <a:schemeClr val="tx1"/>
                          </a:solidFill>
                          <a:latin typeface="+mn-lt"/>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mn-lt"/>
                        </a:rPr>
                        <a:t>VC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800" dirty="0">
                          <a:solidFill>
                            <a:schemeClr val="tx1"/>
                          </a:solidFill>
                          <a:latin typeface="+mn-lt"/>
                        </a:rPr>
                        <a:t>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mn-lt"/>
                        </a:rPr>
                        <a:t>AVC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800" dirty="0">
                          <a:solidFill>
                            <a:schemeClr val="tx1"/>
                          </a:solidFill>
                          <a:latin typeface="+mn-lt"/>
                        </a:rPr>
                        <a:t>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25450">
                <a:tc>
                  <a:txBody>
                    <a:bodyPr/>
                    <a:lstStyle/>
                    <a:p>
                      <a:pPr algn="ctr"/>
                      <a:r>
                        <a:rPr lang="en-US" sz="1800" dirty="0">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  -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 -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5450">
                <a:tc>
                  <a:txBody>
                    <a:bodyPr/>
                    <a:lstStyle/>
                    <a:p>
                      <a:pPr algn="ctr"/>
                      <a:r>
                        <a:rPr lang="en-US" sz="1800" dirty="0">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15.0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a:solidFill>
                            <a:srgbClr val="000000"/>
                          </a:solidFill>
                          <a:effectLst/>
                          <a:latin typeface="+mn-lt"/>
                        </a:rPr>
                        <a:t>33.0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25450">
                <a:tc>
                  <a:txBody>
                    <a:bodyPr/>
                    <a:lstStyle/>
                    <a:p>
                      <a:pPr algn="ctr"/>
                      <a:r>
                        <a:rPr lang="en-US" sz="1800" dirty="0">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12.5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a:solidFill>
                            <a:srgbClr val="000000"/>
                          </a:solidFill>
                          <a:effectLst/>
                          <a:latin typeface="+mn-lt"/>
                        </a:rPr>
                        <a:t>21.5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25450">
                <a:tc>
                  <a:txBody>
                    <a:bodyPr/>
                    <a:lstStyle/>
                    <a:p>
                      <a:pPr algn="ctr"/>
                      <a:r>
                        <a:rPr lang="en-US" sz="1800" dirty="0">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a:solidFill>
                            <a:srgbClr val="000000"/>
                          </a:solidFill>
                          <a:effectLst/>
                          <a:latin typeface="+mn-lt"/>
                        </a:rPr>
                        <a:t>16.0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25450">
                <a:tc>
                  <a:txBody>
                    <a:bodyPr/>
                    <a:lstStyle/>
                    <a:p>
                      <a:pPr algn="ctr"/>
                      <a:r>
                        <a:rPr lang="en-US" sz="1800" dirty="0">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a:solidFill>
                            <a:srgbClr val="000000"/>
                          </a:solidFill>
                          <a:effectLst/>
                          <a:latin typeface="+mn-lt"/>
                        </a:rPr>
                        <a:t>12.5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25450">
                <a:tc>
                  <a:txBody>
                    <a:bodyPr/>
                    <a:lstStyle/>
                    <a:p>
                      <a:pPr algn="ctr"/>
                      <a:r>
                        <a:rPr lang="en-US" sz="1800" dirty="0">
                          <a:latin typeface="+mn-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a:solidFill>
                            <a:srgbClr val="000000"/>
                          </a:solidFill>
                          <a:effectLst/>
                          <a:latin typeface="+mn-lt"/>
                        </a:rPr>
                        <a:t>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25450">
                <a:tc>
                  <a:txBody>
                    <a:bodyPr/>
                    <a:lstStyle/>
                    <a:p>
                      <a:pPr algn="ctr"/>
                      <a:r>
                        <a:rPr lang="en-US" sz="1800" dirty="0">
                          <a:latin typeface="+mn-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a:solidFill>
                            <a:srgbClr val="000000"/>
                          </a:solidFill>
                          <a:effectLst/>
                          <a:latin typeface="+mn-lt"/>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25450">
                <a:tc>
                  <a:txBody>
                    <a:bodyPr/>
                    <a:lstStyle/>
                    <a:p>
                      <a:pPr algn="ctr"/>
                      <a:r>
                        <a:rPr lang="en-US" sz="1800" dirty="0">
                          <a:latin typeface="+mn-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a:solidFill>
                            <a:srgbClr val="000000"/>
                          </a:solidFill>
                          <a:effectLst/>
                          <a:latin typeface="+mn-lt"/>
                        </a:rPr>
                        <a:t>10.9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25450">
                <a:tc>
                  <a:txBody>
                    <a:bodyPr/>
                    <a:lstStyle/>
                    <a:p>
                      <a:pPr algn="ctr"/>
                      <a:r>
                        <a:rPr lang="en-US" sz="1800" dirty="0">
                          <a:latin typeface="+mn-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a:solidFill>
                            <a:srgbClr val="000000"/>
                          </a:solidFill>
                          <a:effectLst/>
                          <a:latin typeface="+mn-lt"/>
                        </a:rPr>
                        <a:t>12.0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425450">
                <a:tc>
                  <a:txBody>
                    <a:bodyPr/>
                    <a:lstStyle/>
                    <a:p>
                      <a:pPr algn="ctr"/>
                      <a:r>
                        <a:rPr lang="en-US" sz="1800" dirty="0">
                          <a:latin typeface="+mn-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104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a:solidFill>
                            <a:srgbClr val="000000"/>
                          </a:solidFill>
                          <a:effectLst/>
                          <a:latin typeface="+mn-lt"/>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425450">
                <a:tc>
                  <a:txBody>
                    <a:bodyPr/>
                    <a:lstStyle/>
                    <a:p>
                      <a:pPr algn="ctr"/>
                      <a:r>
                        <a:rPr lang="en-US" sz="1800" dirty="0">
                          <a:latin typeface="+mn-l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154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800" b="0" i="0" u="none" strike="noStrike" dirty="0">
                          <a:solidFill>
                            <a:srgbClr val="000000"/>
                          </a:solidFill>
                          <a:effectLst/>
                          <a:latin typeface="+mn-lt"/>
                        </a:rPr>
                        <a:t>15.4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pSp>
        <p:nvGrpSpPr>
          <p:cNvPr id="10" name="Group 9"/>
          <p:cNvGrpSpPr/>
          <p:nvPr/>
        </p:nvGrpSpPr>
        <p:grpSpPr>
          <a:xfrm>
            <a:off x="5486400" y="1524000"/>
            <a:ext cx="2286000" cy="2685871"/>
            <a:chOff x="5486400" y="1524000"/>
            <a:chExt cx="2286000" cy="2685871"/>
          </a:xfrm>
        </p:grpSpPr>
        <p:sp>
          <p:nvSpPr>
            <p:cNvPr id="7" name="TextBox 6"/>
            <p:cNvSpPr txBox="1"/>
            <p:nvPr/>
          </p:nvSpPr>
          <p:spPr>
            <a:xfrm>
              <a:off x="5486400" y="1524000"/>
              <a:ext cx="2286000" cy="1200329"/>
            </a:xfrm>
            <a:prstGeom prst="rect">
              <a:avLst/>
            </a:prstGeom>
            <a:noFill/>
          </p:spPr>
          <p:txBody>
            <a:bodyPr wrap="square" rtlCol="0">
              <a:spAutoFit/>
            </a:bodyPr>
            <a:lstStyle/>
            <a:p>
              <a:pPr algn="ctr"/>
              <a:r>
                <a:rPr lang="en-US" sz="2400" dirty="0"/>
                <a:t>Efficient scale: </a:t>
              </a:r>
            </a:p>
            <a:p>
              <a:pPr algn="ctr"/>
              <a:r>
                <a:rPr lang="en-US" sz="2400" dirty="0"/>
                <a:t>quantity that minimizes ATC</a:t>
              </a:r>
            </a:p>
          </p:txBody>
        </p:sp>
        <p:cxnSp>
          <p:nvCxnSpPr>
            <p:cNvPr id="9" name="Straight Arrow Connector 8"/>
            <p:cNvCxnSpPr/>
            <p:nvPr/>
          </p:nvCxnSpPr>
          <p:spPr bwMode="auto">
            <a:xfrm>
              <a:off x="6629400" y="2667000"/>
              <a:ext cx="0" cy="1542871"/>
            </a:xfrm>
            <a:prstGeom prst="straightConnector1">
              <a:avLst/>
            </a:prstGeom>
            <a:noFill/>
            <a:ln w="9525" cap="flat" cmpd="sng" algn="ctr">
              <a:solidFill>
                <a:schemeClr val="tx1"/>
              </a:solidFill>
              <a:prstDash val="solid"/>
              <a:round/>
              <a:headEnd type="none" w="med" len="med"/>
              <a:tailEnd type="arrow"/>
            </a:ln>
            <a:effectLst/>
          </p:spPr>
        </p:cxnSp>
      </p:grpSp>
      <p:cxnSp>
        <p:nvCxnSpPr>
          <p:cNvPr id="24" name="Straight Arrow Connector 23"/>
          <p:cNvCxnSpPr/>
          <p:nvPr/>
        </p:nvCxnSpPr>
        <p:spPr bwMode="auto">
          <a:xfrm>
            <a:off x="6629400" y="4267200"/>
            <a:ext cx="0" cy="1066800"/>
          </a:xfrm>
          <a:prstGeom prst="straightConnector1">
            <a:avLst/>
          </a:prstGeom>
          <a:noFill/>
          <a:ln w="9525" cap="flat" cmpd="sng" algn="ctr">
            <a:solidFill>
              <a:schemeClr val="tx1"/>
            </a:solidFill>
            <a:prstDash val="dash"/>
            <a:round/>
            <a:headEnd type="none" w="med" len="med"/>
            <a:tailEnd type="arrow"/>
          </a:ln>
          <a:effectLst/>
        </p:spPr>
      </p:cxnSp>
      <p:sp>
        <p:nvSpPr>
          <p:cNvPr id="25" name="Rectangle 24"/>
          <p:cNvSpPr/>
          <p:nvPr/>
        </p:nvSpPr>
        <p:spPr bwMode="auto">
          <a:xfrm>
            <a:off x="3505200" y="5243899"/>
            <a:ext cx="457200" cy="4894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Char char="•"/>
              <a:tabLst/>
            </a:pPr>
            <a:endParaRPr kumimoji="0" lang="en-US" sz="3400" b="0" i="0" u="none" strike="noStrike" cap="none" normalizeH="0" baseline="0">
              <a:ln>
                <a:noFill/>
              </a:ln>
              <a:solidFill>
                <a:schemeClr val="tx1"/>
              </a:solidFill>
              <a:effectLst/>
              <a:latin typeface="Arial" pitchFamily="34" charset="0"/>
            </a:endParaRPr>
          </a:p>
        </p:txBody>
      </p:sp>
      <p:sp>
        <p:nvSpPr>
          <p:cNvPr id="19"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225011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3C: Angel’s marginal cost curve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3202391384"/>
              </p:ext>
            </p:extLst>
          </p:nvPr>
        </p:nvGraphicFramePr>
        <p:xfrm>
          <a:off x="152400" y="990600"/>
          <a:ext cx="2209800" cy="5105400"/>
        </p:xfrm>
        <a:graphic>
          <a:graphicData uri="http://schemas.openxmlformats.org/drawingml/2006/table">
            <a:tbl>
              <a:tblPr firstRow="1" bandRow="1">
                <a:tableStyleId>{5C22544A-7EE6-4342-B048-85BDC9FD1C3A}</a:tableStyleId>
              </a:tblPr>
              <a:tblGrid>
                <a:gridCol w="631532">
                  <a:extLst>
                    <a:ext uri="{9D8B030D-6E8A-4147-A177-3AD203B41FA5}">
                      <a16:colId xmlns:a16="http://schemas.microsoft.com/office/drawing/2014/main" val="20000"/>
                    </a:ext>
                  </a:extLst>
                </a:gridCol>
                <a:gridCol w="695647">
                  <a:extLst>
                    <a:ext uri="{9D8B030D-6E8A-4147-A177-3AD203B41FA5}">
                      <a16:colId xmlns:a16="http://schemas.microsoft.com/office/drawing/2014/main" val="20001"/>
                    </a:ext>
                  </a:extLst>
                </a:gridCol>
                <a:gridCol w="882621">
                  <a:extLst>
                    <a:ext uri="{9D8B030D-6E8A-4147-A177-3AD203B41FA5}">
                      <a16:colId xmlns:a16="http://schemas.microsoft.com/office/drawing/2014/main" val="20002"/>
                    </a:ext>
                  </a:extLst>
                </a:gridCol>
              </a:tblGrid>
              <a:tr h="425450">
                <a:tc>
                  <a:txBody>
                    <a:bodyPr/>
                    <a:lstStyle/>
                    <a:p>
                      <a:pPr algn="ctr"/>
                      <a:r>
                        <a:rPr lang="en-US" sz="1800" dirty="0">
                          <a:solidFill>
                            <a:schemeClr val="tx1"/>
                          </a:solidFill>
                          <a:latin typeface="+mn-lt"/>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mn-lt"/>
                        </a:rPr>
                        <a:t>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mn-lt"/>
                        </a:rPr>
                        <a:t>MC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25450">
                <a:tc>
                  <a:txBody>
                    <a:bodyPr/>
                    <a:lstStyle/>
                    <a:p>
                      <a:pPr algn="ctr"/>
                      <a:r>
                        <a:rPr lang="en-US" sz="1800" dirty="0">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5450">
                <a:tc>
                  <a:txBody>
                    <a:bodyPr/>
                    <a:lstStyle/>
                    <a:p>
                      <a:pPr algn="ctr"/>
                      <a:r>
                        <a:rPr lang="en-US" sz="1800" dirty="0">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25450">
                <a:tc>
                  <a:txBody>
                    <a:bodyPr/>
                    <a:lstStyle/>
                    <a:p>
                      <a:pPr algn="ctr"/>
                      <a:r>
                        <a:rPr lang="en-US" sz="1800" dirty="0">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25450">
                <a:tc>
                  <a:txBody>
                    <a:bodyPr/>
                    <a:lstStyle/>
                    <a:p>
                      <a:pPr algn="ctr"/>
                      <a:r>
                        <a:rPr lang="en-US" sz="1800" dirty="0">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25450">
                <a:tc>
                  <a:txBody>
                    <a:bodyPr/>
                    <a:lstStyle/>
                    <a:p>
                      <a:pPr algn="ctr"/>
                      <a:r>
                        <a:rPr lang="en-US" sz="1800" dirty="0">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25450">
                <a:tc>
                  <a:txBody>
                    <a:bodyPr/>
                    <a:lstStyle/>
                    <a:p>
                      <a:pPr algn="ctr"/>
                      <a:r>
                        <a:rPr lang="en-US" sz="1800" dirty="0">
                          <a:latin typeface="+mn-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25450">
                <a:tc>
                  <a:txBody>
                    <a:bodyPr/>
                    <a:lstStyle/>
                    <a:p>
                      <a:pPr algn="ctr"/>
                      <a:r>
                        <a:rPr lang="en-US" sz="1800" dirty="0">
                          <a:latin typeface="+mn-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25450">
                <a:tc>
                  <a:txBody>
                    <a:bodyPr/>
                    <a:lstStyle/>
                    <a:p>
                      <a:pPr algn="ctr"/>
                      <a:r>
                        <a:rPr lang="en-US" sz="1800" dirty="0">
                          <a:latin typeface="+mn-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25450">
                <a:tc>
                  <a:txBody>
                    <a:bodyPr/>
                    <a:lstStyle/>
                    <a:p>
                      <a:pPr algn="ctr"/>
                      <a:r>
                        <a:rPr lang="en-US" sz="1800" dirty="0">
                          <a:latin typeface="+mn-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425450">
                <a:tc>
                  <a:txBody>
                    <a:bodyPr/>
                    <a:lstStyle/>
                    <a:p>
                      <a:pPr algn="ctr"/>
                      <a:r>
                        <a:rPr lang="en-US" sz="1800" dirty="0">
                          <a:latin typeface="+mn-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425450">
                <a:tc>
                  <a:txBody>
                    <a:bodyPr/>
                    <a:lstStyle/>
                    <a:p>
                      <a:pPr algn="ctr"/>
                      <a:r>
                        <a:rPr lang="en-US" sz="1800" dirty="0">
                          <a:latin typeface="+mn-l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154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35200574"/>
              </p:ext>
            </p:extLst>
          </p:nvPr>
        </p:nvGraphicFramePr>
        <p:xfrm>
          <a:off x="1524000" y="1600200"/>
          <a:ext cx="838200" cy="43434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34340">
                <a:tc>
                  <a:txBody>
                    <a:bodyPr/>
                    <a:lstStyle/>
                    <a:p>
                      <a:pPr algn="ctr" fontAlgn="b"/>
                      <a:r>
                        <a:rPr lang="en-US" sz="1800" b="0" i="0" u="none" strike="noStrike" dirty="0">
                          <a:solidFill>
                            <a:srgbClr val="000000"/>
                          </a:solidFill>
                          <a:effectLst/>
                          <a:latin typeface="+mn-lt"/>
                        </a:rPr>
                        <a:t>$15.0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434340">
                <a:tc>
                  <a:txBody>
                    <a:bodyPr/>
                    <a:lstStyle/>
                    <a:p>
                      <a:pPr algn="ctr" fontAlgn="b"/>
                      <a:r>
                        <a:rPr lang="en-US" sz="1800" b="0" i="0" u="none" strike="noStrike" dirty="0">
                          <a:solidFill>
                            <a:srgbClr val="000000"/>
                          </a:solidFill>
                          <a:effectLst/>
                          <a:latin typeface="+mn-lt"/>
                        </a:rPr>
                        <a:t>10.0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434340">
                <a:tc>
                  <a:txBody>
                    <a:bodyPr/>
                    <a:lstStyle/>
                    <a:p>
                      <a:pPr algn="ctr" fontAlgn="b"/>
                      <a:r>
                        <a:rPr lang="en-US" sz="1800" b="0" i="0" u="none" strike="noStrike">
                          <a:solidFill>
                            <a:srgbClr val="000000"/>
                          </a:solidFill>
                          <a:effectLst/>
                          <a:latin typeface="+mn-lt"/>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434340">
                <a:tc>
                  <a:txBody>
                    <a:bodyPr/>
                    <a:lstStyle/>
                    <a:p>
                      <a:pPr algn="ctr" fontAlgn="b"/>
                      <a:r>
                        <a:rPr lang="en-US" sz="1800" b="0" i="0" u="none" strike="noStrike">
                          <a:solidFill>
                            <a:srgbClr val="000000"/>
                          </a:solidFill>
                          <a:effectLst/>
                          <a:latin typeface="+mn-lt"/>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434340">
                <a:tc>
                  <a:txBody>
                    <a:bodyPr/>
                    <a:lstStyle/>
                    <a:p>
                      <a:pPr algn="ctr" fontAlgn="b"/>
                      <a:r>
                        <a:rPr lang="en-US" sz="1800" b="0" i="0" u="none" strike="noStrike" dirty="0">
                          <a:solidFill>
                            <a:srgbClr val="000000"/>
                          </a:solidFill>
                          <a:effectLst/>
                          <a:latin typeface="+mn-lt"/>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434340">
                <a:tc>
                  <a:txBody>
                    <a:bodyPr/>
                    <a:lstStyle/>
                    <a:p>
                      <a:pPr algn="ctr" fontAlgn="b"/>
                      <a:r>
                        <a:rPr lang="en-US" sz="1800" b="0" i="0" u="none" strike="noStrike" dirty="0">
                          <a:solidFill>
                            <a:srgbClr val="000000"/>
                          </a:solidFill>
                          <a:effectLst/>
                          <a:latin typeface="+mn-lt"/>
                        </a:rPr>
                        <a:t>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434340">
                <a:tc>
                  <a:txBody>
                    <a:bodyPr/>
                    <a:lstStyle/>
                    <a:p>
                      <a:pPr algn="ctr" fontAlgn="b"/>
                      <a:r>
                        <a:rPr lang="en-US" sz="1800" b="0" i="0" u="none" strike="noStrike" dirty="0">
                          <a:solidFill>
                            <a:srgbClr val="000000"/>
                          </a:solidFill>
                          <a:effectLst/>
                          <a:latin typeface="+mn-lt"/>
                        </a:rPr>
                        <a:t>14.0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434340">
                <a:tc>
                  <a:txBody>
                    <a:bodyPr/>
                    <a:lstStyle/>
                    <a:p>
                      <a:pPr algn="ctr" fontAlgn="b"/>
                      <a:r>
                        <a:rPr lang="en-US" sz="1800" b="0" i="0" u="none" strike="noStrike">
                          <a:solidFill>
                            <a:srgbClr val="000000"/>
                          </a:solidFill>
                          <a:effectLst/>
                          <a:latin typeface="+mn-lt"/>
                        </a:rPr>
                        <a:t>20.0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434340">
                <a:tc>
                  <a:txBody>
                    <a:bodyPr/>
                    <a:lstStyle/>
                    <a:p>
                      <a:pPr algn="ctr" fontAlgn="b"/>
                      <a:r>
                        <a:rPr lang="en-US" sz="1800" b="0" i="0" u="none" strike="noStrike" dirty="0">
                          <a:solidFill>
                            <a:srgbClr val="000000"/>
                          </a:solidFill>
                          <a:effectLst/>
                          <a:latin typeface="+mn-lt"/>
                        </a:rPr>
                        <a:t>26.0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434340">
                <a:tc>
                  <a:txBody>
                    <a:bodyPr/>
                    <a:lstStyle/>
                    <a:p>
                      <a:pPr algn="ctr" fontAlgn="b"/>
                      <a:r>
                        <a:rPr lang="en-US" sz="1800" b="0" i="0" u="none" strike="noStrike" dirty="0">
                          <a:solidFill>
                            <a:srgbClr val="000000"/>
                          </a:solidFill>
                          <a:effectLst/>
                          <a:latin typeface="+mn-lt"/>
                        </a:rPr>
                        <a:t>32.0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bl>
          </a:graphicData>
        </a:graphic>
      </p:graphicFrame>
      <p:grpSp>
        <p:nvGrpSpPr>
          <p:cNvPr id="8" name="Group 7"/>
          <p:cNvGrpSpPr/>
          <p:nvPr/>
        </p:nvGrpSpPr>
        <p:grpSpPr>
          <a:xfrm>
            <a:off x="2667000" y="1524000"/>
            <a:ext cx="6210761" cy="4495800"/>
            <a:chOff x="2667000" y="1524000"/>
            <a:chExt cx="6210761" cy="4495800"/>
          </a:xfrm>
        </p:grpSpPr>
        <p:grpSp>
          <p:nvGrpSpPr>
            <p:cNvPr id="22" name="Group 21"/>
            <p:cNvGrpSpPr/>
            <p:nvPr/>
          </p:nvGrpSpPr>
          <p:grpSpPr>
            <a:xfrm>
              <a:off x="2667000" y="1524000"/>
              <a:ext cx="6044277" cy="4495800"/>
              <a:chOff x="2743200" y="1524000"/>
              <a:chExt cx="6044277" cy="4495800"/>
            </a:xfrm>
          </p:grpSpPr>
          <p:sp>
            <p:nvSpPr>
              <p:cNvPr id="18" name="TextBox 1"/>
              <p:cNvSpPr txBox="1"/>
              <p:nvPr/>
            </p:nvSpPr>
            <p:spPr>
              <a:xfrm>
                <a:off x="6958677" y="2170331"/>
                <a:ext cx="1219200" cy="4572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t>MC</a:t>
                </a:r>
              </a:p>
            </p:txBody>
          </p:sp>
          <p:sp>
            <p:nvSpPr>
              <p:cNvPr id="20" name="TextBox 19"/>
              <p:cNvSpPr txBox="1"/>
              <p:nvPr/>
            </p:nvSpPr>
            <p:spPr>
              <a:xfrm>
                <a:off x="6781800" y="5373469"/>
                <a:ext cx="2005677" cy="646331"/>
              </a:xfrm>
              <a:prstGeom prst="rect">
                <a:avLst/>
              </a:prstGeom>
              <a:noFill/>
            </p:spPr>
            <p:txBody>
              <a:bodyPr wrap="none" rtlCol="0">
                <a:spAutoFit/>
              </a:bodyPr>
              <a:lstStyle/>
              <a:p>
                <a:pPr algn="r"/>
                <a:r>
                  <a:rPr lang="en-US" dirty="0"/>
                  <a:t>Q</a:t>
                </a:r>
              </a:p>
              <a:p>
                <a:pPr algn="r"/>
                <a:r>
                  <a:rPr lang="en-US" dirty="0"/>
                  <a:t>Quantity of output</a:t>
                </a:r>
              </a:p>
            </p:txBody>
          </p:sp>
          <p:sp>
            <p:nvSpPr>
              <p:cNvPr id="21" name="TextBox 20"/>
              <p:cNvSpPr txBox="1"/>
              <p:nvPr/>
            </p:nvSpPr>
            <p:spPr>
              <a:xfrm>
                <a:off x="2743200" y="1524000"/>
                <a:ext cx="1371600" cy="646331"/>
              </a:xfrm>
              <a:prstGeom prst="rect">
                <a:avLst/>
              </a:prstGeom>
              <a:noFill/>
            </p:spPr>
            <p:txBody>
              <a:bodyPr wrap="square" rtlCol="0">
                <a:spAutoFit/>
              </a:bodyPr>
              <a:lstStyle/>
              <a:p>
                <a:pPr algn="ctr"/>
                <a:r>
                  <a:rPr lang="en-US" dirty="0"/>
                  <a:t>Costs</a:t>
                </a:r>
              </a:p>
              <a:p>
                <a:r>
                  <a:rPr lang="en-US" dirty="0"/>
                  <a:t>$</a:t>
                </a:r>
              </a:p>
            </p:txBody>
          </p:sp>
        </p:grpSp>
        <p:graphicFrame>
          <p:nvGraphicFramePr>
            <p:cNvPr id="15" name="Chart 14"/>
            <p:cNvGraphicFramePr>
              <a:graphicFrameLocks/>
            </p:cNvGraphicFramePr>
            <p:nvPr>
              <p:extLst>
                <p:ext uri="{D42A27DB-BD31-4B8C-83A1-F6EECF244321}">
                  <p14:modId xmlns:p14="http://schemas.microsoft.com/office/powerpoint/2010/main" val="3644896017"/>
                </p:ext>
              </p:extLst>
            </p:nvPr>
          </p:nvGraphicFramePr>
          <p:xfrm>
            <a:off x="2895600" y="1752600"/>
            <a:ext cx="5982161" cy="4063782"/>
          </p:xfrm>
          <a:graphic>
            <a:graphicData uri="http://schemas.openxmlformats.org/drawingml/2006/chart">
              <c:chart xmlns:c="http://schemas.openxmlformats.org/drawingml/2006/chart" xmlns:r="http://schemas.openxmlformats.org/officeDocument/2006/relationships" r:id="rId3"/>
            </a:graphicData>
          </a:graphic>
        </p:graphicFrame>
      </p:grpSp>
      <p:sp>
        <p:nvSpPr>
          <p:cNvPr id="19" name="Rectangle 18"/>
          <p:cNvSpPr/>
          <p:nvPr/>
        </p:nvSpPr>
        <p:spPr bwMode="auto">
          <a:xfrm>
            <a:off x="2743200" y="5128736"/>
            <a:ext cx="457200" cy="4894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Char char="•"/>
              <a:tabLst/>
            </a:pPr>
            <a:endParaRPr kumimoji="0" lang="en-US" sz="3400" b="0" i="0" u="none" strike="noStrike" cap="none" normalizeH="0" baseline="0">
              <a:ln>
                <a:noFill/>
              </a:ln>
              <a:solidFill>
                <a:schemeClr val="tx1"/>
              </a:solidFill>
              <a:effectLst/>
              <a:latin typeface="Arial" pitchFamily="34" charset="0"/>
            </a:endParaRPr>
          </a:p>
        </p:txBody>
      </p:sp>
      <p:sp>
        <p:nvSpPr>
          <p:cNvPr id="17"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3348148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3C: Angel’s knitting cost curves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963733259"/>
              </p:ext>
            </p:extLst>
          </p:nvPr>
        </p:nvGraphicFramePr>
        <p:xfrm>
          <a:off x="244930" y="1162050"/>
          <a:ext cx="8899070" cy="5143500"/>
        </p:xfrm>
        <a:graphic>
          <a:graphicData uri="http://schemas.openxmlformats.org/drawingml/2006/chart">
            <c:chart xmlns:c="http://schemas.openxmlformats.org/drawingml/2006/chart" xmlns:r="http://schemas.openxmlformats.org/officeDocument/2006/relationships" r:id="rId3"/>
          </a:graphicData>
        </a:graphic>
      </p:graphicFrame>
      <p:grpSp>
        <p:nvGrpSpPr>
          <p:cNvPr id="21" name="Group 20"/>
          <p:cNvGrpSpPr/>
          <p:nvPr/>
        </p:nvGrpSpPr>
        <p:grpSpPr>
          <a:xfrm>
            <a:off x="0" y="951186"/>
            <a:ext cx="9333186" cy="5449614"/>
            <a:chOff x="0" y="951186"/>
            <a:chExt cx="9333186" cy="5449614"/>
          </a:xfrm>
        </p:grpSpPr>
        <p:graphicFrame>
          <p:nvGraphicFramePr>
            <p:cNvPr id="8" name="Chart 7"/>
            <p:cNvGraphicFramePr>
              <a:graphicFrameLocks/>
            </p:cNvGraphicFramePr>
            <p:nvPr>
              <p:extLst>
                <p:ext uri="{D42A27DB-BD31-4B8C-83A1-F6EECF244321}">
                  <p14:modId xmlns:p14="http://schemas.microsoft.com/office/powerpoint/2010/main" val="3235657473"/>
                </p:ext>
              </p:extLst>
            </p:nvPr>
          </p:nvGraphicFramePr>
          <p:xfrm>
            <a:off x="0" y="1271695"/>
            <a:ext cx="9333186" cy="5105400"/>
          </p:xfrm>
          <a:graphic>
            <a:graphicData uri="http://schemas.openxmlformats.org/drawingml/2006/chart">
              <c:chart xmlns:c="http://schemas.openxmlformats.org/drawingml/2006/chart" xmlns:r="http://schemas.openxmlformats.org/officeDocument/2006/relationships" r:id="rId4"/>
            </a:graphicData>
          </a:graphic>
        </p:graphicFrame>
        <p:grpSp>
          <p:nvGrpSpPr>
            <p:cNvPr id="14" name="Group 13"/>
            <p:cNvGrpSpPr/>
            <p:nvPr/>
          </p:nvGrpSpPr>
          <p:grpSpPr>
            <a:xfrm>
              <a:off x="228600" y="951186"/>
              <a:ext cx="8482677" cy="5449614"/>
              <a:chOff x="304800" y="951186"/>
              <a:chExt cx="8482677" cy="5449614"/>
            </a:xfrm>
          </p:grpSpPr>
          <p:sp>
            <p:nvSpPr>
              <p:cNvPr id="15" name="TextBox 1"/>
              <p:cNvSpPr txBox="1"/>
              <p:nvPr/>
            </p:nvSpPr>
            <p:spPr>
              <a:xfrm>
                <a:off x="6926004" y="1597517"/>
                <a:ext cx="1219200" cy="4572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t>MC</a:t>
                </a:r>
              </a:p>
            </p:txBody>
          </p:sp>
          <p:sp>
            <p:nvSpPr>
              <p:cNvPr id="16" name="TextBox 15"/>
              <p:cNvSpPr txBox="1"/>
              <p:nvPr/>
            </p:nvSpPr>
            <p:spPr>
              <a:xfrm>
                <a:off x="6781800" y="5754469"/>
                <a:ext cx="2005677" cy="646331"/>
              </a:xfrm>
              <a:prstGeom prst="rect">
                <a:avLst/>
              </a:prstGeom>
              <a:noFill/>
            </p:spPr>
            <p:txBody>
              <a:bodyPr wrap="none" rtlCol="0">
                <a:spAutoFit/>
              </a:bodyPr>
              <a:lstStyle/>
              <a:p>
                <a:pPr algn="r"/>
                <a:r>
                  <a:rPr lang="en-US" dirty="0"/>
                  <a:t>Q</a:t>
                </a:r>
              </a:p>
              <a:p>
                <a:pPr algn="r"/>
                <a:r>
                  <a:rPr lang="en-US" dirty="0"/>
                  <a:t>Quantity of output</a:t>
                </a:r>
              </a:p>
            </p:txBody>
          </p:sp>
          <p:sp>
            <p:nvSpPr>
              <p:cNvPr id="17" name="TextBox 16"/>
              <p:cNvSpPr txBox="1"/>
              <p:nvPr/>
            </p:nvSpPr>
            <p:spPr>
              <a:xfrm>
                <a:off x="304800" y="951186"/>
                <a:ext cx="1371600" cy="646331"/>
              </a:xfrm>
              <a:prstGeom prst="rect">
                <a:avLst/>
              </a:prstGeom>
              <a:noFill/>
            </p:spPr>
            <p:txBody>
              <a:bodyPr wrap="square" rtlCol="0">
                <a:spAutoFit/>
              </a:bodyPr>
              <a:lstStyle/>
              <a:p>
                <a:pPr algn="ctr"/>
                <a:r>
                  <a:rPr lang="en-US" dirty="0"/>
                  <a:t>Costs</a:t>
                </a:r>
              </a:p>
              <a:p>
                <a:r>
                  <a:rPr lang="en-US" dirty="0"/>
                  <a:t>$</a:t>
                </a:r>
              </a:p>
            </p:txBody>
          </p:sp>
        </p:grpSp>
        <p:sp>
          <p:nvSpPr>
            <p:cNvPr id="18" name="TextBox 1"/>
            <p:cNvSpPr txBox="1"/>
            <p:nvPr/>
          </p:nvSpPr>
          <p:spPr>
            <a:xfrm>
              <a:off x="6882477" y="3276600"/>
              <a:ext cx="1219200" cy="4572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t>ATC</a:t>
              </a:r>
            </a:p>
          </p:txBody>
        </p:sp>
        <p:sp>
          <p:nvSpPr>
            <p:cNvPr id="19" name="TextBox 1"/>
            <p:cNvSpPr txBox="1"/>
            <p:nvPr/>
          </p:nvSpPr>
          <p:spPr>
            <a:xfrm>
              <a:off x="7952734" y="3962400"/>
              <a:ext cx="1219200" cy="4572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t>AVC</a:t>
              </a:r>
            </a:p>
          </p:txBody>
        </p:sp>
        <p:sp>
          <p:nvSpPr>
            <p:cNvPr id="20" name="TextBox 1"/>
            <p:cNvSpPr txBox="1"/>
            <p:nvPr/>
          </p:nvSpPr>
          <p:spPr>
            <a:xfrm>
              <a:off x="7892369" y="4913697"/>
              <a:ext cx="1219200" cy="4572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t>AFC</a:t>
              </a:r>
            </a:p>
          </p:txBody>
        </p:sp>
      </p:grpSp>
      <p:sp>
        <p:nvSpPr>
          <p:cNvPr id="23" name="Rectangle 22"/>
          <p:cNvSpPr/>
          <p:nvPr/>
        </p:nvSpPr>
        <p:spPr bwMode="auto">
          <a:xfrm>
            <a:off x="304800" y="5301734"/>
            <a:ext cx="457200" cy="4894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Char char="•"/>
              <a:tabLst/>
            </a:pPr>
            <a:endParaRPr kumimoji="0" lang="en-US" sz="3400" b="0" i="0" u="none" strike="noStrike" cap="none" normalizeH="0" baseline="0">
              <a:ln>
                <a:noFill/>
              </a:ln>
              <a:solidFill>
                <a:schemeClr val="tx1"/>
              </a:solidFill>
              <a:effectLst/>
              <a:latin typeface="Arial" pitchFamily="34" charset="0"/>
            </a:endParaRPr>
          </a:p>
        </p:txBody>
      </p:sp>
      <p:sp>
        <p:nvSpPr>
          <p:cNvPr id="22"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45121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1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3D: Angel’s </a:t>
            </a:r>
            <a:r>
              <a:rPr lang="en-US" b="1" i="1" dirty="0">
                <a:solidFill>
                  <a:schemeClr val="accent6">
                    <a:lumMod val="50000"/>
                  </a:schemeClr>
                </a:solidFill>
              </a:rPr>
              <a:t>ATC</a:t>
            </a:r>
            <a:r>
              <a:rPr lang="en-US" dirty="0">
                <a:solidFill>
                  <a:schemeClr val="accent6">
                    <a:lumMod val="50000"/>
                  </a:schemeClr>
                </a:solidFill>
              </a:rPr>
              <a:t> and </a:t>
            </a:r>
            <a:r>
              <a:rPr lang="en-US" b="1" i="1" dirty="0">
                <a:solidFill>
                  <a:schemeClr val="accent6">
                    <a:lumMod val="50000"/>
                  </a:schemeClr>
                </a:solidFill>
              </a:rPr>
              <a:t>MC</a:t>
            </a:r>
            <a:r>
              <a:rPr lang="en-US" dirty="0">
                <a:solidFill>
                  <a:schemeClr val="accent6">
                    <a:lumMod val="50000"/>
                  </a:schemeClr>
                </a:solidFill>
              </a:rPr>
              <a:t> curves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6" name="Content Placeholder 5"/>
          <p:cNvSpPr>
            <a:spLocks noGrp="1"/>
          </p:cNvSpPr>
          <p:nvPr>
            <p:ph idx="12"/>
          </p:nvPr>
        </p:nvSpPr>
        <p:spPr>
          <a:xfrm>
            <a:off x="5562600" y="914400"/>
            <a:ext cx="3581400" cy="5257800"/>
          </a:xfrm>
        </p:spPr>
        <p:txBody>
          <a:bodyPr>
            <a:normAutofit/>
          </a:bodyPr>
          <a:lstStyle/>
          <a:p>
            <a:r>
              <a:rPr lang="en-US" sz="2800" dirty="0"/>
              <a:t>When </a:t>
            </a:r>
            <a:r>
              <a:rPr lang="en-US" sz="2800" b="1" i="1" dirty="0"/>
              <a:t>MC</a:t>
            </a:r>
            <a:r>
              <a:rPr lang="en-US" sz="2800" dirty="0"/>
              <a:t> &lt; </a:t>
            </a:r>
            <a:r>
              <a:rPr lang="en-US" sz="2800" b="1" i="1" dirty="0"/>
              <a:t>ATC</a:t>
            </a:r>
            <a:r>
              <a:rPr lang="en-US" sz="2800" dirty="0"/>
              <a:t>,</a:t>
            </a:r>
          </a:p>
          <a:p>
            <a:pPr marL="0" indent="0">
              <a:buNone/>
            </a:pPr>
            <a:r>
              <a:rPr lang="en-US" sz="2800" dirty="0"/>
              <a:t>	</a:t>
            </a:r>
            <a:r>
              <a:rPr lang="en-US" sz="2800" b="1" i="1" dirty="0"/>
              <a:t>ATC</a:t>
            </a:r>
            <a:r>
              <a:rPr lang="en-US" sz="2800" dirty="0"/>
              <a:t> is falling.</a:t>
            </a:r>
          </a:p>
          <a:p>
            <a:endParaRPr lang="en-US" sz="2800" dirty="0"/>
          </a:p>
          <a:p>
            <a:r>
              <a:rPr lang="en-US" sz="2800" dirty="0"/>
              <a:t>When </a:t>
            </a:r>
            <a:r>
              <a:rPr lang="en-US" sz="2800" b="1" i="1" dirty="0"/>
              <a:t>MC</a:t>
            </a:r>
            <a:r>
              <a:rPr lang="en-US" sz="2800" dirty="0"/>
              <a:t> &gt; </a:t>
            </a:r>
            <a:r>
              <a:rPr lang="en-US" sz="2800" b="1" i="1" dirty="0"/>
              <a:t>ATC</a:t>
            </a:r>
            <a:r>
              <a:rPr lang="en-US" sz="2800" dirty="0"/>
              <a:t>,</a:t>
            </a:r>
          </a:p>
          <a:p>
            <a:pPr marL="0" indent="0">
              <a:buNone/>
            </a:pPr>
            <a:r>
              <a:rPr lang="en-US" sz="2800" dirty="0"/>
              <a:t>	</a:t>
            </a:r>
            <a:r>
              <a:rPr lang="en-US" sz="2800" b="1" i="1" dirty="0"/>
              <a:t>ATC</a:t>
            </a:r>
            <a:r>
              <a:rPr lang="en-US" sz="2800" dirty="0"/>
              <a:t> is rising.</a:t>
            </a:r>
          </a:p>
          <a:p>
            <a:endParaRPr lang="en-US" sz="2800" dirty="0"/>
          </a:p>
          <a:p>
            <a:r>
              <a:rPr lang="en-US" sz="2800" dirty="0"/>
              <a:t>The </a:t>
            </a:r>
            <a:r>
              <a:rPr lang="en-US" sz="2800" b="1" i="1" dirty="0"/>
              <a:t>MC</a:t>
            </a:r>
            <a:r>
              <a:rPr lang="en-US" sz="2800" dirty="0"/>
              <a:t> curve crosses the </a:t>
            </a:r>
            <a:r>
              <a:rPr lang="en-US" sz="2800" b="1" i="1" dirty="0"/>
              <a:t>ATC</a:t>
            </a:r>
            <a:r>
              <a:rPr lang="en-US" sz="2800" dirty="0"/>
              <a:t> curve at the </a:t>
            </a:r>
            <a:r>
              <a:rPr lang="en-US" sz="2800" b="1" i="1" dirty="0"/>
              <a:t>ATC</a:t>
            </a:r>
            <a:r>
              <a:rPr lang="en-US" sz="2800" dirty="0"/>
              <a:t> curve’s minimum.</a:t>
            </a:r>
          </a:p>
          <a:p>
            <a:endParaRPr lang="en-US" sz="2800" dirty="0"/>
          </a:p>
        </p:txBody>
      </p:sp>
      <p:sp>
        <p:nvSpPr>
          <p:cNvPr id="7" name="Rectangle 6"/>
          <p:cNvSpPr>
            <a:spLocks noChangeArrowheads="1"/>
          </p:cNvSpPr>
          <p:nvPr/>
        </p:nvSpPr>
        <p:spPr bwMode="auto">
          <a:xfrm>
            <a:off x="838200" y="1430337"/>
            <a:ext cx="3792537" cy="4208463"/>
          </a:xfrm>
          <a:prstGeom prst="rect">
            <a:avLst/>
          </a:prstGeom>
          <a:noFill/>
          <a:ln w="9525">
            <a:noFill/>
            <a:miter lim="800000"/>
            <a:headEnd/>
            <a:tailEnd/>
          </a:ln>
        </p:spPr>
        <p:txBody>
          <a:bodyPr/>
          <a:lstStyle/>
          <a:p>
            <a:endParaRPr lang="en-US">
              <a:latin typeface="Arial"/>
              <a:cs typeface="Arial"/>
            </a:endParaRPr>
          </a:p>
        </p:txBody>
      </p:sp>
      <p:sp>
        <p:nvSpPr>
          <p:cNvPr id="8" name="AutoShape 106"/>
          <p:cNvSpPr>
            <a:spLocks/>
          </p:cNvSpPr>
          <p:nvPr/>
        </p:nvSpPr>
        <p:spPr bwMode="auto">
          <a:xfrm rot="5400000">
            <a:off x="1770857" y="4134644"/>
            <a:ext cx="260350" cy="2290762"/>
          </a:xfrm>
          <a:prstGeom prst="leftBrace">
            <a:avLst>
              <a:gd name="adj1" fmla="val 72671"/>
              <a:gd name="adj2" fmla="val 50000"/>
            </a:avLst>
          </a:prstGeom>
          <a:noFill/>
          <a:ln w="19050">
            <a:solidFill>
              <a:srgbClr val="002060"/>
            </a:solidFill>
            <a:round/>
            <a:headEnd/>
            <a:tailEnd/>
          </a:ln>
        </p:spPr>
        <p:txBody>
          <a:bodyPr wrap="none" anchor="ctr"/>
          <a:lstStyle/>
          <a:p>
            <a:endParaRPr lang="en-US">
              <a:latin typeface="Arial"/>
              <a:cs typeface="Arial"/>
            </a:endParaRPr>
          </a:p>
        </p:txBody>
      </p:sp>
      <p:sp>
        <p:nvSpPr>
          <p:cNvPr id="9" name="Arc 109"/>
          <p:cNvSpPr>
            <a:spLocks/>
          </p:cNvSpPr>
          <p:nvPr/>
        </p:nvSpPr>
        <p:spPr bwMode="auto">
          <a:xfrm flipH="1" flipV="1">
            <a:off x="1143000" y="838200"/>
            <a:ext cx="1903413" cy="3455988"/>
          </a:xfrm>
          <a:custGeom>
            <a:avLst/>
            <a:gdLst>
              <a:gd name="T0" fmla="*/ 2147483647 w 19418"/>
              <a:gd name="T1" fmla="*/ 0 h 21594"/>
              <a:gd name="T2" fmla="*/ 2147483647 w 19418"/>
              <a:gd name="T3" fmla="*/ 2147483647 h 21594"/>
              <a:gd name="T4" fmla="*/ 0 w 19418"/>
              <a:gd name="T5" fmla="*/ 2147483647 h 21594"/>
              <a:gd name="T6" fmla="*/ 0 60000 65536"/>
              <a:gd name="T7" fmla="*/ 0 60000 65536"/>
              <a:gd name="T8" fmla="*/ 0 60000 65536"/>
              <a:gd name="T9" fmla="*/ 0 w 19418"/>
              <a:gd name="T10" fmla="*/ 0 h 21594"/>
              <a:gd name="T11" fmla="*/ 19418 w 19418"/>
              <a:gd name="T12" fmla="*/ 21594 h 21594"/>
            </a:gdLst>
            <a:ahLst/>
            <a:cxnLst>
              <a:cxn ang="T6">
                <a:pos x="T0" y="T1"/>
              </a:cxn>
              <a:cxn ang="T7">
                <a:pos x="T2" y="T3"/>
              </a:cxn>
              <a:cxn ang="T8">
                <a:pos x="T4" y="T5"/>
              </a:cxn>
            </a:cxnLst>
            <a:rect l="T9" t="T10" r="T11" b="T12"/>
            <a:pathLst>
              <a:path w="19418" h="21594" fill="none" extrusionOk="0">
                <a:moveTo>
                  <a:pt x="493" y="-1"/>
                </a:moveTo>
                <a:cubicBezTo>
                  <a:pt x="8574" y="184"/>
                  <a:pt x="15877" y="4865"/>
                  <a:pt x="19417" y="12133"/>
                </a:cubicBezTo>
              </a:path>
              <a:path w="19418" h="21594" stroke="0" extrusionOk="0">
                <a:moveTo>
                  <a:pt x="493" y="-1"/>
                </a:moveTo>
                <a:cubicBezTo>
                  <a:pt x="8574" y="184"/>
                  <a:pt x="15877" y="4865"/>
                  <a:pt x="19417" y="12133"/>
                </a:cubicBezTo>
                <a:lnTo>
                  <a:pt x="0" y="21594"/>
                </a:lnTo>
                <a:close/>
              </a:path>
            </a:pathLst>
          </a:custGeom>
          <a:noFill/>
          <a:ln w="38100">
            <a:solidFill>
              <a:srgbClr val="002060"/>
            </a:solidFill>
            <a:round/>
            <a:headEnd type="triangle" w="lg" len="med"/>
            <a:tailEnd type="none" w="lg" len="med"/>
          </a:ln>
        </p:spPr>
        <p:txBody>
          <a:bodyPr wrap="none" anchor="ctr"/>
          <a:lstStyle/>
          <a:p>
            <a:endParaRPr lang="en-US">
              <a:latin typeface="Arial"/>
              <a:cs typeface="Arial"/>
            </a:endParaRPr>
          </a:p>
        </p:txBody>
      </p:sp>
      <p:sp>
        <p:nvSpPr>
          <p:cNvPr id="10" name="Arc 110"/>
          <p:cNvSpPr>
            <a:spLocks/>
          </p:cNvSpPr>
          <p:nvPr/>
        </p:nvSpPr>
        <p:spPr bwMode="auto">
          <a:xfrm flipH="1" flipV="1">
            <a:off x="3264195" y="3392488"/>
            <a:ext cx="1679575" cy="901700"/>
          </a:xfrm>
          <a:custGeom>
            <a:avLst/>
            <a:gdLst>
              <a:gd name="T0" fmla="*/ 0 w 19791"/>
              <a:gd name="T1" fmla="*/ 2147483647 h 21520"/>
              <a:gd name="T2" fmla="*/ 2147483647 w 19791"/>
              <a:gd name="T3" fmla="*/ 0 h 21520"/>
              <a:gd name="T4" fmla="*/ 2147483647 w 19791"/>
              <a:gd name="T5" fmla="*/ 2147483647 h 21520"/>
              <a:gd name="T6" fmla="*/ 0 60000 65536"/>
              <a:gd name="T7" fmla="*/ 0 60000 65536"/>
              <a:gd name="T8" fmla="*/ 0 60000 65536"/>
              <a:gd name="T9" fmla="*/ 0 w 19791"/>
              <a:gd name="T10" fmla="*/ 0 h 21520"/>
              <a:gd name="T11" fmla="*/ 19791 w 19791"/>
              <a:gd name="T12" fmla="*/ 21520 h 21520"/>
            </a:gdLst>
            <a:ahLst/>
            <a:cxnLst>
              <a:cxn ang="T6">
                <a:pos x="T0" y="T1"/>
              </a:cxn>
              <a:cxn ang="T7">
                <a:pos x="T2" y="T3"/>
              </a:cxn>
              <a:cxn ang="T8">
                <a:pos x="T4" y="T5"/>
              </a:cxn>
            </a:cxnLst>
            <a:rect l="T9" t="T10" r="T11" b="T12"/>
            <a:pathLst>
              <a:path w="19791" h="21520" fill="none" extrusionOk="0">
                <a:moveTo>
                  <a:pt x="-1" y="12866"/>
                </a:moveTo>
                <a:cubicBezTo>
                  <a:pt x="3169" y="5618"/>
                  <a:pt x="10047" y="682"/>
                  <a:pt x="17929" y="0"/>
                </a:cubicBezTo>
              </a:path>
              <a:path w="19791" h="21520" stroke="0" extrusionOk="0">
                <a:moveTo>
                  <a:pt x="-1" y="12866"/>
                </a:moveTo>
                <a:cubicBezTo>
                  <a:pt x="3169" y="5618"/>
                  <a:pt x="10047" y="682"/>
                  <a:pt x="17929" y="0"/>
                </a:cubicBezTo>
                <a:lnTo>
                  <a:pt x="19791" y="21520"/>
                </a:lnTo>
                <a:close/>
              </a:path>
            </a:pathLst>
          </a:custGeom>
          <a:noFill/>
          <a:ln w="38100">
            <a:solidFill>
              <a:srgbClr val="002060"/>
            </a:solidFill>
            <a:round/>
            <a:headEnd type="triangle" w="lg" len="med"/>
            <a:tailEnd/>
          </a:ln>
        </p:spPr>
        <p:txBody>
          <a:bodyPr wrap="none" anchor="ctr"/>
          <a:lstStyle/>
          <a:p>
            <a:endParaRPr lang="en-US">
              <a:latin typeface="Arial"/>
              <a:cs typeface="Arial"/>
            </a:endParaRPr>
          </a:p>
        </p:txBody>
      </p:sp>
      <p:sp>
        <p:nvSpPr>
          <p:cNvPr id="11" name="AutoShape 106"/>
          <p:cNvSpPr>
            <a:spLocks/>
          </p:cNvSpPr>
          <p:nvPr/>
        </p:nvSpPr>
        <p:spPr bwMode="auto">
          <a:xfrm rot="5400000">
            <a:off x="4271962" y="4292009"/>
            <a:ext cx="260350" cy="1946275"/>
          </a:xfrm>
          <a:prstGeom prst="leftBrace">
            <a:avLst>
              <a:gd name="adj1" fmla="val 72671"/>
              <a:gd name="adj2" fmla="val 50000"/>
            </a:avLst>
          </a:prstGeom>
          <a:noFill/>
          <a:ln w="19050">
            <a:solidFill>
              <a:srgbClr val="002060"/>
            </a:solidFill>
            <a:round/>
            <a:headEnd/>
            <a:tailEnd/>
          </a:ln>
        </p:spPr>
        <p:txBody>
          <a:bodyPr wrap="none" anchor="ctr"/>
          <a:lstStyle/>
          <a:p>
            <a:endParaRPr lang="en-US">
              <a:latin typeface="Arial"/>
              <a:cs typeface="Arial"/>
            </a:endParaRPr>
          </a:p>
        </p:txBody>
      </p:sp>
      <p:sp>
        <p:nvSpPr>
          <p:cNvPr id="12" name="Line 105"/>
          <p:cNvSpPr>
            <a:spLocks noChangeShapeType="1"/>
          </p:cNvSpPr>
          <p:nvPr/>
        </p:nvSpPr>
        <p:spPr bwMode="auto">
          <a:xfrm flipH="1">
            <a:off x="3276600" y="2092325"/>
            <a:ext cx="0" cy="3317875"/>
          </a:xfrm>
          <a:prstGeom prst="line">
            <a:avLst/>
          </a:prstGeom>
          <a:noFill/>
          <a:ln w="12700">
            <a:solidFill>
              <a:srgbClr val="002060"/>
            </a:solidFill>
            <a:prstDash val="lgDash"/>
            <a:round/>
            <a:headEnd/>
            <a:tailEnd/>
          </a:ln>
        </p:spPr>
        <p:txBody>
          <a:bodyPr/>
          <a:lstStyle/>
          <a:p>
            <a:endParaRPr lang="en-US">
              <a:latin typeface="Arial"/>
              <a:cs typeface="Arial"/>
            </a:endParaRPr>
          </a:p>
        </p:txBody>
      </p:sp>
      <p:graphicFrame>
        <p:nvGraphicFramePr>
          <p:cNvPr id="14" name="Chart 13"/>
          <p:cNvGraphicFramePr>
            <a:graphicFrameLocks/>
          </p:cNvGraphicFramePr>
          <p:nvPr>
            <p:extLst>
              <p:ext uri="{D42A27DB-BD31-4B8C-83A1-F6EECF244321}">
                <p14:modId xmlns:p14="http://schemas.microsoft.com/office/powerpoint/2010/main" val="704093603"/>
              </p:ext>
            </p:extLst>
          </p:nvPr>
        </p:nvGraphicFramePr>
        <p:xfrm>
          <a:off x="228600" y="962818"/>
          <a:ext cx="5440135" cy="5143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858951317"/>
              </p:ext>
            </p:extLst>
          </p:nvPr>
        </p:nvGraphicFramePr>
        <p:xfrm>
          <a:off x="152400" y="1053702"/>
          <a:ext cx="5741276" cy="4961732"/>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
          <p:cNvSpPr txBox="1"/>
          <p:nvPr/>
        </p:nvSpPr>
        <p:spPr>
          <a:xfrm>
            <a:off x="4103982" y="1368917"/>
            <a:ext cx="858838" cy="4572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t>MC</a:t>
            </a:r>
          </a:p>
        </p:txBody>
      </p:sp>
      <p:sp>
        <p:nvSpPr>
          <p:cNvPr id="17" name="TextBox 1"/>
          <p:cNvSpPr txBox="1"/>
          <p:nvPr/>
        </p:nvSpPr>
        <p:spPr>
          <a:xfrm>
            <a:off x="4516437" y="3074685"/>
            <a:ext cx="858838" cy="4572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t>ATC</a:t>
            </a:r>
          </a:p>
        </p:txBody>
      </p:sp>
      <p:sp>
        <p:nvSpPr>
          <p:cNvPr id="18" name="Rectangle 17"/>
          <p:cNvSpPr/>
          <p:nvPr/>
        </p:nvSpPr>
        <p:spPr bwMode="auto">
          <a:xfrm>
            <a:off x="76200" y="5149334"/>
            <a:ext cx="457200" cy="4894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Char char="•"/>
              <a:tabLst/>
            </a:pPr>
            <a:endParaRPr kumimoji="0" lang="en-US" sz="3400" b="0" i="0" u="none" strike="noStrike" cap="none" normalizeH="0" baseline="0">
              <a:ln>
                <a:noFill/>
              </a:ln>
              <a:solidFill>
                <a:schemeClr val="tx1"/>
              </a:solidFill>
              <a:effectLst/>
              <a:latin typeface="Arial" pitchFamily="34" charset="0"/>
            </a:endParaRPr>
          </a:p>
        </p:txBody>
      </p:sp>
      <p:sp>
        <p:nvSpPr>
          <p:cNvPr id="19"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96379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ipe(left)">
                                      <p:cBhvr>
                                        <p:cTn id="24" dur="500"/>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wipe(left)">
                                      <p:cBhvr>
                                        <p:cTn id="29" dur="500"/>
                                        <p:tgtEl>
                                          <p:spTgt spid="6">
                                            <p:txEl>
                                              <p:pRg st="3" end="3"/>
                                            </p:txEl>
                                          </p:spTgt>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wipe(left)">
                                      <p:cBhvr>
                                        <p:cTn id="38" dur="500"/>
                                        <p:tgtEl>
                                          <p:spTgt spid="6">
                                            <p:txEl>
                                              <p:pRg st="4" end="4"/>
                                            </p:txEl>
                                          </p:spTgt>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wipe(left)">
                                      <p:cBhvr>
                                        <p:cTn id="4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P spid="9" grpId="0" animBg="1"/>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6">
                    <a:lumMod val="50000"/>
                  </a:schemeClr>
                </a:solidFill>
              </a:rPr>
              <a:t>Active Learning 3: </a:t>
            </a:r>
            <a:r>
              <a:rPr lang="en-US" sz="3600" dirty="0">
                <a:solidFill>
                  <a:srgbClr val="AE1221"/>
                </a:solidFill>
              </a:rPr>
              <a:t>Calculating costs</a:t>
            </a:r>
            <a:endParaRPr lang="en-US" sz="3600" dirty="0"/>
          </a:p>
        </p:txBody>
      </p:sp>
      <p:sp>
        <p:nvSpPr>
          <p:cNvPr id="3" name="Content Placeholder 2"/>
          <p:cNvSpPr>
            <a:spLocks noGrp="1"/>
          </p:cNvSpPr>
          <p:nvPr>
            <p:ph idx="1"/>
          </p:nvPr>
        </p:nvSpPr>
        <p:spPr>
          <a:prstGeom prst="rect">
            <a:avLst/>
          </a:prstGeom>
        </p:spPr>
        <p:txBody>
          <a:bodyPr/>
          <a:lstStyle/>
          <a:p>
            <a:pPr marL="0" indent="0">
              <a:buNone/>
            </a:pPr>
            <a:r>
              <a:rPr lang="en-US" dirty="0">
                <a:solidFill>
                  <a:schemeClr val="accent6">
                    <a:lumMod val="50000"/>
                  </a:schemeClr>
                </a:solidFill>
              </a:rPr>
              <a:t>Fill in the blank spaces of this table. </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34</a:t>
            </a:fld>
            <a:endParaRPr lang="en-US"/>
          </a:p>
        </p:txBody>
      </p:sp>
      <p:grpSp>
        <p:nvGrpSpPr>
          <p:cNvPr id="71" name="Group 70"/>
          <p:cNvGrpSpPr/>
          <p:nvPr/>
        </p:nvGrpSpPr>
        <p:grpSpPr>
          <a:xfrm>
            <a:off x="533400" y="1066800"/>
            <a:ext cx="7926387" cy="4975225"/>
            <a:chOff x="533400" y="1066800"/>
            <a:chExt cx="7926387" cy="4975225"/>
          </a:xfrm>
        </p:grpSpPr>
        <p:sp>
          <p:nvSpPr>
            <p:cNvPr id="6" name="Rectangle 145"/>
            <p:cNvSpPr>
              <a:spLocks noChangeArrowheads="1"/>
            </p:cNvSpPr>
            <p:nvPr/>
          </p:nvSpPr>
          <p:spPr bwMode="auto">
            <a:xfrm>
              <a:off x="538162" y="1674813"/>
              <a:ext cx="7920038" cy="4349750"/>
            </a:xfrm>
            <a:prstGeom prst="rect">
              <a:avLst/>
            </a:prstGeom>
            <a:solidFill>
              <a:schemeClr val="bg1"/>
            </a:solidFill>
            <a:ln w="9525">
              <a:noFill/>
              <a:miter lim="800000"/>
              <a:headEnd/>
              <a:tailEnd/>
            </a:ln>
          </p:spPr>
          <p:txBody>
            <a:bodyPr wrap="none" anchor="ctr"/>
            <a:lstStyle/>
            <a:p>
              <a:endParaRPr lang="en-US">
                <a:latin typeface="Arial"/>
                <a:cs typeface="Arial"/>
              </a:endParaRPr>
            </a:p>
          </p:txBody>
        </p:sp>
        <p:sp>
          <p:nvSpPr>
            <p:cNvPr id="7" name="Rectangle 5"/>
            <p:cNvSpPr>
              <a:spLocks noChangeArrowheads="1"/>
            </p:cNvSpPr>
            <p:nvPr/>
          </p:nvSpPr>
          <p:spPr bwMode="auto">
            <a:xfrm>
              <a:off x="1746250" y="1066800"/>
              <a:ext cx="5467350" cy="546100"/>
            </a:xfrm>
            <a:prstGeom prst="rect">
              <a:avLst/>
            </a:prstGeom>
            <a:noFill/>
            <a:ln w="9525">
              <a:noFill/>
              <a:miter lim="800000"/>
              <a:headEnd/>
              <a:tailEnd/>
            </a:ln>
          </p:spPr>
          <p:txBody>
            <a:bodyPr/>
            <a:lstStyle/>
            <a:p>
              <a:pPr marL="342900" indent="-342900">
                <a:lnSpc>
                  <a:spcPct val="105000"/>
                </a:lnSpc>
                <a:spcBef>
                  <a:spcPct val="45000"/>
                </a:spcBef>
                <a:buClr>
                  <a:srgbClr val="669900"/>
                </a:buClr>
                <a:buSzPct val="120000"/>
                <a:buFont typeface="Wingdings" pitchFamily="2" charset="2"/>
                <a:buNone/>
              </a:pPr>
              <a:endParaRPr lang="en-US" sz="2600" dirty="0">
                <a:latin typeface="Arial"/>
                <a:cs typeface="Arial"/>
              </a:endParaRPr>
            </a:p>
          </p:txBody>
        </p:sp>
        <p:sp>
          <p:nvSpPr>
            <p:cNvPr id="8" name="Rectangle 104"/>
            <p:cNvSpPr>
              <a:spLocks noChangeArrowheads="1"/>
            </p:cNvSpPr>
            <p:nvPr/>
          </p:nvSpPr>
          <p:spPr bwMode="auto">
            <a:xfrm>
              <a:off x="1335087" y="5495925"/>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210</a:t>
              </a:r>
            </a:p>
          </p:txBody>
        </p:sp>
        <p:sp>
          <p:nvSpPr>
            <p:cNvPr id="9" name="Rectangle 102"/>
            <p:cNvSpPr>
              <a:spLocks noChangeArrowheads="1"/>
            </p:cNvSpPr>
            <p:nvPr/>
          </p:nvSpPr>
          <p:spPr bwMode="auto">
            <a:xfrm>
              <a:off x="1335087" y="4949825"/>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150</a:t>
              </a:r>
            </a:p>
          </p:txBody>
        </p:sp>
        <p:sp>
          <p:nvSpPr>
            <p:cNvPr id="10" name="Rectangle 100"/>
            <p:cNvSpPr>
              <a:spLocks noChangeArrowheads="1"/>
            </p:cNvSpPr>
            <p:nvPr/>
          </p:nvSpPr>
          <p:spPr bwMode="auto">
            <a:xfrm>
              <a:off x="1335087" y="4403725"/>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100</a:t>
              </a:r>
            </a:p>
          </p:txBody>
        </p:sp>
        <p:sp>
          <p:nvSpPr>
            <p:cNvPr id="11" name="Rectangle 98"/>
            <p:cNvSpPr>
              <a:spLocks noChangeArrowheads="1"/>
            </p:cNvSpPr>
            <p:nvPr/>
          </p:nvSpPr>
          <p:spPr bwMode="auto">
            <a:xfrm>
              <a:off x="1335087" y="3857625"/>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endParaRPr lang="en-US" sz="2500">
                <a:latin typeface="Arial"/>
                <a:cs typeface="Arial"/>
              </a:endParaRPr>
            </a:p>
          </p:txBody>
        </p:sp>
        <p:sp>
          <p:nvSpPr>
            <p:cNvPr id="12" name="Rectangle 96"/>
            <p:cNvSpPr>
              <a:spLocks noChangeArrowheads="1"/>
            </p:cNvSpPr>
            <p:nvPr/>
          </p:nvSpPr>
          <p:spPr bwMode="auto">
            <a:xfrm>
              <a:off x="1335087" y="3311525"/>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30</a:t>
              </a:r>
            </a:p>
          </p:txBody>
        </p:sp>
        <p:sp>
          <p:nvSpPr>
            <p:cNvPr id="13" name="Rectangle 94"/>
            <p:cNvSpPr>
              <a:spLocks noChangeArrowheads="1"/>
            </p:cNvSpPr>
            <p:nvPr/>
          </p:nvSpPr>
          <p:spPr bwMode="auto">
            <a:xfrm>
              <a:off x="1335087" y="2765425"/>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10</a:t>
              </a:r>
            </a:p>
          </p:txBody>
        </p:sp>
        <p:sp>
          <p:nvSpPr>
            <p:cNvPr id="14" name="Rectangle 90"/>
            <p:cNvSpPr>
              <a:spLocks noChangeArrowheads="1"/>
            </p:cNvSpPr>
            <p:nvPr/>
          </p:nvSpPr>
          <p:spPr bwMode="auto">
            <a:xfrm>
              <a:off x="1335087" y="1673225"/>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VC</a:t>
              </a:r>
            </a:p>
          </p:txBody>
        </p:sp>
        <p:sp>
          <p:nvSpPr>
            <p:cNvPr id="15" name="Rectangle 54"/>
            <p:cNvSpPr>
              <a:spLocks noChangeArrowheads="1"/>
            </p:cNvSpPr>
            <p:nvPr/>
          </p:nvSpPr>
          <p:spPr bwMode="auto">
            <a:xfrm>
              <a:off x="6021387" y="5495925"/>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43.33</a:t>
              </a:r>
            </a:p>
          </p:txBody>
        </p:sp>
        <p:sp>
          <p:nvSpPr>
            <p:cNvPr id="16" name="Rectangle 53"/>
            <p:cNvSpPr>
              <a:spLocks noChangeArrowheads="1"/>
            </p:cNvSpPr>
            <p:nvPr/>
          </p:nvSpPr>
          <p:spPr bwMode="auto">
            <a:xfrm>
              <a:off x="4878387" y="5495925"/>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35</a:t>
              </a:r>
            </a:p>
          </p:txBody>
        </p:sp>
        <p:sp>
          <p:nvSpPr>
            <p:cNvPr id="17" name="Rectangle 52"/>
            <p:cNvSpPr>
              <a:spLocks noChangeArrowheads="1"/>
            </p:cNvSpPr>
            <p:nvPr/>
          </p:nvSpPr>
          <p:spPr bwMode="auto">
            <a:xfrm>
              <a:off x="3506787" y="5495925"/>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8.33</a:t>
              </a:r>
            </a:p>
          </p:txBody>
        </p:sp>
        <p:sp>
          <p:nvSpPr>
            <p:cNvPr id="18" name="Rectangle 51"/>
            <p:cNvSpPr>
              <a:spLocks noChangeArrowheads="1"/>
            </p:cNvSpPr>
            <p:nvPr/>
          </p:nvSpPr>
          <p:spPr bwMode="auto">
            <a:xfrm>
              <a:off x="2401887" y="5495925"/>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260</a:t>
              </a:r>
            </a:p>
          </p:txBody>
        </p:sp>
        <p:sp>
          <p:nvSpPr>
            <p:cNvPr id="19" name="Rectangle 50"/>
            <p:cNvSpPr>
              <a:spLocks noChangeArrowheads="1"/>
            </p:cNvSpPr>
            <p:nvPr/>
          </p:nvSpPr>
          <p:spPr bwMode="auto">
            <a:xfrm>
              <a:off x="533400" y="5495925"/>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6</a:t>
              </a:r>
            </a:p>
          </p:txBody>
        </p:sp>
        <p:sp>
          <p:nvSpPr>
            <p:cNvPr id="20" name="Rectangle 47"/>
            <p:cNvSpPr>
              <a:spLocks noChangeArrowheads="1"/>
            </p:cNvSpPr>
            <p:nvPr/>
          </p:nvSpPr>
          <p:spPr bwMode="auto">
            <a:xfrm>
              <a:off x="4878387" y="4949825"/>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30</a:t>
              </a:r>
            </a:p>
          </p:txBody>
        </p:sp>
        <p:sp>
          <p:nvSpPr>
            <p:cNvPr id="21" name="Rectangle 44"/>
            <p:cNvSpPr>
              <a:spLocks noChangeArrowheads="1"/>
            </p:cNvSpPr>
            <p:nvPr/>
          </p:nvSpPr>
          <p:spPr bwMode="auto">
            <a:xfrm>
              <a:off x="533400" y="4949825"/>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5</a:t>
              </a:r>
            </a:p>
          </p:txBody>
        </p:sp>
        <p:sp>
          <p:nvSpPr>
            <p:cNvPr id="22" name="Rectangle 42"/>
            <p:cNvSpPr>
              <a:spLocks noChangeArrowheads="1"/>
            </p:cNvSpPr>
            <p:nvPr/>
          </p:nvSpPr>
          <p:spPr bwMode="auto">
            <a:xfrm>
              <a:off x="6021387" y="4403725"/>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37.50</a:t>
              </a:r>
            </a:p>
          </p:txBody>
        </p:sp>
        <p:sp>
          <p:nvSpPr>
            <p:cNvPr id="23" name="Rectangle 40"/>
            <p:cNvSpPr>
              <a:spLocks noChangeArrowheads="1"/>
            </p:cNvSpPr>
            <p:nvPr/>
          </p:nvSpPr>
          <p:spPr bwMode="auto">
            <a:xfrm>
              <a:off x="3506787" y="4403725"/>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12.50</a:t>
              </a:r>
            </a:p>
          </p:txBody>
        </p:sp>
        <p:sp>
          <p:nvSpPr>
            <p:cNvPr id="24" name="Rectangle 39"/>
            <p:cNvSpPr>
              <a:spLocks noChangeArrowheads="1"/>
            </p:cNvSpPr>
            <p:nvPr/>
          </p:nvSpPr>
          <p:spPr bwMode="auto">
            <a:xfrm>
              <a:off x="2401887" y="4403725"/>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150</a:t>
              </a:r>
            </a:p>
          </p:txBody>
        </p:sp>
        <p:sp>
          <p:nvSpPr>
            <p:cNvPr id="25" name="Rectangle 38"/>
            <p:cNvSpPr>
              <a:spLocks noChangeArrowheads="1"/>
            </p:cNvSpPr>
            <p:nvPr/>
          </p:nvSpPr>
          <p:spPr bwMode="auto">
            <a:xfrm>
              <a:off x="533400" y="4403725"/>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4</a:t>
              </a:r>
            </a:p>
          </p:txBody>
        </p:sp>
        <p:sp>
          <p:nvSpPr>
            <p:cNvPr id="26" name="Rectangle 36"/>
            <p:cNvSpPr>
              <a:spLocks noChangeArrowheads="1"/>
            </p:cNvSpPr>
            <p:nvPr/>
          </p:nvSpPr>
          <p:spPr bwMode="auto">
            <a:xfrm>
              <a:off x="6021387" y="3857625"/>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36.67</a:t>
              </a:r>
            </a:p>
          </p:txBody>
        </p:sp>
        <p:sp>
          <p:nvSpPr>
            <p:cNvPr id="27" name="Rectangle 35"/>
            <p:cNvSpPr>
              <a:spLocks noChangeArrowheads="1"/>
            </p:cNvSpPr>
            <p:nvPr/>
          </p:nvSpPr>
          <p:spPr bwMode="auto">
            <a:xfrm>
              <a:off x="4878387" y="3857625"/>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20</a:t>
              </a:r>
            </a:p>
          </p:txBody>
        </p:sp>
        <p:sp>
          <p:nvSpPr>
            <p:cNvPr id="28" name="Rectangle 34"/>
            <p:cNvSpPr>
              <a:spLocks noChangeArrowheads="1"/>
            </p:cNvSpPr>
            <p:nvPr/>
          </p:nvSpPr>
          <p:spPr bwMode="auto">
            <a:xfrm>
              <a:off x="3506787" y="3857625"/>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16.67</a:t>
              </a:r>
            </a:p>
          </p:txBody>
        </p:sp>
        <p:sp>
          <p:nvSpPr>
            <p:cNvPr id="29" name="Rectangle 32"/>
            <p:cNvSpPr>
              <a:spLocks noChangeArrowheads="1"/>
            </p:cNvSpPr>
            <p:nvPr/>
          </p:nvSpPr>
          <p:spPr bwMode="auto">
            <a:xfrm>
              <a:off x="533400" y="3857625"/>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a:t>
              </a:r>
            </a:p>
          </p:txBody>
        </p:sp>
        <p:sp>
          <p:nvSpPr>
            <p:cNvPr id="30" name="Rectangle 27"/>
            <p:cNvSpPr>
              <a:spLocks noChangeArrowheads="1"/>
            </p:cNvSpPr>
            <p:nvPr/>
          </p:nvSpPr>
          <p:spPr bwMode="auto">
            <a:xfrm>
              <a:off x="2401887" y="3311525"/>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80</a:t>
              </a:r>
            </a:p>
          </p:txBody>
        </p:sp>
        <p:sp>
          <p:nvSpPr>
            <p:cNvPr id="31" name="Rectangle 26"/>
            <p:cNvSpPr>
              <a:spLocks noChangeArrowheads="1"/>
            </p:cNvSpPr>
            <p:nvPr/>
          </p:nvSpPr>
          <p:spPr bwMode="auto">
            <a:xfrm>
              <a:off x="533400" y="3311525"/>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2</a:t>
              </a:r>
            </a:p>
          </p:txBody>
        </p:sp>
        <p:sp>
          <p:nvSpPr>
            <p:cNvPr id="32" name="Rectangle 24"/>
            <p:cNvSpPr>
              <a:spLocks noChangeArrowheads="1"/>
            </p:cNvSpPr>
            <p:nvPr/>
          </p:nvSpPr>
          <p:spPr bwMode="auto">
            <a:xfrm>
              <a:off x="6021387" y="2765425"/>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$60.00</a:t>
              </a:r>
            </a:p>
          </p:txBody>
        </p:sp>
        <p:sp>
          <p:nvSpPr>
            <p:cNvPr id="33" name="Rectangle 23"/>
            <p:cNvSpPr>
              <a:spLocks noChangeArrowheads="1"/>
            </p:cNvSpPr>
            <p:nvPr/>
          </p:nvSpPr>
          <p:spPr bwMode="auto">
            <a:xfrm>
              <a:off x="4878387" y="2765425"/>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$10</a:t>
              </a:r>
            </a:p>
          </p:txBody>
        </p:sp>
        <p:sp>
          <p:nvSpPr>
            <p:cNvPr id="34" name="Rectangle 20"/>
            <p:cNvSpPr>
              <a:spLocks noChangeArrowheads="1"/>
            </p:cNvSpPr>
            <p:nvPr/>
          </p:nvSpPr>
          <p:spPr bwMode="auto">
            <a:xfrm>
              <a:off x="533400" y="2765425"/>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a:t>
              </a:r>
            </a:p>
          </p:txBody>
        </p:sp>
        <p:sp>
          <p:nvSpPr>
            <p:cNvPr id="35" name="Rectangle 18"/>
            <p:cNvSpPr>
              <a:spLocks noChangeArrowheads="1"/>
            </p:cNvSpPr>
            <p:nvPr/>
          </p:nvSpPr>
          <p:spPr bwMode="auto">
            <a:xfrm>
              <a:off x="6021387" y="2219325"/>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n/a</a:t>
              </a:r>
            </a:p>
          </p:txBody>
        </p:sp>
        <p:sp>
          <p:nvSpPr>
            <p:cNvPr id="36" name="Rectangle 17"/>
            <p:cNvSpPr>
              <a:spLocks noChangeArrowheads="1"/>
            </p:cNvSpPr>
            <p:nvPr/>
          </p:nvSpPr>
          <p:spPr bwMode="auto">
            <a:xfrm>
              <a:off x="4878387" y="2219325"/>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n/a</a:t>
              </a:r>
            </a:p>
          </p:txBody>
        </p:sp>
        <p:sp>
          <p:nvSpPr>
            <p:cNvPr id="37" name="Rectangle 16"/>
            <p:cNvSpPr>
              <a:spLocks noChangeArrowheads="1"/>
            </p:cNvSpPr>
            <p:nvPr/>
          </p:nvSpPr>
          <p:spPr bwMode="auto">
            <a:xfrm>
              <a:off x="3506787" y="2219325"/>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n/a</a:t>
              </a:r>
            </a:p>
          </p:txBody>
        </p:sp>
        <p:sp>
          <p:nvSpPr>
            <p:cNvPr id="38" name="Rectangle 15"/>
            <p:cNvSpPr>
              <a:spLocks noChangeArrowheads="1"/>
            </p:cNvSpPr>
            <p:nvPr/>
          </p:nvSpPr>
          <p:spPr bwMode="auto">
            <a:xfrm>
              <a:off x="2401887" y="2219325"/>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$50</a:t>
              </a:r>
            </a:p>
          </p:txBody>
        </p:sp>
        <p:sp>
          <p:nvSpPr>
            <p:cNvPr id="39" name="Rectangle 14"/>
            <p:cNvSpPr>
              <a:spLocks noChangeArrowheads="1"/>
            </p:cNvSpPr>
            <p:nvPr/>
          </p:nvSpPr>
          <p:spPr bwMode="auto">
            <a:xfrm>
              <a:off x="533400" y="2219325"/>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0</a:t>
              </a:r>
            </a:p>
          </p:txBody>
        </p:sp>
        <p:sp>
          <p:nvSpPr>
            <p:cNvPr id="40" name="Rectangle 13"/>
            <p:cNvSpPr>
              <a:spLocks noChangeArrowheads="1"/>
            </p:cNvSpPr>
            <p:nvPr/>
          </p:nvSpPr>
          <p:spPr bwMode="auto">
            <a:xfrm>
              <a:off x="7456487" y="1673225"/>
              <a:ext cx="10033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MC</a:t>
              </a:r>
            </a:p>
          </p:txBody>
        </p:sp>
        <p:sp>
          <p:nvSpPr>
            <p:cNvPr id="41" name="Rectangle 12"/>
            <p:cNvSpPr>
              <a:spLocks noChangeArrowheads="1"/>
            </p:cNvSpPr>
            <p:nvPr/>
          </p:nvSpPr>
          <p:spPr bwMode="auto">
            <a:xfrm>
              <a:off x="6021387" y="1673225"/>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ATC</a:t>
              </a:r>
            </a:p>
          </p:txBody>
        </p:sp>
        <p:sp>
          <p:nvSpPr>
            <p:cNvPr id="42" name="Rectangle 11"/>
            <p:cNvSpPr>
              <a:spLocks noChangeArrowheads="1"/>
            </p:cNvSpPr>
            <p:nvPr/>
          </p:nvSpPr>
          <p:spPr bwMode="auto">
            <a:xfrm>
              <a:off x="4878387" y="1673225"/>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AVC</a:t>
              </a:r>
            </a:p>
          </p:txBody>
        </p:sp>
        <p:sp>
          <p:nvSpPr>
            <p:cNvPr id="43" name="Rectangle 10"/>
            <p:cNvSpPr>
              <a:spLocks noChangeArrowheads="1"/>
            </p:cNvSpPr>
            <p:nvPr/>
          </p:nvSpPr>
          <p:spPr bwMode="auto">
            <a:xfrm>
              <a:off x="3506787" y="1673225"/>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AFC</a:t>
              </a:r>
            </a:p>
          </p:txBody>
        </p:sp>
        <p:sp>
          <p:nvSpPr>
            <p:cNvPr id="44" name="Rectangle 9"/>
            <p:cNvSpPr>
              <a:spLocks noChangeArrowheads="1"/>
            </p:cNvSpPr>
            <p:nvPr/>
          </p:nvSpPr>
          <p:spPr bwMode="auto">
            <a:xfrm>
              <a:off x="2401887" y="1673225"/>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TC</a:t>
              </a:r>
            </a:p>
          </p:txBody>
        </p:sp>
        <p:sp>
          <p:nvSpPr>
            <p:cNvPr id="45" name="Rectangle 8"/>
            <p:cNvSpPr>
              <a:spLocks noChangeArrowheads="1"/>
            </p:cNvSpPr>
            <p:nvPr/>
          </p:nvSpPr>
          <p:spPr bwMode="auto">
            <a:xfrm>
              <a:off x="533400" y="1673225"/>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b="1" i="1">
                  <a:latin typeface="Arial"/>
                  <a:cs typeface="Arial"/>
                </a:rPr>
                <a:t>Q</a:t>
              </a:r>
            </a:p>
          </p:txBody>
        </p:sp>
        <p:sp>
          <p:nvSpPr>
            <p:cNvPr id="46" name="Line 68"/>
            <p:cNvSpPr>
              <a:spLocks noChangeShapeType="1"/>
            </p:cNvSpPr>
            <p:nvPr/>
          </p:nvSpPr>
          <p:spPr bwMode="auto">
            <a:xfrm>
              <a:off x="533400" y="1673225"/>
              <a:ext cx="7926387" cy="0"/>
            </a:xfrm>
            <a:prstGeom prst="line">
              <a:avLst/>
            </a:prstGeom>
            <a:noFill/>
            <a:ln w="28575" cap="sq">
              <a:solidFill>
                <a:schemeClr val="tx1"/>
              </a:solidFill>
              <a:round/>
              <a:headEnd/>
              <a:tailEnd/>
            </a:ln>
          </p:spPr>
          <p:txBody>
            <a:bodyPr anchor="ctr" anchorCtr="1"/>
            <a:lstStyle/>
            <a:p>
              <a:endParaRPr lang="en-US">
                <a:latin typeface="Arial"/>
                <a:cs typeface="Arial"/>
              </a:endParaRPr>
            </a:p>
          </p:txBody>
        </p:sp>
        <p:sp>
          <p:nvSpPr>
            <p:cNvPr id="47" name="Line 69"/>
            <p:cNvSpPr>
              <a:spLocks noChangeShapeType="1"/>
            </p:cNvSpPr>
            <p:nvPr/>
          </p:nvSpPr>
          <p:spPr bwMode="auto">
            <a:xfrm>
              <a:off x="533400" y="2219325"/>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48" name="Line 70"/>
            <p:cNvSpPr>
              <a:spLocks noChangeShapeType="1"/>
            </p:cNvSpPr>
            <p:nvPr/>
          </p:nvSpPr>
          <p:spPr bwMode="auto">
            <a:xfrm>
              <a:off x="533400" y="2765425"/>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49" name="Line 71"/>
            <p:cNvSpPr>
              <a:spLocks noChangeShapeType="1"/>
            </p:cNvSpPr>
            <p:nvPr/>
          </p:nvSpPr>
          <p:spPr bwMode="auto">
            <a:xfrm>
              <a:off x="533400" y="3311525"/>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50" name="Line 72"/>
            <p:cNvSpPr>
              <a:spLocks noChangeShapeType="1"/>
            </p:cNvSpPr>
            <p:nvPr/>
          </p:nvSpPr>
          <p:spPr bwMode="auto">
            <a:xfrm>
              <a:off x="533400" y="3857625"/>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51" name="Line 73"/>
            <p:cNvSpPr>
              <a:spLocks noChangeShapeType="1"/>
            </p:cNvSpPr>
            <p:nvPr/>
          </p:nvSpPr>
          <p:spPr bwMode="auto">
            <a:xfrm>
              <a:off x="533400" y="4403725"/>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52" name="Line 74"/>
            <p:cNvSpPr>
              <a:spLocks noChangeShapeType="1"/>
            </p:cNvSpPr>
            <p:nvPr/>
          </p:nvSpPr>
          <p:spPr bwMode="auto">
            <a:xfrm>
              <a:off x="533400" y="4949825"/>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53" name="Line 75"/>
            <p:cNvSpPr>
              <a:spLocks noChangeShapeType="1"/>
            </p:cNvSpPr>
            <p:nvPr/>
          </p:nvSpPr>
          <p:spPr bwMode="auto">
            <a:xfrm>
              <a:off x="533400" y="5495925"/>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54" name="Line 78"/>
            <p:cNvSpPr>
              <a:spLocks noChangeShapeType="1"/>
            </p:cNvSpPr>
            <p:nvPr/>
          </p:nvSpPr>
          <p:spPr bwMode="auto">
            <a:xfrm>
              <a:off x="533400" y="6042025"/>
              <a:ext cx="7926387" cy="0"/>
            </a:xfrm>
            <a:prstGeom prst="line">
              <a:avLst/>
            </a:prstGeom>
            <a:noFill/>
            <a:ln w="28575" cap="sq">
              <a:solidFill>
                <a:schemeClr val="tx1"/>
              </a:solidFill>
              <a:round/>
              <a:headEnd/>
              <a:tailEnd/>
            </a:ln>
          </p:spPr>
          <p:txBody>
            <a:bodyPr anchor="ctr" anchorCtr="1"/>
            <a:lstStyle/>
            <a:p>
              <a:endParaRPr lang="en-US">
                <a:latin typeface="Arial"/>
                <a:cs typeface="Arial"/>
              </a:endParaRPr>
            </a:p>
          </p:txBody>
        </p:sp>
        <p:sp>
          <p:nvSpPr>
            <p:cNvPr id="55" name="Line 79"/>
            <p:cNvSpPr>
              <a:spLocks noChangeShapeType="1"/>
            </p:cNvSpPr>
            <p:nvPr/>
          </p:nvSpPr>
          <p:spPr bwMode="auto">
            <a:xfrm>
              <a:off x="533400" y="1673225"/>
              <a:ext cx="0" cy="4368800"/>
            </a:xfrm>
            <a:prstGeom prst="line">
              <a:avLst/>
            </a:prstGeom>
            <a:noFill/>
            <a:ln w="28575" cap="sq">
              <a:solidFill>
                <a:schemeClr val="tx1"/>
              </a:solidFill>
              <a:round/>
              <a:headEnd/>
              <a:tailEnd/>
            </a:ln>
          </p:spPr>
          <p:txBody>
            <a:bodyPr anchor="ctr" anchorCtr="1"/>
            <a:lstStyle/>
            <a:p>
              <a:endParaRPr lang="en-US">
                <a:latin typeface="Arial"/>
                <a:cs typeface="Arial"/>
              </a:endParaRPr>
            </a:p>
          </p:txBody>
        </p:sp>
        <p:sp>
          <p:nvSpPr>
            <p:cNvPr id="56" name="Line 80"/>
            <p:cNvSpPr>
              <a:spLocks noChangeShapeType="1"/>
            </p:cNvSpPr>
            <p:nvPr/>
          </p:nvSpPr>
          <p:spPr bwMode="auto">
            <a:xfrm>
              <a:off x="1335087" y="1673225"/>
              <a:ext cx="0" cy="436880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57" name="Line 81"/>
            <p:cNvSpPr>
              <a:spLocks noChangeShapeType="1"/>
            </p:cNvSpPr>
            <p:nvPr/>
          </p:nvSpPr>
          <p:spPr bwMode="auto">
            <a:xfrm>
              <a:off x="3506787" y="1673225"/>
              <a:ext cx="0" cy="436880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58" name="Line 82"/>
            <p:cNvSpPr>
              <a:spLocks noChangeShapeType="1"/>
            </p:cNvSpPr>
            <p:nvPr/>
          </p:nvSpPr>
          <p:spPr bwMode="auto">
            <a:xfrm>
              <a:off x="4878387" y="1673225"/>
              <a:ext cx="0" cy="436880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59" name="Line 83"/>
            <p:cNvSpPr>
              <a:spLocks noChangeShapeType="1"/>
            </p:cNvSpPr>
            <p:nvPr/>
          </p:nvSpPr>
          <p:spPr bwMode="auto">
            <a:xfrm>
              <a:off x="6021387" y="1673225"/>
              <a:ext cx="0" cy="436880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60" name="Line 84"/>
            <p:cNvSpPr>
              <a:spLocks noChangeShapeType="1"/>
            </p:cNvSpPr>
            <p:nvPr/>
          </p:nvSpPr>
          <p:spPr bwMode="auto">
            <a:xfrm>
              <a:off x="7456487" y="1673225"/>
              <a:ext cx="0" cy="436880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61" name="Line 85"/>
            <p:cNvSpPr>
              <a:spLocks noChangeShapeType="1"/>
            </p:cNvSpPr>
            <p:nvPr/>
          </p:nvSpPr>
          <p:spPr bwMode="auto">
            <a:xfrm>
              <a:off x="8459787" y="1673225"/>
              <a:ext cx="0" cy="4368800"/>
            </a:xfrm>
            <a:prstGeom prst="line">
              <a:avLst/>
            </a:prstGeom>
            <a:noFill/>
            <a:ln w="28575" cap="sq">
              <a:solidFill>
                <a:schemeClr val="tx1"/>
              </a:solidFill>
              <a:round/>
              <a:headEnd/>
              <a:tailEnd/>
            </a:ln>
          </p:spPr>
          <p:txBody>
            <a:bodyPr anchor="ctr" anchorCtr="1"/>
            <a:lstStyle/>
            <a:p>
              <a:endParaRPr lang="en-US">
                <a:latin typeface="Arial"/>
                <a:cs typeface="Arial"/>
              </a:endParaRPr>
            </a:p>
          </p:txBody>
        </p:sp>
        <p:sp>
          <p:nvSpPr>
            <p:cNvPr id="62" name="Line 91"/>
            <p:cNvSpPr>
              <a:spLocks noChangeShapeType="1"/>
            </p:cNvSpPr>
            <p:nvPr/>
          </p:nvSpPr>
          <p:spPr bwMode="auto">
            <a:xfrm>
              <a:off x="2401887" y="1673225"/>
              <a:ext cx="0" cy="4368800"/>
            </a:xfrm>
            <a:prstGeom prst="line">
              <a:avLst/>
            </a:prstGeom>
            <a:noFill/>
            <a:ln w="12700">
              <a:solidFill>
                <a:schemeClr val="tx1"/>
              </a:solidFill>
              <a:round/>
              <a:headEnd/>
              <a:tailEnd/>
            </a:ln>
          </p:spPr>
          <p:txBody>
            <a:bodyPr/>
            <a:lstStyle/>
            <a:p>
              <a:endParaRPr lang="en-US">
                <a:latin typeface="Arial"/>
                <a:cs typeface="Arial"/>
              </a:endParaRPr>
            </a:p>
          </p:txBody>
        </p:sp>
        <p:sp>
          <p:nvSpPr>
            <p:cNvPr id="63" name="Rectangle 55"/>
            <p:cNvSpPr>
              <a:spLocks noChangeArrowheads="1"/>
            </p:cNvSpPr>
            <p:nvPr/>
          </p:nvSpPr>
          <p:spPr bwMode="auto">
            <a:xfrm>
              <a:off x="7456487" y="5207000"/>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60</a:t>
              </a:r>
            </a:p>
          </p:txBody>
        </p:sp>
        <p:sp>
          <p:nvSpPr>
            <p:cNvPr id="64" name="Rectangle 49"/>
            <p:cNvSpPr>
              <a:spLocks noChangeArrowheads="1"/>
            </p:cNvSpPr>
            <p:nvPr/>
          </p:nvSpPr>
          <p:spPr bwMode="auto">
            <a:xfrm>
              <a:off x="7456487" y="4660900"/>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endParaRPr lang="en-US" sz="2500">
                <a:latin typeface="Arial"/>
                <a:cs typeface="Arial"/>
              </a:endParaRPr>
            </a:p>
          </p:txBody>
        </p:sp>
        <p:sp>
          <p:nvSpPr>
            <p:cNvPr id="65" name="Rectangle 43"/>
            <p:cNvSpPr>
              <a:spLocks noChangeArrowheads="1"/>
            </p:cNvSpPr>
            <p:nvPr/>
          </p:nvSpPr>
          <p:spPr bwMode="auto">
            <a:xfrm>
              <a:off x="7456487" y="4114800"/>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endParaRPr lang="en-US" sz="2500">
                <a:latin typeface="Arial"/>
                <a:cs typeface="Arial"/>
              </a:endParaRPr>
            </a:p>
          </p:txBody>
        </p:sp>
        <p:sp>
          <p:nvSpPr>
            <p:cNvPr id="66" name="Rectangle 37"/>
            <p:cNvSpPr>
              <a:spLocks noChangeArrowheads="1"/>
            </p:cNvSpPr>
            <p:nvPr/>
          </p:nvSpPr>
          <p:spPr bwMode="auto">
            <a:xfrm>
              <a:off x="7456487" y="3568700"/>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30</a:t>
              </a:r>
            </a:p>
          </p:txBody>
        </p:sp>
        <p:sp>
          <p:nvSpPr>
            <p:cNvPr id="67" name="Rectangle 31"/>
            <p:cNvSpPr>
              <a:spLocks noChangeArrowheads="1"/>
            </p:cNvSpPr>
            <p:nvPr/>
          </p:nvSpPr>
          <p:spPr bwMode="auto">
            <a:xfrm>
              <a:off x="7456487" y="3022600"/>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endParaRPr lang="en-US" sz="2500">
                <a:latin typeface="Arial"/>
                <a:cs typeface="Arial"/>
              </a:endParaRPr>
            </a:p>
          </p:txBody>
        </p:sp>
        <p:sp>
          <p:nvSpPr>
            <p:cNvPr id="68" name="Rectangle 25"/>
            <p:cNvSpPr>
              <a:spLocks noChangeArrowheads="1"/>
            </p:cNvSpPr>
            <p:nvPr/>
          </p:nvSpPr>
          <p:spPr bwMode="auto">
            <a:xfrm>
              <a:off x="7456487" y="2476500"/>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$10</a:t>
              </a:r>
            </a:p>
          </p:txBody>
        </p:sp>
        <p:sp>
          <p:nvSpPr>
            <p:cNvPr id="69" name="Rectangle 140"/>
            <p:cNvSpPr>
              <a:spLocks noChangeArrowheads="1"/>
            </p:cNvSpPr>
            <p:nvPr/>
          </p:nvSpPr>
          <p:spPr bwMode="auto">
            <a:xfrm>
              <a:off x="7467600" y="5762625"/>
              <a:ext cx="982662" cy="266700"/>
            </a:xfrm>
            <a:prstGeom prst="rect">
              <a:avLst/>
            </a:prstGeom>
            <a:pattFill prst="wdUpDiag">
              <a:fgClr>
                <a:srgbClr val="969696"/>
              </a:fgClr>
              <a:bgClr>
                <a:schemeClr val="bg1"/>
              </a:bgClr>
            </a:pattFill>
            <a:ln w="9525">
              <a:noFill/>
              <a:miter lim="800000"/>
              <a:headEnd/>
              <a:tailEnd/>
            </a:ln>
          </p:spPr>
          <p:txBody>
            <a:bodyPr wrap="none" anchor="ctr"/>
            <a:lstStyle/>
            <a:p>
              <a:endParaRPr lang="en-US">
                <a:latin typeface="Arial"/>
                <a:cs typeface="Arial"/>
              </a:endParaRPr>
            </a:p>
          </p:txBody>
        </p:sp>
        <p:sp>
          <p:nvSpPr>
            <p:cNvPr id="70" name="Rectangle 141"/>
            <p:cNvSpPr>
              <a:spLocks noChangeArrowheads="1"/>
            </p:cNvSpPr>
            <p:nvPr/>
          </p:nvSpPr>
          <p:spPr bwMode="auto">
            <a:xfrm>
              <a:off x="7469187" y="2230438"/>
              <a:ext cx="977900" cy="238125"/>
            </a:xfrm>
            <a:prstGeom prst="rect">
              <a:avLst/>
            </a:prstGeom>
            <a:pattFill prst="wdUpDiag">
              <a:fgClr>
                <a:srgbClr val="969696"/>
              </a:fgClr>
              <a:bgClr>
                <a:schemeClr val="bg1"/>
              </a:bgClr>
            </a:pattFill>
            <a:ln w="9525">
              <a:noFill/>
              <a:miter lim="800000"/>
              <a:headEnd/>
              <a:tailEnd/>
            </a:ln>
          </p:spPr>
          <p:txBody>
            <a:bodyPr wrap="none" anchor="ctr"/>
            <a:lstStyle/>
            <a:p>
              <a:endParaRPr lang="en-US">
                <a:latin typeface="Arial"/>
                <a:cs typeface="Arial"/>
              </a:endParaRPr>
            </a:p>
          </p:txBody>
        </p:sp>
      </p:grpSp>
      <p:sp>
        <p:nvSpPr>
          <p:cNvPr id="72"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0204652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a:normAutofit/>
          </a:bodyPr>
          <a:lstStyle/>
          <a:p>
            <a:pPr algn="l" eaLnBrk="1" hangingPunct="1">
              <a:defRPr/>
            </a:pPr>
            <a:r>
              <a:rPr lang="en-US" sz="3600" dirty="0">
                <a:solidFill>
                  <a:schemeClr val="accent6">
                    <a:lumMod val="50000"/>
                  </a:schemeClr>
                </a:solidFill>
              </a:rPr>
              <a:t>Active Learning 3: </a:t>
            </a:r>
            <a:r>
              <a:rPr lang="en-US" sz="3600" dirty="0">
                <a:solidFill>
                  <a:srgbClr val="AE1221"/>
                </a:solidFill>
              </a:rPr>
              <a:t>Answers</a:t>
            </a:r>
            <a:endParaRPr lang="en-US" sz="5400" dirty="0">
              <a:solidFill>
                <a:srgbClr val="CC9900"/>
              </a:solidFill>
              <a:cs typeface="Arial" charset="0"/>
            </a:endParaRPr>
          </a:p>
        </p:txBody>
      </p:sp>
      <p:sp>
        <p:nvSpPr>
          <p:cNvPr id="73730" name="Slide Number Placeholder 73729"/>
          <p:cNvSpPr>
            <a:spLocks noGrp="1"/>
          </p:cNvSpPr>
          <p:nvPr>
            <p:ph type="sldNum" sz="quarter" idx="10"/>
          </p:nvPr>
        </p:nvSpPr>
        <p:spPr>
          <a:prstGeom prst="rect">
            <a:avLst/>
          </a:prstGeom>
        </p:spPr>
        <p:txBody>
          <a:bodyPr/>
          <a:lstStyle/>
          <a:p>
            <a:pPr>
              <a:defRPr/>
            </a:pPr>
            <a:fld id="{073C29DC-2178-4274-9150-45F8EBD31C2D}" type="slidenum">
              <a:rPr lang="en-US" smtClean="0"/>
              <a:pPr>
                <a:defRPr/>
              </a:pPr>
              <a:t>35</a:t>
            </a:fld>
            <a:endParaRPr lang="en-US"/>
          </a:p>
        </p:txBody>
      </p:sp>
      <p:sp>
        <p:nvSpPr>
          <p:cNvPr id="6" name="Rectangle 81"/>
          <p:cNvSpPr>
            <a:spLocks noChangeArrowheads="1"/>
          </p:cNvSpPr>
          <p:nvPr/>
        </p:nvSpPr>
        <p:spPr bwMode="auto">
          <a:xfrm>
            <a:off x="973138" y="1066800"/>
            <a:ext cx="2808287" cy="492125"/>
          </a:xfrm>
          <a:prstGeom prst="rect">
            <a:avLst/>
          </a:prstGeom>
          <a:solidFill>
            <a:srgbClr val="FFCCCC"/>
          </a:solidFill>
          <a:ln w="9525">
            <a:noFill/>
            <a:miter lim="800000"/>
            <a:headEnd/>
            <a:tailEnd/>
          </a:ln>
        </p:spPr>
        <p:txBody>
          <a:bodyPr>
            <a:spAutoFit/>
          </a:bodyPr>
          <a:lstStyle/>
          <a:p>
            <a:pPr>
              <a:lnSpc>
                <a:spcPct val="105000"/>
              </a:lnSpc>
              <a:spcBef>
                <a:spcPct val="45000"/>
              </a:spcBef>
              <a:buClr>
                <a:srgbClr val="669900"/>
              </a:buClr>
              <a:buSzPct val="120000"/>
              <a:buFont typeface="Wingdings" pitchFamily="2" charset="2"/>
              <a:buNone/>
            </a:pPr>
            <a:r>
              <a:rPr lang="en-US" sz="2500" dirty="0">
                <a:latin typeface="Arial"/>
                <a:cs typeface="Arial"/>
              </a:rPr>
              <a:t>Use  </a:t>
            </a:r>
            <a:r>
              <a:rPr lang="en-US" sz="2500" i="1" dirty="0">
                <a:latin typeface="Arial"/>
                <a:cs typeface="Arial"/>
              </a:rPr>
              <a:t>AFC</a:t>
            </a:r>
            <a:r>
              <a:rPr lang="en-US" sz="2500" dirty="0">
                <a:latin typeface="Arial"/>
                <a:cs typeface="Arial"/>
              </a:rPr>
              <a:t> = </a:t>
            </a:r>
            <a:r>
              <a:rPr lang="en-US" sz="2500" i="1" dirty="0">
                <a:latin typeface="Arial"/>
                <a:cs typeface="Arial"/>
              </a:rPr>
              <a:t>FC</a:t>
            </a:r>
            <a:r>
              <a:rPr lang="en-US" sz="2500" dirty="0">
                <a:latin typeface="Arial"/>
                <a:cs typeface="Arial"/>
              </a:rPr>
              <a:t>/</a:t>
            </a:r>
            <a:r>
              <a:rPr lang="en-US" sz="2500" b="1" i="1" dirty="0">
                <a:latin typeface="Arial"/>
                <a:cs typeface="Arial"/>
              </a:rPr>
              <a:t>Q</a:t>
            </a:r>
          </a:p>
        </p:txBody>
      </p:sp>
      <p:sp>
        <p:nvSpPr>
          <p:cNvPr id="7" name="Rectangle 82"/>
          <p:cNvSpPr>
            <a:spLocks noChangeArrowheads="1"/>
          </p:cNvSpPr>
          <p:nvPr/>
        </p:nvSpPr>
        <p:spPr bwMode="auto">
          <a:xfrm>
            <a:off x="995907" y="1066800"/>
            <a:ext cx="2771775" cy="492125"/>
          </a:xfrm>
          <a:prstGeom prst="rect">
            <a:avLst/>
          </a:prstGeom>
          <a:solidFill>
            <a:srgbClr val="FFCCCC"/>
          </a:solidFill>
          <a:ln w="9525">
            <a:noFill/>
            <a:miter lim="800000"/>
            <a:headEnd/>
            <a:tailEnd/>
          </a:ln>
        </p:spPr>
        <p:txBody>
          <a:bodyPr>
            <a:spAutoFit/>
          </a:bodyPr>
          <a:lstStyle/>
          <a:p>
            <a:pPr>
              <a:lnSpc>
                <a:spcPct val="105000"/>
              </a:lnSpc>
              <a:spcBef>
                <a:spcPct val="45000"/>
              </a:spcBef>
              <a:buClr>
                <a:srgbClr val="669900"/>
              </a:buClr>
              <a:buSzPct val="120000"/>
              <a:buFont typeface="Wingdings" pitchFamily="2" charset="2"/>
              <a:buNone/>
            </a:pPr>
            <a:r>
              <a:rPr lang="en-US" sz="2500" dirty="0">
                <a:latin typeface="Arial"/>
                <a:cs typeface="Arial"/>
              </a:rPr>
              <a:t>Use  </a:t>
            </a:r>
            <a:r>
              <a:rPr lang="en-US" sz="2500" i="1" dirty="0">
                <a:latin typeface="Arial"/>
                <a:cs typeface="Arial"/>
              </a:rPr>
              <a:t>AVC</a:t>
            </a:r>
            <a:r>
              <a:rPr lang="en-US" sz="2500" dirty="0">
                <a:latin typeface="Arial"/>
                <a:cs typeface="Arial"/>
              </a:rPr>
              <a:t> = </a:t>
            </a:r>
            <a:r>
              <a:rPr lang="en-US" sz="2500" i="1" dirty="0">
                <a:latin typeface="Arial"/>
                <a:cs typeface="Arial"/>
              </a:rPr>
              <a:t>VC</a:t>
            </a:r>
            <a:r>
              <a:rPr lang="en-US" sz="2500" dirty="0">
                <a:latin typeface="Arial"/>
                <a:cs typeface="Arial"/>
              </a:rPr>
              <a:t>/</a:t>
            </a:r>
            <a:r>
              <a:rPr lang="en-US" sz="2500" b="1" i="1" dirty="0">
                <a:latin typeface="Arial"/>
                <a:cs typeface="Arial"/>
              </a:rPr>
              <a:t>Q</a:t>
            </a:r>
          </a:p>
        </p:txBody>
      </p:sp>
      <p:sp>
        <p:nvSpPr>
          <p:cNvPr id="8" name="Rectangle 83"/>
          <p:cNvSpPr>
            <a:spLocks noChangeArrowheads="1"/>
          </p:cNvSpPr>
          <p:nvPr/>
        </p:nvSpPr>
        <p:spPr bwMode="auto">
          <a:xfrm>
            <a:off x="992369" y="1066800"/>
            <a:ext cx="5570537" cy="492125"/>
          </a:xfrm>
          <a:prstGeom prst="rect">
            <a:avLst/>
          </a:prstGeom>
          <a:solidFill>
            <a:srgbClr val="FFCCCC"/>
          </a:solidFill>
          <a:ln w="9525">
            <a:noFill/>
            <a:miter lim="800000"/>
            <a:headEnd/>
            <a:tailEnd/>
          </a:ln>
        </p:spPr>
        <p:txBody>
          <a:bodyPr>
            <a:spAutoFit/>
          </a:bodyPr>
          <a:lstStyle/>
          <a:p>
            <a:pPr>
              <a:lnSpc>
                <a:spcPct val="105000"/>
              </a:lnSpc>
              <a:spcBef>
                <a:spcPct val="45000"/>
              </a:spcBef>
              <a:buClr>
                <a:srgbClr val="669900"/>
              </a:buClr>
              <a:buSzPct val="120000"/>
              <a:buFont typeface="Wingdings" pitchFamily="2" charset="2"/>
              <a:buNone/>
            </a:pPr>
            <a:r>
              <a:rPr lang="en-US" sz="2500" dirty="0">
                <a:latin typeface="Arial"/>
                <a:cs typeface="Arial"/>
              </a:rPr>
              <a:t>Use relationship between </a:t>
            </a:r>
            <a:r>
              <a:rPr lang="en-US" sz="2500" i="1" dirty="0">
                <a:latin typeface="Arial"/>
                <a:cs typeface="Arial"/>
              </a:rPr>
              <a:t>MC</a:t>
            </a:r>
            <a:r>
              <a:rPr lang="en-US" sz="2500" dirty="0">
                <a:latin typeface="Arial"/>
                <a:cs typeface="Arial"/>
              </a:rPr>
              <a:t> and </a:t>
            </a:r>
            <a:r>
              <a:rPr lang="en-US" sz="2500" i="1" dirty="0">
                <a:latin typeface="Arial"/>
                <a:cs typeface="Arial"/>
              </a:rPr>
              <a:t>TC</a:t>
            </a:r>
          </a:p>
        </p:txBody>
      </p:sp>
      <p:sp>
        <p:nvSpPr>
          <p:cNvPr id="9" name="Rectangle 84"/>
          <p:cNvSpPr>
            <a:spLocks noChangeArrowheads="1"/>
          </p:cNvSpPr>
          <p:nvPr/>
        </p:nvSpPr>
        <p:spPr bwMode="auto">
          <a:xfrm>
            <a:off x="992369" y="1066800"/>
            <a:ext cx="2741612" cy="492125"/>
          </a:xfrm>
          <a:prstGeom prst="rect">
            <a:avLst/>
          </a:prstGeom>
          <a:solidFill>
            <a:srgbClr val="FFCCCC"/>
          </a:solidFill>
          <a:ln w="9525">
            <a:noFill/>
            <a:miter lim="800000"/>
            <a:headEnd/>
            <a:tailEnd/>
          </a:ln>
        </p:spPr>
        <p:txBody>
          <a:bodyPr>
            <a:spAutoFit/>
          </a:bodyPr>
          <a:lstStyle/>
          <a:p>
            <a:pPr>
              <a:lnSpc>
                <a:spcPct val="105000"/>
              </a:lnSpc>
              <a:spcBef>
                <a:spcPct val="45000"/>
              </a:spcBef>
              <a:buClr>
                <a:srgbClr val="669900"/>
              </a:buClr>
              <a:buSzPct val="120000"/>
              <a:buFont typeface="Wingdings" pitchFamily="2" charset="2"/>
              <a:buNone/>
            </a:pPr>
            <a:r>
              <a:rPr lang="en-US" sz="2500" dirty="0">
                <a:latin typeface="Arial"/>
                <a:cs typeface="Arial"/>
              </a:rPr>
              <a:t>Use  </a:t>
            </a:r>
            <a:r>
              <a:rPr lang="en-US" sz="2500" i="1" dirty="0">
                <a:latin typeface="Arial"/>
                <a:cs typeface="Arial"/>
              </a:rPr>
              <a:t>ATC</a:t>
            </a:r>
            <a:r>
              <a:rPr lang="en-US" sz="2500" dirty="0">
                <a:latin typeface="Arial"/>
                <a:cs typeface="Arial"/>
              </a:rPr>
              <a:t> = </a:t>
            </a:r>
            <a:r>
              <a:rPr lang="en-US" sz="2500" i="1" dirty="0">
                <a:latin typeface="Arial"/>
                <a:cs typeface="Arial"/>
              </a:rPr>
              <a:t>TC</a:t>
            </a:r>
            <a:r>
              <a:rPr lang="en-US" sz="2500" dirty="0">
                <a:latin typeface="Arial"/>
                <a:cs typeface="Arial"/>
              </a:rPr>
              <a:t>/</a:t>
            </a:r>
            <a:r>
              <a:rPr lang="en-US" sz="2500" i="1" dirty="0">
                <a:latin typeface="Arial"/>
                <a:cs typeface="Arial"/>
              </a:rPr>
              <a:t>Q</a:t>
            </a:r>
          </a:p>
        </p:txBody>
      </p:sp>
      <p:sp>
        <p:nvSpPr>
          <p:cNvPr id="10" name="Rectangle 5"/>
          <p:cNvSpPr>
            <a:spLocks noChangeArrowheads="1"/>
          </p:cNvSpPr>
          <p:nvPr/>
        </p:nvSpPr>
        <p:spPr bwMode="auto">
          <a:xfrm>
            <a:off x="992369" y="1068388"/>
            <a:ext cx="7002462" cy="490537"/>
          </a:xfrm>
          <a:prstGeom prst="rect">
            <a:avLst/>
          </a:prstGeom>
          <a:solidFill>
            <a:srgbClr val="FFCCCC"/>
          </a:solidFill>
          <a:ln w="9525">
            <a:noFill/>
            <a:miter lim="800000"/>
            <a:headEnd/>
            <a:tailEnd/>
          </a:ln>
        </p:spPr>
        <p:txBody>
          <a:bodyPr>
            <a:spAutoFit/>
          </a:bodyPr>
          <a:lstStyle/>
          <a:p>
            <a:pPr>
              <a:lnSpc>
                <a:spcPct val="105000"/>
              </a:lnSpc>
              <a:spcBef>
                <a:spcPct val="45000"/>
              </a:spcBef>
              <a:buClr>
                <a:srgbClr val="669900"/>
              </a:buClr>
              <a:buSzPct val="120000"/>
              <a:buFont typeface="Wingdings" pitchFamily="2" charset="2"/>
              <a:buNone/>
            </a:pPr>
            <a:r>
              <a:rPr lang="en-US" sz="2500" dirty="0">
                <a:latin typeface="Arial"/>
                <a:cs typeface="Arial"/>
              </a:rPr>
              <a:t>First, deduce </a:t>
            </a:r>
            <a:r>
              <a:rPr lang="en-US" sz="2500" i="1" dirty="0">
                <a:latin typeface="Arial"/>
                <a:cs typeface="Arial"/>
              </a:rPr>
              <a:t>FC</a:t>
            </a:r>
            <a:r>
              <a:rPr lang="en-US" sz="2500" dirty="0">
                <a:latin typeface="Arial"/>
                <a:cs typeface="Arial"/>
              </a:rPr>
              <a:t> = $50 and use </a:t>
            </a:r>
            <a:r>
              <a:rPr lang="en-US" sz="2500" i="1" dirty="0">
                <a:latin typeface="Arial"/>
                <a:cs typeface="Arial"/>
              </a:rPr>
              <a:t>FC</a:t>
            </a:r>
            <a:r>
              <a:rPr lang="en-US" sz="2500" dirty="0">
                <a:latin typeface="Arial"/>
                <a:cs typeface="Arial"/>
              </a:rPr>
              <a:t> + </a:t>
            </a:r>
            <a:r>
              <a:rPr lang="en-US" sz="2500" i="1" dirty="0">
                <a:latin typeface="Arial"/>
                <a:cs typeface="Arial"/>
              </a:rPr>
              <a:t>VC</a:t>
            </a:r>
            <a:r>
              <a:rPr lang="en-US" sz="2500" dirty="0">
                <a:latin typeface="Arial"/>
                <a:cs typeface="Arial"/>
              </a:rPr>
              <a:t> = </a:t>
            </a:r>
            <a:r>
              <a:rPr lang="en-US" sz="2500" i="1" dirty="0">
                <a:latin typeface="Arial"/>
                <a:cs typeface="Arial"/>
              </a:rPr>
              <a:t>TC</a:t>
            </a:r>
            <a:r>
              <a:rPr lang="en-US" sz="2500" dirty="0">
                <a:latin typeface="Arial"/>
                <a:cs typeface="Arial"/>
              </a:rPr>
              <a:t>. </a:t>
            </a:r>
          </a:p>
        </p:txBody>
      </p:sp>
      <p:sp>
        <p:nvSpPr>
          <p:cNvPr id="11" name="Rectangle 88"/>
          <p:cNvSpPr>
            <a:spLocks noChangeArrowheads="1"/>
          </p:cNvSpPr>
          <p:nvPr/>
        </p:nvSpPr>
        <p:spPr bwMode="auto">
          <a:xfrm>
            <a:off x="614362" y="1754188"/>
            <a:ext cx="7920038" cy="4349750"/>
          </a:xfrm>
          <a:prstGeom prst="rect">
            <a:avLst/>
          </a:prstGeom>
          <a:solidFill>
            <a:schemeClr val="bg1"/>
          </a:solidFill>
          <a:ln w="9525">
            <a:noFill/>
            <a:miter lim="800000"/>
            <a:headEnd/>
            <a:tailEnd/>
          </a:ln>
        </p:spPr>
        <p:txBody>
          <a:bodyPr wrap="none" anchor="ctr"/>
          <a:lstStyle/>
          <a:p>
            <a:endParaRPr lang="en-US">
              <a:latin typeface="Arial"/>
              <a:cs typeface="Arial"/>
            </a:endParaRPr>
          </a:p>
        </p:txBody>
      </p:sp>
      <p:sp>
        <p:nvSpPr>
          <p:cNvPr id="12" name="Rectangle 7"/>
          <p:cNvSpPr>
            <a:spLocks noChangeArrowheads="1"/>
          </p:cNvSpPr>
          <p:nvPr/>
        </p:nvSpPr>
        <p:spPr bwMode="auto">
          <a:xfrm>
            <a:off x="1411287" y="5575300"/>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210</a:t>
            </a:r>
          </a:p>
        </p:txBody>
      </p:sp>
      <p:sp>
        <p:nvSpPr>
          <p:cNvPr id="13" name="Rectangle 8"/>
          <p:cNvSpPr>
            <a:spLocks noChangeArrowheads="1"/>
          </p:cNvSpPr>
          <p:nvPr/>
        </p:nvSpPr>
        <p:spPr bwMode="auto">
          <a:xfrm>
            <a:off x="1411287" y="5029200"/>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150</a:t>
            </a:r>
          </a:p>
        </p:txBody>
      </p:sp>
      <p:sp>
        <p:nvSpPr>
          <p:cNvPr id="14" name="Rectangle 9"/>
          <p:cNvSpPr>
            <a:spLocks noChangeArrowheads="1"/>
          </p:cNvSpPr>
          <p:nvPr/>
        </p:nvSpPr>
        <p:spPr bwMode="auto">
          <a:xfrm>
            <a:off x="1411287" y="4483100"/>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100</a:t>
            </a:r>
          </a:p>
        </p:txBody>
      </p:sp>
      <p:sp>
        <p:nvSpPr>
          <p:cNvPr id="15" name="Rectangle 10"/>
          <p:cNvSpPr>
            <a:spLocks noChangeArrowheads="1"/>
          </p:cNvSpPr>
          <p:nvPr/>
        </p:nvSpPr>
        <p:spPr bwMode="auto">
          <a:xfrm>
            <a:off x="1411287" y="3937000"/>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60</a:t>
            </a:r>
          </a:p>
        </p:txBody>
      </p:sp>
      <p:sp>
        <p:nvSpPr>
          <p:cNvPr id="16" name="Rectangle 11"/>
          <p:cNvSpPr>
            <a:spLocks noChangeArrowheads="1"/>
          </p:cNvSpPr>
          <p:nvPr/>
        </p:nvSpPr>
        <p:spPr bwMode="auto">
          <a:xfrm>
            <a:off x="1411287" y="3390900"/>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30</a:t>
            </a:r>
          </a:p>
        </p:txBody>
      </p:sp>
      <p:sp>
        <p:nvSpPr>
          <p:cNvPr id="17" name="Rectangle 12"/>
          <p:cNvSpPr>
            <a:spLocks noChangeArrowheads="1"/>
          </p:cNvSpPr>
          <p:nvPr/>
        </p:nvSpPr>
        <p:spPr bwMode="auto">
          <a:xfrm>
            <a:off x="1411287" y="2844800"/>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10</a:t>
            </a:r>
          </a:p>
        </p:txBody>
      </p:sp>
      <p:sp>
        <p:nvSpPr>
          <p:cNvPr id="18" name="Rectangle 13"/>
          <p:cNvSpPr>
            <a:spLocks noChangeArrowheads="1"/>
          </p:cNvSpPr>
          <p:nvPr/>
        </p:nvSpPr>
        <p:spPr bwMode="auto">
          <a:xfrm>
            <a:off x="1411287" y="2298700"/>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$0</a:t>
            </a:r>
          </a:p>
        </p:txBody>
      </p:sp>
      <p:sp>
        <p:nvSpPr>
          <p:cNvPr id="19" name="Rectangle 14"/>
          <p:cNvSpPr>
            <a:spLocks noChangeArrowheads="1"/>
          </p:cNvSpPr>
          <p:nvPr/>
        </p:nvSpPr>
        <p:spPr bwMode="auto">
          <a:xfrm>
            <a:off x="1411287" y="1752600"/>
            <a:ext cx="10668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VC</a:t>
            </a:r>
          </a:p>
        </p:txBody>
      </p:sp>
      <p:sp>
        <p:nvSpPr>
          <p:cNvPr id="20" name="Rectangle 15"/>
          <p:cNvSpPr>
            <a:spLocks noChangeArrowheads="1"/>
          </p:cNvSpPr>
          <p:nvPr/>
        </p:nvSpPr>
        <p:spPr bwMode="auto">
          <a:xfrm>
            <a:off x="6097587" y="5575300"/>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43.33</a:t>
            </a:r>
          </a:p>
        </p:txBody>
      </p:sp>
      <p:sp>
        <p:nvSpPr>
          <p:cNvPr id="21" name="Rectangle 16"/>
          <p:cNvSpPr>
            <a:spLocks noChangeArrowheads="1"/>
          </p:cNvSpPr>
          <p:nvPr/>
        </p:nvSpPr>
        <p:spPr bwMode="auto">
          <a:xfrm>
            <a:off x="4954587" y="5575300"/>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35</a:t>
            </a:r>
          </a:p>
        </p:txBody>
      </p:sp>
      <p:sp>
        <p:nvSpPr>
          <p:cNvPr id="22" name="Rectangle 17"/>
          <p:cNvSpPr>
            <a:spLocks noChangeArrowheads="1"/>
          </p:cNvSpPr>
          <p:nvPr/>
        </p:nvSpPr>
        <p:spPr bwMode="auto">
          <a:xfrm>
            <a:off x="3582987" y="5575300"/>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8.33</a:t>
            </a:r>
          </a:p>
        </p:txBody>
      </p:sp>
      <p:sp>
        <p:nvSpPr>
          <p:cNvPr id="23" name="Rectangle 18"/>
          <p:cNvSpPr>
            <a:spLocks noChangeArrowheads="1"/>
          </p:cNvSpPr>
          <p:nvPr/>
        </p:nvSpPr>
        <p:spPr bwMode="auto">
          <a:xfrm>
            <a:off x="2478087" y="5575300"/>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260</a:t>
            </a:r>
          </a:p>
        </p:txBody>
      </p:sp>
      <p:sp>
        <p:nvSpPr>
          <p:cNvPr id="24" name="Rectangle 19"/>
          <p:cNvSpPr>
            <a:spLocks noChangeArrowheads="1"/>
          </p:cNvSpPr>
          <p:nvPr/>
        </p:nvSpPr>
        <p:spPr bwMode="auto">
          <a:xfrm>
            <a:off x="609600" y="5575300"/>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6</a:t>
            </a:r>
          </a:p>
        </p:txBody>
      </p:sp>
      <p:sp>
        <p:nvSpPr>
          <p:cNvPr id="25" name="Rectangle 20"/>
          <p:cNvSpPr>
            <a:spLocks noChangeArrowheads="1"/>
          </p:cNvSpPr>
          <p:nvPr/>
        </p:nvSpPr>
        <p:spPr bwMode="auto">
          <a:xfrm>
            <a:off x="6097587" y="5029200"/>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40.00</a:t>
            </a:r>
          </a:p>
        </p:txBody>
      </p:sp>
      <p:sp>
        <p:nvSpPr>
          <p:cNvPr id="26" name="Rectangle 21"/>
          <p:cNvSpPr>
            <a:spLocks noChangeArrowheads="1"/>
          </p:cNvSpPr>
          <p:nvPr/>
        </p:nvSpPr>
        <p:spPr bwMode="auto">
          <a:xfrm>
            <a:off x="4954587" y="5029200"/>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30</a:t>
            </a:r>
          </a:p>
        </p:txBody>
      </p:sp>
      <p:sp>
        <p:nvSpPr>
          <p:cNvPr id="27" name="Rectangle 22"/>
          <p:cNvSpPr>
            <a:spLocks noChangeArrowheads="1"/>
          </p:cNvSpPr>
          <p:nvPr/>
        </p:nvSpPr>
        <p:spPr bwMode="auto">
          <a:xfrm>
            <a:off x="3582987" y="5029200"/>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10.00</a:t>
            </a:r>
          </a:p>
        </p:txBody>
      </p:sp>
      <p:sp>
        <p:nvSpPr>
          <p:cNvPr id="28" name="Rectangle 23"/>
          <p:cNvSpPr>
            <a:spLocks noChangeArrowheads="1"/>
          </p:cNvSpPr>
          <p:nvPr/>
        </p:nvSpPr>
        <p:spPr bwMode="auto">
          <a:xfrm>
            <a:off x="2478087" y="5029200"/>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200</a:t>
            </a:r>
          </a:p>
        </p:txBody>
      </p:sp>
      <p:sp>
        <p:nvSpPr>
          <p:cNvPr id="29" name="Rectangle 24"/>
          <p:cNvSpPr>
            <a:spLocks noChangeArrowheads="1"/>
          </p:cNvSpPr>
          <p:nvPr/>
        </p:nvSpPr>
        <p:spPr bwMode="auto">
          <a:xfrm>
            <a:off x="609600" y="5029200"/>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5</a:t>
            </a:r>
          </a:p>
        </p:txBody>
      </p:sp>
      <p:sp>
        <p:nvSpPr>
          <p:cNvPr id="30" name="Rectangle 25"/>
          <p:cNvSpPr>
            <a:spLocks noChangeArrowheads="1"/>
          </p:cNvSpPr>
          <p:nvPr/>
        </p:nvSpPr>
        <p:spPr bwMode="auto">
          <a:xfrm>
            <a:off x="6097587" y="4483100"/>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37.50</a:t>
            </a:r>
          </a:p>
        </p:txBody>
      </p:sp>
      <p:sp>
        <p:nvSpPr>
          <p:cNvPr id="31" name="Rectangle 26"/>
          <p:cNvSpPr>
            <a:spLocks noChangeArrowheads="1"/>
          </p:cNvSpPr>
          <p:nvPr/>
        </p:nvSpPr>
        <p:spPr bwMode="auto">
          <a:xfrm>
            <a:off x="4954587" y="4483100"/>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25</a:t>
            </a:r>
          </a:p>
        </p:txBody>
      </p:sp>
      <p:sp>
        <p:nvSpPr>
          <p:cNvPr id="32" name="Rectangle 27"/>
          <p:cNvSpPr>
            <a:spLocks noChangeArrowheads="1"/>
          </p:cNvSpPr>
          <p:nvPr/>
        </p:nvSpPr>
        <p:spPr bwMode="auto">
          <a:xfrm>
            <a:off x="3582987" y="4483100"/>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12.50</a:t>
            </a:r>
          </a:p>
        </p:txBody>
      </p:sp>
      <p:sp>
        <p:nvSpPr>
          <p:cNvPr id="33" name="Rectangle 28"/>
          <p:cNvSpPr>
            <a:spLocks noChangeArrowheads="1"/>
          </p:cNvSpPr>
          <p:nvPr/>
        </p:nvSpPr>
        <p:spPr bwMode="auto">
          <a:xfrm>
            <a:off x="2478087" y="4483100"/>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150</a:t>
            </a:r>
          </a:p>
        </p:txBody>
      </p:sp>
      <p:sp>
        <p:nvSpPr>
          <p:cNvPr id="34" name="Rectangle 29"/>
          <p:cNvSpPr>
            <a:spLocks noChangeArrowheads="1"/>
          </p:cNvSpPr>
          <p:nvPr/>
        </p:nvSpPr>
        <p:spPr bwMode="auto">
          <a:xfrm>
            <a:off x="609600" y="4483100"/>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4</a:t>
            </a:r>
          </a:p>
        </p:txBody>
      </p:sp>
      <p:sp>
        <p:nvSpPr>
          <p:cNvPr id="35" name="Rectangle 30"/>
          <p:cNvSpPr>
            <a:spLocks noChangeArrowheads="1"/>
          </p:cNvSpPr>
          <p:nvPr/>
        </p:nvSpPr>
        <p:spPr bwMode="auto">
          <a:xfrm>
            <a:off x="6097587" y="3937000"/>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36.67</a:t>
            </a:r>
          </a:p>
        </p:txBody>
      </p:sp>
      <p:sp>
        <p:nvSpPr>
          <p:cNvPr id="36" name="Rectangle 31"/>
          <p:cNvSpPr>
            <a:spLocks noChangeArrowheads="1"/>
          </p:cNvSpPr>
          <p:nvPr/>
        </p:nvSpPr>
        <p:spPr bwMode="auto">
          <a:xfrm>
            <a:off x="4954587" y="3937000"/>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20</a:t>
            </a:r>
          </a:p>
        </p:txBody>
      </p:sp>
      <p:sp>
        <p:nvSpPr>
          <p:cNvPr id="37" name="Rectangle 32"/>
          <p:cNvSpPr>
            <a:spLocks noChangeArrowheads="1"/>
          </p:cNvSpPr>
          <p:nvPr/>
        </p:nvSpPr>
        <p:spPr bwMode="auto">
          <a:xfrm>
            <a:off x="3582987" y="3937000"/>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16.67</a:t>
            </a:r>
          </a:p>
        </p:txBody>
      </p:sp>
      <p:sp>
        <p:nvSpPr>
          <p:cNvPr id="38" name="Rectangle 33"/>
          <p:cNvSpPr>
            <a:spLocks noChangeArrowheads="1"/>
          </p:cNvSpPr>
          <p:nvPr/>
        </p:nvSpPr>
        <p:spPr bwMode="auto">
          <a:xfrm>
            <a:off x="2478087" y="3937000"/>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110</a:t>
            </a:r>
          </a:p>
        </p:txBody>
      </p:sp>
      <p:sp>
        <p:nvSpPr>
          <p:cNvPr id="39" name="Rectangle 34"/>
          <p:cNvSpPr>
            <a:spLocks noChangeArrowheads="1"/>
          </p:cNvSpPr>
          <p:nvPr/>
        </p:nvSpPr>
        <p:spPr bwMode="auto">
          <a:xfrm>
            <a:off x="609600" y="3937000"/>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a:t>
            </a:r>
          </a:p>
        </p:txBody>
      </p:sp>
      <p:sp>
        <p:nvSpPr>
          <p:cNvPr id="40" name="Rectangle 35"/>
          <p:cNvSpPr>
            <a:spLocks noChangeArrowheads="1"/>
          </p:cNvSpPr>
          <p:nvPr/>
        </p:nvSpPr>
        <p:spPr bwMode="auto">
          <a:xfrm>
            <a:off x="6097587" y="3390900"/>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40.00</a:t>
            </a:r>
          </a:p>
        </p:txBody>
      </p:sp>
      <p:sp>
        <p:nvSpPr>
          <p:cNvPr id="41" name="Rectangle 36"/>
          <p:cNvSpPr>
            <a:spLocks noChangeArrowheads="1"/>
          </p:cNvSpPr>
          <p:nvPr/>
        </p:nvSpPr>
        <p:spPr bwMode="auto">
          <a:xfrm>
            <a:off x="4954587" y="3390900"/>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15</a:t>
            </a:r>
          </a:p>
        </p:txBody>
      </p:sp>
      <p:sp>
        <p:nvSpPr>
          <p:cNvPr id="42" name="Rectangle 37"/>
          <p:cNvSpPr>
            <a:spLocks noChangeArrowheads="1"/>
          </p:cNvSpPr>
          <p:nvPr/>
        </p:nvSpPr>
        <p:spPr bwMode="auto">
          <a:xfrm>
            <a:off x="3582987" y="3390900"/>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25.00</a:t>
            </a:r>
          </a:p>
        </p:txBody>
      </p:sp>
      <p:sp>
        <p:nvSpPr>
          <p:cNvPr id="43" name="Rectangle 38"/>
          <p:cNvSpPr>
            <a:spLocks noChangeArrowheads="1"/>
          </p:cNvSpPr>
          <p:nvPr/>
        </p:nvSpPr>
        <p:spPr bwMode="auto">
          <a:xfrm>
            <a:off x="2478087" y="3390900"/>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80</a:t>
            </a:r>
          </a:p>
        </p:txBody>
      </p:sp>
      <p:sp>
        <p:nvSpPr>
          <p:cNvPr id="44" name="Rectangle 39"/>
          <p:cNvSpPr>
            <a:spLocks noChangeArrowheads="1"/>
          </p:cNvSpPr>
          <p:nvPr/>
        </p:nvSpPr>
        <p:spPr bwMode="auto">
          <a:xfrm>
            <a:off x="609600" y="3390900"/>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2</a:t>
            </a:r>
          </a:p>
        </p:txBody>
      </p:sp>
      <p:sp>
        <p:nvSpPr>
          <p:cNvPr id="45" name="Rectangle 40"/>
          <p:cNvSpPr>
            <a:spLocks noChangeArrowheads="1"/>
          </p:cNvSpPr>
          <p:nvPr/>
        </p:nvSpPr>
        <p:spPr bwMode="auto">
          <a:xfrm>
            <a:off x="6097587" y="2844800"/>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$60.00</a:t>
            </a:r>
          </a:p>
        </p:txBody>
      </p:sp>
      <p:sp>
        <p:nvSpPr>
          <p:cNvPr id="46" name="Rectangle 41"/>
          <p:cNvSpPr>
            <a:spLocks noChangeArrowheads="1"/>
          </p:cNvSpPr>
          <p:nvPr/>
        </p:nvSpPr>
        <p:spPr bwMode="auto">
          <a:xfrm>
            <a:off x="4954587" y="2844800"/>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$10</a:t>
            </a:r>
          </a:p>
        </p:txBody>
      </p:sp>
      <p:sp>
        <p:nvSpPr>
          <p:cNvPr id="47" name="Rectangle 42"/>
          <p:cNvSpPr>
            <a:spLocks noChangeArrowheads="1"/>
          </p:cNvSpPr>
          <p:nvPr/>
        </p:nvSpPr>
        <p:spPr bwMode="auto">
          <a:xfrm>
            <a:off x="3582987" y="2844800"/>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$50.00</a:t>
            </a:r>
          </a:p>
        </p:txBody>
      </p:sp>
      <p:sp>
        <p:nvSpPr>
          <p:cNvPr id="48" name="Rectangle 43"/>
          <p:cNvSpPr>
            <a:spLocks noChangeArrowheads="1"/>
          </p:cNvSpPr>
          <p:nvPr/>
        </p:nvSpPr>
        <p:spPr bwMode="auto">
          <a:xfrm>
            <a:off x="2478087" y="2844800"/>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60</a:t>
            </a:r>
          </a:p>
        </p:txBody>
      </p:sp>
      <p:sp>
        <p:nvSpPr>
          <p:cNvPr id="49" name="Rectangle 44"/>
          <p:cNvSpPr>
            <a:spLocks noChangeArrowheads="1"/>
          </p:cNvSpPr>
          <p:nvPr/>
        </p:nvSpPr>
        <p:spPr bwMode="auto">
          <a:xfrm>
            <a:off x="609600" y="2844800"/>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a:t>
            </a:r>
          </a:p>
        </p:txBody>
      </p:sp>
      <p:sp>
        <p:nvSpPr>
          <p:cNvPr id="50" name="Rectangle 45"/>
          <p:cNvSpPr>
            <a:spLocks noChangeArrowheads="1"/>
          </p:cNvSpPr>
          <p:nvPr/>
        </p:nvSpPr>
        <p:spPr bwMode="auto">
          <a:xfrm>
            <a:off x="6097587" y="2298700"/>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n/a</a:t>
            </a:r>
          </a:p>
        </p:txBody>
      </p:sp>
      <p:sp>
        <p:nvSpPr>
          <p:cNvPr id="51" name="Rectangle 46"/>
          <p:cNvSpPr>
            <a:spLocks noChangeArrowheads="1"/>
          </p:cNvSpPr>
          <p:nvPr/>
        </p:nvSpPr>
        <p:spPr bwMode="auto">
          <a:xfrm>
            <a:off x="4954587" y="2298700"/>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n/a</a:t>
            </a:r>
          </a:p>
        </p:txBody>
      </p:sp>
      <p:sp>
        <p:nvSpPr>
          <p:cNvPr id="52" name="Rectangle 47"/>
          <p:cNvSpPr>
            <a:spLocks noChangeArrowheads="1"/>
          </p:cNvSpPr>
          <p:nvPr/>
        </p:nvSpPr>
        <p:spPr bwMode="auto">
          <a:xfrm>
            <a:off x="3582987" y="2298700"/>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n/a</a:t>
            </a:r>
          </a:p>
        </p:txBody>
      </p:sp>
      <p:sp>
        <p:nvSpPr>
          <p:cNvPr id="53" name="Rectangle 48"/>
          <p:cNvSpPr>
            <a:spLocks noChangeArrowheads="1"/>
          </p:cNvSpPr>
          <p:nvPr/>
        </p:nvSpPr>
        <p:spPr bwMode="auto">
          <a:xfrm>
            <a:off x="2478087" y="2298700"/>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$50</a:t>
            </a:r>
          </a:p>
        </p:txBody>
      </p:sp>
      <p:sp>
        <p:nvSpPr>
          <p:cNvPr id="54" name="Rectangle 49"/>
          <p:cNvSpPr>
            <a:spLocks noChangeArrowheads="1"/>
          </p:cNvSpPr>
          <p:nvPr/>
        </p:nvSpPr>
        <p:spPr bwMode="auto">
          <a:xfrm>
            <a:off x="609600" y="2298700"/>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0</a:t>
            </a:r>
          </a:p>
        </p:txBody>
      </p:sp>
      <p:sp>
        <p:nvSpPr>
          <p:cNvPr id="55" name="Rectangle 50"/>
          <p:cNvSpPr>
            <a:spLocks noChangeArrowheads="1"/>
          </p:cNvSpPr>
          <p:nvPr/>
        </p:nvSpPr>
        <p:spPr bwMode="auto">
          <a:xfrm>
            <a:off x="7532687" y="1752600"/>
            <a:ext cx="10033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MC</a:t>
            </a:r>
          </a:p>
        </p:txBody>
      </p:sp>
      <p:sp>
        <p:nvSpPr>
          <p:cNvPr id="56" name="Rectangle 51"/>
          <p:cNvSpPr>
            <a:spLocks noChangeArrowheads="1"/>
          </p:cNvSpPr>
          <p:nvPr/>
        </p:nvSpPr>
        <p:spPr bwMode="auto">
          <a:xfrm>
            <a:off x="6097587" y="1752600"/>
            <a:ext cx="14351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ATC</a:t>
            </a:r>
          </a:p>
        </p:txBody>
      </p:sp>
      <p:sp>
        <p:nvSpPr>
          <p:cNvPr id="57" name="Rectangle 52"/>
          <p:cNvSpPr>
            <a:spLocks noChangeArrowheads="1"/>
          </p:cNvSpPr>
          <p:nvPr/>
        </p:nvSpPr>
        <p:spPr bwMode="auto">
          <a:xfrm>
            <a:off x="4954587" y="1752600"/>
            <a:ext cx="11430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AVC</a:t>
            </a:r>
          </a:p>
        </p:txBody>
      </p:sp>
      <p:sp>
        <p:nvSpPr>
          <p:cNvPr id="58" name="Rectangle 53"/>
          <p:cNvSpPr>
            <a:spLocks noChangeArrowheads="1"/>
          </p:cNvSpPr>
          <p:nvPr/>
        </p:nvSpPr>
        <p:spPr bwMode="auto">
          <a:xfrm>
            <a:off x="3582987" y="1752600"/>
            <a:ext cx="13716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AFC</a:t>
            </a:r>
          </a:p>
        </p:txBody>
      </p:sp>
      <p:sp>
        <p:nvSpPr>
          <p:cNvPr id="59" name="Rectangle 54"/>
          <p:cNvSpPr>
            <a:spLocks noChangeArrowheads="1"/>
          </p:cNvSpPr>
          <p:nvPr/>
        </p:nvSpPr>
        <p:spPr bwMode="auto">
          <a:xfrm>
            <a:off x="2478087" y="1752600"/>
            <a:ext cx="1104900"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i="1">
                <a:latin typeface="Arial"/>
                <a:cs typeface="Arial"/>
              </a:rPr>
              <a:t>TC</a:t>
            </a:r>
          </a:p>
        </p:txBody>
      </p:sp>
      <p:sp>
        <p:nvSpPr>
          <p:cNvPr id="60" name="Rectangle 55"/>
          <p:cNvSpPr>
            <a:spLocks noChangeArrowheads="1"/>
          </p:cNvSpPr>
          <p:nvPr/>
        </p:nvSpPr>
        <p:spPr bwMode="auto">
          <a:xfrm>
            <a:off x="609600" y="1752600"/>
            <a:ext cx="801687" cy="546100"/>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b="1" i="1">
                <a:latin typeface="Arial"/>
                <a:cs typeface="Arial"/>
              </a:rPr>
              <a:t>Q</a:t>
            </a:r>
          </a:p>
        </p:txBody>
      </p:sp>
      <p:sp>
        <p:nvSpPr>
          <p:cNvPr id="61" name="Line 56"/>
          <p:cNvSpPr>
            <a:spLocks noChangeShapeType="1"/>
          </p:cNvSpPr>
          <p:nvPr/>
        </p:nvSpPr>
        <p:spPr bwMode="auto">
          <a:xfrm>
            <a:off x="609600" y="1752600"/>
            <a:ext cx="7926387" cy="0"/>
          </a:xfrm>
          <a:prstGeom prst="line">
            <a:avLst/>
          </a:prstGeom>
          <a:noFill/>
          <a:ln w="28575" cap="sq">
            <a:solidFill>
              <a:schemeClr val="tx1"/>
            </a:solidFill>
            <a:round/>
            <a:headEnd/>
            <a:tailEnd/>
          </a:ln>
        </p:spPr>
        <p:txBody>
          <a:bodyPr anchor="ctr" anchorCtr="1"/>
          <a:lstStyle/>
          <a:p>
            <a:endParaRPr lang="en-US">
              <a:latin typeface="Arial"/>
              <a:cs typeface="Arial"/>
            </a:endParaRPr>
          </a:p>
        </p:txBody>
      </p:sp>
      <p:sp>
        <p:nvSpPr>
          <p:cNvPr id="62" name="Line 57"/>
          <p:cNvSpPr>
            <a:spLocks noChangeShapeType="1"/>
          </p:cNvSpPr>
          <p:nvPr/>
        </p:nvSpPr>
        <p:spPr bwMode="auto">
          <a:xfrm>
            <a:off x="609600" y="2298700"/>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63" name="Line 58"/>
          <p:cNvSpPr>
            <a:spLocks noChangeShapeType="1"/>
          </p:cNvSpPr>
          <p:nvPr/>
        </p:nvSpPr>
        <p:spPr bwMode="auto">
          <a:xfrm>
            <a:off x="609600" y="2844800"/>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64" name="Line 59"/>
          <p:cNvSpPr>
            <a:spLocks noChangeShapeType="1"/>
          </p:cNvSpPr>
          <p:nvPr/>
        </p:nvSpPr>
        <p:spPr bwMode="auto">
          <a:xfrm>
            <a:off x="609600" y="3390900"/>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65" name="Line 60"/>
          <p:cNvSpPr>
            <a:spLocks noChangeShapeType="1"/>
          </p:cNvSpPr>
          <p:nvPr/>
        </p:nvSpPr>
        <p:spPr bwMode="auto">
          <a:xfrm>
            <a:off x="609600" y="3937000"/>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66" name="Line 61"/>
          <p:cNvSpPr>
            <a:spLocks noChangeShapeType="1"/>
          </p:cNvSpPr>
          <p:nvPr/>
        </p:nvSpPr>
        <p:spPr bwMode="auto">
          <a:xfrm>
            <a:off x="609600" y="4483100"/>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67" name="Line 62"/>
          <p:cNvSpPr>
            <a:spLocks noChangeShapeType="1"/>
          </p:cNvSpPr>
          <p:nvPr/>
        </p:nvSpPr>
        <p:spPr bwMode="auto">
          <a:xfrm>
            <a:off x="609600" y="5029200"/>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68" name="Line 63"/>
          <p:cNvSpPr>
            <a:spLocks noChangeShapeType="1"/>
          </p:cNvSpPr>
          <p:nvPr/>
        </p:nvSpPr>
        <p:spPr bwMode="auto">
          <a:xfrm>
            <a:off x="609600" y="5575300"/>
            <a:ext cx="7926387" cy="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69" name="Line 64"/>
          <p:cNvSpPr>
            <a:spLocks noChangeShapeType="1"/>
          </p:cNvSpPr>
          <p:nvPr/>
        </p:nvSpPr>
        <p:spPr bwMode="auto">
          <a:xfrm>
            <a:off x="609600" y="6121400"/>
            <a:ext cx="7926387" cy="0"/>
          </a:xfrm>
          <a:prstGeom prst="line">
            <a:avLst/>
          </a:prstGeom>
          <a:noFill/>
          <a:ln w="28575" cap="sq">
            <a:solidFill>
              <a:schemeClr val="tx1"/>
            </a:solidFill>
            <a:round/>
            <a:headEnd/>
            <a:tailEnd/>
          </a:ln>
        </p:spPr>
        <p:txBody>
          <a:bodyPr anchor="ctr" anchorCtr="1"/>
          <a:lstStyle/>
          <a:p>
            <a:endParaRPr lang="en-US">
              <a:latin typeface="Arial"/>
              <a:cs typeface="Arial"/>
            </a:endParaRPr>
          </a:p>
        </p:txBody>
      </p:sp>
      <p:sp>
        <p:nvSpPr>
          <p:cNvPr id="70" name="Line 65"/>
          <p:cNvSpPr>
            <a:spLocks noChangeShapeType="1"/>
          </p:cNvSpPr>
          <p:nvPr/>
        </p:nvSpPr>
        <p:spPr bwMode="auto">
          <a:xfrm>
            <a:off x="609600" y="1752600"/>
            <a:ext cx="0" cy="4368800"/>
          </a:xfrm>
          <a:prstGeom prst="line">
            <a:avLst/>
          </a:prstGeom>
          <a:noFill/>
          <a:ln w="28575" cap="sq">
            <a:solidFill>
              <a:schemeClr val="tx1"/>
            </a:solidFill>
            <a:round/>
            <a:headEnd/>
            <a:tailEnd/>
          </a:ln>
        </p:spPr>
        <p:txBody>
          <a:bodyPr anchor="ctr" anchorCtr="1"/>
          <a:lstStyle/>
          <a:p>
            <a:endParaRPr lang="en-US">
              <a:latin typeface="Arial"/>
              <a:cs typeface="Arial"/>
            </a:endParaRPr>
          </a:p>
        </p:txBody>
      </p:sp>
      <p:sp>
        <p:nvSpPr>
          <p:cNvPr id="71" name="Line 66"/>
          <p:cNvSpPr>
            <a:spLocks noChangeShapeType="1"/>
          </p:cNvSpPr>
          <p:nvPr/>
        </p:nvSpPr>
        <p:spPr bwMode="auto">
          <a:xfrm>
            <a:off x="1411287" y="1752600"/>
            <a:ext cx="0" cy="436880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72" name="Line 67"/>
          <p:cNvSpPr>
            <a:spLocks noChangeShapeType="1"/>
          </p:cNvSpPr>
          <p:nvPr/>
        </p:nvSpPr>
        <p:spPr bwMode="auto">
          <a:xfrm>
            <a:off x="3582987" y="1752600"/>
            <a:ext cx="0" cy="436880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73" name="Line 68"/>
          <p:cNvSpPr>
            <a:spLocks noChangeShapeType="1"/>
          </p:cNvSpPr>
          <p:nvPr/>
        </p:nvSpPr>
        <p:spPr bwMode="auto">
          <a:xfrm>
            <a:off x="4954587" y="1752600"/>
            <a:ext cx="0" cy="436880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74" name="Line 69"/>
          <p:cNvSpPr>
            <a:spLocks noChangeShapeType="1"/>
          </p:cNvSpPr>
          <p:nvPr/>
        </p:nvSpPr>
        <p:spPr bwMode="auto">
          <a:xfrm>
            <a:off x="6097587" y="1752600"/>
            <a:ext cx="0" cy="436880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75" name="Line 70"/>
          <p:cNvSpPr>
            <a:spLocks noChangeShapeType="1"/>
          </p:cNvSpPr>
          <p:nvPr/>
        </p:nvSpPr>
        <p:spPr bwMode="auto">
          <a:xfrm>
            <a:off x="7532687" y="1752600"/>
            <a:ext cx="0" cy="4368800"/>
          </a:xfrm>
          <a:prstGeom prst="line">
            <a:avLst/>
          </a:prstGeom>
          <a:noFill/>
          <a:ln w="12700">
            <a:solidFill>
              <a:schemeClr val="tx1"/>
            </a:solidFill>
            <a:round/>
            <a:headEnd/>
            <a:tailEnd/>
          </a:ln>
        </p:spPr>
        <p:txBody>
          <a:bodyPr anchor="ctr" anchorCtr="1"/>
          <a:lstStyle/>
          <a:p>
            <a:endParaRPr lang="en-US">
              <a:latin typeface="Arial"/>
              <a:cs typeface="Arial"/>
            </a:endParaRPr>
          </a:p>
        </p:txBody>
      </p:sp>
      <p:sp>
        <p:nvSpPr>
          <p:cNvPr id="76" name="Line 71"/>
          <p:cNvSpPr>
            <a:spLocks noChangeShapeType="1"/>
          </p:cNvSpPr>
          <p:nvPr/>
        </p:nvSpPr>
        <p:spPr bwMode="auto">
          <a:xfrm>
            <a:off x="8535987" y="1752600"/>
            <a:ext cx="0" cy="4368800"/>
          </a:xfrm>
          <a:prstGeom prst="line">
            <a:avLst/>
          </a:prstGeom>
          <a:noFill/>
          <a:ln w="28575" cap="sq">
            <a:solidFill>
              <a:schemeClr val="tx1"/>
            </a:solidFill>
            <a:round/>
            <a:headEnd/>
            <a:tailEnd/>
          </a:ln>
        </p:spPr>
        <p:txBody>
          <a:bodyPr anchor="ctr" anchorCtr="1"/>
          <a:lstStyle/>
          <a:p>
            <a:endParaRPr lang="en-US">
              <a:latin typeface="Arial"/>
              <a:cs typeface="Arial"/>
            </a:endParaRPr>
          </a:p>
        </p:txBody>
      </p:sp>
      <p:sp>
        <p:nvSpPr>
          <p:cNvPr id="77" name="Line 72"/>
          <p:cNvSpPr>
            <a:spLocks noChangeShapeType="1"/>
          </p:cNvSpPr>
          <p:nvPr/>
        </p:nvSpPr>
        <p:spPr bwMode="auto">
          <a:xfrm>
            <a:off x="2478087" y="1752600"/>
            <a:ext cx="0" cy="4368800"/>
          </a:xfrm>
          <a:prstGeom prst="line">
            <a:avLst/>
          </a:prstGeom>
          <a:noFill/>
          <a:ln w="12700">
            <a:solidFill>
              <a:schemeClr val="tx1"/>
            </a:solidFill>
            <a:round/>
            <a:headEnd/>
            <a:tailEnd/>
          </a:ln>
        </p:spPr>
        <p:txBody>
          <a:bodyPr/>
          <a:lstStyle/>
          <a:p>
            <a:endParaRPr lang="en-US">
              <a:latin typeface="Arial"/>
              <a:cs typeface="Arial"/>
            </a:endParaRPr>
          </a:p>
        </p:txBody>
      </p:sp>
      <p:sp>
        <p:nvSpPr>
          <p:cNvPr id="78" name="Rectangle 73"/>
          <p:cNvSpPr>
            <a:spLocks noChangeArrowheads="1"/>
          </p:cNvSpPr>
          <p:nvPr/>
        </p:nvSpPr>
        <p:spPr bwMode="auto">
          <a:xfrm>
            <a:off x="7532687" y="5286375"/>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60</a:t>
            </a:r>
          </a:p>
        </p:txBody>
      </p:sp>
      <p:sp>
        <p:nvSpPr>
          <p:cNvPr id="79" name="Rectangle 74"/>
          <p:cNvSpPr>
            <a:spLocks noChangeArrowheads="1"/>
          </p:cNvSpPr>
          <p:nvPr/>
        </p:nvSpPr>
        <p:spPr bwMode="auto">
          <a:xfrm>
            <a:off x="7532687" y="4740275"/>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50</a:t>
            </a:r>
          </a:p>
        </p:txBody>
      </p:sp>
      <p:sp>
        <p:nvSpPr>
          <p:cNvPr id="80" name="Rectangle 75"/>
          <p:cNvSpPr>
            <a:spLocks noChangeArrowheads="1"/>
          </p:cNvSpPr>
          <p:nvPr/>
        </p:nvSpPr>
        <p:spPr bwMode="auto">
          <a:xfrm>
            <a:off x="7532687" y="4194175"/>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40</a:t>
            </a:r>
          </a:p>
        </p:txBody>
      </p:sp>
      <p:sp>
        <p:nvSpPr>
          <p:cNvPr id="81" name="Rectangle 76"/>
          <p:cNvSpPr>
            <a:spLocks noChangeArrowheads="1"/>
          </p:cNvSpPr>
          <p:nvPr/>
        </p:nvSpPr>
        <p:spPr bwMode="auto">
          <a:xfrm>
            <a:off x="7532687" y="3648075"/>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30</a:t>
            </a:r>
          </a:p>
        </p:txBody>
      </p:sp>
      <p:sp>
        <p:nvSpPr>
          <p:cNvPr id="82" name="Rectangle 77"/>
          <p:cNvSpPr>
            <a:spLocks noChangeArrowheads="1"/>
          </p:cNvSpPr>
          <p:nvPr/>
        </p:nvSpPr>
        <p:spPr bwMode="auto">
          <a:xfrm>
            <a:off x="7532687" y="3101975"/>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20</a:t>
            </a:r>
          </a:p>
        </p:txBody>
      </p:sp>
      <p:sp>
        <p:nvSpPr>
          <p:cNvPr id="83" name="Rectangle 78"/>
          <p:cNvSpPr>
            <a:spLocks noChangeArrowheads="1"/>
          </p:cNvSpPr>
          <p:nvPr/>
        </p:nvSpPr>
        <p:spPr bwMode="auto">
          <a:xfrm>
            <a:off x="7532687" y="2555875"/>
            <a:ext cx="1003300" cy="546100"/>
          </a:xfrm>
          <a:prstGeom prst="rect">
            <a:avLst/>
          </a:prstGeom>
          <a:solidFill>
            <a:schemeClr val="bg1"/>
          </a:solidFill>
          <a:ln w="12700">
            <a:solidFill>
              <a:schemeClr val="tx1"/>
            </a:solid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500">
                <a:latin typeface="Arial"/>
                <a:cs typeface="Arial"/>
              </a:rPr>
              <a:t>$10</a:t>
            </a:r>
          </a:p>
        </p:txBody>
      </p:sp>
      <p:sp>
        <p:nvSpPr>
          <p:cNvPr id="84" name="Rectangle 89"/>
          <p:cNvSpPr>
            <a:spLocks noChangeArrowheads="1"/>
          </p:cNvSpPr>
          <p:nvPr/>
        </p:nvSpPr>
        <p:spPr bwMode="auto">
          <a:xfrm>
            <a:off x="7543800" y="5842000"/>
            <a:ext cx="982662" cy="266700"/>
          </a:xfrm>
          <a:prstGeom prst="rect">
            <a:avLst/>
          </a:prstGeom>
          <a:pattFill prst="wdUpDiag">
            <a:fgClr>
              <a:srgbClr val="969696"/>
            </a:fgClr>
            <a:bgClr>
              <a:schemeClr val="bg1"/>
            </a:bgClr>
          </a:pattFill>
          <a:ln w="9525">
            <a:noFill/>
            <a:miter lim="800000"/>
            <a:headEnd/>
            <a:tailEnd/>
          </a:ln>
        </p:spPr>
        <p:txBody>
          <a:bodyPr wrap="none" anchor="ctr"/>
          <a:lstStyle/>
          <a:p>
            <a:endParaRPr lang="en-US">
              <a:latin typeface="Arial"/>
              <a:cs typeface="Arial"/>
            </a:endParaRPr>
          </a:p>
        </p:txBody>
      </p:sp>
      <p:sp>
        <p:nvSpPr>
          <p:cNvPr id="85" name="Rectangle 90"/>
          <p:cNvSpPr>
            <a:spLocks noChangeArrowheads="1"/>
          </p:cNvSpPr>
          <p:nvPr/>
        </p:nvSpPr>
        <p:spPr bwMode="auto">
          <a:xfrm>
            <a:off x="7545387" y="2309813"/>
            <a:ext cx="977900" cy="238125"/>
          </a:xfrm>
          <a:prstGeom prst="rect">
            <a:avLst/>
          </a:prstGeom>
          <a:pattFill prst="wdUpDiag">
            <a:fgClr>
              <a:srgbClr val="969696"/>
            </a:fgClr>
            <a:bgClr>
              <a:schemeClr val="bg1"/>
            </a:bgClr>
          </a:pattFill>
          <a:ln w="9525">
            <a:noFill/>
            <a:miter lim="800000"/>
            <a:headEnd/>
            <a:tailEnd/>
          </a:ln>
        </p:spPr>
        <p:txBody>
          <a:bodyPr wrap="none" anchor="ctr"/>
          <a:lstStyle/>
          <a:p>
            <a:endParaRPr lang="en-US">
              <a:latin typeface="Arial"/>
              <a:cs typeface="Arial"/>
            </a:endParaRPr>
          </a:p>
        </p:txBody>
      </p:sp>
      <p:sp>
        <p:nvSpPr>
          <p:cNvPr id="8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70326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subTnLst>
                                    <p:animClr clrSpc="rgb" dir="cw">
                                      <p:cBhvr override="childStyle">
                                        <p:cTn dur="1" fill="hold" display="0" masterRel="nextClick" afterEffect="1"/>
                                        <p:tgtEl>
                                          <p:spTgt spid="18"/>
                                        </p:tgtEl>
                                        <p:attrNameLst>
                                          <p:attrName>ppt_c</p:attrName>
                                        </p:attrNameLst>
                                      </p:cBhvr>
                                      <p:to>
                                        <a:srgbClr val="CC9900"/>
                                      </p:to>
                                    </p:animClr>
                                  </p:sub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subTnLst>
                                    <p:animClr clrSpc="rgb" dir="cw">
                                      <p:cBhvr override="childStyle">
                                        <p:cTn dur="1" fill="hold" display="0" masterRel="nextClick" afterEffect="1"/>
                                        <p:tgtEl>
                                          <p:spTgt spid="48"/>
                                        </p:tgtEl>
                                        <p:attrNameLst>
                                          <p:attrName>ppt_c</p:attrName>
                                        </p:attrNameLst>
                                      </p:cBhvr>
                                      <p:to>
                                        <a:srgbClr val="CC9900"/>
                                      </p:to>
                                    </p:animClr>
                                  </p:sub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subTnLst>
                                    <p:animClr clrSpc="rgb" dir="cw">
                                      <p:cBhvr override="childStyle">
                                        <p:cTn dur="1" fill="hold" display="0" masterRel="nextClick" afterEffect="1"/>
                                        <p:tgtEl>
                                          <p:spTgt spid="28"/>
                                        </p:tgtEl>
                                        <p:attrNameLst>
                                          <p:attrName>ppt_c</p:attrName>
                                        </p:attrNameLst>
                                      </p:cBhvr>
                                      <p:to>
                                        <a:srgbClr val="CC9900"/>
                                      </p:to>
                                    </p:animClr>
                                  </p:sub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subTnLst>
                                    <p:animClr clrSpc="rgb" dir="cw">
                                      <p:cBhvr override="childStyle">
                                        <p:cTn dur="1" fill="hold" display="0" masterRel="nextClick" afterEffect="1"/>
                                        <p:tgtEl>
                                          <p:spTgt spid="47"/>
                                        </p:tgtEl>
                                        <p:attrNameLst>
                                          <p:attrName>ppt_c</p:attrName>
                                        </p:attrNameLst>
                                      </p:cBhvr>
                                      <p:to>
                                        <a:srgbClr val="CC9900"/>
                                      </p:to>
                                    </p:animClr>
                                  </p:sub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subTnLst>
                                    <p:animClr clrSpc="rgb" dir="cw">
                                      <p:cBhvr override="childStyle">
                                        <p:cTn dur="1" fill="hold" display="0" masterRel="nextClick" afterEffect="1"/>
                                        <p:tgtEl>
                                          <p:spTgt spid="42"/>
                                        </p:tgtEl>
                                        <p:attrNameLst>
                                          <p:attrName>ppt_c</p:attrName>
                                        </p:attrNameLst>
                                      </p:cBhvr>
                                      <p:to>
                                        <a:srgbClr val="CC9900"/>
                                      </p:to>
                                    </p:animClr>
                                  </p:sub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subTnLst>
                                    <p:animClr clrSpc="rgb" dir="cw">
                                      <p:cBhvr override="childStyle">
                                        <p:cTn dur="1" fill="hold" display="0" masterRel="nextClick" afterEffect="1"/>
                                        <p:tgtEl>
                                          <p:spTgt spid="27"/>
                                        </p:tgtEl>
                                        <p:attrNameLst>
                                          <p:attrName>ppt_c</p:attrName>
                                        </p:attrNameLst>
                                      </p:cBhvr>
                                      <p:to>
                                        <a:srgbClr val="CC9900"/>
                                      </p:to>
                                    </p:animClr>
                                  </p:sub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subTnLst>
                                    <p:animClr clrSpc="rgb" dir="cw">
                                      <p:cBhvr override="childStyle">
                                        <p:cTn dur="1" fill="hold" display="0" masterRel="nextClick" afterEffect="1"/>
                                        <p:tgtEl>
                                          <p:spTgt spid="41"/>
                                        </p:tgtEl>
                                        <p:attrNameLst>
                                          <p:attrName>ppt_c</p:attrName>
                                        </p:attrNameLst>
                                      </p:cBhvr>
                                      <p:to>
                                        <a:srgbClr val="CC9900"/>
                                      </p:to>
                                    </p:animClr>
                                  </p:sub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subTnLst>
                                    <p:animClr clrSpc="rgb" dir="cw">
                                      <p:cBhvr override="childStyle">
                                        <p:cTn dur="1" fill="hold" display="0" masterRel="nextClick" afterEffect="1"/>
                                        <p:tgtEl>
                                          <p:spTgt spid="31"/>
                                        </p:tgtEl>
                                        <p:attrNameLst>
                                          <p:attrName>ppt_c</p:attrName>
                                        </p:attrNameLst>
                                      </p:cBhvr>
                                      <p:to>
                                        <a:srgbClr val="CC9900"/>
                                      </p:to>
                                    </p:animClr>
                                  </p:sub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subTnLst>
                                    <p:animClr clrSpc="rgb" dir="cw">
                                      <p:cBhvr override="childStyle">
                                        <p:cTn dur="1" fill="hold" display="0" masterRel="nextClick" afterEffect="1"/>
                                        <p:tgtEl>
                                          <p:spTgt spid="15"/>
                                        </p:tgtEl>
                                        <p:attrNameLst>
                                          <p:attrName>ppt_c</p:attrName>
                                        </p:attrNameLst>
                                      </p:cBhvr>
                                      <p:to>
                                        <a:srgbClr val="CC9900"/>
                                      </p:to>
                                    </p:animClr>
                                  </p:subTnLst>
                                </p:cTn>
                              </p:par>
                            </p:childTnLst>
                          </p:cTn>
                        </p:par>
                        <p:par>
                          <p:cTn id="66" fill="hold">
                            <p:stCondLst>
                              <p:cond delay="500"/>
                            </p:stCondLst>
                            <p:childTnLst>
                              <p:par>
                                <p:cTn id="67" presetID="10" presetClass="exit" presetSubtype="0" fill="hold" grpId="1" nodeType="afterEffect">
                                  <p:stCondLst>
                                    <p:cond delay="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82">
                                            <p:txEl>
                                              <p:pRg st="0" end="0"/>
                                            </p:txEl>
                                          </p:spTgt>
                                        </p:tgtEl>
                                        <p:attrNameLst>
                                          <p:attrName>style.visibility</p:attrName>
                                        </p:attrNameLst>
                                      </p:cBhvr>
                                      <p:to>
                                        <p:strVal val="visible"/>
                                      </p:to>
                                    </p:set>
                                    <p:animEffect transition="in" filter="fade">
                                      <p:cBhvr>
                                        <p:cTn id="78" dur="500"/>
                                        <p:tgtEl>
                                          <p:spTgt spid="82">
                                            <p:txEl>
                                              <p:pRg st="0" end="0"/>
                                            </p:txEl>
                                          </p:spTgt>
                                        </p:tgtEl>
                                      </p:cBhvr>
                                    </p:animEffect>
                                  </p:childTnLst>
                                  <p:subTnLst>
                                    <p:animClr clrSpc="rgb" dir="cw">
                                      <p:cBhvr override="childStyle">
                                        <p:cTn dur="1" fill="hold" display="0" masterRel="nextClick" afterEffect="1"/>
                                        <p:tgtEl>
                                          <p:spTgt spid="82">
                                            <p:txEl>
                                              <p:pRg st="0" end="0"/>
                                            </p:txEl>
                                          </p:spTgt>
                                        </p:tgtEl>
                                        <p:attrNameLst>
                                          <p:attrName>ppt_c</p:attrName>
                                        </p:attrNameLst>
                                      </p:cBhvr>
                                      <p:to>
                                        <a:srgbClr val="CC9900"/>
                                      </p:to>
                                    </p:animClr>
                                  </p:sub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500"/>
                                        <p:tgtEl>
                                          <p:spTgt spid="38"/>
                                        </p:tgtEl>
                                      </p:cBhvr>
                                    </p:animEffect>
                                  </p:childTnLst>
                                  <p:subTnLst>
                                    <p:animClr clrSpc="rgb" dir="cw">
                                      <p:cBhvr override="childStyle">
                                        <p:cTn dur="1" fill="hold" display="0" masterRel="nextClick" afterEffect="1"/>
                                        <p:tgtEl>
                                          <p:spTgt spid="38"/>
                                        </p:tgtEl>
                                        <p:attrNameLst>
                                          <p:attrName>ppt_c</p:attrName>
                                        </p:attrNameLst>
                                      </p:cBhvr>
                                      <p:to>
                                        <a:srgbClr val="CC9900"/>
                                      </p:to>
                                    </p:animClr>
                                  </p:sub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80">
                                            <p:txEl>
                                              <p:pRg st="0" end="0"/>
                                            </p:txEl>
                                          </p:spTgt>
                                        </p:tgtEl>
                                        <p:attrNameLst>
                                          <p:attrName>style.visibility</p:attrName>
                                        </p:attrNameLst>
                                      </p:cBhvr>
                                      <p:to>
                                        <p:strVal val="visible"/>
                                      </p:to>
                                    </p:set>
                                    <p:animEffect transition="in" filter="fade">
                                      <p:cBhvr>
                                        <p:cTn id="88" dur="500"/>
                                        <p:tgtEl>
                                          <p:spTgt spid="80">
                                            <p:txEl>
                                              <p:pRg st="0" end="0"/>
                                            </p:txEl>
                                          </p:spTgt>
                                        </p:tgtEl>
                                      </p:cBhvr>
                                    </p:animEffect>
                                  </p:childTnLst>
                                  <p:subTnLst>
                                    <p:animClr clrSpc="rgb" dir="cw">
                                      <p:cBhvr override="childStyle">
                                        <p:cTn dur="1" fill="hold" display="0" masterRel="nextClick" afterEffect="1"/>
                                        <p:tgtEl>
                                          <p:spTgt spid="80">
                                            <p:txEl>
                                              <p:pRg st="0" end="0"/>
                                            </p:txEl>
                                          </p:spTgt>
                                        </p:tgtEl>
                                        <p:attrNameLst>
                                          <p:attrName>ppt_c</p:attrName>
                                        </p:attrNameLst>
                                      </p:cBhvr>
                                      <p:to>
                                        <a:srgbClr val="CC9900"/>
                                      </p:to>
                                    </p:animClr>
                                  </p:sub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79">
                                            <p:txEl>
                                              <p:pRg st="0" end="0"/>
                                            </p:txEl>
                                          </p:spTgt>
                                        </p:tgtEl>
                                        <p:attrNameLst>
                                          <p:attrName>style.visibility</p:attrName>
                                        </p:attrNameLst>
                                      </p:cBhvr>
                                      <p:to>
                                        <p:strVal val="visible"/>
                                      </p:to>
                                    </p:set>
                                    <p:animEffect transition="in" filter="fade">
                                      <p:cBhvr>
                                        <p:cTn id="92" dur="500"/>
                                        <p:tgtEl>
                                          <p:spTgt spid="79">
                                            <p:txEl>
                                              <p:pRg st="0" end="0"/>
                                            </p:txEl>
                                          </p:spTgt>
                                        </p:tgtEl>
                                      </p:cBhvr>
                                    </p:animEffect>
                                  </p:childTnLst>
                                  <p:subTnLst>
                                    <p:animClr clrSpc="rgb" dir="cw">
                                      <p:cBhvr override="childStyle">
                                        <p:cTn dur="1" fill="hold" display="0" masterRel="nextClick" afterEffect="1"/>
                                        <p:tgtEl>
                                          <p:spTgt spid="79">
                                            <p:txEl>
                                              <p:pRg st="0" end="0"/>
                                            </p:txEl>
                                          </p:spTgt>
                                        </p:tgtEl>
                                        <p:attrNameLst>
                                          <p:attrName>ppt_c</p:attrName>
                                        </p:attrNameLst>
                                      </p:cBhvr>
                                      <p:to>
                                        <a:srgbClr val="CC9900"/>
                                      </p:to>
                                    </p:animClr>
                                  </p:sub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8"/>
                                        </p:tgtEl>
                                      </p:cBhvr>
                                    </p:animEffect>
                                    <p:set>
                                      <p:cBhvr>
                                        <p:cTn id="97" dur="1" fill="hold">
                                          <p:stCondLst>
                                            <p:cond delay="499"/>
                                          </p:stCondLst>
                                        </p:cTn>
                                        <p:tgtEl>
                                          <p:spTgt spid="8"/>
                                        </p:tgtEl>
                                        <p:attrNameLst>
                                          <p:attrName>style.visibility</p:attrName>
                                        </p:attrNameLst>
                                      </p:cBhvr>
                                      <p:to>
                                        <p:strVal val="hidden"/>
                                      </p:to>
                                    </p:se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fade">
                                      <p:cBhvr>
                                        <p:cTn id="101" dur="500"/>
                                        <p:tgtEl>
                                          <p:spTgt spid="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500"/>
                                        <p:tgtEl>
                                          <p:spTgt spid="40"/>
                                        </p:tgtEl>
                                      </p:cBhvr>
                                    </p:animEffect>
                                  </p:childTnLst>
                                  <p:subTnLst>
                                    <p:animClr clrSpc="rgb" dir="cw">
                                      <p:cBhvr override="childStyle">
                                        <p:cTn dur="1" fill="hold" display="0" masterRel="nextClick" afterEffect="1"/>
                                        <p:tgtEl>
                                          <p:spTgt spid="40"/>
                                        </p:tgtEl>
                                        <p:attrNameLst>
                                          <p:attrName>ppt_c</p:attrName>
                                        </p:attrNameLst>
                                      </p:cBhvr>
                                      <p:to>
                                        <a:srgbClr val="CC9900"/>
                                      </p:to>
                                    </p:animClr>
                                  </p:subTnLst>
                                </p:cTn>
                              </p:par>
                            </p:childTnLst>
                          </p:cTn>
                        </p:par>
                        <p:par>
                          <p:cTn id="107" fill="hold">
                            <p:stCondLst>
                              <p:cond delay="500"/>
                            </p:stCondLst>
                            <p:childTnLst>
                              <p:par>
                                <p:cTn id="108" presetID="10" presetClass="entr" presetSubtype="0" fill="hold" nodeType="after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cBhvr>
                                        <p:cTn id="110" dur="500"/>
                                        <p:tgtEl>
                                          <p:spTgt spid="25"/>
                                        </p:tgtEl>
                                      </p:cBhvr>
                                    </p:animEffect>
                                  </p:childTnLst>
                                  <p:subTnLst>
                                    <p:animClr clrSpc="rgb" dir="cw">
                                      <p:cBhvr override="childStyle">
                                        <p:cTn dur="1" fill="hold" display="0" masterRel="nextClick" afterEffect="1"/>
                                        <p:tgtEl>
                                          <p:spTgt spid="25"/>
                                        </p:tgtEl>
                                        <p:attrNameLst>
                                          <p:attrName>ppt_c</p:attrName>
                                        </p:attrNameLst>
                                      </p:cBhvr>
                                      <p:to>
                                        <a:srgbClr val="CC9900"/>
                                      </p:to>
                                    </p:animClr>
                                  </p:sub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9"/>
                                        </p:tgtEl>
                                      </p:cBhvr>
                                    </p:animEffect>
                                    <p:set>
                                      <p:cBhvr>
                                        <p:cTn id="1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5" animBg="1"/>
      <p:bldP spid="6" grpId="1" animBg="1"/>
      <p:bldP spid="7" grpId="0" bldLvl="5" animBg="1"/>
      <p:bldP spid="7" grpId="1" animBg="1"/>
      <p:bldP spid="8" grpId="0" bldLvl="5" animBg="1"/>
      <p:bldP spid="8" grpId="1" animBg="1"/>
      <p:bldP spid="9" grpId="0" bldLvl="5" animBg="1"/>
      <p:bldP spid="9" grpId="1" animBg="1"/>
      <p:bldP spid="10" grpId="0" bldLvl="5" animBg="1"/>
      <p:bldP spid="10" grpId="1" animBg="1"/>
      <p:bldP spid="18" grpId="0"/>
      <p:bldP spid="27" grpId="0"/>
      <p:bldP spid="28" grpId="0"/>
      <p:bldP spid="31" grpId="0"/>
      <p:bldP spid="38" grpId="0"/>
      <p:bldP spid="40" grpId="0"/>
      <p:bldP spid="41" grpId="0"/>
      <p:bldP spid="42" grpId="0"/>
      <p:bldP spid="47" grpId="0"/>
      <p:bldP spid="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Costs in the Short Run &amp; Long Run</a:t>
            </a:r>
          </a:p>
        </p:txBody>
      </p:sp>
      <p:sp>
        <p:nvSpPr>
          <p:cNvPr id="3" name="Content Placeholder 2"/>
          <p:cNvSpPr>
            <a:spLocks noGrp="1"/>
          </p:cNvSpPr>
          <p:nvPr>
            <p:ph idx="1"/>
          </p:nvPr>
        </p:nvSpPr>
        <p:spPr>
          <a:prstGeom prst="rect">
            <a:avLst/>
          </a:prstGeom>
        </p:spPr>
        <p:txBody>
          <a:bodyPr/>
          <a:lstStyle/>
          <a:p>
            <a:r>
              <a:rPr lang="en-US" sz="3200" dirty="0"/>
              <a:t>Short run, </a:t>
            </a:r>
            <a:r>
              <a:rPr lang="en-US" sz="3200" b="1" i="1" dirty="0"/>
              <a:t>SR</a:t>
            </a:r>
            <a:r>
              <a:rPr lang="en-US" sz="3200" dirty="0"/>
              <a:t>:  </a:t>
            </a:r>
          </a:p>
          <a:p>
            <a:pPr lvl="1"/>
            <a:r>
              <a:rPr lang="en-US" sz="2800" dirty="0"/>
              <a:t>Some inputs are fixed (e.g., factories, land) </a:t>
            </a:r>
          </a:p>
          <a:p>
            <a:pPr lvl="1"/>
            <a:r>
              <a:rPr lang="en-US" sz="2800" dirty="0"/>
              <a:t>The costs of these inputs are </a:t>
            </a:r>
            <a:r>
              <a:rPr lang="en-US" sz="2800" b="1" i="1" dirty="0"/>
              <a:t>FC</a:t>
            </a:r>
          </a:p>
          <a:p>
            <a:r>
              <a:rPr lang="en-US" sz="3200" dirty="0"/>
              <a:t>Long run, </a:t>
            </a:r>
            <a:r>
              <a:rPr lang="en-US" sz="3200" b="1" i="1" dirty="0"/>
              <a:t>LR</a:t>
            </a:r>
            <a:r>
              <a:rPr lang="en-US" sz="3200" dirty="0"/>
              <a:t>:  </a:t>
            </a:r>
          </a:p>
          <a:p>
            <a:pPr lvl="1"/>
            <a:r>
              <a:rPr lang="en-US" sz="2800" dirty="0"/>
              <a:t>All inputs are variable (e.g., firms can build more factories or sell existing ones)</a:t>
            </a:r>
          </a:p>
          <a:p>
            <a:r>
              <a:rPr lang="en-US" sz="3200" dirty="0"/>
              <a:t>In the long run</a:t>
            </a:r>
          </a:p>
          <a:p>
            <a:pPr lvl="1"/>
            <a:r>
              <a:rPr lang="en-US" sz="2800" b="1" i="1" dirty="0"/>
              <a:t>ATC</a:t>
            </a:r>
            <a:r>
              <a:rPr lang="en-US" sz="2800" dirty="0"/>
              <a:t> at any </a:t>
            </a:r>
            <a:r>
              <a:rPr lang="en-US" sz="2800" b="1" i="1" dirty="0"/>
              <a:t>Q</a:t>
            </a:r>
            <a:r>
              <a:rPr lang="en-US" sz="2800" dirty="0"/>
              <a:t> is the cost per unit using the most efficient mix of inputs for that </a:t>
            </a:r>
            <a:r>
              <a:rPr lang="en-US" sz="2800" b="1" i="1" dirty="0"/>
              <a:t>Q</a:t>
            </a:r>
            <a:r>
              <a:rPr lang="en-US" sz="2800" dirty="0"/>
              <a:t> (e.g., the factory size with the lowest </a:t>
            </a:r>
            <a:r>
              <a:rPr lang="en-US" sz="2800" b="1" i="1" dirty="0"/>
              <a:t>ATC</a:t>
            </a:r>
            <a:r>
              <a:rPr lang="en-US" sz="2800" dirty="0"/>
              <a:t>)</a:t>
            </a:r>
          </a:p>
          <a:p>
            <a:endParaRPr lang="en-US" sz="3200"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36</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3656974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algn="ctr" eaLnBrk="1" hangingPunct="1"/>
            <a:r>
              <a:rPr lang="en-US" dirty="0">
                <a:solidFill>
                  <a:srgbClr val="C00000"/>
                </a:solidFill>
              </a:rPr>
              <a:t>LRATC with 3 factory sizes</a:t>
            </a:r>
          </a:p>
        </p:txBody>
      </p:sp>
      <p:sp>
        <p:nvSpPr>
          <p:cNvPr id="11" name="Slide Number Placeholder 10"/>
          <p:cNvSpPr>
            <a:spLocks noGrp="1"/>
          </p:cNvSpPr>
          <p:nvPr>
            <p:ph type="sldNum" sz="quarter" idx="10"/>
          </p:nvPr>
        </p:nvSpPr>
        <p:spPr/>
        <p:txBody>
          <a:bodyPr/>
          <a:lstStyle/>
          <a:p>
            <a:pPr>
              <a:defRPr/>
            </a:pPr>
            <a:fld id="{2F37425F-5E17-4209-B948-B5CE2119E408}" type="slidenum">
              <a:rPr lang="en-US" smtClean="0"/>
              <a:pPr>
                <a:defRPr/>
              </a:pPr>
              <a:t>37</a:t>
            </a:fld>
            <a:endParaRPr lang="en-US" dirty="0"/>
          </a:p>
        </p:txBody>
      </p:sp>
      <p:sp>
        <p:nvSpPr>
          <p:cNvPr id="7" name="Text Placeholder 6"/>
          <p:cNvSpPr>
            <a:spLocks noGrp="1"/>
          </p:cNvSpPr>
          <p:nvPr>
            <p:ph idx="12"/>
          </p:nvPr>
        </p:nvSpPr>
        <p:spPr>
          <a:xfrm>
            <a:off x="5762078" y="914400"/>
            <a:ext cx="3381921" cy="5486400"/>
          </a:xfrm>
        </p:spPr>
        <p:txBody>
          <a:bodyPr>
            <a:noAutofit/>
          </a:bodyPr>
          <a:lstStyle/>
          <a:p>
            <a:r>
              <a:rPr lang="en-US" sz="2800" dirty="0"/>
              <a:t>Firm can choose from three factory sizes:  </a:t>
            </a:r>
            <a:r>
              <a:rPr lang="en-US" sz="2800" dirty="0">
                <a:solidFill>
                  <a:srgbClr val="002060"/>
                </a:solidFill>
              </a:rPr>
              <a:t>S,</a:t>
            </a:r>
            <a:r>
              <a:rPr lang="en-US" sz="2800" dirty="0"/>
              <a:t> </a:t>
            </a:r>
            <a:r>
              <a:rPr lang="en-US" sz="2800" dirty="0">
                <a:solidFill>
                  <a:srgbClr val="006600"/>
                </a:solidFill>
              </a:rPr>
              <a:t>M, </a:t>
            </a:r>
            <a:r>
              <a:rPr lang="en-US" sz="2800" dirty="0">
                <a:solidFill>
                  <a:srgbClr val="800080"/>
                </a:solidFill>
              </a:rPr>
              <a:t>L.</a:t>
            </a:r>
            <a:r>
              <a:rPr lang="en-US" sz="2800" dirty="0"/>
              <a:t>  </a:t>
            </a:r>
          </a:p>
          <a:p>
            <a:pPr marL="0" indent="0">
              <a:buNone/>
            </a:pPr>
            <a:r>
              <a:rPr lang="en-US" sz="2800" dirty="0"/>
              <a:t>Each size has its own </a:t>
            </a:r>
            <a:r>
              <a:rPr lang="en-US" sz="2800" b="1" i="1" dirty="0"/>
              <a:t>SRATC</a:t>
            </a:r>
            <a:r>
              <a:rPr lang="en-US" sz="2800" dirty="0"/>
              <a:t> curve. </a:t>
            </a:r>
          </a:p>
          <a:p>
            <a:r>
              <a:rPr lang="en-US" sz="2800" dirty="0"/>
              <a:t>The firm can change to a different factory size in the long run, but not in the short run.</a:t>
            </a:r>
          </a:p>
        </p:txBody>
      </p:sp>
      <p:grpSp>
        <p:nvGrpSpPr>
          <p:cNvPr id="2" name="Group 16"/>
          <p:cNvGrpSpPr>
            <a:grpSpLocks/>
          </p:cNvGrpSpPr>
          <p:nvPr/>
        </p:nvGrpSpPr>
        <p:grpSpPr bwMode="auto">
          <a:xfrm>
            <a:off x="1346200" y="2436812"/>
            <a:ext cx="2268538" cy="1349375"/>
            <a:chOff x="2701" y="1299"/>
            <a:chExt cx="1429" cy="850"/>
          </a:xfrm>
        </p:grpSpPr>
        <p:sp>
          <p:nvSpPr>
            <p:cNvPr id="43027" name="Arc 7"/>
            <p:cNvSpPr>
              <a:spLocks/>
            </p:cNvSpPr>
            <p:nvPr/>
          </p:nvSpPr>
          <p:spPr bwMode="auto">
            <a:xfrm flipH="1" flipV="1">
              <a:off x="2701" y="1357"/>
              <a:ext cx="1077" cy="792"/>
            </a:xfrm>
            <a:custGeom>
              <a:avLst/>
              <a:gdLst>
                <a:gd name="T0" fmla="*/ 0 w 41026"/>
                <a:gd name="T1" fmla="*/ 0 h 21600"/>
                <a:gd name="T2" fmla="*/ 0 w 41026"/>
                <a:gd name="T3" fmla="*/ 0 h 21600"/>
                <a:gd name="T4" fmla="*/ 0 w 41026"/>
                <a:gd name="T5" fmla="*/ 0 h 21600"/>
                <a:gd name="T6" fmla="*/ 0 60000 65536"/>
                <a:gd name="T7" fmla="*/ 0 60000 65536"/>
                <a:gd name="T8" fmla="*/ 0 60000 65536"/>
                <a:gd name="T9" fmla="*/ 0 w 41026"/>
                <a:gd name="T10" fmla="*/ 0 h 21600"/>
                <a:gd name="T11" fmla="*/ 41026 w 41026"/>
                <a:gd name="T12" fmla="*/ 21600 h 21600"/>
              </a:gdLst>
              <a:ahLst/>
              <a:cxnLst>
                <a:cxn ang="T6">
                  <a:pos x="T0" y="T1"/>
                </a:cxn>
                <a:cxn ang="T7">
                  <a:pos x="T2" y="T3"/>
                </a:cxn>
                <a:cxn ang="T8">
                  <a:pos x="T4" y="T5"/>
                </a:cxn>
              </a:cxnLst>
              <a:rect l="T9" t="T10" r="T11" b="T12"/>
              <a:pathLst>
                <a:path w="41026" h="21600" fill="none" extrusionOk="0">
                  <a:moveTo>
                    <a:pt x="0" y="16111"/>
                  </a:moveTo>
                  <a:cubicBezTo>
                    <a:pt x="2494" y="6617"/>
                    <a:pt x="11075" y="-1"/>
                    <a:pt x="20891" y="0"/>
                  </a:cubicBezTo>
                  <a:cubicBezTo>
                    <a:pt x="29802" y="0"/>
                    <a:pt x="37799" y="5472"/>
                    <a:pt x="41025" y="13780"/>
                  </a:cubicBezTo>
                </a:path>
                <a:path w="41026" h="21600" stroke="0" extrusionOk="0">
                  <a:moveTo>
                    <a:pt x="0" y="16111"/>
                  </a:moveTo>
                  <a:cubicBezTo>
                    <a:pt x="2494" y="6617"/>
                    <a:pt x="11075" y="-1"/>
                    <a:pt x="20891" y="0"/>
                  </a:cubicBezTo>
                  <a:cubicBezTo>
                    <a:pt x="29802" y="0"/>
                    <a:pt x="37799" y="5472"/>
                    <a:pt x="41025" y="13780"/>
                  </a:cubicBezTo>
                  <a:lnTo>
                    <a:pt x="20891" y="21600"/>
                  </a:lnTo>
                  <a:close/>
                </a:path>
              </a:pathLst>
            </a:custGeom>
            <a:noFill/>
            <a:ln w="38100">
              <a:solidFill>
                <a:srgbClr val="002060"/>
              </a:solidFill>
              <a:round/>
              <a:headEnd/>
              <a:tailEnd/>
            </a:ln>
          </p:spPr>
          <p:txBody>
            <a:bodyPr wrap="none" anchor="ctr"/>
            <a:lstStyle/>
            <a:p>
              <a:endParaRPr lang="en-US">
                <a:latin typeface="Arial"/>
                <a:cs typeface="Arial"/>
              </a:endParaRPr>
            </a:p>
          </p:txBody>
        </p:sp>
        <p:sp>
          <p:nvSpPr>
            <p:cNvPr id="43028" name="Text Box 10"/>
            <p:cNvSpPr txBox="1">
              <a:spLocks noChangeArrowheads="1"/>
            </p:cNvSpPr>
            <p:nvPr/>
          </p:nvSpPr>
          <p:spPr bwMode="auto">
            <a:xfrm>
              <a:off x="3512" y="1299"/>
              <a:ext cx="618" cy="288"/>
            </a:xfrm>
            <a:prstGeom prst="rect">
              <a:avLst/>
            </a:prstGeom>
            <a:noFill/>
            <a:ln w="9525">
              <a:noFill/>
              <a:miter lim="800000"/>
              <a:headEnd/>
              <a:tailEnd/>
            </a:ln>
          </p:spPr>
          <p:txBody>
            <a:bodyPr>
              <a:spAutoFit/>
            </a:bodyPr>
            <a:lstStyle/>
            <a:p>
              <a:pPr>
                <a:spcBef>
                  <a:spcPct val="50000"/>
                </a:spcBef>
              </a:pPr>
              <a:r>
                <a:rPr lang="en-US" sz="2400" i="1" dirty="0">
                  <a:solidFill>
                    <a:srgbClr val="002060"/>
                  </a:solidFill>
                  <a:latin typeface="Arial"/>
                  <a:cs typeface="Arial"/>
                </a:rPr>
                <a:t>ATC</a:t>
              </a:r>
              <a:r>
                <a:rPr lang="en-US" sz="2400" b="1" i="1" baseline="-25000" dirty="0">
                  <a:solidFill>
                    <a:srgbClr val="002060"/>
                  </a:solidFill>
                  <a:latin typeface="Arial"/>
                  <a:cs typeface="Arial"/>
                </a:rPr>
                <a:t>S</a:t>
              </a:r>
            </a:p>
          </p:txBody>
        </p:sp>
      </p:grpSp>
      <p:grpSp>
        <p:nvGrpSpPr>
          <p:cNvPr id="3" name="Group 17"/>
          <p:cNvGrpSpPr>
            <a:grpSpLocks/>
          </p:cNvGrpSpPr>
          <p:nvPr/>
        </p:nvGrpSpPr>
        <p:grpSpPr bwMode="auto">
          <a:xfrm>
            <a:off x="2085975" y="2398712"/>
            <a:ext cx="2840038" cy="1585913"/>
            <a:chOff x="3167" y="1275"/>
            <a:chExt cx="1789" cy="999"/>
          </a:xfrm>
        </p:grpSpPr>
        <p:sp>
          <p:nvSpPr>
            <p:cNvPr id="43025" name="Arc 8"/>
            <p:cNvSpPr>
              <a:spLocks/>
            </p:cNvSpPr>
            <p:nvPr/>
          </p:nvSpPr>
          <p:spPr bwMode="auto">
            <a:xfrm flipH="1" flipV="1">
              <a:off x="3167" y="1482"/>
              <a:ext cx="1501" cy="792"/>
            </a:xfrm>
            <a:custGeom>
              <a:avLst/>
              <a:gdLst>
                <a:gd name="T0" fmla="*/ 0 w 41685"/>
                <a:gd name="T1" fmla="*/ 0 h 21600"/>
                <a:gd name="T2" fmla="*/ 0 w 41685"/>
                <a:gd name="T3" fmla="*/ 0 h 21600"/>
                <a:gd name="T4" fmla="*/ 0 w 41685"/>
                <a:gd name="T5" fmla="*/ 0 h 21600"/>
                <a:gd name="T6" fmla="*/ 0 60000 65536"/>
                <a:gd name="T7" fmla="*/ 0 60000 65536"/>
                <a:gd name="T8" fmla="*/ 0 60000 65536"/>
                <a:gd name="T9" fmla="*/ 0 w 41685"/>
                <a:gd name="T10" fmla="*/ 0 h 21600"/>
                <a:gd name="T11" fmla="*/ 41685 w 41685"/>
                <a:gd name="T12" fmla="*/ 21600 h 21600"/>
              </a:gdLst>
              <a:ahLst/>
              <a:cxnLst>
                <a:cxn ang="T6">
                  <a:pos x="T0" y="T1"/>
                </a:cxn>
                <a:cxn ang="T7">
                  <a:pos x="T2" y="T3"/>
                </a:cxn>
                <a:cxn ang="T8">
                  <a:pos x="T4" y="T5"/>
                </a:cxn>
              </a:cxnLst>
              <a:rect l="T9" t="T10" r="T11" b="T12"/>
              <a:pathLst>
                <a:path w="41685" h="21600" fill="none" extrusionOk="0">
                  <a:moveTo>
                    <a:pt x="0" y="20131"/>
                  </a:moveTo>
                  <a:cubicBezTo>
                    <a:pt x="772" y="8798"/>
                    <a:pt x="10190" y="-1"/>
                    <a:pt x="21550" y="0"/>
                  </a:cubicBezTo>
                  <a:cubicBezTo>
                    <a:pt x="30461" y="0"/>
                    <a:pt x="38458" y="5472"/>
                    <a:pt x="41684" y="13780"/>
                  </a:cubicBezTo>
                </a:path>
                <a:path w="41685" h="21600" stroke="0" extrusionOk="0">
                  <a:moveTo>
                    <a:pt x="0" y="20131"/>
                  </a:moveTo>
                  <a:cubicBezTo>
                    <a:pt x="772" y="8798"/>
                    <a:pt x="10190" y="-1"/>
                    <a:pt x="21550" y="0"/>
                  </a:cubicBezTo>
                  <a:cubicBezTo>
                    <a:pt x="30461" y="0"/>
                    <a:pt x="38458" y="5472"/>
                    <a:pt x="41684" y="13780"/>
                  </a:cubicBezTo>
                  <a:lnTo>
                    <a:pt x="21550" y="21600"/>
                  </a:lnTo>
                  <a:close/>
                </a:path>
              </a:pathLst>
            </a:custGeom>
            <a:noFill/>
            <a:ln w="38100">
              <a:solidFill>
                <a:srgbClr val="006600"/>
              </a:solidFill>
              <a:round/>
              <a:headEnd/>
              <a:tailEnd/>
            </a:ln>
          </p:spPr>
          <p:txBody>
            <a:bodyPr wrap="none" anchor="ctr"/>
            <a:lstStyle/>
            <a:p>
              <a:endParaRPr lang="en-US">
                <a:latin typeface="Arial"/>
                <a:cs typeface="Arial"/>
              </a:endParaRPr>
            </a:p>
          </p:txBody>
        </p:sp>
        <p:sp>
          <p:nvSpPr>
            <p:cNvPr id="43026" name="Text Box 11"/>
            <p:cNvSpPr txBox="1">
              <a:spLocks noChangeArrowheads="1"/>
            </p:cNvSpPr>
            <p:nvPr/>
          </p:nvSpPr>
          <p:spPr bwMode="auto">
            <a:xfrm>
              <a:off x="4338" y="1275"/>
              <a:ext cx="618" cy="288"/>
            </a:xfrm>
            <a:prstGeom prst="rect">
              <a:avLst/>
            </a:prstGeom>
            <a:noFill/>
            <a:ln w="9525">
              <a:noFill/>
              <a:miter lim="800000"/>
              <a:headEnd/>
              <a:tailEnd/>
            </a:ln>
          </p:spPr>
          <p:txBody>
            <a:bodyPr>
              <a:spAutoFit/>
            </a:bodyPr>
            <a:lstStyle/>
            <a:p>
              <a:pPr>
                <a:spcBef>
                  <a:spcPct val="50000"/>
                </a:spcBef>
              </a:pPr>
              <a:r>
                <a:rPr lang="en-US" sz="2400" i="1" dirty="0">
                  <a:solidFill>
                    <a:srgbClr val="006600"/>
                  </a:solidFill>
                  <a:latin typeface="Arial"/>
                  <a:cs typeface="Arial"/>
                </a:rPr>
                <a:t>ATC</a:t>
              </a:r>
              <a:r>
                <a:rPr lang="en-US" sz="2400" b="1" i="1" baseline="-25000" dirty="0">
                  <a:solidFill>
                    <a:srgbClr val="006600"/>
                  </a:solidFill>
                  <a:latin typeface="Arial"/>
                  <a:cs typeface="Arial"/>
                </a:rPr>
                <a:t>M</a:t>
              </a:r>
            </a:p>
          </p:txBody>
        </p:sp>
      </p:grpSp>
      <p:grpSp>
        <p:nvGrpSpPr>
          <p:cNvPr id="4" name="Group 18"/>
          <p:cNvGrpSpPr>
            <a:grpSpLocks/>
          </p:cNvGrpSpPr>
          <p:nvPr/>
        </p:nvGrpSpPr>
        <p:grpSpPr bwMode="auto">
          <a:xfrm>
            <a:off x="3495675" y="2530475"/>
            <a:ext cx="2263775" cy="1257300"/>
            <a:chOff x="4055" y="1358"/>
            <a:chExt cx="1426" cy="792"/>
          </a:xfrm>
        </p:grpSpPr>
        <p:sp>
          <p:nvSpPr>
            <p:cNvPr id="43023" name="Arc 9"/>
            <p:cNvSpPr>
              <a:spLocks/>
            </p:cNvSpPr>
            <p:nvPr/>
          </p:nvSpPr>
          <p:spPr bwMode="auto">
            <a:xfrm flipH="1" flipV="1">
              <a:off x="4055" y="1358"/>
              <a:ext cx="1009" cy="792"/>
            </a:xfrm>
            <a:custGeom>
              <a:avLst/>
              <a:gdLst>
                <a:gd name="T0" fmla="*/ 0 w 38406"/>
                <a:gd name="T1" fmla="*/ 0 h 21600"/>
                <a:gd name="T2" fmla="*/ 0 w 38406"/>
                <a:gd name="T3" fmla="*/ 0 h 21600"/>
                <a:gd name="T4" fmla="*/ 0 w 38406"/>
                <a:gd name="T5" fmla="*/ 0 h 21600"/>
                <a:gd name="T6" fmla="*/ 0 60000 65536"/>
                <a:gd name="T7" fmla="*/ 0 60000 65536"/>
                <a:gd name="T8" fmla="*/ 0 60000 65536"/>
                <a:gd name="T9" fmla="*/ 0 w 38406"/>
                <a:gd name="T10" fmla="*/ 0 h 21600"/>
                <a:gd name="T11" fmla="*/ 38406 w 38406"/>
                <a:gd name="T12" fmla="*/ 21600 h 21600"/>
              </a:gdLst>
              <a:ahLst/>
              <a:cxnLst>
                <a:cxn ang="T6">
                  <a:pos x="T0" y="T1"/>
                </a:cxn>
                <a:cxn ang="T7">
                  <a:pos x="T2" y="T3"/>
                </a:cxn>
                <a:cxn ang="T8">
                  <a:pos x="T4" y="T5"/>
                </a:cxn>
              </a:cxnLst>
              <a:rect l="T9" t="T10" r="T11" b="T12"/>
              <a:pathLst>
                <a:path w="38406" h="21600" fill="none" extrusionOk="0">
                  <a:moveTo>
                    <a:pt x="0" y="13174"/>
                  </a:moveTo>
                  <a:cubicBezTo>
                    <a:pt x="3383" y="5187"/>
                    <a:pt x="11215" y="-1"/>
                    <a:pt x="19889" y="0"/>
                  </a:cubicBezTo>
                  <a:cubicBezTo>
                    <a:pt x="27472" y="0"/>
                    <a:pt x="34500" y="3977"/>
                    <a:pt x="38405" y="10478"/>
                  </a:cubicBezTo>
                </a:path>
                <a:path w="38406" h="21600" stroke="0" extrusionOk="0">
                  <a:moveTo>
                    <a:pt x="0" y="13174"/>
                  </a:moveTo>
                  <a:cubicBezTo>
                    <a:pt x="3383" y="5187"/>
                    <a:pt x="11215" y="-1"/>
                    <a:pt x="19889" y="0"/>
                  </a:cubicBezTo>
                  <a:cubicBezTo>
                    <a:pt x="27472" y="0"/>
                    <a:pt x="34500" y="3977"/>
                    <a:pt x="38405" y="10478"/>
                  </a:cubicBezTo>
                  <a:lnTo>
                    <a:pt x="19889" y="21600"/>
                  </a:lnTo>
                  <a:close/>
                </a:path>
              </a:pathLst>
            </a:custGeom>
            <a:noFill/>
            <a:ln w="38100">
              <a:solidFill>
                <a:srgbClr val="800080"/>
              </a:solidFill>
              <a:round/>
              <a:headEnd/>
              <a:tailEnd/>
            </a:ln>
          </p:spPr>
          <p:txBody>
            <a:bodyPr wrap="none" anchor="ctr"/>
            <a:lstStyle/>
            <a:p>
              <a:endParaRPr lang="en-US">
                <a:latin typeface="Arial"/>
                <a:cs typeface="Arial"/>
              </a:endParaRPr>
            </a:p>
          </p:txBody>
        </p:sp>
        <p:sp>
          <p:nvSpPr>
            <p:cNvPr id="43024" name="Text Box 12"/>
            <p:cNvSpPr txBox="1">
              <a:spLocks noChangeArrowheads="1"/>
            </p:cNvSpPr>
            <p:nvPr/>
          </p:nvSpPr>
          <p:spPr bwMode="auto">
            <a:xfrm>
              <a:off x="4863" y="1413"/>
              <a:ext cx="618" cy="288"/>
            </a:xfrm>
            <a:prstGeom prst="rect">
              <a:avLst/>
            </a:prstGeom>
            <a:noFill/>
            <a:ln w="9525">
              <a:noFill/>
              <a:miter lim="800000"/>
              <a:headEnd/>
              <a:tailEnd/>
            </a:ln>
          </p:spPr>
          <p:txBody>
            <a:bodyPr>
              <a:spAutoFit/>
            </a:bodyPr>
            <a:lstStyle/>
            <a:p>
              <a:pPr>
                <a:spcBef>
                  <a:spcPct val="50000"/>
                </a:spcBef>
              </a:pPr>
              <a:r>
                <a:rPr lang="en-US" sz="2400" i="1" dirty="0">
                  <a:solidFill>
                    <a:srgbClr val="800080"/>
                  </a:solidFill>
                  <a:latin typeface="Arial"/>
                  <a:cs typeface="Arial"/>
                </a:rPr>
                <a:t>ATC</a:t>
              </a:r>
              <a:r>
                <a:rPr lang="en-US" sz="2400" b="1" i="1" baseline="-25000" dirty="0">
                  <a:solidFill>
                    <a:srgbClr val="800080"/>
                  </a:solidFill>
                  <a:latin typeface="Arial"/>
                  <a:cs typeface="Arial"/>
                </a:rPr>
                <a:t>L</a:t>
              </a:r>
            </a:p>
          </p:txBody>
        </p:sp>
      </p:grpSp>
      <p:grpSp>
        <p:nvGrpSpPr>
          <p:cNvPr id="5" name="Group 20"/>
          <p:cNvGrpSpPr>
            <a:grpSpLocks/>
          </p:cNvGrpSpPr>
          <p:nvPr/>
        </p:nvGrpSpPr>
        <p:grpSpPr bwMode="auto">
          <a:xfrm>
            <a:off x="68263" y="1520825"/>
            <a:ext cx="5799137" cy="3965575"/>
            <a:chOff x="1889" y="743"/>
            <a:chExt cx="3653" cy="2498"/>
          </a:xfrm>
        </p:grpSpPr>
        <p:grpSp>
          <p:nvGrpSpPr>
            <p:cNvPr id="6" name="Group 6"/>
            <p:cNvGrpSpPr>
              <a:grpSpLocks/>
            </p:cNvGrpSpPr>
            <p:nvPr/>
          </p:nvGrpSpPr>
          <p:grpSpPr bwMode="auto">
            <a:xfrm>
              <a:off x="2469" y="810"/>
              <a:ext cx="2765" cy="2282"/>
              <a:chOff x="1489" y="785"/>
              <a:chExt cx="3650" cy="2492"/>
            </a:xfrm>
          </p:grpSpPr>
          <p:sp>
            <p:nvSpPr>
              <p:cNvPr id="43021" name="Line 4"/>
              <p:cNvSpPr>
                <a:spLocks noChangeShapeType="1"/>
              </p:cNvSpPr>
              <p:nvPr/>
            </p:nvSpPr>
            <p:spPr bwMode="auto">
              <a:xfrm>
                <a:off x="1489" y="785"/>
                <a:ext cx="0" cy="2491"/>
              </a:xfrm>
              <a:prstGeom prst="line">
                <a:avLst/>
              </a:prstGeom>
              <a:noFill/>
              <a:ln w="9525">
                <a:solidFill>
                  <a:schemeClr val="tx1"/>
                </a:solidFill>
                <a:round/>
                <a:headEnd/>
                <a:tailEnd/>
              </a:ln>
            </p:spPr>
            <p:txBody>
              <a:bodyPr/>
              <a:lstStyle/>
              <a:p>
                <a:endParaRPr lang="en-US">
                  <a:latin typeface="Arial"/>
                  <a:cs typeface="Arial"/>
                </a:endParaRPr>
              </a:p>
            </p:txBody>
          </p:sp>
          <p:sp>
            <p:nvSpPr>
              <p:cNvPr id="43022" name="Line 5"/>
              <p:cNvSpPr>
                <a:spLocks noChangeShapeType="1"/>
              </p:cNvSpPr>
              <p:nvPr/>
            </p:nvSpPr>
            <p:spPr bwMode="auto">
              <a:xfrm>
                <a:off x="1489" y="3277"/>
                <a:ext cx="365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43019" name="Text Box 13"/>
            <p:cNvSpPr txBox="1">
              <a:spLocks noChangeArrowheads="1"/>
            </p:cNvSpPr>
            <p:nvPr/>
          </p:nvSpPr>
          <p:spPr bwMode="auto">
            <a:xfrm>
              <a:off x="5204" y="2943"/>
              <a:ext cx="338" cy="298"/>
            </a:xfrm>
            <a:prstGeom prst="rect">
              <a:avLst/>
            </a:prstGeom>
            <a:noFill/>
            <a:ln w="9525">
              <a:noFill/>
              <a:miter lim="800000"/>
              <a:headEnd/>
              <a:tailEnd/>
            </a:ln>
          </p:spPr>
          <p:txBody>
            <a:bodyPr>
              <a:spAutoFit/>
            </a:bodyPr>
            <a:lstStyle/>
            <a:p>
              <a:pPr>
                <a:spcBef>
                  <a:spcPct val="50000"/>
                </a:spcBef>
              </a:pPr>
              <a:r>
                <a:rPr lang="en-US" sz="2500" b="1" i="1">
                  <a:latin typeface="Arial"/>
                  <a:cs typeface="Arial"/>
                </a:rPr>
                <a:t>Q</a:t>
              </a:r>
            </a:p>
          </p:txBody>
        </p:sp>
        <p:sp>
          <p:nvSpPr>
            <p:cNvPr id="43020" name="Text Box 14"/>
            <p:cNvSpPr txBox="1">
              <a:spLocks noChangeArrowheads="1"/>
            </p:cNvSpPr>
            <p:nvPr/>
          </p:nvSpPr>
          <p:spPr bwMode="auto">
            <a:xfrm>
              <a:off x="1889" y="743"/>
              <a:ext cx="579" cy="778"/>
            </a:xfrm>
            <a:prstGeom prst="rect">
              <a:avLst/>
            </a:prstGeom>
            <a:noFill/>
            <a:ln w="9525">
              <a:noFill/>
              <a:miter lim="800000"/>
              <a:headEnd/>
              <a:tailEnd/>
            </a:ln>
          </p:spPr>
          <p:txBody>
            <a:bodyPr>
              <a:spAutoFit/>
            </a:bodyPr>
            <a:lstStyle/>
            <a:p>
              <a:pPr algn="r">
                <a:spcBef>
                  <a:spcPct val="50000"/>
                </a:spcBef>
              </a:pPr>
              <a:r>
                <a:rPr lang="en-US" sz="2500">
                  <a:latin typeface="Arial"/>
                  <a:cs typeface="Arial"/>
                </a:rPr>
                <a:t>Avg</a:t>
              </a:r>
              <a:br>
                <a:rPr lang="en-US" sz="2500">
                  <a:latin typeface="Arial"/>
                  <a:cs typeface="Arial"/>
                </a:rPr>
              </a:br>
              <a:r>
                <a:rPr lang="en-US" sz="2500">
                  <a:latin typeface="Arial"/>
                  <a:cs typeface="Arial"/>
                </a:rPr>
                <a:t>Total</a:t>
              </a:r>
              <a:br>
                <a:rPr lang="en-US" sz="2500">
                  <a:latin typeface="Arial"/>
                  <a:cs typeface="Arial"/>
                </a:rPr>
              </a:br>
              <a:r>
                <a:rPr lang="en-US" sz="2500">
                  <a:latin typeface="Arial"/>
                  <a:cs typeface="Arial"/>
                </a:rPr>
                <a:t>Cost </a:t>
              </a:r>
            </a:p>
          </p:txBody>
        </p:sp>
      </p:grpSp>
      <p:sp>
        <p:nvSpPr>
          <p:cNvPr id="21"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098722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wipe(left)">
                                      <p:cBhvr>
                                        <p:cTn id="3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algn="ctr" eaLnBrk="1" hangingPunct="1"/>
            <a:r>
              <a:rPr lang="en-US" dirty="0">
                <a:solidFill>
                  <a:srgbClr val="C00000"/>
                </a:solidFill>
              </a:rPr>
              <a:t>LRATC with 3 factory sizes</a:t>
            </a:r>
          </a:p>
        </p:txBody>
      </p:sp>
      <p:sp>
        <p:nvSpPr>
          <p:cNvPr id="14" name="Slide Number Placeholder 13"/>
          <p:cNvSpPr>
            <a:spLocks noGrp="1"/>
          </p:cNvSpPr>
          <p:nvPr>
            <p:ph type="sldNum" sz="quarter" idx="10"/>
          </p:nvPr>
        </p:nvSpPr>
        <p:spPr/>
        <p:txBody>
          <a:bodyPr/>
          <a:lstStyle/>
          <a:p>
            <a:pPr>
              <a:defRPr/>
            </a:pPr>
            <a:fld id="{2F37425F-5E17-4209-B948-B5CE2119E408}" type="slidenum">
              <a:rPr lang="en-US" smtClean="0"/>
              <a:pPr>
                <a:defRPr/>
              </a:pPr>
              <a:t>38</a:t>
            </a:fld>
            <a:endParaRPr lang="en-US" dirty="0"/>
          </a:p>
        </p:txBody>
      </p:sp>
      <p:sp>
        <p:nvSpPr>
          <p:cNvPr id="10" name="Text Placeholder 9"/>
          <p:cNvSpPr>
            <a:spLocks noGrp="1"/>
          </p:cNvSpPr>
          <p:nvPr>
            <p:ph idx="12"/>
          </p:nvPr>
        </p:nvSpPr>
        <p:spPr>
          <a:xfrm>
            <a:off x="5799137" y="999398"/>
            <a:ext cx="3344863" cy="5630002"/>
          </a:xfrm>
        </p:spPr>
        <p:txBody>
          <a:bodyPr>
            <a:normAutofit lnSpcReduction="10000"/>
          </a:bodyPr>
          <a:lstStyle/>
          <a:p>
            <a:pPr marL="0" indent="0">
              <a:buNone/>
            </a:pPr>
            <a:r>
              <a:rPr lang="en-US" sz="2800" dirty="0"/>
              <a:t>To produce less than </a:t>
            </a:r>
            <a:r>
              <a:rPr lang="en-US" sz="2800" b="1" i="1" dirty="0"/>
              <a:t>Q</a:t>
            </a:r>
            <a:r>
              <a:rPr lang="en-US" sz="2800" b="1" i="1" baseline="-25000" dirty="0"/>
              <a:t>A</a:t>
            </a:r>
            <a:r>
              <a:rPr lang="en-US" sz="2800" dirty="0"/>
              <a:t>, firm will </a:t>
            </a:r>
            <a:r>
              <a:rPr lang="en-US" sz="2800" dirty="0">
                <a:solidFill>
                  <a:srgbClr val="002060"/>
                </a:solidFill>
              </a:rPr>
              <a:t>choose size S in the long run. </a:t>
            </a:r>
            <a:endParaRPr lang="en-US" sz="2800" dirty="0"/>
          </a:p>
          <a:p>
            <a:pPr marL="0" indent="0">
              <a:buNone/>
            </a:pPr>
            <a:r>
              <a:rPr lang="en-US" sz="2800" dirty="0"/>
              <a:t>To produce between </a:t>
            </a:r>
            <a:r>
              <a:rPr lang="en-US" sz="2800" b="1" i="1" dirty="0"/>
              <a:t>Q</a:t>
            </a:r>
            <a:r>
              <a:rPr lang="en-US" sz="2800" b="1" i="1" baseline="-25000" dirty="0"/>
              <a:t>A</a:t>
            </a:r>
            <a:r>
              <a:rPr lang="en-US" sz="2800" dirty="0"/>
              <a:t> and </a:t>
            </a:r>
            <a:r>
              <a:rPr lang="en-US" sz="2800" b="1" i="1" dirty="0"/>
              <a:t>Q</a:t>
            </a:r>
            <a:r>
              <a:rPr lang="en-US" sz="2800" b="1" i="1" baseline="-25000" dirty="0"/>
              <a:t>B</a:t>
            </a:r>
            <a:r>
              <a:rPr lang="en-US" sz="2800" dirty="0"/>
              <a:t>, firm will </a:t>
            </a:r>
            <a:r>
              <a:rPr lang="en-US" sz="2800" dirty="0">
                <a:solidFill>
                  <a:srgbClr val="006600"/>
                </a:solidFill>
              </a:rPr>
              <a:t>choose size M in the long run</a:t>
            </a:r>
            <a:r>
              <a:rPr lang="en-US" sz="2800" dirty="0"/>
              <a:t>. </a:t>
            </a:r>
          </a:p>
          <a:p>
            <a:pPr marL="0" indent="0">
              <a:buNone/>
            </a:pPr>
            <a:r>
              <a:rPr lang="en-US" sz="2800" dirty="0"/>
              <a:t>To produce more than </a:t>
            </a:r>
            <a:r>
              <a:rPr lang="en-US" sz="2800" b="1" i="1" dirty="0"/>
              <a:t>Q</a:t>
            </a:r>
            <a:r>
              <a:rPr lang="en-US" sz="2800" b="1" i="1" baseline="-25000" dirty="0"/>
              <a:t>B</a:t>
            </a:r>
            <a:r>
              <a:rPr lang="en-US" sz="2800" dirty="0"/>
              <a:t>, firm will </a:t>
            </a:r>
            <a:r>
              <a:rPr lang="en-US" sz="2800" dirty="0">
                <a:solidFill>
                  <a:srgbClr val="800080"/>
                </a:solidFill>
              </a:rPr>
              <a:t>choose size L in the long run</a:t>
            </a:r>
            <a:r>
              <a:rPr lang="en-US" sz="2800" dirty="0"/>
              <a:t>.</a:t>
            </a:r>
          </a:p>
          <a:p>
            <a:pPr marL="0" indent="0">
              <a:buNone/>
            </a:pPr>
            <a:endParaRPr lang="en-US" sz="2800" dirty="0"/>
          </a:p>
        </p:txBody>
      </p:sp>
      <p:grpSp>
        <p:nvGrpSpPr>
          <p:cNvPr id="2" name="Group 3"/>
          <p:cNvGrpSpPr>
            <a:grpSpLocks/>
          </p:cNvGrpSpPr>
          <p:nvPr/>
        </p:nvGrpSpPr>
        <p:grpSpPr bwMode="auto">
          <a:xfrm>
            <a:off x="1277937" y="2398712"/>
            <a:ext cx="2268538" cy="1349375"/>
            <a:chOff x="2701" y="1299"/>
            <a:chExt cx="1429" cy="850"/>
          </a:xfrm>
        </p:grpSpPr>
        <p:sp>
          <p:nvSpPr>
            <p:cNvPr id="44065" name="Arc 4"/>
            <p:cNvSpPr>
              <a:spLocks/>
            </p:cNvSpPr>
            <p:nvPr/>
          </p:nvSpPr>
          <p:spPr bwMode="auto">
            <a:xfrm flipH="1" flipV="1">
              <a:off x="2701" y="1357"/>
              <a:ext cx="1077" cy="792"/>
            </a:xfrm>
            <a:custGeom>
              <a:avLst/>
              <a:gdLst>
                <a:gd name="T0" fmla="*/ 0 w 41026"/>
                <a:gd name="T1" fmla="*/ 0 h 21600"/>
                <a:gd name="T2" fmla="*/ 0 w 41026"/>
                <a:gd name="T3" fmla="*/ 0 h 21600"/>
                <a:gd name="T4" fmla="*/ 0 w 41026"/>
                <a:gd name="T5" fmla="*/ 0 h 21600"/>
                <a:gd name="T6" fmla="*/ 0 60000 65536"/>
                <a:gd name="T7" fmla="*/ 0 60000 65536"/>
                <a:gd name="T8" fmla="*/ 0 60000 65536"/>
                <a:gd name="T9" fmla="*/ 0 w 41026"/>
                <a:gd name="T10" fmla="*/ 0 h 21600"/>
                <a:gd name="T11" fmla="*/ 41026 w 41026"/>
                <a:gd name="T12" fmla="*/ 21600 h 21600"/>
              </a:gdLst>
              <a:ahLst/>
              <a:cxnLst>
                <a:cxn ang="T6">
                  <a:pos x="T0" y="T1"/>
                </a:cxn>
                <a:cxn ang="T7">
                  <a:pos x="T2" y="T3"/>
                </a:cxn>
                <a:cxn ang="T8">
                  <a:pos x="T4" y="T5"/>
                </a:cxn>
              </a:cxnLst>
              <a:rect l="T9" t="T10" r="T11" b="T12"/>
              <a:pathLst>
                <a:path w="41026" h="21600" fill="none" extrusionOk="0">
                  <a:moveTo>
                    <a:pt x="0" y="16111"/>
                  </a:moveTo>
                  <a:cubicBezTo>
                    <a:pt x="2494" y="6617"/>
                    <a:pt x="11075" y="-1"/>
                    <a:pt x="20891" y="0"/>
                  </a:cubicBezTo>
                  <a:cubicBezTo>
                    <a:pt x="29802" y="0"/>
                    <a:pt x="37799" y="5472"/>
                    <a:pt x="41025" y="13780"/>
                  </a:cubicBezTo>
                </a:path>
                <a:path w="41026" h="21600" stroke="0" extrusionOk="0">
                  <a:moveTo>
                    <a:pt x="0" y="16111"/>
                  </a:moveTo>
                  <a:cubicBezTo>
                    <a:pt x="2494" y="6617"/>
                    <a:pt x="11075" y="-1"/>
                    <a:pt x="20891" y="0"/>
                  </a:cubicBezTo>
                  <a:cubicBezTo>
                    <a:pt x="29802" y="0"/>
                    <a:pt x="37799" y="5472"/>
                    <a:pt x="41025" y="13780"/>
                  </a:cubicBezTo>
                  <a:lnTo>
                    <a:pt x="20891" y="21600"/>
                  </a:lnTo>
                  <a:close/>
                </a:path>
              </a:pathLst>
            </a:custGeom>
            <a:noFill/>
            <a:ln w="38100">
              <a:solidFill>
                <a:srgbClr val="002060"/>
              </a:solidFill>
              <a:round/>
              <a:headEnd/>
              <a:tailEnd/>
            </a:ln>
          </p:spPr>
          <p:txBody>
            <a:bodyPr wrap="none" anchor="ctr"/>
            <a:lstStyle/>
            <a:p>
              <a:endParaRPr lang="en-US">
                <a:latin typeface="Arial"/>
                <a:cs typeface="Arial"/>
              </a:endParaRPr>
            </a:p>
          </p:txBody>
        </p:sp>
        <p:sp>
          <p:nvSpPr>
            <p:cNvPr id="44066" name="Text Box 5"/>
            <p:cNvSpPr txBox="1">
              <a:spLocks noChangeArrowheads="1"/>
            </p:cNvSpPr>
            <p:nvPr/>
          </p:nvSpPr>
          <p:spPr bwMode="auto">
            <a:xfrm>
              <a:off x="3512" y="1299"/>
              <a:ext cx="618" cy="288"/>
            </a:xfrm>
            <a:prstGeom prst="rect">
              <a:avLst/>
            </a:prstGeom>
            <a:noFill/>
            <a:ln w="9525">
              <a:noFill/>
              <a:miter lim="800000"/>
              <a:headEnd/>
              <a:tailEnd/>
            </a:ln>
          </p:spPr>
          <p:txBody>
            <a:bodyPr>
              <a:spAutoFit/>
            </a:bodyPr>
            <a:lstStyle/>
            <a:p>
              <a:pPr>
                <a:spcBef>
                  <a:spcPct val="50000"/>
                </a:spcBef>
              </a:pPr>
              <a:r>
                <a:rPr lang="en-US" sz="2400" i="1" dirty="0">
                  <a:solidFill>
                    <a:srgbClr val="002060"/>
                  </a:solidFill>
                  <a:latin typeface="Arial"/>
                  <a:cs typeface="Arial"/>
                </a:rPr>
                <a:t>ATC</a:t>
              </a:r>
              <a:r>
                <a:rPr lang="en-US" sz="2400" b="1" i="1" baseline="-25000" dirty="0">
                  <a:solidFill>
                    <a:srgbClr val="002060"/>
                  </a:solidFill>
                  <a:latin typeface="Arial"/>
                  <a:cs typeface="Arial"/>
                </a:rPr>
                <a:t>S</a:t>
              </a:r>
            </a:p>
          </p:txBody>
        </p:sp>
      </p:grpSp>
      <p:grpSp>
        <p:nvGrpSpPr>
          <p:cNvPr id="3" name="Group 6"/>
          <p:cNvGrpSpPr>
            <a:grpSpLocks/>
          </p:cNvGrpSpPr>
          <p:nvPr/>
        </p:nvGrpSpPr>
        <p:grpSpPr bwMode="auto">
          <a:xfrm>
            <a:off x="2017712" y="2360612"/>
            <a:ext cx="2840038" cy="1585913"/>
            <a:chOff x="3167" y="1275"/>
            <a:chExt cx="1789" cy="999"/>
          </a:xfrm>
        </p:grpSpPr>
        <p:sp>
          <p:nvSpPr>
            <p:cNvPr id="44063" name="Arc 7"/>
            <p:cNvSpPr>
              <a:spLocks/>
            </p:cNvSpPr>
            <p:nvPr/>
          </p:nvSpPr>
          <p:spPr bwMode="auto">
            <a:xfrm flipH="1" flipV="1">
              <a:off x="3167" y="1482"/>
              <a:ext cx="1501" cy="792"/>
            </a:xfrm>
            <a:custGeom>
              <a:avLst/>
              <a:gdLst>
                <a:gd name="T0" fmla="*/ 0 w 41685"/>
                <a:gd name="T1" fmla="*/ 0 h 21600"/>
                <a:gd name="T2" fmla="*/ 0 w 41685"/>
                <a:gd name="T3" fmla="*/ 0 h 21600"/>
                <a:gd name="T4" fmla="*/ 0 w 41685"/>
                <a:gd name="T5" fmla="*/ 0 h 21600"/>
                <a:gd name="T6" fmla="*/ 0 60000 65536"/>
                <a:gd name="T7" fmla="*/ 0 60000 65536"/>
                <a:gd name="T8" fmla="*/ 0 60000 65536"/>
                <a:gd name="T9" fmla="*/ 0 w 41685"/>
                <a:gd name="T10" fmla="*/ 0 h 21600"/>
                <a:gd name="T11" fmla="*/ 41685 w 41685"/>
                <a:gd name="T12" fmla="*/ 21600 h 21600"/>
              </a:gdLst>
              <a:ahLst/>
              <a:cxnLst>
                <a:cxn ang="T6">
                  <a:pos x="T0" y="T1"/>
                </a:cxn>
                <a:cxn ang="T7">
                  <a:pos x="T2" y="T3"/>
                </a:cxn>
                <a:cxn ang="T8">
                  <a:pos x="T4" y="T5"/>
                </a:cxn>
              </a:cxnLst>
              <a:rect l="T9" t="T10" r="T11" b="T12"/>
              <a:pathLst>
                <a:path w="41685" h="21600" fill="none" extrusionOk="0">
                  <a:moveTo>
                    <a:pt x="0" y="20131"/>
                  </a:moveTo>
                  <a:cubicBezTo>
                    <a:pt x="772" y="8798"/>
                    <a:pt x="10190" y="-1"/>
                    <a:pt x="21550" y="0"/>
                  </a:cubicBezTo>
                  <a:cubicBezTo>
                    <a:pt x="30461" y="0"/>
                    <a:pt x="38458" y="5472"/>
                    <a:pt x="41684" y="13780"/>
                  </a:cubicBezTo>
                </a:path>
                <a:path w="41685" h="21600" stroke="0" extrusionOk="0">
                  <a:moveTo>
                    <a:pt x="0" y="20131"/>
                  </a:moveTo>
                  <a:cubicBezTo>
                    <a:pt x="772" y="8798"/>
                    <a:pt x="10190" y="-1"/>
                    <a:pt x="21550" y="0"/>
                  </a:cubicBezTo>
                  <a:cubicBezTo>
                    <a:pt x="30461" y="0"/>
                    <a:pt x="38458" y="5472"/>
                    <a:pt x="41684" y="13780"/>
                  </a:cubicBezTo>
                  <a:lnTo>
                    <a:pt x="21550" y="21600"/>
                  </a:lnTo>
                  <a:close/>
                </a:path>
              </a:pathLst>
            </a:custGeom>
            <a:noFill/>
            <a:ln w="38100">
              <a:solidFill>
                <a:srgbClr val="006600"/>
              </a:solidFill>
              <a:round/>
              <a:headEnd/>
              <a:tailEnd/>
            </a:ln>
          </p:spPr>
          <p:txBody>
            <a:bodyPr wrap="none" anchor="ctr"/>
            <a:lstStyle/>
            <a:p>
              <a:endParaRPr lang="en-US">
                <a:latin typeface="Arial"/>
                <a:cs typeface="Arial"/>
              </a:endParaRPr>
            </a:p>
          </p:txBody>
        </p:sp>
        <p:sp>
          <p:nvSpPr>
            <p:cNvPr id="44064" name="Text Box 8"/>
            <p:cNvSpPr txBox="1">
              <a:spLocks noChangeArrowheads="1"/>
            </p:cNvSpPr>
            <p:nvPr/>
          </p:nvSpPr>
          <p:spPr bwMode="auto">
            <a:xfrm>
              <a:off x="4338" y="1275"/>
              <a:ext cx="618" cy="288"/>
            </a:xfrm>
            <a:prstGeom prst="rect">
              <a:avLst/>
            </a:prstGeom>
            <a:noFill/>
            <a:ln w="9525">
              <a:noFill/>
              <a:miter lim="800000"/>
              <a:headEnd/>
              <a:tailEnd/>
            </a:ln>
          </p:spPr>
          <p:txBody>
            <a:bodyPr>
              <a:spAutoFit/>
            </a:bodyPr>
            <a:lstStyle/>
            <a:p>
              <a:pPr>
                <a:spcBef>
                  <a:spcPct val="50000"/>
                </a:spcBef>
              </a:pPr>
              <a:r>
                <a:rPr lang="en-US" sz="2400" i="1" dirty="0">
                  <a:solidFill>
                    <a:srgbClr val="006600"/>
                  </a:solidFill>
                  <a:latin typeface="Arial"/>
                  <a:cs typeface="Arial"/>
                </a:rPr>
                <a:t>ATC</a:t>
              </a:r>
              <a:r>
                <a:rPr lang="en-US" sz="2400" b="1" i="1" baseline="-25000" dirty="0">
                  <a:solidFill>
                    <a:srgbClr val="006600"/>
                  </a:solidFill>
                  <a:latin typeface="Arial"/>
                  <a:cs typeface="Arial"/>
                </a:rPr>
                <a:t>M</a:t>
              </a:r>
            </a:p>
          </p:txBody>
        </p:sp>
      </p:grpSp>
      <p:grpSp>
        <p:nvGrpSpPr>
          <p:cNvPr id="4" name="Group 9"/>
          <p:cNvGrpSpPr>
            <a:grpSpLocks/>
          </p:cNvGrpSpPr>
          <p:nvPr/>
        </p:nvGrpSpPr>
        <p:grpSpPr bwMode="auto">
          <a:xfrm>
            <a:off x="3427412" y="2492375"/>
            <a:ext cx="2263775" cy="1257300"/>
            <a:chOff x="4055" y="1358"/>
            <a:chExt cx="1426" cy="792"/>
          </a:xfrm>
        </p:grpSpPr>
        <p:sp>
          <p:nvSpPr>
            <p:cNvPr id="44061" name="Arc 10"/>
            <p:cNvSpPr>
              <a:spLocks/>
            </p:cNvSpPr>
            <p:nvPr/>
          </p:nvSpPr>
          <p:spPr bwMode="auto">
            <a:xfrm flipH="1" flipV="1">
              <a:off x="4055" y="1358"/>
              <a:ext cx="1009" cy="792"/>
            </a:xfrm>
            <a:custGeom>
              <a:avLst/>
              <a:gdLst>
                <a:gd name="T0" fmla="*/ 0 w 38406"/>
                <a:gd name="T1" fmla="*/ 0 h 21600"/>
                <a:gd name="T2" fmla="*/ 0 w 38406"/>
                <a:gd name="T3" fmla="*/ 0 h 21600"/>
                <a:gd name="T4" fmla="*/ 0 w 38406"/>
                <a:gd name="T5" fmla="*/ 0 h 21600"/>
                <a:gd name="T6" fmla="*/ 0 60000 65536"/>
                <a:gd name="T7" fmla="*/ 0 60000 65536"/>
                <a:gd name="T8" fmla="*/ 0 60000 65536"/>
                <a:gd name="T9" fmla="*/ 0 w 38406"/>
                <a:gd name="T10" fmla="*/ 0 h 21600"/>
                <a:gd name="T11" fmla="*/ 38406 w 38406"/>
                <a:gd name="T12" fmla="*/ 21600 h 21600"/>
              </a:gdLst>
              <a:ahLst/>
              <a:cxnLst>
                <a:cxn ang="T6">
                  <a:pos x="T0" y="T1"/>
                </a:cxn>
                <a:cxn ang="T7">
                  <a:pos x="T2" y="T3"/>
                </a:cxn>
                <a:cxn ang="T8">
                  <a:pos x="T4" y="T5"/>
                </a:cxn>
              </a:cxnLst>
              <a:rect l="T9" t="T10" r="T11" b="T12"/>
              <a:pathLst>
                <a:path w="38406" h="21600" fill="none" extrusionOk="0">
                  <a:moveTo>
                    <a:pt x="0" y="13174"/>
                  </a:moveTo>
                  <a:cubicBezTo>
                    <a:pt x="3383" y="5187"/>
                    <a:pt x="11215" y="-1"/>
                    <a:pt x="19889" y="0"/>
                  </a:cubicBezTo>
                  <a:cubicBezTo>
                    <a:pt x="27472" y="0"/>
                    <a:pt x="34500" y="3977"/>
                    <a:pt x="38405" y="10478"/>
                  </a:cubicBezTo>
                </a:path>
                <a:path w="38406" h="21600" stroke="0" extrusionOk="0">
                  <a:moveTo>
                    <a:pt x="0" y="13174"/>
                  </a:moveTo>
                  <a:cubicBezTo>
                    <a:pt x="3383" y="5187"/>
                    <a:pt x="11215" y="-1"/>
                    <a:pt x="19889" y="0"/>
                  </a:cubicBezTo>
                  <a:cubicBezTo>
                    <a:pt x="27472" y="0"/>
                    <a:pt x="34500" y="3977"/>
                    <a:pt x="38405" y="10478"/>
                  </a:cubicBezTo>
                  <a:lnTo>
                    <a:pt x="19889" y="21600"/>
                  </a:lnTo>
                  <a:close/>
                </a:path>
              </a:pathLst>
            </a:custGeom>
            <a:noFill/>
            <a:ln w="38100">
              <a:solidFill>
                <a:srgbClr val="800080"/>
              </a:solidFill>
              <a:round/>
              <a:headEnd/>
              <a:tailEnd/>
            </a:ln>
          </p:spPr>
          <p:txBody>
            <a:bodyPr wrap="none" anchor="ctr"/>
            <a:lstStyle/>
            <a:p>
              <a:endParaRPr lang="en-US">
                <a:latin typeface="Arial"/>
                <a:cs typeface="Arial"/>
              </a:endParaRPr>
            </a:p>
          </p:txBody>
        </p:sp>
        <p:sp>
          <p:nvSpPr>
            <p:cNvPr id="44062" name="Text Box 11"/>
            <p:cNvSpPr txBox="1">
              <a:spLocks noChangeArrowheads="1"/>
            </p:cNvSpPr>
            <p:nvPr/>
          </p:nvSpPr>
          <p:spPr bwMode="auto">
            <a:xfrm>
              <a:off x="4863" y="1413"/>
              <a:ext cx="618" cy="288"/>
            </a:xfrm>
            <a:prstGeom prst="rect">
              <a:avLst/>
            </a:prstGeom>
            <a:noFill/>
            <a:ln w="9525">
              <a:noFill/>
              <a:miter lim="800000"/>
              <a:headEnd/>
              <a:tailEnd/>
            </a:ln>
          </p:spPr>
          <p:txBody>
            <a:bodyPr>
              <a:spAutoFit/>
            </a:bodyPr>
            <a:lstStyle/>
            <a:p>
              <a:pPr>
                <a:spcBef>
                  <a:spcPct val="50000"/>
                </a:spcBef>
              </a:pPr>
              <a:r>
                <a:rPr lang="en-US" sz="2400" i="1">
                  <a:solidFill>
                    <a:srgbClr val="800080"/>
                  </a:solidFill>
                  <a:latin typeface="Arial"/>
                  <a:cs typeface="Arial"/>
                </a:rPr>
                <a:t>ATC</a:t>
              </a:r>
              <a:r>
                <a:rPr lang="en-US" sz="2400" b="1" i="1" baseline="-25000">
                  <a:solidFill>
                    <a:srgbClr val="800080"/>
                  </a:solidFill>
                  <a:latin typeface="Arial"/>
                  <a:cs typeface="Arial"/>
                </a:rPr>
                <a:t>L</a:t>
              </a:r>
            </a:p>
          </p:txBody>
        </p:sp>
      </p:grpSp>
      <p:grpSp>
        <p:nvGrpSpPr>
          <p:cNvPr id="5" name="Group 12"/>
          <p:cNvGrpSpPr>
            <a:grpSpLocks/>
          </p:cNvGrpSpPr>
          <p:nvPr/>
        </p:nvGrpSpPr>
        <p:grpSpPr bwMode="auto">
          <a:xfrm>
            <a:off x="0" y="1482725"/>
            <a:ext cx="5799137" cy="3965575"/>
            <a:chOff x="1889" y="743"/>
            <a:chExt cx="3653" cy="2498"/>
          </a:xfrm>
        </p:grpSpPr>
        <p:grpSp>
          <p:nvGrpSpPr>
            <p:cNvPr id="6" name="Group 13"/>
            <p:cNvGrpSpPr>
              <a:grpSpLocks/>
            </p:cNvGrpSpPr>
            <p:nvPr/>
          </p:nvGrpSpPr>
          <p:grpSpPr bwMode="auto">
            <a:xfrm>
              <a:off x="2469" y="810"/>
              <a:ext cx="2765" cy="2282"/>
              <a:chOff x="1489" y="785"/>
              <a:chExt cx="3650" cy="2492"/>
            </a:xfrm>
          </p:grpSpPr>
          <p:sp>
            <p:nvSpPr>
              <p:cNvPr id="44059" name="Line 14"/>
              <p:cNvSpPr>
                <a:spLocks noChangeShapeType="1"/>
              </p:cNvSpPr>
              <p:nvPr/>
            </p:nvSpPr>
            <p:spPr bwMode="auto">
              <a:xfrm>
                <a:off x="1489" y="785"/>
                <a:ext cx="0" cy="2491"/>
              </a:xfrm>
              <a:prstGeom prst="line">
                <a:avLst/>
              </a:prstGeom>
              <a:noFill/>
              <a:ln w="9525">
                <a:solidFill>
                  <a:schemeClr val="tx1"/>
                </a:solidFill>
                <a:round/>
                <a:headEnd/>
                <a:tailEnd/>
              </a:ln>
            </p:spPr>
            <p:txBody>
              <a:bodyPr/>
              <a:lstStyle/>
              <a:p>
                <a:endParaRPr lang="en-US">
                  <a:latin typeface="Arial"/>
                  <a:cs typeface="Arial"/>
                </a:endParaRPr>
              </a:p>
            </p:txBody>
          </p:sp>
          <p:sp>
            <p:nvSpPr>
              <p:cNvPr id="44060" name="Line 15"/>
              <p:cNvSpPr>
                <a:spLocks noChangeShapeType="1"/>
              </p:cNvSpPr>
              <p:nvPr/>
            </p:nvSpPr>
            <p:spPr bwMode="auto">
              <a:xfrm>
                <a:off x="1489" y="3277"/>
                <a:ext cx="365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44057" name="Text Box 16"/>
            <p:cNvSpPr txBox="1">
              <a:spLocks noChangeArrowheads="1"/>
            </p:cNvSpPr>
            <p:nvPr/>
          </p:nvSpPr>
          <p:spPr bwMode="auto">
            <a:xfrm>
              <a:off x="5204" y="2943"/>
              <a:ext cx="338" cy="298"/>
            </a:xfrm>
            <a:prstGeom prst="rect">
              <a:avLst/>
            </a:prstGeom>
            <a:noFill/>
            <a:ln w="9525">
              <a:noFill/>
              <a:miter lim="800000"/>
              <a:headEnd/>
              <a:tailEnd/>
            </a:ln>
          </p:spPr>
          <p:txBody>
            <a:bodyPr>
              <a:spAutoFit/>
            </a:bodyPr>
            <a:lstStyle/>
            <a:p>
              <a:pPr>
                <a:spcBef>
                  <a:spcPct val="50000"/>
                </a:spcBef>
              </a:pPr>
              <a:r>
                <a:rPr lang="en-US" sz="2500" b="1" i="1">
                  <a:latin typeface="Arial"/>
                  <a:cs typeface="Arial"/>
                </a:rPr>
                <a:t>Q</a:t>
              </a:r>
            </a:p>
          </p:txBody>
        </p:sp>
        <p:sp>
          <p:nvSpPr>
            <p:cNvPr id="44058" name="Text Box 17"/>
            <p:cNvSpPr txBox="1">
              <a:spLocks noChangeArrowheads="1"/>
            </p:cNvSpPr>
            <p:nvPr/>
          </p:nvSpPr>
          <p:spPr bwMode="auto">
            <a:xfrm>
              <a:off x="1889" y="743"/>
              <a:ext cx="579" cy="778"/>
            </a:xfrm>
            <a:prstGeom prst="rect">
              <a:avLst/>
            </a:prstGeom>
            <a:noFill/>
            <a:ln w="9525">
              <a:noFill/>
              <a:miter lim="800000"/>
              <a:headEnd/>
              <a:tailEnd/>
            </a:ln>
          </p:spPr>
          <p:txBody>
            <a:bodyPr>
              <a:spAutoFit/>
            </a:bodyPr>
            <a:lstStyle/>
            <a:p>
              <a:pPr algn="r">
                <a:spcBef>
                  <a:spcPct val="50000"/>
                </a:spcBef>
              </a:pPr>
              <a:r>
                <a:rPr lang="en-US" sz="2500">
                  <a:latin typeface="Arial"/>
                  <a:cs typeface="Arial"/>
                </a:rPr>
                <a:t>Avg</a:t>
              </a:r>
              <a:br>
                <a:rPr lang="en-US" sz="2500">
                  <a:latin typeface="Arial"/>
                  <a:cs typeface="Arial"/>
                </a:rPr>
              </a:br>
              <a:r>
                <a:rPr lang="en-US" sz="2500">
                  <a:latin typeface="Arial"/>
                  <a:cs typeface="Arial"/>
                </a:rPr>
                <a:t>Total</a:t>
              </a:r>
              <a:br>
                <a:rPr lang="en-US" sz="2500">
                  <a:latin typeface="Arial"/>
                  <a:cs typeface="Arial"/>
                </a:rPr>
              </a:br>
              <a:r>
                <a:rPr lang="en-US" sz="2500">
                  <a:latin typeface="Arial"/>
                  <a:cs typeface="Arial"/>
                </a:rPr>
                <a:t>Cost </a:t>
              </a:r>
            </a:p>
          </p:txBody>
        </p:sp>
      </p:grpSp>
      <p:grpSp>
        <p:nvGrpSpPr>
          <p:cNvPr id="7" name="Group 18"/>
          <p:cNvGrpSpPr>
            <a:grpSpLocks/>
          </p:cNvGrpSpPr>
          <p:nvPr/>
        </p:nvGrpSpPr>
        <p:grpSpPr bwMode="auto">
          <a:xfrm>
            <a:off x="2144712" y="3675062"/>
            <a:ext cx="636588" cy="2038350"/>
            <a:chOff x="3240" y="2124"/>
            <a:chExt cx="401" cy="1284"/>
          </a:xfrm>
        </p:grpSpPr>
        <p:sp>
          <p:nvSpPr>
            <p:cNvPr id="44054" name="Line 19"/>
            <p:cNvSpPr>
              <a:spLocks noChangeShapeType="1"/>
            </p:cNvSpPr>
            <p:nvPr/>
          </p:nvSpPr>
          <p:spPr bwMode="auto">
            <a:xfrm>
              <a:off x="3411" y="2124"/>
              <a:ext cx="0" cy="966"/>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44055" name="Text Box 20"/>
            <p:cNvSpPr txBox="1">
              <a:spLocks noChangeArrowheads="1"/>
            </p:cNvSpPr>
            <p:nvPr/>
          </p:nvSpPr>
          <p:spPr bwMode="auto">
            <a:xfrm>
              <a:off x="3240" y="3110"/>
              <a:ext cx="401" cy="298"/>
            </a:xfrm>
            <a:prstGeom prst="rect">
              <a:avLst/>
            </a:prstGeom>
            <a:noFill/>
            <a:ln w="9525">
              <a:noFill/>
              <a:miter lim="800000"/>
              <a:headEnd/>
              <a:tailEnd/>
            </a:ln>
          </p:spPr>
          <p:txBody>
            <a:bodyPr>
              <a:spAutoFit/>
            </a:bodyPr>
            <a:lstStyle/>
            <a:p>
              <a:pPr>
                <a:spcBef>
                  <a:spcPct val="50000"/>
                </a:spcBef>
              </a:pPr>
              <a:r>
                <a:rPr lang="en-US" sz="2500" b="1" i="1" dirty="0">
                  <a:latin typeface="Arial"/>
                  <a:cs typeface="Arial"/>
                </a:rPr>
                <a:t>Q</a:t>
              </a:r>
              <a:r>
                <a:rPr lang="en-US" sz="2500" baseline="-25000" dirty="0">
                  <a:latin typeface="Arial"/>
                  <a:cs typeface="Arial"/>
                </a:rPr>
                <a:t>A</a:t>
              </a:r>
            </a:p>
          </p:txBody>
        </p:sp>
      </p:grpSp>
      <p:grpSp>
        <p:nvGrpSpPr>
          <p:cNvPr id="8" name="Group 21"/>
          <p:cNvGrpSpPr>
            <a:grpSpLocks/>
          </p:cNvGrpSpPr>
          <p:nvPr/>
        </p:nvGrpSpPr>
        <p:grpSpPr bwMode="auto">
          <a:xfrm>
            <a:off x="3648075" y="3676650"/>
            <a:ext cx="636587" cy="2038350"/>
            <a:chOff x="4187" y="2125"/>
            <a:chExt cx="401" cy="1284"/>
          </a:xfrm>
        </p:grpSpPr>
        <p:sp>
          <p:nvSpPr>
            <p:cNvPr id="44052" name="Line 22"/>
            <p:cNvSpPr>
              <a:spLocks noChangeShapeType="1"/>
            </p:cNvSpPr>
            <p:nvPr/>
          </p:nvSpPr>
          <p:spPr bwMode="auto">
            <a:xfrm>
              <a:off x="4359" y="2125"/>
              <a:ext cx="0" cy="966"/>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44053" name="Text Box 23"/>
            <p:cNvSpPr txBox="1">
              <a:spLocks noChangeArrowheads="1"/>
            </p:cNvSpPr>
            <p:nvPr/>
          </p:nvSpPr>
          <p:spPr bwMode="auto">
            <a:xfrm>
              <a:off x="4187" y="3111"/>
              <a:ext cx="401" cy="298"/>
            </a:xfrm>
            <a:prstGeom prst="rect">
              <a:avLst/>
            </a:prstGeom>
            <a:noFill/>
            <a:ln w="9525">
              <a:noFill/>
              <a:miter lim="800000"/>
              <a:headEnd/>
              <a:tailEnd/>
            </a:ln>
          </p:spPr>
          <p:txBody>
            <a:bodyPr>
              <a:spAutoFit/>
            </a:bodyPr>
            <a:lstStyle/>
            <a:p>
              <a:pPr>
                <a:spcBef>
                  <a:spcPct val="50000"/>
                </a:spcBef>
              </a:pPr>
              <a:r>
                <a:rPr lang="en-US" sz="2500" b="1" i="1">
                  <a:latin typeface="Arial"/>
                  <a:cs typeface="Arial"/>
                </a:rPr>
                <a:t>Q</a:t>
              </a:r>
              <a:r>
                <a:rPr lang="en-US" sz="2500" baseline="-25000">
                  <a:latin typeface="Arial"/>
                  <a:cs typeface="Arial"/>
                </a:rPr>
                <a:t>B</a:t>
              </a:r>
            </a:p>
          </p:txBody>
        </p:sp>
      </p:grpSp>
      <p:sp>
        <p:nvSpPr>
          <p:cNvPr id="44049" name="Arc 25"/>
          <p:cNvSpPr>
            <a:spLocks/>
          </p:cNvSpPr>
          <p:nvPr/>
        </p:nvSpPr>
        <p:spPr bwMode="auto">
          <a:xfrm flipH="1" flipV="1">
            <a:off x="1277937" y="2513012"/>
            <a:ext cx="1138238" cy="1257300"/>
          </a:xfrm>
          <a:custGeom>
            <a:avLst/>
            <a:gdLst>
              <a:gd name="T0" fmla="*/ 0 w 27303"/>
              <a:gd name="T1" fmla="*/ 0 h 21600"/>
              <a:gd name="T2" fmla="*/ 0 w 27303"/>
              <a:gd name="T3" fmla="*/ 0 h 21600"/>
              <a:gd name="T4" fmla="*/ 0 w 27303"/>
              <a:gd name="T5" fmla="*/ 0 h 21600"/>
              <a:gd name="T6" fmla="*/ 0 60000 65536"/>
              <a:gd name="T7" fmla="*/ 0 60000 65536"/>
              <a:gd name="T8" fmla="*/ 0 60000 65536"/>
              <a:gd name="T9" fmla="*/ 0 w 27303"/>
              <a:gd name="T10" fmla="*/ 0 h 21600"/>
              <a:gd name="T11" fmla="*/ 27303 w 27303"/>
              <a:gd name="T12" fmla="*/ 21600 h 21600"/>
            </a:gdLst>
            <a:ahLst/>
            <a:cxnLst>
              <a:cxn ang="T6">
                <a:pos x="T0" y="T1"/>
              </a:cxn>
              <a:cxn ang="T7">
                <a:pos x="T2" y="T3"/>
              </a:cxn>
              <a:cxn ang="T8">
                <a:pos x="T4" y="T5"/>
              </a:cxn>
            </a:cxnLst>
            <a:rect l="T9" t="T10" r="T11" b="T12"/>
            <a:pathLst>
              <a:path w="27303" h="21600" fill="none" extrusionOk="0">
                <a:moveTo>
                  <a:pt x="0" y="1224"/>
                </a:moveTo>
                <a:cubicBezTo>
                  <a:pt x="2302" y="413"/>
                  <a:pt x="4726" y="-1"/>
                  <a:pt x="7168" y="0"/>
                </a:cubicBezTo>
                <a:cubicBezTo>
                  <a:pt x="16079" y="0"/>
                  <a:pt x="24076" y="5472"/>
                  <a:pt x="27302" y="13780"/>
                </a:cubicBezTo>
              </a:path>
              <a:path w="27303" h="21600" stroke="0" extrusionOk="0">
                <a:moveTo>
                  <a:pt x="0" y="1224"/>
                </a:moveTo>
                <a:cubicBezTo>
                  <a:pt x="2302" y="413"/>
                  <a:pt x="4726" y="-1"/>
                  <a:pt x="7168" y="0"/>
                </a:cubicBezTo>
                <a:cubicBezTo>
                  <a:pt x="16079" y="0"/>
                  <a:pt x="24076" y="5472"/>
                  <a:pt x="27302" y="13780"/>
                </a:cubicBezTo>
                <a:lnTo>
                  <a:pt x="7168" y="21600"/>
                </a:lnTo>
                <a:close/>
              </a:path>
            </a:pathLst>
          </a:custGeom>
          <a:noFill/>
          <a:ln w="57150">
            <a:solidFill>
              <a:srgbClr val="FF0000"/>
            </a:solidFill>
            <a:round/>
            <a:headEnd/>
            <a:tailEnd/>
          </a:ln>
        </p:spPr>
        <p:txBody>
          <a:bodyPr wrap="none" anchor="ctr"/>
          <a:lstStyle/>
          <a:p>
            <a:endParaRPr lang="en-US">
              <a:latin typeface="Arial"/>
              <a:cs typeface="Arial"/>
            </a:endParaRPr>
          </a:p>
        </p:txBody>
      </p:sp>
      <p:sp>
        <p:nvSpPr>
          <p:cNvPr id="44050" name="Arc 26"/>
          <p:cNvSpPr>
            <a:spLocks/>
          </p:cNvSpPr>
          <p:nvPr/>
        </p:nvSpPr>
        <p:spPr bwMode="auto">
          <a:xfrm flipH="1" flipV="1">
            <a:off x="2398712" y="2713037"/>
            <a:ext cx="1527175" cy="1257300"/>
          </a:xfrm>
          <a:custGeom>
            <a:avLst/>
            <a:gdLst>
              <a:gd name="T0" fmla="*/ 0 w 26699"/>
              <a:gd name="T1" fmla="*/ 0 h 21600"/>
              <a:gd name="T2" fmla="*/ 0 w 26699"/>
              <a:gd name="T3" fmla="*/ 0 h 21600"/>
              <a:gd name="T4" fmla="*/ 0 w 26699"/>
              <a:gd name="T5" fmla="*/ 0 h 21600"/>
              <a:gd name="T6" fmla="*/ 0 60000 65536"/>
              <a:gd name="T7" fmla="*/ 0 60000 65536"/>
              <a:gd name="T8" fmla="*/ 0 60000 65536"/>
              <a:gd name="T9" fmla="*/ 0 w 26699"/>
              <a:gd name="T10" fmla="*/ 0 h 21600"/>
              <a:gd name="T11" fmla="*/ 26699 w 26699"/>
              <a:gd name="T12" fmla="*/ 21600 h 21600"/>
            </a:gdLst>
            <a:ahLst/>
            <a:cxnLst>
              <a:cxn ang="T6">
                <a:pos x="T0" y="T1"/>
              </a:cxn>
              <a:cxn ang="T7">
                <a:pos x="T2" y="T3"/>
              </a:cxn>
              <a:cxn ang="T8">
                <a:pos x="T4" y="T5"/>
              </a:cxn>
            </a:cxnLst>
            <a:rect l="T9" t="T10" r="T11" b="T12"/>
            <a:pathLst>
              <a:path w="26699" h="21600" fill="none" extrusionOk="0">
                <a:moveTo>
                  <a:pt x="0" y="4510"/>
                </a:moveTo>
                <a:cubicBezTo>
                  <a:pt x="3782" y="1586"/>
                  <a:pt x="8428" y="-1"/>
                  <a:pt x="13210" y="0"/>
                </a:cubicBezTo>
                <a:cubicBezTo>
                  <a:pt x="18112" y="0"/>
                  <a:pt x="22869" y="1667"/>
                  <a:pt x="26699" y="4729"/>
                </a:cubicBezTo>
              </a:path>
              <a:path w="26699" h="21600" stroke="0" extrusionOk="0">
                <a:moveTo>
                  <a:pt x="0" y="4510"/>
                </a:moveTo>
                <a:cubicBezTo>
                  <a:pt x="3782" y="1586"/>
                  <a:pt x="8428" y="-1"/>
                  <a:pt x="13210" y="0"/>
                </a:cubicBezTo>
                <a:cubicBezTo>
                  <a:pt x="18112" y="0"/>
                  <a:pt x="22869" y="1667"/>
                  <a:pt x="26699" y="4729"/>
                </a:cubicBezTo>
                <a:lnTo>
                  <a:pt x="13210" y="21600"/>
                </a:lnTo>
                <a:close/>
              </a:path>
            </a:pathLst>
          </a:custGeom>
          <a:noFill/>
          <a:ln w="57150">
            <a:solidFill>
              <a:srgbClr val="FF0000"/>
            </a:solidFill>
            <a:round/>
            <a:headEnd/>
            <a:tailEnd/>
          </a:ln>
        </p:spPr>
        <p:txBody>
          <a:bodyPr wrap="none" anchor="ctr"/>
          <a:lstStyle/>
          <a:p>
            <a:endParaRPr lang="en-US">
              <a:latin typeface="Arial"/>
              <a:cs typeface="Arial"/>
            </a:endParaRPr>
          </a:p>
        </p:txBody>
      </p:sp>
      <p:sp>
        <p:nvSpPr>
          <p:cNvPr id="44051" name="Arc 27"/>
          <p:cNvSpPr>
            <a:spLocks/>
          </p:cNvSpPr>
          <p:nvPr/>
        </p:nvSpPr>
        <p:spPr bwMode="auto">
          <a:xfrm flipH="1" flipV="1">
            <a:off x="3906837" y="2519362"/>
            <a:ext cx="1123950" cy="1257300"/>
          </a:xfrm>
          <a:custGeom>
            <a:avLst/>
            <a:gdLst>
              <a:gd name="T0" fmla="*/ 0 w 26972"/>
              <a:gd name="T1" fmla="*/ 0 h 21600"/>
              <a:gd name="T2" fmla="*/ 0 w 26972"/>
              <a:gd name="T3" fmla="*/ 0 h 21600"/>
              <a:gd name="T4" fmla="*/ 0 w 26972"/>
              <a:gd name="T5" fmla="*/ 0 h 21600"/>
              <a:gd name="T6" fmla="*/ 0 60000 65536"/>
              <a:gd name="T7" fmla="*/ 0 60000 65536"/>
              <a:gd name="T8" fmla="*/ 0 60000 65536"/>
              <a:gd name="T9" fmla="*/ 0 w 26972"/>
              <a:gd name="T10" fmla="*/ 0 h 21600"/>
              <a:gd name="T11" fmla="*/ 26972 w 26972"/>
              <a:gd name="T12" fmla="*/ 21600 h 21600"/>
            </a:gdLst>
            <a:ahLst/>
            <a:cxnLst>
              <a:cxn ang="T6">
                <a:pos x="T0" y="T1"/>
              </a:cxn>
              <a:cxn ang="T7">
                <a:pos x="T2" y="T3"/>
              </a:cxn>
              <a:cxn ang="T8">
                <a:pos x="T4" y="T5"/>
              </a:cxn>
            </a:cxnLst>
            <a:rect l="T9" t="T10" r="T11" b="T12"/>
            <a:pathLst>
              <a:path w="26972" h="21600" fill="none" extrusionOk="0">
                <a:moveTo>
                  <a:pt x="0" y="13174"/>
                </a:moveTo>
                <a:cubicBezTo>
                  <a:pt x="3383" y="5187"/>
                  <a:pt x="11215" y="-1"/>
                  <a:pt x="19889" y="0"/>
                </a:cubicBezTo>
                <a:cubicBezTo>
                  <a:pt x="22300" y="0"/>
                  <a:pt x="24694" y="403"/>
                  <a:pt x="26971" y="1194"/>
                </a:cubicBezTo>
              </a:path>
              <a:path w="26972" h="21600" stroke="0" extrusionOk="0">
                <a:moveTo>
                  <a:pt x="0" y="13174"/>
                </a:moveTo>
                <a:cubicBezTo>
                  <a:pt x="3383" y="5187"/>
                  <a:pt x="11215" y="-1"/>
                  <a:pt x="19889" y="0"/>
                </a:cubicBezTo>
                <a:cubicBezTo>
                  <a:pt x="22300" y="0"/>
                  <a:pt x="24694" y="403"/>
                  <a:pt x="26971" y="1194"/>
                </a:cubicBezTo>
                <a:lnTo>
                  <a:pt x="19889" y="21600"/>
                </a:lnTo>
                <a:close/>
              </a:path>
            </a:pathLst>
          </a:custGeom>
          <a:noFill/>
          <a:ln w="57150">
            <a:solidFill>
              <a:srgbClr val="FF0000"/>
            </a:solidFill>
            <a:round/>
            <a:headEnd/>
            <a:tailEnd/>
          </a:ln>
        </p:spPr>
        <p:txBody>
          <a:bodyPr wrap="none" anchor="ctr"/>
          <a:lstStyle/>
          <a:p>
            <a:endParaRPr lang="en-US">
              <a:latin typeface="Arial"/>
              <a:cs typeface="Arial"/>
            </a:endParaRPr>
          </a:p>
        </p:txBody>
      </p:sp>
      <p:sp>
        <p:nvSpPr>
          <p:cNvPr id="122908" name="Text Box 28"/>
          <p:cNvSpPr txBox="1">
            <a:spLocks noChangeArrowheads="1"/>
          </p:cNvSpPr>
          <p:nvPr/>
        </p:nvSpPr>
        <p:spPr bwMode="auto">
          <a:xfrm>
            <a:off x="4629150" y="3543300"/>
            <a:ext cx="1285875" cy="473075"/>
          </a:xfrm>
          <a:prstGeom prst="rect">
            <a:avLst/>
          </a:prstGeom>
          <a:noFill/>
          <a:ln w="9525">
            <a:noFill/>
            <a:miter lim="800000"/>
            <a:headEnd/>
            <a:tailEnd/>
          </a:ln>
        </p:spPr>
        <p:txBody>
          <a:bodyPr>
            <a:spAutoFit/>
          </a:bodyPr>
          <a:lstStyle/>
          <a:p>
            <a:pPr>
              <a:spcBef>
                <a:spcPct val="50000"/>
              </a:spcBef>
            </a:pPr>
            <a:r>
              <a:rPr lang="en-US" sz="2500" i="1" dirty="0">
                <a:solidFill>
                  <a:srgbClr val="FF0000"/>
                </a:solidFill>
                <a:latin typeface="Arial"/>
                <a:cs typeface="Arial"/>
              </a:rPr>
              <a:t>LRATC</a:t>
            </a:r>
            <a:endParaRPr lang="en-US" sz="2500" i="1" baseline="-25000" dirty="0">
              <a:solidFill>
                <a:srgbClr val="FF0000"/>
              </a:solidFill>
              <a:latin typeface="Arial"/>
              <a:cs typeface="Arial"/>
            </a:endParaRPr>
          </a:p>
        </p:txBody>
      </p:sp>
      <p:sp>
        <p:nvSpPr>
          <p:cNvPr id="122910" name="Line 30"/>
          <p:cNvSpPr>
            <a:spLocks noChangeShapeType="1"/>
          </p:cNvSpPr>
          <p:nvPr/>
        </p:nvSpPr>
        <p:spPr bwMode="auto">
          <a:xfrm>
            <a:off x="925512" y="5153025"/>
            <a:ext cx="1481138" cy="0"/>
          </a:xfrm>
          <a:prstGeom prst="line">
            <a:avLst/>
          </a:prstGeom>
          <a:noFill/>
          <a:ln w="38100">
            <a:solidFill>
              <a:srgbClr val="996633"/>
            </a:solidFill>
            <a:round/>
            <a:headEnd type="triangle" w="lg" len="med"/>
            <a:tailEnd type="triangle" w="lg" len="med"/>
          </a:ln>
        </p:spPr>
        <p:txBody>
          <a:bodyPr/>
          <a:lstStyle/>
          <a:p>
            <a:endParaRPr lang="en-US">
              <a:latin typeface="Arial"/>
              <a:cs typeface="Arial"/>
            </a:endParaRPr>
          </a:p>
        </p:txBody>
      </p:sp>
      <p:sp>
        <p:nvSpPr>
          <p:cNvPr id="122911" name="Line 31"/>
          <p:cNvSpPr>
            <a:spLocks noChangeShapeType="1"/>
          </p:cNvSpPr>
          <p:nvPr/>
        </p:nvSpPr>
        <p:spPr bwMode="auto">
          <a:xfrm>
            <a:off x="2430462" y="5153025"/>
            <a:ext cx="1481138" cy="0"/>
          </a:xfrm>
          <a:prstGeom prst="line">
            <a:avLst/>
          </a:prstGeom>
          <a:noFill/>
          <a:ln w="38100">
            <a:solidFill>
              <a:srgbClr val="996633"/>
            </a:solidFill>
            <a:round/>
            <a:headEnd type="triangle" w="lg" len="med"/>
            <a:tailEnd type="triangle" w="lg" len="med"/>
          </a:ln>
        </p:spPr>
        <p:txBody>
          <a:bodyPr/>
          <a:lstStyle/>
          <a:p>
            <a:endParaRPr lang="en-US">
              <a:latin typeface="Arial"/>
              <a:cs typeface="Arial"/>
            </a:endParaRPr>
          </a:p>
        </p:txBody>
      </p:sp>
      <p:sp>
        <p:nvSpPr>
          <p:cNvPr id="122912" name="Line 32"/>
          <p:cNvSpPr>
            <a:spLocks noChangeShapeType="1"/>
          </p:cNvSpPr>
          <p:nvPr/>
        </p:nvSpPr>
        <p:spPr bwMode="auto">
          <a:xfrm>
            <a:off x="3930650" y="5153025"/>
            <a:ext cx="1433512" cy="0"/>
          </a:xfrm>
          <a:prstGeom prst="line">
            <a:avLst/>
          </a:prstGeom>
          <a:noFill/>
          <a:ln w="38100">
            <a:solidFill>
              <a:srgbClr val="996633"/>
            </a:solidFill>
            <a:round/>
            <a:headEnd type="triangle" w="lg" len="med"/>
            <a:tailEnd type="triangle" w="lg" len="med"/>
          </a:ln>
        </p:spPr>
        <p:txBody>
          <a:bodyPr/>
          <a:lstStyle/>
          <a:p>
            <a:endParaRPr lang="en-US">
              <a:latin typeface="Arial"/>
              <a:cs typeface="Arial"/>
            </a:endParaRPr>
          </a:p>
        </p:txBody>
      </p:sp>
      <p:sp>
        <p:nvSpPr>
          <p:cNvPr id="34"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535759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17" presetClass="entr" presetSubtype="10" fill="hold" grpId="0" nodeType="withEffect">
                                  <p:stCondLst>
                                    <p:cond delay="0"/>
                                  </p:stCondLst>
                                  <p:childTnLst>
                                    <p:set>
                                      <p:cBhvr>
                                        <p:cTn id="13" dur="1" fill="hold">
                                          <p:stCondLst>
                                            <p:cond delay="0"/>
                                          </p:stCondLst>
                                        </p:cTn>
                                        <p:tgtEl>
                                          <p:spTgt spid="122910"/>
                                        </p:tgtEl>
                                        <p:attrNameLst>
                                          <p:attrName>style.visibility</p:attrName>
                                        </p:attrNameLst>
                                      </p:cBhvr>
                                      <p:to>
                                        <p:strVal val="visible"/>
                                      </p:to>
                                    </p:set>
                                    <p:anim calcmode="lin" valueType="num">
                                      <p:cBhvr>
                                        <p:cTn id="14" dur="500" fill="hold"/>
                                        <p:tgtEl>
                                          <p:spTgt spid="122910"/>
                                        </p:tgtEl>
                                        <p:attrNameLst>
                                          <p:attrName>ppt_w</p:attrName>
                                        </p:attrNameLst>
                                      </p:cBhvr>
                                      <p:tavLst>
                                        <p:tav tm="0">
                                          <p:val>
                                            <p:fltVal val="0"/>
                                          </p:val>
                                        </p:tav>
                                        <p:tav tm="100000">
                                          <p:val>
                                            <p:strVal val="#ppt_w"/>
                                          </p:val>
                                        </p:tav>
                                      </p:tavLst>
                                    </p:anim>
                                    <p:anim calcmode="lin" valueType="num">
                                      <p:cBhvr>
                                        <p:cTn id="15" dur="500" fill="hold"/>
                                        <p:tgtEl>
                                          <p:spTgt spid="122910"/>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left)">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4049"/>
                                        </p:tgtEl>
                                        <p:attrNameLst>
                                          <p:attrName>style.visibility</p:attrName>
                                        </p:attrNameLst>
                                      </p:cBhvr>
                                      <p:to>
                                        <p:strVal val="visible"/>
                                      </p:to>
                                    </p:set>
                                    <p:animEffect transition="in" filter="wipe(left)">
                                      <p:cBhvr>
                                        <p:cTn id="24" dur="1000"/>
                                        <p:tgtEl>
                                          <p:spTgt spid="4404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22910"/>
                                        </p:tgtEl>
                                      </p:cBhvr>
                                    </p:animEffect>
                                    <p:set>
                                      <p:cBhvr>
                                        <p:cTn id="29" dur="1" fill="hold">
                                          <p:stCondLst>
                                            <p:cond delay="499"/>
                                          </p:stCondLst>
                                        </p:cTn>
                                        <p:tgtEl>
                                          <p:spTgt spid="122910"/>
                                        </p:tgtEl>
                                        <p:attrNameLst>
                                          <p:attrName>style.visibility</p:attrName>
                                        </p:attrNameLst>
                                      </p:cBhvr>
                                      <p:to>
                                        <p:strVal val="hidden"/>
                                      </p:to>
                                    </p:set>
                                  </p:childTnLst>
                                </p:cTn>
                              </p:par>
                              <p:par>
                                <p:cTn id="30" presetID="17" presetClass="entr" presetSubtype="10" fill="hold" grpId="0" nodeType="withEffect">
                                  <p:stCondLst>
                                    <p:cond delay="0"/>
                                  </p:stCondLst>
                                  <p:childTnLst>
                                    <p:set>
                                      <p:cBhvr>
                                        <p:cTn id="31" dur="1" fill="hold">
                                          <p:stCondLst>
                                            <p:cond delay="0"/>
                                          </p:stCondLst>
                                        </p:cTn>
                                        <p:tgtEl>
                                          <p:spTgt spid="122911"/>
                                        </p:tgtEl>
                                        <p:attrNameLst>
                                          <p:attrName>style.visibility</p:attrName>
                                        </p:attrNameLst>
                                      </p:cBhvr>
                                      <p:to>
                                        <p:strVal val="visible"/>
                                      </p:to>
                                    </p:set>
                                    <p:anim calcmode="lin" valueType="num">
                                      <p:cBhvr>
                                        <p:cTn id="32" dur="500" fill="hold"/>
                                        <p:tgtEl>
                                          <p:spTgt spid="122911"/>
                                        </p:tgtEl>
                                        <p:attrNameLst>
                                          <p:attrName>ppt_w</p:attrName>
                                        </p:attrNameLst>
                                      </p:cBhvr>
                                      <p:tavLst>
                                        <p:tav tm="0">
                                          <p:val>
                                            <p:fltVal val="0"/>
                                          </p:val>
                                        </p:tav>
                                        <p:tav tm="100000">
                                          <p:val>
                                            <p:strVal val="#ppt_w"/>
                                          </p:val>
                                        </p:tav>
                                      </p:tavLst>
                                    </p:anim>
                                    <p:anim calcmode="lin" valueType="num">
                                      <p:cBhvr>
                                        <p:cTn id="33" dur="500" fill="hold"/>
                                        <p:tgtEl>
                                          <p:spTgt spid="122911"/>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wipe(left)">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050"/>
                                        </p:tgtEl>
                                        <p:attrNameLst>
                                          <p:attrName>style.visibility</p:attrName>
                                        </p:attrNameLst>
                                      </p:cBhvr>
                                      <p:to>
                                        <p:strVal val="visible"/>
                                      </p:to>
                                    </p:set>
                                    <p:animEffect transition="in" filter="wipe(left)">
                                      <p:cBhvr>
                                        <p:cTn id="42" dur="1000"/>
                                        <p:tgtEl>
                                          <p:spTgt spid="4405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22911"/>
                                        </p:tgtEl>
                                      </p:cBhvr>
                                    </p:animEffect>
                                    <p:set>
                                      <p:cBhvr>
                                        <p:cTn id="47" dur="1" fill="hold">
                                          <p:stCondLst>
                                            <p:cond delay="499"/>
                                          </p:stCondLst>
                                        </p:cTn>
                                        <p:tgtEl>
                                          <p:spTgt spid="122911"/>
                                        </p:tgtEl>
                                        <p:attrNameLst>
                                          <p:attrName>style.visibility</p:attrName>
                                        </p:attrNameLst>
                                      </p:cBhvr>
                                      <p:to>
                                        <p:strVal val="hidden"/>
                                      </p:to>
                                    </p:set>
                                  </p:childTnLst>
                                </p:cTn>
                              </p:par>
                              <p:par>
                                <p:cTn id="48" presetID="17" presetClass="entr" presetSubtype="10" fill="hold" grpId="0" nodeType="withEffect">
                                  <p:stCondLst>
                                    <p:cond delay="0"/>
                                  </p:stCondLst>
                                  <p:childTnLst>
                                    <p:set>
                                      <p:cBhvr>
                                        <p:cTn id="49" dur="1" fill="hold">
                                          <p:stCondLst>
                                            <p:cond delay="0"/>
                                          </p:stCondLst>
                                        </p:cTn>
                                        <p:tgtEl>
                                          <p:spTgt spid="122912"/>
                                        </p:tgtEl>
                                        <p:attrNameLst>
                                          <p:attrName>style.visibility</p:attrName>
                                        </p:attrNameLst>
                                      </p:cBhvr>
                                      <p:to>
                                        <p:strVal val="visible"/>
                                      </p:to>
                                    </p:set>
                                    <p:anim calcmode="lin" valueType="num">
                                      <p:cBhvr>
                                        <p:cTn id="50" dur="500" fill="hold"/>
                                        <p:tgtEl>
                                          <p:spTgt spid="122912"/>
                                        </p:tgtEl>
                                        <p:attrNameLst>
                                          <p:attrName>ppt_w</p:attrName>
                                        </p:attrNameLst>
                                      </p:cBhvr>
                                      <p:tavLst>
                                        <p:tav tm="0">
                                          <p:val>
                                            <p:fltVal val="0"/>
                                          </p:val>
                                        </p:tav>
                                        <p:tav tm="100000">
                                          <p:val>
                                            <p:strVal val="#ppt_w"/>
                                          </p:val>
                                        </p:tav>
                                      </p:tavLst>
                                    </p:anim>
                                    <p:anim calcmode="lin" valueType="num">
                                      <p:cBhvr>
                                        <p:cTn id="51" dur="500" fill="hold"/>
                                        <p:tgtEl>
                                          <p:spTgt spid="122912"/>
                                        </p:tgtEl>
                                        <p:attrNameLst>
                                          <p:attrName>ppt_h</p:attrName>
                                        </p:attrNameLst>
                                      </p:cBhvr>
                                      <p:tavLst>
                                        <p:tav tm="0">
                                          <p:val>
                                            <p:strVal val="#ppt_h"/>
                                          </p:val>
                                        </p:tav>
                                        <p:tav tm="100000">
                                          <p:val>
                                            <p:strVal val="#ppt_h"/>
                                          </p:val>
                                        </p:tav>
                                      </p:tavLst>
                                    </p:anim>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wipe(left)">
                                      <p:cBhvr>
                                        <p:cTn id="55" dur="500"/>
                                        <p:tgtEl>
                                          <p:spTgt spid="10">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4051"/>
                                        </p:tgtEl>
                                        <p:attrNameLst>
                                          <p:attrName>style.visibility</p:attrName>
                                        </p:attrNameLst>
                                      </p:cBhvr>
                                      <p:to>
                                        <p:strVal val="visible"/>
                                      </p:to>
                                    </p:set>
                                    <p:animEffect transition="in" filter="wipe(left)">
                                      <p:cBhvr>
                                        <p:cTn id="60" dur="1000"/>
                                        <p:tgtEl>
                                          <p:spTgt spid="44051"/>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122908"/>
                                        </p:tgtEl>
                                        <p:attrNameLst>
                                          <p:attrName>style.visibility</p:attrName>
                                        </p:attrNameLst>
                                      </p:cBhvr>
                                      <p:to>
                                        <p:strVal val="visible"/>
                                      </p:to>
                                    </p:set>
                                    <p:animEffect transition="in" filter="fade">
                                      <p:cBhvr>
                                        <p:cTn id="64" dur="500"/>
                                        <p:tgtEl>
                                          <p:spTgt spid="12290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122912"/>
                                        </p:tgtEl>
                                      </p:cBhvr>
                                    </p:animEffect>
                                    <p:set>
                                      <p:cBhvr>
                                        <p:cTn id="69" dur="1" fill="hold">
                                          <p:stCondLst>
                                            <p:cond delay="499"/>
                                          </p:stCondLst>
                                        </p:cTn>
                                        <p:tgtEl>
                                          <p:spTgt spid="1229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44049" grpId="0" animBg="1"/>
      <p:bldP spid="44050" grpId="0" animBg="1"/>
      <p:bldP spid="44051" grpId="0" animBg="1"/>
      <p:bldP spid="122908" grpId="0"/>
      <p:bldP spid="122910" grpId="0" animBg="1"/>
      <p:bldP spid="122910" grpId="1" uiExpand="1" animBg="1"/>
      <p:bldP spid="122911" grpId="0" uiExpand="1" animBg="1"/>
      <p:bldP spid="122911" grpId="1" uiExpand="1" animBg="1"/>
      <p:bldP spid="122912" grpId="0" uiExpand="1" animBg="1"/>
      <p:bldP spid="12291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normAutofit/>
          </a:bodyPr>
          <a:lstStyle/>
          <a:p>
            <a:pPr algn="ctr" eaLnBrk="1" hangingPunct="1"/>
            <a:r>
              <a:rPr lang="en-US" dirty="0">
                <a:solidFill>
                  <a:srgbClr val="C00000"/>
                </a:solidFill>
              </a:rPr>
              <a:t>A typical LRATC curve</a:t>
            </a:r>
          </a:p>
        </p:txBody>
      </p:sp>
      <p:sp>
        <p:nvSpPr>
          <p:cNvPr id="10" name="Slide Number Placeholder 9"/>
          <p:cNvSpPr>
            <a:spLocks noGrp="1"/>
          </p:cNvSpPr>
          <p:nvPr>
            <p:ph type="sldNum" sz="quarter" idx="10"/>
          </p:nvPr>
        </p:nvSpPr>
        <p:spPr/>
        <p:txBody>
          <a:bodyPr/>
          <a:lstStyle/>
          <a:p>
            <a:pPr>
              <a:defRPr/>
            </a:pPr>
            <a:fld id="{2F37425F-5E17-4209-B948-B5CE2119E408}" type="slidenum">
              <a:rPr lang="en-US" smtClean="0"/>
              <a:pPr>
                <a:defRPr/>
              </a:pPr>
              <a:t>39</a:t>
            </a:fld>
            <a:endParaRPr lang="en-US" dirty="0"/>
          </a:p>
        </p:txBody>
      </p:sp>
      <p:sp>
        <p:nvSpPr>
          <p:cNvPr id="6" name="Text Placeholder 5"/>
          <p:cNvSpPr>
            <a:spLocks noGrp="1"/>
          </p:cNvSpPr>
          <p:nvPr>
            <p:ph idx="12"/>
          </p:nvPr>
        </p:nvSpPr>
        <p:spPr>
          <a:xfrm>
            <a:off x="82339" y="1143000"/>
            <a:ext cx="3899111" cy="5257800"/>
          </a:xfrm>
        </p:spPr>
        <p:txBody>
          <a:bodyPr/>
          <a:lstStyle/>
          <a:p>
            <a:r>
              <a:rPr lang="en-US" sz="2800" dirty="0"/>
              <a:t>In the real world, factories come in many sizes, each with its own </a:t>
            </a:r>
            <a:r>
              <a:rPr lang="en-US" sz="2800" b="1" i="1" dirty="0"/>
              <a:t>SRATC</a:t>
            </a:r>
            <a:r>
              <a:rPr lang="en-US" sz="2800" dirty="0"/>
              <a:t> curve. </a:t>
            </a:r>
          </a:p>
          <a:p>
            <a:endParaRPr lang="en-US" sz="2800" dirty="0"/>
          </a:p>
          <a:p>
            <a:r>
              <a:rPr lang="en-US" sz="2800" dirty="0"/>
              <a:t>So a typical </a:t>
            </a:r>
            <a:r>
              <a:rPr lang="en-US" sz="2800" b="1" i="1" dirty="0"/>
              <a:t>LRATC</a:t>
            </a:r>
            <a:r>
              <a:rPr lang="en-US" sz="2800" dirty="0"/>
              <a:t> curve looks like this:</a:t>
            </a:r>
          </a:p>
          <a:p>
            <a:endParaRPr lang="en-US" sz="2800" dirty="0"/>
          </a:p>
        </p:txBody>
      </p:sp>
      <p:sp>
        <p:nvSpPr>
          <p:cNvPr id="129028" name="Arc 4"/>
          <p:cNvSpPr>
            <a:spLocks/>
          </p:cNvSpPr>
          <p:nvPr/>
        </p:nvSpPr>
        <p:spPr bwMode="auto">
          <a:xfrm flipH="1" flipV="1">
            <a:off x="4189413" y="2478088"/>
            <a:ext cx="1222375" cy="833437"/>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grpSp>
        <p:nvGrpSpPr>
          <p:cNvPr id="2" name="Group 49"/>
          <p:cNvGrpSpPr>
            <a:grpSpLocks/>
          </p:cNvGrpSpPr>
          <p:nvPr/>
        </p:nvGrpSpPr>
        <p:grpSpPr bwMode="auto">
          <a:xfrm>
            <a:off x="3530600" y="1360488"/>
            <a:ext cx="5267325" cy="4006850"/>
            <a:chOff x="2224" y="857"/>
            <a:chExt cx="3318" cy="2524"/>
          </a:xfrm>
        </p:grpSpPr>
        <p:grpSp>
          <p:nvGrpSpPr>
            <p:cNvPr id="3" name="Group 13"/>
            <p:cNvGrpSpPr>
              <a:grpSpLocks/>
            </p:cNvGrpSpPr>
            <p:nvPr/>
          </p:nvGrpSpPr>
          <p:grpSpPr bwMode="auto">
            <a:xfrm>
              <a:off x="2525" y="1137"/>
              <a:ext cx="2715" cy="2095"/>
              <a:chOff x="1489" y="785"/>
              <a:chExt cx="3650" cy="2492"/>
            </a:xfrm>
          </p:grpSpPr>
          <p:sp>
            <p:nvSpPr>
              <p:cNvPr id="45083" name="Line 14"/>
              <p:cNvSpPr>
                <a:spLocks noChangeShapeType="1"/>
              </p:cNvSpPr>
              <p:nvPr/>
            </p:nvSpPr>
            <p:spPr bwMode="auto">
              <a:xfrm>
                <a:off x="1489" y="785"/>
                <a:ext cx="0" cy="2491"/>
              </a:xfrm>
              <a:prstGeom prst="line">
                <a:avLst/>
              </a:prstGeom>
              <a:noFill/>
              <a:ln w="9525">
                <a:solidFill>
                  <a:schemeClr val="tx1"/>
                </a:solidFill>
                <a:round/>
                <a:headEnd/>
                <a:tailEnd/>
              </a:ln>
            </p:spPr>
            <p:txBody>
              <a:bodyPr/>
              <a:lstStyle/>
              <a:p>
                <a:endParaRPr lang="en-US">
                  <a:latin typeface="Arial"/>
                  <a:cs typeface="Arial"/>
                </a:endParaRPr>
              </a:p>
            </p:txBody>
          </p:sp>
          <p:sp>
            <p:nvSpPr>
              <p:cNvPr id="45084" name="Line 15"/>
              <p:cNvSpPr>
                <a:spLocks noChangeShapeType="1"/>
              </p:cNvSpPr>
              <p:nvPr/>
            </p:nvSpPr>
            <p:spPr bwMode="auto">
              <a:xfrm>
                <a:off x="1489" y="3277"/>
                <a:ext cx="365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45081" name="Text Box 16"/>
            <p:cNvSpPr txBox="1">
              <a:spLocks noChangeArrowheads="1"/>
            </p:cNvSpPr>
            <p:nvPr/>
          </p:nvSpPr>
          <p:spPr bwMode="auto">
            <a:xfrm>
              <a:off x="5210" y="3083"/>
              <a:ext cx="332" cy="298"/>
            </a:xfrm>
            <a:prstGeom prst="rect">
              <a:avLst/>
            </a:prstGeom>
            <a:noFill/>
            <a:ln w="9525">
              <a:noFill/>
              <a:miter lim="800000"/>
              <a:headEnd/>
              <a:tailEnd/>
            </a:ln>
          </p:spPr>
          <p:txBody>
            <a:bodyPr>
              <a:spAutoFit/>
            </a:bodyPr>
            <a:lstStyle/>
            <a:p>
              <a:pPr>
                <a:spcBef>
                  <a:spcPct val="50000"/>
                </a:spcBef>
              </a:pPr>
              <a:r>
                <a:rPr lang="en-US" sz="2500" b="1" i="1">
                  <a:latin typeface="Arial"/>
                  <a:cs typeface="Arial"/>
                </a:rPr>
                <a:t>Q</a:t>
              </a:r>
            </a:p>
          </p:txBody>
        </p:sp>
        <p:sp>
          <p:nvSpPr>
            <p:cNvPr id="45082" name="Text Box 17"/>
            <p:cNvSpPr txBox="1">
              <a:spLocks noChangeArrowheads="1"/>
            </p:cNvSpPr>
            <p:nvPr/>
          </p:nvSpPr>
          <p:spPr bwMode="auto">
            <a:xfrm>
              <a:off x="2224" y="857"/>
              <a:ext cx="568" cy="298"/>
            </a:xfrm>
            <a:prstGeom prst="rect">
              <a:avLst/>
            </a:prstGeom>
            <a:noFill/>
            <a:ln w="9525">
              <a:noFill/>
              <a:miter lim="800000"/>
              <a:headEnd/>
              <a:tailEnd/>
            </a:ln>
          </p:spPr>
          <p:txBody>
            <a:bodyPr>
              <a:spAutoFit/>
            </a:bodyPr>
            <a:lstStyle/>
            <a:p>
              <a:pPr algn="r">
                <a:spcBef>
                  <a:spcPct val="50000"/>
                </a:spcBef>
              </a:pPr>
              <a:r>
                <a:rPr lang="en-US" sz="2500" i="1">
                  <a:latin typeface="Arial"/>
                  <a:cs typeface="Arial"/>
                </a:rPr>
                <a:t>ATC</a:t>
              </a:r>
            </a:p>
          </p:txBody>
        </p:sp>
      </p:grpSp>
      <p:sp>
        <p:nvSpPr>
          <p:cNvPr id="129059" name="Arc 35"/>
          <p:cNvSpPr>
            <a:spLocks/>
          </p:cNvSpPr>
          <p:nvPr/>
        </p:nvSpPr>
        <p:spPr bwMode="auto">
          <a:xfrm flipH="1" flipV="1">
            <a:off x="4341813" y="273050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0" name="Arc 36"/>
          <p:cNvSpPr>
            <a:spLocks/>
          </p:cNvSpPr>
          <p:nvPr/>
        </p:nvSpPr>
        <p:spPr bwMode="auto">
          <a:xfrm flipH="1" flipV="1">
            <a:off x="4587875" y="294322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1" name="Arc 37"/>
          <p:cNvSpPr>
            <a:spLocks/>
          </p:cNvSpPr>
          <p:nvPr/>
        </p:nvSpPr>
        <p:spPr bwMode="auto">
          <a:xfrm flipH="1" flipV="1">
            <a:off x="4819650" y="304165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2" name="Arc 38"/>
          <p:cNvSpPr>
            <a:spLocks/>
          </p:cNvSpPr>
          <p:nvPr/>
        </p:nvSpPr>
        <p:spPr bwMode="auto">
          <a:xfrm flipH="1" flipV="1">
            <a:off x="5153025" y="307975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3" name="Arc 39"/>
          <p:cNvSpPr>
            <a:spLocks/>
          </p:cNvSpPr>
          <p:nvPr/>
        </p:nvSpPr>
        <p:spPr bwMode="auto">
          <a:xfrm flipH="1" flipV="1">
            <a:off x="5538788" y="307657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4" name="Arc 40"/>
          <p:cNvSpPr>
            <a:spLocks/>
          </p:cNvSpPr>
          <p:nvPr/>
        </p:nvSpPr>
        <p:spPr bwMode="auto">
          <a:xfrm flipH="1" flipV="1">
            <a:off x="5924550" y="3078163"/>
            <a:ext cx="1222375" cy="833437"/>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5" name="Arc 41"/>
          <p:cNvSpPr>
            <a:spLocks/>
          </p:cNvSpPr>
          <p:nvPr/>
        </p:nvSpPr>
        <p:spPr bwMode="auto">
          <a:xfrm flipH="1" flipV="1">
            <a:off x="6299200" y="307657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6" name="Arc 42"/>
          <p:cNvSpPr>
            <a:spLocks/>
          </p:cNvSpPr>
          <p:nvPr/>
        </p:nvSpPr>
        <p:spPr bwMode="auto">
          <a:xfrm flipH="1" flipV="1">
            <a:off x="6618288" y="3028950"/>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7" name="Arc 43"/>
          <p:cNvSpPr>
            <a:spLocks/>
          </p:cNvSpPr>
          <p:nvPr/>
        </p:nvSpPr>
        <p:spPr bwMode="auto">
          <a:xfrm flipH="1" flipV="1">
            <a:off x="6915150" y="2847975"/>
            <a:ext cx="1222375" cy="833438"/>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sp>
        <p:nvSpPr>
          <p:cNvPr id="129068" name="Arc 44"/>
          <p:cNvSpPr>
            <a:spLocks/>
          </p:cNvSpPr>
          <p:nvPr/>
        </p:nvSpPr>
        <p:spPr bwMode="auto">
          <a:xfrm flipH="1" flipV="1">
            <a:off x="7123113" y="2611438"/>
            <a:ext cx="1222375" cy="833437"/>
          </a:xfrm>
          <a:custGeom>
            <a:avLst/>
            <a:gdLst>
              <a:gd name="T0" fmla="*/ 0 w 40309"/>
              <a:gd name="T1" fmla="*/ 2147483647 h 21600"/>
              <a:gd name="T2" fmla="*/ 2147483647 w 40309"/>
              <a:gd name="T3" fmla="*/ 2147483647 h 21600"/>
              <a:gd name="T4" fmla="*/ 2147483647 w 40309"/>
              <a:gd name="T5" fmla="*/ 2147483647 h 21600"/>
              <a:gd name="T6" fmla="*/ 0 60000 65536"/>
              <a:gd name="T7" fmla="*/ 0 60000 65536"/>
              <a:gd name="T8" fmla="*/ 0 60000 65536"/>
              <a:gd name="T9" fmla="*/ 0 w 40309"/>
              <a:gd name="T10" fmla="*/ 0 h 21600"/>
              <a:gd name="T11" fmla="*/ 40309 w 40309"/>
              <a:gd name="T12" fmla="*/ 21600 h 21600"/>
            </a:gdLst>
            <a:ahLst/>
            <a:cxnLst>
              <a:cxn ang="T6">
                <a:pos x="T0" y="T1"/>
              </a:cxn>
              <a:cxn ang="T7">
                <a:pos x="T2" y="T3"/>
              </a:cxn>
              <a:cxn ang="T8">
                <a:pos x="T4" y="T5"/>
              </a:cxn>
            </a:cxnLst>
            <a:rect l="T9" t="T10" r="T11" b="T12"/>
            <a:pathLst>
              <a:path w="40309" h="21600" fill="none" extrusionOk="0">
                <a:moveTo>
                  <a:pt x="0" y="13881"/>
                </a:moveTo>
                <a:cubicBezTo>
                  <a:pt x="3199" y="5520"/>
                  <a:pt x="11222" y="-1"/>
                  <a:pt x="20174" y="0"/>
                </a:cubicBezTo>
                <a:cubicBezTo>
                  <a:pt x="29085" y="0"/>
                  <a:pt x="37082" y="5472"/>
                  <a:pt x="40308" y="13780"/>
                </a:cubicBezTo>
              </a:path>
              <a:path w="40309" h="21600" stroke="0" extrusionOk="0">
                <a:moveTo>
                  <a:pt x="0" y="13881"/>
                </a:moveTo>
                <a:cubicBezTo>
                  <a:pt x="3199" y="5520"/>
                  <a:pt x="11222" y="-1"/>
                  <a:pt x="20174" y="0"/>
                </a:cubicBezTo>
                <a:cubicBezTo>
                  <a:pt x="29085" y="0"/>
                  <a:pt x="37082" y="5472"/>
                  <a:pt x="40308" y="13780"/>
                </a:cubicBezTo>
                <a:lnTo>
                  <a:pt x="20174" y="21600"/>
                </a:lnTo>
                <a:close/>
              </a:path>
            </a:pathLst>
          </a:custGeom>
          <a:noFill/>
          <a:ln w="28575">
            <a:solidFill>
              <a:schemeClr val="tx1"/>
            </a:solidFill>
            <a:round/>
            <a:headEnd/>
            <a:tailEnd/>
          </a:ln>
        </p:spPr>
        <p:txBody>
          <a:bodyPr wrap="none" anchor="ctr"/>
          <a:lstStyle/>
          <a:p>
            <a:endParaRPr lang="en-US">
              <a:latin typeface="Arial"/>
              <a:cs typeface="Arial"/>
            </a:endParaRPr>
          </a:p>
        </p:txBody>
      </p:sp>
      <p:grpSp>
        <p:nvGrpSpPr>
          <p:cNvPr id="4" name="Group 48"/>
          <p:cNvGrpSpPr>
            <a:grpSpLocks/>
          </p:cNvGrpSpPr>
          <p:nvPr/>
        </p:nvGrpSpPr>
        <p:grpSpPr bwMode="auto">
          <a:xfrm>
            <a:off x="4189413" y="2176463"/>
            <a:ext cx="4610100" cy="1744662"/>
            <a:chOff x="2639" y="1371"/>
            <a:chExt cx="2904" cy="1099"/>
          </a:xfrm>
        </p:grpSpPr>
        <p:sp>
          <p:nvSpPr>
            <p:cNvPr id="45075" name="Text Box 29"/>
            <p:cNvSpPr txBox="1">
              <a:spLocks noChangeArrowheads="1"/>
            </p:cNvSpPr>
            <p:nvPr/>
          </p:nvSpPr>
          <p:spPr bwMode="auto">
            <a:xfrm>
              <a:off x="4733" y="1486"/>
              <a:ext cx="810" cy="298"/>
            </a:xfrm>
            <a:prstGeom prst="rect">
              <a:avLst/>
            </a:prstGeom>
            <a:noFill/>
            <a:ln w="9525">
              <a:noFill/>
              <a:miter lim="800000"/>
              <a:headEnd/>
              <a:tailEnd/>
            </a:ln>
          </p:spPr>
          <p:txBody>
            <a:bodyPr>
              <a:spAutoFit/>
            </a:bodyPr>
            <a:lstStyle/>
            <a:p>
              <a:pPr>
                <a:spcBef>
                  <a:spcPct val="50000"/>
                </a:spcBef>
              </a:pPr>
              <a:r>
                <a:rPr lang="en-US" sz="2500" i="1" dirty="0">
                  <a:solidFill>
                    <a:srgbClr val="CC0000"/>
                  </a:solidFill>
                  <a:latin typeface="Arial"/>
                  <a:cs typeface="Arial"/>
                </a:rPr>
                <a:t>LRATC</a:t>
              </a:r>
              <a:endParaRPr lang="en-US" sz="2500" i="1" baseline="-25000" dirty="0">
                <a:solidFill>
                  <a:srgbClr val="CC0000"/>
                </a:solidFill>
                <a:latin typeface="Arial"/>
                <a:cs typeface="Arial"/>
              </a:endParaRPr>
            </a:p>
          </p:txBody>
        </p:sp>
        <p:grpSp>
          <p:nvGrpSpPr>
            <p:cNvPr id="5" name="Group 34"/>
            <p:cNvGrpSpPr>
              <a:grpSpLocks/>
            </p:cNvGrpSpPr>
            <p:nvPr/>
          </p:nvGrpSpPr>
          <p:grpSpPr bwMode="auto">
            <a:xfrm>
              <a:off x="2639" y="1371"/>
              <a:ext cx="2654" cy="1099"/>
              <a:chOff x="2716" y="1497"/>
              <a:chExt cx="2654" cy="1099"/>
            </a:xfrm>
          </p:grpSpPr>
          <p:sp>
            <p:nvSpPr>
              <p:cNvPr id="45077" name="Arc 30"/>
              <p:cNvSpPr>
                <a:spLocks/>
              </p:cNvSpPr>
              <p:nvPr/>
            </p:nvSpPr>
            <p:spPr bwMode="auto">
              <a:xfrm flipH="1" flipV="1">
                <a:off x="2716" y="1497"/>
                <a:ext cx="948" cy="1099"/>
              </a:xfrm>
              <a:custGeom>
                <a:avLst/>
                <a:gdLst>
                  <a:gd name="T0" fmla="*/ 0 w 20154"/>
                  <a:gd name="T1" fmla="*/ 0 h 21600"/>
                  <a:gd name="T2" fmla="*/ 0 w 20154"/>
                  <a:gd name="T3" fmla="*/ 0 h 21600"/>
                  <a:gd name="T4" fmla="*/ 0 w 20154"/>
                  <a:gd name="T5" fmla="*/ 0 h 21600"/>
                  <a:gd name="T6" fmla="*/ 0 60000 65536"/>
                  <a:gd name="T7" fmla="*/ 0 60000 65536"/>
                  <a:gd name="T8" fmla="*/ 0 60000 65536"/>
                  <a:gd name="T9" fmla="*/ 0 w 20154"/>
                  <a:gd name="T10" fmla="*/ 0 h 21600"/>
                  <a:gd name="T11" fmla="*/ 20154 w 20154"/>
                  <a:gd name="T12" fmla="*/ 21600 h 21600"/>
                </a:gdLst>
                <a:ahLst/>
                <a:cxnLst>
                  <a:cxn ang="T6">
                    <a:pos x="T0" y="T1"/>
                  </a:cxn>
                  <a:cxn ang="T7">
                    <a:pos x="T2" y="T3"/>
                  </a:cxn>
                  <a:cxn ang="T8">
                    <a:pos x="T4" y="T5"/>
                  </a:cxn>
                </a:cxnLst>
                <a:rect l="T9" t="T10" r="T11" b="T12"/>
                <a:pathLst>
                  <a:path w="20154" h="21600" fill="none" extrusionOk="0">
                    <a:moveTo>
                      <a:pt x="0" y="0"/>
                    </a:moveTo>
                    <a:cubicBezTo>
                      <a:pt x="6" y="0"/>
                      <a:pt x="12" y="-1"/>
                      <a:pt x="19" y="0"/>
                    </a:cubicBezTo>
                    <a:cubicBezTo>
                      <a:pt x="8930" y="0"/>
                      <a:pt x="16927" y="5472"/>
                      <a:pt x="20153" y="13780"/>
                    </a:cubicBezTo>
                  </a:path>
                  <a:path w="20154" h="21600" stroke="0" extrusionOk="0">
                    <a:moveTo>
                      <a:pt x="0" y="0"/>
                    </a:moveTo>
                    <a:cubicBezTo>
                      <a:pt x="6" y="0"/>
                      <a:pt x="12" y="-1"/>
                      <a:pt x="19" y="0"/>
                    </a:cubicBezTo>
                    <a:cubicBezTo>
                      <a:pt x="8930" y="0"/>
                      <a:pt x="16927" y="5472"/>
                      <a:pt x="20153" y="13780"/>
                    </a:cubicBezTo>
                    <a:lnTo>
                      <a:pt x="19" y="21600"/>
                    </a:lnTo>
                    <a:close/>
                  </a:path>
                </a:pathLst>
              </a:custGeom>
              <a:noFill/>
              <a:ln w="38100">
                <a:solidFill>
                  <a:srgbClr val="CC0000"/>
                </a:solidFill>
                <a:round/>
                <a:headEnd/>
                <a:tailEnd/>
              </a:ln>
            </p:spPr>
            <p:txBody>
              <a:bodyPr wrap="none" anchor="ctr"/>
              <a:lstStyle/>
              <a:p>
                <a:endParaRPr lang="en-US">
                  <a:latin typeface="Arial"/>
                  <a:cs typeface="Arial"/>
                </a:endParaRPr>
              </a:p>
            </p:txBody>
          </p:sp>
          <p:sp>
            <p:nvSpPr>
              <p:cNvPr id="45078" name="Arc 31"/>
              <p:cNvSpPr>
                <a:spLocks/>
              </p:cNvSpPr>
              <p:nvPr/>
            </p:nvSpPr>
            <p:spPr bwMode="auto">
              <a:xfrm flipH="1" flipV="1">
                <a:off x="4416" y="1497"/>
                <a:ext cx="954" cy="1099"/>
              </a:xfrm>
              <a:custGeom>
                <a:avLst/>
                <a:gdLst>
                  <a:gd name="T0" fmla="*/ 0 w 20283"/>
                  <a:gd name="T1" fmla="*/ 0 h 21600"/>
                  <a:gd name="T2" fmla="*/ 0 w 20283"/>
                  <a:gd name="T3" fmla="*/ 0 h 21600"/>
                  <a:gd name="T4" fmla="*/ 0 w 20283"/>
                  <a:gd name="T5" fmla="*/ 0 h 21600"/>
                  <a:gd name="T6" fmla="*/ 0 60000 65536"/>
                  <a:gd name="T7" fmla="*/ 0 60000 65536"/>
                  <a:gd name="T8" fmla="*/ 0 60000 65536"/>
                  <a:gd name="T9" fmla="*/ 0 w 20283"/>
                  <a:gd name="T10" fmla="*/ 0 h 21600"/>
                  <a:gd name="T11" fmla="*/ 20283 w 20283"/>
                  <a:gd name="T12" fmla="*/ 21600 h 21600"/>
                </a:gdLst>
                <a:ahLst/>
                <a:cxnLst>
                  <a:cxn ang="T6">
                    <a:pos x="T0" y="T1"/>
                  </a:cxn>
                  <a:cxn ang="T7">
                    <a:pos x="T2" y="T3"/>
                  </a:cxn>
                  <a:cxn ang="T8">
                    <a:pos x="T4" y="T5"/>
                  </a:cxn>
                </a:cxnLst>
                <a:rect l="T9" t="T10" r="T11" b="T12"/>
                <a:pathLst>
                  <a:path w="20283" h="21600" fill="none" extrusionOk="0">
                    <a:moveTo>
                      <a:pt x="0" y="13881"/>
                    </a:moveTo>
                    <a:cubicBezTo>
                      <a:pt x="3199" y="5520"/>
                      <a:pt x="11222" y="-1"/>
                      <a:pt x="20174" y="0"/>
                    </a:cubicBezTo>
                    <a:cubicBezTo>
                      <a:pt x="20210" y="0"/>
                      <a:pt x="20246" y="0"/>
                      <a:pt x="20282" y="0"/>
                    </a:cubicBezTo>
                  </a:path>
                  <a:path w="20283" h="21600" stroke="0" extrusionOk="0">
                    <a:moveTo>
                      <a:pt x="0" y="13881"/>
                    </a:moveTo>
                    <a:cubicBezTo>
                      <a:pt x="3199" y="5520"/>
                      <a:pt x="11222" y="-1"/>
                      <a:pt x="20174" y="0"/>
                    </a:cubicBezTo>
                    <a:cubicBezTo>
                      <a:pt x="20210" y="0"/>
                      <a:pt x="20246" y="0"/>
                      <a:pt x="20282" y="0"/>
                    </a:cubicBezTo>
                    <a:lnTo>
                      <a:pt x="20174" y="21600"/>
                    </a:lnTo>
                    <a:close/>
                  </a:path>
                </a:pathLst>
              </a:custGeom>
              <a:noFill/>
              <a:ln w="38100">
                <a:solidFill>
                  <a:srgbClr val="CC0000"/>
                </a:solidFill>
                <a:round/>
                <a:headEnd/>
                <a:tailEnd/>
              </a:ln>
            </p:spPr>
            <p:txBody>
              <a:bodyPr wrap="none" anchor="ctr"/>
              <a:lstStyle/>
              <a:p>
                <a:endParaRPr lang="en-US">
                  <a:latin typeface="Arial"/>
                  <a:cs typeface="Arial"/>
                </a:endParaRPr>
              </a:p>
            </p:txBody>
          </p:sp>
          <p:sp>
            <p:nvSpPr>
              <p:cNvPr id="45079" name="Line 33"/>
              <p:cNvSpPr>
                <a:spLocks noChangeShapeType="1"/>
              </p:cNvSpPr>
              <p:nvPr/>
            </p:nvSpPr>
            <p:spPr bwMode="auto">
              <a:xfrm>
                <a:off x="3663" y="2596"/>
                <a:ext cx="756" cy="0"/>
              </a:xfrm>
              <a:prstGeom prst="line">
                <a:avLst/>
              </a:prstGeom>
              <a:noFill/>
              <a:ln w="38100">
                <a:solidFill>
                  <a:srgbClr val="CC0000"/>
                </a:solidFill>
                <a:round/>
                <a:headEnd/>
                <a:tailEnd/>
              </a:ln>
            </p:spPr>
            <p:txBody>
              <a:bodyPr/>
              <a:lstStyle/>
              <a:p>
                <a:endParaRPr lang="en-US">
                  <a:latin typeface="Arial"/>
                  <a:cs typeface="Arial"/>
                </a:endParaRPr>
              </a:p>
            </p:txBody>
          </p:sp>
        </p:grpSp>
      </p:grpSp>
      <p:sp>
        <p:nvSpPr>
          <p:cNvPr id="29"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001950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9028"/>
                                        </p:tgtEl>
                                        <p:attrNameLst>
                                          <p:attrName>style.visibility</p:attrName>
                                        </p:attrNameLst>
                                      </p:cBhvr>
                                      <p:to>
                                        <p:strVal val="visible"/>
                                      </p:to>
                                    </p:set>
                                    <p:animEffect transition="in" filter="fade">
                                      <p:cBhvr>
                                        <p:cTn id="11" dur="500"/>
                                        <p:tgtEl>
                                          <p:spTgt spid="12902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9059"/>
                                        </p:tgtEl>
                                        <p:attrNameLst>
                                          <p:attrName>style.visibility</p:attrName>
                                        </p:attrNameLst>
                                      </p:cBhvr>
                                      <p:to>
                                        <p:strVal val="visible"/>
                                      </p:to>
                                    </p:set>
                                    <p:animEffect transition="in" filter="fade">
                                      <p:cBhvr>
                                        <p:cTn id="15" dur="500"/>
                                        <p:tgtEl>
                                          <p:spTgt spid="12905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9060"/>
                                        </p:tgtEl>
                                        <p:attrNameLst>
                                          <p:attrName>style.visibility</p:attrName>
                                        </p:attrNameLst>
                                      </p:cBhvr>
                                      <p:to>
                                        <p:strVal val="visible"/>
                                      </p:to>
                                    </p:set>
                                    <p:animEffect transition="in" filter="fade">
                                      <p:cBhvr>
                                        <p:cTn id="19" dur="500"/>
                                        <p:tgtEl>
                                          <p:spTgt spid="12906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9061"/>
                                        </p:tgtEl>
                                        <p:attrNameLst>
                                          <p:attrName>style.visibility</p:attrName>
                                        </p:attrNameLst>
                                      </p:cBhvr>
                                      <p:to>
                                        <p:strVal val="visible"/>
                                      </p:to>
                                    </p:set>
                                    <p:animEffect transition="in" filter="fade">
                                      <p:cBhvr>
                                        <p:cTn id="23" dur="500"/>
                                        <p:tgtEl>
                                          <p:spTgt spid="12906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9062"/>
                                        </p:tgtEl>
                                        <p:attrNameLst>
                                          <p:attrName>style.visibility</p:attrName>
                                        </p:attrNameLst>
                                      </p:cBhvr>
                                      <p:to>
                                        <p:strVal val="visible"/>
                                      </p:to>
                                    </p:set>
                                    <p:animEffect transition="in" filter="fade">
                                      <p:cBhvr>
                                        <p:cTn id="27" dur="500"/>
                                        <p:tgtEl>
                                          <p:spTgt spid="12906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9063"/>
                                        </p:tgtEl>
                                        <p:attrNameLst>
                                          <p:attrName>style.visibility</p:attrName>
                                        </p:attrNameLst>
                                      </p:cBhvr>
                                      <p:to>
                                        <p:strVal val="visible"/>
                                      </p:to>
                                    </p:set>
                                    <p:animEffect transition="in" filter="fade">
                                      <p:cBhvr>
                                        <p:cTn id="31" dur="500"/>
                                        <p:tgtEl>
                                          <p:spTgt spid="12906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9064"/>
                                        </p:tgtEl>
                                        <p:attrNameLst>
                                          <p:attrName>style.visibility</p:attrName>
                                        </p:attrNameLst>
                                      </p:cBhvr>
                                      <p:to>
                                        <p:strVal val="visible"/>
                                      </p:to>
                                    </p:set>
                                    <p:animEffect transition="in" filter="fade">
                                      <p:cBhvr>
                                        <p:cTn id="35" dur="500"/>
                                        <p:tgtEl>
                                          <p:spTgt spid="12906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9065"/>
                                        </p:tgtEl>
                                        <p:attrNameLst>
                                          <p:attrName>style.visibility</p:attrName>
                                        </p:attrNameLst>
                                      </p:cBhvr>
                                      <p:to>
                                        <p:strVal val="visible"/>
                                      </p:to>
                                    </p:set>
                                    <p:animEffect transition="in" filter="fade">
                                      <p:cBhvr>
                                        <p:cTn id="39" dur="500"/>
                                        <p:tgtEl>
                                          <p:spTgt spid="12906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9066"/>
                                        </p:tgtEl>
                                        <p:attrNameLst>
                                          <p:attrName>style.visibility</p:attrName>
                                        </p:attrNameLst>
                                      </p:cBhvr>
                                      <p:to>
                                        <p:strVal val="visible"/>
                                      </p:to>
                                    </p:set>
                                    <p:animEffect transition="in" filter="fade">
                                      <p:cBhvr>
                                        <p:cTn id="43" dur="500"/>
                                        <p:tgtEl>
                                          <p:spTgt spid="12906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9067"/>
                                        </p:tgtEl>
                                        <p:attrNameLst>
                                          <p:attrName>style.visibility</p:attrName>
                                        </p:attrNameLst>
                                      </p:cBhvr>
                                      <p:to>
                                        <p:strVal val="visible"/>
                                      </p:to>
                                    </p:set>
                                    <p:animEffect transition="in" filter="fade">
                                      <p:cBhvr>
                                        <p:cTn id="47" dur="500"/>
                                        <p:tgtEl>
                                          <p:spTgt spid="129067"/>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29068"/>
                                        </p:tgtEl>
                                        <p:attrNameLst>
                                          <p:attrName>style.visibility</p:attrName>
                                        </p:attrNameLst>
                                      </p:cBhvr>
                                      <p:to>
                                        <p:strVal val="visible"/>
                                      </p:to>
                                    </p:set>
                                    <p:animEffect transition="in" filter="fade">
                                      <p:cBhvr>
                                        <p:cTn id="51" dur="500"/>
                                        <p:tgtEl>
                                          <p:spTgt spid="12906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
                                            <p:txEl>
                                              <p:pRg st="2" end="2"/>
                                            </p:txEl>
                                          </p:spTgt>
                                        </p:tgtEl>
                                        <p:attrNameLst>
                                          <p:attrName>style.visibility</p:attrName>
                                        </p:attrNameLst>
                                      </p:cBhvr>
                                      <p:to>
                                        <p:strVal val="visible"/>
                                      </p:to>
                                    </p:set>
                                    <p:animEffect transition="in" filter="wipe(left)">
                                      <p:cBhvr>
                                        <p:cTn id="56" dur="500"/>
                                        <p:tgtEl>
                                          <p:spTgt spid="6">
                                            <p:txEl>
                                              <p:pRg st="2" end="2"/>
                                            </p:txEl>
                                          </p:spTgt>
                                        </p:tgtEl>
                                      </p:cBhvr>
                                    </p:animEffect>
                                  </p:childTnLst>
                                </p:cTn>
                              </p:par>
                            </p:childTnLst>
                          </p:cTn>
                        </p:par>
                        <p:par>
                          <p:cTn id="57" fill="hold">
                            <p:stCondLst>
                              <p:cond delay="500"/>
                            </p:stCondLst>
                            <p:childTnLst>
                              <p:par>
                                <p:cTn id="58" presetID="18" presetClass="entr" presetSubtype="3" fill="hold" nodeType="after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strips(upRight)">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29028" grpId="0" animBg="1"/>
      <p:bldP spid="129059" grpId="0" animBg="1"/>
      <p:bldP spid="129060" grpId="0" animBg="1"/>
      <p:bldP spid="129061" grpId="0" animBg="1"/>
      <p:bldP spid="129062" grpId="0" animBg="1"/>
      <p:bldP spid="129063" grpId="0" animBg="1"/>
      <p:bldP spid="129064" grpId="0" animBg="1"/>
      <p:bldP spid="129065" grpId="0" animBg="1"/>
      <p:bldP spid="129066" grpId="0" animBg="1"/>
      <p:bldP spid="129067" grpId="0" animBg="1"/>
      <p:bldP spid="1290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Revenue, Total Cost, and Profit</a:t>
            </a:r>
          </a:p>
        </p:txBody>
      </p:sp>
      <p:sp>
        <p:nvSpPr>
          <p:cNvPr id="3" name="Content Placeholder 2"/>
          <p:cNvSpPr>
            <a:spLocks noGrp="1"/>
          </p:cNvSpPr>
          <p:nvPr>
            <p:ph idx="1"/>
          </p:nvPr>
        </p:nvSpPr>
        <p:spPr/>
        <p:txBody>
          <a:bodyPr/>
          <a:lstStyle/>
          <a:p>
            <a:r>
              <a:rPr lang="en-US" dirty="0"/>
              <a:t>Assumption:</a:t>
            </a:r>
          </a:p>
          <a:p>
            <a:pPr lvl="1"/>
            <a:r>
              <a:rPr lang="en-US" dirty="0"/>
              <a:t>The goal of a firm is to maximize profit</a:t>
            </a:r>
          </a:p>
          <a:p>
            <a:r>
              <a:rPr lang="en-US" dirty="0"/>
              <a:t>Total revenue, </a:t>
            </a:r>
            <a:r>
              <a:rPr lang="en-US" b="1" i="1" dirty="0"/>
              <a:t>TR</a:t>
            </a:r>
            <a:r>
              <a:rPr lang="en-US" dirty="0"/>
              <a:t> = </a:t>
            </a:r>
            <a:r>
              <a:rPr lang="en-US" b="1" i="1" dirty="0"/>
              <a:t>P</a:t>
            </a:r>
            <a:r>
              <a:rPr lang="en-US" dirty="0"/>
              <a:t> × </a:t>
            </a:r>
            <a:r>
              <a:rPr lang="en-US" b="1" i="1" dirty="0"/>
              <a:t>Q</a:t>
            </a:r>
            <a:r>
              <a:rPr lang="en-US" dirty="0"/>
              <a:t> </a:t>
            </a:r>
          </a:p>
          <a:p>
            <a:pPr lvl="1"/>
            <a:r>
              <a:rPr lang="en-US" dirty="0"/>
              <a:t>The amount a firm receives for the sale of its output</a:t>
            </a:r>
          </a:p>
          <a:p>
            <a:r>
              <a:rPr lang="en-US" dirty="0"/>
              <a:t>Total cost, </a:t>
            </a:r>
            <a:r>
              <a:rPr lang="en-US" b="1" i="1" dirty="0"/>
              <a:t>TC </a:t>
            </a:r>
          </a:p>
          <a:p>
            <a:pPr lvl="1"/>
            <a:r>
              <a:rPr lang="en-US" dirty="0"/>
              <a:t>The market value of the inputs a firm uses in production</a:t>
            </a:r>
          </a:p>
          <a:p>
            <a:r>
              <a:rPr lang="en-US" dirty="0"/>
              <a:t>Profit  = </a:t>
            </a:r>
            <a:r>
              <a:rPr lang="en-US" b="1" i="1" dirty="0"/>
              <a:t>TR</a:t>
            </a:r>
            <a:r>
              <a:rPr lang="en-US" dirty="0"/>
              <a:t> – </a:t>
            </a:r>
            <a:r>
              <a:rPr lang="en-US" b="1" i="1" dirty="0"/>
              <a:t>TC</a:t>
            </a:r>
            <a:r>
              <a:rPr lang="en-US" dirty="0"/>
              <a: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6694351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wrap="square" anchor="ctr"/>
          <a:lstStyle/>
          <a:p>
            <a:r>
              <a:rPr lang="en-US" altLang="en-US" dirty="0"/>
              <a:t>Costs in Short and Long Run – 1 </a:t>
            </a:r>
          </a:p>
        </p:txBody>
      </p:sp>
      <p:sp>
        <p:nvSpPr>
          <p:cNvPr id="35843" name="Content Placeholder 2"/>
          <p:cNvSpPr>
            <a:spLocks noGrp="1"/>
          </p:cNvSpPr>
          <p:nvPr>
            <p:ph idx="1"/>
          </p:nvPr>
        </p:nvSpPr>
        <p:spPr>
          <a:prstGeom prst="rect">
            <a:avLst/>
          </a:prstGeom>
        </p:spPr>
        <p:txBody>
          <a:bodyPr/>
          <a:lstStyle/>
          <a:p>
            <a:r>
              <a:rPr lang="en-US" altLang="en-US" dirty="0"/>
              <a:t>Economies of scale</a:t>
            </a:r>
          </a:p>
          <a:p>
            <a:pPr lvl="1"/>
            <a:r>
              <a:rPr lang="en-US" altLang="en-US" dirty="0"/>
              <a:t>Long-run average total cost falls as the quantity of output increases</a:t>
            </a:r>
          </a:p>
          <a:p>
            <a:pPr lvl="2"/>
            <a:r>
              <a:rPr lang="en-US" altLang="en-US" dirty="0"/>
              <a:t>Increasing specialization among workers</a:t>
            </a:r>
          </a:p>
          <a:p>
            <a:pPr lvl="2"/>
            <a:r>
              <a:rPr lang="en-US" altLang="en-US" dirty="0"/>
              <a:t>More common when Q is low </a:t>
            </a:r>
          </a:p>
          <a:p>
            <a:r>
              <a:rPr lang="en-US" altLang="en-US" dirty="0"/>
              <a:t>Constant returns to scale</a:t>
            </a:r>
          </a:p>
          <a:p>
            <a:pPr lvl="1"/>
            <a:r>
              <a:rPr lang="en-US" altLang="en-US" dirty="0"/>
              <a:t>Long-run average total cost stays the same as the quantity of output changes</a:t>
            </a:r>
          </a:p>
        </p:txBody>
      </p:sp>
      <p:sp>
        <p:nvSpPr>
          <p:cNvPr id="3584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7AD165D-F943-404A-8137-EAB5FA8B7BD8}" type="slidenum">
              <a:rPr lang="en-US" altLang="en-US" sz="1200" smtClean="0">
                <a:solidFill>
                  <a:srgbClr val="002060"/>
                </a:solidFill>
              </a:rPr>
              <a:pPr eaLnBrk="1" hangingPunct="1"/>
              <a:t>40</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21613006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ctr"/>
          <a:lstStyle/>
          <a:p>
            <a:r>
              <a:rPr lang="en-US" altLang="en-US" dirty="0"/>
              <a:t>Costs in Short and Long Run – 2 </a:t>
            </a:r>
          </a:p>
        </p:txBody>
      </p:sp>
      <p:sp>
        <p:nvSpPr>
          <p:cNvPr id="36867" name="Content Placeholder 2"/>
          <p:cNvSpPr>
            <a:spLocks noGrp="1"/>
          </p:cNvSpPr>
          <p:nvPr>
            <p:ph idx="1"/>
          </p:nvPr>
        </p:nvSpPr>
        <p:spPr>
          <a:prstGeom prst="rect">
            <a:avLst/>
          </a:prstGeom>
        </p:spPr>
        <p:txBody>
          <a:bodyPr/>
          <a:lstStyle/>
          <a:p>
            <a:r>
              <a:rPr lang="en-US" altLang="en-US" dirty="0"/>
              <a:t>Diseconomies of scale</a:t>
            </a:r>
          </a:p>
          <a:p>
            <a:pPr lvl="1"/>
            <a:r>
              <a:rPr lang="en-US" altLang="en-US" dirty="0"/>
              <a:t>Long-run average total cost rises as the quantity of output increases</a:t>
            </a:r>
          </a:p>
          <a:p>
            <a:pPr lvl="1"/>
            <a:r>
              <a:rPr lang="en-US" altLang="en-US" dirty="0"/>
              <a:t>Increasing coordination problems in large organizations.  </a:t>
            </a:r>
          </a:p>
          <a:p>
            <a:pPr lvl="2"/>
            <a:r>
              <a:rPr lang="en-US" altLang="en-US" dirty="0"/>
              <a:t>E.g., management becomes stretched, can’t control costs. </a:t>
            </a:r>
          </a:p>
          <a:p>
            <a:pPr lvl="2"/>
            <a:r>
              <a:rPr lang="en-US" altLang="en-US" dirty="0"/>
              <a:t>More common when </a:t>
            </a:r>
            <a:r>
              <a:rPr lang="en-US" altLang="en-US" b="1" i="1" dirty="0"/>
              <a:t>Q</a:t>
            </a:r>
            <a:r>
              <a:rPr lang="en-US" altLang="en-US" dirty="0"/>
              <a:t> is high. </a:t>
            </a:r>
          </a:p>
          <a:p>
            <a:pPr lvl="1"/>
            <a:endParaRPr lang="en-US" altLang="en-US" dirty="0"/>
          </a:p>
        </p:txBody>
      </p:sp>
      <p:sp>
        <p:nvSpPr>
          <p:cNvPr id="36869"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431F0E2-F988-4AC1-82DA-FC0AE505591D}" type="slidenum">
              <a:rPr lang="en-US" altLang="en-US" sz="1200" smtClean="0">
                <a:solidFill>
                  <a:srgbClr val="002060"/>
                </a:solidFill>
              </a:rPr>
              <a:pPr eaLnBrk="1" hangingPunct="1"/>
              <a:t>41</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735156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normAutofit/>
          </a:bodyPr>
          <a:lstStyle/>
          <a:p>
            <a:pPr algn="ctr" eaLnBrk="1" hangingPunct="1"/>
            <a:r>
              <a:rPr lang="en-US" dirty="0">
                <a:solidFill>
                  <a:srgbClr val="C00000"/>
                </a:solidFill>
              </a:rPr>
              <a:t>Economies and diseconomies of scale</a:t>
            </a:r>
          </a:p>
        </p:txBody>
      </p:sp>
      <p:sp>
        <p:nvSpPr>
          <p:cNvPr id="10" name="Slide Number Placeholder 9"/>
          <p:cNvSpPr>
            <a:spLocks noGrp="1"/>
          </p:cNvSpPr>
          <p:nvPr>
            <p:ph type="sldNum" sz="quarter" idx="10"/>
          </p:nvPr>
        </p:nvSpPr>
        <p:spPr/>
        <p:txBody>
          <a:bodyPr/>
          <a:lstStyle/>
          <a:p>
            <a:pPr>
              <a:defRPr/>
            </a:pPr>
            <a:fld id="{2F37425F-5E17-4209-B948-B5CE2119E408}" type="slidenum">
              <a:rPr lang="en-US" smtClean="0"/>
              <a:pPr>
                <a:defRPr/>
              </a:pPr>
              <a:t>42</a:t>
            </a:fld>
            <a:endParaRPr lang="en-US" dirty="0"/>
          </a:p>
        </p:txBody>
      </p:sp>
      <p:sp>
        <p:nvSpPr>
          <p:cNvPr id="6" name="Text Placeholder 5"/>
          <p:cNvSpPr>
            <a:spLocks noGrp="1"/>
          </p:cNvSpPr>
          <p:nvPr>
            <p:ph idx="12"/>
          </p:nvPr>
        </p:nvSpPr>
        <p:spPr>
          <a:xfrm>
            <a:off x="152400" y="990600"/>
            <a:ext cx="3581400" cy="5410200"/>
          </a:xfrm>
        </p:spPr>
        <p:txBody>
          <a:bodyPr>
            <a:noAutofit/>
          </a:bodyPr>
          <a:lstStyle/>
          <a:p>
            <a:pPr marL="0" indent="0">
              <a:buNone/>
            </a:pPr>
            <a:r>
              <a:rPr lang="en-US" sz="2800" dirty="0">
                <a:solidFill>
                  <a:srgbClr val="002060"/>
                </a:solidFill>
              </a:rPr>
              <a:t>Economies of scale:  </a:t>
            </a:r>
            <a:r>
              <a:rPr lang="en-US" sz="2800" b="1" i="1" dirty="0"/>
              <a:t>ATC</a:t>
            </a:r>
            <a:r>
              <a:rPr lang="en-US" sz="2800" dirty="0"/>
              <a:t> falls as </a:t>
            </a:r>
            <a:r>
              <a:rPr lang="en-US" sz="2800" b="1" i="1" dirty="0"/>
              <a:t>Q</a:t>
            </a:r>
            <a:r>
              <a:rPr lang="en-US" sz="2800" dirty="0"/>
              <a:t> increases. </a:t>
            </a:r>
            <a:endParaRPr lang="en-US" sz="1200" dirty="0"/>
          </a:p>
          <a:p>
            <a:r>
              <a:rPr lang="en-US" sz="2800" dirty="0">
                <a:solidFill>
                  <a:srgbClr val="006600"/>
                </a:solidFill>
              </a:rPr>
              <a:t>Constant returns to scale:  </a:t>
            </a:r>
            <a:r>
              <a:rPr lang="en-US" sz="2800" b="1" i="1" dirty="0"/>
              <a:t>ATC</a:t>
            </a:r>
            <a:r>
              <a:rPr lang="en-US" sz="2800" dirty="0"/>
              <a:t> stays the same as </a:t>
            </a:r>
            <a:r>
              <a:rPr lang="en-US" sz="2800" b="1" i="1" dirty="0"/>
              <a:t>Q</a:t>
            </a:r>
            <a:r>
              <a:rPr lang="en-US" sz="2800" dirty="0"/>
              <a:t> increases.</a:t>
            </a:r>
            <a:endParaRPr lang="en-US" sz="1200" dirty="0"/>
          </a:p>
          <a:p>
            <a:pPr marL="0" indent="0">
              <a:buNone/>
            </a:pPr>
            <a:r>
              <a:rPr lang="en-US" sz="2800" dirty="0">
                <a:solidFill>
                  <a:srgbClr val="800080"/>
                </a:solidFill>
              </a:rPr>
              <a:t>Diseconomies of scale:  </a:t>
            </a:r>
            <a:r>
              <a:rPr lang="en-US" sz="2800" b="1" i="1" dirty="0"/>
              <a:t>ATC</a:t>
            </a:r>
            <a:r>
              <a:rPr lang="en-US" sz="2800" dirty="0"/>
              <a:t> rises as </a:t>
            </a:r>
            <a:r>
              <a:rPr lang="en-US" sz="2800" b="1" i="1" dirty="0"/>
              <a:t>Q</a:t>
            </a:r>
            <a:r>
              <a:rPr lang="en-US" sz="2800" dirty="0"/>
              <a:t> increases. </a:t>
            </a:r>
          </a:p>
          <a:p>
            <a:endParaRPr lang="en-US" sz="2800" dirty="0"/>
          </a:p>
        </p:txBody>
      </p:sp>
      <p:grpSp>
        <p:nvGrpSpPr>
          <p:cNvPr id="2" name="Group 33"/>
          <p:cNvGrpSpPr>
            <a:grpSpLocks/>
          </p:cNvGrpSpPr>
          <p:nvPr/>
        </p:nvGrpSpPr>
        <p:grpSpPr bwMode="auto">
          <a:xfrm>
            <a:off x="4189413" y="2176463"/>
            <a:ext cx="4610100" cy="1744662"/>
            <a:chOff x="2639" y="1371"/>
            <a:chExt cx="2904" cy="1099"/>
          </a:xfrm>
        </p:grpSpPr>
        <p:sp>
          <p:nvSpPr>
            <p:cNvPr id="46099" name="Text Box 34"/>
            <p:cNvSpPr txBox="1">
              <a:spLocks noChangeArrowheads="1"/>
            </p:cNvSpPr>
            <p:nvPr/>
          </p:nvSpPr>
          <p:spPr bwMode="auto">
            <a:xfrm>
              <a:off x="4733" y="1486"/>
              <a:ext cx="810" cy="298"/>
            </a:xfrm>
            <a:prstGeom prst="rect">
              <a:avLst/>
            </a:prstGeom>
            <a:noFill/>
            <a:ln w="9525">
              <a:noFill/>
              <a:miter lim="800000"/>
              <a:headEnd/>
              <a:tailEnd/>
            </a:ln>
          </p:spPr>
          <p:txBody>
            <a:bodyPr>
              <a:spAutoFit/>
            </a:bodyPr>
            <a:lstStyle/>
            <a:p>
              <a:pPr>
                <a:spcBef>
                  <a:spcPct val="50000"/>
                </a:spcBef>
              </a:pPr>
              <a:r>
                <a:rPr lang="en-US" sz="2500" i="1">
                  <a:solidFill>
                    <a:srgbClr val="CC0000"/>
                  </a:solidFill>
                  <a:latin typeface="Arial"/>
                  <a:cs typeface="Arial"/>
                </a:rPr>
                <a:t>LRATC</a:t>
              </a:r>
              <a:endParaRPr lang="en-US" sz="2500" i="1" baseline="-25000">
                <a:solidFill>
                  <a:srgbClr val="CC0000"/>
                </a:solidFill>
                <a:latin typeface="Arial"/>
                <a:cs typeface="Arial"/>
              </a:endParaRPr>
            </a:p>
          </p:txBody>
        </p:sp>
        <p:grpSp>
          <p:nvGrpSpPr>
            <p:cNvPr id="3" name="Group 35"/>
            <p:cNvGrpSpPr>
              <a:grpSpLocks/>
            </p:cNvGrpSpPr>
            <p:nvPr/>
          </p:nvGrpSpPr>
          <p:grpSpPr bwMode="auto">
            <a:xfrm>
              <a:off x="2639" y="1371"/>
              <a:ext cx="2654" cy="1099"/>
              <a:chOff x="2716" y="1497"/>
              <a:chExt cx="2654" cy="1099"/>
            </a:xfrm>
          </p:grpSpPr>
          <p:sp>
            <p:nvSpPr>
              <p:cNvPr id="46101" name="Arc 36"/>
              <p:cNvSpPr>
                <a:spLocks/>
              </p:cNvSpPr>
              <p:nvPr/>
            </p:nvSpPr>
            <p:spPr bwMode="auto">
              <a:xfrm flipH="1" flipV="1">
                <a:off x="2716" y="1497"/>
                <a:ext cx="948" cy="1099"/>
              </a:xfrm>
              <a:custGeom>
                <a:avLst/>
                <a:gdLst>
                  <a:gd name="T0" fmla="*/ 0 w 20154"/>
                  <a:gd name="T1" fmla="*/ 0 h 21600"/>
                  <a:gd name="T2" fmla="*/ 0 w 20154"/>
                  <a:gd name="T3" fmla="*/ 0 h 21600"/>
                  <a:gd name="T4" fmla="*/ 0 w 20154"/>
                  <a:gd name="T5" fmla="*/ 0 h 21600"/>
                  <a:gd name="T6" fmla="*/ 0 60000 65536"/>
                  <a:gd name="T7" fmla="*/ 0 60000 65536"/>
                  <a:gd name="T8" fmla="*/ 0 60000 65536"/>
                  <a:gd name="T9" fmla="*/ 0 w 20154"/>
                  <a:gd name="T10" fmla="*/ 0 h 21600"/>
                  <a:gd name="T11" fmla="*/ 20154 w 20154"/>
                  <a:gd name="T12" fmla="*/ 21600 h 21600"/>
                </a:gdLst>
                <a:ahLst/>
                <a:cxnLst>
                  <a:cxn ang="T6">
                    <a:pos x="T0" y="T1"/>
                  </a:cxn>
                  <a:cxn ang="T7">
                    <a:pos x="T2" y="T3"/>
                  </a:cxn>
                  <a:cxn ang="T8">
                    <a:pos x="T4" y="T5"/>
                  </a:cxn>
                </a:cxnLst>
                <a:rect l="T9" t="T10" r="T11" b="T12"/>
                <a:pathLst>
                  <a:path w="20154" h="21600" fill="none" extrusionOk="0">
                    <a:moveTo>
                      <a:pt x="0" y="0"/>
                    </a:moveTo>
                    <a:cubicBezTo>
                      <a:pt x="6" y="0"/>
                      <a:pt x="12" y="-1"/>
                      <a:pt x="19" y="0"/>
                    </a:cubicBezTo>
                    <a:cubicBezTo>
                      <a:pt x="8930" y="0"/>
                      <a:pt x="16927" y="5472"/>
                      <a:pt x="20153" y="13780"/>
                    </a:cubicBezTo>
                  </a:path>
                  <a:path w="20154" h="21600" stroke="0" extrusionOk="0">
                    <a:moveTo>
                      <a:pt x="0" y="0"/>
                    </a:moveTo>
                    <a:cubicBezTo>
                      <a:pt x="6" y="0"/>
                      <a:pt x="12" y="-1"/>
                      <a:pt x="19" y="0"/>
                    </a:cubicBezTo>
                    <a:cubicBezTo>
                      <a:pt x="8930" y="0"/>
                      <a:pt x="16927" y="5472"/>
                      <a:pt x="20153" y="13780"/>
                    </a:cubicBezTo>
                    <a:lnTo>
                      <a:pt x="19" y="21600"/>
                    </a:lnTo>
                    <a:close/>
                  </a:path>
                </a:pathLst>
              </a:custGeom>
              <a:noFill/>
              <a:ln w="38100">
                <a:solidFill>
                  <a:srgbClr val="CC0000"/>
                </a:solidFill>
                <a:round/>
                <a:headEnd/>
                <a:tailEnd/>
              </a:ln>
            </p:spPr>
            <p:txBody>
              <a:bodyPr wrap="none" anchor="ctr"/>
              <a:lstStyle/>
              <a:p>
                <a:endParaRPr lang="en-US">
                  <a:latin typeface="Arial"/>
                  <a:cs typeface="Arial"/>
                </a:endParaRPr>
              </a:p>
            </p:txBody>
          </p:sp>
          <p:sp>
            <p:nvSpPr>
              <p:cNvPr id="46102" name="Arc 37"/>
              <p:cNvSpPr>
                <a:spLocks/>
              </p:cNvSpPr>
              <p:nvPr/>
            </p:nvSpPr>
            <p:spPr bwMode="auto">
              <a:xfrm flipH="1" flipV="1">
                <a:off x="4416" y="1497"/>
                <a:ext cx="954" cy="1099"/>
              </a:xfrm>
              <a:custGeom>
                <a:avLst/>
                <a:gdLst>
                  <a:gd name="T0" fmla="*/ 0 w 20283"/>
                  <a:gd name="T1" fmla="*/ 0 h 21600"/>
                  <a:gd name="T2" fmla="*/ 0 w 20283"/>
                  <a:gd name="T3" fmla="*/ 0 h 21600"/>
                  <a:gd name="T4" fmla="*/ 0 w 20283"/>
                  <a:gd name="T5" fmla="*/ 0 h 21600"/>
                  <a:gd name="T6" fmla="*/ 0 60000 65536"/>
                  <a:gd name="T7" fmla="*/ 0 60000 65536"/>
                  <a:gd name="T8" fmla="*/ 0 60000 65536"/>
                  <a:gd name="T9" fmla="*/ 0 w 20283"/>
                  <a:gd name="T10" fmla="*/ 0 h 21600"/>
                  <a:gd name="T11" fmla="*/ 20283 w 20283"/>
                  <a:gd name="T12" fmla="*/ 21600 h 21600"/>
                </a:gdLst>
                <a:ahLst/>
                <a:cxnLst>
                  <a:cxn ang="T6">
                    <a:pos x="T0" y="T1"/>
                  </a:cxn>
                  <a:cxn ang="T7">
                    <a:pos x="T2" y="T3"/>
                  </a:cxn>
                  <a:cxn ang="T8">
                    <a:pos x="T4" y="T5"/>
                  </a:cxn>
                </a:cxnLst>
                <a:rect l="T9" t="T10" r="T11" b="T12"/>
                <a:pathLst>
                  <a:path w="20283" h="21600" fill="none" extrusionOk="0">
                    <a:moveTo>
                      <a:pt x="0" y="13881"/>
                    </a:moveTo>
                    <a:cubicBezTo>
                      <a:pt x="3199" y="5520"/>
                      <a:pt x="11222" y="-1"/>
                      <a:pt x="20174" y="0"/>
                    </a:cubicBezTo>
                    <a:cubicBezTo>
                      <a:pt x="20210" y="0"/>
                      <a:pt x="20246" y="0"/>
                      <a:pt x="20282" y="0"/>
                    </a:cubicBezTo>
                  </a:path>
                  <a:path w="20283" h="21600" stroke="0" extrusionOk="0">
                    <a:moveTo>
                      <a:pt x="0" y="13881"/>
                    </a:moveTo>
                    <a:cubicBezTo>
                      <a:pt x="3199" y="5520"/>
                      <a:pt x="11222" y="-1"/>
                      <a:pt x="20174" y="0"/>
                    </a:cubicBezTo>
                    <a:cubicBezTo>
                      <a:pt x="20210" y="0"/>
                      <a:pt x="20246" y="0"/>
                      <a:pt x="20282" y="0"/>
                    </a:cubicBezTo>
                    <a:lnTo>
                      <a:pt x="20174" y="21600"/>
                    </a:lnTo>
                    <a:close/>
                  </a:path>
                </a:pathLst>
              </a:custGeom>
              <a:noFill/>
              <a:ln w="38100">
                <a:solidFill>
                  <a:srgbClr val="CC0000"/>
                </a:solidFill>
                <a:round/>
                <a:headEnd/>
                <a:tailEnd/>
              </a:ln>
            </p:spPr>
            <p:txBody>
              <a:bodyPr wrap="none" anchor="ctr"/>
              <a:lstStyle/>
              <a:p>
                <a:endParaRPr lang="en-US">
                  <a:latin typeface="Arial"/>
                  <a:cs typeface="Arial"/>
                </a:endParaRPr>
              </a:p>
            </p:txBody>
          </p:sp>
          <p:sp>
            <p:nvSpPr>
              <p:cNvPr id="46103" name="Line 38"/>
              <p:cNvSpPr>
                <a:spLocks noChangeShapeType="1"/>
              </p:cNvSpPr>
              <p:nvPr/>
            </p:nvSpPr>
            <p:spPr bwMode="auto">
              <a:xfrm>
                <a:off x="3663" y="2596"/>
                <a:ext cx="756" cy="0"/>
              </a:xfrm>
              <a:prstGeom prst="line">
                <a:avLst/>
              </a:prstGeom>
              <a:noFill/>
              <a:ln w="38100">
                <a:solidFill>
                  <a:srgbClr val="CC0000"/>
                </a:solidFill>
                <a:round/>
                <a:headEnd/>
                <a:tailEnd/>
              </a:ln>
            </p:spPr>
            <p:txBody>
              <a:bodyPr/>
              <a:lstStyle/>
              <a:p>
                <a:endParaRPr lang="en-US">
                  <a:latin typeface="Arial"/>
                  <a:cs typeface="Arial"/>
                </a:endParaRPr>
              </a:p>
            </p:txBody>
          </p:sp>
        </p:grpSp>
      </p:grpSp>
      <p:sp>
        <p:nvSpPr>
          <p:cNvPr id="130087" name="Arc 39"/>
          <p:cNvSpPr>
            <a:spLocks/>
          </p:cNvSpPr>
          <p:nvPr/>
        </p:nvSpPr>
        <p:spPr bwMode="auto">
          <a:xfrm flipH="1" flipV="1">
            <a:off x="4197350" y="2220913"/>
            <a:ext cx="1468438" cy="1736725"/>
          </a:xfrm>
          <a:custGeom>
            <a:avLst/>
            <a:gdLst>
              <a:gd name="T0" fmla="*/ 2147483647 w 19665"/>
              <a:gd name="T1" fmla="*/ 0 h 21502"/>
              <a:gd name="T2" fmla="*/ 2147483647 w 19665"/>
              <a:gd name="T3" fmla="*/ 2147483647 h 21502"/>
              <a:gd name="T4" fmla="*/ 0 w 19665"/>
              <a:gd name="T5" fmla="*/ 2147483647 h 21502"/>
              <a:gd name="T6" fmla="*/ 0 60000 65536"/>
              <a:gd name="T7" fmla="*/ 0 60000 65536"/>
              <a:gd name="T8" fmla="*/ 0 60000 65536"/>
              <a:gd name="T9" fmla="*/ 0 w 19665"/>
              <a:gd name="T10" fmla="*/ 0 h 21502"/>
              <a:gd name="T11" fmla="*/ 19665 w 19665"/>
              <a:gd name="T12" fmla="*/ 21502 h 21502"/>
            </a:gdLst>
            <a:ahLst/>
            <a:cxnLst>
              <a:cxn ang="T6">
                <a:pos x="T0" y="T1"/>
              </a:cxn>
              <a:cxn ang="T7">
                <a:pos x="T2" y="T3"/>
              </a:cxn>
              <a:cxn ang="T8">
                <a:pos x="T4" y="T5"/>
              </a:cxn>
            </a:cxnLst>
            <a:rect l="T9" t="T10" r="T11" b="T12"/>
            <a:pathLst>
              <a:path w="19665" h="21502" fill="none" extrusionOk="0">
                <a:moveTo>
                  <a:pt x="2053" y="-1"/>
                </a:moveTo>
                <a:cubicBezTo>
                  <a:pt x="9749" y="734"/>
                  <a:pt x="16466" y="5527"/>
                  <a:pt x="19664" y="12566"/>
                </a:cubicBezTo>
              </a:path>
              <a:path w="19665" h="21502" stroke="0" extrusionOk="0">
                <a:moveTo>
                  <a:pt x="2053" y="-1"/>
                </a:moveTo>
                <a:cubicBezTo>
                  <a:pt x="9749" y="734"/>
                  <a:pt x="16466" y="5527"/>
                  <a:pt x="19664" y="12566"/>
                </a:cubicBezTo>
                <a:lnTo>
                  <a:pt x="0" y="21502"/>
                </a:lnTo>
                <a:close/>
              </a:path>
            </a:pathLst>
          </a:custGeom>
          <a:noFill/>
          <a:ln w="38100">
            <a:solidFill>
              <a:srgbClr val="002060"/>
            </a:solidFill>
            <a:round/>
            <a:headEnd type="triangle" w="lg" len="med"/>
            <a:tailEnd type="none" w="lg" len="med"/>
          </a:ln>
        </p:spPr>
        <p:txBody>
          <a:bodyPr wrap="none" anchor="ctr"/>
          <a:lstStyle/>
          <a:p>
            <a:endParaRPr lang="en-US">
              <a:latin typeface="Arial"/>
              <a:cs typeface="Arial"/>
            </a:endParaRPr>
          </a:p>
        </p:txBody>
      </p:sp>
      <p:sp>
        <p:nvSpPr>
          <p:cNvPr id="130088" name="Arc 40"/>
          <p:cNvSpPr>
            <a:spLocks/>
          </p:cNvSpPr>
          <p:nvPr/>
        </p:nvSpPr>
        <p:spPr bwMode="auto">
          <a:xfrm flipH="1" flipV="1">
            <a:off x="6937375" y="2214563"/>
            <a:ext cx="1509713" cy="1738312"/>
          </a:xfrm>
          <a:custGeom>
            <a:avLst/>
            <a:gdLst>
              <a:gd name="T0" fmla="*/ 0 w 20205"/>
              <a:gd name="T1" fmla="*/ 2147483647 h 21520"/>
              <a:gd name="T2" fmla="*/ 2147483647 w 20205"/>
              <a:gd name="T3" fmla="*/ 0 h 21520"/>
              <a:gd name="T4" fmla="*/ 2147483647 w 20205"/>
              <a:gd name="T5" fmla="*/ 2147483647 h 21520"/>
              <a:gd name="T6" fmla="*/ 0 60000 65536"/>
              <a:gd name="T7" fmla="*/ 0 60000 65536"/>
              <a:gd name="T8" fmla="*/ 0 60000 65536"/>
              <a:gd name="T9" fmla="*/ 0 w 20205"/>
              <a:gd name="T10" fmla="*/ 0 h 21520"/>
              <a:gd name="T11" fmla="*/ 20205 w 20205"/>
              <a:gd name="T12" fmla="*/ 21520 h 21520"/>
            </a:gdLst>
            <a:ahLst/>
            <a:cxnLst>
              <a:cxn ang="T6">
                <a:pos x="T0" y="T1"/>
              </a:cxn>
              <a:cxn ang="T7">
                <a:pos x="T2" y="T3"/>
              </a:cxn>
              <a:cxn ang="T8">
                <a:pos x="T4" y="T5"/>
              </a:cxn>
            </a:cxnLst>
            <a:rect l="T9" t="T10" r="T11" b="T12"/>
            <a:pathLst>
              <a:path w="20205" h="21520" fill="none" extrusionOk="0">
                <a:moveTo>
                  <a:pt x="0" y="13882"/>
                </a:moveTo>
                <a:cubicBezTo>
                  <a:pt x="2937" y="6113"/>
                  <a:pt x="10068" y="716"/>
                  <a:pt x="18343" y="0"/>
                </a:cubicBezTo>
              </a:path>
              <a:path w="20205" h="21520" stroke="0" extrusionOk="0">
                <a:moveTo>
                  <a:pt x="0" y="13882"/>
                </a:moveTo>
                <a:cubicBezTo>
                  <a:pt x="2937" y="6113"/>
                  <a:pt x="10068" y="716"/>
                  <a:pt x="18343" y="0"/>
                </a:cubicBezTo>
                <a:lnTo>
                  <a:pt x="20205" y="21520"/>
                </a:lnTo>
                <a:close/>
              </a:path>
            </a:pathLst>
          </a:custGeom>
          <a:noFill/>
          <a:ln w="38100">
            <a:solidFill>
              <a:srgbClr val="800080"/>
            </a:solidFill>
            <a:round/>
            <a:headEnd type="triangle" w="lg" len="med"/>
            <a:tailEnd/>
          </a:ln>
        </p:spPr>
        <p:txBody>
          <a:bodyPr wrap="none" anchor="ctr"/>
          <a:lstStyle/>
          <a:p>
            <a:endParaRPr lang="en-US">
              <a:latin typeface="Arial"/>
              <a:cs typeface="Arial"/>
            </a:endParaRPr>
          </a:p>
        </p:txBody>
      </p:sp>
      <p:sp>
        <p:nvSpPr>
          <p:cNvPr id="130089" name="Line 41"/>
          <p:cNvSpPr>
            <a:spLocks noChangeShapeType="1"/>
          </p:cNvSpPr>
          <p:nvPr/>
        </p:nvSpPr>
        <p:spPr bwMode="auto">
          <a:xfrm>
            <a:off x="5576888" y="3981450"/>
            <a:ext cx="1436687" cy="0"/>
          </a:xfrm>
          <a:prstGeom prst="line">
            <a:avLst/>
          </a:prstGeom>
          <a:noFill/>
          <a:ln w="38100">
            <a:solidFill>
              <a:srgbClr val="006600"/>
            </a:solidFill>
            <a:round/>
            <a:headEnd/>
            <a:tailEnd type="triangle" w="lg" len="med"/>
          </a:ln>
        </p:spPr>
        <p:txBody>
          <a:bodyPr/>
          <a:lstStyle/>
          <a:p>
            <a:endParaRPr lang="en-US">
              <a:latin typeface="Arial"/>
              <a:cs typeface="Arial"/>
            </a:endParaRPr>
          </a:p>
        </p:txBody>
      </p:sp>
      <p:sp>
        <p:nvSpPr>
          <p:cNvPr id="130092" name="Line 44"/>
          <p:cNvSpPr>
            <a:spLocks noChangeShapeType="1"/>
          </p:cNvSpPr>
          <p:nvPr/>
        </p:nvSpPr>
        <p:spPr bwMode="auto">
          <a:xfrm>
            <a:off x="4057650" y="5184775"/>
            <a:ext cx="1427163" cy="0"/>
          </a:xfrm>
          <a:prstGeom prst="line">
            <a:avLst/>
          </a:prstGeom>
          <a:noFill/>
          <a:ln w="38100">
            <a:solidFill>
              <a:srgbClr val="002060"/>
            </a:solidFill>
            <a:round/>
            <a:headEnd/>
            <a:tailEnd type="triangle" w="lg" len="med"/>
          </a:ln>
        </p:spPr>
        <p:txBody>
          <a:bodyPr/>
          <a:lstStyle/>
          <a:p>
            <a:endParaRPr lang="en-US">
              <a:latin typeface="Arial"/>
              <a:cs typeface="Arial"/>
            </a:endParaRPr>
          </a:p>
        </p:txBody>
      </p:sp>
      <p:sp>
        <p:nvSpPr>
          <p:cNvPr id="130093" name="Line 45"/>
          <p:cNvSpPr>
            <a:spLocks noChangeShapeType="1"/>
          </p:cNvSpPr>
          <p:nvPr/>
        </p:nvSpPr>
        <p:spPr bwMode="auto">
          <a:xfrm>
            <a:off x="5567363" y="5189538"/>
            <a:ext cx="1427162" cy="0"/>
          </a:xfrm>
          <a:prstGeom prst="line">
            <a:avLst/>
          </a:prstGeom>
          <a:noFill/>
          <a:ln w="38100">
            <a:solidFill>
              <a:srgbClr val="006600"/>
            </a:solidFill>
            <a:round/>
            <a:headEnd/>
            <a:tailEnd type="triangle" w="lg" len="med"/>
          </a:ln>
        </p:spPr>
        <p:txBody>
          <a:bodyPr/>
          <a:lstStyle/>
          <a:p>
            <a:endParaRPr lang="en-US">
              <a:latin typeface="Arial"/>
              <a:cs typeface="Arial"/>
            </a:endParaRPr>
          </a:p>
        </p:txBody>
      </p:sp>
      <p:sp>
        <p:nvSpPr>
          <p:cNvPr id="130094" name="Line 46"/>
          <p:cNvSpPr>
            <a:spLocks noChangeShapeType="1"/>
          </p:cNvSpPr>
          <p:nvPr/>
        </p:nvSpPr>
        <p:spPr bwMode="auto">
          <a:xfrm>
            <a:off x="7058025" y="5184775"/>
            <a:ext cx="1298575" cy="0"/>
          </a:xfrm>
          <a:prstGeom prst="line">
            <a:avLst/>
          </a:prstGeom>
          <a:noFill/>
          <a:ln w="38100">
            <a:solidFill>
              <a:srgbClr val="800080"/>
            </a:solidFill>
            <a:round/>
            <a:headEnd/>
            <a:tailEnd type="triangle" w="lg" len="med"/>
          </a:ln>
        </p:spPr>
        <p:txBody>
          <a:bodyPr/>
          <a:lstStyle/>
          <a:p>
            <a:endParaRPr lang="en-US">
              <a:latin typeface="Arial"/>
              <a:cs typeface="Arial"/>
            </a:endParaRPr>
          </a:p>
        </p:txBody>
      </p:sp>
      <p:grpSp>
        <p:nvGrpSpPr>
          <p:cNvPr id="4" name="Group 47"/>
          <p:cNvGrpSpPr>
            <a:grpSpLocks/>
          </p:cNvGrpSpPr>
          <p:nvPr/>
        </p:nvGrpSpPr>
        <p:grpSpPr bwMode="auto">
          <a:xfrm>
            <a:off x="3530600" y="1360488"/>
            <a:ext cx="5267325" cy="4006850"/>
            <a:chOff x="2224" y="857"/>
            <a:chExt cx="3318" cy="2524"/>
          </a:xfrm>
        </p:grpSpPr>
        <p:grpSp>
          <p:nvGrpSpPr>
            <p:cNvPr id="5" name="Group 48"/>
            <p:cNvGrpSpPr>
              <a:grpSpLocks/>
            </p:cNvGrpSpPr>
            <p:nvPr/>
          </p:nvGrpSpPr>
          <p:grpSpPr bwMode="auto">
            <a:xfrm>
              <a:off x="2525" y="1137"/>
              <a:ext cx="2715" cy="2095"/>
              <a:chOff x="1489" y="785"/>
              <a:chExt cx="3650" cy="2492"/>
            </a:xfrm>
          </p:grpSpPr>
          <p:sp>
            <p:nvSpPr>
              <p:cNvPr id="46097" name="Line 49"/>
              <p:cNvSpPr>
                <a:spLocks noChangeShapeType="1"/>
              </p:cNvSpPr>
              <p:nvPr/>
            </p:nvSpPr>
            <p:spPr bwMode="auto">
              <a:xfrm>
                <a:off x="1489" y="785"/>
                <a:ext cx="0" cy="2491"/>
              </a:xfrm>
              <a:prstGeom prst="line">
                <a:avLst/>
              </a:prstGeom>
              <a:noFill/>
              <a:ln w="9525">
                <a:solidFill>
                  <a:schemeClr val="tx1"/>
                </a:solidFill>
                <a:round/>
                <a:headEnd/>
                <a:tailEnd/>
              </a:ln>
            </p:spPr>
            <p:txBody>
              <a:bodyPr/>
              <a:lstStyle/>
              <a:p>
                <a:endParaRPr lang="en-US">
                  <a:latin typeface="Arial"/>
                  <a:cs typeface="Arial"/>
                </a:endParaRPr>
              </a:p>
            </p:txBody>
          </p:sp>
          <p:sp>
            <p:nvSpPr>
              <p:cNvPr id="46098" name="Line 50"/>
              <p:cNvSpPr>
                <a:spLocks noChangeShapeType="1"/>
              </p:cNvSpPr>
              <p:nvPr/>
            </p:nvSpPr>
            <p:spPr bwMode="auto">
              <a:xfrm>
                <a:off x="1489" y="3277"/>
                <a:ext cx="3650" cy="0"/>
              </a:xfrm>
              <a:prstGeom prst="line">
                <a:avLst/>
              </a:prstGeom>
              <a:noFill/>
              <a:ln w="9525">
                <a:solidFill>
                  <a:srgbClr val="006600"/>
                </a:solidFill>
                <a:round/>
                <a:headEnd/>
                <a:tailEnd/>
              </a:ln>
            </p:spPr>
            <p:txBody>
              <a:bodyPr/>
              <a:lstStyle/>
              <a:p>
                <a:endParaRPr lang="en-US">
                  <a:latin typeface="Arial"/>
                  <a:cs typeface="Arial"/>
                </a:endParaRPr>
              </a:p>
            </p:txBody>
          </p:sp>
        </p:grpSp>
        <p:sp>
          <p:nvSpPr>
            <p:cNvPr id="46095" name="Text Box 51"/>
            <p:cNvSpPr txBox="1">
              <a:spLocks noChangeArrowheads="1"/>
            </p:cNvSpPr>
            <p:nvPr/>
          </p:nvSpPr>
          <p:spPr bwMode="auto">
            <a:xfrm>
              <a:off x="5210" y="3083"/>
              <a:ext cx="332" cy="298"/>
            </a:xfrm>
            <a:prstGeom prst="rect">
              <a:avLst/>
            </a:prstGeom>
            <a:noFill/>
            <a:ln w="9525">
              <a:noFill/>
              <a:miter lim="800000"/>
              <a:headEnd/>
              <a:tailEnd/>
            </a:ln>
          </p:spPr>
          <p:txBody>
            <a:bodyPr>
              <a:spAutoFit/>
            </a:bodyPr>
            <a:lstStyle/>
            <a:p>
              <a:pPr>
                <a:spcBef>
                  <a:spcPct val="50000"/>
                </a:spcBef>
              </a:pPr>
              <a:r>
                <a:rPr lang="en-US" sz="2500" b="1" i="1" dirty="0">
                  <a:latin typeface="Arial"/>
                  <a:cs typeface="Arial"/>
                </a:rPr>
                <a:t>Q</a:t>
              </a:r>
            </a:p>
          </p:txBody>
        </p:sp>
        <p:sp>
          <p:nvSpPr>
            <p:cNvPr id="46096" name="Text Box 52"/>
            <p:cNvSpPr txBox="1">
              <a:spLocks noChangeArrowheads="1"/>
            </p:cNvSpPr>
            <p:nvPr/>
          </p:nvSpPr>
          <p:spPr bwMode="auto">
            <a:xfrm>
              <a:off x="2224" y="857"/>
              <a:ext cx="568" cy="298"/>
            </a:xfrm>
            <a:prstGeom prst="rect">
              <a:avLst/>
            </a:prstGeom>
            <a:noFill/>
            <a:ln w="9525">
              <a:noFill/>
              <a:miter lim="800000"/>
              <a:headEnd/>
              <a:tailEnd/>
            </a:ln>
          </p:spPr>
          <p:txBody>
            <a:bodyPr>
              <a:spAutoFit/>
            </a:bodyPr>
            <a:lstStyle/>
            <a:p>
              <a:pPr algn="r">
                <a:spcBef>
                  <a:spcPct val="50000"/>
                </a:spcBef>
              </a:pPr>
              <a:r>
                <a:rPr lang="en-US" sz="2500" i="1" dirty="0">
                  <a:latin typeface="Arial"/>
                  <a:cs typeface="Arial"/>
                </a:rPr>
                <a:t>ATC</a:t>
              </a:r>
            </a:p>
          </p:txBody>
        </p:sp>
      </p:grpSp>
      <p:sp>
        <p:nvSpPr>
          <p:cNvPr id="24"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880080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0092"/>
                                        </p:tgtEl>
                                        <p:attrNameLst>
                                          <p:attrName>style.visibility</p:attrName>
                                        </p:attrNameLst>
                                      </p:cBhvr>
                                      <p:to>
                                        <p:strVal val="visible"/>
                                      </p:to>
                                    </p:set>
                                    <p:animEffect transition="in" filter="wipe(left)">
                                      <p:cBhvr>
                                        <p:cTn id="7" dur="500"/>
                                        <p:tgtEl>
                                          <p:spTgt spid="13009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30087"/>
                                        </p:tgtEl>
                                        <p:attrNameLst>
                                          <p:attrName>style.visibility</p:attrName>
                                        </p:attrNameLst>
                                      </p:cBhvr>
                                      <p:to>
                                        <p:strVal val="visible"/>
                                      </p:to>
                                    </p:set>
                                    <p:animEffect transition="in" filter="strips(downRight)">
                                      <p:cBhvr>
                                        <p:cTn id="10" dur="500"/>
                                        <p:tgtEl>
                                          <p:spTgt spid="13008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left)">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30092"/>
                                        </p:tgtEl>
                                      </p:cBhvr>
                                    </p:animEffect>
                                    <p:set>
                                      <p:cBhvr>
                                        <p:cTn id="19" dur="1" fill="hold">
                                          <p:stCondLst>
                                            <p:cond delay="499"/>
                                          </p:stCondLst>
                                        </p:cTn>
                                        <p:tgtEl>
                                          <p:spTgt spid="13009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130087"/>
                                        </p:tgtEl>
                                      </p:cBhvr>
                                    </p:animEffect>
                                    <p:set>
                                      <p:cBhvr>
                                        <p:cTn id="22" dur="1" fill="hold">
                                          <p:stCondLst>
                                            <p:cond delay="499"/>
                                          </p:stCondLst>
                                        </p:cTn>
                                        <p:tgtEl>
                                          <p:spTgt spid="130087"/>
                                        </p:tgtEl>
                                        <p:attrNameLst>
                                          <p:attrName>style.visibility</p:attrName>
                                        </p:attrNameLst>
                                      </p:cBhvr>
                                      <p:to>
                                        <p:strVal val="hidden"/>
                                      </p:to>
                                    </p:set>
                                  </p:childTnLst>
                                </p:cTn>
                              </p:par>
                              <p:par>
                                <p:cTn id="23" presetID="22" presetClass="entr" presetSubtype="8" fill="hold" grpId="0" nodeType="withEffect">
                                  <p:stCondLst>
                                    <p:cond delay="0"/>
                                  </p:stCondLst>
                                  <p:childTnLst>
                                    <p:set>
                                      <p:cBhvr>
                                        <p:cTn id="24" dur="1" fill="hold">
                                          <p:stCondLst>
                                            <p:cond delay="0"/>
                                          </p:stCondLst>
                                        </p:cTn>
                                        <p:tgtEl>
                                          <p:spTgt spid="130093"/>
                                        </p:tgtEl>
                                        <p:attrNameLst>
                                          <p:attrName>style.visibility</p:attrName>
                                        </p:attrNameLst>
                                      </p:cBhvr>
                                      <p:to>
                                        <p:strVal val="visible"/>
                                      </p:to>
                                    </p:set>
                                    <p:animEffect transition="in" filter="wipe(left)">
                                      <p:cBhvr>
                                        <p:cTn id="25" dur="500"/>
                                        <p:tgtEl>
                                          <p:spTgt spid="13009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0089"/>
                                        </p:tgtEl>
                                        <p:attrNameLst>
                                          <p:attrName>style.visibility</p:attrName>
                                        </p:attrNameLst>
                                      </p:cBhvr>
                                      <p:to>
                                        <p:strVal val="visible"/>
                                      </p:to>
                                    </p:set>
                                    <p:animEffect transition="in" filter="wipe(left)">
                                      <p:cBhvr>
                                        <p:cTn id="28" dur="500"/>
                                        <p:tgtEl>
                                          <p:spTgt spid="130089"/>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30093"/>
                                        </p:tgtEl>
                                      </p:cBhvr>
                                    </p:animEffect>
                                    <p:set>
                                      <p:cBhvr>
                                        <p:cTn id="37" dur="1" fill="hold">
                                          <p:stCondLst>
                                            <p:cond delay="499"/>
                                          </p:stCondLst>
                                        </p:cTn>
                                        <p:tgtEl>
                                          <p:spTgt spid="130093"/>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30089"/>
                                        </p:tgtEl>
                                      </p:cBhvr>
                                    </p:animEffect>
                                    <p:set>
                                      <p:cBhvr>
                                        <p:cTn id="40" dur="1" fill="hold">
                                          <p:stCondLst>
                                            <p:cond delay="499"/>
                                          </p:stCondLst>
                                        </p:cTn>
                                        <p:tgtEl>
                                          <p:spTgt spid="130089"/>
                                        </p:tgtEl>
                                        <p:attrNameLst>
                                          <p:attrName>style.visibility</p:attrName>
                                        </p:attrNameLst>
                                      </p:cBhvr>
                                      <p:to>
                                        <p:strVal val="hidden"/>
                                      </p:to>
                                    </p:set>
                                  </p:childTnLst>
                                </p:cTn>
                              </p:par>
                              <p:par>
                                <p:cTn id="41" presetID="22" presetClass="entr" presetSubtype="8" fill="hold" grpId="0" nodeType="withEffect">
                                  <p:stCondLst>
                                    <p:cond delay="0"/>
                                  </p:stCondLst>
                                  <p:childTnLst>
                                    <p:set>
                                      <p:cBhvr>
                                        <p:cTn id="42" dur="1" fill="hold">
                                          <p:stCondLst>
                                            <p:cond delay="0"/>
                                          </p:stCondLst>
                                        </p:cTn>
                                        <p:tgtEl>
                                          <p:spTgt spid="130094"/>
                                        </p:tgtEl>
                                        <p:attrNameLst>
                                          <p:attrName>style.visibility</p:attrName>
                                        </p:attrNameLst>
                                      </p:cBhvr>
                                      <p:to>
                                        <p:strVal val="visible"/>
                                      </p:to>
                                    </p:set>
                                    <p:animEffect transition="in" filter="wipe(left)">
                                      <p:cBhvr>
                                        <p:cTn id="43" dur="500"/>
                                        <p:tgtEl>
                                          <p:spTgt spid="130094"/>
                                        </p:tgtEl>
                                      </p:cBhvr>
                                    </p:animEffect>
                                  </p:childTnLst>
                                </p:cTn>
                              </p:par>
                              <p:par>
                                <p:cTn id="44" presetID="18" presetClass="entr" presetSubtype="3" fill="hold" grpId="0" nodeType="withEffect">
                                  <p:stCondLst>
                                    <p:cond delay="0"/>
                                  </p:stCondLst>
                                  <p:childTnLst>
                                    <p:set>
                                      <p:cBhvr>
                                        <p:cTn id="45" dur="1" fill="hold">
                                          <p:stCondLst>
                                            <p:cond delay="0"/>
                                          </p:stCondLst>
                                        </p:cTn>
                                        <p:tgtEl>
                                          <p:spTgt spid="130088"/>
                                        </p:tgtEl>
                                        <p:attrNameLst>
                                          <p:attrName>style.visibility</p:attrName>
                                        </p:attrNameLst>
                                      </p:cBhvr>
                                      <p:to>
                                        <p:strVal val="visible"/>
                                      </p:to>
                                    </p:set>
                                    <p:animEffect transition="in" filter="strips(upRight)">
                                      <p:cBhvr>
                                        <p:cTn id="46" dur="500"/>
                                        <p:tgtEl>
                                          <p:spTgt spid="130088"/>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wipe(left)">
                                      <p:cBhvr>
                                        <p:cTn id="5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30087" grpId="0" animBg="1"/>
      <p:bldP spid="130087" grpId="1" uiExpand="1" animBg="1"/>
      <p:bldP spid="130088" grpId="0" uiExpand="1" animBg="1"/>
      <p:bldP spid="130089" grpId="0" uiExpand="1" animBg="1"/>
      <p:bldP spid="130089" grpId="1" uiExpand="1" animBg="1"/>
      <p:bldP spid="130092" grpId="0" animBg="1"/>
      <p:bldP spid="130092" grpId="1" uiExpand="1" animBg="1"/>
      <p:bldP spid="130093" grpId="0" uiExpand="1" animBg="1"/>
      <p:bldP spid="130093" grpId="1" uiExpand="1" animBg="1"/>
      <p:bldP spid="130094" grpId="0" uiExpan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THINK-PAIR-SHARE</a:t>
            </a:r>
            <a:endParaRPr lang="en-US" dirty="0"/>
          </a:p>
        </p:txBody>
      </p:sp>
      <p:sp>
        <p:nvSpPr>
          <p:cNvPr id="6" name="Content Placeholder 5"/>
          <p:cNvSpPr>
            <a:spLocks noGrp="1"/>
          </p:cNvSpPr>
          <p:nvPr>
            <p:ph idx="1"/>
          </p:nvPr>
        </p:nvSpPr>
        <p:spPr>
          <a:xfrm>
            <a:off x="228600" y="688622"/>
            <a:ext cx="8763000" cy="5788378"/>
          </a:xfrm>
        </p:spPr>
        <p:txBody>
          <a:bodyPr/>
          <a:lstStyle/>
          <a:p>
            <a:pPr marL="0" indent="0">
              <a:buNone/>
            </a:pPr>
            <a:r>
              <a:rPr lang="en-US" sz="2800" dirty="0"/>
              <a:t>	</a:t>
            </a:r>
            <a:r>
              <a:rPr lang="en-US" sz="3000" dirty="0"/>
              <a:t>Your neighbor has a back-yard garden and grows fresh fruit and vegetables to be sold at a local “farmer’s market.” He comments, “I hired a college student who was on summer vacation to help me this summer and my production more than doubled. Next summer, I think I’ll hire three helpers and my output should go up more than three- or fourfold.”</a:t>
            </a:r>
          </a:p>
          <a:p>
            <a:pPr marL="514350" indent="-514350">
              <a:buFont typeface="+mj-lt"/>
              <a:buAutoNum type="alphaUcPeriod"/>
            </a:pPr>
            <a:r>
              <a:rPr lang="en-US" sz="2800" dirty="0">
                <a:solidFill>
                  <a:srgbClr val="002060"/>
                </a:solidFill>
              </a:rPr>
              <a:t>What can explain why the production more than doubled when your neighbor hired a helper? </a:t>
            </a:r>
          </a:p>
          <a:p>
            <a:pPr marL="514350" indent="-514350">
              <a:buFont typeface="+mj-lt"/>
              <a:buAutoNum type="alphaUcPeriod"/>
            </a:pPr>
            <a:r>
              <a:rPr lang="en-US" sz="2800" dirty="0">
                <a:solidFill>
                  <a:srgbClr val="002060"/>
                </a:solidFill>
              </a:rPr>
              <a:t>Will production increase three- or fourfold if your neighbor hires 3 helpers next summer? </a:t>
            </a:r>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43</a:t>
            </a:fld>
            <a:endParaRPr lang="en-US" dirty="0"/>
          </a:p>
        </p:txBody>
      </p:sp>
      <p:sp>
        <p:nvSpPr>
          <p:cNvPr id="7"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09221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The goal of firms is to maximize profit, which equals total revenue minus total cost.</a:t>
            </a:r>
          </a:p>
          <a:p>
            <a:r>
              <a:rPr lang="en-US" sz="2800" dirty="0"/>
              <a:t>When analyzing a firm’s behavior, it is important to include all the opportunity costs of production. </a:t>
            </a:r>
          </a:p>
          <a:p>
            <a:pPr lvl="1"/>
            <a:r>
              <a:rPr lang="en-US" sz="2800" dirty="0"/>
              <a:t>Explicit: wages a firm pays its workers </a:t>
            </a:r>
          </a:p>
          <a:p>
            <a:pPr lvl="1"/>
            <a:r>
              <a:rPr lang="en-US" sz="2800" dirty="0"/>
              <a:t>Implicit: wages the firm owner gives up by working at the firm rather than taking another job </a:t>
            </a:r>
          </a:p>
          <a:p>
            <a:r>
              <a:rPr lang="en-US" sz="2800" dirty="0"/>
              <a:t>Economic profit takes both explicit and implicit costs into account, whereas accounting profit considers only explicit costs.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44</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0326594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a:t>A firm’s costs reflect its production process</a:t>
            </a:r>
            <a:r>
              <a:rPr lang="en-US" sz="2800" dirty="0"/>
              <a:t>. </a:t>
            </a:r>
          </a:p>
          <a:p>
            <a:pPr lvl="1"/>
            <a:r>
              <a:rPr lang="en-US" sz="2800" dirty="0"/>
              <a:t>Diminishing marginal product: production function gets flatter as Q of an input increases</a:t>
            </a:r>
          </a:p>
          <a:p>
            <a:pPr lvl="1"/>
            <a:r>
              <a:rPr lang="en-US" sz="2800" dirty="0"/>
              <a:t>Total-cost curve gets steeper as the quantity produced rises.</a:t>
            </a:r>
          </a:p>
          <a:p>
            <a:r>
              <a:rPr lang="en-US" sz="3000" dirty="0"/>
              <a:t>Firm’s total costs = fixed costs + variable costs. </a:t>
            </a:r>
          </a:p>
          <a:p>
            <a:pPr lvl="1"/>
            <a:r>
              <a:rPr lang="en-US" sz="2800" dirty="0"/>
              <a:t>Fixed costs: do not change when the firm alters the quantity of output produced.</a:t>
            </a:r>
          </a:p>
          <a:p>
            <a:pPr lvl="1"/>
            <a:r>
              <a:rPr lang="en-US" sz="2800" dirty="0"/>
              <a:t>Variable costs: change when the firm alters the quantity of output produced.</a:t>
            </a:r>
          </a:p>
          <a:p>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45</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7747672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Average total cost is total cost divided by the quantity of output. </a:t>
            </a:r>
          </a:p>
          <a:p>
            <a:r>
              <a:rPr lang="en-US" sz="2800" dirty="0"/>
              <a:t>Marginal cost is the amount by which total cost rises if output increases by 1 unit.</a:t>
            </a:r>
          </a:p>
          <a:p>
            <a:r>
              <a:rPr lang="en-US" sz="2800" dirty="0"/>
              <a:t>Graph average total cost and marginal cost. </a:t>
            </a:r>
          </a:p>
          <a:p>
            <a:pPr lvl="1"/>
            <a:r>
              <a:rPr lang="en-US" sz="2800" dirty="0"/>
              <a:t>Marginal cost rises with the quantity of output. </a:t>
            </a:r>
          </a:p>
          <a:p>
            <a:pPr lvl="1"/>
            <a:r>
              <a:rPr lang="en-US" sz="2800" dirty="0"/>
              <a:t>Average total cost first falls as output increases and then rises as output increases further.</a:t>
            </a:r>
          </a:p>
          <a:p>
            <a:pPr lvl="1"/>
            <a:r>
              <a:rPr lang="en-US" sz="2800" dirty="0"/>
              <a:t>The MC curve always crosses the ATC curve at the minimum </a:t>
            </a:r>
            <a:r>
              <a:rPr lang="en-US" sz="2800"/>
              <a:t>of ATC</a:t>
            </a:r>
            <a:endParaRPr lang="en-US" sz="2800" dirty="0"/>
          </a:p>
          <a:p>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46</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7747672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a:t>A firm’s costs often depend on the time horizon considered.</a:t>
            </a:r>
          </a:p>
          <a:p>
            <a:pPr lvl="1"/>
            <a:r>
              <a:rPr lang="en-US" sz="2800" dirty="0"/>
              <a:t>In particular, many costs are fixed in the short run but variable in the long run. </a:t>
            </a:r>
          </a:p>
          <a:p>
            <a:pPr lvl="1"/>
            <a:r>
              <a:rPr lang="en-US" sz="2800" dirty="0"/>
              <a:t>As a result, when the firm changes its level of production, average total cost may rise more in the short run than in the long run.</a:t>
            </a:r>
          </a:p>
          <a:p>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47</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7747672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1A: Jelani’s gelato shop</a:t>
            </a:r>
          </a:p>
        </p:txBody>
      </p:sp>
      <p:sp>
        <p:nvSpPr>
          <p:cNvPr id="3" name="Content Placeholder 2"/>
          <p:cNvSpPr>
            <a:spLocks noGrp="1"/>
          </p:cNvSpPr>
          <p:nvPr>
            <p:ph idx="1"/>
          </p:nvPr>
        </p:nvSpPr>
        <p:spPr/>
        <p:txBody>
          <a:bodyPr>
            <a:normAutofit lnSpcReduction="10000"/>
          </a:bodyPr>
          <a:lstStyle/>
          <a:p>
            <a:pPr marL="0" indent="0">
              <a:buNone/>
            </a:pPr>
            <a:r>
              <a:rPr lang="en-US" dirty="0"/>
              <a:t>Jelani owns a small gelato shop on campus. She can make 15,000 pints of gelato a year, and sell them at $5 each. If Jelani’s total costs are $65,000 a year, how much profit the shop brings in one year?</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6" name="Content Placeholder 5"/>
          <p:cNvSpPr>
            <a:spLocks noGrp="1"/>
          </p:cNvSpPr>
          <p:nvPr>
            <p:ph idx="12"/>
          </p:nvPr>
        </p:nvSpPr>
        <p:spPr>
          <a:xfrm>
            <a:off x="381001" y="3352800"/>
            <a:ext cx="8153400" cy="2819400"/>
          </a:xfrm>
        </p:spPr>
        <p:txBody>
          <a:bodyPr>
            <a:normAutofit/>
          </a:bodyPr>
          <a:lstStyle/>
          <a:p>
            <a:r>
              <a:rPr lang="en-US" sz="3200" dirty="0"/>
              <a:t>Total revenue: </a:t>
            </a:r>
            <a:r>
              <a:rPr lang="en-US" sz="3200" b="1" i="1" dirty="0"/>
              <a:t>TR</a:t>
            </a:r>
            <a:r>
              <a:rPr lang="en-US" sz="3200" dirty="0"/>
              <a:t> = </a:t>
            </a:r>
            <a:r>
              <a:rPr lang="en-US" sz="3200" b="1" i="1" dirty="0"/>
              <a:t>P</a:t>
            </a:r>
            <a:r>
              <a:rPr lang="en-US" sz="3200" dirty="0"/>
              <a:t> × </a:t>
            </a:r>
            <a:r>
              <a:rPr lang="en-US" sz="3200" b="1" i="1" dirty="0"/>
              <a:t>Q</a:t>
            </a:r>
            <a:r>
              <a:rPr lang="en-US" sz="3200" dirty="0"/>
              <a:t> = $5 × 15,000 </a:t>
            </a:r>
          </a:p>
          <a:p>
            <a:pPr marL="0" indent="0">
              <a:buNone/>
            </a:pPr>
            <a:r>
              <a:rPr lang="en-US" sz="3200" dirty="0"/>
              <a:t>	= $75,000</a:t>
            </a:r>
          </a:p>
          <a:p>
            <a:r>
              <a:rPr lang="en-US" sz="3200" dirty="0"/>
              <a:t>Profit = </a:t>
            </a:r>
            <a:r>
              <a:rPr lang="en-US" sz="3200" b="1" i="1" dirty="0"/>
              <a:t>TR</a:t>
            </a:r>
            <a:r>
              <a:rPr lang="en-US" sz="3200" dirty="0"/>
              <a:t> – </a:t>
            </a:r>
            <a:r>
              <a:rPr lang="en-US" sz="3200" b="1" i="1" dirty="0"/>
              <a:t>TC</a:t>
            </a:r>
            <a:r>
              <a:rPr lang="en-US" sz="3200" dirty="0"/>
              <a:t> = $75,000 – $65,000 </a:t>
            </a:r>
          </a:p>
          <a:p>
            <a:pPr marL="0" indent="0">
              <a:buNone/>
            </a:pPr>
            <a:r>
              <a:rPr lang="en-US" sz="3200" dirty="0"/>
              <a:t>	= $10,000</a:t>
            </a:r>
          </a:p>
        </p:txBody>
      </p:sp>
      <p:sp>
        <p:nvSpPr>
          <p:cNvPr id="7"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67705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ctr"/>
          <a:lstStyle/>
          <a:p>
            <a:r>
              <a:rPr lang="en-US" dirty="0"/>
              <a:t>Explicit and Implicit costs</a:t>
            </a:r>
            <a:endParaRPr lang="en-US" altLang="en-US" dirty="0"/>
          </a:p>
        </p:txBody>
      </p:sp>
      <p:sp>
        <p:nvSpPr>
          <p:cNvPr id="10243" name="Content Placeholder 2"/>
          <p:cNvSpPr>
            <a:spLocks noGrp="1"/>
          </p:cNvSpPr>
          <p:nvPr>
            <p:ph idx="1"/>
          </p:nvPr>
        </p:nvSpPr>
        <p:spPr/>
        <p:txBody>
          <a:bodyPr/>
          <a:lstStyle/>
          <a:p>
            <a:r>
              <a:rPr lang="en-US" altLang="en-US" sz="3200" dirty="0"/>
              <a:t>“The cost of something is what you give up to get it.”</a:t>
            </a:r>
          </a:p>
          <a:p>
            <a:r>
              <a:rPr lang="en-US" altLang="en-US" sz="3200" dirty="0"/>
              <a:t>Explicit costs </a:t>
            </a:r>
          </a:p>
          <a:p>
            <a:pPr lvl="1"/>
            <a:r>
              <a:rPr lang="en-US" altLang="en-US" sz="2800" dirty="0"/>
              <a:t>Input costs that require an outlay of money by the firm (paying wages to workers)</a:t>
            </a:r>
          </a:p>
          <a:p>
            <a:r>
              <a:rPr lang="en-US" altLang="en-US" sz="3200" dirty="0"/>
              <a:t>Implicit costs </a:t>
            </a:r>
          </a:p>
          <a:p>
            <a:pPr lvl="1"/>
            <a:r>
              <a:rPr lang="en-US" altLang="en-US" sz="2800" dirty="0"/>
              <a:t>Input costs that do not require an outlay of money by the firm (opportunity cost of the owner’s time)</a:t>
            </a:r>
          </a:p>
          <a:p>
            <a:r>
              <a:rPr lang="en-US" altLang="en-US" sz="3200" dirty="0"/>
              <a:t>Total cost = Explicit + Implicit costs</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59799E4-073D-4DEE-ABB2-1331C6D87829}" type="slidenum">
              <a:rPr lang="en-US" altLang="en-US" sz="1200" smtClean="0">
                <a:solidFill>
                  <a:srgbClr val="002060"/>
                </a:solidFill>
              </a:rPr>
              <a:pPr algn="ctr" eaLnBrk="1" hangingPunct="1"/>
              <a:t>6</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81511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1B: Costs for Jelani’s gelato shop</a:t>
            </a:r>
          </a:p>
        </p:txBody>
      </p:sp>
      <p:sp>
        <p:nvSpPr>
          <p:cNvPr id="3" name="Content Placeholder 2"/>
          <p:cNvSpPr>
            <a:spLocks noGrp="1"/>
          </p:cNvSpPr>
          <p:nvPr>
            <p:ph idx="1"/>
          </p:nvPr>
        </p:nvSpPr>
        <p:spPr/>
        <p:txBody>
          <a:bodyPr>
            <a:noAutofit/>
          </a:bodyPr>
          <a:lstStyle/>
          <a:p>
            <a:pPr marL="0" indent="0">
              <a:buNone/>
            </a:pPr>
            <a:r>
              <a:rPr lang="en-US" dirty="0"/>
              <a:t>Jelani owns a small gelato shop on campus. Jelani pays $20,000 a year for raw materials, and $12,000 in rent. Jelani can work at the local coffee shop for $25,000 a year. Identify and calculate the explicit and implicit costs.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7" name="Content Placeholder 6"/>
          <p:cNvSpPr>
            <a:spLocks noGrp="1"/>
          </p:cNvSpPr>
          <p:nvPr>
            <p:ph idx="12"/>
          </p:nvPr>
        </p:nvSpPr>
        <p:spPr>
          <a:xfrm>
            <a:off x="381000" y="3657600"/>
            <a:ext cx="8518947" cy="2667000"/>
          </a:xfrm>
        </p:spPr>
        <p:txBody>
          <a:bodyPr>
            <a:normAutofit/>
          </a:bodyPr>
          <a:lstStyle/>
          <a:p>
            <a:r>
              <a:rPr lang="en-US" sz="2800" dirty="0"/>
              <a:t>Explicit costs: raw materials and rent </a:t>
            </a:r>
          </a:p>
          <a:p>
            <a:pPr marL="0" indent="0">
              <a:buNone/>
            </a:pPr>
            <a:r>
              <a:rPr lang="en-US" sz="2800" dirty="0"/>
              <a:t>	= $20,000 + $12,000 = $32,000</a:t>
            </a:r>
          </a:p>
          <a:p>
            <a:r>
              <a:rPr lang="en-US" sz="2800" dirty="0"/>
              <a:t>Implicit cost: opportunity cost of the owner’s time 	= $25,000</a:t>
            </a:r>
          </a:p>
          <a:p>
            <a:r>
              <a:rPr lang="en-US" sz="2800" dirty="0"/>
              <a:t>Total costs = $32,000 + $25,000 = $57,000</a:t>
            </a:r>
          </a:p>
        </p:txBody>
      </p:sp>
      <p:sp>
        <p:nvSpPr>
          <p:cNvPr id="8"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07971938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1C: The cost of capital for Jelani’s</a:t>
            </a:r>
          </a:p>
        </p:txBody>
      </p:sp>
      <p:sp>
        <p:nvSpPr>
          <p:cNvPr id="3" name="Content Placeholder 2"/>
          <p:cNvSpPr>
            <a:spLocks noGrp="1"/>
          </p:cNvSpPr>
          <p:nvPr>
            <p:ph idx="1"/>
          </p:nvPr>
        </p:nvSpPr>
        <p:spPr>
          <a:xfrm>
            <a:off x="347241" y="838200"/>
            <a:ext cx="8644359" cy="2362200"/>
          </a:xfrm>
        </p:spPr>
        <p:txBody>
          <a:bodyPr>
            <a:noAutofit/>
          </a:bodyPr>
          <a:lstStyle/>
          <a:p>
            <a:pPr marL="0" indent="0">
              <a:buNone/>
            </a:pPr>
            <a:r>
              <a:rPr lang="en-US" sz="2800" dirty="0"/>
              <a:t>Jelani invested $80,000 in the factory and equipment to start the business last year: $30,000 from savings and borrowed $50,000 (interest 10% for saving and borrowing). Identify and calculate the explicit and implicit costs.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6" name="Content Placeholder 5"/>
          <p:cNvSpPr>
            <a:spLocks noGrp="1"/>
          </p:cNvSpPr>
          <p:nvPr>
            <p:ph idx="12"/>
          </p:nvPr>
        </p:nvSpPr>
        <p:spPr>
          <a:xfrm>
            <a:off x="381000" y="3048000"/>
            <a:ext cx="8518947" cy="3429000"/>
          </a:xfrm>
        </p:spPr>
        <p:txBody>
          <a:bodyPr>
            <a:normAutofit/>
          </a:bodyPr>
          <a:lstStyle/>
          <a:p>
            <a:r>
              <a:rPr lang="en-US" sz="2800" dirty="0"/>
              <a:t>Explicit cost: the interest Jelani has to pay every year: the 10% interest on the borrowed money = 0.10 × 50,000 = $5,000</a:t>
            </a:r>
          </a:p>
          <a:p>
            <a:r>
              <a:rPr lang="en-US" sz="2800" dirty="0"/>
              <a:t>Implicit cost: the interest Jelani could have earned if savings were saved not spent: the 10% on $30,000 = 0.10 × 30,000 = $3,000</a:t>
            </a:r>
          </a:p>
          <a:p>
            <a:pPr marL="0" indent="0">
              <a:buNone/>
            </a:pPr>
            <a:r>
              <a:rPr lang="en-US" sz="2800" dirty="0">
                <a:solidFill>
                  <a:srgbClr val="C00000"/>
                </a:solidFill>
              </a:rPr>
              <a:t>The opportunity cost of capital = $8,000 per year</a:t>
            </a:r>
          </a:p>
        </p:txBody>
      </p:sp>
      <p:sp>
        <p:nvSpPr>
          <p:cNvPr id="7"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2995316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Economic Profit  vs. Accounting Profit</a:t>
            </a:r>
          </a:p>
        </p:txBody>
      </p:sp>
      <p:sp>
        <p:nvSpPr>
          <p:cNvPr id="3" name="Content Placeholder 2"/>
          <p:cNvSpPr>
            <a:spLocks noGrp="1"/>
          </p:cNvSpPr>
          <p:nvPr>
            <p:ph idx="1"/>
          </p:nvPr>
        </p:nvSpPr>
        <p:spPr/>
        <p:txBody>
          <a:bodyPr/>
          <a:lstStyle/>
          <a:p>
            <a:r>
              <a:rPr lang="en-US" dirty="0"/>
              <a:t>Accounting profit </a:t>
            </a:r>
          </a:p>
          <a:p>
            <a:pPr lvl="1"/>
            <a:r>
              <a:rPr lang="en-US" dirty="0"/>
              <a:t>Total revenue minus total explicit costs</a:t>
            </a:r>
          </a:p>
          <a:p>
            <a:r>
              <a:rPr lang="en-US" dirty="0"/>
              <a:t>Economic profit </a:t>
            </a:r>
          </a:p>
          <a:p>
            <a:pPr lvl="1"/>
            <a:r>
              <a:rPr lang="en-US" dirty="0"/>
              <a:t>Total revenue minus total costs (explicit and implicit costs)</a:t>
            </a:r>
          </a:p>
          <a:p>
            <a:r>
              <a:rPr lang="en-US" dirty="0"/>
              <a:t>Accounting profit ignores implicit costs, </a:t>
            </a:r>
            <a:br>
              <a:rPr lang="en-US" dirty="0"/>
            </a:br>
            <a:r>
              <a:rPr lang="en-US" dirty="0"/>
              <a:t>so it’s higher than economic profit.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224029578"/>
      </p:ext>
    </p:extLst>
  </p:cSld>
  <p:clrMapOvr>
    <a:masterClrMapping/>
  </p:clrMapOvr>
  <p:transition/>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ain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L or Ex">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hink-Pair-Share">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35620</TotalTime>
  <Words>7850</Words>
  <Application>Microsoft Office PowerPoint</Application>
  <PresentationFormat>On-screen Show (4:3)</PresentationFormat>
  <Paragraphs>1102</Paragraphs>
  <Slides>47</Slides>
  <Notes>46</Notes>
  <HiddenSlides>0</HiddenSlides>
  <MMClips>0</MMClips>
  <ScaleCrop>false</ScaleCrop>
  <HeadingPairs>
    <vt:vector size="6" baseType="variant">
      <vt:variant>
        <vt:lpstr>Fonts Used</vt:lpstr>
      </vt:variant>
      <vt:variant>
        <vt:i4>5</vt:i4>
      </vt:variant>
      <vt:variant>
        <vt:lpstr>Theme</vt:lpstr>
      </vt:variant>
      <vt:variant>
        <vt:i4>10</vt:i4>
      </vt:variant>
      <vt:variant>
        <vt:lpstr>Slide Titles</vt:lpstr>
      </vt:variant>
      <vt:variant>
        <vt:i4>47</vt:i4>
      </vt:variant>
    </vt:vector>
  </HeadingPairs>
  <TitlesOfParts>
    <vt:vector size="62" baseType="lpstr">
      <vt:lpstr>Arial</vt:lpstr>
      <vt:lpstr>Calibri</vt:lpstr>
      <vt:lpstr>Cambria</vt:lpstr>
      <vt:lpstr>Sabon-Bold</vt:lpstr>
      <vt:lpstr>Wingdings</vt:lpstr>
      <vt:lpstr>Chapter title</vt:lpstr>
      <vt:lpstr>Intro / Summary</vt:lpstr>
      <vt:lpstr>Main content</vt:lpstr>
      <vt:lpstr>Figure</vt:lpstr>
      <vt:lpstr>Table</vt:lpstr>
      <vt:lpstr>AL or Ex</vt:lpstr>
      <vt:lpstr>Case study</vt:lpstr>
      <vt:lpstr>Think-Pair-Share</vt:lpstr>
      <vt:lpstr>Ask Experts</vt:lpstr>
      <vt:lpstr>Appendix</vt:lpstr>
      <vt:lpstr>PowerPoint Presentation</vt:lpstr>
      <vt:lpstr>IN THIS CHAPTER</vt:lpstr>
      <vt:lpstr>Active Learning 1: Favorite Frozen Yogurt Shop</vt:lpstr>
      <vt:lpstr>Total Revenue, Total Cost, and Profit</vt:lpstr>
      <vt:lpstr>EXAMPLE 1A: Jelani’s gelato shop</vt:lpstr>
      <vt:lpstr>Explicit and Implicit costs</vt:lpstr>
      <vt:lpstr>EXAMPLE 1B: Costs for Jelani’s gelato shop</vt:lpstr>
      <vt:lpstr>EXAMPLE 1C: The cost of capital for Jelani’s</vt:lpstr>
      <vt:lpstr>Economic Profit  vs. Accounting Profit</vt:lpstr>
      <vt:lpstr>EXAMPLE 1D: Profit for Jelani’s gelato shop</vt:lpstr>
      <vt:lpstr>EXAMPLE 1D: Solutions</vt:lpstr>
      <vt:lpstr>Active Learning 2: Economic vs. accounting profit</vt:lpstr>
      <vt:lpstr>Active Learning 2: Answers</vt:lpstr>
      <vt:lpstr>Production and Costs</vt:lpstr>
      <vt:lpstr>EXAMPLE 2A: Xavier’s popcorn truck</vt:lpstr>
      <vt:lpstr>EXAMPLE 2A: Xavier’s popcorn production function</vt:lpstr>
      <vt:lpstr>Marginal Product </vt:lpstr>
      <vt:lpstr>EXAMPLE 2B: Xavier’s total and marginal product</vt:lpstr>
      <vt:lpstr>Diminishing MPL</vt:lpstr>
      <vt:lpstr>EXAMPLE 2C: Xavier’s popcorn truck costs</vt:lpstr>
      <vt:lpstr>EXAMPLE 2C: Solutions</vt:lpstr>
      <vt:lpstr>EXAMPLE 2D: Xavier’s total cost curve</vt:lpstr>
      <vt:lpstr>Active Learning 2: Diminishing MPL</vt:lpstr>
      <vt:lpstr>The Various Measures of Cost</vt:lpstr>
      <vt:lpstr>EXAMPLE 3: Angel’s knitted scarves business </vt:lpstr>
      <vt:lpstr>EXAMPLE 3A: Angel’s FC, VC, and TC curves</vt:lpstr>
      <vt:lpstr>Average and Marginal Cost</vt:lpstr>
      <vt:lpstr>EXAMPLE 3B: Angel’s average and marginal cost</vt:lpstr>
      <vt:lpstr>EXAMPLE 3C: Angel’s AFC curve</vt:lpstr>
      <vt:lpstr>EXAMPLE 3C: Angel’s AVC and ATC curves</vt:lpstr>
      <vt:lpstr>EXAMPLE 3C: Angel’s marginal cost curve</vt:lpstr>
      <vt:lpstr>EXAMPLE 3C: Angel’s knitting cost curves</vt:lpstr>
      <vt:lpstr>EXAMPLE 3D: Angel’s ATC and MC curves</vt:lpstr>
      <vt:lpstr>Active Learning 3: Calculating costs</vt:lpstr>
      <vt:lpstr>Active Learning 3: Answers</vt:lpstr>
      <vt:lpstr>Costs in the Short Run &amp; Long Run</vt:lpstr>
      <vt:lpstr>LRATC with 3 factory sizes</vt:lpstr>
      <vt:lpstr>LRATC with 3 factory sizes</vt:lpstr>
      <vt:lpstr>A typical LRATC curve</vt:lpstr>
      <vt:lpstr>Costs in Short and Long Run – 1 </vt:lpstr>
      <vt:lpstr>Costs in Short and Long Run – 2 </vt:lpstr>
      <vt:lpstr>Economies and diseconomies of scale</vt:lpstr>
      <vt:lpstr>THINK-PAIR-SHARE</vt:lpstr>
      <vt:lpstr>CHAPTER IN A NUTSHELL</vt:lpstr>
      <vt:lpstr>CHAPTER IN A NUTSHELL</vt:lpstr>
      <vt:lpstr>CHAPTER IN A NUTSHELL</vt:lpstr>
      <vt:lpstr>CHAPTER IN A NUTSHELL</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Elham Saeidinezhad</cp:lastModifiedBy>
  <cp:revision>1422</cp:revision>
  <cp:lastPrinted>2019-05-14T19:06:14Z</cp:lastPrinted>
  <dcterms:created xsi:type="dcterms:W3CDTF">2016-03-16T19:41:09Z</dcterms:created>
  <dcterms:modified xsi:type="dcterms:W3CDTF">2020-02-20T03:20:23Z</dcterms:modified>
</cp:coreProperties>
</file>