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theme/theme7.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84" r:id="rId8"/>
    <p:sldMasterId id="2147483675" r:id="rId9"/>
    <p:sldMasterId id="2147483672" r:id="rId10"/>
  </p:sldMasterIdLst>
  <p:notesMasterIdLst>
    <p:notesMasterId r:id="rId58"/>
  </p:notesMasterIdLst>
  <p:handoutMasterIdLst>
    <p:handoutMasterId r:id="rId59"/>
  </p:handoutMasterIdLst>
  <p:sldIdLst>
    <p:sldId id="256" r:id="rId11"/>
    <p:sldId id="374" r:id="rId12"/>
    <p:sldId id="1439" r:id="rId13"/>
    <p:sldId id="1440" r:id="rId14"/>
    <p:sldId id="1441" r:id="rId15"/>
    <p:sldId id="1442" r:id="rId16"/>
    <p:sldId id="1443" r:id="rId17"/>
    <p:sldId id="1444" r:id="rId18"/>
    <p:sldId id="1445" r:id="rId19"/>
    <p:sldId id="1446" r:id="rId20"/>
    <p:sldId id="1447" r:id="rId21"/>
    <p:sldId id="1448" r:id="rId22"/>
    <p:sldId id="1481" r:id="rId23"/>
    <p:sldId id="1449" r:id="rId24"/>
    <p:sldId id="1450" r:id="rId25"/>
    <p:sldId id="1451" r:id="rId26"/>
    <p:sldId id="1452" r:id="rId27"/>
    <p:sldId id="1453" r:id="rId28"/>
    <p:sldId id="1454" r:id="rId29"/>
    <p:sldId id="1458" r:id="rId30"/>
    <p:sldId id="1455" r:id="rId31"/>
    <p:sldId id="1456" r:id="rId32"/>
    <p:sldId id="1457" r:id="rId33"/>
    <p:sldId id="1459" r:id="rId34"/>
    <p:sldId id="1482" r:id="rId35"/>
    <p:sldId id="1460" r:id="rId36"/>
    <p:sldId id="1461" r:id="rId37"/>
    <p:sldId id="1462" r:id="rId38"/>
    <p:sldId id="1463" r:id="rId39"/>
    <p:sldId id="1464" r:id="rId40"/>
    <p:sldId id="1466" r:id="rId41"/>
    <p:sldId id="1483" r:id="rId42"/>
    <p:sldId id="1465" r:id="rId43"/>
    <p:sldId id="1484" r:id="rId44"/>
    <p:sldId id="1467" r:id="rId45"/>
    <p:sldId id="1468" r:id="rId46"/>
    <p:sldId id="1469" r:id="rId47"/>
    <p:sldId id="1470" r:id="rId48"/>
    <p:sldId id="1471" r:id="rId49"/>
    <p:sldId id="1472" r:id="rId50"/>
    <p:sldId id="1474" r:id="rId51"/>
    <p:sldId id="1477" r:id="rId52"/>
    <p:sldId id="1478" r:id="rId53"/>
    <p:sldId id="1476" r:id="rId54"/>
    <p:sldId id="1435" r:id="rId55"/>
    <p:sldId id="1400" r:id="rId56"/>
    <p:sldId id="1485"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E2E2F6"/>
    <a:srgbClr val="006600"/>
    <a:srgbClr val="FFF3F3"/>
    <a:srgbClr val="FFD9D9"/>
    <a:srgbClr val="FFCCCC"/>
    <a:srgbClr val="FFFFCC"/>
    <a:srgbClr val="66FF66"/>
    <a:srgbClr val="FFFF66"/>
    <a:srgbClr val="8336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73310" autoAdjust="0"/>
  </p:normalViewPr>
  <p:slideViewPr>
    <p:cSldViewPr>
      <p:cViewPr varScale="1">
        <p:scale>
          <a:sx n="59" d="100"/>
          <a:sy n="59" d="100"/>
        </p:scale>
        <p:origin x="1478" y="72"/>
      </p:cViewPr>
      <p:guideLst>
        <p:guide orient="horz" pos="2160"/>
        <p:guide pos="2880"/>
      </p:guideLst>
    </p:cSldViewPr>
  </p:slideViewPr>
  <p:outlineViewPr>
    <p:cViewPr>
      <p:scale>
        <a:sx n="33" d="100"/>
        <a:sy n="33" d="100"/>
      </p:scale>
      <p:origin x="72" y="4518"/>
    </p:cViewPr>
  </p:outlineViewPr>
  <p:notesTextViewPr>
    <p:cViewPr>
      <p:scale>
        <a:sx n="125" d="100"/>
        <a:sy n="125" d="100"/>
      </p:scale>
      <p:origin x="0" y="0"/>
    </p:cViewPr>
  </p:notesTextViewPr>
  <p:sorterViewPr>
    <p:cViewPr>
      <p:scale>
        <a:sx n="80" d="100"/>
        <a:sy n="80" d="100"/>
      </p:scale>
      <p:origin x="0" y="5472"/>
    </p:cViewPr>
  </p:sorterViewPr>
  <p:notesViewPr>
    <p:cSldViewPr>
      <p:cViewPr>
        <p:scale>
          <a:sx n="60" d="100"/>
          <a:sy n="60" d="100"/>
        </p:scale>
        <p:origin x="-2658" y="2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9CBA0846-EC1A-40DB-8F81-96AE9A64BBB3}" type="datetimeFigureOut">
              <a:rPr lang="en-US" smtClean="0"/>
              <a:t>2/3/2020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EF5DD168-A957-4784-9C8A-5438585B9AF9}" type="datetimeFigureOut">
              <a:rPr lang="en-US" smtClean="0"/>
              <a:t>2/3/2020</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6177280" cy="4320540"/>
          </a:xfrm>
        </p:spPr>
        <p:txBody>
          <a:bodyPr/>
          <a:lstStyle/>
          <a:p>
            <a:pPr eaLnBrk="1" hangingPunct="1"/>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777069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752A5780-8615-4032-9D1C-B2055BF3EDE4}" type="slidenum">
              <a:rPr lang="en-US" smtClean="0"/>
              <a:pPr/>
              <a:t>11</a:t>
            </a:fld>
            <a:endParaRPr lang="en-US"/>
          </a:p>
        </p:txBody>
      </p:sp>
      <p:sp>
        <p:nvSpPr>
          <p:cNvPr id="68611"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E605B779-FF25-463A-B7E7-DDCD110980E8}" type="slidenum">
              <a:rPr lang="en-US" sz="1300">
                <a:cs typeface="Arial" charset="0"/>
              </a:rPr>
              <a:pPr algn="r"/>
              <a:t>11</a:t>
            </a:fld>
            <a:endParaRPr lang="en-US" sz="1300">
              <a:cs typeface="Arial" charset="0"/>
            </a:endParaRPr>
          </a:p>
        </p:txBody>
      </p:sp>
      <p:sp>
        <p:nvSpPr>
          <p:cNvPr id="68612" name="Rectangle 2"/>
          <p:cNvSpPr>
            <a:spLocks noGrp="1" noRot="1" noChangeAspect="1" noChangeArrowheads="1" noTextEdit="1"/>
          </p:cNvSpPr>
          <p:nvPr>
            <p:ph type="sldImg"/>
          </p:nvPr>
        </p:nvSpPr>
        <p:spPr>
          <a:xfrm>
            <a:off x="1257300" y="561975"/>
            <a:ext cx="4800600" cy="3600450"/>
          </a:xfrm>
          <a:ln/>
        </p:spPr>
      </p:sp>
      <p:sp>
        <p:nvSpPr>
          <p:cNvPr id="68613" name="Rectangle 3"/>
          <p:cNvSpPr>
            <a:spLocks noGrp="1" noChangeArrowheads="1"/>
          </p:cNvSpPr>
          <p:nvPr>
            <p:ph type="body" idx="1"/>
          </p:nvPr>
        </p:nvSpPr>
        <p:spPr>
          <a:xfrm>
            <a:off x="731520" y="4460557"/>
            <a:ext cx="5852160" cy="4420553"/>
          </a:xfrm>
          <a:noFill/>
          <a:ln/>
        </p:spPr>
        <p:txBody>
          <a:bodyPr/>
          <a:lstStyle/>
          <a:p>
            <a:pPr eaLnBrk="1" hangingPunct="1"/>
            <a:r>
              <a:rPr lang="en-US" dirty="0"/>
              <a:t>The area of any rectangle equals base times height.  </a:t>
            </a:r>
          </a:p>
          <a:p>
            <a:pPr eaLnBrk="1" hangingPunct="1"/>
            <a:endParaRPr lang="en-US" dirty="0"/>
          </a:p>
          <a:p>
            <a:pPr eaLnBrk="1" hangingPunct="1"/>
            <a:r>
              <a:rPr lang="en-US" dirty="0"/>
              <a:t>For the green rectangle on this slide, </a:t>
            </a:r>
          </a:p>
          <a:p>
            <a:pPr eaLnBrk="1" hangingPunct="1"/>
            <a:r>
              <a:rPr lang="en-US" dirty="0"/>
              <a:t>	base = 1  (difference in quantities 1 – 0 =</a:t>
            </a:r>
            <a:r>
              <a:rPr lang="en-US" baseline="0" dirty="0"/>
              <a:t> 1) </a:t>
            </a:r>
            <a:endParaRPr lang="en-US" dirty="0"/>
          </a:p>
          <a:p>
            <a:pPr eaLnBrk="1" hangingPunct="1"/>
            <a:r>
              <a:rPr lang="en-US" dirty="0"/>
              <a:t>	height = $300 – 260 = $40</a:t>
            </a:r>
          </a:p>
          <a:p>
            <a:pPr eaLnBrk="1" hangingPunct="1"/>
            <a:r>
              <a:rPr lang="en-US" dirty="0"/>
              <a:t>	area = 1 x $40 = $40</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B647EAA2-7B44-4C77-8ADB-701813562B2E}" type="slidenum">
              <a:rPr lang="en-US" smtClean="0"/>
              <a:pPr/>
              <a:t>12</a:t>
            </a:fld>
            <a:endParaRPr lang="en-US"/>
          </a:p>
        </p:txBody>
      </p:sp>
      <p:sp>
        <p:nvSpPr>
          <p:cNvPr id="69635"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D9AE7E3B-B11D-453E-B364-C5B245F4435C}" type="slidenum">
              <a:rPr lang="en-US" sz="1300">
                <a:cs typeface="Arial" charset="0"/>
              </a:rPr>
              <a:pPr algn="r"/>
              <a:t>12</a:t>
            </a:fld>
            <a:endParaRPr lang="en-US" sz="1300">
              <a:cs typeface="Arial" charset="0"/>
            </a:endParaRPr>
          </a:p>
        </p:txBody>
      </p:sp>
      <p:sp>
        <p:nvSpPr>
          <p:cNvPr id="69636" name="Rectangle 2"/>
          <p:cNvSpPr>
            <a:spLocks noGrp="1" noRot="1" noChangeAspect="1" noChangeArrowheads="1" noTextEdit="1"/>
          </p:cNvSpPr>
          <p:nvPr>
            <p:ph type="sldImg"/>
          </p:nvPr>
        </p:nvSpPr>
        <p:spPr>
          <a:xfrm>
            <a:off x="1257300" y="561975"/>
            <a:ext cx="4800600" cy="3600450"/>
          </a:xfrm>
          <a:ln/>
        </p:spPr>
      </p:sp>
      <p:sp>
        <p:nvSpPr>
          <p:cNvPr id="69637" name="Rectangle 3"/>
          <p:cNvSpPr>
            <a:spLocks noGrp="1" noChangeArrowheads="1"/>
          </p:cNvSpPr>
          <p:nvPr>
            <p:ph type="body" idx="1"/>
          </p:nvPr>
        </p:nvSpPr>
        <p:spPr>
          <a:xfrm>
            <a:off x="731520" y="4460557"/>
            <a:ext cx="5852160" cy="4420553"/>
          </a:xfrm>
          <a:noFill/>
          <a:ln/>
        </p:spPr>
        <p:txBody>
          <a:bodyPr/>
          <a:lstStyle/>
          <a:p>
            <a:pPr eaLnBrk="1" hangingPunct="1"/>
            <a:r>
              <a:rPr lang="en-US" dirty="0"/>
              <a:t>The entire green area (total </a:t>
            </a:r>
            <a:r>
              <a:rPr lang="en-US" b="1" i="1" dirty="0"/>
              <a:t>CS</a:t>
            </a:r>
            <a:r>
              <a:rPr lang="en-US" dirty="0"/>
              <a:t>) can be divided into two rectangles:  </a:t>
            </a:r>
          </a:p>
          <a:p>
            <a:pPr eaLnBrk="1" hangingPunct="1"/>
            <a:endParaRPr lang="en-US" dirty="0"/>
          </a:p>
          <a:p>
            <a:pPr eaLnBrk="1" hangingPunct="1"/>
            <a:r>
              <a:rPr lang="en-US" dirty="0"/>
              <a:t>The first (and leftmost) represents Fatima’s </a:t>
            </a:r>
            <a:r>
              <a:rPr lang="en-US" b="1" i="1" dirty="0"/>
              <a:t>CS</a:t>
            </a:r>
            <a:r>
              <a:rPr lang="en-US" dirty="0"/>
              <a:t>.  It has a height of $80 and a width of 1. </a:t>
            </a:r>
          </a:p>
          <a:p>
            <a:pPr eaLnBrk="1" hangingPunct="1"/>
            <a:endParaRPr lang="en-US" dirty="0"/>
          </a:p>
          <a:p>
            <a:pPr eaLnBrk="1" hangingPunct="1"/>
            <a:r>
              <a:rPr lang="en-US" dirty="0"/>
              <a:t>The second represents Alexis’ </a:t>
            </a:r>
            <a:r>
              <a:rPr lang="en-US" b="1" i="1" dirty="0"/>
              <a:t>CS</a:t>
            </a:r>
            <a:r>
              <a:rPr lang="en-US" dirty="0"/>
              <a:t>.  It has a height of $30 and a width of 1.  </a:t>
            </a:r>
          </a:p>
          <a:p>
            <a:pPr eaLnBrk="1" hangingPunct="1"/>
            <a:endParaRPr lang="en-US" dirty="0"/>
          </a:p>
          <a:p>
            <a:pPr eaLnBrk="1" hangingPunct="1"/>
            <a:r>
              <a:rPr lang="en-US" dirty="0"/>
              <a:t>The sum of these two rectangular areas equals total </a:t>
            </a:r>
            <a:r>
              <a:rPr lang="en-US" b="1" i="1" dirty="0"/>
              <a:t>CS</a:t>
            </a:r>
            <a:r>
              <a:rPr lang="en-US" dirty="0"/>
              <a:t>.  </a:t>
            </a:r>
          </a:p>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it was easy to see why in the previous example, the total consumer surplus was the area under the demand curve and above the price, for a linear demand, the explanation on this slide will help.</a:t>
            </a:r>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77706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258D9FD-DDCD-4F80-BB9A-A24EE68F43DA}" type="slidenum">
              <a:rPr lang="en-US" smtClean="0"/>
              <a:pPr/>
              <a:t>14</a:t>
            </a:fld>
            <a:endParaRPr lang="en-US"/>
          </a:p>
        </p:txBody>
      </p:sp>
      <p:sp>
        <p:nvSpPr>
          <p:cNvPr id="71683"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8233A650-169C-4F9F-BCCE-41A74BFB4332}" type="slidenum">
              <a:rPr lang="en-US" sz="1300">
                <a:cs typeface="Arial" charset="0"/>
              </a:rPr>
              <a:pPr algn="r"/>
              <a:t>14</a:t>
            </a:fld>
            <a:endParaRPr lang="en-US" sz="1300">
              <a:cs typeface="Arial" charset="0"/>
            </a:endParaRPr>
          </a:p>
        </p:txBody>
      </p:sp>
      <p:sp>
        <p:nvSpPr>
          <p:cNvPr id="71684" name="Rectangle 2"/>
          <p:cNvSpPr>
            <a:spLocks noGrp="1" noRot="1" noChangeAspect="1" noChangeArrowheads="1" noTextEdit="1"/>
          </p:cNvSpPr>
          <p:nvPr>
            <p:ph type="sldImg"/>
          </p:nvPr>
        </p:nvSpPr>
        <p:spPr>
          <a:xfrm>
            <a:off x="1257300" y="561975"/>
            <a:ext cx="4800600" cy="3600450"/>
          </a:xfrm>
          <a:ln/>
        </p:spPr>
      </p:sp>
      <p:sp>
        <p:nvSpPr>
          <p:cNvPr id="71685" name="Rectangle 3"/>
          <p:cNvSpPr>
            <a:spLocks noGrp="1" noChangeArrowheads="1"/>
          </p:cNvSpPr>
          <p:nvPr>
            <p:ph type="body" idx="1"/>
          </p:nvPr>
        </p:nvSpPr>
        <p:spPr>
          <a:xfrm>
            <a:off x="731520" y="4460557"/>
            <a:ext cx="5852160" cy="4420553"/>
          </a:xfrm>
          <a:noFill/>
          <a:ln/>
        </p:spPr>
        <p:txBody>
          <a:bodyPr/>
          <a:lstStyle/>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CA4E8F3-2B9B-45B1-BE74-BD7D913A4C1D}" type="slidenum">
              <a:rPr lang="en-US" smtClean="0"/>
              <a:pPr/>
              <a:t>15</a:t>
            </a:fld>
            <a:endParaRPr lang="en-US"/>
          </a:p>
        </p:txBody>
      </p:sp>
      <p:sp>
        <p:nvSpPr>
          <p:cNvPr id="72707"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9301F562-7609-476D-A569-DA6D25B22D80}" type="slidenum">
              <a:rPr lang="en-US" sz="1300">
                <a:cs typeface="Arial" charset="0"/>
              </a:rPr>
              <a:pPr algn="r"/>
              <a:t>15</a:t>
            </a:fld>
            <a:endParaRPr lang="en-US" sz="1300">
              <a:cs typeface="Arial" charset="0"/>
            </a:endParaRPr>
          </a:p>
        </p:txBody>
      </p:sp>
      <p:sp>
        <p:nvSpPr>
          <p:cNvPr id="72708" name="Rectangle 2"/>
          <p:cNvSpPr>
            <a:spLocks noGrp="1" noRot="1" noChangeAspect="1" noChangeArrowheads="1" noTextEdit="1"/>
          </p:cNvSpPr>
          <p:nvPr>
            <p:ph type="sldImg"/>
          </p:nvPr>
        </p:nvSpPr>
        <p:spPr>
          <a:xfrm>
            <a:off x="1257300" y="561975"/>
            <a:ext cx="4800600" cy="3600450"/>
          </a:xfrm>
          <a:ln/>
        </p:spPr>
      </p:sp>
      <p:sp>
        <p:nvSpPr>
          <p:cNvPr id="72709" name="Rectangle 3"/>
          <p:cNvSpPr>
            <a:spLocks noGrp="1" noChangeArrowheads="1"/>
          </p:cNvSpPr>
          <p:nvPr>
            <p:ph type="body" idx="1"/>
          </p:nvPr>
        </p:nvSpPr>
        <p:spPr>
          <a:xfrm>
            <a:off x="731520" y="4460557"/>
            <a:ext cx="5852160" cy="4420553"/>
          </a:xfrm>
          <a:noFill/>
          <a:ln/>
        </p:spPr>
        <p:txBody>
          <a:bodyPr/>
          <a:lstStyle/>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0D02B21-51A3-4B6E-A0F3-68010129A3F4}" type="slidenum">
              <a:rPr lang="en-US" smtClean="0"/>
              <a:pPr/>
              <a:t>16</a:t>
            </a:fld>
            <a:endParaRPr lang="en-US"/>
          </a:p>
        </p:txBody>
      </p:sp>
      <p:sp>
        <p:nvSpPr>
          <p:cNvPr id="73731"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A9A884CA-8334-48DA-8FEB-0FF92212994F}" type="slidenum">
              <a:rPr lang="en-US" sz="1300">
                <a:cs typeface="Arial" charset="0"/>
              </a:rPr>
              <a:pPr algn="r"/>
              <a:t>16</a:t>
            </a:fld>
            <a:endParaRPr lang="en-US" sz="1300">
              <a:cs typeface="Arial" charset="0"/>
            </a:endParaRPr>
          </a:p>
        </p:txBody>
      </p:sp>
      <p:sp>
        <p:nvSpPr>
          <p:cNvPr id="73732" name="Rectangle 2"/>
          <p:cNvSpPr>
            <a:spLocks noGrp="1" noRot="1" noChangeAspect="1" noChangeArrowheads="1" noTextEdit="1"/>
          </p:cNvSpPr>
          <p:nvPr>
            <p:ph type="sldImg"/>
          </p:nvPr>
        </p:nvSpPr>
        <p:spPr>
          <a:xfrm>
            <a:off x="1257300" y="561975"/>
            <a:ext cx="4800600" cy="3600450"/>
          </a:xfrm>
          <a:ln/>
        </p:spPr>
      </p:sp>
      <p:sp>
        <p:nvSpPr>
          <p:cNvPr id="73733" name="Rectangle 3"/>
          <p:cNvSpPr>
            <a:spLocks noGrp="1" noChangeArrowheads="1"/>
          </p:cNvSpPr>
          <p:nvPr>
            <p:ph type="body" idx="1"/>
          </p:nvPr>
        </p:nvSpPr>
        <p:spPr>
          <a:xfrm>
            <a:off x="731520" y="4460557"/>
            <a:ext cx="5852160" cy="4420553"/>
          </a:xfrm>
          <a:noFill/>
          <a:ln/>
        </p:spPr>
        <p:txBody>
          <a:bodyPr/>
          <a:lstStyle/>
          <a:p>
            <a:pPr eaLnBrk="1" hangingPunct="1"/>
            <a:r>
              <a:rPr lang="en-US" dirty="0"/>
              <a:t>The textbook shows how a lower price increases </a:t>
            </a:r>
            <a:r>
              <a:rPr lang="en-US" b="1" i="1" dirty="0"/>
              <a:t>CS</a:t>
            </a:r>
            <a:r>
              <a:rPr lang="en-US" dirty="0"/>
              <a:t> ( something we have observed in Example 1E).  Here we see how and why a higher price</a:t>
            </a:r>
            <a:r>
              <a:rPr lang="en-US" baseline="0" dirty="0"/>
              <a:t> decreases </a:t>
            </a:r>
            <a:r>
              <a:rPr lang="en-US" b="1" baseline="0" dirty="0"/>
              <a:t>CS</a:t>
            </a:r>
            <a:r>
              <a:rPr lang="en-US" baseline="0" dirty="0"/>
              <a:t>.</a:t>
            </a:r>
          </a:p>
          <a:p>
            <a:pPr eaLnBrk="1" hangingPunct="1"/>
            <a:endParaRPr lang="en-US" baseline="0" dirty="0"/>
          </a:p>
          <a:p>
            <a:pPr eaLnBrk="1" hangingPunct="1"/>
            <a:r>
              <a:rPr lang="en-US" baseline="0" dirty="0"/>
              <a:t>The two reasons why </a:t>
            </a:r>
            <a:r>
              <a:rPr lang="en-US" b="1" i="1" u="sng" baseline="0" dirty="0"/>
              <a:t>CS</a:t>
            </a:r>
            <a:r>
              <a:rPr lang="en-US" i="1" u="sng" baseline="0" dirty="0"/>
              <a:t> increases when </a:t>
            </a:r>
            <a:r>
              <a:rPr lang="en-US" b="1" i="1" u="sng" baseline="0" dirty="0"/>
              <a:t>P</a:t>
            </a:r>
            <a:r>
              <a:rPr lang="en-US" i="1" u="sng" baseline="0" dirty="0"/>
              <a:t> falls</a:t>
            </a:r>
            <a:r>
              <a:rPr lang="en-US" baseline="0" dirty="0"/>
              <a:t> are:</a:t>
            </a:r>
          </a:p>
          <a:p>
            <a:pPr marL="228600" indent="-228600" eaLnBrk="1" hangingPunct="1">
              <a:buAutoNum type="arabicPeriod"/>
            </a:pPr>
            <a:r>
              <a:rPr lang="en-US" baseline="0" dirty="0"/>
              <a:t>An increase in </a:t>
            </a:r>
            <a:r>
              <a:rPr lang="en-US" b="1" i="1" dirty="0"/>
              <a:t>CS</a:t>
            </a:r>
            <a:r>
              <a:rPr lang="en-US" baseline="0" dirty="0"/>
              <a:t> due to more buyers purchasing the good (law of demand: lower </a:t>
            </a:r>
            <a:r>
              <a:rPr lang="en-US" b="1" i="1" baseline="0" dirty="0"/>
              <a:t>P</a:t>
            </a:r>
            <a:r>
              <a:rPr lang="en-US" baseline="0" dirty="0"/>
              <a:t> attracts more customers).</a:t>
            </a:r>
          </a:p>
          <a:p>
            <a:pPr marL="228600" indent="-228600" eaLnBrk="1" hangingPunct="1">
              <a:buAutoNum type="arabicPeriod"/>
            </a:pPr>
            <a:r>
              <a:rPr lang="en-US" baseline="0" dirty="0"/>
              <a:t>An increase in </a:t>
            </a:r>
            <a:r>
              <a:rPr lang="en-US" b="1" i="1" dirty="0"/>
              <a:t>CS</a:t>
            </a:r>
            <a:r>
              <a:rPr lang="en-US" baseline="0" dirty="0"/>
              <a:t> due to existing buyers paying the lower price.</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3158688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3158688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cost includes cost of all resources used to produce good, including value of the seller’s time (opportunity cost).</a:t>
            </a:r>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3003565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main sections in this chapter: </a:t>
            </a:r>
          </a:p>
          <a:p>
            <a:pPr marL="228600" indent="-228600">
              <a:buAutoNum type="arabicPeriod"/>
            </a:pPr>
            <a:r>
              <a:rPr lang="en-US" dirty="0"/>
              <a:t>Consumer Surplus</a:t>
            </a:r>
          </a:p>
          <a:p>
            <a:pPr marL="228600" indent="-228600">
              <a:buAutoNum type="arabicPeriod"/>
            </a:pPr>
            <a:r>
              <a:rPr lang="en-US" dirty="0"/>
              <a:t>Producer Surplus</a:t>
            </a:r>
          </a:p>
          <a:p>
            <a:pPr marL="228600" indent="-228600">
              <a:buAutoNum type="arabicPeriod"/>
            </a:pPr>
            <a:r>
              <a:rPr lang="en-US" dirty="0"/>
              <a:t>Market Efficiency </a:t>
            </a:r>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2609349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3003565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2B347CB-53B8-40B3-913F-667A37F1FB5C}" type="slidenum">
              <a:rPr lang="en-US" smtClean="0"/>
              <a:pPr/>
              <a:t>22</a:t>
            </a:fld>
            <a:endParaRPr lang="en-US"/>
          </a:p>
        </p:txBody>
      </p:sp>
      <p:sp>
        <p:nvSpPr>
          <p:cNvPr id="78851"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057DF588-9110-4B8C-A810-9CDB91E4E0CB}" type="slidenum">
              <a:rPr lang="en-US" sz="1300">
                <a:cs typeface="Arial" charset="0"/>
              </a:rPr>
              <a:pPr algn="r"/>
              <a:t>22</a:t>
            </a:fld>
            <a:endParaRPr lang="en-US" sz="1300">
              <a:cs typeface="Arial" charset="0"/>
            </a:endParaRPr>
          </a:p>
        </p:txBody>
      </p:sp>
      <p:sp>
        <p:nvSpPr>
          <p:cNvPr id="78852" name="Rectangle 2"/>
          <p:cNvSpPr>
            <a:spLocks noGrp="1" noRot="1" noChangeAspect="1" noChangeArrowheads="1" noTextEdit="1"/>
          </p:cNvSpPr>
          <p:nvPr>
            <p:ph type="sldImg"/>
          </p:nvPr>
        </p:nvSpPr>
        <p:spPr>
          <a:xfrm>
            <a:off x="1257300" y="561975"/>
            <a:ext cx="4800600" cy="3600450"/>
          </a:xfrm>
          <a:ln/>
        </p:spPr>
      </p:sp>
      <p:sp>
        <p:nvSpPr>
          <p:cNvPr id="78853" name="Rectangle 3"/>
          <p:cNvSpPr>
            <a:spLocks noGrp="1" noChangeArrowheads="1"/>
          </p:cNvSpPr>
          <p:nvPr>
            <p:ph type="body" idx="1"/>
          </p:nvPr>
        </p:nvSpPr>
        <p:spPr>
          <a:xfrm>
            <a:off x="731520" y="4460557"/>
            <a:ext cx="5852160" cy="4420553"/>
          </a:xfrm>
          <a:noFill/>
          <a:ln/>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55DF9A9-675F-41E9-9390-AF0AAE9687B7}" type="slidenum">
              <a:rPr lang="en-US" smtClean="0"/>
              <a:pPr/>
              <a:t>23</a:t>
            </a:fld>
            <a:endParaRPr lang="en-US"/>
          </a:p>
        </p:txBody>
      </p:sp>
      <p:sp>
        <p:nvSpPr>
          <p:cNvPr id="79875"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02AF8A92-67AB-406F-A7DF-F02450B8C8D5}" type="slidenum">
              <a:rPr lang="en-US" sz="1300">
                <a:cs typeface="Arial" charset="0"/>
              </a:rPr>
              <a:pPr algn="r"/>
              <a:t>23</a:t>
            </a:fld>
            <a:endParaRPr lang="en-US" sz="1300">
              <a:cs typeface="Arial" charset="0"/>
            </a:endParaRPr>
          </a:p>
        </p:txBody>
      </p:sp>
      <p:sp>
        <p:nvSpPr>
          <p:cNvPr id="79876" name="Rectangle 2"/>
          <p:cNvSpPr>
            <a:spLocks noGrp="1" noRot="1" noChangeAspect="1" noChangeArrowheads="1" noTextEdit="1"/>
          </p:cNvSpPr>
          <p:nvPr>
            <p:ph type="sldImg"/>
          </p:nvPr>
        </p:nvSpPr>
        <p:spPr>
          <a:xfrm>
            <a:off x="1257300" y="561975"/>
            <a:ext cx="4800600" cy="3600450"/>
          </a:xfrm>
          <a:ln/>
        </p:spPr>
      </p:sp>
      <p:sp>
        <p:nvSpPr>
          <p:cNvPr id="79877" name="Rectangle 3"/>
          <p:cNvSpPr>
            <a:spLocks noGrp="1" noChangeArrowheads="1"/>
          </p:cNvSpPr>
          <p:nvPr>
            <p:ph type="body" idx="1"/>
          </p:nvPr>
        </p:nvSpPr>
        <p:spPr>
          <a:xfrm>
            <a:off x="731520" y="4460557"/>
            <a:ext cx="5852160" cy="4420553"/>
          </a:xfrm>
          <a:noFill/>
          <a:ln/>
        </p:spPr>
        <p:txBody>
          <a:bodyPr/>
          <a:lstStyle/>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88728F8-44FA-49AA-AA0B-B39DA69782E1}" type="slidenum">
              <a:rPr lang="en-US" smtClean="0"/>
              <a:pPr/>
              <a:t>24</a:t>
            </a:fld>
            <a:endParaRPr lang="en-US"/>
          </a:p>
        </p:txBody>
      </p:sp>
      <p:sp>
        <p:nvSpPr>
          <p:cNvPr id="81923"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5B56F5DA-ED8C-4B95-8E54-41C922879A69}" type="slidenum">
              <a:rPr lang="en-US" sz="1300">
                <a:cs typeface="Arial" charset="0"/>
              </a:rPr>
              <a:pPr algn="r"/>
              <a:t>24</a:t>
            </a:fld>
            <a:endParaRPr lang="en-US" sz="1300">
              <a:cs typeface="Arial" charset="0"/>
            </a:endParaRPr>
          </a:p>
        </p:txBody>
      </p:sp>
      <p:sp>
        <p:nvSpPr>
          <p:cNvPr id="81924" name="Rectangle 2"/>
          <p:cNvSpPr>
            <a:spLocks noGrp="1" noRot="1" noChangeAspect="1" noChangeArrowheads="1" noTextEdit="1"/>
          </p:cNvSpPr>
          <p:nvPr>
            <p:ph type="sldImg"/>
          </p:nvPr>
        </p:nvSpPr>
        <p:spPr>
          <a:xfrm>
            <a:off x="1257300" y="561975"/>
            <a:ext cx="4800600" cy="3600450"/>
          </a:xfrm>
          <a:ln/>
        </p:spPr>
      </p:sp>
      <p:sp>
        <p:nvSpPr>
          <p:cNvPr id="81925" name="Rectangle 3"/>
          <p:cNvSpPr>
            <a:spLocks noGrp="1" noChangeArrowheads="1"/>
          </p:cNvSpPr>
          <p:nvPr>
            <p:ph type="body" idx="1"/>
          </p:nvPr>
        </p:nvSpPr>
        <p:spPr>
          <a:xfrm>
            <a:off x="731520" y="4460557"/>
            <a:ext cx="5852160" cy="4420553"/>
          </a:xfrm>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2609349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B8A7919-440F-481F-86D3-9E5D229FA923}" type="slidenum">
              <a:rPr lang="en-US" smtClean="0"/>
              <a:pPr/>
              <a:t>26</a:t>
            </a:fld>
            <a:endParaRPr lang="en-US"/>
          </a:p>
        </p:txBody>
      </p:sp>
      <p:sp>
        <p:nvSpPr>
          <p:cNvPr id="82947"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4AFCD59F-0772-49AE-AA9E-DA9E59B9889D}" type="slidenum">
              <a:rPr lang="en-US" sz="1300">
                <a:cs typeface="Arial" charset="0"/>
              </a:rPr>
              <a:pPr algn="r"/>
              <a:t>26</a:t>
            </a:fld>
            <a:endParaRPr lang="en-US" sz="1300">
              <a:cs typeface="Arial" charset="0"/>
            </a:endParaRPr>
          </a:p>
        </p:txBody>
      </p:sp>
      <p:sp>
        <p:nvSpPr>
          <p:cNvPr id="82948" name="Rectangle 2"/>
          <p:cNvSpPr>
            <a:spLocks noGrp="1" noRot="1" noChangeAspect="1" noChangeArrowheads="1" noTextEdit="1"/>
          </p:cNvSpPr>
          <p:nvPr>
            <p:ph type="sldImg"/>
          </p:nvPr>
        </p:nvSpPr>
        <p:spPr>
          <a:xfrm>
            <a:off x="1257300" y="561975"/>
            <a:ext cx="4800600" cy="3600450"/>
          </a:xfrm>
          <a:ln/>
        </p:spPr>
      </p:sp>
      <p:sp>
        <p:nvSpPr>
          <p:cNvPr id="82949" name="Rectangle 3"/>
          <p:cNvSpPr>
            <a:spLocks noGrp="1" noChangeArrowheads="1"/>
          </p:cNvSpPr>
          <p:nvPr>
            <p:ph type="body" idx="1"/>
          </p:nvPr>
        </p:nvSpPr>
        <p:spPr>
          <a:xfrm>
            <a:off x="731520" y="4460557"/>
            <a:ext cx="5852160" cy="4420553"/>
          </a:xfrm>
          <a:noFill/>
          <a:ln/>
        </p:spPr>
        <p:txBody>
          <a:bodyPr/>
          <a:lstStyle/>
          <a:p>
            <a:pPr eaLnBrk="1" hangingPunct="1"/>
            <a:r>
              <a:rPr lang="en-US" dirty="0"/>
              <a:t>The marginal seller’s cost for</a:t>
            </a:r>
            <a:r>
              <a:rPr lang="en-US" baseline="0" dirty="0"/>
              <a:t> b = 15</a:t>
            </a:r>
            <a:r>
              <a:rPr lang="en-US" dirty="0"/>
              <a:t> is her WTS, found</a:t>
            </a:r>
            <a:r>
              <a:rPr lang="en-US" baseline="0" dirty="0"/>
              <a:t> on the supply curve. Because the market </a:t>
            </a:r>
            <a:r>
              <a:rPr lang="en-US" b="1" i="1" baseline="0" dirty="0"/>
              <a:t>P</a:t>
            </a:r>
            <a:r>
              <a:rPr lang="en-US" baseline="0" dirty="0"/>
              <a:t> = $40 is greater than </a:t>
            </a:r>
            <a:r>
              <a:rPr lang="en-US" b="1" baseline="0" dirty="0"/>
              <a:t>WTS</a:t>
            </a:r>
            <a:r>
              <a:rPr lang="en-US" baseline="0" dirty="0"/>
              <a:t>, this seller will get a positive producer surplus = </a:t>
            </a:r>
            <a:r>
              <a:rPr lang="en-US" b="1" i="1" baseline="0" dirty="0"/>
              <a:t>P</a:t>
            </a:r>
            <a:r>
              <a:rPr lang="en-US" baseline="0" dirty="0"/>
              <a:t> – cost.</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981DD22-E6BF-495A-8202-164C35F011C0}" type="slidenum">
              <a:rPr lang="en-US" smtClean="0"/>
              <a:pPr/>
              <a:t>27</a:t>
            </a:fld>
            <a:endParaRPr lang="en-US"/>
          </a:p>
        </p:txBody>
      </p:sp>
      <p:sp>
        <p:nvSpPr>
          <p:cNvPr id="83971"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5CDC1404-26C9-4847-B0DF-E2AD89D7B250}" type="slidenum">
              <a:rPr lang="en-US" sz="1300">
                <a:cs typeface="Arial" charset="0"/>
              </a:rPr>
              <a:pPr algn="r"/>
              <a:t>27</a:t>
            </a:fld>
            <a:endParaRPr lang="en-US" sz="1300">
              <a:cs typeface="Arial" charset="0"/>
            </a:endParaRPr>
          </a:p>
        </p:txBody>
      </p:sp>
      <p:sp>
        <p:nvSpPr>
          <p:cNvPr id="83972" name="Rectangle 2"/>
          <p:cNvSpPr>
            <a:spLocks noGrp="1" noRot="1" noChangeAspect="1" noChangeArrowheads="1" noTextEdit="1"/>
          </p:cNvSpPr>
          <p:nvPr>
            <p:ph type="sldImg"/>
          </p:nvPr>
        </p:nvSpPr>
        <p:spPr>
          <a:xfrm>
            <a:off x="1257300" y="561975"/>
            <a:ext cx="4800600" cy="3600450"/>
          </a:xfrm>
          <a:ln/>
        </p:spPr>
      </p:sp>
      <p:sp>
        <p:nvSpPr>
          <p:cNvPr id="83973" name="Rectangle 3"/>
          <p:cNvSpPr>
            <a:spLocks noGrp="1" noChangeArrowheads="1"/>
          </p:cNvSpPr>
          <p:nvPr>
            <p:ph type="body" idx="1"/>
          </p:nvPr>
        </p:nvSpPr>
        <p:spPr>
          <a:xfrm>
            <a:off x="731520" y="4460557"/>
            <a:ext cx="5852160" cy="4420553"/>
          </a:xfrm>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0AFCCA4-AADA-475C-ABEE-8EA0420A1748}" type="slidenum">
              <a:rPr lang="en-US" smtClean="0"/>
              <a:pPr/>
              <a:t>28</a:t>
            </a:fld>
            <a:endParaRPr lang="en-US"/>
          </a:p>
        </p:txBody>
      </p:sp>
      <p:sp>
        <p:nvSpPr>
          <p:cNvPr id="84995"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7BA12A8C-8C2A-439D-A95E-132667818B24}" type="slidenum">
              <a:rPr lang="en-US" sz="1300">
                <a:cs typeface="Arial" charset="0"/>
              </a:rPr>
              <a:pPr algn="r"/>
              <a:t>28</a:t>
            </a:fld>
            <a:endParaRPr lang="en-US" sz="1300">
              <a:cs typeface="Arial" charset="0"/>
            </a:endParaRPr>
          </a:p>
        </p:txBody>
      </p:sp>
      <p:sp>
        <p:nvSpPr>
          <p:cNvPr id="84996" name="Rectangle 2"/>
          <p:cNvSpPr>
            <a:spLocks noGrp="1" noRot="1" noChangeAspect="1" noChangeArrowheads="1" noTextEdit="1"/>
          </p:cNvSpPr>
          <p:nvPr>
            <p:ph type="sldImg"/>
          </p:nvPr>
        </p:nvSpPr>
        <p:spPr>
          <a:xfrm>
            <a:off x="1257300" y="561975"/>
            <a:ext cx="4800600" cy="3600450"/>
          </a:xfrm>
          <a:ln/>
        </p:spPr>
      </p:sp>
      <p:sp>
        <p:nvSpPr>
          <p:cNvPr id="84997" name="Rectangle 3"/>
          <p:cNvSpPr>
            <a:spLocks noGrp="1" noChangeArrowheads="1"/>
          </p:cNvSpPr>
          <p:nvPr>
            <p:ph type="body" idx="1"/>
          </p:nvPr>
        </p:nvSpPr>
        <p:spPr>
          <a:xfrm>
            <a:off x="731520" y="4460557"/>
            <a:ext cx="5852160" cy="4420553"/>
          </a:xfrm>
          <a:noFill/>
          <a:ln/>
        </p:spPr>
        <p:txBody>
          <a:bodyPr/>
          <a:lstStyle/>
          <a:p>
            <a:pPr eaLnBrk="1" hangingPunct="1"/>
            <a:r>
              <a:rPr lang="en-US" dirty="0"/>
              <a:t>The textbook shows how a higher price increases </a:t>
            </a:r>
            <a:r>
              <a:rPr lang="en-US" b="1" i="1" dirty="0"/>
              <a:t>PS</a:t>
            </a:r>
            <a:r>
              <a:rPr lang="en-US" dirty="0"/>
              <a:t>.  Here we see how and why a lower price</a:t>
            </a:r>
            <a:r>
              <a:rPr lang="en-US" baseline="0" dirty="0"/>
              <a:t> decreases </a:t>
            </a:r>
            <a:r>
              <a:rPr lang="en-US" b="1" i="1" dirty="0"/>
              <a:t>PS</a:t>
            </a:r>
            <a:r>
              <a:rPr lang="en-US" baseline="0" dirty="0"/>
              <a:t>.</a:t>
            </a:r>
          </a:p>
          <a:p>
            <a:pPr eaLnBrk="1" hangingPunct="1"/>
            <a:endParaRPr lang="en-US" baseline="0" dirty="0"/>
          </a:p>
          <a:p>
            <a:pPr eaLnBrk="1" hangingPunct="1"/>
            <a:r>
              <a:rPr lang="en-US" baseline="0" dirty="0"/>
              <a:t>The two reasons why </a:t>
            </a:r>
            <a:r>
              <a:rPr lang="en-US" b="1" i="1" u="sng" baseline="0" dirty="0"/>
              <a:t>PS</a:t>
            </a:r>
            <a:r>
              <a:rPr lang="en-US" i="1" u="sng" baseline="0" dirty="0"/>
              <a:t> decreases when </a:t>
            </a:r>
            <a:r>
              <a:rPr lang="en-US" b="1" i="1" u="sng" baseline="0" dirty="0"/>
              <a:t>P</a:t>
            </a:r>
            <a:r>
              <a:rPr lang="en-US" i="1" u="sng" baseline="0" dirty="0"/>
              <a:t> falls</a:t>
            </a:r>
            <a:r>
              <a:rPr lang="en-US" baseline="0" dirty="0"/>
              <a:t> are:</a:t>
            </a:r>
          </a:p>
          <a:p>
            <a:pPr marL="228600" indent="-228600" eaLnBrk="1" hangingPunct="1">
              <a:buAutoNum type="arabicPeriod"/>
            </a:pPr>
            <a:r>
              <a:rPr lang="en-US" baseline="0" dirty="0"/>
              <a:t>A decrease in </a:t>
            </a:r>
            <a:r>
              <a:rPr lang="en-US" b="1" i="1" dirty="0"/>
              <a:t>PS</a:t>
            </a:r>
            <a:r>
              <a:rPr lang="en-US" baseline="0" dirty="0"/>
              <a:t> due to fewer sellers selling the good (sellers are leaving the market because the selling </a:t>
            </a:r>
            <a:r>
              <a:rPr lang="en-US" b="1" i="1" baseline="0" dirty="0"/>
              <a:t>P</a:t>
            </a:r>
            <a:r>
              <a:rPr lang="en-US" baseline="0" dirty="0"/>
              <a:t> does not cover their marginal cost; law of supply: lower </a:t>
            </a:r>
            <a:r>
              <a:rPr lang="en-US" b="1" i="1" baseline="0" dirty="0"/>
              <a:t>P</a:t>
            </a:r>
            <a:r>
              <a:rPr lang="en-US" baseline="0" dirty="0"/>
              <a:t> reduces the quantity supplied)</a:t>
            </a:r>
          </a:p>
          <a:p>
            <a:pPr marL="228600" indent="-228600" eaLnBrk="1" hangingPunct="1">
              <a:buAutoNum type="arabicPeriod"/>
            </a:pPr>
            <a:r>
              <a:rPr lang="en-US" baseline="0" dirty="0"/>
              <a:t>A decrease in </a:t>
            </a:r>
            <a:r>
              <a:rPr lang="en-US" b="1" i="1" dirty="0"/>
              <a:t>PS</a:t>
            </a:r>
            <a:r>
              <a:rPr lang="en-US" baseline="0" dirty="0"/>
              <a:t> due to existing sellers receiving a lower price.</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2154680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Welfare economics looks at:</a:t>
            </a:r>
          </a:p>
          <a:p>
            <a:pPr marL="181240" indent="-181240">
              <a:buFont typeface="Arial" panose="020B0604020202020204" pitchFamily="34" charset="0"/>
              <a:buChar char="•"/>
            </a:pPr>
            <a:r>
              <a:rPr lang="en-US" altLang="en-US" dirty="0"/>
              <a:t>Benefits that buyers and sellers receive from engaging in market transactions</a:t>
            </a:r>
          </a:p>
          <a:p>
            <a:pPr marL="181240" indent="-181240">
              <a:buFont typeface="Arial" panose="020B0604020202020204" pitchFamily="34" charset="0"/>
              <a:buChar char="•"/>
            </a:pPr>
            <a:r>
              <a:rPr lang="en-US" altLang="en-US" dirty="0"/>
              <a:t>How society can make these benefits as large as possible</a:t>
            </a:r>
          </a:p>
          <a:p>
            <a:r>
              <a:rPr lang="en-US" altLang="en-US" dirty="0"/>
              <a:t>In any market, the equilibrium of supply and demand maximizes the total benefits received by all buyers and sellers combined. And this “conclusion” we will aim to prove by</a:t>
            </a:r>
            <a:r>
              <a:rPr lang="en-US" altLang="en-US" baseline="0" dirty="0"/>
              <a:t> the end of the chapter. </a:t>
            </a:r>
            <a:endParaRPr lang="en-US" alt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2657689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427481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3703185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Is the market’s allocation of resources desirable?  This question is important, because the answer to it has implications for the proper role and scope of government.  </a:t>
            </a:r>
          </a:p>
          <a:p>
            <a:pPr eaLnBrk="1" hangingPunct="1"/>
            <a:endParaRPr lang="en-US" dirty="0"/>
          </a:p>
          <a:p>
            <a:pPr eaLnBrk="1" hangingPunct="1"/>
            <a:r>
              <a:rPr lang="en-US" dirty="0"/>
              <a:t>If the market’s allocation is generally desirable, then the role of government should be limited to the protection of property rights, national defense and so forth.  If not, then public policy may potentially be able to improve upon the market’s allocation.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3703185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6112149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essence, the gains from trade in a market are like a pie to be shared among the market participants. The question of efficiency concerns whether the pie is as big as possible. The question of equality concerns how the pie is sliced and distributed among members of society.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611214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37031852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95DF3DB-AA54-4870-80A5-58E549DD9F24}" type="slidenum">
              <a:rPr lang="en-US" smtClean="0"/>
              <a:pPr/>
              <a:t>36</a:t>
            </a:fld>
            <a:endParaRPr lang="en-US"/>
          </a:p>
        </p:txBody>
      </p:sp>
      <p:sp>
        <p:nvSpPr>
          <p:cNvPr id="91139"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5F3DF000-4EBF-424A-9134-6312A765F773}" type="slidenum">
              <a:rPr lang="en-US" sz="1300">
                <a:cs typeface="Arial" charset="0"/>
              </a:rPr>
              <a:pPr algn="r"/>
              <a:t>36</a:t>
            </a:fld>
            <a:endParaRPr lang="en-US" sz="1300">
              <a:cs typeface="Arial" charset="0"/>
            </a:endParaRPr>
          </a:p>
        </p:txBody>
      </p:sp>
      <p:sp>
        <p:nvSpPr>
          <p:cNvPr id="91140" name="Rectangle 2"/>
          <p:cNvSpPr>
            <a:spLocks noGrp="1" noRot="1" noChangeAspect="1" noChangeArrowheads="1" noTextEdit="1"/>
          </p:cNvSpPr>
          <p:nvPr>
            <p:ph type="sldImg"/>
          </p:nvPr>
        </p:nvSpPr>
        <p:spPr>
          <a:xfrm>
            <a:off x="1257300" y="561975"/>
            <a:ext cx="4800600" cy="3600450"/>
          </a:xfrm>
          <a:ln/>
        </p:spPr>
      </p:sp>
      <p:sp>
        <p:nvSpPr>
          <p:cNvPr id="91141" name="Rectangle 3"/>
          <p:cNvSpPr>
            <a:spLocks noGrp="1" noChangeArrowheads="1"/>
          </p:cNvSpPr>
          <p:nvPr>
            <p:ph type="body" idx="1"/>
          </p:nvPr>
        </p:nvSpPr>
        <p:spPr>
          <a:xfrm>
            <a:off x="731520" y="4460557"/>
            <a:ext cx="5852160" cy="4420553"/>
          </a:xfrm>
          <a:noFill/>
          <a:ln/>
        </p:spPr>
        <p:txBody>
          <a:bodyPr/>
          <a:lstStyle/>
          <a:p>
            <a:pPr eaLnBrk="1" hangingPunct="1"/>
            <a:r>
              <a:rPr lang="en-US" dirty="0"/>
              <a:t>In this exercise we will analyze if</a:t>
            </a:r>
            <a:r>
              <a:rPr lang="en-US" baseline="0" dirty="0"/>
              <a:t> the market at equilibrium maximizes the gains from trade (total surplus). </a:t>
            </a:r>
          </a:p>
          <a:p>
            <a:pPr marL="171450" indent="-171450" eaLnBrk="1" hangingPunct="1">
              <a:buFontTx/>
              <a:buChar char="-"/>
            </a:pPr>
            <a:r>
              <a:rPr lang="en-US" baseline="0" dirty="0"/>
              <a:t>Identify which buyers will purchase the good at the market equilibrium</a:t>
            </a:r>
          </a:p>
          <a:p>
            <a:pPr marL="171450" indent="-171450" eaLnBrk="1" hangingPunct="1">
              <a:buFontTx/>
              <a:buChar char="-"/>
            </a:pPr>
            <a:r>
              <a:rPr lang="en-US" baseline="0" dirty="0"/>
              <a:t>Identify which sellers will produce the good at market equilibrium</a:t>
            </a:r>
          </a:p>
          <a:p>
            <a:pPr marL="171450" indent="-171450" eaLnBrk="1" hangingPunct="1">
              <a:buFontTx/>
              <a:buChar char="-"/>
            </a:pPr>
            <a:r>
              <a:rPr lang="en-US" baseline="0" dirty="0"/>
              <a:t>To show that total surplus is maximized at market equilibrium, we look at </a:t>
            </a:r>
            <a:r>
              <a:rPr lang="en-US" b="1" i="1" baseline="0" dirty="0"/>
              <a:t>TS</a:t>
            </a:r>
            <a:r>
              <a:rPr lang="en-US" baseline="0" dirty="0"/>
              <a:t> for a lower and for a larger </a:t>
            </a:r>
            <a:r>
              <a:rPr lang="en-US" b="1" i="1" baseline="0" dirty="0"/>
              <a:t>Q</a:t>
            </a:r>
            <a:r>
              <a:rPr lang="en-US" baseline="0" dirty="0"/>
              <a:t> than the market equilibrium</a:t>
            </a:r>
          </a:p>
          <a:p>
            <a:pPr marL="171450" indent="-171450" eaLnBrk="1" hangingPunct="1">
              <a:buFontTx/>
              <a:buChar char="-"/>
            </a:pP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3D5EB08-75F9-494B-BCF1-DB013C5F29CC}" type="slidenum">
              <a:rPr lang="en-US" smtClean="0"/>
              <a:pPr/>
              <a:t>37</a:t>
            </a:fld>
            <a:endParaRPr lang="en-US"/>
          </a:p>
        </p:txBody>
      </p:sp>
      <p:sp>
        <p:nvSpPr>
          <p:cNvPr id="92163"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B9C8B373-E324-4C29-8F8F-4106729DE3C9}" type="slidenum">
              <a:rPr lang="en-US" sz="1300">
                <a:cs typeface="Arial" charset="0"/>
              </a:rPr>
              <a:pPr algn="r"/>
              <a:t>37</a:t>
            </a:fld>
            <a:endParaRPr lang="en-US" sz="1300">
              <a:cs typeface="Arial" charset="0"/>
            </a:endParaRPr>
          </a:p>
        </p:txBody>
      </p:sp>
      <p:sp>
        <p:nvSpPr>
          <p:cNvPr id="92164" name="Rectangle 2"/>
          <p:cNvSpPr>
            <a:spLocks noGrp="1" noRot="1" noChangeAspect="1" noChangeArrowheads="1" noTextEdit="1"/>
          </p:cNvSpPr>
          <p:nvPr>
            <p:ph type="sldImg"/>
          </p:nvPr>
        </p:nvSpPr>
        <p:spPr>
          <a:xfrm>
            <a:off x="1257300" y="561975"/>
            <a:ext cx="4800600" cy="3600450"/>
          </a:xfrm>
          <a:ln/>
        </p:spPr>
      </p:sp>
      <p:sp>
        <p:nvSpPr>
          <p:cNvPr id="92165" name="Rectangle 3"/>
          <p:cNvSpPr>
            <a:spLocks noGrp="1" noChangeArrowheads="1"/>
          </p:cNvSpPr>
          <p:nvPr>
            <p:ph type="body" idx="1"/>
          </p:nvPr>
        </p:nvSpPr>
        <p:spPr>
          <a:xfrm>
            <a:off x="731520" y="4460557"/>
            <a:ext cx="5852160" cy="4420553"/>
          </a:xfrm>
          <a:noFill/>
          <a:ln/>
        </p:spPr>
        <p:txBody>
          <a:bodyPr/>
          <a:lstStyle/>
          <a:p>
            <a:pPr eaLnBrk="1" hangingPunct="1"/>
            <a:r>
              <a:rPr lang="en-US" dirty="0"/>
              <a:t>at each </a:t>
            </a:r>
            <a:r>
              <a:rPr lang="en-US" b="1" i="1" dirty="0"/>
              <a:t>Q</a:t>
            </a:r>
            <a:r>
              <a:rPr lang="en-US" dirty="0"/>
              <a:t>, the height of the </a:t>
            </a:r>
            <a:r>
              <a:rPr lang="en-US" b="1" i="1" dirty="0"/>
              <a:t>D</a:t>
            </a:r>
            <a:r>
              <a:rPr lang="en-US" dirty="0"/>
              <a:t> curve is the marginal buyer’s valuation of the good, their willingness to pay.  Hence, the buyers from 0 to 15 all value the good at least as much as the price, so they will purchase the good at the market price.  </a:t>
            </a:r>
          </a:p>
          <a:p>
            <a:pPr eaLnBrk="1" hangingPunct="1"/>
            <a:endParaRPr lang="en-US" dirty="0"/>
          </a:p>
          <a:p>
            <a:pPr eaLnBrk="1" hangingPunct="1"/>
            <a:r>
              <a:rPr lang="en-US" dirty="0"/>
              <a:t>The buyers from 15 on up value the good less than $30, so they won’t buy the good.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FAC2C90-3000-4132-B4FF-A2F4E7A10F6F}" type="slidenum">
              <a:rPr lang="en-US" smtClean="0"/>
              <a:pPr/>
              <a:t>38</a:t>
            </a:fld>
            <a:endParaRPr lang="en-US"/>
          </a:p>
        </p:txBody>
      </p:sp>
      <p:sp>
        <p:nvSpPr>
          <p:cNvPr id="93187"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AA59E92B-3382-4AB4-A96C-6F10A2C0E354}" type="slidenum">
              <a:rPr lang="en-US" sz="1300">
                <a:cs typeface="Arial" charset="0"/>
              </a:rPr>
              <a:pPr algn="r"/>
              <a:t>38</a:t>
            </a:fld>
            <a:endParaRPr lang="en-US" sz="1300">
              <a:cs typeface="Arial" charset="0"/>
            </a:endParaRPr>
          </a:p>
        </p:txBody>
      </p:sp>
      <p:sp>
        <p:nvSpPr>
          <p:cNvPr id="93188" name="Rectangle 2"/>
          <p:cNvSpPr>
            <a:spLocks noGrp="1" noRot="1" noChangeAspect="1" noChangeArrowheads="1" noTextEdit="1"/>
          </p:cNvSpPr>
          <p:nvPr>
            <p:ph type="sldImg"/>
          </p:nvPr>
        </p:nvSpPr>
        <p:spPr>
          <a:xfrm>
            <a:off x="1257300" y="561975"/>
            <a:ext cx="4800600" cy="3600450"/>
          </a:xfrm>
          <a:ln/>
        </p:spPr>
      </p:sp>
      <p:sp>
        <p:nvSpPr>
          <p:cNvPr id="93189" name="Rectangle 3"/>
          <p:cNvSpPr>
            <a:spLocks noGrp="1" noChangeArrowheads="1"/>
          </p:cNvSpPr>
          <p:nvPr>
            <p:ph type="body" idx="1"/>
          </p:nvPr>
        </p:nvSpPr>
        <p:spPr>
          <a:xfrm>
            <a:off x="731520" y="4460557"/>
            <a:ext cx="5852160" cy="4420553"/>
          </a:xfrm>
          <a:noFill/>
          <a:ln/>
        </p:spPr>
        <p:txBody>
          <a:bodyPr/>
          <a:lstStyle/>
          <a:p>
            <a:pPr eaLnBrk="1" hangingPunct="1"/>
            <a:r>
              <a:rPr lang="en-US" dirty="0"/>
              <a:t>Because the height of the S curve tells us sellers’ costs, we can determine the following:  </a:t>
            </a:r>
          </a:p>
          <a:p>
            <a:pPr eaLnBrk="1" hangingPunct="1"/>
            <a:endParaRPr lang="en-US" dirty="0"/>
          </a:p>
          <a:p>
            <a:pPr eaLnBrk="1" hangingPunct="1"/>
            <a:r>
              <a:rPr lang="en-US" dirty="0"/>
              <a:t>The sellers of the first 15 units have cost &lt; $30, so it is worthwhile for them to produce the good.  </a:t>
            </a:r>
          </a:p>
          <a:p>
            <a:pPr eaLnBrk="1" hangingPunct="1"/>
            <a:endParaRPr lang="en-US" dirty="0"/>
          </a:p>
          <a:p>
            <a:pPr eaLnBrk="1" hangingPunct="1"/>
            <a:r>
              <a:rPr lang="en-US" dirty="0"/>
              <a:t>The other sellers have cost &gt; $30, so they will not sell the good if P = $30.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6FD067F-32E6-45BD-A388-CB97ACDA2155}" type="slidenum">
              <a:rPr lang="en-US" smtClean="0"/>
              <a:pPr/>
              <a:t>39</a:t>
            </a:fld>
            <a:endParaRPr lang="en-US"/>
          </a:p>
        </p:txBody>
      </p:sp>
      <p:sp>
        <p:nvSpPr>
          <p:cNvPr id="94211"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8BF6F443-248E-4AFA-8E95-CBF05B8C321F}" type="slidenum">
              <a:rPr lang="en-US" sz="1300">
                <a:cs typeface="Arial" charset="0"/>
              </a:rPr>
              <a:pPr algn="r"/>
              <a:t>39</a:t>
            </a:fld>
            <a:endParaRPr lang="en-US" sz="1300">
              <a:cs typeface="Arial" charset="0"/>
            </a:endParaRPr>
          </a:p>
        </p:txBody>
      </p:sp>
      <p:sp>
        <p:nvSpPr>
          <p:cNvPr id="94212" name="Rectangle 2"/>
          <p:cNvSpPr>
            <a:spLocks noGrp="1" noRot="1" noChangeAspect="1" noChangeArrowheads="1" noTextEdit="1"/>
          </p:cNvSpPr>
          <p:nvPr>
            <p:ph type="sldImg"/>
          </p:nvPr>
        </p:nvSpPr>
        <p:spPr>
          <a:xfrm>
            <a:off x="1257300" y="561975"/>
            <a:ext cx="4800600" cy="3600450"/>
          </a:xfrm>
          <a:ln/>
        </p:spPr>
      </p:sp>
      <p:sp>
        <p:nvSpPr>
          <p:cNvPr id="94213" name="Rectangle 3"/>
          <p:cNvSpPr>
            <a:spLocks noGrp="1" noChangeArrowheads="1"/>
          </p:cNvSpPr>
          <p:nvPr>
            <p:ph type="body" idx="1"/>
          </p:nvPr>
        </p:nvSpPr>
        <p:spPr>
          <a:xfrm>
            <a:off x="731520" y="4460557"/>
            <a:ext cx="5852160" cy="4420553"/>
          </a:xfrm>
          <a:noFill/>
          <a:ln/>
        </p:spPr>
        <p:txBody>
          <a:bodyPr/>
          <a:lstStyle/>
          <a:p>
            <a:pPr eaLnBrk="1" hangingPunct="1"/>
            <a:r>
              <a:rPr lang="en-US" dirty="0"/>
              <a:t>This slide shows that, if we are starting from a </a:t>
            </a:r>
            <a:r>
              <a:rPr lang="en-US" b="1" i="1" dirty="0"/>
              <a:t>Q</a:t>
            </a:r>
            <a:r>
              <a:rPr lang="en-US" dirty="0"/>
              <a:t> greater than the market equilibrium quantity, consumer’s </a:t>
            </a:r>
            <a:r>
              <a:rPr lang="en-US" b="1" dirty="0"/>
              <a:t>WTP</a:t>
            </a:r>
            <a:r>
              <a:rPr lang="en-US" dirty="0"/>
              <a:t> is lower than the seller’s</a:t>
            </a:r>
            <a:r>
              <a:rPr lang="en-US" baseline="0" dirty="0"/>
              <a:t> cost, so trade will not benefit either. W</a:t>
            </a:r>
            <a:r>
              <a:rPr lang="en-US" dirty="0"/>
              <a:t>e can increase total surplus by reducing </a:t>
            </a:r>
            <a:r>
              <a:rPr lang="en-US" b="1" i="1" dirty="0"/>
              <a:t>Q</a:t>
            </a:r>
            <a:r>
              <a:rPr lang="en-US" dirty="0"/>
              <a:t>.  The slide demonstrates this for one particular </a:t>
            </a:r>
            <a:r>
              <a:rPr lang="en-US" b="1" i="1" dirty="0"/>
              <a:t>Q</a:t>
            </a:r>
            <a:r>
              <a:rPr lang="en-US" dirty="0"/>
              <a:t> (20), but it is true for any </a:t>
            </a:r>
            <a:r>
              <a:rPr lang="en-US" b="1" i="1" dirty="0"/>
              <a:t>Q</a:t>
            </a:r>
            <a:r>
              <a:rPr lang="en-US" dirty="0"/>
              <a:t> greater than the equilibrium quantity.  </a:t>
            </a:r>
          </a:p>
          <a:p>
            <a:pPr eaLnBrk="1" hangingPunct="1"/>
            <a:endParaRPr lang="en-US" dirty="0"/>
          </a:p>
          <a:p>
            <a:pPr eaLnBrk="1" hangingPunct="1"/>
            <a:r>
              <a:rPr lang="en-US" dirty="0"/>
              <a:t>Thus, if we continue to reduce </a:t>
            </a:r>
            <a:r>
              <a:rPr lang="en-US" b="1" i="1" dirty="0"/>
              <a:t>Q</a:t>
            </a:r>
            <a:r>
              <a:rPr lang="en-US" dirty="0"/>
              <a:t>, total surplus will continue to increase—until we get to the equilibrium quantity.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777069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D49ABB9-F1AC-46B5-9B9F-3BCEFC74C04B}" type="slidenum">
              <a:rPr lang="en-US" smtClean="0"/>
              <a:pPr/>
              <a:t>40</a:t>
            </a:fld>
            <a:endParaRPr lang="en-US"/>
          </a:p>
        </p:txBody>
      </p:sp>
      <p:sp>
        <p:nvSpPr>
          <p:cNvPr id="95235"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A8235A2B-49A1-44F2-8F01-011E551A1347}" type="slidenum">
              <a:rPr lang="en-US" sz="1300">
                <a:cs typeface="Arial" charset="0"/>
              </a:rPr>
              <a:pPr algn="r"/>
              <a:t>40</a:t>
            </a:fld>
            <a:endParaRPr lang="en-US" sz="1300">
              <a:cs typeface="Arial" charset="0"/>
            </a:endParaRPr>
          </a:p>
        </p:txBody>
      </p:sp>
      <p:sp>
        <p:nvSpPr>
          <p:cNvPr id="95236" name="Rectangle 2"/>
          <p:cNvSpPr>
            <a:spLocks noGrp="1" noRot="1" noChangeAspect="1" noChangeArrowheads="1" noTextEdit="1"/>
          </p:cNvSpPr>
          <p:nvPr>
            <p:ph type="sldImg"/>
          </p:nvPr>
        </p:nvSpPr>
        <p:spPr>
          <a:xfrm>
            <a:off x="1257300" y="561975"/>
            <a:ext cx="4800600" cy="3600450"/>
          </a:xfrm>
          <a:ln/>
        </p:spPr>
      </p:sp>
      <p:sp>
        <p:nvSpPr>
          <p:cNvPr id="95237" name="Rectangle 3"/>
          <p:cNvSpPr>
            <a:spLocks noGrp="1" noChangeArrowheads="1"/>
          </p:cNvSpPr>
          <p:nvPr>
            <p:ph type="body" idx="1"/>
          </p:nvPr>
        </p:nvSpPr>
        <p:spPr>
          <a:xfrm>
            <a:off x="731520" y="4460557"/>
            <a:ext cx="5852160" cy="4420553"/>
          </a:xfrm>
          <a:noFill/>
          <a:ln/>
        </p:spPr>
        <p:txBody>
          <a:bodyPr/>
          <a:lstStyle/>
          <a:p>
            <a:pPr eaLnBrk="1" hangingPunct="1"/>
            <a:r>
              <a:rPr lang="en-US" dirty="0"/>
              <a:t>This slide shows that, if we are starting from a </a:t>
            </a:r>
            <a:r>
              <a:rPr lang="en-US" b="1" i="1" dirty="0"/>
              <a:t>Q</a:t>
            </a:r>
            <a:r>
              <a:rPr lang="en-US" dirty="0"/>
              <a:t> less than the market equilibrium quantity, consumer’s </a:t>
            </a:r>
            <a:r>
              <a:rPr lang="en-US" b="1" dirty="0"/>
              <a:t>WTP</a:t>
            </a:r>
            <a:r>
              <a:rPr lang="en-US" dirty="0"/>
              <a:t> exceeds the seller's cost, so trade will</a:t>
            </a:r>
            <a:r>
              <a:rPr lang="en-US" baseline="0" dirty="0"/>
              <a:t> increase the gains from trade (both sides of the market benefit). W</a:t>
            </a:r>
            <a:r>
              <a:rPr lang="en-US" dirty="0"/>
              <a:t>e can increase total surplus by increasing </a:t>
            </a:r>
            <a:r>
              <a:rPr lang="en-US" b="1" i="1" dirty="0"/>
              <a:t>Q</a:t>
            </a:r>
            <a:r>
              <a:rPr lang="en-US" b="1" dirty="0"/>
              <a:t>.</a:t>
            </a:r>
            <a:r>
              <a:rPr lang="en-US" dirty="0"/>
              <a:t>  The slide demonstrates this for one particular </a:t>
            </a:r>
            <a:r>
              <a:rPr lang="en-US" b="1" i="1" dirty="0"/>
              <a:t>Q</a:t>
            </a:r>
            <a:r>
              <a:rPr lang="en-US" dirty="0"/>
              <a:t> (10), but it is true for any </a:t>
            </a:r>
            <a:r>
              <a:rPr lang="en-US" b="1" i="1" dirty="0"/>
              <a:t>Q</a:t>
            </a:r>
            <a:r>
              <a:rPr lang="en-US" dirty="0"/>
              <a:t> below the equilibrium quantity.  </a:t>
            </a:r>
          </a:p>
          <a:p>
            <a:pPr eaLnBrk="1" hangingPunct="1"/>
            <a:endParaRPr lang="en-US" dirty="0"/>
          </a:p>
          <a:p>
            <a:pPr eaLnBrk="1" hangingPunct="1"/>
            <a:r>
              <a:rPr lang="en-US" dirty="0"/>
              <a:t>Thus, if we continue to increase </a:t>
            </a:r>
            <a:r>
              <a:rPr lang="en-US" b="1" i="1" dirty="0"/>
              <a:t>Q</a:t>
            </a:r>
            <a:r>
              <a:rPr lang="en-US" dirty="0"/>
              <a:t>, total surplus will continue to increase—until we get to the equilibrium quantity.</a:t>
            </a:r>
          </a:p>
          <a:p>
            <a:pPr eaLnBrk="1" hangingPunct="1"/>
            <a:endParaRPr lang="en-US" dirty="0"/>
          </a:p>
          <a:p>
            <a:pPr eaLnBrk="1" hangingPunct="1"/>
            <a:r>
              <a:rPr lang="en-US" b="1" i="1" dirty="0"/>
              <a:t>Therefore the market equilibrium</a:t>
            </a:r>
            <a:r>
              <a:rPr lang="en-US" b="1" i="1" baseline="0" dirty="0"/>
              <a:t> </a:t>
            </a:r>
            <a:r>
              <a:rPr lang="en-US" b="1" i="1" dirty="0"/>
              <a:t>quantity maximizes total surplus: At any other quantity, total surplus will increase by moving toward the market equilibrium quantity.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This slide contains passages from </a:t>
            </a:r>
            <a:r>
              <a:rPr lang="en-US" i="1" dirty="0"/>
              <a:t>The Wealth of Nations</a:t>
            </a:r>
            <a:r>
              <a:rPr lang="en-US" dirty="0"/>
              <a:t>.  It would be hard to overstate the impact of the ideas in these passages.  </a:t>
            </a:r>
          </a:p>
          <a:p>
            <a:pPr eaLnBrk="1" hangingPunct="1"/>
            <a:r>
              <a:rPr lang="en-US" dirty="0"/>
              <a:t>I have included them here because students should be able to better understand and appreciate their significance after having just seen the analysis of market efficiency.</a:t>
            </a:r>
          </a:p>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41816985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used welfare economics to demonstrate one of the Ten Principles: Markets are usually a good way to organize economic activity</a:t>
            </a:r>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22074917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We’ll use welfare economics to see how public policy may improve on the market outcome in cases of market failures (market power and externalities).  </a:t>
            </a:r>
          </a:p>
          <a:p>
            <a:pPr eaLnBrk="1" hangingPunct="1"/>
            <a:r>
              <a:rPr lang="en-US" sz="1200" dirty="0"/>
              <a:t>Despite the possibility of market failure, the analysis in this chapter applies in many markets, and the invisible hand remains extremely important.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393653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sz="1200" b="0" i="0" u="none" strike="noStrike" kern="1200" baseline="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44</a:t>
            </a:fld>
            <a:endParaRPr lang="en-US"/>
          </a:p>
        </p:txBody>
      </p:sp>
    </p:spTree>
    <p:extLst>
      <p:ext uri="{BB962C8B-B14F-4D97-AF65-F5344CB8AC3E}">
        <p14:creationId xmlns:p14="http://schemas.microsoft.com/office/powerpoint/2010/main" val="976119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endParaRPr lang="en-US" baseline="0" dirty="0"/>
          </a:p>
        </p:txBody>
      </p:sp>
      <p:sp>
        <p:nvSpPr>
          <p:cNvPr id="4" name="Slide Number Placeholder 3"/>
          <p:cNvSpPr>
            <a:spLocks noGrp="1"/>
          </p:cNvSpPr>
          <p:nvPr>
            <p:ph type="sldNum" sz="quarter" idx="10"/>
          </p:nvPr>
        </p:nvSpPr>
        <p:spPr/>
        <p:txBody>
          <a:bodyPr/>
          <a:lstStyle/>
          <a:p>
            <a:fld id="{2CAF6792-DBE1-4461-97FA-F85A7B48814E}" type="slidenum">
              <a:rPr lang="en-US" smtClean="0"/>
              <a:t>45</a:t>
            </a:fld>
            <a:endParaRPr lang="en-US"/>
          </a:p>
        </p:txBody>
      </p:sp>
    </p:spTree>
    <p:extLst>
      <p:ext uri="{BB962C8B-B14F-4D97-AF65-F5344CB8AC3E}">
        <p14:creationId xmlns:p14="http://schemas.microsoft.com/office/powerpoint/2010/main" val="216500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46</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47</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77706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777069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0A7F8B1-2E2C-467E-A612-E7D19159AA90}" type="slidenum">
              <a:rPr lang="en-US" smtClean="0"/>
              <a:pPr/>
              <a:t>7</a:t>
            </a:fld>
            <a:endParaRPr lang="en-US"/>
          </a:p>
        </p:txBody>
      </p:sp>
      <p:sp>
        <p:nvSpPr>
          <p:cNvPr id="64515"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37E1ADB7-B199-43B3-939E-0F8F7A87EEFC}" type="slidenum">
              <a:rPr lang="en-US" sz="1300">
                <a:cs typeface="Arial" charset="0"/>
              </a:rPr>
              <a:pPr algn="r"/>
              <a:t>7</a:t>
            </a:fld>
            <a:endParaRPr lang="en-US" sz="1300">
              <a:cs typeface="Arial" charset="0"/>
            </a:endParaRPr>
          </a:p>
        </p:txBody>
      </p:sp>
      <p:sp>
        <p:nvSpPr>
          <p:cNvPr id="64516" name="Rectangle 2"/>
          <p:cNvSpPr>
            <a:spLocks noGrp="1" noRot="1" noChangeAspect="1" noChangeArrowheads="1" noTextEdit="1"/>
          </p:cNvSpPr>
          <p:nvPr>
            <p:ph type="sldImg"/>
          </p:nvPr>
        </p:nvSpPr>
        <p:spPr>
          <a:xfrm>
            <a:off x="1257300" y="561975"/>
            <a:ext cx="4800600" cy="3600450"/>
          </a:xfrm>
          <a:ln/>
        </p:spPr>
      </p:sp>
      <p:sp>
        <p:nvSpPr>
          <p:cNvPr id="64517" name="Rectangle 3"/>
          <p:cNvSpPr>
            <a:spLocks noGrp="1" noChangeArrowheads="1"/>
          </p:cNvSpPr>
          <p:nvPr>
            <p:ph type="body" idx="1"/>
          </p:nvPr>
        </p:nvSpPr>
        <p:spPr>
          <a:xfrm>
            <a:off x="731520" y="4460557"/>
            <a:ext cx="5852160" cy="4420553"/>
          </a:xfrm>
          <a:noFill/>
          <a:ln/>
        </p:spPr>
        <p:txBody>
          <a:bodyPr/>
          <a:lstStyle/>
          <a:p>
            <a:pPr eaLnBrk="1" hangingPunct="1"/>
            <a:r>
              <a:rPr lang="en-US" dirty="0"/>
              <a:t>The table on this slide consists of the</a:t>
            </a:r>
            <a:r>
              <a:rPr lang="en-US" baseline="0" dirty="0"/>
              <a:t> first and third </a:t>
            </a:r>
            <a:r>
              <a:rPr lang="en-US" dirty="0"/>
              <a:t>columns of the table on the preceding slide.  The numbers in these columns are the demand schedule for refurbished iPad mini 3s, and give us the demand curve shown in the graph on this slide.  </a:t>
            </a:r>
          </a:p>
          <a:p>
            <a:pPr eaLnBrk="1" hangingPunct="1"/>
            <a:endParaRPr lang="en-US" dirty="0"/>
          </a:p>
          <a:p>
            <a:pPr eaLnBrk="1" hangingPunct="1"/>
            <a:r>
              <a:rPr lang="en-US" dirty="0"/>
              <a:t>The animation is as follows: </a:t>
            </a:r>
          </a:p>
          <a:p>
            <a:pPr eaLnBrk="1" hangingPunct="1"/>
            <a:endParaRPr lang="en-US" dirty="0"/>
          </a:p>
          <a:p>
            <a:pPr eaLnBrk="1" hangingPunct="1"/>
            <a:r>
              <a:rPr lang="en-US" dirty="0"/>
              <a:t>When </a:t>
            </a:r>
            <a:r>
              <a:rPr lang="en-US" b="1" dirty="0"/>
              <a:t>P</a:t>
            </a:r>
            <a:r>
              <a:rPr lang="en-US" dirty="0"/>
              <a:t> is $301 or higher, </a:t>
            </a:r>
            <a:r>
              <a:rPr lang="en-US" b="1" i="1" dirty="0" err="1"/>
              <a:t>Q</a:t>
            </a:r>
            <a:r>
              <a:rPr lang="en-US" b="1" baseline="30000" dirty="0" err="1"/>
              <a:t>d</a:t>
            </a:r>
            <a:r>
              <a:rPr lang="en-US" dirty="0"/>
              <a:t> is zero.  That part of the table is highlighted when the upper-most segment of the demand curve is revealed.  </a:t>
            </a:r>
          </a:p>
          <a:p>
            <a:pPr eaLnBrk="1" hangingPunct="1"/>
            <a:endParaRPr lang="en-US" dirty="0"/>
          </a:p>
          <a:p>
            <a:pPr eaLnBrk="1" hangingPunct="1"/>
            <a:r>
              <a:rPr lang="en-US" dirty="0"/>
              <a:t>If the price falls to $300, then </a:t>
            </a:r>
            <a:r>
              <a:rPr lang="en-US" b="1" i="1" dirty="0" err="1"/>
              <a:t>Q</a:t>
            </a:r>
            <a:r>
              <a:rPr lang="en-US" b="1" baseline="30000" dirty="0" err="1"/>
              <a:t>d</a:t>
            </a:r>
            <a:r>
              <a:rPr lang="en-US" dirty="0"/>
              <a:t> increases to 1.  </a:t>
            </a:r>
          </a:p>
          <a:p>
            <a:pPr eaLnBrk="1" hangingPunct="1"/>
            <a:endParaRPr lang="en-US" dirty="0"/>
          </a:p>
          <a:p>
            <a:pPr eaLnBrk="1" hangingPunct="1"/>
            <a:r>
              <a:rPr lang="en-US" dirty="0"/>
              <a:t>If the price is anywhere in the range $251–300, </a:t>
            </a:r>
            <a:r>
              <a:rPr lang="en-US" b="1" i="1" dirty="0" err="1"/>
              <a:t>Q</a:t>
            </a:r>
            <a:r>
              <a:rPr lang="en-US" b="1" baseline="30000" dirty="0" err="1"/>
              <a:t>d</a:t>
            </a:r>
            <a:r>
              <a:rPr lang="en-US" dirty="0"/>
              <a:t> = 1.  </a:t>
            </a:r>
          </a:p>
          <a:p>
            <a:pPr eaLnBrk="1" hangingPunct="1"/>
            <a:endParaRPr lang="en-US" dirty="0"/>
          </a:p>
          <a:p>
            <a:pPr eaLnBrk="1" hangingPunct="1"/>
            <a:r>
              <a:rPr lang="en-US" dirty="0"/>
              <a:t>If the price falls to $250, then </a:t>
            </a:r>
            <a:r>
              <a:rPr lang="en-US" b="1" i="1" dirty="0" err="1"/>
              <a:t>Q</a:t>
            </a:r>
            <a:r>
              <a:rPr lang="en-US" b="1" baseline="30000" dirty="0" err="1"/>
              <a:t>d</a:t>
            </a:r>
            <a:r>
              <a:rPr lang="en-US" dirty="0"/>
              <a:t> increases to 2.  </a:t>
            </a:r>
          </a:p>
          <a:p>
            <a:pPr eaLnBrk="1" hangingPunct="1"/>
            <a:endParaRPr lang="en-US" dirty="0"/>
          </a:p>
          <a:p>
            <a:pPr eaLnBrk="1" hangingPunct="1"/>
            <a:r>
              <a:rPr lang="en-US" dirty="0"/>
              <a:t>If the price is anywhere in the range $176–250, </a:t>
            </a:r>
            <a:r>
              <a:rPr lang="en-US" b="1" i="1" dirty="0" err="1"/>
              <a:t>Q</a:t>
            </a:r>
            <a:r>
              <a:rPr lang="en-US" b="1" baseline="30000" dirty="0" err="1"/>
              <a:t>d</a:t>
            </a:r>
            <a:r>
              <a:rPr lang="en-US" dirty="0"/>
              <a:t> = 2.  </a:t>
            </a:r>
          </a:p>
          <a:p>
            <a:pPr eaLnBrk="1" hangingPunct="1"/>
            <a:endParaRPr lang="en-US" dirty="0"/>
          </a:p>
          <a:p>
            <a:pPr eaLnBrk="1" hangingPunct="1"/>
            <a:r>
              <a:rPr lang="en-US" dirty="0"/>
              <a:t>…and so forth. </a:t>
            </a:r>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07E7089-B8A8-403D-8E37-E34E25AE7FF0}" type="slidenum">
              <a:rPr lang="en-US" smtClean="0"/>
              <a:pPr/>
              <a:t>8</a:t>
            </a:fld>
            <a:endParaRPr lang="en-US"/>
          </a:p>
        </p:txBody>
      </p:sp>
      <p:sp>
        <p:nvSpPr>
          <p:cNvPr id="65539"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D1507270-4411-42B4-BE22-D292C6026324}" type="slidenum">
              <a:rPr lang="en-US" sz="1300">
                <a:cs typeface="Arial" charset="0"/>
              </a:rPr>
              <a:pPr algn="r"/>
              <a:t>8</a:t>
            </a:fld>
            <a:endParaRPr lang="en-US" sz="1300">
              <a:cs typeface="Arial" charset="0"/>
            </a:endParaRPr>
          </a:p>
        </p:txBody>
      </p:sp>
      <p:sp>
        <p:nvSpPr>
          <p:cNvPr id="65540" name="Rectangle 2"/>
          <p:cNvSpPr>
            <a:spLocks noGrp="1" noRot="1" noChangeAspect="1" noChangeArrowheads="1" noTextEdit="1"/>
          </p:cNvSpPr>
          <p:nvPr>
            <p:ph type="sldImg"/>
          </p:nvPr>
        </p:nvSpPr>
        <p:spPr>
          <a:xfrm>
            <a:off x="1257300" y="561975"/>
            <a:ext cx="4800600" cy="3600450"/>
          </a:xfrm>
          <a:ln/>
        </p:spPr>
      </p:sp>
      <p:sp>
        <p:nvSpPr>
          <p:cNvPr id="65541" name="Rectangle 3"/>
          <p:cNvSpPr>
            <a:spLocks noGrp="1" noChangeArrowheads="1"/>
          </p:cNvSpPr>
          <p:nvPr>
            <p:ph type="body" idx="1"/>
          </p:nvPr>
        </p:nvSpPr>
        <p:spPr>
          <a:xfrm>
            <a:off x="731520" y="4460557"/>
            <a:ext cx="5852160" cy="4420553"/>
          </a:xfrm>
          <a:noFill/>
          <a:ln/>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D6C85A0-85AC-4ACA-9715-7C6E5D340FB7}" type="slidenum">
              <a:rPr lang="en-US" smtClean="0"/>
              <a:pPr/>
              <a:t>9</a:t>
            </a:fld>
            <a:endParaRPr lang="en-US"/>
          </a:p>
        </p:txBody>
      </p:sp>
      <p:sp>
        <p:nvSpPr>
          <p:cNvPr id="66563"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5D734251-E0DC-4B05-811D-01D40DBF38F0}" type="slidenum">
              <a:rPr lang="en-US" sz="1300">
                <a:cs typeface="Arial" charset="0"/>
              </a:rPr>
              <a:pPr algn="r"/>
              <a:t>9</a:t>
            </a:fld>
            <a:endParaRPr lang="en-US" sz="1300">
              <a:cs typeface="Arial" charset="0"/>
            </a:endParaRPr>
          </a:p>
        </p:txBody>
      </p:sp>
      <p:sp>
        <p:nvSpPr>
          <p:cNvPr id="66564" name="Rectangle 2"/>
          <p:cNvSpPr>
            <a:spLocks noGrp="1" noRot="1" noChangeAspect="1" noChangeArrowheads="1" noTextEdit="1"/>
          </p:cNvSpPr>
          <p:nvPr>
            <p:ph type="sldImg"/>
          </p:nvPr>
        </p:nvSpPr>
        <p:spPr>
          <a:xfrm>
            <a:off x="1257300" y="561975"/>
            <a:ext cx="4800600" cy="3600450"/>
          </a:xfrm>
          <a:ln/>
        </p:spPr>
      </p:sp>
      <p:sp>
        <p:nvSpPr>
          <p:cNvPr id="66565" name="Rectangle 3"/>
          <p:cNvSpPr>
            <a:spLocks noGrp="1" noChangeArrowheads="1"/>
          </p:cNvSpPr>
          <p:nvPr>
            <p:ph type="body" idx="1"/>
          </p:nvPr>
        </p:nvSpPr>
        <p:spPr>
          <a:xfrm>
            <a:off x="731520" y="4460557"/>
            <a:ext cx="5852160" cy="4420553"/>
          </a:xfrm>
          <a:noFill/>
          <a:ln/>
        </p:spPr>
        <p:txBody>
          <a:bodyPr/>
          <a:lstStyle/>
          <a:p>
            <a:pPr eaLnBrk="1" hangingPunct="1"/>
            <a:r>
              <a:rPr lang="en-US" dirty="0"/>
              <a:t>When </a:t>
            </a:r>
            <a:r>
              <a:rPr lang="en-US" b="1" i="1" dirty="0"/>
              <a:t>Q</a:t>
            </a:r>
            <a:r>
              <a:rPr lang="en-US" dirty="0"/>
              <a:t> = 1, the height of the demand curve is $300, which is Fatima’s willingness to pay, or how much she values a refurbished iPad mini 3.  At any price higher than $300, Fatima leaves the market; hence, at </a:t>
            </a:r>
            <a:r>
              <a:rPr lang="en-US" b="1" i="1" dirty="0"/>
              <a:t>Q</a:t>
            </a:r>
            <a:r>
              <a:rPr lang="en-US" dirty="0"/>
              <a:t> = 1, Fatima is the marginal buyer.  </a:t>
            </a:r>
          </a:p>
          <a:p>
            <a:pPr eaLnBrk="1" hangingPunct="1"/>
            <a:endParaRPr lang="en-US" dirty="0"/>
          </a:p>
          <a:p>
            <a:pPr eaLnBrk="1" hangingPunct="1"/>
            <a:r>
              <a:rPr lang="en-US" dirty="0"/>
              <a:t>When </a:t>
            </a:r>
            <a:r>
              <a:rPr lang="en-US" b="1" i="1" dirty="0"/>
              <a:t>Q</a:t>
            </a:r>
            <a:r>
              <a:rPr lang="en-US" dirty="0"/>
              <a:t> = 2, the height of the demand curve is $250, which is Alexis’ willingness to pay, or how much she values a refurbished iPad mini 3.  At any price higher than $250, Alexis leaves the market; hence, at </a:t>
            </a:r>
            <a:r>
              <a:rPr lang="en-US" b="1" i="1" dirty="0"/>
              <a:t>Q</a:t>
            </a:r>
            <a:r>
              <a:rPr lang="en-US" dirty="0"/>
              <a:t> = 2, Alexis is the marginal buyer.  </a:t>
            </a:r>
          </a:p>
          <a:p>
            <a:pPr eaLnBrk="1" hangingPunct="1"/>
            <a:endParaRPr lang="en-US" dirty="0"/>
          </a:p>
          <a:p>
            <a:pPr eaLnBrk="1" hangingPunct="1"/>
            <a:r>
              <a:rPr lang="en-US" dirty="0"/>
              <a:t>And so forth.  </a:t>
            </a:r>
          </a:p>
          <a:p>
            <a:pPr eaLnBrk="1" hangingPunct="1"/>
            <a:endParaRPr lang="en-US" dirty="0"/>
          </a:p>
          <a:p>
            <a:pPr eaLnBrk="1" hangingPunct="1"/>
            <a:r>
              <a:rPr lang="en-US" dirty="0"/>
              <a:t>The lesson here is summarized in the text on the right side of the screen:  At each </a:t>
            </a:r>
            <a:r>
              <a:rPr lang="en-US" b="1" i="1" dirty="0"/>
              <a:t>Q</a:t>
            </a:r>
            <a:r>
              <a:rPr lang="en-US" dirty="0"/>
              <a:t>, the height of the </a:t>
            </a:r>
            <a:r>
              <a:rPr lang="en-US" b="1" i="1" dirty="0"/>
              <a:t>D</a:t>
            </a:r>
            <a:r>
              <a:rPr lang="en-US" dirty="0"/>
              <a:t> curve tells you the marginal buyer’s willingness to pay, or how much that buyer values the good.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fontAlgn="base">
              <a:spcBef>
                <a:spcPct val="20000"/>
              </a:spcBef>
              <a:spcAft>
                <a:spcPct val="0"/>
              </a:spcAft>
              <a:defRPr/>
            </a:pPr>
            <a:fld id="{C148E929-2C81-42BB-92FD-6CE3916FB07A}" type="slidenum">
              <a:rPr lang="en-US" smtClean="0">
                <a:solidFill>
                  <a:srgbClr val="FFFFFF"/>
                </a:solidFill>
              </a:rPr>
              <a:pPr fontAlgn="base">
                <a:spcBef>
                  <a:spcPct val="20000"/>
                </a:spcBef>
                <a:spcAft>
                  <a:spcPct val="0"/>
                </a:spcAft>
                <a:def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pPr fontAlgn="base">
              <a:spcAft>
                <a:spcPct val="0"/>
              </a:spcAft>
              <a:defRPr/>
            </a:pPr>
            <a:r>
              <a:rPr lang="en-US">
                <a:solidFill>
                  <a:srgbClr val="FFFFFF"/>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Content Placeholder 5"/>
          <p:cNvSpPr>
            <a:spLocks noGrp="1"/>
          </p:cNvSpPr>
          <p:nvPr>
            <p:ph sz="quarter" idx="12" hasCustomPrompt="1"/>
          </p:nvPr>
        </p:nvSpPr>
        <p:spPr>
          <a:xfrm>
            <a:off x="2590800" y="3429000"/>
            <a:ext cx="7391400" cy="1981200"/>
          </a:xfrm>
        </p:spPr>
        <p:txBody>
          <a:bodyPr/>
          <a:lstStyle>
            <a:lvl1pPr>
              <a:defRPr/>
            </a:lvl1pPr>
          </a:lstStyle>
          <a:p>
            <a:pPr lvl="0"/>
            <a:r>
              <a:rPr lang="en-US" dirty="0" err="1"/>
              <a:t>Ch</a:t>
            </a:r>
            <a:r>
              <a:rPr lang="en-US" dirty="0"/>
              <a:t> title</a:t>
            </a:r>
          </a:p>
        </p:txBody>
      </p:sp>
      <p:sp>
        <p:nvSpPr>
          <p:cNvPr id="8" name="Content Placeholder 7"/>
          <p:cNvSpPr>
            <a:spLocks noGrp="1"/>
          </p:cNvSpPr>
          <p:nvPr>
            <p:ph sz="quarter" idx="13" hasCustomPrompt="1"/>
          </p:nvPr>
        </p:nvSpPr>
        <p:spPr>
          <a:xfrm>
            <a:off x="24062" y="3352800"/>
            <a:ext cx="2566737" cy="2057400"/>
          </a:xfrm>
          <a:blipFill>
            <a:blip r:embed="rId2"/>
            <a:stretch>
              <a:fillRect/>
            </a:stretch>
          </a:blipFill>
        </p:spPr>
        <p:txBody>
          <a:bodyPr/>
          <a:lstStyle>
            <a:lvl1pPr>
              <a:defRPr>
                <a:solidFill>
                  <a:schemeClr val="bg1"/>
                </a:solidFill>
              </a:defRPr>
            </a:lvl1pPr>
          </a:lstStyle>
          <a:p>
            <a:pPr lvl="0"/>
            <a:r>
              <a:rPr lang="en-US" dirty="0"/>
              <a:t>CHAPTER </a:t>
            </a:r>
          </a:p>
          <a:p>
            <a:pPr lvl="0"/>
            <a:r>
              <a:rPr lang="en-US" dirty="0"/>
              <a:t>NB</a:t>
            </a:r>
          </a:p>
          <a:p>
            <a:pPr lvl="0"/>
            <a:r>
              <a:rPr lang="en-US" dirty="0"/>
              <a:t>BKGRD</a:t>
            </a:r>
          </a:p>
        </p:txBody>
      </p:sp>
      <p:sp>
        <p:nvSpPr>
          <p:cNvPr id="10" name="Content Placeholder 9"/>
          <p:cNvSpPr>
            <a:spLocks noGrp="1"/>
          </p:cNvSpPr>
          <p:nvPr>
            <p:ph sz="quarter" idx="14" hasCustomPrompt="1"/>
          </p:nvPr>
        </p:nvSpPr>
        <p:spPr>
          <a:xfrm>
            <a:off x="-32084" y="0"/>
            <a:ext cx="5442284" cy="3429000"/>
          </a:xfrm>
        </p:spPr>
        <p:txBody>
          <a:bodyPr/>
          <a:lstStyle>
            <a:lvl1pPr>
              <a:defRPr/>
            </a:lvl1pPr>
          </a:lstStyle>
          <a:p>
            <a:pPr lvl="0"/>
            <a:r>
              <a:rPr lang="en-US" dirty="0"/>
              <a:t>Author</a:t>
            </a:r>
          </a:p>
          <a:p>
            <a:pPr lvl="0"/>
            <a:r>
              <a:rPr lang="en-US" dirty="0"/>
              <a:t>Title</a:t>
            </a:r>
          </a:p>
          <a:p>
            <a:pPr lvl="0"/>
            <a:r>
              <a:rPr lang="en-US" dirty="0"/>
              <a:t>Of book 54</a:t>
            </a:r>
          </a:p>
        </p:txBody>
      </p:sp>
      <p:sp>
        <p:nvSpPr>
          <p:cNvPr id="12" name="Content Placeholder 11"/>
          <p:cNvSpPr>
            <a:spLocks noGrp="1"/>
          </p:cNvSpPr>
          <p:nvPr>
            <p:ph sz="quarter" idx="15" hasCustomPrompt="1"/>
          </p:nvPr>
        </p:nvSpPr>
        <p:spPr>
          <a:xfrm>
            <a:off x="5486400" y="0"/>
            <a:ext cx="3657600" cy="533400"/>
          </a:xfrm>
        </p:spPr>
        <p:txBody>
          <a:bodyPr>
            <a:normAutofit/>
          </a:bodyPr>
          <a:lstStyle>
            <a:lvl1pPr algn="r">
              <a:defRPr sz="2800">
                <a:solidFill>
                  <a:schemeClr val="bg1"/>
                </a:solidFill>
                <a:effectLst>
                  <a:outerShdw blurRad="38100" dist="38100" dir="2700000" algn="tl">
                    <a:srgbClr val="000000">
                      <a:alpha val="43137"/>
                    </a:srgbClr>
                  </a:outerShdw>
                </a:effectLst>
              </a:defRPr>
            </a:lvl1pPr>
          </a:lstStyle>
          <a:p>
            <a:pPr lvl="0"/>
            <a:r>
              <a:rPr lang="en-US" dirty="0"/>
              <a:t>ED</a:t>
            </a:r>
          </a:p>
        </p:txBody>
      </p:sp>
      <p:sp>
        <p:nvSpPr>
          <p:cNvPr id="13"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Interactive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a:t>
            </a:r>
            <a:r>
              <a:rPr lang="en-US" altLang="en-US" sz="1400" dirty="0" err="1">
                <a:solidFill>
                  <a:srgbClr val="000000"/>
                </a:solidFill>
              </a:rPr>
              <a:t>Chiritescu</a:t>
            </a:r>
            <a:endParaRPr lang="en-US" altLang="en-US" sz="1400" dirty="0">
              <a:solidFill>
                <a:srgbClr val="000000"/>
              </a:solidFill>
            </a:endParaRP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Tree>
    <p:extLst>
      <p:ext uri="{BB962C8B-B14F-4D97-AF65-F5344CB8AC3E}">
        <p14:creationId xmlns:p14="http://schemas.microsoft.com/office/powerpoint/2010/main" val="275705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AL or Ex Main">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AL or EX Left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0"/>
            <a:ext cx="4072359"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Tree>
    <p:extLst>
      <p:ext uri="{BB962C8B-B14F-4D97-AF65-F5344CB8AC3E}">
        <p14:creationId xmlns:p14="http://schemas.microsoft.com/office/powerpoint/2010/main" val="3488540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AL or EX R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4953000" y="762000"/>
            <a:ext cx="4072359"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Tree>
    <p:extLst>
      <p:ext uri="{BB962C8B-B14F-4D97-AF65-F5344CB8AC3E}">
        <p14:creationId xmlns:p14="http://schemas.microsoft.com/office/powerpoint/2010/main" val="900798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 or Ex and ANSW">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1"/>
            <a:ext cx="8518947" cy="2362200"/>
          </a:xfrm>
          <a:prstGeom prst="rect">
            <a:avLst/>
          </a:prstGeom>
        </p:spPr>
        <p:txBody>
          <a:bodyPr/>
          <a:lstStyle>
            <a:lvl1pPr>
              <a:defRPr sz="3200">
                <a:solidFill>
                  <a:schemeClr val="tx2"/>
                </a:solidFill>
              </a:defRPr>
            </a:lvl1pPr>
            <a:lvl2pPr>
              <a:defRPr sz="30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6" name="Content Placeholder 2"/>
          <p:cNvSpPr>
            <a:spLocks noGrp="1"/>
          </p:cNvSpPr>
          <p:nvPr>
            <p:ph idx="12"/>
          </p:nvPr>
        </p:nvSpPr>
        <p:spPr>
          <a:xfrm>
            <a:off x="381000" y="3200400"/>
            <a:ext cx="8518947" cy="2971800"/>
          </a:xfrm>
          <a:prstGeom prst="rect">
            <a:avLst/>
          </a:prstGeom>
        </p:spPr>
        <p:txBody>
          <a:bodyPr/>
          <a:lstStyle>
            <a:lvl1pPr>
              <a:defRPr sz="3000">
                <a:solidFill>
                  <a:srgbClr val="002060"/>
                </a:solidFill>
              </a:defRPr>
            </a:lvl1pPr>
            <a:lvl2pPr>
              <a:defRPr sz="3000">
                <a:solidFill>
                  <a:srgbClr val="002060"/>
                </a:solidFill>
              </a:defRPr>
            </a:lvl2pPr>
            <a:lvl3pPr>
              <a:defRPr sz="2400">
                <a:solidFill>
                  <a:srgbClr val="002060"/>
                </a:solidFill>
              </a:defRPr>
            </a:lvl3pPr>
            <a:lvl4pPr>
              <a:defRPr sz="2000">
                <a:solidFill>
                  <a:srgbClr val="002060"/>
                </a:solidFill>
              </a:defRPr>
            </a:lvl4pPr>
            <a:lvl5pPr>
              <a:defRPr sz="1800">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3273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00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6" grpId="0" uiExpand="1"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 or EX B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6" name="Content Placeholder 2"/>
          <p:cNvSpPr>
            <a:spLocks noGrp="1"/>
          </p:cNvSpPr>
          <p:nvPr>
            <p:ph idx="12"/>
          </p:nvPr>
        </p:nvSpPr>
        <p:spPr>
          <a:xfrm>
            <a:off x="381000" y="3200400"/>
            <a:ext cx="8518947" cy="2971800"/>
          </a:xfrm>
          <a:prstGeom prst="rect">
            <a:avLst/>
          </a:prstGeom>
        </p:spPr>
        <p:txBody>
          <a:bodyPr/>
          <a:lstStyle>
            <a:lvl1pPr>
              <a:defRPr sz="3000">
                <a:solidFill>
                  <a:schemeClr val="tx1"/>
                </a:solidFill>
              </a:defRPr>
            </a:lvl1pPr>
            <a:lvl2pPr>
              <a:defRPr sz="30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87485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 or EX BT no animation">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6" name="Content Placeholder 2"/>
          <p:cNvSpPr>
            <a:spLocks noGrp="1"/>
          </p:cNvSpPr>
          <p:nvPr>
            <p:ph idx="12" hasCustomPrompt="1"/>
          </p:nvPr>
        </p:nvSpPr>
        <p:spPr>
          <a:xfrm>
            <a:off x="381000" y="3200400"/>
            <a:ext cx="8518947" cy="2971800"/>
          </a:xfrm>
          <a:prstGeom prst="rect">
            <a:avLst/>
          </a:prstGeom>
        </p:spPr>
        <p:txBody>
          <a:bodyPr/>
          <a:lstStyle>
            <a:lvl1pPr>
              <a:defRPr sz="3000">
                <a:solidFill>
                  <a:schemeClr val="tx1"/>
                </a:solidFill>
              </a:defRPr>
            </a:lvl1pPr>
            <a:lvl2pPr>
              <a:defRPr sz="30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a:t>Click to edit Master text styles NO ANIM</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249447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Tree>
    <p:extLst>
      <p:ext uri="{BB962C8B-B14F-4D97-AF65-F5344CB8AC3E}">
        <p14:creationId xmlns:p14="http://schemas.microsoft.com/office/powerpoint/2010/main" val="2642464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PS M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Tree>
    <p:extLst>
      <p:ext uri="{BB962C8B-B14F-4D97-AF65-F5344CB8AC3E}">
        <p14:creationId xmlns:p14="http://schemas.microsoft.com/office/powerpoint/2010/main" val="242946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PS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24355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6" name="Content Placeholder 2"/>
          <p:cNvSpPr>
            <a:spLocks noGrp="1"/>
          </p:cNvSpPr>
          <p:nvPr>
            <p:ph idx="12"/>
          </p:nvPr>
        </p:nvSpPr>
        <p:spPr>
          <a:xfrm>
            <a:off x="457200" y="3124200"/>
            <a:ext cx="8458200" cy="3200400"/>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854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6" grpId="0" uiExpand="1"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 this chapt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340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2" name="Title 1"/>
          <p:cNvSpPr>
            <a:spLocks noGrp="1"/>
          </p:cNvSpPr>
          <p:nvPr>
            <p:ph type="title" hasCustomPrompt="1"/>
          </p:nvPr>
        </p:nvSpPr>
        <p:spPr>
          <a:xfrm>
            <a:off x="304800" y="0"/>
            <a:ext cx="8686800" cy="889000"/>
          </a:xfrm>
        </p:spPr>
        <p:txBody>
          <a:bodyPr/>
          <a:lstStyle>
            <a:lvl1pPr algn="l">
              <a:defRPr sz="4800" b="1" baseline="0">
                <a:solidFill>
                  <a:srgbClr val="AD400F"/>
                </a:solidFill>
              </a:defRPr>
            </a:lvl1pPr>
          </a:lstStyle>
          <a:p>
            <a:r>
              <a:rPr lang="en-US" dirty="0"/>
              <a:t>IN THIS ****</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Tree>
    <p:extLst>
      <p:ext uri="{BB962C8B-B14F-4D97-AF65-F5344CB8AC3E}">
        <p14:creationId xmlns:p14="http://schemas.microsoft.com/office/powerpoint/2010/main" val="50371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 in a nutshe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2" name="Title 1"/>
          <p:cNvSpPr>
            <a:spLocks noGrp="1"/>
          </p:cNvSpPr>
          <p:nvPr>
            <p:ph type="title" hasCustomPrompt="1"/>
          </p:nvPr>
        </p:nvSpPr>
        <p:spPr>
          <a:xfrm>
            <a:off x="0" y="8744"/>
            <a:ext cx="9144000" cy="889000"/>
          </a:xfrm>
        </p:spPr>
        <p:txBody>
          <a:bodyPr/>
          <a:lstStyle>
            <a:lvl1pPr>
              <a:defRPr b="1"/>
            </a:lvl1pPr>
          </a:lstStyle>
          <a:p>
            <a:r>
              <a:rPr lang="en-US" dirty="0"/>
              <a:t>CHAPTER ****</a:t>
            </a:r>
          </a:p>
        </p:txBody>
      </p:sp>
    </p:spTree>
    <p:extLst>
      <p:ext uri="{BB962C8B-B14F-4D97-AF65-F5344CB8AC3E}">
        <p14:creationId xmlns:p14="http://schemas.microsoft.com/office/powerpoint/2010/main" val="35604483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M">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3999" cy="961900"/>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0939"/>
            <a:ext cx="9143999"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anim">
    <p:spTree>
      <p:nvGrpSpPr>
        <p:cNvPr id="1" name=""/>
        <p:cNvGrpSpPr/>
        <p:nvPr/>
      </p:nvGrpSpPr>
      <p:grpSpPr>
        <a:xfrm>
          <a:off x="0" y="0"/>
          <a:ext cx="0" cy="0"/>
          <a:chOff x="0" y="0"/>
          <a:chExt cx="0" cy="0"/>
        </a:xfrm>
      </p:grpSpPr>
      <p:sp>
        <p:nvSpPr>
          <p:cNvPr id="2" name="Title 1"/>
          <p:cNvSpPr>
            <a:spLocks noGrp="1"/>
          </p:cNvSpPr>
          <p:nvPr>
            <p:ph type="title"/>
          </p:nvPr>
        </p:nvSpPr>
        <p:spPr>
          <a:xfrm>
            <a:off x="0" y="100939"/>
            <a:ext cx="9143999"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8588375" cy="2479675"/>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7" name="Text Placeholder 6"/>
          <p:cNvSpPr>
            <a:spLocks noGrp="1"/>
          </p:cNvSpPr>
          <p:nvPr>
            <p:ph type="body" sz="quarter" idx="12"/>
          </p:nvPr>
        </p:nvSpPr>
        <p:spPr>
          <a:xfrm>
            <a:off x="304800" y="3581400"/>
            <a:ext cx="8686800" cy="2590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3470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wipe(left)">
                                      <p:cBhvr>
                                        <p:cTn id="36" dur="500"/>
                                        <p:tgtEl>
                                          <p:spTgt spid="7">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wipe(left)">
                                      <p:cBhvr>
                                        <p:cTn id="40" dur="500"/>
                                        <p:tgtEl>
                                          <p:spTgt spid="7">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wipe(left)">
                                      <p:cBhvr>
                                        <p:cTn id="4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7" grpId="0" uiExpand="1" build="p">
        <p:tmplLst>
          <p:tmpl lvl="1">
            <p:tnLst>
              <p:par>
                <p:cTn presetID="2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139882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10.xml"/><Relationship Id="rId1" Type="http://schemas.openxmlformats.org/officeDocument/2006/relationships/slideLayout" Target="../slideLayouts/slideLayout20.xml"/><Relationship Id="rId5" Type="http://schemas.openxmlformats.org/officeDocument/2006/relationships/image" Target="../media/image25.png"/><Relationship Id="rId4" Type="http://schemas.openxmlformats.org/officeDocument/2006/relationships/image" Target="../media/image24.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6.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theme" Target="../theme/theme3.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5.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2.xml"/><Relationship Id="rId7" Type="http://schemas.openxmlformats.org/officeDocument/2006/relationships/theme" Target="../theme/theme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7.xml"/><Relationship Id="rId1" Type="http://schemas.openxmlformats.org/officeDocument/2006/relationships/slideLayout" Target="../slideLayouts/slideLayout16.xml"/><Relationship Id="rId4" Type="http://schemas.openxmlformats.org/officeDocument/2006/relationships/image" Target="../media/image16.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9.xml"/><Relationship Id="rId1" Type="http://schemas.openxmlformats.org/officeDocument/2006/relationships/slideLayout" Target="../slideLayouts/slideLayout19.xml"/><Relationship Id="rId5" Type="http://schemas.openxmlformats.org/officeDocument/2006/relationships/image" Target="../media/image22.png"/><Relationship Id="rId4" Type="http://schemas.openxmlformats.org/officeDocument/2006/relationships/image" Target="../media/image2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00800"/>
            <a:ext cx="9143999"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sp>
        <p:nvSpPr>
          <p:cNvPr id="3" name="Footer Placeholder 2"/>
          <p:cNvSpPr>
            <a:spLocks noGrp="1"/>
          </p:cNvSpPr>
          <p:nvPr>
            <p:ph type="ftr" sz="quarter" idx="3"/>
          </p:nvPr>
        </p:nvSpPr>
        <p:spPr>
          <a:xfrm>
            <a:off x="0" y="6400800"/>
            <a:ext cx="8686800" cy="457200"/>
          </a:xfrm>
          <a:prstGeom prst="rect">
            <a:avLst/>
          </a:prstGeom>
          <a:noFill/>
        </p:spPr>
        <p:txBody>
          <a:bodyPr vert="horz" lIns="91440" tIns="45720" rIns="91440" bIns="45720" rtlCol="0" anchor="ctr"/>
          <a:lstStyle>
            <a:lvl1pPr algn="l">
              <a:buNone/>
              <a:defRPr sz="900">
                <a:solidFill>
                  <a:schemeClr val="bg1"/>
                </a:solidFill>
                <a:cs typeface="Arial" pitchFamily="34" charset="0"/>
              </a:defRPr>
            </a:lvl1pPr>
          </a:lstStyle>
          <a:p>
            <a:pPr fontAlgn="base">
              <a:spcAft>
                <a:spcPct val="0"/>
              </a:spcAft>
              <a:defRPr/>
            </a:pPr>
            <a:r>
              <a:rPr lang="en-US" dirty="0">
                <a:solidFill>
                  <a:srgbClr val="FFFFFF"/>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1"/>
            <a:ext cx="9143999"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a:xfrm>
            <a:off x="2743200" y="3543300"/>
            <a:ext cx="6400800" cy="2582863"/>
          </a:xfrm>
          <a:prstGeom prst="rect">
            <a:avLst/>
          </a:prstGeom>
        </p:spPr>
        <p:txBody>
          <a:bodyPr vert="horz" lIns="91440" tIns="45720" rIns="91440" bIns="45720" rtlCol="0">
            <a:normAutofit/>
          </a:bodyPr>
          <a:lstStyle/>
          <a:p>
            <a:pPr lvl="0"/>
            <a:r>
              <a:rPr lang="en-US" dirty="0"/>
              <a:t>Chapter title</a:t>
            </a:r>
          </a:p>
        </p:txBody>
      </p:sp>
      <p:pic>
        <p:nvPicPr>
          <p:cNvPr id="8"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5420397" y="457201"/>
            <a:ext cx="3723603" cy="3049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89"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0" indent="0" algn="l" rtl="0" eaLnBrk="0" fontAlgn="base" hangingPunct="0">
        <a:spcBef>
          <a:spcPct val="20000"/>
        </a:spcBef>
        <a:spcAft>
          <a:spcPct val="0"/>
        </a:spcAft>
        <a:buNone/>
        <a:defRPr sz="3200" baseline="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12" name="Footer Placeholder 3"/>
          <p:cNvSpPr txBox="1">
            <a:spLocks/>
          </p:cNvSpPr>
          <p:nvPr userDrawn="1"/>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effectLst/>
                <a:uLnTx/>
                <a:uFillTx/>
                <a:latin typeface="Arial"/>
                <a:ea typeface="+mn-ea"/>
                <a:cs typeface="Arial" pitchFamily="34" charset="0"/>
              </a:rPr>
              <a:t>®</a:t>
            </a:r>
            <a:r>
              <a:rPr kumimoji="0" lang="en-US" sz="900" b="0" i="0" u="none" strike="noStrike" kern="1200" cap="none" spc="0" normalizeH="0" baseline="0" noProof="0" dirty="0">
                <a:ln>
                  <a:noFill/>
                </a:ln>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990600"/>
            <a:ext cx="9143998" cy="5437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IN THIS CHAPTER OR NUTSHELL</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This is the intro slide and the summary slide (chapter in a nutshell) design</a:t>
            </a:r>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pic>
        <p:nvPicPr>
          <p:cNvPr id="9"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6200000">
            <a:off x="-3124197" y="3124198"/>
            <a:ext cx="6400799" cy="15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6200000">
            <a:off x="5867398" y="3124198"/>
            <a:ext cx="6400799" cy="15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ooter Placeholder 3"/>
          <p:cNvSpPr txBox="1">
            <a:spLocks/>
          </p:cNvSpPr>
          <p:nvPr userDrawn="1"/>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effectLst/>
                <a:uLnTx/>
                <a:uFillTx/>
                <a:latin typeface="Arial"/>
                <a:ea typeface="+mn-ea"/>
                <a:cs typeface="Arial" pitchFamily="34" charset="0"/>
              </a:rPr>
              <a:t>®</a:t>
            </a:r>
            <a:r>
              <a:rPr kumimoji="0" lang="en-US" sz="900" b="0" i="0" u="none" strike="noStrike" kern="1200" cap="none" spc="0" normalizeH="0" baseline="0" noProof="0" dirty="0">
                <a:ln>
                  <a:noFill/>
                </a:ln>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 id="2147483683"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800" baseline="0">
          <a:solidFill>
            <a:srgbClr val="AD400F"/>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baseline="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 y="77788"/>
            <a:ext cx="9144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AE1221"/>
                </a:solidFill>
              </a:defRPr>
            </a:lvl1pPr>
          </a:lstStyle>
          <a:p>
            <a:pPr fontAlgn="base">
              <a:spcAft>
                <a:spcPct val="0"/>
              </a:spcAft>
              <a:defRPr/>
            </a:pPr>
            <a:fld id="{2378B25E-053D-4AA2-A71D-1D9F2F8C0927}" type="slidenum">
              <a:rPr lang="en-US" smtClean="0"/>
              <a:pPr fontAlgn="base">
                <a:spcAft>
                  <a:spcPct val="0"/>
                </a:spcAft>
                <a:defRPr/>
              </a:pPr>
              <a:t>‹#›</a:t>
            </a:fld>
            <a:endParaRPr lang="en-US" dirty="0"/>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163" y="6355081"/>
            <a:ext cx="8829675" cy="45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3"/>
          <p:cNvSpPr txBox="1">
            <a:spLocks/>
          </p:cNvSpPr>
          <p:nvPr userDrawn="1"/>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effectLst/>
                <a:uLnTx/>
                <a:uFillTx/>
                <a:latin typeface="Arial"/>
                <a:ea typeface="+mn-ea"/>
                <a:cs typeface="Arial" pitchFamily="34" charset="0"/>
              </a:rPr>
              <a:t>®</a:t>
            </a:r>
            <a:r>
              <a:rPr kumimoji="0" lang="en-US" sz="900" b="0" i="0" u="none" strike="noStrike" kern="1200" cap="none" spc="0" normalizeH="0" baseline="0" noProof="0" dirty="0">
                <a:ln>
                  <a:noFill/>
                </a:ln>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2" r:id="rId3"/>
    <p:sldLayoutId id="2147483695" r:id="rId4"/>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763000" cy="516114"/>
          </a:xfrm>
          <a:prstGeom prst="rect">
            <a:avLst/>
          </a:prstGeom>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p:ph type="ftr" sz="quarter" idx="3"/>
          </p:nvPr>
        </p:nvSpPr>
        <p:spPr>
          <a:xfrm>
            <a:off x="0" y="6352697"/>
            <a:ext cx="8763000" cy="505303"/>
          </a:xfrm>
          <a:prstGeom prst="rect">
            <a:avLst/>
          </a:prstGeom>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8965"/>
            <a:ext cx="9105899" cy="2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153987"/>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Example or Active Learning</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2" name="Text Placeholder 1"/>
          <p:cNvSpPr>
            <a:spLocks noGrp="1"/>
          </p:cNvSpPr>
          <p:nvPr>
            <p:ph type="body" idx="1"/>
          </p:nvPr>
        </p:nvSpPr>
        <p:spPr>
          <a:xfrm>
            <a:off x="457200" y="838200"/>
            <a:ext cx="8229600" cy="5287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4948" y="685800"/>
            <a:ext cx="9105899" cy="2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9" name="Footer Placeholder 3"/>
          <p:cNvSpPr txBox="1">
            <a:spLocks/>
          </p:cNvSpPr>
          <p:nvPr userDrawn="1"/>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effectLst/>
                <a:uLnTx/>
                <a:uFillTx/>
                <a:latin typeface="Arial"/>
                <a:ea typeface="+mn-ea"/>
                <a:cs typeface="Arial" pitchFamily="34" charset="0"/>
              </a:rPr>
              <a:t>®</a:t>
            </a:r>
            <a:r>
              <a:rPr kumimoji="0" lang="en-US" sz="900" b="0" i="0" u="none" strike="noStrike" kern="1200" cap="none" spc="0" normalizeH="0" baseline="0" noProof="0" dirty="0">
                <a:ln>
                  <a:noFill/>
                </a:ln>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91" r:id="rId2"/>
    <p:sldLayoutId id="2147483692" r:id="rId3"/>
    <p:sldLayoutId id="2147483686" r:id="rId4"/>
    <p:sldLayoutId id="2147483688" r:id="rId5"/>
    <p:sldLayoutId id="2147483693" r:id="rId6"/>
  </p:sldLayoutIdLst>
  <p:transition/>
  <p:hf hdr="0" dt="0"/>
  <p:txStyles>
    <p:titleStyle>
      <a:lvl1pPr algn="l"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966" y="6400800"/>
            <a:ext cx="492034"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chemeClr val="bg1"/>
                </a:solidFill>
              </a:defRPr>
            </a:lvl1pPr>
          </a:lstStyle>
          <a:p>
            <a:pPr fontAlgn="base">
              <a:spcAft>
                <a:spcPct val="0"/>
              </a:spcAft>
              <a:defRPr/>
            </a:pPr>
            <a:fld id="{CFA536BC-3ED5-4293-8323-16A4258B4A0B}" type="slidenum">
              <a:rPr lang="en-US" smtClean="0"/>
              <a:pPr fontAlgn="base">
                <a:spcAft>
                  <a:spcPct val="0"/>
                </a:spcAft>
                <a:defRPr/>
              </a:pPr>
              <a:t>‹#›</a:t>
            </a:fld>
            <a:endParaRPr lang="en-US" dirty="0"/>
          </a:p>
        </p:txBody>
      </p:sp>
      <p:pic>
        <p:nvPicPr>
          <p:cNvPr id="512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8" name="Footer Placeholder 3"/>
          <p:cNvSpPr txBox="1">
            <a:spLocks/>
          </p:cNvSpPr>
          <p:nvPr userDrawn="1"/>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effectLst/>
                <a:uLnTx/>
                <a:uFillTx/>
                <a:latin typeface="Arial"/>
                <a:ea typeface="+mn-ea"/>
                <a:cs typeface="Arial" pitchFamily="34" charset="0"/>
              </a:rPr>
              <a:t>®</a:t>
            </a:r>
            <a:r>
              <a:rPr kumimoji="0" lang="en-US" sz="900" b="0" i="0" u="none" strike="noStrike" kern="1200" cap="none" spc="0" normalizeH="0" baseline="0" noProof="0" dirty="0">
                <a:ln>
                  <a:noFill/>
                </a:ln>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1" y="1"/>
            <a:ext cx="9143999" cy="914399"/>
            <a:chOff x="1" y="1"/>
            <a:chExt cx="9143999" cy="914399"/>
          </a:xfrm>
        </p:grpSpPr>
        <p:pic>
          <p:nvPicPr>
            <p:cNvPr id="1032" name="Picture 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86200" y="8082"/>
              <a:ext cx="5257800" cy="906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1"/>
              <a:ext cx="5105399" cy="859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7"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657492" y="6400800"/>
            <a:ext cx="486507" cy="457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1" y="0"/>
            <a:ext cx="914399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THINK-PAIR-SHARE</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chemeClr val="bg1"/>
                </a:solidFill>
              </a:defRPr>
            </a:lvl1p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10" name="Footer Placeholder 3"/>
          <p:cNvSpPr txBox="1">
            <a:spLocks/>
          </p:cNvSpPr>
          <p:nvPr userDrawn="1"/>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effectLst/>
                <a:uLnTx/>
                <a:uFillTx/>
                <a:latin typeface="Arial"/>
                <a:ea typeface="+mn-ea"/>
                <a:cs typeface="Arial" pitchFamily="34" charset="0"/>
              </a:rPr>
              <a:t>®</a:t>
            </a:r>
            <a:r>
              <a:rPr kumimoji="0" lang="en-US" sz="900" b="0" i="0" u="none" strike="noStrike" kern="1200" cap="none" spc="0" normalizeH="0" baseline="0" noProof="0" dirty="0">
                <a:ln>
                  <a:noFill/>
                </a:ln>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28541375"/>
      </p:ext>
    </p:extLst>
  </p:cSld>
  <p:clrMap bg1="lt1" tx1="dk1" bg2="lt2" tx2="dk2" accent1="accent1" accent2="accent2" accent3="accent3" accent4="accent4" accent5="accent5" accent6="accent6" hlink="hlink" folHlink="folHlink"/>
  <p:sldLayoutIdLst>
    <p:sldLayoutId id="2147483685" r:id="rId1"/>
    <p:sldLayoutId id="2147483687" r:id="rId2"/>
  </p:sldLayoutIdLst>
  <p:hf hd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3"/>
          <p:cNvSpPr txBox="1">
            <a:spLocks/>
          </p:cNvSpPr>
          <p:nvPr userDrawn="1"/>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effectLst/>
                <a:uLnTx/>
                <a:uFillTx/>
                <a:latin typeface="Arial"/>
                <a:ea typeface="+mn-ea"/>
                <a:cs typeface="Arial" pitchFamily="34" charset="0"/>
              </a:rPr>
              <a:t>®</a:t>
            </a:r>
            <a:r>
              <a:rPr kumimoji="0" lang="en-US" sz="900" b="0" i="0" u="none" strike="noStrike" kern="1200" cap="none" spc="0" normalizeH="0" baseline="0" noProof="0" dirty="0">
                <a:ln>
                  <a:noFill/>
                </a:ln>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26.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vmlDrawing" Target="../drawings/vmlDrawing5.vml"/><Relationship Id="rId5" Type="http://schemas.openxmlformats.org/officeDocument/2006/relationships/image" Target="../media/image26.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vmlDrawing" Target="../drawings/vmlDrawing6.vml"/><Relationship Id="rId5" Type="http://schemas.openxmlformats.org/officeDocument/2006/relationships/image" Target="../media/image27.e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vmlDrawing" Target="../drawings/vmlDrawing7.vml"/><Relationship Id="rId5" Type="http://schemas.openxmlformats.org/officeDocument/2006/relationships/image" Target="../media/image27.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27.e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vmlDrawing" Target="../drawings/vmlDrawing9.vml"/><Relationship Id="rId5" Type="http://schemas.openxmlformats.org/officeDocument/2006/relationships/image" Target="../media/image28.e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vmlDrawing" Target="../drawings/vmlDrawing10.vml"/><Relationship Id="rId5" Type="http://schemas.openxmlformats.org/officeDocument/2006/relationships/image" Target="../media/image28.e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29.emf"/><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29.e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vmlDrawing" Target="../drawings/vmlDrawing13.vml"/><Relationship Id="rId5" Type="http://schemas.openxmlformats.org/officeDocument/2006/relationships/image" Target="../media/image29.emf"/><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vmlDrawing" Target="../drawings/vmlDrawing14.vml"/><Relationship Id="rId5" Type="http://schemas.openxmlformats.org/officeDocument/2006/relationships/image" Target="../media/image27.emf"/><Relationship Id="rId4"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1.xml"/><Relationship Id="rId1" Type="http://schemas.openxmlformats.org/officeDocument/2006/relationships/vmlDrawing" Target="../drawings/vmlDrawing15.vml"/><Relationship Id="rId5" Type="http://schemas.openxmlformats.org/officeDocument/2006/relationships/image" Target="../media/image27.emf"/><Relationship Id="rId4"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1.xml"/><Relationship Id="rId1" Type="http://schemas.openxmlformats.org/officeDocument/2006/relationships/vmlDrawing" Target="../drawings/vmlDrawing16.vml"/><Relationship Id="rId5" Type="http://schemas.openxmlformats.org/officeDocument/2006/relationships/image" Target="../media/image27.emf"/><Relationship Id="rId4" Type="http://schemas.openxmlformats.org/officeDocument/2006/relationships/oleObject" Target="../embeddings/oleObject16.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1.xml"/><Relationship Id="rId1" Type="http://schemas.openxmlformats.org/officeDocument/2006/relationships/vmlDrawing" Target="../drawings/vmlDrawing17.vml"/><Relationship Id="rId5" Type="http://schemas.openxmlformats.org/officeDocument/2006/relationships/image" Target="../media/image30.emf"/><Relationship Id="rId4"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5.xml"/><Relationship Id="rId1" Type="http://schemas.openxmlformats.org/officeDocument/2006/relationships/vmlDrawing" Target="../drawings/vmlDrawing18.vml"/><Relationship Id="rId5" Type="http://schemas.openxmlformats.org/officeDocument/2006/relationships/image" Target="../media/image30.emf"/><Relationship Id="rId4"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1.xml"/><Relationship Id="rId1" Type="http://schemas.openxmlformats.org/officeDocument/2006/relationships/vmlDrawing" Target="../drawings/vmlDrawing19.vml"/><Relationship Id="rId5" Type="http://schemas.openxmlformats.org/officeDocument/2006/relationships/image" Target="../media/image27.emf"/><Relationship Id="rId4" Type="http://schemas.openxmlformats.org/officeDocument/2006/relationships/oleObject" Target="../embeddings/oleObject1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1.xml"/><Relationship Id="rId1" Type="http://schemas.openxmlformats.org/officeDocument/2006/relationships/vmlDrawing" Target="../drawings/vmlDrawing20.vml"/><Relationship Id="rId5" Type="http://schemas.openxmlformats.org/officeDocument/2006/relationships/image" Target="../media/image27.emf"/><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1.xml"/><Relationship Id="rId1" Type="http://schemas.openxmlformats.org/officeDocument/2006/relationships/vmlDrawing" Target="../drawings/vmlDrawing21.vml"/><Relationship Id="rId5" Type="http://schemas.openxmlformats.org/officeDocument/2006/relationships/image" Target="../media/image27.emf"/><Relationship Id="rId4" Type="http://schemas.openxmlformats.org/officeDocument/2006/relationships/oleObject" Target="../embeddings/oleObject2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1.xml"/><Relationship Id="rId1" Type="http://schemas.openxmlformats.org/officeDocument/2006/relationships/vmlDrawing" Target="../drawings/vmlDrawing22.vml"/><Relationship Id="rId5" Type="http://schemas.openxmlformats.org/officeDocument/2006/relationships/image" Target="../media/image27.emf"/><Relationship Id="rId4"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1.xml"/><Relationship Id="rId1" Type="http://schemas.openxmlformats.org/officeDocument/2006/relationships/vmlDrawing" Target="../drawings/vmlDrawing23.vml"/><Relationship Id="rId5" Type="http://schemas.openxmlformats.org/officeDocument/2006/relationships/image" Target="../media/image27.emf"/><Relationship Id="rId4" Type="http://schemas.openxmlformats.org/officeDocument/2006/relationships/oleObject" Target="../embeddings/oleObject23.bin"/></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6.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6.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
        <p:nvSpPr>
          <p:cNvPr id="8" name="Text Placeholder 7"/>
          <p:cNvSpPr>
            <a:spLocks noGrp="1"/>
          </p:cNvSpPr>
          <p:nvPr>
            <p:ph sz="quarter" idx="12"/>
          </p:nvPr>
        </p:nvSpPr>
        <p:spPr>
          <a:xfrm>
            <a:off x="2590800" y="3581400"/>
            <a:ext cx="6553200" cy="1828800"/>
          </a:xfrm>
        </p:spPr>
        <p:txBody>
          <a:bodyPr anchor="ctr">
            <a:normAutofit/>
          </a:bodyPr>
          <a:lstStyle/>
          <a:p>
            <a:pPr algn="ctr">
              <a:defRPr/>
            </a:pPr>
            <a:r>
              <a:rPr lang="en-US" sz="4000" dirty="0">
                <a:latin typeface="+mj-lt"/>
              </a:rPr>
              <a:t>Consumers, Producers, and</a:t>
            </a:r>
          </a:p>
          <a:p>
            <a:pPr algn="ctr">
              <a:defRPr/>
            </a:pPr>
            <a:r>
              <a:rPr lang="en-US" sz="4000" dirty="0">
                <a:latin typeface="+mj-lt"/>
              </a:rPr>
              <a:t>the Efficiency of Markets</a:t>
            </a:r>
          </a:p>
        </p:txBody>
      </p:sp>
      <p:sp>
        <p:nvSpPr>
          <p:cNvPr id="9" name="Content Placeholder 8"/>
          <p:cNvSpPr>
            <a:spLocks noGrp="1"/>
          </p:cNvSpPr>
          <p:nvPr>
            <p:ph sz="quarter" idx="13"/>
          </p:nvPr>
        </p:nvSpPr>
        <p:spPr>
          <a:xfrm>
            <a:off x="0" y="3581400"/>
            <a:ext cx="2566737" cy="1905000"/>
          </a:xfrm>
        </p:spPr>
        <p:txBody>
          <a:bodyPr>
            <a:normAutofit lnSpcReduction="10000"/>
          </a:bodyPr>
          <a:lstStyle/>
          <a:p>
            <a:pPr algn="ctr"/>
            <a:r>
              <a:rPr lang="en-US" sz="2800" dirty="0"/>
              <a:t>CHAPTER</a:t>
            </a:r>
            <a:r>
              <a:rPr lang="en-US" dirty="0"/>
              <a:t> </a:t>
            </a:r>
          </a:p>
          <a:p>
            <a:pPr algn="ctr"/>
            <a:r>
              <a:rPr lang="en-US" sz="8000" dirty="0"/>
              <a:t>7</a:t>
            </a:r>
          </a:p>
        </p:txBody>
      </p:sp>
      <p:sp>
        <p:nvSpPr>
          <p:cNvPr id="10" name="Content Placeholder 9"/>
          <p:cNvSpPr>
            <a:spLocks noGrp="1"/>
          </p:cNvSpPr>
          <p:nvPr>
            <p:ph sz="quarter" idx="14"/>
          </p:nvPr>
        </p:nvSpPr>
        <p:spPr>
          <a:xfrm>
            <a:off x="0" y="0"/>
            <a:ext cx="5442284" cy="3429000"/>
          </a:xfrm>
        </p:spPr>
        <p:txBody>
          <a:bodyPr/>
          <a:lstStyle/>
          <a:p>
            <a:r>
              <a:rPr lang="en-US" dirty="0">
                <a:solidFill>
                  <a:schemeClr val="bg1"/>
                </a:solidFill>
              </a:rPr>
              <a:t>N. GREGORY MANKIW</a:t>
            </a:r>
          </a:p>
          <a:p>
            <a:pPr algn="ctr"/>
            <a:r>
              <a:rPr lang="en-US" sz="1800" dirty="0"/>
              <a:t>  </a:t>
            </a:r>
          </a:p>
          <a:p>
            <a:pPr algn="ctr"/>
            <a:r>
              <a:rPr lang="en-US" sz="4000" dirty="0"/>
              <a:t>PRINCIPLES OF</a:t>
            </a:r>
          </a:p>
          <a:p>
            <a:pPr algn="ctr"/>
            <a:r>
              <a:rPr lang="en-US" sz="6000" dirty="0">
                <a:solidFill>
                  <a:srgbClr val="902C2E"/>
                </a:solidFill>
                <a:effectLst>
                  <a:outerShdw blurRad="38100" dist="38100" dir="2700000" algn="tl">
                    <a:srgbClr val="000000">
                      <a:alpha val="43137"/>
                    </a:srgbClr>
                  </a:outerShdw>
                </a:effectLst>
                <a:latin typeface="+mj-lt"/>
              </a:rPr>
              <a:t>ECONOMICS</a:t>
            </a:r>
          </a:p>
        </p:txBody>
      </p:sp>
      <p:sp>
        <p:nvSpPr>
          <p:cNvPr id="11" name="Content Placeholder 10"/>
          <p:cNvSpPr>
            <a:spLocks noGrp="1"/>
          </p:cNvSpPr>
          <p:nvPr>
            <p:ph sz="quarter" idx="15"/>
          </p:nvPr>
        </p:nvSpPr>
        <p:spPr/>
        <p:txBody>
          <a:bodyPr>
            <a:normAutofit/>
          </a:bodyPr>
          <a:lstStyle/>
          <a:p>
            <a:r>
              <a:rPr lang="en-US" dirty="0"/>
              <a:t>NINTH EDITION</a:t>
            </a:r>
          </a:p>
        </p:txBody>
      </p:sp>
      <p:sp>
        <p:nvSpPr>
          <p:cNvPr id="12"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chemeClr val="bg1"/>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chemeClr val="bg1"/>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62300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1D: Calculating consumer surplus</a:t>
            </a:r>
          </a:p>
        </p:txBody>
      </p:sp>
      <p:sp>
        <p:nvSpPr>
          <p:cNvPr id="3" name="Content Placeholder 2"/>
          <p:cNvSpPr>
            <a:spLocks noGrp="1"/>
          </p:cNvSpPr>
          <p:nvPr>
            <p:ph idx="1"/>
          </p:nvPr>
        </p:nvSpPr>
        <p:spPr/>
        <p:txBody>
          <a:bodyPr>
            <a:normAutofit/>
          </a:bodyPr>
          <a:lstStyle/>
          <a:p>
            <a:pPr marL="0" indent="0">
              <a:buNone/>
            </a:pPr>
            <a:r>
              <a:rPr lang="en-US" sz="3600" b="1" i="1" dirty="0">
                <a:solidFill>
                  <a:srgbClr val="C00000"/>
                </a:solidFill>
              </a:rPr>
              <a:t>CS</a:t>
            </a:r>
            <a:r>
              <a:rPr lang="en-US" sz="3600" dirty="0">
                <a:solidFill>
                  <a:srgbClr val="C00000"/>
                </a:solidFill>
              </a:rPr>
              <a:t> = </a:t>
            </a:r>
            <a:r>
              <a:rPr lang="en-US" sz="3600" b="1" i="1" dirty="0">
                <a:solidFill>
                  <a:srgbClr val="C00000"/>
                </a:solidFill>
              </a:rPr>
              <a:t>WTP</a:t>
            </a:r>
            <a:r>
              <a:rPr lang="en-US" sz="3600" dirty="0">
                <a:solidFill>
                  <a:srgbClr val="C00000"/>
                </a:solidFill>
              </a:rPr>
              <a:t> - </a:t>
            </a:r>
            <a:r>
              <a:rPr lang="en-US" sz="3600" b="1" i="1" dirty="0">
                <a:solidFill>
                  <a:srgbClr val="C00000"/>
                </a:solidFill>
              </a:rPr>
              <a:t>P</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sp>
        <p:nvSpPr>
          <p:cNvPr id="6" name="Text Placeholder 5"/>
          <p:cNvSpPr>
            <a:spLocks noGrp="1"/>
          </p:cNvSpPr>
          <p:nvPr>
            <p:ph idx="12"/>
          </p:nvPr>
        </p:nvSpPr>
        <p:spPr>
          <a:xfrm>
            <a:off x="3505200" y="1828800"/>
            <a:ext cx="5394747" cy="4343400"/>
          </a:xfrm>
        </p:spPr>
        <p:txBody>
          <a:bodyPr>
            <a:normAutofit/>
          </a:bodyPr>
          <a:lstStyle/>
          <a:p>
            <a:pPr marL="0" indent="0">
              <a:buNone/>
            </a:pPr>
            <a:r>
              <a:rPr lang="en-US" sz="3200" dirty="0"/>
              <a:t>Suppose </a:t>
            </a:r>
            <a:r>
              <a:rPr lang="en-US" sz="3200" b="1" i="1" dirty="0"/>
              <a:t>P</a:t>
            </a:r>
            <a:r>
              <a:rPr lang="en-US" sz="3200" dirty="0"/>
              <a:t> = $260.  </a:t>
            </a:r>
          </a:p>
          <a:p>
            <a:r>
              <a:rPr lang="en-US" sz="3200" dirty="0">
                <a:solidFill>
                  <a:schemeClr val="tx1"/>
                </a:solidFill>
              </a:rPr>
              <a:t>Fatima’s </a:t>
            </a:r>
            <a:r>
              <a:rPr lang="en-US" sz="3200" b="1" i="1" dirty="0">
                <a:solidFill>
                  <a:schemeClr val="tx1"/>
                </a:solidFill>
              </a:rPr>
              <a:t>CS</a:t>
            </a:r>
            <a:r>
              <a:rPr lang="en-US" sz="3200" dirty="0">
                <a:solidFill>
                  <a:schemeClr val="tx1"/>
                </a:solidFill>
              </a:rPr>
              <a:t> = $300 – 260 = $40.</a:t>
            </a:r>
          </a:p>
          <a:p>
            <a:r>
              <a:rPr lang="en-US" sz="3200" dirty="0">
                <a:solidFill>
                  <a:schemeClr val="tx1"/>
                </a:solidFill>
              </a:rPr>
              <a:t>The others get no </a:t>
            </a:r>
            <a:r>
              <a:rPr lang="en-US" sz="3200" b="1" i="1" dirty="0">
                <a:solidFill>
                  <a:schemeClr val="tx1"/>
                </a:solidFill>
              </a:rPr>
              <a:t>CS</a:t>
            </a:r>
            <a:r>
              <a:rPr lang="en-US" sz="3200" dirty="0">
                <a:solidFill>
                  <a:schemeClr val="tx1"/>
                </a:solidFill>
              </a:rPr>
              <a:t> because they do not buy an iPad mini at this price.  </a:t>
            </a:r>
          </a:p>
          <a:p>
            <a:r>
              <a:rPr lang="en-US" sz="3200" dirty="0">
                <a:solidFill>
                  <a:srgbClr val="C00000"/>
                </a:solidFill>
              </a:rPr>
              <a:t>Total </a:t>
            </a:r>
            <a:r>
              <a:rPr lang="en-US" sz="3200" b="1" i="1" dirty="0">
                <a:solidFill>
                  <a:srgbClr val="C00000"/>
                </a:solidFill>
              </a:rPr>
              <a:t>CS</a:t>
            </a:r>
            <a:r>
              <a:rPr lang="en-US" sz="3200" dirty="0">
                <a:solidFill>
                  <a:srgbClr val="C00000"/>
                </a:solidFill>
              </a:rPr>
              <a:t> = $40.</a:t>
            </a:r>
          </a:p>
        </p:txBody>
      </p:sp>
      <p:graphicFrame>
        <p:nvGraphicFramePr>
          <p:cNvPr id="8" name="Group 91"/>
          <p:cNvGraphicFramePr>
            <a:graphicFrameLocks noGrp="1"/>
          </p:cNvGraphicFramePr>
          <p:nvPr>
            <p:extLst>
              <p:ext uri="{D42A27DB-BD31-4B8C-83A1-F6EECF244321}">
                <p14:modId xmlns:p14="http://schemas.microsoft.com/office/powerpoint/2010/main" val="4035911418"/>
              </p:ext>
            </p:extLst>
          </p:nvPr>
        </p:nvGraphicFramePr>
        <p:xfrm>
          <a:off x="412750" y="1944686"/>
          <a:ext cx="2711450" cy="2932114"/>
        </p:xfrm>
        <a:graphic>
          <a:graphicData uri="http://schemas.openxmlformats.org/drawingml/2006/table">
            <a:tbl>
              <a:tblPr>
                <a:tableStyleId>{2D5ABB26-0587-4C30-8999-92F81FD0307C}</a:tableStyleId>
              </a:tblPr>
              <a:tblGrid>
                <a:gridCol w="1679575">
                  <a:extLst>
                    <a:ext uri="{9D8B030D-6E8A-4147-A177-3AD203B41FA5}">
                      <a16:colId xmlns:a16="http://schemas.microsoft.com/office/drawing/2014/main" val="20000"/>
                    </a:ext>
                  </a:extLst>
                </a:gridCol>
                <a:gridCol w="1031875">
                  <a:extLst>
                    <a:ext uri="{9D8B030D-6E8A-4147-A177-3AD203B41FA5}">
                      <a16:colId xmlns:a16="http://schemas.microsoft.com/office/drawing/2014/main" val="20001"/>
                    </a:ext>
                  </a:extLst>
                </a:gridCol>
              </a:tblGrid>
              <a:tr h="5873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effectLst/>
                        </a:rPr>
                        <a:t>Name</a:t>
                      </a:r>
                      <a:endParaRPr kumimoji="0" lang="en-US" sz="2600" b="0" i="1" u="none" strike="noStrike" cap="none" normalizeH="0" baseline="0" dirty="0">
                        <a:ln>
                          <a:noFill/>
                        </a:ln>
                        <a:solidFill>
                          <a:schemeClr val="tx1"/>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effectLst/>
                        </a:rPr>
                        <a:t>WTP</a:t>
                      </a:r>
                      <a:endParaRPr kumimoji="0" lang="en-US" sz="2600" b="0" i="1" u="none" strike="noStrike" cap="none" normalizeH="0" baseline="0" dirty="0">
                        <a:ln>
                          <a:noFill/>
                        </a:ln>
                        <a:solidFill>
                          <a:schemeClr val="tx1"/>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Alexis</a:t>
                      </a:r>
                      <a:endParaRPr kumimoji="0" lang="en-US" sz="2600" b="0" i="0" u="none" strike="noStrike" cap="none" normalizeH="0" baseline="0" dirty="0">
                        <a:ln>
                          <a:noFill/>
                        </a:ln>
                        <a:solidFill>
                          <a:schemeClr val="accent6">
                            <a:lumMod val="50000"/>
                          </a:schemeClr>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$250</a:t>
                      </a:r>
                      <a:endParaRPr kumimoji="0" lang="en-US" sz="2600" b="0" i="0" u="none" strike="noStrike" cap="none" normalizeH="0" baseline="0" dirty="0">
                        <a:ln>
                          <a:noFill/>
                        </a:ln>
                        <a:solidFill>
                          <a:schemeClr val="accent6">
                            <a:lumMod val="50000"/>
                          </a:schemeClr>
                        </a:solidFill>
                        <a:effectLst/>
                        <a:latin typeface="Arial" charset="0"/>
                      </a:endParaRP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Cameron</a:t>
                      </a:r>
                      <a:endParaRPr kumimoji="0" lang="en-US" sz="2600" b="0" i="0" u="none" strike="noStrike" cap="none" normalizeH="0" baseline="0" dirty="0">
                        <a:ln>
                          <a:noFill/>
                        </a:ln>
                        <a:solidFill>
                          <a:schemeClr val="accent6">
                            <a:lumMod val="50000"/>
                          </a:schemeClr>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175</a:t>
                      </a:r>
                      <a:endParaRPr kumimoji="0" lang="en-US" sz="2600" b="0" i="0" u="none" strike="noStrike" cap="none" normalizeH="0" baseline="0" dirty="0">
                        <a:ln>
                          <a:noFill/>
                        </a:ln>
                        <a:solidFill>
                          <a:schemeClr val="accent6">
                            <a:lumMod val="50000"/>
                          </a:schemeClr>
                        </a:solidFill>
                        <a:effectLst/>
                        <a:latin typeface="Arial" charset="0"/>
                      </a:endParaRP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2"/>
                  </a:ext>
                </a:extLst>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Fatima</a:t>
                      </a:r>
                      <a:endParaRPr kumimoji="0" lang="en-US" sz="2600" b="0" i="0" u="none" strike="noStrike" cap="none" normalizeH="0" baseline="0" dirty="0">
                        <a:ln>
                          <a:noFill/>
                        </a:ln>
                        <a:solidFill>
                          <a:schemeClr val="accent6">
                            <a:lumMod val="50000"/>
                          </a:schemeClr>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300</a:t>
                      </a:r>
                      <a:endParaRPr kumimoji="0" lang="en-US" sz="2600" b="0" i="0" u="none" strike="noStrike" cap="none" normalizeH="0" baseline="0" dirty="0">
                        <a:ln>
                          <a:noFill/>
                        </a:ln>
                        <a:solidFill>
                          <a:schemeClr val="accent6">
                            <a:lumMod val="50000"/>
                          </a:schemeClr>
                        </a:solidFill>
                        <a:effectLst/>
                        <a:latin typeface="Arial" charset="0"/>
                      </a:endParaRP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3"/>
                  </a:ext>
                </a:extLst>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Jamir</a:t>
                      </a:r>
                      <a:endParaRPr kumimoji="0" lang="en-US" sz="2600" b="0" i="0" u="none" strike="noStrike" cap="none" normalizeH="0" baseline="0" dirty="0">
                        <a:ln>
                          <a:noFill/>
                        </a:ln>
                        <a:solidFill>
                          <a:schemeClr val="accent6">
                            <a:lumMod val="50000"/>
                          </a:schemeClr>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125</a:t>
                      </a:r>
                      <a:endParaRPr kumimoji="0" lang="en-US" sz="2600" b="0" i="0" u="none" strike="noStrike" cap="none" normalizeH="0" baseline="0" dirty="0">
                        <a:ln>
                          <a:noFill/>
                        </a:ln>
                        <a:solidFill>
                          <a:schemeClr val="accent6">
                            <a:lumMod val="50000"/>
                          </a:schemeClr>
                        </a:solidFill>
                        <a:effectLst/>
                        <a:latin typeface="Arial" charset="0"/>
                      </a:endParaRP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67932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214313" y="804863"/>
          <a:ext cx="5900737" cy="5711825"/>
        </p:xfrm>
        <a:graphic>
          <a:graphicData uri="http://schemas.openxmlformats.org/presentationml/2006/ole">
            <mc:AlternateContent xmlns:mc="http://schemas.openxmlformats.org/markup-compatibility/2006">
              <mc:Choice xmlns:v="urn:schemas-microsoft-com:vml" Requires="v">
                <p:oleObj spid="_x0000_s7218" name="Worksheet" r:id="rId4" imgW="3667125" imgH="3552944" progId="Excel.Sheet.8">
                  <p:embed/>
                </p:oleObj>
              </mc:Choice>
              <mc:Fallback>
                <p:oleObj name="Worksheet" r:id="rId4" imgW="3667125" imgH="355294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804863"/>
                        <a:ext cx="5900737" cy="571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6"/>
          <p:cNvSpPr>
            <a:spLocks noGrp="1" noChangeArrowheads="1"/>
          </p:cNvSpPr>
          <p:nvPr>
            <p:ph type="title"/>
          </p:nvPr>
        </p:nvSpPr>
        <p:spPr/>
        <p:txBody>
          <a:bodyPr/>
          <a:lstStyle/>
          <a:p>
            <a:pPr eaLnBrk="1" hangingPunct="1"/>
            <a:r>
              <a:rPr lang="en-US" dirty="0">
                <a:solidFill>
                  <a:schemeClr val="accent6">
                    <a:lumMod val="50000"/>
                  </a:schemeClr>
                </a:solidFill>
              </a:rPr>
              <a:t>EXAMPLE 1E: </a:t>
            </a:r>
            <a:r>
              <a:rPr lang="en-US" b="1" i="1" dirty="0">
                <a:solidFill>
                  <a:schemeClr val="accent6">
                    <a:lumMod val="50000"/>
                  </a:schemeClr>
                </a:solidFill>
              </a:rPr>
              <a:t>CS</a:t>
            </a:r>
            <a:r>
              <a:rPr lang="en-US" dirty="0">
                <a:solidFill>
                  <a:schemeClr val="accent6">
                    <a:lumMod val="50000"/>
                  </a:schemeClr>
                </a:solidFill>
              </a:rPr>
              <a:t> and the demand curve</a:t>
            </a:r>
          </a:p>
        </p:txBody>
      </p:sp>
      <p:sp>
        <p:nvSpPr>
          <p:cNvPr id="6" name="Slide Number Placeholder 5"/>
          <p:cNvSpPr>
            <a:spLocks noGrp="1"/>
          </p:cNvSpPr>
          <p:nvPr>
            <p:ph type="sldNum" sz="quarter" idx="10"/>
          </p:nvPr>
        </p:nvSpPr>
        <p:spPr/>
        <p:txBody>
          <a:bodyPr/>
          <a:lstStyle/>
          <a:p>
            <a:pPr>
              <a:defRPr/>
            </a:pPr>
            <a:fld id="{2F37425F-5E17-4209-B948-B5CE2119E408}" type="slidenum">
              <a:rPr lang="en-US" smtClean="0"/>
              <a:pPr>
                <a:defRPr/>
              </a:pPr>
              <a:t>11</a:t>
            </a:fld>
            <a:endParaRPr lang="en-US" dirty="0"/>
          </a:p>
        </p:txBody>
      </p:sp>
      <p:sp>
        <p:nvSpPr>
          <p:cNvPr id="4" name="Text Placeholder 3"/>
          <p:cNvSpPr>
            <a:spLocks noGrp="1"/>
          </p:cNvSpPr>
          <p:nvPr>
            <p:ph idx="12"/>
          </p:nvPr>
        </p:nvSpPr>
        <p:spPr>
          <a:xfrm>
            <a:off x="5233988" y="1097756"/>
            <a:ext cx="3665959" cy="5074444"/>
          </a:xfrm>
        </p:spPr>
        <p:txBody>
          <a:bodyPr>
            <a:normAutofit/>
          </a:bodyPr>
          <a:lstStyle/>
          <a:p>
            <a:pPr>
              <a:spcBef>
                <a:spcPct val="40000"/>
              </a:spcBef>
              <a:buClr>
                <a:srgbClr val="00B85C"/>
              </a:buClr>
              <a:buSzPct val="120000"/>
              <a:buFont typeface="Wingdings" pitchFamily="2" charset="2"/>
              <a:buNone/>
            </a:pPr>
            <a:r>
              <a:rPr lang="en-US" sz="3200" b="1" i="1" dirty="0">
                <a:solidFill>
                  <a:srgbClr val="0000CC"/>
                </a:solidFill>
                <a:cs typeface="Arial"/>
              </a:rPr>
              <a:t>P</a:t>
            </a:r>
            <a:r>
              <a:rPr lang="en-US" sz="3200" dirty="0">
                <a:solidFill>
                  <a:srgbClr val="0000CC"/>
                </a:solidFill>
                <a:cs typeface="Arial"/>
              </a:rPr>
              <a:t> = $260  </a:t>
            </a:r>
          </a:p>
          <a:p>
            <a:pPr marL="0" indent="0">
              <a:spcBef>
                <a:spcPct val="40000"/>
              </a:spcBef>
              <a:buClr>
                <a:srgbClr val="00B85C"/>
              </a:buClr>
              <a:buSzPct val="120000"/>
              <a:buNone/>
            </a:pPr>
            <a:r>
              <a:rPr lang="en-US" sz="3200" dirty="0">
                <a:cs typeface="Arial"/>
              </a:rPr>
              <a:t>Fatima’s </a:t>
            </a:r>
            <a:r>
              <a:rPr lang="en-US" sz="3200" b="1" i="1" dirty="0">
                <a:cs typeface="Arial"/>
              </a:rPr>
              <a:t>CS</a:t>
            </a:r>
            <a:r>
              <a:rPr lang="en-US" sz="3200" dirty="0">
                <a:cs typeface="Arial"/>
              </a:rPr>
              <a:t> = </a:t>
            </a:r>
            <a:br>
              <a:rPr lang="en-US" sz="3200" dirty="0">
                <a:cs typeface="Arial"/>
              </a:rPr>
            </a:br>
            <a:r>
              <a:rPr lang="en-US" sz="3200" dirty="0">
                <a:cs typeface="Arial"/>
              </a:rPr>
              <a:t>$300 – 260 = </a:t>
            </a:r>
            <a:r>
              <a:rPr lang="en-US" sz="3200" u="sng" dirty="0">
                <a:cs typeface="Arial"/>
              </a:rPr>
              <a:t>$40</a:t>
            </a:r>
            <a:endParaRPr lang="en-US" sz="3200" dirty="0">
              <a:cs typeface="Arial"/>
            </a:endParaRPr>
          </a:p>
          <a:p>
            <a:pPr>
              <a:spcBef>
                <a:spcPct val="40000"/>
              </a:spcBef>
              <a:buClr>
                <a:srgbClr val="00B85C"/>
              </a:buClr>
              <a:buSzPct val="120000"/>
              <a:buFont typeface="Wingdings" pitchFamily="2" charset="2"/>
              <a:buNone/>
            </a:pPr>
            <a:r>
              <a:rPr lang="en-US" sz="3200" dirty="0">
                <a:cs typeface="Arial"/>
              </a:rPr>
              <a:t>Total </a:t>
            </a:r>
            <a:r>
              <a:rPr lang="en-US" sz="3200" b="1" i="1" dirty="0">
                <a:cs typeface="Arial"/>
              </a:rPr>
              <a:t>CS</a:t>
            </a:r>
            <a:r>
              <a:rPr lang="en-US" sz="3200" dirty="0">
                <a:cs typeface="Arial"/>
              </a:rPr>
              <a:t> = </a:t>
            </a:r>
            <a:r>
              <a:rPr lang="en-US" sz="3200" u="sng" dirty="0">
                <a:cs typeface="Arial"/>
              </a:rPr>
              <a:t>$40</a:t>
            </a:r>
            <a:endParaRPr lang="en-US" sz="3200" dirty="0">
              <a:cs typeface="Arial"/>
            </a:endParaRPr>
          </a:p>
          <a:p>
            <a:endParaRPr lang="en-US" sz="3200" dirty="0"/>
          </a:p>
        </p:txBody>
      </p:sp>
      <p:sp>
        <p:nvSpPr>
          <p:cNvPr id="4102" name="Text Box 8"/>
          <p:cNvSpPr txBox="1">
            <a:spLocks noChangeArrowheads="1"/>
          </p:cNvSpPr>
          <p:nvPr/>
        </p:nvSpPr>
        <p:spPr bwMode="auto">
          <a:xfrm>
            <a:off x="838200" y="838200"/>
            <a:ext cx="403225"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P</a:t>
            </a:r>
          </a:p>
        </p:txBody>
      </p:sp>
      <p:sp>
        <p:nvSpPr>
          <p:cNvPr id="4103" name="Text Box 9"/>
          <p:cNvSpPr txBox="1">
            <a:spLocks noChangeArrowheads="1"/>
          </p:cNvSpPr>
          <p:nvPr/>
        </p:nvSpPr>
        <p:spPr bwMode="auto">
          <a:xfrm>
            <a:off x="5233988" y="5805487"/>
            <a:ext cx="474662"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Q</a:t>
            </a:r>
          </a:p>
        </p:txBody>
      </p:sp>
      <p:grpSp>
        <p:nvGrpSpPr>
          <p:cNvPr id="2" name="Group 10"/>
          <p:cNvGrpSpPr>
            <a:grpSpLocks/>
          </p:cNvGrpSpPr>
          <p:nvPr/>
        </p:nvGrpSpPr>
        <p:grpSpPr bwMode="auto">
          <a:xfrm>
            <a:off x="1614488" y="1270000"/>
            <a:ext cx="3368675" cy="4292600"/>
            <a:chOff x="1017" y="800"/>
            <a:chExt cx="2122" cy="2704"/>
          </a:xfrm>
        </p:grpSpPr>
        <p:sp>
          <p:nvSpPr>
            <p:cNvPr id="4112" name="Line 11"/>
            <p:cNvSpPr>
              <a:spLocks noChangeShapeType="1"/>
            </p:cNvSpPr>
            <p:nvPr/>
          </p:nvSpPr>
          <p:spPr bwMode="auto">
            <a:xfrm flipV="1">
              <a:off x="1035" y="800"/>
              <a:ext cx="0" cy="514"/>
            </a:xfrm>
            <a:prstGeom prst="line">
              <a:avLst/>
            </a:prstGeom>
            <a:noFill/>
            <a:ln w="57150">
              <a:solidFill>
                <a:srgbClr val="FF0000"/>
              </a:solidFill>
              <a:round/>
              <a:headEnd/>
              <a:tailEnd/>
            </a:ln>
          </p:spPr>
          <p:txBody>
            <a:bodyPr/>
            <a:lstStyle/>
            <a:p>
              <a:endParaRPr lang="en-US">
                <a:latin typeface="Arial"/>
                <a:cs typeface="Arial"/>
              </a:endParaRPr>
            </a:p>
          </p:txBody>
        </p:sp>
        <p:sp>
          <p:nvSpPr>
            <p:cNvPr id="4113" name="Line 12"/>
            <p:cNvSpPr>
              <a:spLocks noChangeShapeType="1"/>
            </p:cNvSpPr>
            <p:nvPr/>
          </p:nvSpPr>
          <p:spPr bwMode="auto">
            <a:xfrm>
              <a:off x="1017" y="1309"/>
              <a:ext cx="539" cy="0"/>
            </a:xfrm>
            <a:prstGeom prst="line">
              <a:avLst/>
            </a:prstGeom>
            <a:noFill/>
            <a:ln w="57150">
              <a:solidFill>
                <a:srgbClr val="FF0000"/>
              </a:solidFill>
              <a:round/>
              <a:headEnd/>
              <a:tailEnd/>
            </a:ln>
          </p:spPr>
          <p:txBody>
            <a:bodyPr/>
            <a:lstStyle/>
            <a:p>
              <a:endParaRPr lang="en-US">
                <a:latin typeface="Arial"/>
                <a:cs typeface="Arial"/>
              </a:endParaRPr>
            </a:p>
          </p:txBody>
        </p:sp>
        <p:sp>
          <p:nvSpPr>
            <p:cNvPr id="4114" name="Line 13"/>
            <p:cNvSpPr>
              <a:spLocks noChangeShapeType="1"/>
            </p:cNvSpPr>
            <p:nvPr/>
          </p:nvSpPr>
          <p:spPr bwMode="auto">
            <a:xfrm flipV="1">
              <a:off x="3139" y="2571"/>
              <a:ext cx="0" cy="933"/>
            </a:xfrm>
            <a:prstGeom prst="line">
              <a:avLst/>
            </a:prstGeom>
            <a:noFill/>
            <a:ln w="57150">
              <a:solidFill>
                <a:srgbClr val="FF0000"/>
              </a:solidFill>
              <a:round/>
              <a:headEnd/>
              <a:tailEnd/>
            </a:ln>
          </p:spPr>
          <p:txBody>
            <a:bodyPr/>
            <a:lstStyle/>
            <a:p>
              <a:endParaRPr lang="en-US">
                <a:latin typeface="Arial"/>
                <a:cs typeface="Arial"/>
              </a:endParaRPr>
            </a:p>
          </p:txBody>
        </p:sp>
        <p:sp>
          <p:nvSpPr>
            <p:cNvPr id="4115" name="Line 14"/>
            <p:cNvSpPr>
              <a:spLocks noChangeShapeType="1"/>
            </p:cNvSpPr>
            <p:nvPr/>
          </p:nvSpPr>
          <p:spPr bwMode="auto">
            <a:xfrm flipV="1">
              <a:off x="2605" y="2196"/>
              <a:ext cx="0" cy="397"/>
            </a:xfrm>
            <a:prstGeom prst="line">
              <a:avLst/>
            </a:prstGeom>
            <a:noFill/>
            <a:ln w="57150">
              <a:solidFill>
                <a:srgbClr val="FF0000"/>
              </a:solidFill>
              <a:round/>
              <a:headEnd/>
              <a:tailEnd/>
            </a:ln>
          </p:spPr>
          <p:txBody>
            <a:bodyPr/>
            <a:lstStyle/>
            <a:p>
              <a:endParaRPr lang="en-US">
                <a:latin typeface="Arial"/>
                <a:cs typeface="Arial"/>
              </a:endParaRPr>
            </a:p>
          </p:txBody>
        </p:sp>
        <p:sp>
          <p:nvSpPr>
            <p:cNvPr id="4116" name="Line 15"/>
            <p:cNvSpPr>
              <a:spLocks noChangeShapeType="1"/>
            </p:cNvSpPr>
            <p:nvPr/>
          </p:nvSpPr>
          <p:spPr bwMode="auto">
            <a:xfrm>
              <a:off x="2587" y="2589"/>
              <a:ext cx="552" cy="0"/>
            </a:xfrm>
            <a:prstGeom prst="line">
              <a:avLst/>
            </a:prstGeom>
            <a:noFill/>
            <a:ln w="57150">
              <a:solidFill>
                <a:srgbClr val="FF0000"/>
              </a:solidFill>
              <a:round/>
              <a:headEnd/>
              <a:tailEnd/>
            </a:ln>
          </p:spPr>
          <p:txBody>
            <a:bodyPr/>
            <a:lstStyle/>
            <a:p>
              <a:endParaRPr lang="en-US">
                <a:latin typeface="Arial"/>
                <a:cs typeface="Arial"/>
              </a:endParaRPr>
            </a:p>
          </p:txBody>
        </p:sp>
        <p:sp>
          <p:nvSpPr>
            <p:cNvPr id="4117" name="Line 16"/>
            <p:cNvSpPr>
              <a:spLocks noChangeShapeType="1"/>
            </p:cNvSpPr>
            <p:nvPr/>
          </p:nvSpPr>
          <p:spPr bwMode="auto">
            <a:xfrm flipV="1">
              <a:off x="2083" y="1661"/>
              <a:ext cx="0" cy="557"/>
            </a:xfrm>
            <a:prstGeom prst="line">
              <a:avLst/>
            </a:prstGeom>
            <a:noFill/>
            <a:ln w="57150">
              <a:solidFill>
                <a:srgbClr val="FF0000"/>
              </a:solidFill>
              <a:round/>
              <a:headEnd/>
              <a:tailEnd/>
            </a:ln>
          </p:spPr>
          <p:txBody>
            <a:bodyPr/>
            <a:lstStyle/>
            <a:p>
              <a:endParaRPr lang="en-US">
                <a:latin typeface="Arial"/>
                <a:cs typeface="Arial"/>
              </a:endParaRPr>
            </a:p>
          </p:txBody>
        </p:sp>
        <p:sp>
          <p:nvSpPr>
            <p:cNvPr id="4118" name="Line 17"/>
            <p:cNvSpPr>
              <a:spLocks noChangeShapeType="1"/>
            </p:cNvSpPr>
            <p:nvPr/>
          </p:nvSpPr>
          <p:spPr bwMode="auto">
            <a:xfrm>
              <a:off x="2065" y="2213"/>
              <a:ext cx="539" cy="0"/>
            </a:xfrm>
            <a:prstGeom prst="line">
              <a:avLst/>
            </a:prstGeom>
            <a:noFill/>
            <a:ln w="57150">
              <a:solidFill>
                <a:srgbClr val="FF0000"/>
              </a:solidFill>
              <a:round/>
              <a:headEnd/>
              <a:tailEnd/>
            </a:ln>
          </p:spPr>
          <p:txBody>
            <a:bodyPr/>
            <a:lstStyle/>
            <a:p>
              <a:endParaRPr lang="en-US">
                <a:latin typeface="Arial"/>
                <a:cs typeface="Arial"/>
              </a:endParaRPr>
            </a:p>
          </p:txBody>
        </p:sp>
        <p:sp>
          <p:nvSpPr>
            <p:cNvPr id="4119" name="Line 18"/>
            <p:cNvSpPr>
              <a:spLocks noChangeShapeType="1"/>
            </p:cNvSpPr>
            <p:nvPr/>
          </p:nvSpPr>
          <p:spPr bwMode="auto">
            <a:xfrm flipV="1">
              <a:off x="1554" y="1291"/>
              <a:ext cx="0" cy="391"/>
            </a:xfrm>
            <a:prstGeom prst="line">
              <a:avLst/>
            </a:prstGeom>
            <a:noFill/>
            <a:ln w="57150">
              <a:solidFill>
                <a:srgbClr val="FF0000"/>
              </a:solidFill>
              <a:round/>
              <a:headEnd/>
              <a:tailEnd/>
            </a:ln>
          </p:spPr>
          <p:txBody>
            <a:bodyPr/>
            <a:lstStyle/>
            <a:p>
              <a:endParaRPr lang="en-US">
                <a:latin typeface="Arial"/>
                <a:cs typeface="Arial"/>
              </a:endParaRPr>
            </a:p>
          </p:txBody>
        </p:sp>
        <p:sp>
          <p:nvSpPr>
            <p:cNvPr id="4120" name="Line 19"/>
            <p:cNvSpPr>
              <a:spLocks noChangeShapeType="1"/>
            </p:cNvSpPr>
            <p:nvPr/>
          </p:nvSpPr>
          <p:spPr bwMode="auto">
            <a:xfrm>
              <a:off x="1536" y="1678"/>
              <a:ext cx="547" cy="0"/>
            </a:xfrm>
            <a:prstGeom prst="line">
              <a:avLst/>
            </a:prstGeom>
            <a:noFill/>
            <a:ln w="57150">
              <a:solidFill>
                <a:srgbClr val="FF0000"/>
              </a:solidFill>
              <a:round/>
              <a:headEnd/>
              <a:tailEnd/>
            </a:ln>
          </p:spPr>
          <p:txBody>
            <a:bodyPr/>
            <a:lstStyle/>
            <a:p>
              <a:endParaRPr lang="en-US">
                <a:latin typeface="Arial"/>
                <a:cs typeface="Arial"/>
              </a:endParaRPr>
            </a:p>
          </p:txBody>
        </p:sp>
      </p:grpSp>
      <p:grpSp>
        <p:nvGrpSpPr>
          <p:cNvPr id="3" name="Group 20"/>
          <p:cNvGrpSpPr>
            <a:grpSpLocks/>
          </p:cNvGrpSpPr>
          <p:nvPr/>
        </p:nvGrpSpPr>
        <p:grpSpPr bwMode="auto">
          <a:xfrm>
            <a:off x="2500313" y="1130300"/>
            <a:ext cx="1849437" cy="947738"/>
            <a:chOff x="1575" y="712"/>
            <a:chExt cx="1165" cy="597"/>
          </a:xfrm>
        </p:grpSpPr>
        <p:sp>
          <p:nvSpPr>
            <p:cNvPr id="4110" name="Arc 21"/>
            <p:cNvSpPr>
              <a:spLocks/>
            </p:cNvSpPr>
            <p:nvPr/>
          </p:nvSpPr>
          <p:spPr bwMode="auto">
            <a:xfrm flipV="1">
              <a:off x="1615" y="938"/>
              <a:ext cx="553" cy="371"/>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a:cs typeface="Arial"/>
              </a:endParaRPr>
            </a:p>
          </p:txBody>
        </p:sp>
        <p:sp>
          <p:nvSpPr>
            <p:cNvPr id="4111" name="Text Box 22"/>
            <p:cNvSpPr txBox="1">
              <a:spLocks noChangeArrowheads="1"/>
            </p:cNvSpPr>
            <p:nvPr/>
          </p:nvSpPr>
          <p:spPr bwMode="auto">
            <a:xfrm>
              <a:off x="1575" y="712"/>
              <a:ext cx="1165" cy="543"/>
            </a:xfrm>
            <a:prstGeom prst="rect">
              <a:avLst/>
            </a:prstGeom>
            <a:solidFill>
              <a:srgbClr val="FFF3F3"/>
            </a:solidFill>
            <a:ln w="9525">
              <a:solidFill>
                <a:srgbClr val="C00000"/>
              </a:solidFill>
              <a:miter lim="800000"/>
              <a:headEnd/>
              <a:tailEnd/>
            </a:ln>
          </p:spPr>
          <p:txBody>
            <a:bodyPr>
              <a:spAutoFit/>
            </a:bodyPr>
            <a:lstStyle/>
            <a:p>
              <a:pPr algn="ctr">
                <a:spcBef>
                  <a:spcPct val="50000"/>
                </a:spcBef>
              </a:pPr>
              <a:r>
                <a:rPr lang="en-US" sz="2500" dirty="0">
                  <a:latin typeface="Arial"/>
                  <a:cs typeface="Arial"/>
                </a:rPr>
                <a:t>Fatima’s WTP</a:t>
              </a:r>
            </a:p>
          </p:txBody>
        </p:sp>
      </p:grpSp>
      <p:sp>
        <p:nvSpPr>
          <p:cNvPr id="88098" name="Line 34"/>
          <p:cNvSpPr>
            <a:spLocks noChangeShapeType="1"/>
          </p:cNvSpPr>
          <p:nvPr/>
        </p:nvSpPr>
        <p:spPr bwMode="auto">
          <a:xfrm>
            <a:off x="1638300" y="2568575"/>
            <a:ext cx="823913" cy="0"/>
          </a:xfrm>
          <a:prstGeom prst="line">
            <a:avLst/>
          </a:prstGeom>
          <a:noFill/>
          <a:ln w="19050">
            <a:solidFill>
              <a:srgbClr val="0000FF"/>
            </a:solidFill>
            <a:round/>
            <a:headEnd/>
            <a:tailEnd/>
          </a:ln>
        </p:spPr>
        <p:txBody>
          <a:bodyPr/>
          <a:lstStyle/>
          <a:p>
            <a:endParaRPr lang="en-US">
              <a:latin typeface="Arial"/>
              <a:cs typeface="Arial"/>
            </a:endParaRPr>
          </a:p>
        </p:txBody>
      </p:sp>
      <p:sp>
        <p:nvSpPr>
          <p:cNvPr id="88100" name="Rectangle 36"/>
          <p:cNvSpPr>
            <a:spLocks noChangeArrowheads="1"/>
          </p:cNvSpPr>
          <p:nvPr/>
        </p:nvSpPr>
        <p:spPr bwMode="auto">
          <a:xfrm>
            <a:off x="1644650" y="2106613"/>
            <a:ext cx="792163" cy="450850"/>
          </a:xfrm>
          <a:prstGeom prst="rect">
            <a:avLst/>
          </a:prstGeom>
          <a:solidFill>
            <a:srgbClr val="00CC99"/>
          </a:solidFill>
          <a:ln w="9525">
            <a:noFill/>
            <a:miter lim="800000"/>
            <a:headEnd/>
            <a:tailEnd/>
          </a:ln>
        </p:spPr>
        <p:txBody>
          <a:bodyPr wrap="none" anchor="ctr"/>
          <a:lstStyle/>
          <a:p>
            <a:endParaRPr lang="en-US">
              <a:latin typeface="Arial"/>
              <a:cs typeface="Arial"/>
            </a:endParaRPr>
          </a:p>
        </p:txBody>
      </p:sp>
      <p:sp>
        <p:nvSpPr>
          <p:cNvPr id="88101" name="Line 37"/>
          <p:cNvSpPr>
            <a:spLocks noChangeShapeType="1"/>
          </p:cNvSpPr>
          <p:nvPr/>
        </p:nvSpPr>
        <p:spPr bwMode="auto">
          <a:xfrm>
            <a:off x="904875" y="2392363"/>
            <a:ext cx="679450" cy="169862"/>
          </a:xfrm>
          <a:prstGeom prst="line">
            <a:avLst/>
          </a:prstGeom>
          <a:noFill/>
          <a:ln w="38100">
            <a:solidFill>
              <a:srgbClr val="0000FF"/>
            </a:solidFill>
            <a:round/>
            <a:headEnd/>
            <a:tailEnd type="triangle" w="lg" len="med"/>
          </a:ln>
        </p:spPr>
        <p:txBody>
          <a:bodyPr/>
          <a:lstStyle/>
          <a:p>
            <a:endParaRPr lang="en-US">
              <a:latin typeface="Arial"/>
              <a:cs typeface="Arial"/>
            </a:endParaRPr>
          </a:p>
        </p:txBody>
      </p:sp>
    </p:spTree>
    <p:extLst>
      <p:ext uri="{BB962C8B-B14F-4D97-AF65-F5344CB8AC3E}">
        <p14:creationId xmlns:p14="http://schemas.microsoft.com/office/powerpoint/2010/main" val="4659240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8101"/>
                                        </p:tgtEl>
                                        <p:attrNameLst>
                                          <p:attrName>style.visibility</p:attrName>
                                        </p:attrNameLst>
                                      </p:cBhvr>
                                      <p:to>
                                        <p:strVal val="visible"/>
                                      </p:to>
                                    </p:set>
                                    <p:animEffect transition="in" filter="wipe(left)">
                                      <p:cBhvr>
                                        <p:cTn id="10" dur="500"/>
                                        <p:tgtEl>
                                          <p:spTgt spid="8810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8098"/>
                                        </p:tgtEl>
                                        <p:attrNameLst>
                                          <p:attrName>style.visibility</p:attrName>
                                        </p:attrNameLst>
                                      </p:cBhvr>
                                      <p:to>
                                        <p:strVal val="visible"/>
                                      </p:to>
                                    </p:set>
                                    <p:animEffect transition="in" filter="wipe(left)">
                                      <p:cBhvr>
                                        <p:cTn id="14" dur="500"/>
                                        <p:tgtEl>
                                          <p:spTgt spid="8809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wipe(left)">
                                      <p:cBhvr>
                                        <p:cTn id="19" dur="500"/>
                                        <p:tgtEl>
                                          <p:spTgt spid="4">
                                            <p:txEl>
                                              <p:pRg st="1" end="1"/>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88100"/>
                                        </p:tgtEl>
                                        <p:attrNameLst>
                                          <p:attrName>style.visibility</p:attrName>
                                        </p:attrNameLst>
                                      </p:cBhvr>
                                      <p:to>
                                        <p:strVal val="visible"/>
                                      </p:to>
                                    </p:set>
                                    <p:animEffect transition="in" filter="fade">
                                      <p:cBhvr>
                                        <p:cTn id="23" dur="500"/>
                                        <p:tgtEl>
                                          <p:spTgt spid="88100"/>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wipe(left)">
                                      <p:cBhvr>
                                        <p:cTn id="2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8098" grpId="0" uiExpand="1" animBg="1"/>
      <p:bldP spid="88100" grpId="0" uiExpand="1" animBg="1"/>
      <p:bldP spid="88101" grpId="0" uiExpan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val="2065105746"/>
              </p:ext>
            </p:extLst>
          </p:nvPr>
        </p:nvGraphicFramePr>
        <p:xfrm>
          <a:off x="76200" y="804863"/>
          <a:ext cx="5900737" cy="5711825"/>
        </p:xfrm>
        <a:graphic>
          <a:graphicData uri="http://schemas.openxmlformats.org/presentationml/2006/ole">
            <mc:AlternateContent xmlns:mc="http://schemas.openxmlformats.org/markup-compatibility/2006">
              <mc:Choice xmlns:v="urn:schemas-microsoft-com:vml" Requires="v">
                <p:oleObj spid="_x0000_s8244" name="Worksheet" r:id="rId4" imgW="3667125" imgH="3552944" progId="Excel.Sheet.8">
                  <p:embed/>
                </p:oleObj>
              </mc:Choice>
              <mc:Fallback>
                <p:oleObj name="Worksheet" r:id="rId4" imgW="3667125" imgH="355294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804863"/>
                        <a:ext cx="5900737" cy="571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Rectangle 3"/>
          <p:cNvSpPr>
            <a:spLocks noGrp="1" noChangeArrowheads="1"/>
          </p:cNvSpPr>
          <p:nvPr>
            <p:ph type="title"/>
          </p:nvPr>
        </p:nvSpPr>
        <p:spPr/>
        <p:txBody>
          <a:bodyPr/>
          <a:lstStyle/>
          <a:p>
            <a:pPr eaLnBrk="1" hangingPunct="1"/>
            <a:r>
              <a:rPr lang="en-US" dirty="0">
                <a:solidFill>
                  <a:schemeClr val="accent6">
                    <a:lumMod val="50000"/>
                  </a:schemeClr>
                </a:solidFill>
              </a:rPr>
              <a:t>EXAMPLE 1E: A lower price increases </a:t>
            </a:r>
            <a:r>
              <a:rPr lang="en-US" b="1" i="1" dirty="0">
                <a:solidFill>
                  <a:schemeClr val="accent6">
                    <a:lumMod val="50000"/>
                  </a:schemeClr>
                </a:solidFill>
              </a:rPr>
              <a:t>CS</a:t>
            </a:r>
          </a:p>
        </p:txBody>
      </p:sp>
      <p:sp>
        <p:nvSpPr>
          <p:cNvPr id="7" name="Slide Number Placeholder 6"/>
          <p:cNvSpPr>
            <a:spLocks noGrp="1"/>
          </p:cNvSpPr>
          <p:nvPr>
            <p:ph type="sldNum" sz="quarter" idx="10"/>
          </p:nvPr>
        </p:nvSpPr>
        <p:spPr/>
        <p:txBody>
          <a:bodyPr/>
          <a:lstStyle/>
          <a:p>
            <a:pPr>
              <a:defRPr/>
            </a:pPr>
            <a:fld id="{2F37425F-5E17-4209-B948-B5CE2119E408}" type="slidenum">
              <a:rPr lang="en-US" smtClean="0"/>
              <a:pPr>
                <a:defRPr/>
              </a:pPr>
              <a:t>12</a:t>
            </a:fld>
            <a:endParaRPr lang="en-US" dirty="0"/>
          </a:p>
        </p:txBody>
      </p:sp>
      <p:sp>
        <p:nvSpPr>
          <p:cNvPr id="5" name="Text Placeholder 4"/>
          <p:cNvSpPr>
            <a:spLocks noGrp="1"/>
          </p:cNvSpPr>
          <p:nvPr>
            <p:ph idx="12"/>
          </p:nvPr>
        </p:nvSpPr>
        <p:spPr>
          <a:xfrm>
            <a:off x="5011739" y="1097756"/>
            <a:ext cx="3751262" cy="5150643"/>
          </a:xfrm>
        </p:spPr>
        <p:txBody>
          <a:bodyPr>
            <a:noAutofit/>
          </a:bodyPr>
          <a:lstStyle/>
          <a:p>
            <a:pPr>
              <a:spcBef>
                <a:spcPct val="40000"/>
              </a:spcBef>
              <a:buClr>
                <a:srgbClr val="00B85C"/>
              </a:buClr>
              <a:buSzPct val="120000"/>
              <a:buFont typeface="Wingdings" pitchFamily="2" charset="2"/>
              <a:buNone/>
            </a:pPr>
            <a:r>
              <a:rPr lang="en-US" sz="3200" dirty="0">
                <a:cs typeface="Arial"/>
              </a:rPr>
              <a:t>Suppose </a:t>
            </a:r>
            <a:r>
              <a:rPr lang="en-US" sz="3200" b="1" i="1" dirty="0">
                <a:solidFill>
                  <a:srgbClr val="0000CC"/>
                </a:solidFill>
                <a:cs typeface="Arial"/>
              </a:rPr>
              <a:t>P</a:t>
            </a:r>
            <a:r>
              <a:rPr lang="en-US" sz="3200" dirty="0">
                <a:solidFill>
                  <a:srgbClr val="0000CC"/>
                </a:solidFill>
                <a:cs typeface="Arial"/>
              </a:rPr>
              <a:t> = $220  </a:t>
            </a:r>
          </a:p>
          <a:p>
            <a:pPr>
              <a:spcBef>
                <a:spcPct val="40000"/>
              </a:spcBef>
              <a:buClr>
                <a:srgbClr val="00B85C"/>
              </a:buClr>
              <a:buSzPct val="120000"/>
              <a:buFont typeface="Wingdings" pitchFamily="2" charset="2"/>
              <a:buNone/>
            </a:pPr>
            <a:r>
              <a:rPr lang="en-US" sz="3200" dirty="0">
                <a:cs typeface="Arial"/>
              </a:rPr>
              <a:t>Fatima’s </a:t>
            </a:r>
            <a:r>
              <a:rPr lang="en-US" sz="3200" b="1" i="1" dirty="0">
                <a:cs typeface="Arial"/>
              </a:rPr>
              <a:t>CS</a:t>
            </a:r>
            <a:r>
              <a:rPr lang="en-US" sz="3200" dirty="0">
                <a:cs typeface="Arial"/>
              </a:rPr>
              <a:t> = $300 – 220 = </a:t>
            </a:r>
            <a:r>
              <a:rPr lang="en-US" sz="3200" dirty="0">
                <a:solidFill>
                  <a:srgbClr val="C00000"/>
                </a:solidFill>
                <a:cs typeface="Arial"/>
              </a:rPr>
              <a:t>$80</a:t>
            </a:r>
          </a:p>
          <a:p>
            <a:pPr>
              <a:spcBef>
                <a:spcPct val="40000"/>
              </a:spcBef>
              <a:buClr>
                <a:srgbClr val="00B85C"/>
              </a:buClr>
              <a:buSzPct val="120000"/>
              <a:buFont typeface="Wingdings" pitchFamily="2" charset="2"/>
              <a:buNone/>
            </a:pPr>
            <a:r>
              <a:rPr lang="en-US" sz="3200" dirty="0">
                <a:cs typeface="Arial"/>
              </a:rPr>
              <a:t>Alexis’ </a:t>
            </a:r>
            <a:r>
              <a:rPr lang="en-US" sz="3200" b="1" i="1" dirty="0">
                <a:cs typeface="Arial"/>
              </a:rPr>
              <a:t>CS</a:t>
            </a:r>
            <a:r>
              <a:rPr lang="en-US" sz="3200" dirty="0">
                <a:cs typeface="Arial"/>
              </a:rPr>
              <a:t> = $250 – 220 = </a:t>
            </a:r>
            <a:r>
              <a:rPr lang="en-US" sz="3200" dirty="0">
                <a:solidFill>
                  <a:srgbClr val="C00000"/>
                </a:solidFill>
                <a:cs typeface="Arial"/>
              </a:rPr>
              <a:t>$30</a:t>
            </a:r>
          </a:p>
          <a:p>
            <a:pPr>
              <a:spcBef>
                <a:spcPct val="40000"/>
              </a:spcBef>
              <a:buClr>
                <a:srgbClr val="00B85C"/>
              </a:buClr>
              <a:buSzPct val="120000"/>
              <a:buFont typeface="Wingdings" pitchFamily="2" charset="2"/>
              <a:buNone/>
            </a:pPr>
            <a:r>
              <a:rPr lang="en-US" sz="3200" dirty="0">
                <a:cs typeface="Arial"/>
              </a:rPr>
              <a:t>Total </a:t>
            </a:r>
            <a:r>
              <a:rPr lang="en-US" sz="3200" b="1" i="1" dirty="0">
                <a:cs typeface="Arial"/>
              </a:rPr>
              <a:t>CS</a:t>
            </a:r>
            <a:r>
              <a:rPr lang="en-US" sz="3200" dirty="0">
                <a:cs typeface="Arial"/>
              </a:rPr>
              <a:t> = </a:t>
            </a:r>
            <a:r>
              <a:rPr lang="en-US" sz="3200" dirty="0">
                <a:solidFill>
                  <a:srgbClr val="C00000"/>
                </a:solidFill>
                <a:cs typeface="Arial"/>
              </a:rPr>
              <a:t>$110</a:t>
            </a:r>
          </a:p>
          <a:p>
            <a:endParaRPr lang="en-US" sz="3200" dirty="0"/>
          </a:p>
        </p:txBody>
      </p:sp>
      <p:sp>
        <p:nvSpPr>
          <p:cNvPr id="5126" name="Text Box 4"/>
          <p:cNvSpPr txBox="1">
            <a:spLocks noChangeArrowheads="1"/>
          </p:cNvSpPr>
          <p:nvPr/>
        </p:nvSpPr>
        <p:spPr bwMode="auto">
          <a:xfrm>
            <a:off x="685800" y="838200"/>
            <a:ext cx="403225"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P</a:t>
            </a:r>
          </a:p>
        </p:txBody>
      </p:sp>
      <p:sp>
        <p:nvSpPr>
          <p:cNvPr id="5127" name="Text Box 5"/>
          <p:cNvSpPr txBox="1">
            <a:spLocks noChangeArrowheads="1"/>
          </p:cNvSpPr>
          <p:nvPr/>
        </p:nvSpPr>
        <p:spPr bwMode="auto">
          <a:xfrm>
            <a:off x="5011738" y="5881687"/>
            <a:ext cx="474662"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Q</a:t>
            </a:r>
          </a:p>
        </p:txBody>
      </p:sp>
      <p:grpSp>
        <p:nvGrpSpPr>
          <p:cNvPr id="2" name="Group 6"/>
          <p:cNvGrpSpPr>
            <a:grpSpLocks/>
          </p:cNvGrpSpPr>
          <p:nvPr/>
        </p:nvGrpSpPr>
        <p:grpSpPr bwMode="auto">
          <a:xfrm>
            <a:off x="1476375" y="1270000"/>
            <a:ext cx="3368675" cy="4292600"/>
            <a:chOff x="1017" y="800"/>
            <a:chExt cx="2122" cy="2704"/>
          </a:xfrm>
        </p:grpSpPr>
        <p:sp>
          <p:nvSpPr>
            <p:cNvPr id="5140" name="Line 7"/>
            <p:cNvSpPr>
              <a:spLocks noChangeShapeType="1"/>
            </p:cNvSpPr>
            <p:nvPr/>
          </p:nvSpPr>
          <p:spPr bwMode="auto">
            <a:xfrm flipV="1">
              <a:off x="1035" y="800"/>
              <a:ext cx="0" cy="514"/>
            </a:xfrm>
            <a:prstGeom prst="line">
              <a:avLst/>
            </a:prstGeom>
            <a:noFill/>
            <a:ln w="57150">
              <a:solidFill>
                <a:srgbClr val="FF0000"/>
              </a:solidFill>
              <a:round/>
              <a:headEnd/>
              <a:tailEnd/>
            </a:ln>
          </p:spPr>
          <p:txBody>
            <a:bodyPr/>
            <a:lstStyle/>
            <a:p>
              <a:endParaRPr lang="en-US"/>
            </a:p>
          </p:txBody>
        </p:sp>
        <p:sp>
          <p:nvSpPr>
            <p:cNvPr id="5141" name="Line 8"/>
            <p:cNvSpPr>
              <a:spLocks noChangeShapeType="1"/>
            </p:cNvSpPr>
            <p:nvPr/>
          </p:nvSpPr>
          <p:spPr bwMode="auto">
            <a:xfrm>
              <a:off x="1017" y="1309"/>
              <a:ext cx="539" cy="0"/>
            </a:xfrm>
            <a:prstGeom prst="line">
              <a:avLst/>
            </a:prstGeom>
            <a:noFill/>
            <a:ln w="57150">
              <a:solidFill>
                <a:srgbClr val="FF0000"/>
              </a:solidFill>
              <a:round/>
              <a:headEnd/>
              <a:tailEnd/>
            </a:ln>
          </p:spPr>
          <p:txBody>
            <a:bodyPr/>
            <a:lstStyle/>
            <a:p>
              <a:endParaRPr lang="en-US"/>
            </a:p>
          </p:txBody>
        </p:sp>
        <p:sp>
          <p:nvSpPr>
            <p:cNvPr id="5142" name="Line 9"/>
            <p:cNvSpPr>
              <a:spLocks noChangeShapeType="1"/>
            </p:cNvSpPr>
            <p:nvPr/>
          </p:nvSpPr>
          <p:spPr bwMode="auto">
            <a:xfrm flipV="1">
              <a:off x="3139" y="2571"/>
              <a:ext cx="0" cy="933"/>
            </a:xfrm>
            <a:prstGeom prst="line">
              <a:avLst/>
            </a:prstGeom>
            <a:noFill/>
            <a:ln w="57150">
              <a:solidFill>
                <a:srgbClr val="FF0000"/>
              </a:solidFill>
              <a:round/>
              <a:headEnd/>
              <a:tailEnd/>
            </a:ln>
          </p:spPr>
          <p:txBody>
            <a:bodyPr/>
            <a:lstStyle/>
            <a:p>
              <a:endParaRPr lang="en-US"/>
            </a:p>
          </p:txBody>
        </p:sp>
        <p:sp>
          <p:nvSpPr>
            <p:cNvPr id="5143" name="Line 10"/>
            <p:cNvSpPr>
              <a:spLocks noChangeShapeType="1"/>
            </p:cNvSpPr>
            <p:nvPr/>
          </p:nvSpPr>
          <p:spPr bwMode="auto">
            <a:xfrm flipV="1">
              <a:off x="2605" y="2196"/>
              <a:ext cx="0" cy="397"/>
            </a:xfrm>
            <a:prstGeom prst="line">
              <a:avLst/>
            </a:prstGeom>
            <a:noFill/>
            <a:ln w="57150">
              <a:solidFill>
                <a:srgbClr val="FF0000"/>
              </a:solidFill>
              <a:round/>
              <a:headEnd/>
              <a:tailEnd/>
            </a:ln>
          </p:spPr>
          <p:txBody>
            <a:bodyPr/>
            <a:lstStyle/>
            <a:p>
              <a:endParaRPr lang="en-US"/>
            </a:p>
          </p:txBody>
        </p:sp>
        <p:sp>
          <p:nvSpPr>
            <p:cNvPr id="5144" name="Line 11"/>
            <p:cNvSpPr>
              <a:spLocks noChangeShapeType="1"/>
            </p:cNvSpPr>
            <p:nvPr/>
          </p:nvSpPr>
          <p:spPr bwMode="auto">
            <a:xfrm>
              <a:off x="2587" y="2589"/>
              <a:ext cx="552" cy="0"/>
            </a:xfrm>
            <a:prstGeom prst="line">
              <a:avLst/>
            </a:prstGeom>
            <a:noFill/>
            <a:ln w="57150">
              <a:solidFill>
                <a:srgbClr val="FF0000"/>
              </a:solidFill>
              <a:round/>
              <a:headEnd/>
              <a:tailEnd/>
            </a:ln>
          </p:spPr>
          <p:txBody>
            <a:bodyPr/>
            <a:lstStyle/>
            <a:p>
              <a:endParaRPr lang="en-US"/>
            </a:p>
          </p:txBody>
        </p:sp>
        <p:sp>
          <p:nvSpPr>
            <p:cNvPr id="5145" name="Line 12"/>
            <p:cNvSpPr>
              <a:spLocks noChangeShapeType="1"/>
            </p:cNvSpPr>
            <p:nvPr/>
          </p:nvSpPr>
          <p:spPr bwMode="auto">
            <a:xfrm flipV="1">
              <a:off x="2083" y="1661"/>
              <a:ext cx="0" cy="557"/>
            </a:xfrm>
            <a:prstGeom prst="line">
              <a:avLst/>
            </a:prstGeom>
            <a:noFill/>
            <a:ln w="57150">
              <a:solidFill>
                <a:srgbClr val="FF0000"/>
              </a:solidFill>
              <a:round/>
              <a:headEnd/>
              <a:tailEnd/>
            </a:ln>
          </p:spPr>
          <p:txBody>
            <a:bodyPr/>
            <a:lstStyle/>
            <a:p>
              <a:endParaRPr lang="en-US"/>
            </a:p>
          </p:txBody>
        </p:sp>
        <p:sp>
          <p:nvSpPr>
            <p:cNvPr id="5146" name="Line 13"/>
            <p:cNvSpPr>
              <a:spLocks noChangeShapeType="1"/>
            </p:cNvSpPr>
            <p:nvPr/>
          </p:nvSpPr>
          <p:spPr bwMode="auto">
            <a:xfrm>
              <a:off x="2065" y="2213"/>
              <a:ext cx="539" cy="0"/>
            </a:xfrm>
            <a:prstGeom prst="line">
              <a:avLst/>
            </a:prstGeom>
            <a:noFill/>
            <a:ln w="57150">
              <a:solidFill>
                <a:srgbClr val="FF0000"/>
              </a:solidFill>
              <a:round/>
              <a:headEnd/>
              <a:tailEnd/>
            </a:ln>
          </p:spPr>
          <p:txBody>
            <a:bodyPr/>
            <a:lstStyle/>
            <a:p>
              <a:endParaRPr lang="en-US"/>
            </a:p>
          </p:txBody>
        </p:sp>
        <p:sp>
          <p:nvSpPr>
            <p:cNvPr id="5147" name="Line 14"/>
            <p:cNvSpPr>
              <a:spLocks noChangeShapeType="1"/>
            </p:cNvSpPr>
            <p:nvPr/>
          </p:nvSpPr>
          <p:spPr bwMode="auto">
            <a:xfrm flipV="1">
              <a:off x="1554" y="1291"/>
              <a:ext cx="0" cy="391"/>
            </a:xfrm>
            <a:prstGeom prst="line">
              <a:avLst/>
            </a:prstGeom>
            <a:noFill/>
            <a:ln w="57150">
              <a:solidFill>
                <a:srgbClr val="FF0000"/>
              </a:solidFill>
              <a:round/>
              <a:headEnd/>
              <a:tailEnd/>
            </a:ln>
          </p:spPr>
          <p:txBody>
            <a:bodyPr/>
            <a:lstStyle/>
            <a:p>
              <a:endParaRPr lang="en-US"/>
            </a:p>
          </p:txBody>
        </p:sp>
        <p:sp>
          <p:nvSpPr>
            <p:cNvPr id="5148" name="Line 15"/>
            <p:cNvSpPr>
              <a:spLocks noChangeShapeType="1"/>
            </p:cNvSpPr>
            <p:nvPr/>
          </p:nvSpPr>
          <p:spPr bwMode="auto">
            <a:xfrm>
              <a:off x="1536" y="1678"/>
              <a:ext cx="547" cy="0"/>
            </a:xfrm>
            <a:prstGeom prst="line">
              <a:avLst/>
            </a:prstGeom>
            <a:noFill/>
            <a:ln w="57150">
              <a:solidFill>
                <a:srgbClr val="FF0000"/>
              </a:solidFill>
              <a:round/>
              <a:headEnd/>
              <a:tailEnd/>
            </a:ln>
          </p:spPr>
          <p:txBody>
            <a:bodyPr/>
            <a:lstStyle/>
            <a:p>
              <a:endParaRPr lang="en-US"/>
            </a:p>
          </p:txBody>
        </p:sp>
      </p:grpSp>
      <p:grpSp>
        <p:nvGrpSpPr>
          <p:cNvPr id="3" name="Group 16"/>
          <p:cNvGrpSpPr>
            <a:grpSpLocks/>
          </p:cNvGrpSpPr>
          <p:nvPr/>
        </p:nvGrpSpPr>
        <p:grpSpPr bwMode="auto">
          <a:xfrm>
            <a:off x="2209800" y="1066800"/>
            <a:ext cx="1849437" cy="947738"/>
            <a:chOff x="1575" y="712"/>
            <a:chExt cx="1165" cy="597"/>
          </a:xfrm>
        </p:grpSpPr>
        <p:sp>
          <p:nvSpPr>
            <p:cNvPr id="5138" name="Arc 17"/>
            <p:cNvSpPr>
              <a:spLocks/>
            </p:cNvSpPr>
            <p:nvPr/>
          </p:nvSpPr>
          <p:spPr bwMode="auto">
            <a:xfrm flipV="1">
              <a:off x="1615" y="938"/>
              <a:ext cx="553" cy="371"/>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a:cs typeface="Arial"/>
              </a:endParaRPr>
            </a:p>
          </p:txBody>
        </p:sp>
        <p:sp>
          <p:nvSpPr>
            <p:cNvPr id="5139" name="Text Box 18"/>
            <p:cNvSpPr txBox="1">
              <a:spLocks noChangeArrowheads="1"/>
            </p:cNvSpPr>
            <p:nvPr/>
          </p:nvSpPr>
          <p:spPr bwMode="auto">
            <a:xfrm>
              <a:off x="1575" y="712"/>
              <a:ext cx="1165" cy="543"/>
            </a:xfrm>
            <a:prstGeom prst="rect">
              <a:avLst/>
            </a:prstGeom>
            <a:solidFill>
              <a:srgbClr val="FFF3F3"/>
            </a:solidFill>
            <a:ln w="9525">
              <a:solidFill>
                <a:srgbClr val="C00000"/>
              </a:solidFill>
              <a:miter lim="800000"/>
              <a:headEnd/>
              <a:tailEnd/>
            </a:ln>
          </p:spPr>
          <p:txBody>
            <a:bodyPr>
              <a:spAutoFit/>
            </a:bodyPr>
            <a:lstStyle/>
            <a:p>
              <a:pPr algn="ctr">
                <a:spcBef>
                  <a:spcPct val="50000"/>
                </a:spcBef>
              </a:pPr>
              <a:r>
                <a:rPr lang="en-US" sz="2500" dirty="0">
                  <a:latin typeface="Arial"/>
                  <a:cs typeface="Arial"/>
                </a:rPr>
                <a:t>Fatima’s WTP</a:t>
              </a:r>
            </a:p>
          </p:txBody>
        </p:sp>
      </p:grpSp>
      <p:sp>
        <p:nvSpPr>
          <p:cNvPr id="90135" name="Line 23"/>
          <p:cNvSpPr>
            <a:spLocks noChangeShapeType="1"/>
          </p:cNvSpPr>
          <p:nvPr/>
        </p:nvSpPr>
        <p:spPr bwMode="auto">
          <a:xfrm>
            <a:off x="1500187" y="3049588"/>
            <a:ext cx="1666875" cy="0"/>
          </a:xfrm>
          <a:prstGeom prst="line">
            <a:avLst/>
          </a:prstGeom>
          <a:noFill/>
          <a:ln w="19050">
            <a:solidFill>
              <a:srgbClr val="0000FF"/>
            </a:solidFill>
            <a:round/>
            <a:headEnd/>
            <a:tailEnd/>
          </a:ln>
        </p:spPr>
        <p:txBody>
          <a:bodyPr/>
          <a:lstStyle/>
          <a:p>
            <a:endParaRPr lang="en-US"/>
          </a:p>
        </p:txBody>
      </p:sp>
      <p:sp>
        <p:nvSpPr>
          <p:cNvPr id="90136" name="Rectangle 24"/>
          <p:cNvSpPr>
            <a:spLocks noChangeArrowheads="1"/>
          </p:cNvSpPr>
          <p:nvPr/>
        </p:nvSpPr>
        <p:spPr bwMode="auto">
          <a:xfrm>
            <a:off x="1506537" y="2106613"/>
            <a:ext cx="827087" cy="931862"/>
          </a:xfrm>
          <a:prstGeom prst="rect">
            <a:avLst/>
          </a:prstGeom>
          <a:solidFill>
            <a:srgbClr val="92D050"/>
          </a:solidFill>
          <a:ln w="9525">
            <a:noFill/>
            <a:miter lim="800000"/>
            <a:headEnd/>
            <a:tailEnd/>
          </a:ln>
        </p:spPr>
        <p:txBody>
          <a:bodyPr wrap="none" anchor="ctr"/>
          <a:lstStyle/>
          <a:p>
            <a:endParaRPr lang="en-US">
              <a:cs typeface="Arial" charset="0"/>
            </a:endParaRPr>
          </a:p>
        </p:txBody>
      </p:sp>
      <p:sp>
        <p:nvSpPr>
          <p:cNvPr id="90137" name="Line 25"/>
          <p:cNvSpPr>
            <a:spLocks noChangeShapeType="1"/>
          </p:cNvSpPr>
          <p:nvPr/>
        </p:nvSpPr>
        <p:spPr bwMode="auto">
          <a:xfrm>
            <a:off x="717550" y="2965450"/>
            <a:ext cx="728662" cy="77788"/>
          </a:xfrm>
          <a:prstGeom prst="line">
            <a:avLst/>
          </a:prstGeom>
          <a:noFill/>
          <a:ln w="38100">
            <a:solidFill>
              <a:srgbClr val="0000FF"/>
            </a:solidFill>
            <a:round/>
            <a:headEnd/>
            <a:tailEnd type="triangle" w="lg" len="med"/>
          </a:ln>
        </p:spPr>
        <p:txBody>
          <a:bodyPr/>
          <a:lstStyle/>
          <a:p>
            <a:endParaRPr lang="en-US"/>
          </a:p>
        </p:txBody>
      </p:sp>
      <p:sp>
        <p:nvSpPr>
          <p:cNvPr id="90138" name="Rectangle 26"/>
          <p:cNvSpPr>
            <a:spLocks noChangeArrowheads="1"/>
          </p:cNvSpPr>
          <p:nvPr/>
        </p:nvSpPr>
        <p:spPr bwMode="auto">
          <a:xfrm>
            <a:off x="2298700" y="2692400"/>
            <a:ext cx="849312" cy="346075"/>
          </a:xfrm>
          <a:prstGeom prst="rect">
            <a:avLst/>
          </a:prstGeom>
          <a:solidFill>
            <a:srgbClr val="00B050"/>
          </a:solidFill>
          <a:ln w="9525">
            <a:noFill/>
            <a:miter lim="800000"/>
            <a:headEnd/>
            <a:tailEnd/>
          </a:ln>
        </p:spPr>
        <p:txBody>
          <a:bodyPr wrap="none" anchor="ctr"/>
          <a:lstStyle/>
          <a:p>
            <a:endParaRPr lang="en-US">
              <a:cs typeface="Arial" charset="0"/>
            </a:endParaRPr>
          </a:p>
        </p:txBody>
      </p:sp>
      <p:grpSp>
        <p:nvGrpSpPr>
          <p:cNvPr id="4" name="Group 19"/>
          <p:cNvGrpSpPr>
            <a:grpSpLocks/>
          </p:cNvGrpSpPr>
          <p:nvPr/>
        </p:nvGrpSpPr>
        <p:grpSpPr bwMode="auto">
          <a:xfrm>
            <a:off x="1600200" y="2667000"/>
            <a:ext cx="1563688" cy="1471614"/>
            <a:chOff x="1095" y="1680"/>
            <a:chExt cx="985" cy="927"/>
          </a:xfrm>
        </p:grpSpPr>
        <p:sp>
          <p:nvSpPr>
            <p:cNvPr id="5137" name="Text Box 21"/>
            <p:cNvSpPr txBox="1">
              <a:spLocks noChangeArrowheads="1"/>
            </p:cNvSpPr>
            <p:nvPr/>
          </p:nvSpPr>
          <p:spPr bwMode="auto">
            <a:xfrm>
              <a:off x="1095" y="2064"/>
              <a:ext cx="893" cy="543"/>
            </a:xfrm>
            <a:prstGeom prst="rect">
              <a:avLst/>
            </a:prstGeom>
            <a:solidFill>
              <a:srgbClr val="FFF3F3"/>
            </a:solidFill>
            <a:ln w="9525">
              <a:solidFill>
                <a:srgbClr val="C00000"/>
              </a:solidFill>
              <a:miter lim="800000"/>
              <a:headEnd/>
              <a:tailEnd/>
            </a:ln>
          </p:spPr>
          <p:txBody>
            <a:bodyPr wrap="square">
              <a:spAutoFit/>
            </a:bodyPr>
            <a:lstStyle/>
            <a:p>
              <a:pPr algn="ctr">
                <a:spcBef>
                  <a:spcPct val="50000"/>
                </a:spcBef>
              </a:pPr>
              <a:r>
                <a:rPr lang="en-US" sz="2500" dirty="0">
                  <a:latin typeface="Arial"/>
                  <a:cs typeface="Arial"/>
                </a:rPr>
                <a:t>Alexis’ WTP</a:t>
              </a:r>
            </a:p>
          </p:txBody>
        </p:sp>
        <p:sp>
          <p:nvSpPr>
            <p:cNvPr id="5136" name="Arc 20"/>
            <p:cNvSpPr>
              <a:spLocks/>
            </p:cNvSpPr>
            <p:nvPr/>
          </p:nvSpPr>
          <p:spPr bwMode="auto">
            <a:xfrm flipV="1">
              <a:off x="1479" y="1680"/>
              <a:ext cx="601" cy="389"/>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none" w="med" len="med"/>
              <a:tailEnd type="triangle" w="med" len="me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18697166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0137"/>
                                        </p:tgtEl>
                                        <p:attrNameLst>
                                          <p:attrName>style.visibility</p:attrName>
                                        </p:attrNameLst>
                                      </p:cBhvr>
                                      <p:to>
                                        <p:strVal val="visible"/>
                                      </p:to>
                                    </p:set>
                                    <p:animEffect transition="in" filter="wipe(left)">
                                      <p:cBhvr>
                                        <p:cTn id="10" dur="500"/>
                                        <p:tgtEl>
                                          <p:spTgt spid="9013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0135"/>
                                        </p:tgtEl>
                                        <p:attrNameLst>
                                          <p:attrName>style.visibility</p:attrName>
                                        </p:attrNameLst>
                                      </p:cBhvr>
                                      <p:to>
                                        <p:strVal val="visible"/>
                                      </p:to>
                                    </p:set>
                                    <p:animEffect transition="in" filter="wipe(left)">
                                      <p:cBhvr>
                                        <p:cTn id="14" dur="500"/>
                                        <p:tgtEl>
                                          <p:spTgt spid="9013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left)">
                                      <p:cBhvr>
                                        <p:cTn id="19" dur="500"/>
                                        <p:tgtEl>
                                          <p:spTgt spid="5">
                                            <p:txEl>
                                              <p:pRg st="1" end="1"/>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90136"/>
                                        </p:tgtEl>
                                        <p:attrNameLst>
                                          <p:attrName>style.visibility</p:attrName>
                                        </p:attrNameLst>
                                      </p:cBhvr>
                                      <p:to>
                                        <p:strVal val="visible"/>
                                      </p:to>
                                    </p:set>
                                  </p:childTnLst>
                                </p:cTn>
                              </p:par>
                            </p:childTnLst>
                          </p:cTn>
                        </p:par>
                        <p:par>
                          <p:cTn id="22" fill="hold">
                            <p:stCondLst>
                              <p:cond delay="500"/>
                            </p:stCondLst>
                            <p:childTnLst>
                              <p:par>
                                <p:cTn id="23" presetID="18" presetClass="entr" presetSubtype="12"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strips(down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0138"/>
                                        </p:tgtEl>
                                        <p:attrNameLst>
                                          <p:attrName>style.visibility</p:attrName>
                                        </p:attrNameLst>
                                      </p:cBhvr>
                                      <p:to>
                                        <p:strVal val="visible"/>
                                      </p:to>
                                    </p:set>
                                    <p:animEffect transition="in" filter="fade">
                                      <p:cBhvr>
                                        <p:cTn id="30" dur="500"/>
                                        <p:tgtEl>
                                          <p:spTgt spid="9013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wipe(left)">
                                      <p:cBhvr>
                                        <p:cTn id="34" dur="500"/>
                                        <p:tgtEl>
                                          <p:spTgt spid="5">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wipe(left)">
                                      <p:cBhvr>
                                        <p:cTn id="39" dur="500"/>
                                        <p:tgtEl>
                                          <p:spTgt spid="5">
                                            <p:txEl>
                                              <p:pRg st="3" end="3"/>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90136"/>
                                        </p:tgtEl>
                                        <p:attrNameLst>
                                          <p:attrName>style.visibility</p:attrName>
                                        </p:attrNameLst>
                                      </p:cBhvr>
                                      <p:to>
                                        <p:strVal val="visible"/>
                                      </p:to>
                                    </p:set>
                                    <p:animEffect transition="in" filter="fade">
                                      <p:cBhvr>
                                        <p:cTn id="42" dur="500"/>
                                        <p:tgtEl>
                                          <p:spTgt spid="90136"/>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90138"/>
                                        </p:tgtEl>
                                        <p:attrNameLst>
                                          <p:attrName>style.visibility</p:attrName>
                                        </p:attrNameLst>
                                      </p:cBhvr>
                                      <p:to>
                                        <p:strVal val="visible"/>
                                      </p:to>
                                    </p:set>
                                    <p:animEffect transition="in" filter="fade">
                                      <p:cBhvr>
                                        <p:cTn id="45" dur="500"/>
                                        <p:tgtEl>
                                          <p:spTgt spid="90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0135" grpId="0" uiExpand="1" animBg="1"/>
      <p:bldP spid="90136" grpId="0" uiExpand="1" animBg="1"/>
      <p:bldP spid="90136" grpId="1" uiExpand="1" animBg="1"/>
      <p:bldP spid="90137" grpId="0" uiExpand="1" animBg="1"/>
      <p:bldP spid="90138" grpId="0" uiExpand="1" animBg="1"/>
      <p:bldP spid="90138" grpId="1" uiExpan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Surplus – 2 </a:t>
            </a:r>
          </a:p>
        </p:txBody>
      </p:sp>
      <p:sp>
        <p:nvSpPr>
          <p:cNvPr id="3" name="Content Placeholder 2"/>
          <p:cNvSpPr>
            <a:spLocks noGrp="1"/>
          </p:cNvSpPr>
          <p:nvPr>
            <p:ph idx="1"/>
          </p:nvPr>
        </p:nvSpPr>
        <p:spPr/>
        <p:txBody>
          <a:bodyPr/>
          <a:lstStyle/>
          <a:p>
            <a:r>
              <a:rPr lang="en-US" dirty="0"/>
              <a:t>Total consumer surplus </a:t>
            </a:r>
          </a:p>
          <a:p>
            <a:pPr lvl="1"/>
            <a:r>
              <a:rPr lang="en-US" dirty="0"/>
              <a:t>The area below the demand curve and above the price </a:t>
            </a:r>
          </a:p>
          <a:p>
            <a:pPr lvl="2"/>
            <a:r>
              <a:rPr lang="en-US" dirty="0"/>
              <a:t>The height of the demand curve = the value buyers place on the good (</a:t>
            </a:r>
            <a:r>
              <a:rPr lang="en-US" b="1" i="1" dirty="0"/>
              <a:t>WTP</a:t>
            </a:r>
            <a:r>
              <a:rPr lang="en-US" dirty="0"/>
              <a:t>)</a:t>
            </a:r>
          </a:p>
          <a:p>
            <a:pPr lvl="2"/>
            <a:r>
              <a:rPr lang="en-US" dirty="0"/>
              <a:t>Each buyer’s </a:t>
            </a:r>
            <a:r>
              <a:rPr lang="en-US" b="1" i="1" dirty="0"/>
              <a:t>CS</a:t>
            </a:r>
            <a:r>
              <a:rPr lang="en-US" dirty="0"/>
              <a:t>  =  </a:t>
            </a:r>
            <a:r>
              <a:rPr lang="en-US" b="1" i="1" dirty="0"/>
              <a:t>WTP</a:t>
            </a:r>
            <a:r>
              <a:rPr lang="en-US" dirty="0"/>
              <a:t>  –  </a:t>
            </a:r>
            <a:r>
              <a:rPr lang="en-US" b="1" i="1" dirty="0"/>
              <a:t>P</a:t>
            </a:r>
          </a:p>
          <a:p>
            <a:pPr lvl="2"/>
            <a:r>
              <a:rPr lang="en-US" dirty="0"/>
              <a:t>The sum of the consumer surplus of all buyers in the market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Tree>
    <p:extLst>
      <p:ext uri="{BB962C8B-B14F-4D97-AF65-F5344CB8AC3E}">
        <p14:creationId xmlns:p14="http://schemas.microsoft.com/office/powerpoint/2010/main" val="23612837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3690938" y="1009650"/>
            <a:ext cx="5076825" cy="5295900"/>
            <a:chOff x="2325" y="636"/>
            <a:chExt cx="3198" cy="3336"/>
          </a:xfrm>
        </p:grpSpPr>
        <p:grpSp>
          <p:nvGrpSpPr>
            <p:cNvPr id="3" name="Group 2"/>
            <p:cNvGrpSpPr>
              <a:grpSpLocks/>
            </p:cNvGrpSpPr>
            <p:nvPr/>
          </p:nvGrpSpPr>
          <p:grpSpPr bwMode="auto">
            <a:xfrm>
              <a:off x="2386" y="636"/>
              <a:ext cx="3137" cy="3336"/>
              <a:chOff x="2386" y="636"/>
              <a:chExt cx="3137" cy="3336"/>
            </a:xfrm>
          </p:grpSpPr>
          <p:graphicFrame>
            <p:nvGraphicFramePr>
              <p:cNvPr id="7170"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9265"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94" name="Rectangle 4"/>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7195" name="Rectangle 5"/>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sp>
          <p:nvSpPr>
            <p:cNvPr id="7193" name="Text Box 24"/>
            <p:cNvSpPr txBox="1">
              <a:spLocks noChangeArrowheads="1"/>
            </p:cNvSpPr>
            <p:nvPr/>
          </p:nvSpPr>
          <p:spPr bwMode="auto">
            <a:xfrm>
              <a:off x="2325" y="1052"/>
              <a:ext cx="276" cy="298"/>
            </a:xfrm>
            <a:prstGeom prst="rect">
              <a:avLst/>
            </a:prstGeom>
            <a:noFill/>
            <a:ln w="9525">
              <a:noFill/>
              <a:miter lim="800000"/>
              <a:headEnd/>
              <a:tailEnd/>
            </a:ln>
          </p:spPr>
          <p:txBody>
            <a:bodyPr>
              <a:spAutoFit/>
            </a:bodyPr>
            <a:lstStyle/>
            <a:p>
              <a:pPr>
                <a:spcBef>
                  <a:spcPct val="50000"/>
                </a:spcBef>
              </a:pPr>
              <a:r>
                <a:rPr lang="en-US" sz="2500">
                  <a:latin typeface="Arial"/>
                  <a:cs typeface="Arial"/>
                </a:rPr>
                <a:t>$</a:t>
              </a:r>
            </a:p>
          </p:txBody>
        </p:sp>
      </p:grpSp>
      <p:sp>
        <p:nvSpPr>
          <p:cNvPr id="7174" name="Rectangle 6"/>
          <p:cNvSpPr>
            <a:spLocks noGrp="1" noChangeArrowheads="1"/>
          </p:cNvSpPr>
          <p:nvPr>
            <p:ph type="title"/>
          </p:nvPr>
        </p:nvSpPr>
        <p:spPr/>
        <p:txBody>
          <a:bodyPr>
            <a:normAutofit/>
          </a:bodyPr>
          <a:lstStyle/>
          <a:p>
            <a:pPr eaLnBrk="1" hangingPunct="1"/>
            <a:r>
              <a:rPr lang="en-US" dirty="0">
                <a:solidFill>
                  <a:schemeClr val="accent6">
                    <a:lumMod val="50000"/>
                  </a:schemeClr>
                </a:solidFill>
              </a:rPr>
              <a:t>EXAMPLE 2: Consumer surplus for one buyer</a:t>
            </a:r>
          </a:p>
        </p:txBody>
      </p:sp>
      <p:sp>
        <p:nvSpPr>
          <p:cNvPr id="107527" name="Rectangle 7"/>
          <p:cNvSpPr>
            <a:spLocks noGrp="1" noChangeArrowheads="1"/>
          </p:cNvSpPr>
          <p:nvPr>
            <p:ph idx="1"/>
          </p:nvPr>
        </p:nvSpPr>
        <p:spPr>
          <a:xfrm>
            <a:off x="228601" y="1905000"/>
            <a:ext cx="3462338" cy="4305300"/>
          </a:xfrm>
          <a:noFill/>
        </p:spPr>
        <p:txBody>
          <a:bodyPr>
            <a:normAutofit/>
          </a:bodyPr>
          <a:lstStyle/>
          <a:p>
            <a:pPr marL="0" indent="0" eaLnBrk="1" hangingPunct="1">
              <a:buFont typeface="Wingdings" pitchFamily="2" charset="2"/>
              <a:buNone/>
            </a:pPr>
            <a:r>
              <a:rPr lang="en-US" sz="2800" dirty="0"/>
              <a:t>At </a:t>
            </a:r>
            <a:r>
              <a:rPr lang="en-US" sz="2800" b="1" i="1" dirty="0"/>
              <a:t>Q</a:t>
            </a:r>
            <a:r>
              <a:rPr lang="en-US" sz="2800" dirty="0"/>
              <a:t> = 5, the marginal buyer is willing to pay $50 for a T-shirt.  </a:t>
            </a:r>
          </a:p>
          <a:p>
            <a:pPr marL="0" indent="0" eaLnBrk="1" hangingPunct="1">
              <a:buFont typeface="Wingdings" pitchFamily="2" charset="2"/>
              <a:buNone/>
            </a:pPr>
            <a:endParaRPr lang="en-US" sz="2800" dirty="0"/>
          </a:p>
          <a:p>
            <a:pPr marL="0" indent="0" eaLnBrk="1" hangingPunct="1">
              <a:buFont typeface="Wingdings" pitchFamily="2" charset="2"/>
              <a:buNone/>
            </a:pPr>
            <a:r>
              <a:rPr lang="en-US" sz="2800" dirty="0">
                <a:solidFill>
                  <a:srgbClr val="002060"/>
                </a:solidFill>
              </a:rPr>
              <a:t>Suppose </a:t>
            </a:r>
            <a:r>
              <a:rPr lang="en-US" sz="2800" b="1" i="1" dirty="0">
                <a:solidFill>
                  <a:srgbClr val="002060"/>
                </a:solidFill>
              </a:rPr>
              <a:t>P</a:t>
            </a:r>
            <a:r>
              <a:rPr lang="en-US" sz="2800" dirty="0">
                <a:solidFill>
                  <a:srgbClr val="002060"/>
                </a:solidFill>
              </a:rPr>
              <a:t> = $30. </a:t>
            </a:r>
          </a:p>
          <a:p>
            <a:pPr marL="0" indent="0" eaLnBrk="1" hangingPunct="1">
              <a:buFont typeface="Wingdings" pitchFamily="2" charset="2"/>
              <a:buNone/>
            </a:pPr>
            <a:endParaRPr lang="en-US" sz="2800" dirty="0"/>
          </a:p>
          <a:p>
            <a:pPr marL="0" indent="0" eaLnBrk="1" hangingPunct="1">
              <a:buFont typeface="Wingdings" pitchFamily="2" charset="2"/>
              <a:buNone/>
            </a:pPr>
            <a:r>
              <a:rPr lang="en-US" sz="2800" dirty="0"/>
              <a:t>Then his consumer surplus = $20.  </a:t>
            </a:r>
          </a:p>
          <a:p>
            <a:pPr marL="0" indent="0" eaLnBrk="1" hangingPunct="1">
              <a:buFont typeface="Wingdings" pitchFamily="2" charset="2"/>
              <a:buNone/>
            </a:pPr>
            <a:endParaRPr lang="en-US" sz="2800" dirty="0"/>
          </a:p>
        </p:txBody>
      </p:sp>
      <p:sp>
        <p:nvSpPr>
          <p:cNvPr id="9" name="Slide Number Placeholder 8"/>
          <p:cNvSpPr>
            <a:spLocks noGrp="1"/>
          </p:cNvSpPr>
          <p:nvPr>
            <p:ph type="sldNum" sz="quarter" idx="10"/>
          </p:nvPr>
        </p:nvSpPr>
        <p:spPr/>
        <p:txBody>
          <a:bodyPr/>
          <a:lstStyle/>
          <a:p>
            <a:pPr>
              <a:defRPr/>
            </a:pPr>
            <a:fld id="{2F37425F-5E17-4209-B948-B5CE2119E408}" type="slidenum">
              <a:rPr lang="en-US" smtClean="0"/>
              <a:pPr>
                <a:defRPr/>
              </a:pPr>
              <a:t>14</a:t>
            </a:fld>
            <a:endParaRPr lang="en-US" dirty="0"/>
          </a:p>
        </p:txBody>
      </p:sp>
      <p:sp>
        <p:nvSpPr>
          <p:cNvPr id="107528" name="Text Box 8"/>
          <p:cNvSpPr txBox="1">
            <a:spLocks noChangeArrowheads="1"/>
          </p:cNvSpPr>
          <p:nvPr/>
        </p:nvSpPr>
        <p:spPr bwMode="auto">
          <a:xfrm>
            <a:off x="4800600" y="1351746"/>
            <a:ext cx="3690281" cy="477054"/>
          </a:xfrm>
          <a:prstGeom prst="rect">
            <a:avLst/>
          </a:prstGeom>
          <a:noFill/>
          <a:ln w="9525">
            <a:noFill/>
            <a:miter lim="800000"/>
            <a:headEnd/>
            <a:tailEnd/>
          </a:ln>
        </p:spPr>
        <p:txBody>
          <a:bodyPr wrap="square">
            <a:spAutoFit/>
          </a:bodyPr>
          <a:lstStyle/>
          <a:p>
            <a:pPr algn="ctr">
              <a:spcBef>
                <a:spcPct val="50000"/>
              </a:spcBef>
            </a:pPr>
            <a:r>
              <a:rPr lang="en-US" sz="2500" dirty="0">
                <a:latin typeface="Arial"/>
                <a:cs typeface="Arial"/>
              </a:rPr>
              <a:t>The demand for T-shirts</a:t>
            </a:r>
          </a:p>
        </p:txBody>
      </p:sp>
      <p:grpSp>
        <p:nvGrpSpPr>
          <p:cNvPr id="4" name="Group 9"/>
          <p:cNvGrpSpPr>
            <a:grpSpLocks/>
          </p:cNvGrpSpPr>
          <p:nvPr/>
        </p:nvGrpSpPr>
        <p:grpSpPr bwMode="auto">
          <a:xfrm>
            <a:off x="4583113" y="1887538"/>
            <a:ext cx="3438525" cy="3495675"/>
            <a:chOff x="2887" y="1189"/>
            <a:chExt cx="2166" cy="2202"/>
          </a:xfrm>
        </p:grpSpPr>
        <p:sp>
          <p:nvSpPr>
            <p:cNvPr id="7190" name="Line 10"/>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7191" name="Rectangle 11"/>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grpSp>
        <p:nvGrpSpPr>
          <p:cNvPr id="5" name="Group 12"/>
          <p:cNvGrpSpPr>
            <a:grpSpLocks/>
          </p:cNvGrpSpPr>
          <p:nvPr/>
        </p:nvGrpSpPr>
        <p:grpSpPr bwMode="auto">
          <a:xfrm>
            <a:off x="7342191" y="4127501"/>
            <a:ext cx="1630363" cy="1166813"/>
            <a:chOff x="4625" y="2600"/>
            <a:chExt cx="1027" cy="735"/>
          </a:xfrm>
        </p:grpSpPr>
        <p:sp>
          <p:nvSpPr>
            <p:cNvPr id="7188" name="Text Box 13"/>
            <p:cNvSpPr txBox="1">
              <a:spLocks noChangeArrowheads="1"/>
            </p:cNvSpPr>
            <p:nvPr/>
          </p:nvSpPr>
          <p:spPr bwMode="auto">
            <a:xfrm>
              <a:off x="4625" y="2600"/>
              <a:ext cx="1027" cy="301"/>
            </a:xfrm>
            <a:prstGeom prst="rect">
              <a:avLst/>
            </a:prstGeom>
            <a:noFill/>
            <a:ln w="9525">
              <a:solidFill>
                <a:srgbClr val="C00000"/>
              </a:solidFill>
              <a:miter lim="800000"/>
              <a:headEnd/>
              <a:tailEnd/>
            </a:ln>
          </p:spPr>
          <p:txBody>
            <a:bodyPr wrap="square">
              <a:spAutoFit/>
            </a:bodyPr>
            <a:lstStyle/>
            <a:p>
              <a:pPr algn="ctr">
                <a:spcBef>
                  <a:spcPct val="50000"/>
                </a:spcBef>
              </a:pPr>
              <a:r>
                <a:rPr lang="en-US" sz="2500" dirty="0">
                  <a:latin typeface="Arial"/>
                  <a:cs typeface="Arial"/>
                </a:rPr>
                <a:t>T-shirts</a:t>
              </a:r>
            </a:p>
          </p:txBody>
        </p:sp>
        <p:sp>
          <p:nvSpPr>
            <p:cNvPr id="7189" name="Line 14"/>
            <p:cNvSpPr>
              <a:spLocks noChangeShapeType="1"/>
            </p:cNvSpPr>
            <p:nvPr/>
          </p:nvSpPr>
          <p:spPr bwMode="auto">
            <a:xfrm>
              <a:off x="4989" y="2901"/>
              <a:ext cx="299" cy="434"/>
            </a:xfrm>
            <a:prstGeom prst="line">
              <a:avLst/>
            </a:prstGeom>
            <a:noFill/>
            <a:ln w="38100">
              <a:solidFill>
                <a:srgbClr val="FF6600"/>
              </a:solidFill>
              <a:round/>
              <a:headEnd/>
              <a:tailEnd type="triangle" w="lg" len="med"/>
            </a:ln>
          </p:spPr>
          <p:txBody>
            <a:bodyPr/>
            <a:lstStyle/>
            <a:p>
              <a:endParaRPr lang="en-US">
                <a:latin typeface="Arial"/>
                <a:cs typeface="Arial"/>
              </a:endParaRPr>
            </a:p>
          </p:txBody>
        </p:sp>
      </p:grpSp>
      <p:grpSp>
        <p:nvGrpSpPr>
          <p:cNvPr id="6" name="Group 15"/>
          <p:cNvGrpSpPr>
            <a:grpSpLocks/>
          </p:cNvGrpSpPr>
          <p:nvPr/>
        </p:nvGrpSpPr>
        <p:grpSpPr bwMode="auto">
          <a:xfrm>
            <a:off x="2001837" y="965200"/>
            <a:ext cx="2200275" cy="863600"/>
            <a:chOff x="1261" y="608"/>
            <a:chExt cx="1386" cy="544"/>
          </a:xfrm>
        </p:grpSpPr>
        <p:sp>
          <p:nvSpPr>
            <p:cNvPr id="7186" name="Line 16"/>
            <p:cNvSpPr>
              <a:spLocks noChangeShapeType="1"/>
            </p:cNvSpPr>
            <p:nvPr/>
          </p:nvSpPr>
          <p:spPr bwMode="auto">
            <a:xfrm>
              <a:off x="2156" y="880"/>
              <a:ext cx="491" cy="68"/>
            </a:xfrm>
            <a:prstGeom prst="line">
              <a:avLst/>
            </a:prstGeom>
            <a:noFill/>
            <a:ln w="38100">
              <a:solidFill>
                <a:srgbClr val="FF6600"/>
              </a:solidFill>
              <a:round/>
              <a:headEnd/>
              <a:tailEnd type="triangle" w="lg" len="med"/>
            </a:ln>
          </p:spPr>
          <p:txBody>
            <a:bodyPr/>
            <a:lstStyle/>
            <a:p>
              <a:endParaRPr lang="en-US">
                <a:latin typeface="Arial"/>
                <a:cs typeface="Arial"/>
              </a:endParaRPr>
            </a:p>
          </p:txBody>
        </p:sp>
        <p:sp>
          <p:nvSpPr>
            <p:cNvPr id="7187" name="Text Box 17"/>
            <p:cNvSpPr txBox="1">
              <a:spLocks noChangeArrowheads="1"/>
            </p:cNvSpPr>
            <p:nvPr/>
          </p:nvSpPr>
          <p:spPr bwMode="auto">
            <a:xfrm>
              <a:off x="1261" y="608"/>
              <a:ext cx="899" cy="544"/>
            </a:xfrm>
            <a:prstGeom prst="rect">
              <a:avLst/>
            </a:prstGeom>
            <a:noFill/>
            <a:ln w="9525">
              <a:solidFill>
                <a:srgbClr val="C00000"/>
              </a:solidFill>
              <a:miter lim="800000"/>
              <a:headEnd/>
              <a:tailEnd/>
            </a:ln>
          </p:spPr>
          <p:txBody>
            <a:bodyPr>
              <a:spAutoFit/>
            </a:bodyPr>
            <a:lstStyle/>
            <a:p>
              <a:pPr algn="ctr">
                <a:spcBef>
                  <a:spcPct val="50000"/>
                </a:spcBef>
              </a:pPr>
              <a:r>
                <a:rPr lang="en-US" sz="2500" dirty="0">
                  <a:latin typeface="Arial"/>
                  <a:cs typeface="Arial"/>
                </a:rPr>
                <a:t>Price </a:t>
              </a:r>
              <a:br>
                <a:rPr lang="en-US" sz="2500" dirty="0">
                  <a:latin typeface="Arial"/>
                  <a:cs typeface="Arial"/>
                </a:rPr>
              </a:br>
              <a:r>
                <a:rPr lang="en-US" sz="2500" dirty="0">
                  <a:latin typeface="Arial"/>
                  <a:cs typeface="Arial"/>
                </a:rPr>
                <a:t>per unit</a:t>
              </a:r>
            </a:p>
          </p:txBody>
        </p:sp>
      </p:grpSp>
      <p:sp>
        <p:nvSpPr>
          <p:cNvPr id="107538" name="Line 18"/>
          <p:cNvSpPr>
            <a:spLocks noChangeShapeType="1"/>
          </p:cNvSpPr>
          <p:nvPr/>
        </p:nvSpPr>
        <p:spPr bwMode="auto">
          <a:xfrm flipV="1">
            <a:off x="5151438" y="2486025"/>
            <a:ext cx="0" cy="2957513"/>
          </a:xfrm>
          <a:prstGeom prst="line">
            <a:avLst/>
          </a:prstGeom>
          <a:noFill/>
          <a:ln w="38100">
            <a:solidFill>
              <a:srgbClr val="00CC00"/>
            </a:solidFill>
            <a:round/>
            <a:headEnd/>
            <a:tailEnd type="triangle" w="lg" len="med"/>
          </a:ln>
        </p:spPr>
        <p:txBody>
          <a:bodyPr/>
          <a:lstStyle/>
          <a:p>
            <a:endParaRPr lang="en-US">
              <a:latin typeface="Arial"/>
              <a:cs typeface="Arial"/>
            </a:endParaRPr>
          </a:p>
        </p:txBody>
      </p:sp>
      <p:sp>
        <p:nvSpPr>
          <p:cNvPr id="107540" name="Line 20"/>
          <p:cNvSpPr>
            <a:spLocks noChangeShapeType="1"/>
          </p:cNvSpPr>
          <p:nvPr/>
        </p:nvSpPr>
        <p:spPr bwMode="auto">
          <a:xfrm flipV="1">
            <a:off x="5172075" y="2484438"/>
            <a:ext cx="0" cy="1185862"/>
          </a:xfrm>
          <a:prstGeom prst="line">
            <a:avLst/>
          </a:prstGeom>
          <a:noFill/>
          <a:ln w="38100">
            <a:solidFill>
              <a:srgbClr val="FF0000"/>
            </a:solidFill>
            <a:round/>
            <a:headEnd type="triangle" w="lg" len="med"/>
            <a:tailEnd type="triangle" w="lg" len="med"/>
          </a:ln>
        </p:spPr>
        <p:txBody>
          <a:bodyPr/>
          <a:lstStyle/>
          <a:p>
            <a:endParaRPr lang="en-US">
              <a:latin typeface="Arial"/>
              <a:cs typeface="Arial"/>
            </a:endParaRPr>
          </a:p>
        </p:txBody>
      </p:sp>
      <p:grpSp>
        <p:nvGrpSpPr>
          <p:cNvPr id="7" name="Group 22"/>
          <p:cNvGrpSpPr>
            <a:grpSpLocks/>
          </p:cNvGrpSpPr>
          <p:nvPr/>
        </p:nvGrpSpPr>
        <p:grpSpPr bwMode="auto">
          <a:xfrm>
            <a:off x="3881438" y="3475038"/>
            <a:ext cx="2398712" cy="393700"/>
            <a:chOff x="2445" y="2189"/>
            <a:chExt cx="1511" cy="248"/>
          </a:xfrm>
        </p:grpSpPr>
        <p:sp>
          <p:nvSpPr>
            <p:cNvPr id="7184" name="Line 19"/>
            <p:cNvSpPr>
              <a:spLocks noChangeShapeType="1"/>
            </p:cNvSpPr>
            <p:nvPr/>
          </p:nvSpPr>
          <p:spPr bwMode="auto">
            <a:xfrm>
              <a:off x="2771" y="2311"/>
              <a:ext cx="1185" cy="0"/>
            </a:xfrm>
            <a:prstGeom prst="line">
              <a:avLst/>
            </a:prstGeom>
            <a:noFill/>
            <a:ln w="12700">
              <a:solidFill>
                <a:srgbClr val="0000FF"/>
              </a:solidFill>
              <a:round/>
              <a:headEnd/>
              <a:tailEnd/>
            </a:ln>
          </p:spPr>
          <p:txBody>
            <a:bodyPr/>
            <a:lstStyle/>
            <a:p>
              <a:endParaRPr lang="en-US">
                <a:latin typeface="Arial"/>
                <a:cs typeface="Arial"/>
              </a:endParaRPr>
            </a:p>
          </p:txBody>
        </p:sp>
        <p:sp>
          <p:nvSpPr>
            <p:cNvPr id="7185" name="Rectangle 21"/>
            <p:cNvSpPr>
              <a:spLocks noChangeArrowheads="1"/>
            </p:cNvSpPr>
            <p:nvPr/>
          </p:nvSpPr>
          <p:spPr bwMode="auto">
            <a:xfrm>
              <a:off x="2445" y="2189"/>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107543" name="Line 23"/>
          <p:cNvSpPr>
            <a:spLocks noChangeShapeType="1"/>
          </p:cNvSpPr>
          <p:nvPr/>
        </p:nvSpPr>
        <p:spPr bwMode="auto">
          <a:xfrm>
            <a:off x="4586288" y="2484438"/>
            <a:ext cx="573087" cy="0"/>
          </a:xfrm>
          <a:prstGeom prst="line">
            <a:avLst/>
          </a:prstGeom>
          <a:noFill/>
          <a:ln w="12700">
            <a:solidFill>
              <a:srgbClr val="3333FF"/>
            </a:solidFill>
            <a:prstDash val="dash"/>
            <a:round/>
            <a:headEnd/>
            <a:tailEnd/>
          </a:ln>
        </p:spPr>
        <p:txBody>
          <a:bodyPr/>
          <a:lstStyle/>
          <a:p>
            <a:endParaRPr lang="en-US">
              <a:latin typeface="Arial"/>
              <a:cs typeface="Arial"/>
            </a:endParaRPr>
          </a:p>
        </p:txBody>
      </p:sp>
    </p:spTree>
    <p:extLst>
      <p:ext uri="{BB962C8B-B14F-4D97-AF65-F5344CB8AC3E}">
        <p14:creationId xmlns:p14="http://schemas.microsoft.com/office/powerpoint/2010/main" val="40595022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7528"/>
                                        </p:tgtEl>
                                        <p:attrNameLst>
                                          <p:attrName>style.visibility</p:attrName>
                                        </p:attrNameLst>
                                      </p:cBhvr>
                                      <p:to>
                                        <p:strVal val="visible"/>
                                      </p:to>
                                    </p:set>
                                    <p:animEffect transition="in" filter="wipe(left)">
                                      <p:cBhvr>
                                        <p:cTn id="7" dur="500"/>
                                        <p:tgtEl>
                                          <p:spTgt spid="107528"/>
                                        </p:tgtEl>
                                      </p:cBhvr>
                                    </p:animEffect>
                                  </p:childTnLst>
                                </p:cTn>
                              </p:par>
                              <p:par>
                                <p:cTn id="8" presetID="18" presetClass="entr" presetSubtype="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Right)">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strips(downRigh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7527">
                                            <p:txEl>
                                              <p:pRg st="0" end="0"/>
                                            </p:txEl>
                                          </p:spTgt>
                                        </p:tgtEl>
                                        <p:attrNameLst>
                                          <p:attrName>style.visibility</p:attrName>
                                        </p:attrNameLst>
                                      </p:cBhvr>
                                      <p:to>
                                        <p:strVal val="visible"/>
                                      </p:to>
                                    </p:set>
                                    <p:animEffect transition="in" filter="wipe(left)">
                                      <p:cBhvr>
                                        <p:cTn id="34" dur="500"/>
                                        <p:tgtEl>
                                          <p:spTgt spid="107527">
                                            <p:txEl>
                                              <p:pRg st="0" end="0"/>
                                            </p:txEl>
                                          </p:spTgt>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107538"/>
                                        </p:tgtEl>
                                        <p:attrNameLst>
                                          <p:attrName>style.visibility</p:attrName>
                                        </p:attrNameLst>
                                      </p:cBhvr>
                                      <p:to>
                                        <p:strVal val="visible"/>
                                      </p:to>
                                    </p:set>
                                    <p:animEffect transition="in" filter="wipe(down)">
                                      <p:cBhvr>
                                        <p:cTn id="38" dur="500"/>
                                        <p:tgtEl>
                                          <p:spTgt spid="107538"/>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107543"/>
                                        </p:tgtEl>
                                        <p:attrNameLst>
                                          <p:attrName>style.visibility</p:attrName>
                                        </p:attrNameLst>
                                      </p:cBhvr>
                                      <p:to>
                                        <p:strVal val="visible"/>
                                      </p:to>
                                    </p:set>
                                    <p:animEffect transition="in" filter="wipe(right)">
                                      <p:cBhvr>
                                        <p:cTn id="42" dur="500"/>
                                        <p:tgtEl>
                                          <p:spTgt spid="1075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7527">
                                            <p:txEl>
                                              <p:pRg st="2" end="2"/>
                                            </p:txEl>
                                          </p:spTgt>
                                        </p:tgtEl>
                                        <p:attrNameLst>
                                          <p:attrName>style.visibility</p:attrName>
                                        </p:attrNameLst>
                                      </p:cBhvr>
                                      <p:to>
                                        <p:strVal val="visible"/>
                                      </p:to>
                                    </p:set>
                                    <p:animEffect transition="in" filter="wipe(left)">
                                      <p:cBhvr>
                                        <p:cTn id="47" dur="500"/>
                                        <p:tgtEl>
                                          <p:spTgt spid="107527">
                                            <p:txEl>
                                              <p:pRg st="2" end="2"/>
                                            </p:txEl>
                                          </p:spTgt>
                                        </p:tgtEl>
                                      </p:cBhvr>
                                    </p:animEffect>
                                  </p:childTnLst>
                                </p:cTn>
                              </p:par>
                            </p:childTnLst>
                          </p:cTn>
                        </p:par>
                        <p:par>
                          <p:cTn id="48" fill="hold">
                            <p:stCondLst>
                              <p:cond delay="500"/>
                            </p:stCondLst>
                            <p:childTnLst>
                              <p:par>
                                <p:cTn id="49" presetID="18" presetClass="entr" presetSubtype="6"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strips(downRight)">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7527">
                                            <p:txEl>
                                              <p:pRg st="4" end="4"/>
                                            </p:txEl>
                                          </p:spTgt>
                                        </p:tgtEl>
                                        <p:attrNameLst>
                                          <p:attrName>style.visibility</p:attrName>
                                        </p:attrNameLst>
                                      </p:cBhvr>
                                      <p:to>
                                        <p:strVal val="visible"/>
                                      </p:to>
                                    </p:set>
                                    <p:animEffect transition="in" filter="wipe(left)">
                                      <p:cBhvr>
                                        <p:cTn id="56" dur="500"/>
                                        <p:tgtEl>
                                          <p:spTgt spid="107527">
                                            <p:txEl>
                                              <p:pRg st="4" end="4"/>
                                            </p:txEl>
                                          </p:spTgt>
                                        </p:tgtEl>
                                      </p:cBhvr>
                                    </p:animEffect>
                                  </p:childTnLst>
                                </p:cTn>
                              </p:par>
                            </p:childTnLst>
                          </p:cTn>
                        </p:par>
                        <p:par>
                          <p:cTn id="57" fill="hold">
                            <p:stCondLst>
                              <p:cond delay="500"/>
                            </p:stCondLst>
                            <p:childTnLst>
                              <p:par>
                                <p:cTn id="58" presetID="4" presetClass="entr" presetSubtype="32" fill="hold" grpId="0" nodeType="afterEffect">
                                  <p:stCondLst>
                                    <p:cond delay="0"/>
                                  </p:stCondLst>
                                  <p:childTnLst>
                                    <p:set>
                                      <p:cBhvr>
                                        <p:cTn id="59" dur="1" fill="hold">
                                          <p:stCondLst>
                                            <p:cond delay="0"/>
                                          </p:stCondLst>
                                        </p:cTn>
                                        <p:tgtEl>
                                          <p:spTgt spid="107540"/>
                                        </p:tgtEl>
                                        <p:attrNameLst>
                                          <p:attrName>style.visibility</p:attrName>
                                        </p:attrNameLst>
                                      </p:cBhvr>
                                      <p:to>
                                        <p:strVal val="visible"/>
                                      </p:to>
                                    </p:set>
                                    <p:animEffect transition="in" filter="box(out)">
                                      <p:cBhvr>
                                        <p:cTn id="60" dur="500"/>
                                        <p:tgtEl>
                                          <p:spTgt spid="107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7" grpId="0" build="p" bldLvl="5"/>
      <p:bldP spid="107528" grpId="0"/>
      <p:bldP spid="107538" grpId="0" animBg="1"/>
      <p:bldP spid="107540" grpId="0" animBg="1"/>
      <p:bldP spid="10754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87775" y="1009650"/>
            <a:ext cx="4979988" cy="5295900"/>
            <a:chOff x="2386" y="636"/>
            <a:chExt cx="3137" cy="3336"/>
          </a:xfrm>
        </p:grpSpPr>
        <p:graphicFrame>
          <p:nvGraphicFramePr>
            <p:cNvPr id="8194"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10291"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5" name="Rectangle 4"/>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8216" name="Rectangle 5"/>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sp>
        <p:nvSpPr>
          <p:cNvPr id="8198" name="Rectangle 6"/>
          <p:cNvSpPr>
            <a:spLocks noGrp="1" noChangeArrowheads="1"/>
          </p:cNvSpPr>
          <p:nvPr>
            <p:ph type="title"/>
          </p:nvPr>
        </p:nvSpPr>
        <p:spPr/>
        <p:txBody>
          <a:bodyPr>
            <a:normAutofit/>
          </a:bodyPr>
          <a:lstStyle/>
          <a:p>
            <a:pPr eaLnBrk="1" hangingPunct="1"/>
            <a:r>
              <a:rPr lang="en-US" dirty="0">
                <a:solidFill>
                  <a:schemeClr val="accent6">
                    <a:lumMod val="50000"/>
                  </a:schemeClr>
                </a:solidFill>
              </a:rPr>
              <a:t>EXAMPLE 2A: Total consumer surplus</a:t>
            </a:r>
          </a:p>
        </p:txBody>
      </p:sp>
      <p:sp>
        <p:nvSpPr>
          <p:cNvPr id="113681" name="Rectangle 17"/>
          <p:cNvSpPr>
            <a:spLocks noGrp="1" noChangeArrowheads="1"/>
          </p:cNvSpPr>
          <p:nvPr>
            <p:ph idx="1"/>
          </p:nvPr>
        </p:nvSpPr>
        <p:spPr>
          <a:xfrm>
            <a:off x="228600" y="1054100"/>
            <a:ext cx="3534197" cy="5394325"/>
          </a:xfrm>
          <a:noFill/>
        </p:spPr>
        <p:txBody>
          <a:bodyPr>
            <a:noAutofit/>
          </a:bodyPr>
          <a:lstStyle/>
          <a:p>
            <a:pPr marL="0" indent="0" eaLnBrk="1" hangingPunct="1">
              <a:buFont typeface="Wingdings" pitchFamily="2" charset="2"/>
              <a:buNone/>
            </a:pPr>
            <a:r>
              <a:rPr lang="en-US" sz="2800" b="1" i="1" dirty="0">
                <a:solidFill>
                  <a:srgbClr val="002060"/>
                </a:solidFill>
              </a:rPr>
              <a:t>CS</a:t>
            </a:r>
            <a:r>
              <a:rPr lang="en-US" sz="2800" dirty="0">
                <a:solidFill>
                  <a:srgbClr val="002060"/>
                </a:solidFill>
              </a:rPr>
              <a:t> is the area between </a:t>
            </a:r>
            <a:r>
              <a:rPr lang="en-US" sz="2800" b="1" i="1" dirty="0">
                <a:solidFill>
                  <a:srgbClr val="002060"/>
                </a:solidFill>
              </a:rPr>
              <a:t>P</a:t>
            </a:r>
            <a:r>
              <a:rPr lang="en-US" sz="2800" dirty="0">
                <a:solidFill>
                  <a:srgbClr val="002060"/>
                </a:solidFill>
              </a:rPr>
              <a:t>  and the </a:t>
            </a:r>
            <a:r>
              <a:rPr lang="en-US" sz="2800" b="1" i="1" dirty="0">
                <a:solidFill>
                  <a:srgbClr val="002060"/>
                </a:solidFill>
              </a:rPr>
              <a:t>D</a:t>
            </a:r>
            <a:r>
              <a:rPr lang="en-US" sz="2800" dirty="0">
                <a:solidFill>
                  <a:srgbClr val="002060"/>
                </a:solidFill>
              </a:rPr>
              <a:t> curve, from 0 to </a:t>
            </a:r>
            <a:r>
              <a:rPr lang="en-US" sz="2800" b="1" i="1" dirty="0">
                <a:solidFill>
                  <a:srgbClr val="002060"/>
                </a:solidFill>
              </a:rPr>
              <a:t>Q</a:t>
            </a:r>
            <a:r>
              <a:rPr lang="en-US" sz="2800" dirty="0">
                <a:solidFill>
                  <a:srgbClr val="002060"/>
                </a:solidFill>
              </a:rPr>
              <a:t>. </a:t>
            </a:r>
          </a:p>
          <a:p>
            <a:pPr marL="0" indent="0" eaLnBrk="1" hangingPunct="1">
              <a:buFont typeface="Wingdings" pitchFamily="2" charset="2"/>
              <a:buNone/>
            </a:pPr>
            <a:r>
              <a:rPr lang="en-US" sz="2800" dirty="0">
                <a:solidFill>
                  <a:srgbClr val="C00000"/>
                </a:solidFill>
              </a:rPr>
              <a:t>Recall:  area of </a:t>
            </a:r>
            <a:br>
              <a:rPr lang="en-US" sz="2800" dirty="0">
                <a:solidFill>
                  <a:srgbClr val="C00000"/>
                </a:solidFill>
              </a:rPr>
            </a:br>
            <a:r>
              <a:rPr lang="en-US" sz="2800" dirty="0">
                <a:solidFill>
                  <a:srgbClr val="C00000"/>
                </a:solidFill>
              </a:rPr>
              <a:t>a triangle equals </a:t>
            </a:r>
            <a:br>
              <a:rPr lang="en-US" sz="2800" dirty="0">
                <a:solidFill>
                  <a:srgbClr val="C00000"/>
                </a:solidFill>
              </a:rPr>
            </a:br>
            <a:r>
              <a:rPr lang="en-US" sz="2800" dirty="0">
                <a:solidFill>
                  <a:srgbClr val="C00000"/>
                </a:solidFill>
              </a:rPr>
              <a:t>½ x base x height</a:t>
            </a:r>
          </a:p>
          <a:p>
            <a:pPr marL="0" indent="0" eaLnBrk="1" hangingPunct="1">
              <a:buFont typeface="Wingdings" pitchFamily="2" charset="2"/>
              <a:buNone/>
            </a:pPr>
            <a:r>
              <a:rPr lang="en-US" sz="2800" dirty="0"/>
              <a:t>Height =</a:t>
            </a:r>
            <a:br>
              <a:rPr lang="en-US" sz="2800" dirty="0"/>
            </a:br>
            <a:r>
              <a:rPr lang="en-US" sz="2800" dirty="0"/>
              <a:t>$60 – 30 = </a:t>
            </a:r>
            <a:r>
              <a:rPr lang="en-US" sz="2800" u="sng" dirty="0"/>
              <a:t>$30</a:t>
            </a:r>
            <a:r>
              <a:rPr lang="en-US" sz="2800" dirty="0"/>
              <a:t>. </a:t>
            </a:r>
          </a:p>
          <a:p>
            <a:pPr marL="0" indent="0" eaLnBrk="1" hangingPunct="1">
              <a:buFont typeface="Wingdings" pitchFamily="2" charset="2"/>
              <a:buNone/>
            </a:pPr>
            <a:r>
              <a:rPr lang="en-US" sz="2800" dirty="0"/>
              <a:t>So, </a:t>
            </a:r>
            <a:br>
              <a:rPr lang="en-US" sz="2800" dirty="0"/>
            </a:br>
            <a:r>
              <a:rPr lang="en-US" sz="2800" b="1" i="1" dirty="0"/>
              <a:t>CS</a:t>
            </a:r>
            <a:r>
              <a:rPr lang="en-US" sz="2800" dirty="0"/>
              <a:t> = ½ x 15 x $30 </a:t>
            </a:r>
            <a:br>
              <a:rPr lang="en-US" sz="2800" dirty="0"/>
            </a:br>
            <a:r>
              <a:rPr lang="en-US" sz="2800" dirty="0"/>
              <a:t>      = </a:t>
            </a:r>
            <a:r>
              <a:rPr lang="en-US" sz="2800" u="sng" dirty="0"/>
              <a:t>$225</a:t>
            </a:r>
            <a:r>
              <a:rPr lang="en-US" sz="2800" dirty="0"/>
              <a:t>.</a:t>
            </a:r>
          </a:p>
        </p:txBody>
      </p:sp>
      <p:sp>
        <p:nvSpPr>
          <p:cNvPr id="8" name="Slide Number Placeholder 7"/>
          <p:cNvSpPr>
            <a:spLocks noGrp="1"/>
          </p:cNvSpPr>
          <p:nvPr>
            <p:ph type="sldNum" sz="quarter" idx="10"/>
          </p:nvPr>
        </p:nvSpPr>
        <p:spPr/>
        <p:txBody>
          <a:bodyPr/>
          <a:lstStyle/>
          <a:p>
            <a:pPr>
              <a:defRPr/>
            </a:pPr>
            <a:fld id="{2F37425F-5E17-4209-B948-B5CE2119E408}" type="slidenum">
              <a:rPr lang="en-US" smtClean="0"/>
              <a:pPr>
                <a:defRPr/>
              </a:pPr>
              <a:t>15</a:t>
            </a:fld>
            <a:endParaRPr lang="en-US" dirty="0"/>
          </a:p>
        </p:txBody>
      </p:sp>
      <p:sp>
        <p:nvSpPr>
          <p:cNvPr id="8199" name="Text Box 7"/>
          <p:cNvSpPr txBox="1">
            <a:spLocks noChangeArrowheads="1"/>
          </p:cNvSpPr>
          <p:nvPr/>
        </p:nvSpPr>
        <p:spPr bwMode="auto">
          <a:xfrm>
            <a:off x="4725988" y="1054100"/>
            <a:ext cx="3813175" cy="1031051"/>
          </a:xfrm>
          <a:prstGeom prst="rect">
            <a:avLst/>
          </a:prstGeom>
          <a:noFill/>
          <a:ln w="9525">
            <a:noFill/>
            <a:miter lim="800000"/>
            <a:headEnd/>
            <a:tailEnd/>
          </a:ln>
        </p:spPr>
        <p:txBody>
          <a:bodyPr wrap="square">
            <a:spAutoFit/>
          </a:bodyPr>
          <a:lstStyle/>
          <a:p>
            <a:pPr algn="ctr">
              <a:spcBef>
                <a:spcPct val="50000"/>
              </a:spcBef>
            </a:pPr>
            <a:r>
              <a:rPr lang="en-US" sz="2500" dirty="0">
                <a:latin typeface="Arial"/>
                <a:cs typeface="Arial"/>
              </a:rPr>
              <a:t>The demand for T-shirts</a:t>
            </a:r>
          </a:p>
          <a:p>
            <a:pPr algn="ctr">
              <a:spcBef>
                <a:spcPct val="50000"/>
              </a:spcBef>
            </a:pPr>
            <a:r>
              <a:rPr lang="en-US" sz="2400" b="1" i="1" dirty="0">
                <a:solidFill>
                  <a:srgbClr val="002060"/>
                </a:solidFill>
              </a:rPr>
              <a:t>P</a:t>
            </a:r>
            <a:r>
              <a:rPr lang="en-US" sz="2400" dirty="0">
                <a:solidFill>
                  <a:srgbClr val="002060"/>
                </a:solidFill>
              </a:rPr>
              <a:t> = $30, </a:t>
            </a:r>
            <a:r>
              <a:rPr lang="en-US" sz="2400" b="1" i="1" dirty="0" err="1">
                <a:solidFill>
                  <a:srgbClr val="002060"/>
                </a:solidFill>
              </a:rPr>
              <a:t>Q</a:t>
            </a:r>
            <a:r>
              <a:rPr lang="en-US" sz="2400" b="1" i="1" baseline="30000" dirty="0" err="1">
                <a:solidFill>
                  <a:srgbClr val="002060"/>
                </a:solidFill>
              </a:rPr>
              <a:t>d</a:t>
            </a:r>
            <a:r>
              <a:rPr lang="en-US" sz="2400" dirty="0">
                <a:solidFill>
                  <a:srgbClr val="002060"/>
                </a:solidFill>
              </a:rPr>
              <a:t> = 15</a:t>
            </a:r>
            <a:endParaRPr lang="en-US" sz="2500" dirty="0">
              <a:latin typeface="Arial"/>
              <a:cs typeface="Arial"/>
            </a:endParaRPr>
          </a:p>
        </p:txBody>
      </p:sp>
      <p:grpSp>
        <p:nvGrpSpPr>
          <p:cNvPr id="3" name="Group 8"/>
          <p:cNvGrpSpPr>
            <a:grpSpLocks/>
          </p:cNvGrpSpPr>
          <p:nvPr/>
        </p:nvGrpSpPr>
        <p:grpSpPr bwMode="auto">
          <a:xfrm>
            <a:off x="4583113" y="1887538"/>
            <a:ext cx="3438525" cy="3495675"/>
            <a:chOff x="2887" y="1189"/>
            <a:chExt cx="2166" cy="2202"/>
          </a:xfrm>
        </p:grpSpPr>
        <p:sp>
          <p:nvSpPr>
            <p:cNvPr id="8213" name="Line 9"/>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8214" name="Rectangle 10"/>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grpSp>
        <p:nvGrpSpPr>
          <p:cNvPr id="4" name="Group 20"/>
          <p:cNvGrpSpPr>
            <a:grpSpLocks/>
          </p:cNvGrpSpPr>
          <p:nvPr/>
        </p:nvGrpSpPr>
        <p:grpSpPr bwMode="auto">
          <a:xfrm>
            <a:off x="3881438" y="3475038"/>
            <a:ext cx="2398712" cy="393700"/>
            <a:chOff x="2445" y="2189"/>
            <a:chExt cx="1511" cy="248"/>
          </a:xfrm>
        </p:grpSpPr>
        <p:sp>
          <p:nvSpPr>
            <p:cNvPr id="8211" name="Line 21"/>
            <p:cNvSpPr>
              <a:spLocks noChangeShapeType="1"/>
            </p:cNvSpPr>
            <p:nvPr/>
          </p:nvSpPr>
          <p:spPr bwMode="auto">
            <a:xfrm>
              <a:off x="2771" y="2311"/>
              <a:ext cx="1185" cy="0"/>
            </a:xfrm>
            <a:prstGeom prst="line">
              <a:avLst/>
            </a:prstGeom>
            <a:noFill/>
            <a:ln w="12700">
              <a:solidFill>
                <a:srgbClr val="0000FF"/>
              </a:solidFill>
              <a:round/>
              <a:headEnd/>
              <a:tailEnd/>
            </a:ln>
          </p:spPr>
          <p:txBody>
            <a:bodyPr/>
            <a:lstStyle/>
            <a:p>
              <a:endParaRPr lang="en-US">
                <a:latin typeface="Arial"/>
                <a:cs typeface="Arial"/>
              </a:endParaRPr>
            </a:p>
          </p:txBody>
        </p:sp>
        <p:sp>
          <p:nvSpPr>
            <p:cNvPr id="8212" name="Rectangle 22"/>
            <p:cNvSpPr>
              <a:spLocks noChangeArrowheads="1"/>
            </p:cNvSpPr>
            <p:nvPr/>
          </p:nvSpPr>
          <p:spPr bwMode="auto">
            <a:xfrm>
              <a:off x="2445" y="2189"/>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113687" name="AutoShape 23"/>
          <p:cNvSpPr>
            <a:spLocks noChangeArrowheads="1"/>
          </p:cNvSpPr>
          <p:nvPr/>
        </p:nvSpPr>
        <p:spPr bwMode="auto">
          <a:xfrm>
            <a:off x="4597400" y="1930400"/>
            <a:ext cx="1657350" cy="1733550"/>
          </a:xfrm>
          <a:prstGeom prst="rtTriangle">
            <a:avLst/>
          </a:prstGeom>
          <a:solidFill>
            <a:srgbClr val="66CCFF"/>
          </a:solidFill>
          <a:ln w="9525">
            <a:noFill/>
            <a:miter lim="800000"/>
            <a:headEnd/>
            <a:tailEnd/>
          </a:ln>
        </p:spPr>
        <p:txBody>
          <a:bodyPr wrap="none" anchor="ctr"/>
          <a:lstStyle/>
          <a:p>
            <a:endParaRPr lang="en-US">
              <a:latin typeface="Arial"/>
              <a:cs typeface="Arial"/>
            </a:endParaRPr>
          </a:p>
        </p:txBody>
      </p:sp>
      <p:grpSp>
        <p:nvGrpSpPr>
          <p:cNvPr id="5" name="Group 27"/>
          <p:cNvGrpSpPr>
            <a:grpSpLocks/>
          </p:cNvGrpSpPr>
          <p:nvPr/>
        </p:nvGrpSpPr>
        <p:grpSpPr bwMode="auto">
          <a:xfrm>
            <a:off x="6029325" y="3673475"/>
            <a:ext cx="522288" cy="2473325"/>
            <a:chOff x="3798" y="2314"/>
            <a:chExt cx="329" cy="1558"/>
          </a:xfrm>
        </p:grpSpPr>
        <p:sp>
          <p:nvSpPr>
            <p:cNvPr id="8209" name="Line 25"/>
            <p:cNvSpPr>
              <a:spLocks noChangeShapeType="1"/>
            </p:cNvSpPr>
            <p:nvPr/>
          </p:nvSpPr>
          <p:spPr bwMode="auto">
            <a:xfrm rot="5400000">
              <a:off x="3306" y="2971"/>
              <a:ext cx="1314" cy="0"/>
            </a:xfrm>
            <a:prstGeom prst="line">
              <a:avLst/>
            </a:prstGeom>
            <a:noFill/>
            <a:ln w="12700">
              <a:solidFill>
                <a:srgbClr val="0000FF"/>
              </a:solidFill>
              <a:round/>
              <a:headEnd/>
              <a:tailEnd/>
            </a:ln>
          </p:spPr>
          <p:txBody>
            <a:bodyPr/>
            <a:lstStyle/>
            <a:p>
              <a:endParaRPr lang="en-US">
                <a:latin typeface="Arial"/>
                <a:cs typeface="Arial"/>
              </a:endParaRPr>
            </a:p>
          </p:txBody>
        </p:sp>
        <p:sp>
          <p:nvSpPr>
            <p:cNvPr id="8210" name="Rectangle 26"/>
            <p:cNvSpPr>
              <a:spLocks noChangeArrowheads="1"/>
            </p:cNvSpPr>
            <p:nvPr/>
          </p:nvSpPr>
          <p:spPr bwMode="auto">
            <a:xfrm>
              <a:off x="3798" y="3624"/>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nvGrpSpPr>
          <p:cNvPr id="6" name="Group 31"/>
          <p:cNvGrpSpPr>
            <a:grpSpLocks/>
          </p:cNvGrpSpPr>
          <p:nvPr/>
        </p:nvGrpSpPr>
        <p:grpSpPr bwMode="auto">
          <a:xfrm>
            <a:off x="3808413" y="1895475"/>
            <a:ext cx="735012" cy="1760538"/>
            <a:chOff x="2399" y="1194"/>
            <a:chExt cx="463" cy="1109"/>
          </a:xfrm>
        </p:grpSpPr>
        <p:sp>
          <p:nvSpPr>
            <p:cNvPr id="8207" name="AutoShape 29"/>
            <p:cNvSpPr>
              <a:spLocks/>
            </p:cNvSpPr>
            <p:nvPr/>
          </p:nvSpPr>
          <p:spPr bwMode="auto">
            <a:xfrm>
              <a:off x="2659" y="1194"/>
              <a:ext cx="203" cy="1109"/>
            </a:xfrm>
            <a:prstGeom prst="leftBrace">
              <a:avLst>
                <a:gd name="adj1" fmla="val 74535"/>
                <a:gd name="adj2" fmla="val 50676"/>
              </a:avLst>
            </a:prstGeom>
            <a:noFill/>
            <a:ln w="19050">
              <a:solidFill>
                <a:srgbClr val="FF0000"/>
              </a:solidFill>
              <a:round/>
              <a:headEnd/>
              <a:tailEnd/>
            </a:ln>
          </p:spPr>
          <p:txBody>
            <a:bodyPr wrap="none" anchor="ctr"/>
            <a:lstStyle/>
            <a:p>
              <a:endParaRPr lang="en-US">
                <a:latin typeface="Arial"/>
                <a:cs typeface="Arial"/>
              </a:endParaRPr>
            </a:p>
          </p:txBody>
        </p:sp>
        <p:sp>
          <p:nvSpPr>
            <p:cNvPr id="8208" name="Text Box 30"/>
            <p:cNvSpPr txBox="1">
              <a:spLocks noChangeArrowheads="1"/>
            </p:cNvSpPr>
            <p:nvPr/>
          </p:nvSpPr>
          <p:spPr bwMode="auto">
            <a:xfrm>
              <a:off x="2399" y="1599"/>
              <a:ext cx="231" cy="308"/>
            </a:xfrm>
            <a:prstGeom prst="rect">
              <a:avLst/>
            </a:prstGeom>
            <a:noFill/>
            <a:ln w="9525">
              <a:noFill/>
              <a:miter lim="800000"/>
              <a:headEnd/>
              <a:tailEnd/>
            </a:ln>
          </p:spPr>
          <p:txBody>
            <a:bodyPr>
              <a:spAutoFit/>
            </a:bodyPr>
            <a:lstStyle/>
            <a:p>
              <a:pPr algn="ctr">
                <a:spcBef>
                  <a:spcPct val="50000"/>
                </a:spcBef>
              </a:pPr>
              <a:r>
                <a:rPr lang="en-US" sz="2600" i="1">
                  <a:solidFill>
                    <a:srgbClr val="FF0000"/>
                  </a:solidFill>
                  <a:latin typeface="Arial"/>
                  <a:cs typeface="Arial"/>
                </a:rPr>
                <a:t>h</a:t>
              </a:r>
            </a:p>
          </p:txBody>
        </p:sp>
      </p:grpSp>
      <p:sp>
        <p:nvSpPr>
          <p:cNvPr id="8206" name="Text Box 32"/>
          <p:cNvSpPr txBox="1">
            <a:spLocks noChangeArrowheads="1"/>
          </p:cNvSpPr>
          <p:nvPr/>
        </p:nvSpPr>
        <p:spPr bwMode="auto">
          <a:xfrm>
            <a:off x="3690938" y="1670050"/>
            <a:ext cx="438150" cy="473075"/>
          </a:xfrm>
          <a:prstGeom prst="rect">
            <a:avLst/>
          </a:prstGeom>
          <a:noFill/>
          <a:ln w="9525">
            <a:noFill/>
            <a:miter lim="800000"/>
            <a:headEnd/>
            <a:tailEnd/>
          </a:ln>
        </p:spPr>
        <p:txBody>
          <a:bodyPr>
            <a:spAutoFit/>
          </a:bodyPr>
          <a:lstStyle/>
          <a:p>
            <a:pPr>
              <a:spcBef>
                <a:spcPct val="50000"/>
              </a:spcBef>
            </a:pPr>
            <a:r>
              <a:rPr lang="en-US" sz="2500">
                <a:latin typeface="Arial"/>
                <a:cs typeface="Arial"/>
              </a:rPr>
              <a:t>$</a:t>
            </a:r>
          </a:p>
        </p:txBody>
      </p:sp>
    </p:spTree>
    <p:extLst>
      <p:ext uri="{BB962C8B-B14F-4D97-AF65-F5344CB8AC3E}">
        <p14:creationId xmlns:p14="http://schemas.microsoft.com/office/powerpoint/2010/main" val="7332464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81">
                                            <p:txEl>
                                              <p:pRg st="0" end="0"/>
                                            </p:txEl>
                                          </p:spTgt>
                                        </p:tgtEl>
                                        <p:attrNameLst>
                                          <p:attrName>style.visibility</p:attrName>
                                        </p:attrNameLst>
                                      </p:cBhvr>
                                      <p:to>
                                        <p:strVal val="visible"/>
                                      </p:to>
                                    </p:set>
                                    <p:animEffect transition="in" filter="wipe(left)">
                                      <p:cBhvr>
                                        <p:cTn id="12" dur="500"/>
                                        <p:tgtEl>
                                          <p:spTgt spid="113681">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13687"/>
                                        </p:tgtEl>
                                        <p:attrNameLst>
                                          <p:attrName>style.visibility</p:attrName>
                                        </p:attrNameLst>
                                      </p:cBhvr>
                                      <p:to>
                                        <p:strVal val="visible"/>
                                      </p:to>
                                    </p:set>
                                    <p:animEffect transition="in" filter="fade">
                                      <p:cBhvr>
                                        <p:cTn id="16" dur="500"/>
                                        <p:tgtEl>
                                          <p:spTgt spid="11368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3681">
                                            <p:txEl>
                                              <p:pRg st="1" end="1"/>
                                            </p:txEl>
                                          </p:spTgt>
                                        </p:tgtEl>
                                        <p:attrNameLst>
                                          <p:attrName>style.visibility</p:attrName>
                                        </p:attrNameLst>
                                      </p:cBhvr>
                                      <p:to>
                                        <p:strVal val="visible"/>
                                      </p:to>
                                    </p:set>
                                    <p:animEffect transition="in" filter="wipe(left)">
                                      <p:cBhvr>
                                        <p:cTn id="21" dur="500"/>
                                        <p:tgtEl>
                                          <p:spTgt spid="11368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3681">
                                            <p:txEl>
                                              <p:pRg st="2" end="2"/>
                                            </p:txEl>
                                          </p:spTgt>
                                        </p:tgtEl>
                                        <p:attrNameLst>
                                          <p:attrName>style.visibility</p:attrName>
                                        </p:attrNameLst>
                                      </p:cBhvr>
                                      <p:to>
                                        <p:strVal val="visible"/>
                                      </p:to>
                                    </p:set>
                                    <p:animEffect transition="in" filter="wipe(left)">
                                      <p:cBhvr>
                                        <p:cTn id="26" dur="500"/>
                                        <p:tgtEl>
                                          <p:spTgt spid="113681">
                                            <p:txEl>
                                              <p:pRg st="2" end="2"/>
                                            </p:txEl>
                                          </p:spTgt>
                                        </p:tgtEl>
                                      </p:cBhvr>
                                    </p:animEffect>
                                  </p:childTnLst>
                                </p:cTn>
                              </p:par>
                            </p:childTnLst>
                          </p:cTn>
                        </p:par>
                        <p:par>
                          <p:cTn id="27" fill="hold">
                            <p:stCondLst>
                              <p:cond delay="500"/>
                            </p:stCondLst>
                            <p:childTnLst>
                              <p:par>
                                <p:cTn id="28" presetID="18" presetClass="entr" presetSubtype="1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trips(down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3681">
                                            <p:txEl>
                                              <p:pRg st="3" end="3"/>
                                            </p:txEl>
                                          </p:spTgt>
                                        </p:tgtEl>
                                        <p:attrNameLst>
                                          <p:attrName>style.visibility</p:attrName>
                                        </p:attrNameLst>
                                      </p:cBhvr>
                                      <p:to>
                                        <p:strVal val="visible"/>
                                      </p:to>
                                    </p:set>
                                    <p:animEffect transition="in" filter="wipe(left)">
                                      <p:cBhvr>
                                        <p:cTn id="35" dur="500"/>
                                        <p:tgtEl>
                                          <p:spTgt spid="1136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1" grpId="0" uiExpand="1" build="p" bldLvl="5"/>
      <p:bldP spid="113687" grpId="0" uiExpan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62300" y="1009650"/>
            <a:ext cx="4979988" cy="5295900"/>
            <a:chOff x="2386" y="636"/>
            <a:chExt cx="3137" cy="3336"/>
          </a:xfrm>
        </p:grpSpPr>
        <p:graphicFrame>
          <p:nvGraphicFramePr>
            <p:cNvPr id="9218"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11315"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44" name="Rectangle 4"/>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9245" name="Rectangle 5"/>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sp>
        <p:nvSpPr>
          <p:cNvPr id="9222" name="AutoShape 15"/>
          <p:cNvSpPr>
            <a:spLocks noChangeArrowheads="1"/>
          </p:cNvSpPr>
          <p:nvPr/>
        </p:nvSpPr>
        <p:spPr bwMode="auto">
          <a:xfrm>
            <a:off x="3971925" y="1930400"/>
            <a:ext cx="1657350" cy="1733550"/>
          </a:xfrm>
          <a:prstGeom prst="rtTriangle">
            <a:avLst/>
          </a:prstGeom>
          <a:solidFill>
            <a:srgbClr val="66CCFF"/>
          </a:solidFill>
          <a:ln w="9525">
            <a:noFill/>
            <a:miter lim="800000"/>
            <a:headEnd/>
            <a:tailEnd/>
          </a:ln>
        </p:spPr>
        <p:txBody>
          <a:bodyPr wrap="none" anchor="ctr"/>
          <a:lstStyle/>
          <a:p>
            <a:endParaRPr lang="en-US">
              <a:latin typeface="Arial"/>
              <a:cs typeface="Arial"/>
            </a:endParaRPr>
          </a:p>
        </p:txBody>
      </p:sp>
      <p:sp>
        <p:nvSpPr>
          <p:cNvPr id="117785" name="AutoShape 25"/>
          <p:cNvSpPr>
            <a:spLocks noChangeArrowheads="1"/>
          </p:cNvSpPr>
          <p:nvPr/>
        </p:nvSpPr>
        <p:spPr bwMode="auto">
          <a:xfrm>
            <a:off x="5097463" y="3106738"/>
            <a:ext cx="528637" cy="554037"/>
          </a:xfrm>
          <a:prstGeom prst="rtTriangle">
            <a:avLst/>
          </a:prstGeom>
          <a:pattFill prst="wdUpDiag">
            <a:fgClr>
              <a:srgbClr val="33CCFF"/>
            </a:fgClr>
            <a:bgClr>
              <a:schemeClr val="bg1"/>
            </a:bgClr>
          </a:pattFill>
          <a:ln w="9525">
            <a:noFill/>
            <a:miter lim="800000"/>
            <a:headEnd/>
            <a:tailEnd/>
          </a:ln>
        </p:spPr>
        <p:txBody>
          <a:bodyPr wrap="none" anchor="ctr"/>
          <a:lstStyle/>
          <a:p>
            <a:endParaRPr lang="en-US">
              <a:latin typeface="Arial"/>
              <a:cs typeface="Arial"/>
            </a:endParaRPr>
          </a:p>
        </p:txBody>
      </p:sp>
      <p:sp>
        <p:nvSpPr>
          <p:cNvPr id="117786" name="Rectangle 26"/>
          <p:cNvSpPr>
            <a:spLocks noChangeArrowheads="1"/>
          </p:cNvSpPr>
          <p:nvPr/>
        </p:nvSpPr>
        <p:spPr bwMode="auto">
          <a:xfrm>
            <a:off x="3968750" y="3082925"/>
            <a:ext cx="1111250" cy="581025"/>
          </a:xfrm>
          <a:prstGeom prst="rect">
            <a:avLst/>
          </a:prstGeom>
          <a:pattFill prst="wdDnDiag">
            <a:fgClr>
              <a:srgbClr val="00CC99"/>
            </a:fgClr>
            <a:bgClr>
              <a:schemeClr val="bg1"/>
            </a:bgClr>
          </a:pattFill>
          <a:ln w="9525">
            <a:noFill/>
            <a:miter lim="800000"/>
            <a:headEnd/>
            <a:tailEnd/>
          </a:ln>
        </p:spPr>
        <p:txBody>
          <a:bodyPr wrap="none" anchor="ctr"/>
          <a:lstStyle/>
          <a:p>
            <a:endParaRPr lang="en-US">
              <a:latin typeface="Arial"/>
              <a:cs typeface="Arial"/>
            </a:endParaRPr>
          </a:p>
        </p:txBody>
      </p:sp>
      <p:sp>
        <p:nvSpPr>
          <p:cNvPr id="9225" name="Rectangle 6"/>
          <p:cNvSpPr>
            <a:spLocks noGrp="1" noChangeArrowheads="1"/>
          </p:cNvSpPr>
          <p:nvPr>
            <p:ph type="title"/>
          </p:nvPr>
        </p:nvSpPr>
        <p:spPr/>
        <p:txBody>
          <a:bodyPr/>
          <a:lstStyle/>
          <a:p>
            <a:pPr eaLnBrk="1" hangingPunct="1"/>
            <a:r>
              <a:rPr lang="en-US" dirty="0">
                <a:solidFill>
                  <a:schemeClr val="accent6">
                    <a:lumMod val="50000"/>
                  </a:schemeClr>
                </a:solidFill>
              </a:rPr>
              <a:t>EXAMPLE 2B: A higher price reduces </a:t>
            </a:r>
            <a:r>
              <a:rPr lang="en-US" b="1" i="1" dirty="0">
                <a:solidFill>
                  <a:schemeClr val="accent6">
                    <a:lumMod val="50000"/>
                  </a:schemeClr>
                </a:solidFill>
              </a:rPr>
              <a:t>CS</a:t>
            </a:r>
          </a:p>
        </p:txBody>
      </p:sp>
      <p:sp>
        <p:nvSpPr>
          <p:cNvPr id="117771" name="Rectangle 11"/>
          <p:cNvSpPr>
            <a:spLocks noGrp="1" noChangeArrowheads="1"/>
          </p:cNvSpPr>
          <p:nvPr>
            <p:ph idx="1"/>
          </p:nvPr>
        </p:nvSpPr>
        <p:spPr>
          <a:xfrm>
            <a:off x="4953000" y="990600"/>
            <a:ext cx="4072359" cy="5305425"/>
          </a:xfrm>
          <a:noFill/>
        </p:spPr>
        <p:txBody>
          <a:bodyPr>
            <a:normAutofit/>
          </a:bodyPr>
          <a:lstStyle/>
          <a:p>
            <a:pPr marL="0" indent="0" eaLnBrk="1" hangingPunct="1">
              <a:spcBef>
                <a:spcPct val="40000"/>
              </a:spcBef>
              <a:buFont typeface="Wingdings" pitchFamily="2" charset="2"/>
              <a:buNone/>
            </a:pPr>
            <a:r>
              <a:rPr lang="en-US" sz="2800" dirty="0">
                <a:solidFill>
                  <a:srgbClr val="002060"/>
                </a:solidFill>
              </a:rPr>
              <a:t>If </a:t>
            </a:r>
            <a:r>
              <a:rPr lang="en-US" sz="2800" b="1" i="1" dirty="0">
                <a:solidFill>
                  <a:srgbClr val="002060"/>
                </a:solidFill>
              </a:rPr>
              <a:t>P</a:t>
            </a:r>
            <a:r>
              <a:rPr lang="en-US" sz="2800" dirty="0">
                <a:solidFill>
                  <a:srgbClr val="002060"/>
                </a:solidFill>
              </a:rPr>
              <a:t> rises to $40, </a:t>
            </a:r>
          </a:p>
          <a:p>
            <a:pPr marL="0" indent="0" eaLnBrk="1" hangingPunct="1">
              <a:spcBef>
                <a:spcPct val="30000"/>
              </a:spcBef>
              <a:buFont typeface="Wingdings" pitchFamily="2" charset="2"/>
              <a:buNone/>
            </a:pPr>
            <a:r>
              <a:rPr lang="en-US" sz="2800" b="1" i="1" dirty="0"/>
              <a:t>CS</a:t>
            </a:r>
            <a:r>
              <a:rPr lang="en-US" sz="2800" dirty="0"/>
              <a:t> = ½ x 10 x $20</a:t>
            </a:r>
            <a:br>
              <a:rPr lang="en-US" sz="2800" dirty="0"/>
            </a:br>
            <a:r>
              <a:rPr lang="en-US" sz="2800" dirty="0"/>
              <a:t>      = $100.</a:t>
            </a:r>
          </a:p>
          <a:p>
            <a:pPr marL="0" indent="0" eaLnBrk="1" hangingPunct="1">
              <a:spcBef>
                <a:spcPct val="40000"/>
              </a:spcBef>
              <a:buFont typeface="Wingdings" pitchFamily="2" charset="2"/>
              <a:buNone/>
            </a:pPr>
            <a:r>
              <a:rPr lang="en-US" sz="2800" dirty="0"/>
              <a:t>	Two reasons for 	the fall in </a:t>
            </a:r>
            <a:r>
              <a:rPr lang="en-US" sz="2800" b="1" i="1" dirty="0"/>
              <a:t>CS</a:t>
            </a:r>
            <a:r>
              <a:rPr lang="en-US" sz="2800" dirty="0"/>
              <a:t>.</a:t>
            </a:r>
          </a:p>
        </p:txBody>
      </p:sp>
      <p:sp>
        <p:nvSpPr>
          <p:cNvPr id="9" name="Slide Number Placeholder 8"/>
          <p:cNvSpPr>
            <a:spLocks noGrp="1"/>
          </p:cNvSpPr>
          <p:nvPr>
            <p:ph type="sldNum" sz="quarter" idx="10"/>
          </p:nvPr>
        </p:nvSpPr>
        <p:spPr/>
        <p:txBody>
          <a:bodyPr/>
          <a:lstStyle/>
          <a:p>
            <a:pPr>
              <a:defRPr/>
            </a:pPr>
            <a:fld id="{2F37425F-5E17-4209-B948-B5CE2119E408}" type="slidenum">
              <a:rPr lang="en-US" smtClean="0"/>
              <a:pPr>
                <a:defRPr/>
              </a:pPr>
              <a:t>16</a:t>
            </a:fld>
            <a:endParaRPr lang="en-US" dirty="0"/>
          </a:p>
        </p:txBody>
      </p:sp>
      <p:grpSp>
        <p:nvGrpSpPr>
          <p:cNvPr id="3" name="Group 8"/>
          <p:cNvGrpSpPr>
            <a:grpSpLocks/>
          </p:cNvGrpSpPr>
          <p:nvPr/>
        </p:nvGrpSpPr>
        <p:grpSpPr bwMode="auto">
          <a:xfrm>
            <a:off x="3957638" y="1887538"/>
            <a:ext cx="3438525" cy="3495675"/>
            <a:chOff x="2887" y="1189"/>
            <a:chExt cx="2166" cy="2202"/>
          </a:xfrm>
        </p:grpSpPr>
        <p:sp>
          <p:nvSpPr>
            <p:cNvPr id="9242" name="Line 9"/>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9243" name="Rectangle 10"/>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sp>
        <p:nvSpPr>
          <p:cNvPr id="9228" name="Line 13"/>
          <p:cNvSpPr>
            <a:spLocks noChangeShapeType="1"/>
          </p:cNvSpPr>
          <p:nvPr/>
        </p:nvSpPr>
        <p:spPr bwMode="auto">
          <a:xfrm>
            <a:off x="3959225" y="3668713"/>
            <a:ext cx="1695450" cy="0"/>
          </a:xfrm>
          <a:prstGeom prst="line">
            <a:avLst/>
          </a:prstGeom>
          <a:noFill/>
          <a:ln w="12700">
            <a:solidFill>
              <a:srgbClr val="0000FF"/>
            </a:solidFill>
            <a:round/>
            <a:headEnd/>
            <a:tailEnd/>
          </a:ln>
        </p:spPr>
        <p:txBody>
          <a:bodyPr/>
          <a:lstStyle/>
          <a:p>
            <a:endParaRPr lang="en-US">
              <a:latin typeface="Arial"/>
              <a:cs typeface="Arial"/>
            </a:endParaRPr>
          </a:p>
        </p:txBody>
      </p:sp>
      <p:grpSp>
        <p:nvGrpSpPr>
          <p:cNvPr id="4" name="Group 23"/>
          <p:cNvGrpSpPr>
            <a:grpSpLocks/>
          </p:cNvGrpSpPr>
          <p:nvPr/>
        </p:nvGrpSpPr>
        <p:grpSpPr bwMode="auto">
          <a:xfrm>
            <a:off x="3252788" y="2881313"/>
            <a:ext cx="2111375" cy="3265487"/>
            <a:chOff x="2443" y="1815"/>
            <a:chExt cx="1330" cy="2057"/>
          </a:xfrm>
        </p:grpSpPr>
        <p:sp>
          <p:nvSpPr>
            <p:cNvPr id="9237" name="Rectangle 17"/>
            <p:cNvSpPr>
              <a:spLocks noChangeArrowheads="1"/>
            </p:cNvSpPr>
            <p:nvPr/>
          </p:nvSpPr>
          <p:spPr bwMode="auto">
            <a:xfrm>
              <a:off x="3444" y="3624"/>
              <a:ext cx="329" cy="248"/>
            </a:xfrm>
            <a:prstGeom prst="rect">
              <a:avLst/>
            </a:prstGeom>
            <a:noFill/>
            <a:ln w="12700">
              <a:solidFill>
                <a:srgbClr val="FF0000"/>
              </a:solidFill>
              <a:miter lim="800000"/>
              <a:headEnd/>
              <a:tailEnd/>
            </a:ln>
          </p:spPr>
          <p:txBody>
            <a:bodyPr wrap="none" anchor="ctr"/>
            <a:lstStyle/>
            <a:p>
              <a:endParaRPr lang="en-US">
                <a:latin typeface="Arial"/>
                <a:cs typeface="Arial"/>
              </a:endParaRPr>
            </a:p>
          </p:txBody>
        </p:sp>
        <p:grpSp>
          <p:nvGrpSpPr>
            <p:cNvPr id="5" name="Group 22"/>
            <p:cNvGrpSpPr>
              <a:grpSpLocks/>
            </p:cNvGrpSpPr>
            <p:nvPr/>
          </p:nvGrpSpPr>
          <p:grpSpPr bwMode="auto">
            <a:xfrm>
              <a:off x="2443" y="1815"/>
              <a:ext cx="1160" cy="248"/>
              <a:chOff x="2443" y="1815"/>
              <a:chExt cx="1160" cy="248"/>
            </a:xfrm>
          </p:grpSpPr>
          <p:sp>
            <p:nvSpPr>
              <p:cNvPr id="9240" name="Line 19"/>
              <p:cNvSpPr>
                <a:spLocks noChangeShapeType="1"/>
              </p:cNvSpPr>
              <p:nvPr/>
            </p:nvSpPr>
            <p:spPr bwMode="auto">
              <a:xfrm>
                <a:off x="2769" y="1937"/>
                <a:ext cx="834" cy="0"/>
              </a:xfrm>
              <a:prstGeom prst="line">
                <a:avLst/>
              </a:prstGeom>
              <a:noFill/>
              <a:ln w="12700">
                <a:solidFill>
                  <a:srgbClr val="FF0000"/>
                </a:solidFill>
                <a:round/>
                <a:headEnd/>
                <a:tailEnd/>
              </a:ln>
            </p:spPr>
            <p:txBody>
              <a:bodyPr/>
              <a:lstStyle/>
              <a:p>
                <a:endParaRPr lang="en-US">
                  <a:latin typeface="Arial"/>
                  <a:cs typeface="Arial"/>
                </a:endParaRPr>
              </a:p>
            </p:txBody>
          </p:sp>
          <p:sp>
            <p:nvSpPr>
              <p:cNvPr id="9241" name="Rectangle 20"/>
              <p:cNvSpPr>
                <a:spLocks noChangeArrowheads="1"/>
              </p:cNvSpPr>
              <p:nvPr/>
            </p:nvSpPr>
            <p:spPr bwMode="auto">
              <a:xfrm>
                <a:off x="2443" y="1815"/>
                <a:ext cx="329" cy="248"/>
              </a:xfrm>
              <a:prstGeom prst="rect">
                <a:avLst/>
              </a:prstGeom>
              <a:noFill/>
              <a:ln w="12700">
                <a:solidFill>
                  <a:srgbClr val="FF0000"/>
                </a:solidFill>
                <a:miter lim="800000"/>
                <a:headEnd/>
                <a:tailEnd/>
              </a:ln>
            </p:spPr>
            <p:txBody>
              <a:bodyPr wrap="none" anchor="ctr"/>
              <a:lstStyle/>
              <a:p>
                <a:endParaRPr lang="en-US">
                  <a:latin typeface="Arial"/>
                  <a:cs typeface="Arial"/>
                </a:endParaRPr>
              </a:p>
            </p:txBody>
          </p:sp>
        </p:grpSp>
        <p:sp>
          <p:nvSpPr>
            <p:cNvPr id="9239" name="Line 21"/>
            <p:cNvSpPr>
              <a:spLocks noChangeShapeType="1"/>
            </p:cNvSpPr>
            <p:nvPr/>
          </p:nvSpPr>
          <p:spPr bwMode="auto">
            <a:xfrm flipV="1">
              <a:off x="3600" y="1932"/>
              <a:ext cx="0" cy="1695"/>
            </a:xfrm>
            <a:prstGeom prst="line">
              <a:avLst/>
            </a:prstGeom>
            <a:noFill/>
            <a:ln w="12700">
              <a:solidFill>
                <a:srgbClr val="FF0000"/>
              </a:solidFill>
              <a:round/>
              <a:headEnd/>
              <a:tailEnd/>
            </a:ln>
          </p:spPr>
          <p:txBody>
            <a:bodyPr/>
            <a:lstStyle/>
            <a:p>
              <a:endParaRPr lang="en-US">
                <a:latin typeface="Arial"/>
                <a:cs typeface="Arial"/>
              </a:endParaRPr>
            </a:p>
          </p:txBody>
        </p:sp>
      </p:grpSp>
      <p:sp>
        <p:nvSpPr>
          <p:cNvPr id="117784" name="AutoShape 24"/>
          <p:cNvSpPr>
            <a:spLocks noChangeArrowheads="1"/>
          </p:cNvSpPr>
          <p:nvPr/>
        </p:nvSpPr>
        <p:spPr bwMode="auto">
          <a:xfrm>
            <a:off x="3967163" y="1924050"/>
            <a:ext cx="1100137" cy="1143000"/>
          </a:xfrm>
          <a:prstGeom prst="rtTriangle">
            <a:avLst/>
          </a:prstGeom>
          <a:solidFill>
            <a:srgbClr val="66FF66"/>
          </a:solidFill>
          <a:ln w="9525">
            <a:noFill/>
            <a:miter lim="800000"/>
            <a:headEnd/>
            <a:tailEnd/>
          </a:ln>
        </p:spPr>
        <p:txBody>
          <a:bodyPr wrap="none" anchor="ctr"/>
          <a:lstStyle/>
          <a:p>
            <a:endParaRPr lang="en-US">
              <a:latin typeface="Arial"/>
              <a:cs typeface="Arial"/>
            </a:endParaRPr>
          </a:p>
        </p:txBody>
      </p:sp>
      <p:grpSp>
        <p:nvGrpSpPr>
          <p:cNvPr id="6" name="Group 30"/>
          <p:cNvGrpSpPr>
            <a:grpSpLocks/>
          </p:cNvGrpSpPr>
          <p:nvPr/>
        </p:nvGrpSpPr>
        <p:grpSpPr bwMode="auto">
          <a:xfrm>
            <a:off x="341312" y="1863726"/>
            <a:ext cx="4943475" cy="1593850"/>
            <a:chOff x="609" y="1174"/>
            <a:chExt cx="3114" cy="1004"/>
          </a:xfrm>
        </p:grpSpPr>
        <p:sp>
          <p:nvSpPr>
            <p:cNvPr id="9235" name="Line 29"/>
            <p:cNvSpPr>
              <a:spLocks noChangeShapeType="1"/>
            </p:cNvSpPr>
            <p:nvPr/>
          </p:nvSpPr>
          <p:spPr bwMode="auto">
            <a:xfrm>
              <a:off x="2266" y="1632"/>
              <a:ext cx="1457" cy="546"/>
            </a:xfrm>
            <a:prstGeom prst="line">
              <a:avLst/>
            </a:prstGeom>
            <a:noFill/>
            <a:ln w="12700">
              <a:solidFill>
                <a:srgbClr val="0000FF"/>
              </a:solidFill>
              <a:round/>
              <a:headEnd/>
              <a:tailEnd type="none" w="lg" len="med"/>
            </a:ln>
          </p:spPr>
          <p:txBody>
            <a:bodyPr/>
            <a:lstStyle/>
            <a:p>
              <a:endParaRPr lang="en-US" sz="2000">
                <a:latin typeface="Arial"/>
                <a:cs typeface="Arial"/>
              </a:endParaRPr>
            </a:p>
          </p:txBody>
        </p:sp>
        <p:sp>
          <p:nvSpPr>
            <p:cNvPr id="9236" name="Text Box 27"/>
            <p:cNvSpPr txBox="1">
              <a:spLocks noChangeArrowheads="1"/>
            </p:cNvSpPr>
            <p:nvPr/>
          </p:nvSpPr>
          <p:spPr bwMode="auto">
            <a:xfrm>
              <a:off x="609" y="1174"/>
              <a:ext cx="1657" cy="756"/>
            </a:xfrm>
            <a:prstGeom prst="rect">
              <a:avLst/>
            </a:prstGeom>
            <a:noFill/>
            <a:ln w="9525">
              <a:solidFill>
                <a:srgbClr val="3333FF"/>
              </a:solidFill>
              <a:miter lim="800000"/>
              <a:headEnd/>
              <a:tailEnd/>
            </a:ln>
          </p:spPr>
          <p:txBody>
            <a:bodyPr>
              <a:spAutoFit/>
            </a:bodyPr>
            <a:lstStyle/>
            <a:p>
              <a:pPr>
                <a:spcBef>
                  <a:spcPct val="50000"/>
                </a:spcBef>
              </a:pPr>
              <a:r>
                <a:rPr lang="en-US" sz="2400" dirty="0">
                  <a:latin typeface="Arial"/>
                  <a:cs typeface="Arial"/>
                </a:rPr>
                <a:t>1. Fall in </a:t>
              </a:r>
              <a:r>
                <a:rPr lang="en-US" sz="2400" b="1" i="1" dirty="0">
                  <a:latin typeface="Arial"/>
                  <a:cs typeface="Arial"/>
                </a:rPr>
                <a:t>CS</a:t>
              </a:r>
              <a:r>
                <a:rPr lang="en-US" sz="2400" dirty="0">
                  <a:latin typeface="Arial"/>
                  <a:cs typeface="Arial"/>
                </a:rPr>
                <a:t> due to buyers leaving the market</a:t>
              </a:r>
            </a:p>
          </p:txBody>
        </p:sp>
      </p:grpSp>
      <p:grpSp>
        <p:nvGrpSpPr>
          <p:cNvPr id="7" name="Group 32"/>
          <p:cNvGrpSpPr>
            <a:grpSpLocks/>
          </p:cNvGrpSpPr>
          <p:nvPr/>
        </p:nvGrpSpPr>
        <p:grpSpPr bwMode="auto">
          <a:xfrm>
            <a:off x="341312" y="3514726"/>
            <a:ext cx="4140200" cy="2184401"/>
            <a:chOff x="609" y="2214"/>
            <a:chExt cx="2608" cy="1376"/>
          </a:xfrm>
        </p:grpSpPr>
        <p:sp>
          <p:nvSpPr>
            <p:cNvPr id="9233" name="Line 31"/>
            <p:cNvSpPr>
              <a:spLocks noChangeShapeType="1"/>
            </p:cNvSpPr>
            <p:nvPr/>
          </p:nvSpPr>
          <p:spPr bwMode="auto">
            <a:xfrm flipV="1">
              <a:off x="2252" y="2214"/>
              <a:ext cx="965" cy="523"/>
            </a:xfrm>
            <a:prstGeom prst="line">
              <a:avLst/>
            </a:prstGeom>
            <a:noFill/>
            <a:ln w="12700">
              <a:solidFill>
                <a:srgbClr val="00CC00"/>
              </a:solidFill>
              <a:round/>
              <a:headEnd/>
              <a:tailEnd/>
            </a:ln>
          </p:spPr>
          <p:txBody>
            <a:bodyPr/>
            <a:lstStyle/>
            <a:p>
              <a:endParaRPr lang="en-US" sz="2000">
                <a:latin typeface="Arial"/>
                <a:cs typeface="Arial"/>
              </a:endParaRPr>
            </a:p>
          </p:txBody>
        </p:sp>
        <p:sp>
          <p:nvSpPr>
            <p:cNvPr id="9234" name="Text Box 28"/>
            <p:cNvSpPr txBox="1">
              <a:spLocks noChangeArrowheads="1"/>
            </p:cNvSpPr>
            <p:nvPr/>
          </p:nvSpPr>
          <p:spPr bwMode="auto">
            <a:xfrm>
              <a:off x="609" y="2601"/>
              <a:ext cx="1657" cy="989"/>
            </a:xfrm>
            <a:prstGeom prst="rect">
              <a:avLst/>
            </a:prstGeom>
            <a:noFill/>
            <a:ln w="9525">
              <a:solidFill>
                <a:srgbClr val="00CC00"/>
              </a:solidFill>
              <a:miter lim="800000"/>
              <a:headEnd/>
              <a:tailEnd/>
            </a:ln>
          </p:spPr>
          <p:txBody>
            <a:bodyPr wrap="square">
              <a:spAutoFit/>
            </a:bodyPr>
            <a:lstStyle/>
            <a:p>
              <a:pPr>
                <a:spcBef>
                  <a:spcPct val="50000"/>
                </a:spcBef>
              </a:pPr>
              <a:r>
                <a:rPr lang="en-US" sz="2400" dirty="0">
                  <a:latin typeface="Arial"/>
                  <a:cs typeface="Arial"/>
                </a:rPr>
                <a:t>2. Fall in </a:t>
              </a:r>
              <a:r>
                <a:rPr lang="en-US" sz="2400" b="1" i="1" dirty="0">
                  <a:latin typeface="Arial"/>
                  <a:cs typeface="Arial"/>
                </a:rPr>
                <a:t>CS</a:t>
              </a:r>
              <a:r>
                <a:rPr lang="en-US" sz="2400" dirty="0">
                  <a:latin typeface="Arial"/>
                  <a:cs typeface="Arial"/>
                </a:rPr>
                <a:t> due to remaining buyers paying the higher </a:t>
              </a:r>
              <a:r>
                <a:rPr lang="en-US" sz="2400" b="1" i="1" dirty="0">
                  <a:latin typeface="Arial"/>
                  <a:cs typeface="Arial"/>
                </a:rPr>
                <a:t>P</a:t>
              </a:r>
            </a:p>
          </p:txBody>
        </p:sp>
      </p:grpSp>
    </p:spTree>
    <p:extLst>
      <p:ext uri="{BB962C8B-B14F-4D97-AF65-F5344CB8AC3E}">
        <p14:creationId xmlns:p14="http://schemas.microsoft.com/office/powerpoint/2010/main" val="42846103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71">
                                            <p:txEl>
                                              <p:pRg st="0" end="0"/>
                                            </p:txEl>
                                          </p:spTgt>
                                        </p:tgtEl>
                                        <p:attrNameLst>
                                          <p:attrName>style.visibility</p:attrName>
                                        </p:attrNameLst>
                                      </p:cBhvr>
                                      <p:to>
                                        <p:strVal val="visible"/>
                                      </p:to>
                                    </p:set>
                                    <p:animEffect transition="in" filter="wipe(left)">
                                      <p:cBhvr>
                                        <p:cTn id="7" dur="500"/>
                                        <p:tgtEl>
                                          <p:spTgt spid="117771">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7771">
                                            <p:txEl>
                                              <p:pRg st="1" end="1"/>
                                            </p:txEl>
                                          </p:spTgt>
                                        </p:tgtEl>
                                        <p:attrNameLst>
                                          <p:attrName>style.visibility</p:attrName>
                                        </p:attrNameLst>
                                      </p:cBhvr>
                                      <p:to>
                                        <p:strVal val="visible"/>
                                      </p:to>
                                    </p:set>
                                    <p:animEffect transition="in" filter="wipe(left)">
                                      <p:cBhvr>
                                        <p:cTn id="16" dur="500"/>
                                        <p:tgtEl>
                                          <p:spTgt spid="117771">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7784"/>
                                        </p:tgtEl>
                                        <p:attrNameLst>
                                          <p:attrName>style.visibility</p:attrName>
                                        </p:attrNameLst>
                                      </p:cBhvr>
                                      <p:to>
                                        <p:strVal val="visible"/>
                                      </p:to>
                                    </p:set>
                                    <p:animEffect transition="in" filter="fade">
                                      <p:cBhvr>
                                        <p:cTn id="20" dur="500"/>
                                        <p:tgtEl>
                                          <p:spTgt spid="11778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7771">
                                            <p:txEl>
                                              <p:pRg st="2" end="2"/>
                                            </p:txEl>
                                          </p:spTgt>
                                        </p:tgtEl>
                                        <p:attrNameLst>
                                          <p:attrName>style.visibility</p:attrName>
                                        </p:attrNameLst>
                                      </p:cBhvr>
                                      <p:to>
                                        <p:strVal val="visible"/>
                                      </p:to>
                                    </p:set>
                                    <p:animEffect transition="in" filter="wipe(left)">
                                      <p:cBhvr>
                                        <p:cTn id="25" dur="500"/>
                                        <p:tgtEl>
                                          <p:spTgt spid="11777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7785"/>
                                        </p:tgtEl>
                                        <p:attrNameLst>
                                          <p:attrName>style.visibility</p:attrName>
                                        </p:attrNameLst>
                                      </p:cBhvr>
                                      <p:to>
                                        <p:strVal val="visible"/>
                                      </p:to>
                                    </p:set>
                                    <p:animEffect transition="in" filter="fade">
                                      <p:cBhvr>
                                        <p:cTn id="33" dur="500"/>
                                        <p:tgtEl>
                                          <p:spTgt spid="11778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7786"/>
                                        </p:tgtEl>
                                        <p:attrNameLst>
                                          <p:attrName>style.visibility</p:attrName>
                                        </p:attrNameLst>
                                      </p:cBhvr>
                                      <p:to>
                                        <p:strVal val="visible"/>
                                      </p:to>
                                    </p:set>
                                    <p:animEffect transition="in" filter="fade">
                                      <p:cBhvr>
                                        <p:cTn id="41" dur="500"/>
                                        <p:tgtEl>
                                          <p:spTgt spid="117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5" grpId="0" animBg="1"/>
      <p:bldP spid="117786" grpId="0" animBg="1"/>
      <p:bldP spid="117771" grpId="0" build="p" bldLvl="5"/>
      <p:bldP spid="11778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1: </a:t>
            </a:r>
            <a:r>
              <a:rPr lang="en-US" dirty="0">
                <a:solidFill>
                  <a:srgbClr val="C00000"/>
                </a:solidFill>
              </a:rPr>
              <a:t>Consumer surplus</a:t>
            </a:r>
          </a:p>
        </p:txBody>
      </p:sp>
      <p:sp>
        <p:nvSpPr>
          <p:cNvPr id="3" name="Content Placeholder 2"/>
          <p:cNvSpPr>
            <a:spLocks noGrp="1"/>
          </p:cNvSpPr>
          <p:nvPr>
            <p:ph idx="1"/>
          </p:nvPr>
        </p:nvSpPr>
        <p:spPr>
          <a:xfrm>
            <a:off x="228600" y="914400"/>
            <a:ext cx="4072359" cy="5534025"/>
          </a:xfrm>
          <a:prstGeom prst="rect">
            <a:avLst/>
          </a:prstGeom>
        </p:spPr>
        <p:txBody>
          <a:bodyPr>
            <a:noAutofit/>
          </a:bodyPr>
          <a:lstStyle/>
          <a:p>
            <a:pPr marL="514350" indent="-514350">
              <a:spcBef>
                <a:spcPct val="45000"/>
              </a:spcBef>
              <a:buClr>
                <a:srgbClr val="C00000"/>
              </a:buClr>
              <a:buSzPct val="100000"/>
              <a:buFont typeface="+mj-lt"/>
              <a:buAutoNum type="alphaUcPeriod"/>
            </a:pPr>
            <a:r>
              <a:rPr lang="en-US" sz="2800" dirty="0">
                <a:solidFill>
                  <a:schemeClr val="tx1"/>
                </a:solidFill>
                <a:cs typeface="Arial"/>
              </a:rPr>
              <a:t>Find marginal buyer’s </a:t>
            </a:r>
            <a:r>
              <a:rPr lang="en-US" sz="2800" b="1" i="1" dirty="0">
                <a:solidFill>
                  <a:schemeClr val="tx1"/>
                </a:solidFill>
                <a:cs typeface="Arial"/>
              </a:rPr>
              <a:t>WTP</a:t>
            </a:r>
            <a:r>
              <a:rPr lang="en-US" sz="2800" dirty="0">
                <a:solidFill>
                  <a:schemeClr val="tx1"/>
                </a:solidFill>
                <a:cs typeface="Arial"/>
              </a:rPr>
              <a:t> at 	 </a:t>
            </a:r>
            <a:r>
              <a:rPr lang="en-US" sz="2800" b="1" i="1" dirty="0">
                <a:solidFill>
                  <a:schemeClr val="tx1"/>
                </a:solidFill>
                <a:cs typeface="Arial"/>
              </a:rPr>
              <a:t>Q</a:t>
            </a:r>
            <a:r>
              <a:rPr lang="en-US" sz="2800" dirty="0">
                <a:solidFill>
                  <a:schemeClr val="tx1"/>
                </a:solidFill>
                <a:cs typeface="Arial"/>
              </a:rPr>
              <a:t> = 10. </a:t>
            </a:r>
          </a:p>
          <a:p>
            <a:pPr marL="514350" indent="-514350">
              <a:spcBef>
                <a:spcPct val="45000"/>
              </a:spcBef>
              <a:buClr>
                <a:srgbClr val="C00000"/>
              </a:buClr>
              <a:buSzPct val="100000"/>
              <a:buFont typeface="+mj-lt"/>
              <a:buAutoNum type="alphaUcPeriod"/>
            </a:pPr>
            <a:r>
              <a:rPr lang="en-US" sz="2800" dirty="0">
                <a:solidFill>
                  <a:schemeClr val="tx1"/>
                </a:solidFill>
                <a:cs typeface="Arial"/>
              </a:rPr>
              <a:t>Find </a:t>
            </a:r>
            <a:r>
              <a:rPr lang="en-US" sz="2800" b="1" i="1" dirty="0">
                <a:solidFill>
                  <a:schemeClr val="tx1"/>
                </a:solidFill>
                <a:cs typeface="Arial"/>
              </a:rPr>
              <a:t>CS</a:t>
            </a:r>
            <a:r>
              <a:rPr lang="en-US" sz="2800" dirty="0">
                <a:solidFill>
                  <a:schemeClr val="tx1"/>
                </a:solidFill>
                <a:cs typeface="Arial"/>
              </a:rPr>
              <a:t> for </a:t>
            </a:r>
            <a:r>
              <a:rPr lang="en-US" sz="2800" b="1" i="1" dirty="0">
                <a:solidFill>
                  <a:schemeClr val="tx1"/>
                </a:solidFill>
                <a:cs typeface="Arial"/>
              </a:rPr>
              <a:t>P</a:t>
            </a:r>
            <a:r>
              <a:rPr lang="en-US" sz="2800" dirty="0">
                <a:solidFill>
                  <a:schemeClr val="tx1"/>
                </a:solidFill>
                <a:cs typeface="Arial"/>
              </a:rPr>
              <a:t> = $30</a:t>
            </a:r>
          </a:p>
          <a:p>
            <a:pPr marL="0" indent="0">
              <a:spcBef>
                <a:spcPct val="45000"/>
              </a:spcBef>
              <a:buClr>
                <a:srgbClr val="003399"/>
              </a:buClr>
              <a:buSzPct val="120000"/>
              <a:buNone/>
            </a:pPr>
            <a:r>
              <a:rPr lang="en-US" sz="2800" dirty="0">
                <a:solidFill>
                  <a:srgbClr val="002060"/>
                </a:solidFill>
                <a:cs typeface="Arial"/>
              </a:rPr>
              <a:t>Suppose </a:t>
            </a:r>
            <a:r>
              <a:rPr lang="en-US" sz="2800" b="1" i="1" dirty="0">
                <a:solidFill>
                  <a:srgbClr val="002060"/>
                </a:solidFill>
                <a:cs typeface="Arial"/>
              </a:rPr>
              <a:t>P</a:t>
            </a:r>
            <a:r>
              <a:rPr lang="en-US" sz="2800" dirty="0">
                <a:solidFill>
                  <a:srgbClr val="002060"/>
                </a:solidFill>
                <a:cs typeface="Arial"/>
              </a:rPr>
              <a:t> falls to $20.</a:t>
            </a:r>
            <a:br>
              <a:rPr lang="en-US" sz="2800" dirty="0">
                <a:solidFill>
                  <a:srgbClr val="002060"/>
                </a:solidFill>
                <a:cs typeface="Arial"/>
              </a:rPr>
            </a:br>
            <a:r>
              <a:rPr lang="en-US" sz="2800" dirty="0">
                <a:solidFill>
                  <a:srgbClr val="002060"/>
                </a:solidFill>
                <a:cs typeface="Arial"/>
              </a:rPr>
              <a:t>How much will </a:t>
            </a:r>
            <a:r>
              <a:rPr lang="en-US" sz="2800" b="1" i="1" dirty="0">
                <a:solidFill>
                  <a:srgbClr val="002060"/>
                </a:solidFill>
                <a:cs typeface="Arial"/>
              </a:rPr>
              <a:t>CS</a:t>
            </a:r>
            <a:r>
              <a:rPr lang="en-US" sz="2800" dirty="0">
                <a:solidFill>
                  <a:srgbClr val="002060"/>
                </a:solidFill>
                <a:cs typeface="Arial"/>
              </a:rPr>
              <a:t> increase due to…</a:t>
            </a:r>
          </a:p>
          <a:p>
            <a:pPr marL="514350" indent="-514350">
              <a:buClr>
                <a:srgbClr val="C00000"/>
              </a:buClr>
              <a:buSzPct val="100000"/>
              <a:buFont typeface="+mj-lt"/>
              <a:buAutoNum type="alphaUcPeriod" startAt="3"/>
            </a:pPr>
            <a:r>
              <a:rPr lang="en-US" sz="2800" dirty="0">
                <a:solidFill>
                  <a:schemeClr val="tx1"/>
                </a:solidFill>
                <a:cs typeface="Arial"/>
              </a:rPr>
              <a:t>buyers entering </a:t>
            </a:r>
            <a:br>
              <a:rPr lang="en-US" sz="2800" dirty="0">
                <a:solidFill>
                  <a:schemeClr val="tx1"/>
                </a:solidFill>
                <a:cs typeface="Arial"/>
              </a:rPr>
            </a:br>
            <a:r>
              <a:rPr lang="en-US" sz="2800" dirty="0">
                <a:solidFill>
                  <a:schemeClr val="tx1"/>
                </a:solidFill>
                <a:cs typeface="Arial"/>
              </a:rPr>
              <a:t>the market</a:t>
            </a:r>
          </a:p>
          <a:p>
            <a:pPr marL="514350" indent="-514350">
              <a:buClr>
                <a:srgbClr val="C00000"/>
              </a:buClr>
              <a:buSzPct val="100000"/>
              <a:buFont typeface="+mj-lt"/>
              <a:buAutoNum type="alphaUcPeriod" startAt="3"/>
            </a:pPr>
            <a:r>
              <a:rPr lang="en-US" sz="2800" dirty="0">
                <a:solidFill>
                  <a:schemeClr val="tx1"/>
                </a:solidFill>
                <a:cs typeface="Arial"/>
              </a:rPr>
              <a:t>existing buyers paying lower price</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17</a:t>
            </a:fld>
            <a:endParaRPr lang="en-US"/>
          </a:p>
        </p:txBody>
      </p:sp>
      <p:grpSp>
        <p:nvGrpSpPr>
          <p:cNvPr id="25" name="Group 24"/>
          <p:cNvGrpSpPr/>
          <p:nvPr/>
        </p:nvGrpSpPr>
        <p:grpSpPr>
          <a:xfrm>
            <a:off x="4135437" y="719138"/>
            <a:ext cx="4856163" cy="5791200"/>
            <a:chOff x="4035425" y="906463"/>
            <a:chExt cx="4856163" cy="5791200"/>
          </a:xfrm>
        </p:grpSpPr>
        <p:graphicFrame>
          <p:nvGraphicFramePr>
            <p:cNvPr id="26" name="Object 67"/>
            <p:cNvGraphicFramePr>
              <a:graphicFrameLocks noChangeAspect="1"/>
            </p:cNvGraphicFramePr>
            <p:nvPr>
              <p:extLst>
                <p:ext uri="{D42A27DB-BD31-4B8C-83A1-F6EECF244321}">
                  <p14:modId xmlns:p14="http://schemas.microsoft.com/office/powerpoint/2010/main" val="12160162"/>
                </p:ext>
              </p:extLst>
            </p:nvPr>
          </p:nvGraphicFramePr>
          <p:xfrm>
            <a:off x="4070350" y="906463"/>
            <a:ext cx="4821238" cy="5791200"/>
          </p:xfrm>
          <a:graphic>
            <a:graphicData uri="http://schemas.openxmlformats.org/presentationml/2006/ole">
              <mc:AlternateContent xmlns:mc="http://schemas.openxmlformats.org/markup-compatibility/2006">
                <mc:Choice xmlns:v="urn:schemas-microsoft-com:vml" Requires="v">
                  <p:oleObj spid="_x0000_s12336" name="Worksheet" r:id="rId4" imgW="3390840" imgH="3705046" progId="Excel.Sheet.8">
                    <p:embed/>
                  </p:oleObj>
                </mc:Choice>
                <mc:Fallback>
                  <p:oleObj name="Worksheet" r:id="rId4" imgW="3390840" imgH="3705046"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0350" y="906463"/>
                          <a:ext cx="482123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27" name="Text Box 68" descr="Wide upward diagonal"/>
            <p:cNvSpPr txBox="1">
              <a:spLocks noChangeArrowheads="1"/>
            </p:cNvSpPr>
            <p:nvPr/>
          </p:nvSpPr>
          <p:spPr bwMode="auto">
            <a:xfrm>
              <a:off x="4198938" y="1054100"/>
              <a:ext cx="592137" cy="503238"/>
            </a:xfrm>
            <a:prstGeom prst="rect">
              <a:avLst/>
            </a:prstGeom>
            <a:ln w="9525">
              <a:noFill/>
              <a:miter lim="800000"/>
              <a:headEnd/>
              <a:tailEnd/>
            </a:ln>
          </p:spPr>
          <p:txBody>
            <a:bodyPr>
              <a:spAutoFit/>
            </a:bodyPr>
            <a:lstStyle/>
            <a:p>
              <a:pPr algn="ctr">
                <a:spcBef>
                  <a:spcPct val="50000"/>
                </a:spcBef>
              </a:pPr>
              <a:r>
                <a:rPr lang="en-US" sz="2700" b="1" i="1" dirty="0">
                  <a:latin typeface="Arial"/>
                  <a:cs typeface="Arial"/>
                </a:rPr>
                <a:t>P</a:t>
              </a:r>
            </a:p>
          </p:txBody>
        </p:sp>
        <p:sp useBgFill="1">
          <p:nvSpPr>
            <p:cNvPr id="28" name="Text Box 70" descr="Wide upward diagonal"/>
            <p:cNvSpPr txBox="1">
              <a:spLocks noChangeArrowheads="1"/>
            </p:cNvSpPr>
            <p:nvPr/>
          </p:nvSpPr>
          <p:spPr bwMode="auto">
            <a:xfrm>
              <a:off x="8277225" y="6051550"/>
              <a:ext cx="592138" cy="415498"/>
            </a:xfrm>
            <a:prstGeom prst="rect">
              <a:avLst/>
            </a:prstGeom>
            <a:ln w="9525">
              <a:noFill/>
              <a:miter lim="800000"/>
              <a:headEnd/>
              <a:tailEnd/>
            </a:ln>
          </p:spPr>
          <p:txBody>
            <a:bodyPr tIns="0" bIns="0">
              <a:spAutoFit/>
            </a:bodyPr>
            <a:lstStyle/>
            <a:p>
              <a:pPr algn="ctr">
                <a:spcBef>
                  <a:spcPct val="50000"/>
                </a:spcBef>
              </a:pPr>
              <a:r>
                <a:rPr lang="en-US" sz="2700" b="1" i="1" dirty="0">
                  <a:latin typeface="Arial"/>
                  <a:cs typeface="Arial"/>
                </a:rPr>
                <a:t>Q</a:t>
              </a:r>
            </a:p>
          </p:txBody>
        </p:sp>
        <p:sp>
          <p:nvSpPr>
            <p:cNvPr id="29" name="Text Box 71"/>
            <p:cNvSpPr txBox="1">
              <a:spLocks noChangeArrowheads="1"/>
            </p:cNvSpPr>
            <p:nvPr/>
          </p:nvSpPr>
          <p:spPr bwMode="auto">
            <a:xfrm>
              <a:off x="5251450" y="1298575"/>
              <a:ext cx="2909888" cy="488950"/>
            </a:xfrm>
            <a:prstGeom prst="rect">
              <a:avLst/>
            </a:prstGeom>
            <a:solidFill>
              <a:schemeClr val="bg1"/>
            </a:solidFill>
            <a:ln w="9525">
              <a:noFill/>
              <a:miter lim="800000"/>
              <a:headEnd/>
              <a:tailEnd/>
            </a:ln>
          </p:spPr>
          <p:txBody>
            <a:bodyPr>
              <a:spAutoFit/>
            </a:bodyPr>
            <a:lstStyle/>
            <a:p>
              <a:pPr algn="ctr">
                <a:spcBef>
                  <a:spcPct val="50000"/>
                </a:spcBef>
              </a:pPr>
              <a:r>
                <a:rPr lang="en-US" sz="2600" i="1" dirty="0">
                  <a:latin typeface="Arial"/>
                  <a:cs typeface="Arial"/>
                </a:rPr>
                <a:t>demand curve</a:t>
              </a:r>
            </a:p>
          </p:txBody>
        </p:sp>
        <p:sp>
          <p:nvSpPr>
            <p:cNvPr id="30" name="Text Box 10"/>
            <p:cNvSpPr txBox="1">
              <a:spLocks noChangeArrowheads="1"/>
            </p:cNvSpPr>
            <p:nvPr/>
          </p:nvSpPr>
          <p:spPr bwMode="auto">
            <a:xfrm>
              <a:off x="4035425" y="1547813"/>
              <a:ext cx="438150" cy="473075"/>
            </a:xfrm>
            <a:prstGeom prst="rect">
              <a:avLst/>
            </a:prstGeom>
            <a:noFill/>
            <a:ln w="9525">
              <a:noFill/>
              <a:miter lim="800000"/>
              <a:headEnd/>
              <a:tailEnd/>
            </a:ln>
          </p:spPr>
          <p:txBody>
            <a:bodyPr>
              <a:spAutoFit/>
            </a:bodyPr>
            <a:lstStyle/>
            <a:p>
              <a:pPr>
                <a:spcBef>
                  <a:spcPct val="50000"/>
                </a:spcBef>
              </a:pPr>
              <a:r>
                <a:rPr lang="en-US" sz="2500">
                  <a:latin typeface="Arial"/>
                  <a:cs typeface="Arial"/>
                </a:rPr>
                <a:t>$</a:t>
              </a:r>
            </a:p>
          </p:txBody>
        </p:sp>
      </p:grpSp>
    </p:spTree>
    <p:extLst>
      <p:ext uri="{BB962C8B-B14F-4D97-AF65-F5344CB8AC3E}">
        <p14:creationId xmlns:p14="http://schemas.microsoft.com/office/powerpoint/2010/main" val="211934671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1: </a:t>
            </a:r>
            <a:r>
              <a:rPr lang="en-US" dirty="0">
                <a:solidFill>
                  <a:srgbClr val="C00000"/>
                </a:solidFill>
              </a:rPr>
              <a:t>Answers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3" name="Content Placeholder 2"/>
          <p:cNvSpPr>
            <a:spLocks noGrp="1"/>
          </p:cNvSpPr>
          <p:nvPr>
            <p:ph idx="12"/>
          </p:nvPr>
        </p:nvSpPr>
        <p:spPr>
          <a:xfrm>
            <a:off x="228600" y="990599"/>
            <a:ext cx="3917950" cy="5343525"/>
          </a:xfrm>
        </p:spPr>
        <p:txBody>
          <a:bodyPr>
            <a:noAutofit/>
          </a:bodyPr>
          <a:lstStyle/>
          <a:p>
            <a:pPr marL="514350" indent="-514350">
              <a:spcBef>
                <a:spcPct val="45000"/>
              </a:spcBef>
              <a:buClr>
                <a:srgbClr val="C00000"/>
              </a:buClr>
              <a:buSzPct val="100000"/>
              <a:buFont typeface="+mj-lt"/>
              <a:buAutoNum type="alphaUcPeriod"/>
            </a:pPr>
            <a:r>
              <a:rPr lang="en-US" sz="2700" dirty="0">
                <a:solidFill>
                  <a:schemeClr val="accent6">
                    <a:lumMod val="50000"/>
                  </a:schemeClr>
                </a:solidFill>
                <a:cs typeface="Arial"/>
              </a:rPr>
              <a:t>At </a:t>
            </a:r>
            <a:r>
              <a:rPr lang="en-US" sz="2700" b="1" i="1" dirty="0">
                <a:solidFill>
                  <a:schemeClr val="accent6">
                    <a:lumMod val="50000"/>
                  </a:schemeClr>
                </a:solidFill>
                <a:cs typeface="Arial"/>
              </a:rPr>
              <a:t>Q</a:t>
            </a:r>
            <a:r>
              <a:rPr lang="en-US" sz="2700" dirty="0">
                <a:solidFill>
                  <a:schemeClr val="accent6">
                    <a:lumMod val="50000"/>
                  </a:schemeClr>
                </a:solidFill>
                <a:cs typeface="Arial"/>
              </a:rPr>
              <a:t> = 10, marginal buyer’s </a:t>
            </a:r>
            <a:r>
              <a:rPr lang="en-US" sz="2700" b="1" i="1" dirty="0">
                <a:solidFill>
                  <a:schemeClr val="accent6">
                    <a:lumMod val="50000"/>
                  </a:schemeClr>
                </a:solidFill>
                <a:cs typeface="Arial"/>
              </a:rPr>
              <a:t>WTP</a:t>
            </a:r>
            <a:r>
              <a:rPr lang="en-US" sz="2700" dirty="0">
                <a:solidFill>
                  <a:schemeClr val="accent6">
                    <a:lumMod val="50000"/>
                  </a:schemeClr>
                </a:solidFill>
                <a:cs typeface="Arial"/>
              </a:rPr>
              <a:t> is $30.</a:t>
            </a:r>
          </a:p>
          <a:p>
            <a:pPr marL="514350" indent="-514350">
              <a:spcBef>
                <a:spcPct val="45000"/>
              </a:spcBef>
              <a:buClr>
                <a:srgbClr val="C00000"/>
              </a:buClr>
              <a:buSzPct val="100000"/>
              <a:buFont typeface="+mj-lt"/>
              <a:buAutoNum type="alphaUcPeriod"/>
            </a:pPr>
            <a:r>
              <a:rPr lang="en-US" sz="2700" b="1" i="1" dirty="0">
                <a:solidFill>
                  <a:schemeClr val="accent6">
                    <a:lumMod val="50000"/>
                  </a:schemeClr>
                </a:solidFill>
                <a:cs typeface="Arial"/>
              </a:rPr>
              <a:t>CS</a:t>
            </a:r>
            <a:r>
              <a:rPr lang="en-US" sz="2700" dirty="0">
                <a:solidFill>
                  <a:schemeClr val="accent6">
                    <a:lumMod val="50000"/>
                  </a:schemeClr>
                </a:solidFill>
                <a:cs typeface="Arial"/>
              </a:rPr>
              <a:t> = ½ x 10 x $10 </a:t>
            </a:r>
            <a:br>
              <a:rPr lang="en-US" sz="2700" dirty="0">
                <a:solidFill>
                  <a:schemeClr val="accent6">
                    <a:lumMod val="50000"/>
                  </a:schemeClr>
                </a:solidFill>
                <a:cs typeface="Arial"/>
              </a:rPr>
            </a:br>
            <a:r>
              <a:rPr lang="en-US" sz="2700" dirty="0">
                <a:solidFill>
                  <a:schemeClr val="accent6">
                    <a:lumMod val="50000"/>
                  </a:schemeClr>
                </a:solidFill>
                <a:cs typeface="Arial"/>
              </a:rPr>
              <a:t>= $50</a:t>
            </a:r>
          </a:p>
          <a:p>
            <a:pPr marL="0" indent="0">
              <a:spcBef>
                <a:spcPct val="45000"/>
              </a:spcBef>
              <a:buClr>
                <a:srgbClr val="003399"/>
              </a:buClr>
              <a:buSzPct val="120000"/>
              <a:buNone/>
            </a:pPr>
            <a:r>
              <a:rPr lang="en-US" sz="2700" b="1" i="1" dirty="0">
                <a:cs typeface="Arial"/>
              </a:rPr>
              <a:t>P</a:t>
            </a:r>
            <a:r>
              <a:rPr lang="en-US" sz="2700" dirty="0">
                <a:cs typeface="Arial"/>
              </a:rPr>
              <a:t>  falls to $20.</a:t>
            </a:r>
          </a:p>
          <a:p>
            <a:pPr marL="514350" indent="-514350">
              <a:buClr>
                <a:srgbClr val="C00000"/>
              </a:buClr>
              <a:buSzPct val="100000"/>
              <a:buFont typeface="+mj-lt"/>
              <a:buAutoNum type="alphaUcPeriod" startAt="3"/>
            </a:pPr>
            <a:r>
              <a:rPr lang="en-US" sz="2700" b="1" i="1" dirty="0">
                <a:solidFill>
                  <a:schemeClr val="accent6">
                    <a:lumMod val="50000"/>
                  </a:schemeClr>
                </a:solidFill>
                <a:cs typeface="Arial"/>
              </a:rPr>
              <a:t>CS</a:t>
            </a:r>
            <a:r>
              <a:rPr lang="en-US" sz="2700" dirty="0">
                <a:solidFill>
                  <a:schemeClr val="accent6">
                    <a:lumMod val="50000"/>
                  </a:schemeClr>
                </a:solidFill>
                <a:cs typeface="Arial"/>
              </a:rPr>
              <a:t> for the </a:t>
            </a:r>
            <a:br>
              <a:rPr lang="en-US" sz="2700" dirty="0">
                <a:solidFill>
                  <a:schemeClr val="accent6">
                    <a:lumMod val="50000"/>
                  </a:schemeClr>
                </a:solidFill>
                <a:cs typeface="Arial"/>
              </a:rPr>
            </a:br>
            <a:r>
              <a:rPr lang="en-US" sz="2700" dirty="0">
                <a:solidFill>
                  <a:schemeClr val="accent6">
                    <a:lumMod val="50000"/>
                  </a:schemeClr>
                </a:solidFill>
                <a:cs typeface="Arial"/>
              </a:rPr>
              <a:t>additional buyers </a:t>
            </a:r>
            <a:br>
              <a:rPr lang="en-US" sz="2700" dirty="0">
                <a:solidFill>
                  <a:schemeClr val="accent6">
                    <a:lumMod val="50000"/>
                  </a:schemeClr>
                </a:solidFill>
                <a:cs typeface="Arial"/>
              </a:rPr>
            </a:br>
            <a:r>
              <a:rPr lang="en-US" sz="2700" dirty="0">
                <a:solidFill>
                  <a:schemeClr val="accent6">
                    <a:lumMod val="50000"/>
                  </a:schemeClr>
                </a:solidFill>
                <a:cs typeface="Arial"/>
              </a:rPr>
              <a:t>= ½ x 10 x $10 = $50</a:t>
            </a:r>
          </a:p>
          <a:p>
            <a:pPr marL="514350" indent="-514350">
              <a:buClr>
                <a:srgbClr val="C00000"/>
              </a:buClr>
              <a:buSzPct val="100000"/>
              <a:buFont typeface="+mj-lt"/>
              <a:buAutoNum type="alphaUcPeriod" startAt="3"/>
            </a:pPr>
            <a:r>
              <a:rPr lang="en-US" sz="2700" dirty="0">
                <a:solidFill>
                  <a:schemeClr val="accent6">
                    <a:lumMod val="50000"/>
                  </a:schemeClr>
                </a:solidFill>
                <a:cs typeface="Arial"/>
              </a:rPr>
              <a:t>Increase in </a:t>
            </a:r>
            <a:r>
              <a:rPr lang="en-US" sz="2700" b="1" i="1" dirty="0">
                <a:solidFill>
                  <a:schemeClr val="accent6">
                    <a:lumMod val="50000"/>
                  </a:schemeClr>
                </a:solidFill>
                <a:cs typeface="Arial"/>
              </a:rPr>
              <a:t>CS</a:t>
            </a:r>
            <a:r>
              <a:rPr lang="en-US" sz="2700" dirty="0">
                <a:solidFill>
                  <a:schemeClr val="accent6">
                    <a:lumMod val="50000"/>
                  </a:schemeClr>
                </a:solidFill>
                <a:cs typeface="Arial"/>
              </a:rPr>
              <a:t> </a:t>
            </a:r>
            <a:br>
              <a:rPr lang="en-US" sz="2700" dirty="0">
                <a:solidFill>
                  <a:schemeClr val="accent6">
                    <a:lumMod val="50000"/>
                  </a:schemeClr>
                </a:solidFill>
                <a:cs typeface="Arial"/>
              </a:rPr>
            </a:br>
            <a:r>
              <a:rPr lang="en-US" sz="2700" dirty="0">
                <a:solidFill>
                  <a:schemeClr val="accent6">
                    <a:lumMod val="50000"/>
                  </a:schemeClr>
                </a:solidFill>
                <a:cs typeface="Arial"/>
              </a:rPr>
              <a:t>on initial 10 units</a:t>
            </a:r>
            <a:br>
              <a:rPr lang="en-US" sz="2700" dirty="0">
                <a:solidFill>
                  <a:schemeClr val="accent6">
                    <a:lumMod val="50000"/>
                  </a:schemeClr>
                </a:solidFill>
                <a:cs typeface="Arial"/>
              </a:rPr>
            </a:br>
            <a:r>
              <a:rPr lang="en-US" sz="2700" dirty="0">
                <a:solidFill>
                  <a:schemeClr val="accent6">
                    <a:lumMod val="50000"/>
                  </a:schemeClr>
                </a:solidFill>
                <a:cs typeface="Arial"/>
              </a:rPr>
              <a:t>= 10 x $10 = $100</a:t>
            </a:r>
          </a:p>
        </p:txBody>
      </p:sp>
      <p:grpSp>
        <p:nvGrpSpPr>
          <p:cNvPr id="25" name="Group 24"/>
          <p:cNvGrpSpPr/>
          <p:nvPr/>
        </p:nvGrpSpPr>
        <p:grpSpPr>
          <a:xfrm>
            <a:off x="4135437" y="719138"/>
            <a:ext cx="4856163" cy="5791200"/>
            <a:chOff x="4035425" y="906463"/>
            <a:chExt cx="4856163" cy="5791200"/>
          </a:xfrm>
        </p:grpSpPr>
        <p:graphicFrame>
          <p:nvGraphicFramePr>
            <p:cNvPr id="26" name="Object 67"/>
            <p:cNvGraphicFramePr>
              <a:graphicFrameLocks noChangeAspect="1"/>
            </p:cNvGraphicFramePr>
            <p:nvPr>
              <p:extLst>
                <p:ext uri="{D42A27DB-BD31-4B8C-83A1-F6EECF244321}">
                  <p14:modId xmlns:p14="http://schemas.microsoft.com/office/powerpoint/2010/main" val="1354831868"/>
                </p:ext>
              </p:extLst>
            </p:nvPr>
          </p:nvGraphicFramePr>
          <p:xfrm>
            <a:off x="4070350" y="906463"/>
            <a:ext cx="4821238" cy="5791200"/>
          </p:xfrm>
          <a:graphic>
            <a:graphicData uri="http://schemas.openxmlformats.org/presentationml/2006/ole">
              <mc:AlternateContent xmlns:mc="http://schemas.openxmlformats.org/markup-compatibility/2006">
                <mc:Choice xmlns:v="urn:schemas-microsoft-com:vml" Requires="v">
                  <p:oleObj spid="_x0000_s13359" name="Worksheet" r:id="rId4" imgW="3390840" imgH="3705046" progId="Excel.Sheet.8">
                    <p:embed/>
                  </p:oleObj>
                </mc:Choice>
                <mc:Fallback>
                  <p:oleObj name="Worksheet" r:id="rId4" imgW="3390840" imgH="3705046"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0350" y="906463"/>
                          <a:ext cx="482123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27" name="Text Box 68" descr="Wide upward diagonal"/>
            <p:cNvSpPr txBox="1">
              <a:spLocks noChangeArrowheads="1"/>
            </p:cNvSpPr>
            <p:nvPr/>
          </p:nvSpPr>
          <p:spPr bwMode="auto">
            <a:xfrm>
              <a:off x="4198938" y="1054100"/>
              <a:ext cx="592137" cy="503238"/>
            </a:xfrm>
            <a:prstGeom prst="rect">
              <a:avLst/>
            </a:prstGeom>
            <a:ln w="9525">
              <a:noFill/>
              <a:miter lim="800000"/>
              <a:headEnd/>
              <a:tailEnd/>
            </a:ln>
          </p:spPr>
          <p:txBody>
            <a:bodyPr>
              <a:spAutoFit/>
            </a:bodyPr>
            <a:lstStyle/>
            <a:p>
              <a:pPr algn="ctr">
                <a:spcBef>
                  <a:spcPct val="50000"/>
                </a:spcBef>
              </a:pPr>
              <a:r>
                <a:rPr lang="en-US" sz="2700" b="1" i="1" dirty="0">
                  <a:latin typeface="Arial"/>
                  <a:cs typeface="Arial"/>
                </a:rPr>
                <a:t>P</a:t>
              </a:r>
            </a:p>
          </p:txBody>
        </p:sp>
        <p:sp useBgFill="1">
          <p:nvSpPr>
            <p:cNvPr id="28" name="Text Box 70" descr="Wide upward diagonal"/>
            <p:cNvSpPr txBox="1">
              <a:spLocks noChangeArrowheads="1"/>
            </p:cNvSpPr>
            <p:nvPr/>
          </p:nvSpPr>
          <p:spPr bwMode="auto">
            <a:xfrm>
              <a:off x="8277225" y="6051550"/>
              <a:ext cx="592138" cy="415498"/>
            </a:xfrm>
            <a:prstGeom prst="rect">
              <a:avLst/>
            </a:prstGeom>
            <a:ln w="9525">
              <a:noFill/>
              <a:miter lim="800000"/>
              <a:headEnd/>
              <a:tailEnd/>
            </a:ln>
          </p:spPr>
          <p:txBody>
            <a:bodyPr tIns="0" bIns="0">
              <a:spAutoFit/>
            </a:bodyPr>
            <a:lstStyle/>
            <a:p>
              <a:pPr algn="ctr">
                <a:spcBef>
                  <a:spcPct val="50000"/>
                </a:spcBef>
              </a:pPr>
              <a:r>
                <a:rPr lang="en-US" sz="2700" b="1" i="1" dirty="0">
                  <a:latin typeface="Arial"/>
                  <a:cs typeface="Arial"/>
                </a:rPr>
                <a:t>Q</a:t>
              </a:r>
            </a:p>
          </p:txBody>
        </p:sp>
        <p:sp>
          <p:nvSpPr>
            <p:cNvPr id="29" name="Text Box 71"/>
            <p:cNvSpPr txBox="1">
              <a:spLocks noChangeArrowheads="1"/>
            </p:cNvSpPr>
            <p:nvPr/>
          </p:nvSpPr>
          <p:spPr bwMode="auto">
            <a:xfrm>
              <a:off x="5251450" y="1298575"/>
              <a:ext cx="2909888" cy="488950"/>
            </a:xfrm>
            <a:prstGeom prst="rect">
              <a:avLst/>
            </a:prstGeom>
            <a:solidFill>
              <a:schemeClr val="bg1"/>
            </a:solidFill>
            <a:ln w="9525">
              <a:noFill/>
              <a:miter lim="800000"/>
              <a:headEnd/>
              <a:tailEnd/>
            </a:ln>
          </p:spPr>
          <p:txBody>
            <a:bodyPr>
              <a:spAutoFit/>
            </a:bodyPr>
            <a:lstStyle/>
            <a:p>
              <a:pPr algn="ctr">
                <a:spcBef>
                  <a:spcPct val="50000"/>
                </a:spcBef>
              </a:pPr>
              <a:r>
                <a:rPr lang="en-US" sz="2600" i="1" dirty="0">
                  <a:latin typeface="Arial"/>
                  <a:cs typeface="Arial"/>
                </a:rPr>
                <a:t>demand curve</a:t>
              </a:r>
            </a:p>
          </p:txBody>
        </p:sp>
        <p:sp>
          <p:nvSpPr>
            <p:cNvPr id="30" name="Text Box 10"/>
            <p:cNvSpPr txBox="1">
              <a:spLocks noChangeArrowheads="1"/>
            </p:cNvSpPr>
            <p:nvPr/>
          </p:nvSpPr>
          <p:spPr bwMode="auto">
            <a:xfrm>
              <a:off x="4035425" y="1547813"/>
              <a:ext cx="438150" cy="473075"/>
            </a:xfrm>
            <a:prstGeom prst="rect">
              <a:avLst/>
            </a:prstGeom>
            <a:noFill/>
            <a:ln w="9525">
              <a:noFill/>
              <a:miter lim="800000"/>
              <a:headEnd/>
              <a:tailEnd/>
            </a:ln>
          </p:spPr>
          <p:txBody>
            <a:bodyPr>
              <a:spAutoFit/>
            </a:bodyPr>
            <a:lstStyle/>
            <a:p>
              <a:pPr>
                <a:spcBef>
                  <a:spcPct val="50000"/>
                </a:spcBef>
              </a:pPr>
              <a:r>
                <a:rPr lang="en-US" sz="2500">
                  <a:latin typeface="Arial"/>
                  <a:cs typeface="Arial"/>
                </a:rPr>
                <a:t>$</a:t>
              </a:r>
            </a:p>
          </p:txBody>
        </p:sp>
      </p:grpSp>
      <p:grpSp>
        <p:nvGrpSpPr>
          <p:cNvPr id="12" name="Group 13"/>
          <p:cNvGrpSpPr>
            <a:grpSpLocks/>
          </p:cNvGrpSpPr>
          <p:nvPr/>
        </p:nvGrpSpPr>
        <p:grpSpPr bwMode="auto">
          <a:xfrm>
            <a:off x="4338638" y="3638550"/>
            <a:ext cx="3890962" cy="2679700"/>
            <a:chOff x="2645" y="2193"/>
            <a:chExt cx="2451" cy="1688"/>
          </a:xfrm>
        </p:grpSpPr>
        <p:grpSp>
          <p:nvGrpSpPr>
            <p:cNvPr id="13" name="Group 14"/>
            <p:cNvGrpSpPr>
              <a:grpSpLocks/>
            </p:cNvGrpSpPr>
            <p:nvPr/>
          </p:nvGrpSpPr>
          <p:grpSpPr bwMode="auto">
            <a:xfrm>
              <a:off x="2645" y="2193"/>
              <a:ext cx="2280" cy="248"/>
              <a:chOff x="2645" y="2193"/>
              <a:chExt cx="2280" cy="248"/>
            </a:xfrm>
          </p:grpSpPr>
          <p:sp>
            <p:nvSpPr>
              <p:cNvPr id="17" name="Line 15"/>
              <p:cNvSpPr>
                <a:spLocks noChangeShapeType="1"/>
              </p:cNvSpPr>
              <p:nvPr/>
            </p:nvSpPr>
            <p:spPr bwMode="auto">
              <a:xfrm>
                <a:off x="2971" y="2319"/>
                <a:ext cx="1954" cy="0"/>
              </a:xfrm>
              <a:prstGeom prst="line">
                <a:avLst/>
              </a:prstGeom>
              <a:noFill/>
              <a:ln w="19050">
                <a:solidFill>
                  <a:srgbClr val="FF0000"/>
                </a:solidFill>
                <a:round/>
                <a:headEnd/>
                <a:tailEnd/>
              </a:ln>
            </p:spPr>
            <p:txBody>
              <a:bodyPr/>
              <a:lstStyle/>
              <a:p>
                <a:endParaRPr lang="en-US">
                  <a:latin typeface="Arial"/>
                  <a:cs typeface="Arial"/>
                </a:endParaRPr>
              </a:p>
            </p:txBody>
          </p:sp>
          <p:sp>
            <p:nvSpPr>
              <p:cNvPr id="18" name="Rectangle 17"/>
              <p:cNvSpPr>
                <a:spLocks noChangeArrowheads="1"/>
              </p:cNvSpPr>
              <p:nvPr/>
            </p:nvSpPr>
            <p:spPr bwMode="auto">
              <a:xfrm>
                <a:off x="2645" y="2193"/>
                <a:ext cx="329" cy="248"/>
              </a:xfrm>
              <a:prstGeom prst="rect">
                <a:avLst/>
              </a:prstGeom>
              <a:noFill/>
              <a:ln w="19050">
                <a:solidFill>
                  <a:srgbClr val="FF0000"/>
                </a:solidFill>
                <a:miter lim="800000"/>
                <a:headEnd/>
                <a:tailEnd/>
              </a:ln>
            </p:spPr>
            <p:txBody>
              <a:bodyPr wrap="none" anchor="ctr"/>
              <a:lstStyle/>
              <a:p>
                <a:endParaRPr lang="en-US">
                  <a:latin typeface="Arial"/>
                  <a:cs typeface="Arial"/>
                </a:endParaRPr>
              </a:p>
            </p:txBody>
          </p:sp>
        </p:grpSp>
        <p:grpSp>
          <p:nvGrpSpPr>
            <p:cNvPr id="14" name="Group 17"/>
            <p:cNvGrpSpPr>
              <a:grpSpLocks/>
            </p:cNvGrpSpPr>
            <p:nvPr/>
          </p:nvGrpSpPr>
          <p:grpSpPr bwMode="auto">
            <a:xfrm>
              <a:off x="4767" y="2323"/>
              <a:ext cx="329" cy="1558"/>
              <a:chOff x="3798" y="2314"/>
              <a:chExt cx="329" cy="1558"/>
            </a:xfrm>
          </p:grpSpPr>
          <p:sp>
            <p:nvSpPr>
              <p:cNvPr id="15" name="Line 18"/>
              <p:cNvSpPr>
                <a:spLocks noChangeShapeType="1"/>
              </p:cNvSpPr>
              <p:nvPr/>
            </p:nvSpPr>
            <p:spPr bwMode="auto">
              <a:xfrm rot="5400000">
                <a:off x="3306" y="2971"/>
                <a:ext cx="1314" cy="0"/>
              </a:xfrm>
              <a:prstGeom prst="line">
                <a:avLst/>
              </a:prstGeom>
              <a:noFill/>
              <a:ln w="19050">
                <a:solidFill>
                  <a:srgbClr val="FF0000"/>
                </a:solidFill>
                <a:round/>
                <a:headEnd/>
                <a:tailEnd/>
              </a:ln>
            </p:spPr>
            <p:txBody>
              <a:bodyPr/>
              <a:lstStyle/>
              <a:p>
                <a:endParaRPr lang="en-US">
                  <a:latin typeface="Arial"/>
                  <a:cs typeface="Arial"/>
                </a:endParaRPr>
              </a:p>
            </p:txBody>
          </p:sp>
          <p:sp>
            <p:nvSpPr>
              <p:cNvPr id="16" name="Rectangle 19"/>
              <p:cNvSpPr>
                <a:spLocks noChangeArrowheads="1"/>
              </p:cNvSpPr>
              <p:nvPr/>
            </p:nvSpPr>
            <p:spPr bwMode="auto">
              <a:xfrm>
                <a:off x="3798" y="3624"/>
                <a:ext cx="329" cy="248"/>
              </a:xfrm>
              <a:prstGeom prst="rect">
                <a:avLst/>
              </a:prstGeom>
              <a:noFill/>
              <a:ln w="19050">
                <a:solidFill>
                  <a:srgbClr val="FF0000"/>
                </a:solidFill>
                <a:miter lim="800000"/>
                <a:headEnd/>
                <a:tailEnd/>
              </a:ln>
            </p:spPr>
            <p:txBody>
              <a:bodyPr wrap="none" anchor="ctr"/>
              <a:lstStyle/>
              <a:p>
                <a:endParaRPr lang="en-US">
                  <a:latin typeface="Arial"/>
                  <a:cs typeface="Arial"/>
                </a:endParaRPr>
              </a:p>
            </p:txBody>
          </p:sp>
        </p:grpSp>
      </p:grpSp>
      <p:sp>
        <p:nvSpPr>
          <p:cNvPr id="19" name="AutoShape 20"/>
          <p:cNvSpPr>
            <a:spLocks noChangeArrowheads="1"/>
          </p:cNvSpPr>
          <p:nvPr/>
        </p:nvSpPr>
        <p:spPr bwMode="auto">
          <a:xfrm>
            <a:off x="4981575" y="2057400"/>
            <a:ext cx="1454150" cy="869950"/>
          </a:xfrm>
          <a:prstGeom prst="rtTriangle">
            <a:avLst/>
          </a:prstGeom>
          <a:solidFill>
            <a:srgbClr val="3366FF">
              <a:alpha val="30196"/>
            </a:srgbClr>
          </a:solidFill>
          <a:ln w="9525">
            <a:noFill/>
            <a:miter lim="800000"/>
            <a:headEnd/>
            <a:tailEnd/>
          </a:ln>
        </p:spPr>
        <p:txBody>
          <a:bodyPr wrap="none" anchor="ctr"/>
          <a:lstStyle/>
          <a:p>
            <a:endParaRPr lang="en-US">
              <a:latin typeface="Arial"/>
              <a:cs typeface="Arial"/>
            </a:endParaRPr>
          </a:p>
        </p:txBody>
      </p:sp>
      <p:grpSp>
        <p:nvGrpSpPr>
          <p:cNvPr id="20" name="Group 21"/>
          <p:cNvGrpSpPr>
            <a:grpSpLocks/>
          </p:cNvGrpSpPr>
          <p:nvPr/>
        </p:nvGrpSpPr>
        <p:grpSpPr bwMode="auto">
          <a:xfrm>
            <a:off x="4321175" y="2735263"/>
            <a:ext cx="2425700" cy="3598862"/>
            <a:chOff x="2646" y="1615"/>
            <a:chExt cx="1528" cy="2267"/>
          </a:xfrm>
        </p:grpSpPr>
        <p:sp>
          <p:nvSpPr>
            <p:cNvPr id="21" name="Rectangle 22"/>
            <p:cNvSpPr>
              <a:spLocks noChangeArrowheads="1"/>
            </p:cNvSpPr>
            <p:nvPr/>
          </p:nvSpPr>
          <p:spPr bwMode="auto">
            <a:xfrm>
              <a:off x="3845" y="3634"/>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nvGrpSpPr>
            <p:cNvPr id="22" name="Group 23"/>
            <p:cNvGrpSpPr>
              <a:grpSpLocks/>
            </p:cNvGrpSpPr>
            <p:nvPr/>
          </p:nvGrpSpPr>
          <p:grpSpPr bwMode="auto">
            <a:xfrm>
              <a:off x="2646" y="1615"/>
              <a:ext cx="1361" cy="248"/>
              <a:chOff x="2646" y="1615"/>
              <a:chExt cx="1361" cy="248"/>
            </a:xfrm>
          </p:grpSpPr>
          <p:sp>
            <p:nvSpPr>
              <p:cNvPr id="24" name="Line 24"/>
              <p:cNvSpPr>
                <a:spLocks noChangeShapeType="1"/>
              </p:cNvSpPr>
              <p:nvPr/>
            </p:nvSpPr>
            <p:spPr bwMode="auto">
              <a:xfrm flipV="1">
                <a:off x="2972" y="1737"/>
                <a:ext cx="1035" cy="0"/>
              </a:xfrm>
              <a:prstGeom prst="line">
                <a:avLst/>
              </a:prstGeom>
              <a:noFill/>
              <a:ln w="12700">
                <a:solidFill>
                  <a:srgbClr val="0000FF"/>
                </a:solidFill>
                <a:round/>
                <a:headEnd/>
                <a:tailEnd/>
              </a:ln>
            </p:spPr>
            <p:txBody>
              <a:bodyPr/>
              <a:lstStyle/>
              <a:p>
                <a:endParaRPr lang="en-US">
                  <a:latin typeface="Arial"/>
                  <a:cs typeface="Arial"/>
                </a:endParaRPr>
              </a:p>
            </p:txBody>
          </p:sp>
          <p:sp>
            <p:nvSpPr>
              <p:cNvPr id="31" name="Rectangle 25"/>
              <p:cNvSpPr>
                <a:spLocks noChangeArrowheads="1"/>
              </p:cNvSpPr>
              <p:nvPr/>
            </p:nvSpPr>
            <p:spPr bwMode="auto">
              <a:xfrm>
                <a:off x="2646" y="1615"/>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23" name="Line 26"/>
            <p:cNvSpPr>
              <a:spLocks noChangeShapeType="1"/>
            </p:cNvSpPr>
            <p:nvPr/>
          </p:nvSpPr>
          <p:spPr bwMode="auto">
            <a:xfrm flipV="1">
              <a:off x="4003" y="1732"/>
              <a:ext cx="0" cy="1905"/>
            </a:xfrm>
            <a:prstGeom prst="line">
              <a:avLst/>
            </a:prstGeom>
            <a:noFill/>
            <a:ln w="19050">
              <a:solidFill>
                <a:srgbClr val="0000FF"/>
              </a:solidFill>
              <a:round/>
              <a:headEnd/>
              <a:tailEnd/>
            </a:ln>
          </p:spPr>
          <p:txBody>
            <a:bodyPr/>
            <a:lstStyle/>
            <a:p>
              <a:endParaRPr lang="en-US">
                <a:latin typeface="Arial"/>
                <a:cs typeface="Arial"/>
              </a:endParaRPr>
            </a:p>
          </p:txBody>
        </p:sp>
      </p:grpSp>
      <p:sp>
        <p:nvSpPr>
          <p:cNvPr id="32" name="AutoShape 27"/>
          <p:cNvSpPr>
            <a:spLocks noChangeArrowheads="1"/>
          </p:cNvSpPr>
          <p:nvPr/>
        </p:nvSpPr>
        <p:spPr bwMode="auto">
          <a:xfrm>
            <a:off x="6496050" y="2965450"/>
            <a:ext cx="1401763" cy="863600"/>
          </a:xfrm>
          <a:prstGeom prst="rtTriangle">
            <a:avLst/>
          </a:prstGeom>
          <a:pattFill prst="wdUpDiag">
            <a:fgClr>
              <a:srgbClr val="33CCFF"/>
            </a:fgClr>
            <a:bgClr>
              <a:schemeClr val="bg1"/>
            </a:bgClr>
          </a:pattFill>
          <a:ln w="9525">
            <a:noFill/>
            <a:miter lim="800000"/>
            <a:headEnd/>
            <a:tailEnd/>
          </a:ln>
        </p:spPr>
        <p:txBody>
          <a:bodyPr wrap="none" anchor="ctr"/>
          <a:lstStyle/>
          <a:p>
            <a:endParaRPr lang="en-US">
              <a:latin typeface="Arial"/>
              <a:cs typeface="Arial"/>
            </a:endParaRPr>
          </a:p>
        </p:txBody>
      </p:sp>
      <p:sp>
        <p:nvSpPr>
          <p:cNvPr id="33" name="Rectangle 28"/>
          <p:cNvSpPr>
            <a:spLocks noChangeArrowheads="1"/>
          </p:cNvSpPr>
          <p:nvPr/>
        </p:nvSpPr>
        <p:spPr bwMode="auto">
          <a:xfrm>
            <a:off x="4987925" y="2943225"/>
            <a:ext cx="1476375" cy="885825"/>
          </a:xfrm>
          <a:prstGeom prst="rect">
            <a:avLst/>
          </a:prstGeom>
          <a:pattFill prst="wdDnDiag">
            <a:fgClr>
              <a:srgbClr val="00CC99"/>
            </a:fgClr>
            <a:bgClr>
              <a:schemeClr val="bg1"/>
            </a:bgClr>
          </a:pattFill>
          <a:ln w="9525">
            <a:noFill/>
            <a:miter lim="800000"/>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1595237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up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left)">
                                      <p:cBhvr>
                                        <p:cTn id="25" dur="500"/>
                                        <p:tgtEl>
                                          <p:spTgt spid="3">
                                            <p:txEl>
                                              <p:pRg st="2" end="2"/>
                                            </p:txEl>
                                          </p:spTgt>
                                        </p:tgtEl>
                                      </p:cBhvr>
                                    </p:animEffec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trips(downRigh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wipe(left)">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P spid="32"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wrap="square" anchor="ctr"/>
          <a:lstStyle/>
          <a:p>
            <a:r>
              <a:rPr lang="en-US" altLang="en-US" dirty="0"/>
              <a:t>Producer Surplus – 1 </a:t>
            </a:r>
          </a:p>
        </p:txBody>
      </p:sp>
      <p:sp>
        <p:nvSpPr>
          <p:cNvPr id="20483" name="Content Placeholder 2"/>
          <p:cNvSpPr>
            <a:spLocks noGrp="1"/>
          </p:cNvSpPr>
          <p:nvPr>
            <p:ph idx="1"/>
          </p:nvPr>
        </p:nvSpPr>
        <p:spPr/>
        <p:txBody>
          <a:bodyPr/>
          <a:lstStyle/>
          <a:p>
            <a:r>
              <a:rPr lang="en-US" altLang="en-US" dirty="0"/>
              <a:t>Cost</a:t>
            </a:r>
          </a:p>
          <a:p>
            <a:pPr lvl="1"/>
            <a:r>
              <a:rPr lang="en-US" altLang="en-US" dirty="0"/>
              <a:t>Value of everything a seller must give up to produce a good</a:t>
            </a:r>
          </a:p>
          <a:p>
            <a:pPr lvl="2"/>
            <a:r>
              <a:rPr lang="en-US" altLang="en-US" dirty="0"/>
              <a:t>Including opportunity cost</a:t>
            </a:r>
          </a:p>
          <a:p>
            <a:r>
              <a:rPr lang="en-US" altLang="en-US" dirty="0"/>
              <a:t>Willingness to sell, </a:t>
            </a:r>
            <a:r>
              <a:rPr lang="en-US" altLang="en-US" b="1" i="1" dirty="0"/>
              <a:t>WTS</a:t>
            </a:r>
          </a:p>
          <a:p>
            <a:pPr lvl="1"/>
            <a:r>
              <a:rPr lang="en-US" altLang="en-US" dirty="0"/>
              <a:t>The lowest price accepted by a seller for one unit of a good or service</a:t>
            </a:r>
          </a:p>
          <a:p>
            <a:pPr lvl="2"/>
            <a:r>
              <a:rPr lang="en-US" altLang="en-US" dirty="0"/>
              <a:t>The cost is a measure of willingness to sell: produce and sell the good/service only if the price &gt; cost</a:t>
            </a:r>
          </a:p>
        </p:txBody>
      </p:sp>
      <p:sp>
        <p:nvSpPr>
          <p:cNvPr id="2048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8BBEAE8-CB98-40C4-A50F-711C79966977}" type="slidenum">
              <a:rPr lang="en-US" altLang="en-US" sz="1200" smtClean="0">
                <a:solidFill>
                  <a:srgbClr val="002060"/>
                </a:solidFill>
              </a:rPr>
              <a:pPr algn="ctr" eaLnBrk="1" hangingPunct="1"/>
              <a:t>19</a:t>
            </a:fld>
            <a:endParaRPr lang="en-US" altLang="en-US" sz="1200">
              <a:solidFill>
                <a:srgbClr val="002060"/>
              </a:solidFill>
            </a:endParaRPr>
          </a:p>
        </p:txBody>
      </p:sp>
    </p:spTree>
    <p:extLst>
      <p:ext uri="{BB962C8B-B14F-4D97-AF65-F5344CB8AC3E}">
        <p14:creationId xmlns:p14="http://schemas.microsoft.com/office/powerpoint/2010/main" val="370568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98688" cy="5486400"/>
          </a:xfrm>
        </p:spPr>
        <p:txBody>
          <a:bodyPr>
            <a:noAutofit/>
          </a:bodyPr>
          <a:lstStyle/>
          <a:p>
            <a:r>
              <a:rPr lang="en-US" sz="3200" dirty="0"/>
              <a:t>What is consumer surplus?  How is it related to the demand curve?</a:t>
            </a:r>
          </a:p>
          <a:p>
            <a:r>
              <a:rPr lang="en-US" sz="3200" dirty="0"/>
              <a:t>What is producer surplus?  How is it related to the supply curve?</a:t>
            </a:r>
          </a:p>
          <a:p>
            <a:r>
              <a:rPr lang="en-US" sz="3200" dirty="0"/>
              <a:t>Do markets produce a desirable allocation of resources?  Or could the market outcome be improved upon?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2" name="Title 1"/>
          <p:cNvSpPr>
            <a:spLocks noGrp="1"/>
          </p:cNvSpPr>
          <p:nvPr>
            <p:ph type="title"/>
          </p:nvPr>
        </p:nvSpPr>
        <p:spPr/>
        <p:txBody>
          <a:bodyPr/>
          <a:lstStyle/>
          <a:p>
            <a:r>
              <a:rPr lang="en-US" dirty="0"/>
              <a:t>IN THIS CHAPTER</a:t>
            </a:r>
          </a:p>
        </p:txBody>
      </p:sp>
    </p:spTree>
    <p:extLst>
      <p:ext uri="{BB962C8B-B14F-4D97-AF65-F5344CB8AC3E}">
        <p14:creationId xmlns:p14="http://schemas.microsoft.com/office/powerpoint/2010/main" val="7383311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wrap="square" anchor="ctr"/>
          <a:lstStyle/>
          <a:p>
            <a:r>
              <a:rPr lang="en-US" altLang="en-US" dirty="0"/>
              <a:t>Producer Surplus – 2 </a:t>
            </a:r>
          </a:p>
        </p:txBody>
      </p:sp>
      <p:sp>
        <p:nvSpPr>
          <p:cNvPr id="20483" name="Content Placeholder 2"/>
          <p:cNvSpPr>
            <a:spLocks noGrp="1"/>
          </p:cNvSpPr>
          <p:nvPr>
            <p:ph idx="1"/>
          </p:nvPr>
        </p:nvSpPr>
        <p:spPr>
          <a:prstGeom prst="rect">
            <a:avLst/>
          </a:prstGeom>
        </p:spPr>
        <p:txBody>
          <a:bodyPr/>
          <a:lstStyle/>
          <a:p>
            <a:r>
              <a:rPr lang="en-US" altLang="en-US" dirty="0"/>
              <a:t>Producer surplus, </a:t>
            </a:r>
            <a:r>
              <a:rPr lang="en-US" altLang="en-US" b="1" i="1" dirty="0"/>
              <a:t>PS</a:t>
            </a:r>
            <a:r>
              <a:rPr lang="en-US" altLang="en-US" dirty="0"/>
              <a:t> = </a:t>
            </a:r>
            <a:r>
              <a:rPr lang="en-US" altLang="en-US" b="1" i="1" dirty="0"/>
              <a:t>P</a:t>
            </a:r>
            <a:r>
              <a:rPr lang="en-US" altLang="en-US" dirty="0"/>
              <a:t> - cost</a:t>
            </a:r>
          </a:p>
          <a:p>
            <a:pPr lvl="1"/>
            <a:r>
              <a:rPr lang="en-US" altLang="en-US" dirty="0"/>
              <a:t>Amount a seller is paid for a good minus the seller’s cost of providing it</a:t>
            </a:r>
          </a:p>
          <a:p>
            <a:pPr lvl="1"/>
            <a:r>
              <a:rPr lang="en-US" altLang="en-US" dirty="0"/>
              <a:t>Price received minus willingness to sell</a:t>
            </a:r>
          </a:p>
          <a:p>
            <a:pPr lvl="1"/>
            <a:r>
              <a:rPr lang="en-US" altLang="en-US" dirty="0"/>
              <a:t>Measures the benefit sellers receive from participating in a market</a:t>
            </a:r>
          </a:p>
        </p:txBody>
      </p:sp>
      <p:sp>
        <p:nvSpPr>
          <p:cNvPr id="20485"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8BBEAE8-CB98-40C4-A50F-711C79966977}" type="slidenum">
              <a:rPr lang="en-US" altLang="en-US" sz="1200" smtClean="0">
                <a:solidFill>
                  <a:srgbClr val="002060"/>
                </a:solidFill>
              </a:rPr>
              <a:pPr algn="ctr" eaLnBrk="1" hangingPunct="1"/>
              <a:t>20</a:t>
            </a:fld>
            <a:endParaRPr lang="en-US" altLang="en-US" sz="1200">
              <a:solidFill>
                <a:srgbClr val="002060"/>
              </a:solidFill>
            </a:endParaRPr>
          </a:p>
        </p:txBody>
      </p:sp>
    </p:spTree>
    <p:extLst>
      <p:ext uri="{BB962C8B-B14F-4D97-AF65-F5344CB8AC3E}">
        <p14:creationId xmlns:p14="http://schemas.microsoft.com/office/powerpoint/2010/main" val="396870409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wrap="square" anchor="ctr"/>
          <a:lstStyle/>
          <a:p>
            <a:r>
              <a:rPr lang="en-US" altLang="en-US" dirty="0">
                <a:solidFill>
                  <a:schemeClr val="accent6">
                    <a:lumMod val="50000"/>
                  </a:schemeClr>
                </a:solidFill>
              </a:rPr>
              <a:t>EXAMPLE 3A: Cost and willingness to sell</a:t>
            </a:r>
          </a:p>
        </p:txBody>
      </p:sp>
      <p:sp>
        <p:nvSpPr>
          <p:cNvPr id="20483" name="Content Placeholder 2"/>
          <p:cNvSpPr>
            <a:spLocks noGrp="1"/>
          </p:cNvSpPr>
          <p:nvPr>
            <p:ph idx="1"/>
          </p:nvPr>
        </p:nvSpPr>
        <p:spPr>
          <a:xfrm>
            <a:off x="347241" y="762000"/>
            <a:ext cx="8518947" cy="2514601"/>
          </a:xfrm>
        </p:spPr>
        <p:txBody>
          <a:bodyPr>
            <a:normAutofit/>
          </a:bodyPr>
          <a:lstStyle/>
          <a:p>
            <a:pPr marL="0" indent="0">
              <a:buNone/>
            </a:pPr>
            <a:r>
              <a:rPr lang="en-US" altLang="en-US" sz="3000" dirty="0">
                <a:solidFill>
                  <a:srgbClr val="002060"/>
                </a:solidFill>
              </a:rPr>
              <a:t>You are the lucky owner of 3 properties with identical lawns that need mowing. There are 3 lawn-mowing business in town that you can hire. The table below shows their willingness to sell:</a:t>
            </a:r>
          </a:p>
        </p:txBody>
      </p:sp>
      <p:sp>
        <p:nvSpPr>
          <p:cNvPr id="2048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8BBEAE8-CB98-40C4-A50F-711C79966977}" type="slidenum">
              <a:rPr lang="en-US" altLang="en-US" sz="1200" smtClean="0">
                <a:solidFill>
                  <a:srgbClr val="002060"/>
                </a:solidFill>
              </a:rPr>
              <a:pPr algn="ctr" eaLnBrk="1" hangingPunct="1"/>
              <a:t>21</a:t>
            </a:fld>
            <a:endParaRPr lang="en-US" altLang="en-US" sz="1200">
              <a:solidFill>
                <a:srgbClr val="002060"/>
              </a:solidFill>
            </a:endParaRPr>
          </a:p>
        </p:txBody>
      </p:sp>
      <p:sp>
        <p:nvSpPr>
          <p:cNvPr id="2" name="Content Placeholder 1"/>
          <p:cNvSpPr>
            <a:spLocks noGrp="1"/>
          </p:cNvSpPr>
          <p:nvPr>
            <p:ph idx="12"/>
          </p:nvPr>
        </p:nvSpPr>
        <p:spPr>
          <a:xfrm>
            <a:off x="381000" y="2590800"/>
            <a:ext cx="5921375" cy="3581400"/>
          </a:xfrm>
        </p:spPr>
        <p:txBody>
          <a:bodyPr/>
          <a:lstStyle/>
          <a:p>
            <a:pPr marL="0" indent="0">
              <a:buNone/>
            </a:pPr>
            <a:r>
              <a:rPr lang="en-US" altLang="en-US" dirty="0">
                <a:solidFill>
                  <a:srgbClr val="C00000"/>
                </a:solidFill>
              </a:rPr>
              <a:t>Q: </a:t>
            </a:r>
            <a:r>
              <a:rPr lang="en-US" altLang="en-US" dirty="0">
                <a:solidFill>
                  <a:schemeClr val="tx1"/>
                </a:solidFill>
              </a:rPr>
              <a:t>Derive the supply schedule from the cost data.</a:t>
            </a:r>
          </a:p>
          <a:p>
            <a:endParaRPr lang="en-US" dirty="0">
              <a:solidFill>
                <a:schemeClr val="tx1"/>
              </a:solidFill>
            </a:endParaRPr>
          </a:p>
        </p:txBody>
      </p:sp>
      <p:graphicFrame>
        <p:nvGraphicFramePr>
          <p:cNvPr id="7" name="Group 94"/>
          <p:cNvGraphicFramePr>
            <a:graphicFrameLocks noGrp="1"/>
          </p:cNvGraphicFramePr>
          <p:nvPr>
            <p:extLst>
              <p:ext uri="{D42A27DB-BD31-4B8C-83A1-F6EECF244321}">
                <p14:modId xmlns:p14="http://schemas.microsoft.com/office/powerpoint/2010/main" val="3398866491"/>
              </p:ext>
            </p:extLst>
          </p:nvPr>
        </p:nvGraphicFramePr>
        <p:xfrm>
          <a:off x="631825" y="3863975"/>
          <a:ext cx="2433638" cy="2346326"/>
        </p:xfrm>
        <a:graphic>
          <a:graphicData uri="http://schemas.openxmlformats.org/drawingml/2006/table">
            <a:tbl>
              <a:tblPr/>
              <a:tblGrid>
                <a:gridCol w="1385888">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tblGrid>
              <a:tr h="5873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Name</a:t>
                      </a: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E2F6"/>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cost</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E2F6"/>
                    </a:solidFill>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err="1">
                          <a:ln>
                            <a:noFill/>
                          </a:ln>
                          <a:solidFill>
                            <a:schemeClr val="accent6">
                              <a:lumMod val="50000"/>
                            </a:schemeClr>
                          </a:solidFill>
                          <a:effectLst/>
                          <a:latin typeface="Arial" charset="0"/>
                        </a:rPr>
                        <a:t>Jin</a:t>
                      </a:r>
                      <a:endParaRPr kumimoji="0" lang="en-US" sz="2600" b="0" i="0" u="none" strike="noStrike" cap="none" normalizeH="0" baseline="0" dirty="0">
                        <a:ln>
                          <a:noFill/>
                        </a:ln>
                        <a:solidFill>
                          <a:schemeClr val="accent6">
                            <a:lumMod val="50000"/>
                          </a:schemeClr>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2E2F6"/>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accent6">
                              <a:lumMod val="50000"/>
                            </a:schemeClr>
                          </a:solidFill>
                          <a:effectLst/>
                          <a:latin typeface="Arial" charset="0"/>
                        </a:rPr>
                        <a:t>$10</a:t>
                      </a: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2E2F6"/>
                    </a:solid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accent6">
                              <a:lumMod val="50000"/>
                            </a:schemeClr>
                          </a:solidFill>
                          <a:effectLst/>
                          <a:latin typeface="Arial" charset="0"/>
                        </a:rPr>
                        <a:t>Jada</a:t>
                      </a: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2E2F6"/>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accent6">
                              <a:lumMod val="50000"/>
                            </a:schemeClr>
                          </a:solidFill>
                          <a:effectLst/>
                          <a:latin typeface="Arial" charset="0"/>
                        </a:rPr>
                        <a:t>20</a:t>
                      </a: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2E2F6"/>
                    </a:solidFill>
                  </a:tcPr>
                </a:tc>
                <a:extLst>
                  <a:ext uri="{0D108BD9-81ED-4DB2-BD59-A6C34878D82A}">
                    <a16:rowId xmlns:a16="http://schemas.microsoft.com/office/drawing/2014/main" val="10002"/>
                  </a:ext>
                </a:extLst>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accent6">
                              <a:lumMod val="50000"/>
                            </a:schemeClr>
                          </a:solidFill>
                          <a:effectLst/>
                          <a:latin typeface="Arial" charset="0"/>
                        </a:rPr>
                        <a:t>Chris</a:t>
                      </a: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E2F6"/>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accent6">
                              <a:lumMod val="50000"/>
                            </a:schemeClr>
                          </a:solidFill>
                          <a:effectLst/>
                          <a:latin typeface="Arial" charset="0"/>
                        </a:rPr>
                        <a:t>35</a:t>
                      </a: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E2F6"/>
                    </a:solidFill>
                  </a:tcPr>
                </a:tc>
                <a:extLst>
                  <a:ext uri="{0D108BD9-81ED-4DB2-BD59-A6C34878D82A}">
                    <a16:rowId xmlns:a16="http://schemas.microsoft.com/office/drawing/2014/main" val="10003"/>
                  </a:ext>
                </a:extLst>
              </a:tr>
            </a:tbl>
          </a:graphicData>
        </a:graphic>
      </p:graphicFrame>
      <p:sp>
        <p:nvSpPr>
          <p:cNvPr id="9" name="Rectangle 4"/>
          <p:cNvSpPr>
            <a:spLocks noChangeArrowheads="1"/>
          </p:cNvSpPr>
          <p:nvPr/>
        </p:nvSpPr>
        <p:spPr bwMode="auto">
          <a:xfrm>
            <a:off x="7739063" y="5548312"/>
            <a:ext cx="795337" cy="690563"/>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3</a:t>
            </a:r>
          </a:p>
        </p:txBody>
      </p:sp>
      <p:sp>
        <p:nvSpPr>
          <p:cNvPr id="10" name="Rectangle 5"/>
          <p:cNvSpPr>
            <a:spLocks noChangeArrowheads="1"/>
          </p:cNvSpPr>
          <p:nvPr/>
        </p:nvSpPr>
        <p:spPr bwMode="auto">
          <a:xfrm>
            <a:off x="6302375" y="5548312"/>
            <a:ext cx="1436688" cy="690563"/>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35 &amp; up</a:t>
            </a:r>
          </a:p>
        </p:txBody>
      </p:sp>
      <p:sp>
        <p:nvSpPr>
          <p:cNvPr id="11" name="Rectangle 6"/>
          <p:cNvSpPr>
            <a:spLocks noChangeArrowheads="1"/>
          </p:cNvSpPr>
          <p:nvPr/>
        </p:nvSpPr>
        <p:spPr bwMode="auto">
          <a:xfrm>
            <a:off x="7739063" y="4857750"/>
            <a:ext cx="795337" cy="690562"/>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2</a:t>
            </a:r>
          </a:p>
        </p:txBody>
      </p:sp>
      <p:sp>
        <p:nvSpPr>
          <p:cNvPr id="12" name="Rectangle 7"/>
          <p:cNvSpPr>
            <a:spLocks noChangeArrowheads="1"/>
          </p:cNvSpPr>
          <p:nvPr/>
        </p:nvSpPr>
        <p:spPr bwMode="auto">
          <a:xfrm>
            <a:off x="6302375" y="4857750"/>
            <a:ext cx="1436688" cy="690562"/>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20 – 34</a:t>
            </a:r>
          </a:p>
        </p:txBody>
      </p:sp>
      <p:sp>
        <p:nvSpPr>
          <p:cNvPr id="13" name="Rectangle 8"/>
          <p:cNvSpPr>
            <a:spLocks noChangeArrowheads="1"/>
          </p:cNvSpPr>
          <p:nvPr/>
        </p:nvSpPr>
        <p:spPr bwMode="auto">
          <a:xfrm>
            <a:off x="7739063" y="4167187"/>
            <a:ext cx="795337" cy="690563"/>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1</a:t>
            </a:r>
          </a:p>
        </p:txBody>
      </p:sp>
      <p:sp>
        <p:nvSpPr>
          <p:cNvPr id="14" name="Rectangle 9"/>
          <p:cNvSpPr>
            <a:spLocks noChangeArrowheads="1"/>
          </p:cNvSpPr>
          <p:nvPr/>
        </p:nvSpPr>
        <p:spPr bwMode="auto">
          <a:xfrm>
            <a:off x="6302375" y="4167187"/>
            <a:ext cx="1436688" cy="690563"/>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10 – 19</a:t>
            </a:r>
          </a:p>
        </p:txBody>
      </p:sp>
      <p:sp>
        <p:nvSpPr>
          <p:cNvPr id="15" name="Rectangle 10"/>
          <p:cNvSpPr>
            <a:spLocks noChangeArrowheads="1"/>
          </p:cNvSpPr>
          <p:nvPr/>
        </p:nvSpPr>
        <p:spPr bwMode="auto">
          <a:xfrm>
            <a:off x="7739063" y="3476625"/>
            <a:ext cx="795337" cy="690562"/>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0</a:t>
            </a:r>
          </a:p>
        </p:txBody>
      </p:sp>
      <p:sp>
        <p:nvSpPr>
          <p:cNvPr id="16" name="Rectangle 11"/>
          <p:cNvSpPr>
            <a:spLocks noChangeArrowheads="1"/>
          </p:cNvSpPr>
          <p:nvPr/>
        </p:nvSpPr>
        <p:spPr bwMode="auto">
          <a:xfrm>
            <a:off x="6302375" y="3476625"/>
            <a:ext cx="1436688" cy="690562"/>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$0 – 9</a:t>
            </a:r>
          </a:p>
        </p:txBody>
      </p:sp>
      <p:sp>
        <p:nvSpPr>
          <p:cNvPr id="17" name="Rectangle 12"/>
          <p:cNvSpPr>
            <a:spLocks noChangeArrowheads="1"/>
          </p:cNvSpPr>
          <p:nvPr/>
        </p:nvSpPr>
        <p:spPr bwMode="auto">
          <a:xfrm>
            <a:off x="7739063" y="2895600"/>
            <a:ext cx="795337" cy="581025"/>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b="1" i="1">
                <a:latin typeface="Arial"/>
                <a:cs typeface="Arial"/>
              </a:rPr>
              <a:t>Q</a:t>
            </a:r>
            <a:r>
              <a:rPr lang="en-US" sz="2500" b="1" i="1" baseline="30000">
                <a:latin typeface="Arial"/>
                <a:cs typeface="Arial"/>
              </a:rPr>
              <a:t>s</a:t>
            </a:r>
          </a:p>
        </p:txBody>
      </p:sp>
      <p:sp>
        <p:nvSpPr>
          <p:cNvPr id="18" name="Rectangle 13"/>
          <p:cNvSpPr>
            <a:spLocks noChangeArrowheads="1"/>
          </p:cNvSpPr>
          <p:nvPr/>
        </p:nvSpPr>
        <p:spPr bwMode="auto">
          <a:xfrm>
            <a:off x="6302375" y="2895600"/>
            <a:ext cx="1436688" cy="581025"/>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b="1" i="1">
                <a:latin typeface="Arial"/>
                <a:cs typeface="Arial"/>
              </a:rPr>
              <a:t>P</a:t>
            </a:r>
          </a:p>
        </p:txBody>
      </p:sp>
      <p:sp>
        <p:nvSpPr>
          <p:cNvPr id="19" name="Line 14"/>
          <p:cNvSpPr>
            <a:spLocks noChangeShapeType="1"/>
          </p:cNvSpPr>
          <p:nvPr/>
        </p:nvSpPr>
        <p:spPr bwMode="auto">
          <a:xfrm>
            <a:off x="6302375" y="2895600"/>
            <a:ext cx="2232025" cy="0"/>
          </a:xfrm>
          <a:prstGeom prst="line">
            <a:avLst/>
          </a:prstGeom>
          <a:noFill/>
          <a:ln w="12700" cap="sq">
            <a:solidFill>
              <a:schemeClr val="tx1"/>
            </a:solidFill>
            <a:round/>
            <a:headEnd/>
            <a:tailEnd/>
          </a:ln>
        </p:spPr>
        <p:txBody>
          <a:bodyPr rIns="0" anchor="ctr"/>
          <a:lstStyle/>
          <a:p>
            <a:endParaRPr lang="en-US">
              <a:latin typeface="Arial"/>
              <a:cs typeface="Arial"/>
            </a:endParaRPr>
          </a:p>
        </p:txBody>
      </p:sp>
      <p:sp>
        <p:nvSpPr>
          <p:cNvPr id="20" name="Line 15"/>
          <p:cNvSpPr>
            <a:spLocks noChangeShapeType="1"/>
          </p:cNvSpPr>
          <p:nvPr/>
        </p:nvSpPr>
        <p:spPr bwMode="auto">
          <a:xfrm>
            <a:off x="6302375" y="3476625"/>
            <a:ext cx="2232025" cy="0"/>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21" name="Line 16"/>
          <p:cNvSpPr>
            <a:spLocks noChangeShapeType="1"/>
          </p:cNvSpPr>
          <p:nvPr/>
        </p:nvSpPr>
        <p:spPr bwMode="auto">
          <a:xfrm>
            <a:off x="6302375" y="6238875"/>
            <a:ext cx="2232025" cy="0"/>
          </a:xfrm>
          <a:prstGeom prst="line">
            <a:avLst/>
          </a:prstGeom>
          <a:noFill/>
          <a:ln w="12700" cap="sq">
            <a:solidFill>
              <a:schemeClr val="tx1"/>
            </a:solidFill>
            <a:round/>
            <a:headEnd/>
            <a:tailEnd/>
          </a:ln>
        </p:spPr>
        <p:txBody>
          <a:bodyPr rIns="0" anchor="ctr"/>
          <a:lstStyle/>
          <a:p>
            <a:endParaRPr lang="en-US">
              <a:latin typeface="Arial"/>
              <a:cs typeface="Arial"/>
            </a:endParaRPr>
          </a:p>
        </p:txBody>
      </p:sp>
      <p:sp>
        <p:nvSpPr>
          <p:cNvPr id="22" name="Line 17"/>
          <p:cNvSpPr>
            <a:spLocks noChangeShapeType="1"/>
          </p:cNvSpPr>
          <p:nvPr/>
        </p:nvSpPr>
        <p:spPr bwMode="auto">
          <a:xfrm>
            <a:off x="6302375" y="2895600"/>
            <a:ext cx="0" cy="3343275"/>
          </a:xfrm>
          <a:prstGeom prst="line">
            <a:avLst/>
          </a:prstGeom>
          <a:noFill/>
          <a:ln w="12700" cap="sq">
            <a:solidFill>
              <a:schemeClr val="tx1"/>
            </a:solidFill>
            <a:round/>
            <a:headEnd/>
            <a:tailEnd/>
          </a:ln>
        </p:spPr>
        <p:txBody>
          <a:bodyPr rIns="0" anchor="ctr"/>
          <a:lstStyle/>
          <a:p>
            <a:endParaRPr lang="en-US">
              <a:latin typeface="Arial"/>
              <a:cs typeface="Arial"/>
            </a:endParaRPr>
          </a:p>
        </p:txBody>
      </p:sp>
      <p:sp>
        <p:nvSpPr>
          <p:cNvPr id="23" name="Line 18"/>
          <p:cNvSpPr>
            <a:spLocks noChangeShapeType="1"/>
          </p:cNvSpPr>
          <p:nvPr/>
        </p:nvSpPr>
        <p:spPr bwMode="auto">
          <a:xfrm>
            <a:off x="7739063" y="2895600"/>
            <a:ext cx="0" cy="3343275"/>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24" name="Line 19"/>
          <p:cNvSpPr>
            <a:spLocks noChangeShapeType="1"/>
          </p:cNvSpPr>
          <p:nvPr/>
        </p:nvSpPr>
        <p:spPr bwMode="auto">
          <a:xfrm>
            <a:off x="8534400" y="2895600"/>
            <a:ext cx="0" cy="3343275"/>
          </a:xfrm>
          <a:prstGeom prst="line">
            <a:avLst/>
          </a:prstGeom>
          <a:noFill/>
          <a:ln w="12700" cap="sq">
            <a:solidFill>
              <a:schemeClr val="tx1"/>
            </a:solidFill>
            <a:round/>
            <a:headEnd/>
            <a:tailEnd/>
          </a:ln>
        </p:spPr>
        <p:txBody>
          <a:bodyPr rIns="0" anchor="ctr"/>
          <a:lstStyle/>
          <a:p>
            <a:endParaRPr lang="en-US">
              <a:latin typeface="Arial"/>
              <a:cs typeface="Arial"/>
            </a:endParaRPr>
          </a:p>
        </p:txBody>
      </p:sp>
      <p:sp>
        <p:nvSpPr>
          <p:cNvPr id="25" name="Line 20"/>
          <p:cNvSpPr>
            <a:spLocks noChangeShapeType="1"/>
          </p:cNvSpPr>
          <p:nvPr/>
        </p:nvSpPr>
        <p:spPr bwMode="auto">
          <a:xfrm>
            <a:off x="6302375" y="4167187"/>
            <a:ext cx="2232025" cy="0"/>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26" name="Line 21"/>
          <p:cNvSpPr>
            <a:spLocks noChangeShapeType="1"/>
          </p:cNvSpPr>
          <p:nvPr/>
        </p:nvSpPr>
        <p:spPr bwMode="auto">
          <a:xfrm>
            <a:off x="6302375" y="4857750"/>
            <a:ext cx="2232025" cy="0"/>
          </a:xfrm>
          <a:prstGeom prst="line">
            <a:avLst/>
          </a:prstGeom>
          <a:noFill/>
          <a:ln w="12700">
            <a:solidFill>
              <a:schemeClr val="tx1"/>
            </a:solidFill>
            <a:round/>
            <a:headEnd/>
            <a:tailEnd/>
          </a:ln>
        </p:spPr>
        <p:txBody>
          <a:bodyPr rIns="0" anchor="ctr"/>
          <a:lstStyle/>
          <a:p>
            <a:endParaRPr lang="en-US">
              <a:latin typeface="Arial"/>
              <a:cs typeface="Arial"/>
            </a:endParaRPr>
          </a:p>
        </p:txBody>
      </p:sp>
      <p:sp>
        <p:nvSpPr>
          <p:cNvPr id="27" name="Line 22"/>
          <p:cNvSpPr>
            <a:spLocks noChangeShapeType="1"/>
          </p:cNvSpPr>
          <p:nvPr/>
        </p:nvSpPr>
        <p:spPr bwMode="auto">
          <a:xfrm>
            <a:off x="6302375" y="5548312"/>
            <a:ext cx="2232025" cy="0"/>
          </a:xfrm>
          <a:prstGeom prst="line">
            <a:avLst/>
          </a:prstGeom>
          <a:noFill/>
          <a:ln w="12700">
            <a:solidFill>
              <a:schemeClr val="tx1"/>
            </a:solidFill>
            <a:round/>
            <a:headEnd/>
            <a:tailEnd/>
          </a:ln>
        </p:spPr>
        <p:txBody>
          <a:bodyPr rIns="0" anchor="ctr"/>
          <a:lstStyle/>
          <a:p>
            <a:endParaRPr lang="en-US">
              <a:latin typeface="Arial"/>
              <a:cs typeface="Arial"/>
            </a:endParaRPr>
          </a:p>
        </p:txBody>
      </p:sp>
    </p:spTree>
    <p:extLst>
      <p:ext uri="{BB962C8B-B14F-4D97-AF65-F5344CB8AC3E}">
        <p14:creationId xmlns:p14="http://schemas.microsoft.com/office/powerpoint/2010/main" val="11796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dissolve">
                                      <p:cBhvr>
                                        <p:cTn id="21" dur="500"/>
                                        <p:tgtEl>
                                          <p:spTgt spid="2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dissolve">
                                      <p:cBhvr>
                                        <p:cTn id="24" dur="500"/>
                                        <p:tgtEl>
                                          <p:spTgt spid="2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dissolve">
                                      <p:cBhvr>
                                        <p:cTn id="30" dur="500"/>
                                        <p:tgtEl>
                                          <p:spTgt spid="2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dissolve">
                                      <p:cBhvr>
                                        <p:cTn id="33" dur="500"/>
                                        <p:tgtEl>
                                          <p:spTgt spid="2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dissolve">
                                      <p:cBhvr>
                                        <p:cTn id="45" dur="500"/>
                                        <p:tgtEl>
                                          <p:spTgt spid="16"/>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500"/>
                                        <p:tgtEl>
                                          <p:spTgt spid="1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dissolve">
                                      <p:cBhvr>
                                        <p:cTn id="51" dur="500"/>
                                        <p:tgtEl>
                                          <p:spTgt spid="1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left)">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left)">
                                      <p:cBhvr>
                                        <p:cTn id="69" dur="500"/>
                                        <p:tgtEl>
                                          <p:spTgt spid="1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left)">
                                      <p:cBhvr>
                                        <p:cTn id="7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title"/>
          </p:nvPr>
        </p:nvSpPr>
        <p:spPr/>
        <p:txBody>
          <a:bodyPr/>
          <a:lstStyle/>
          <a:p>
            <a:pPr eaLnBrk="1" hangingPunct="1"/>
            <a:r>
              <a:rPr lang="en-US" dirty="0">
                <a:solidFill>
                  <a:schemeClr val="accent6">
                    <a:lumMod val="50000"/>
                  </a:schemeClr>
                </a:solidFill>
              </a:rPr>
              <a:t>EXAMPLE 3B: The supply curve – 1 </a:t>
            </a:r>
          </a:p>
        </p:txBody>
      </p:sp>
      <p:sp>
        <p:nvSpPr>
          <p:cNvPr id="5" name="Slide Number Placeholder 4"/>
          <p:cNvSpPr>
            <a:spLocks noGrp="1"/>
          </p:cNvSpPr>
          <p:nvPr>
            <p:ph type="sldNum" sz="quarter" idx="10"/>
          </p:nvPr>
        </p:nvSpPr>
        <p:spPr/>
        <p:txBody>
          <a:bodyPr/>
          <a:lstStyle/>
          <a:p>
            <a:pPr>
              <a:defRPr/>
            </a:pPr>
            <a:fld id="{2F37425F-5E17-4209-B948-B5CE2119E408}" type="slidenum">
              <a:rPr lang="en-US" smtClean="0"/>
              <a:pPr>
                <a:defRPr/>
              </a:pPr>
              <a:t>22</a:t>
            </a:fld>
            <a:endParaRPr lang="en-US" dirty="0"/>
          </a:p>
        </p:txBody>
      </p:sp>
      <p:grpSp>
        <p:nvGrpSpPr>
          <p:cNvPr id="2" name="Group 43"/>
          <p:cNvGrpSpPr>
            <a:grpSpLocks/>
          </p:cNvGrpSpPr>
          <p:nvPr/>
        </p:nvGrpSpPr>
        <p:grpSpPr bwMode="auto">
          <a:xfrm>
            <a:off x="214313" y="979488"/>
            <a:ext cx="4548187" cy="5254625"/>
            <a:chOff x="135" y="617"/>
            <a:chExt cx="2865" cy="3310"/>
          </a:xfrm>
        </p:grpSpPr>
        <p:graphicFrame>
          <p:nvGraphicFramePr>
            <p:cNvPr id="12290" name="Object 2"/>
            <p:cNvGraphicFramePr>
              <a:graphicFrameLocks noChangeAspect="1"/>
            </p:cNvGraphicFramePr>
            <p:nvPr/>
          </p:nvGraphicFramePr>
          <p:xfrm>
            <a:off x="135" y="651"/>
            <a:ext cx="2865" cy="3276"/>
          </p:xfrm>
          <a:graphic>
            <a:graphicData uri="http://schemas.openxmlformats.org/presentationml/2006/ole">
              <mc:AlternateContent xmlns:mc="http://schemas.openxmlformats.org/markup-compatibility/2006">
                <mc:Choice xmlns:v="urn:schemas-microsoft-com:vml" Requires="v">
                  <p:oleObj spid="_x0000_s14385" name="Worksheet" r:id="rId4" imgW="2781181" imgH="3181231" progId="Excel.Sheet.8">
                    <p:embed/>
                  </p:oleObj>
                </mc:Choice>
                <mc:Fallback>
                  <p:oleObj name="Worksheet" r:id="rId4" imgW="2781181" imgH="318123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 y="651"/>
                          <a:ext cx="2865" cy="3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31" name="Text Box 4"/>
            <p:cNvSpPr txBox="1">
              <a:spLocks noChangeArrowheads="1"/>
            </p:cNvSpPr>
            <p:nvPr/>
          </p:nvSpPr>
          <p:spPr bwMode="auto">
            <a:xfrm>
              <a:off x="576" y="617"/>
              <a:ext cx="254" cy="327"/>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P</a:t>
              </a:r>
            </a:p>
          </p:txBody>
        </p:sp>
        <p:sp>
          <p:nvSpPr>
            <p:cNvPr id="12332" name="Text Box 5"/>
            <p:cNvSpPr txBox="1">
              <a:spLocks noChangeArrowheads="1"/>
            </p:cNvSpPr>
            <p:nvPr/>
          </p:nvSpPr>
          <p:spPr bwMode="auto">
            <a:xfrm>
              <a:off x="2694" y="3369"/>
              <a:ext cx="299" cy="327"/>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Q</a:t>
              </a:r>
            </a:p>
          </p:txBody>
        </p:sp>
      </p:grpSp>
      <p:grpSp>
        <p:nvGrpSpPr>
          <p:cNvPr id="3" name="Group 42"/>
          <p:cNvGrpSpPr>
            <a:grpSpLocks/>
          </p:cNvGrpSpPr>
          <p:nvPr/>
        </p:nvGrpSpPr>
        <p:grpSpPr bwMode="auto">
          <a:xfrm>
            <a:off x="1341438" y="1497013"/>
            <a:ext cx="2444750" cy="3832225"/>
            <a:chOff x="845" y="943"/>
            <a:chExt cx="1540" cy="2414"/>
          </a:xfrm>
        </p:grpSpPr>
        <p:sp>
          <p:nvSpPr>
            <p:cNvPr id="12324" name="Line 6"/>
            <p:cNvSpPr>
              <a:spLocks noChangeShapeType="1"/>
            </p:cNvSpPr>
            <p:nvPr/>
          </p:nvSpPr>
          <p:spPr bwMode="auto">
            <a:xfrm flipV="1">
              <a:off x="1372" y="2231"/>
              <a:ext cx="0" cy="580"/>
            </a:xfrm>
            <a:prstGeom prst="line">
              <a:avLst/>
            </a:prstGeom>
            <a:noFill/>
            <a:ln w="57150">
              <a:solidFill>
                <a:srgbClr val="339966"/>
              </a:solidFill>
              <a:round/>
              <a:headEnd/>
              <a:tailEnd/>
            </a:ln>
          </p:spPr>
          <p:txBody>
            <a:bodyPr/>
            <a:lstStyle/>
            <a:p>
              <a:endParaRPr lang="en-US"/>
            </a:p>
          </p:txBody>
        </p:sp>
        <p:sp>
          <p:nvSpPr>
            <p:cNvPr id="12325" name="Line 7"/>
            <p:cNvSpPr>
              <a:spLocks noChangeShapeType="1"/>
            </p:cNvSpPr>
            <p:nvPr/>
          </p:nvSpPr>
          <p:spPr bwMode="auto">
            <a:xfrm flipV="1">
              <a:off x="1883" y="1383"/>
              <a:ext cx="0" cy="861"/>
            </a:xfrm>
            <a:prstGeom prst="line">
              <a:avLst/>
            </a:prstGeom>
            <a:noFill/>
            <a:ln w="57150">
              <a:solidFill>
                <a:srgbClr val="339966"/>
              </a:solidFill>
              <a:round/>
              <a:headEnd/>
              <a:tailEnd/>
            </a:ln>
          </p:spPr>
          <p:txBody>
            <a:bodyPr/>
            <a:lstStyle/>
            <a:p>
              <a:endParaRPr lang="en-US"/>
            </a:p>
          </p:txBody>
        </p:sp>
        <p:sp>
          <p:nvSpPr>
            <p:cNvPr id="12326" name="Line 8"/>
            <p:cNvSpPr>
              <a:spLocks noChangeShapeType="1"/>
            </p:cNvSpPr>
            <p:nvPr/>
          </p:nvSpPr>
          <p:spPr bwMode="auto">
            <a:xfrm>
              <a:off x="845" y="2793"/>
              <a:ext cx="531" cy="0"/>
            </a:xfrm>
            <a:prstGeom prst="line">
              <a:avLst/>
            </a:prstGeom>
            <a:noFill/>
            <a:ln w="57150">
              <a:solidFill>
                <a:srgbClr val="339966"/>
              </a:solidFill>
              <a:round/>
              <a:headEnd/>
              <a:tailEnd/>
            </a:ln>
          </p:spPr>
          <p:txBody>
            <a:bodyPr/>
            <a:lstStyle/>
            <a:p>
              <a:endParaRPr lang="en-US"/>
            </a:p>
          </p:txBody>
        </p:sp>
        <p:sp>
          <p:nvSpPr>
            <p:cNvPr id="12327" name="Line 9"/>
            <p:cNvSpPr>
              <a:spLocks noChangeShapeType="1"/>
            </p:cNvSpPr>
            <p:nvPr/>
          </p:nvSpPr>
          <p:spPr bwMode="auto">
            <a:xfrm flipV="1">
              <a:off x="862" y="2800"/>
              <a:ext cx="0" cy="557"/>
            </a:xfrm>
            <a:prstGeom prst="line">
              <a:avLst/>
            </a:prstGeom>
            <a:noFill/>
            <a:ln w="57150">
              <a:solidFill>
                <a:srgbClr val="339966"/>
              </a:solidFill>
              <a:round/>
              <a:headEnd/>
              <a:tailEnd/>
            </a:ln>
          </p:spPr>
          <p:txBody>
            <a:bodyPr/>
            <a:lstStyle/>
            <a:p>
              <a:endParaRPr lang="en-US"/>
            </a:p>
          </p:txBody>
        </p:sp>
        <p:sp>
          <p:nvSpPr>
            <p:cNvPr id="12328" name="Line 10"/>
            <p:cNvSpPr>
              <a:spLocks noChangeShapeType="1"/>
            </p:cNvSpPr>
            <p:nvPr/>
          </p:nvSpPr>
          <p:spPr bwMode="auto">
            <a:xfrm>
              <a:off x="1355" y="2226"/>
              <a:ext cx="531" cy="0"/>
            </a:xfrm>
            <a:prstGeom prst="line">
              <a:avLst/>
            </a:prstGeom>
            <a:noFill/>
            <a:ln w="57150">
              <a:solidFill>
                <a:srgbClr val="339966"/>
              </a:solidFill>
              <a:round/>
              <a:headEnd/>
              <a:tailEnd/>
            </a:ln>
          </p:spPr>
          <p:txBody>
            <a:bodyPr/>
            <a:lstStyle/>
            <a:p>
              <a:endParaRPr lang="en-US"/>
            </a:p>
          </p:txBody>
        </p:sp>
        <p:sp>
          <p:nvSpPr>
            <p:cNvPr id="12329" name="Line 11"/>
            <p:cNvSpPr>
              <a:spLocks noChangeShapeType="1"/>
            </p:cNvSpPr>
            <p:nvPr/>
          </p:nvSpPr>
          <p:spPr bwMode="auto">
            <a:xfrm>
              <a:off x="1866" y="1386"/>
              <a:ext cx="519" cy="0"/>
            </a:xfrm>
            <a:prstGeom prst="line">
              <a:avLst/>
            </a:prstGeom>
            <a:noFill/>
            <a:ln w="57150">
              <a:solidFill>
                <a:srgbClr val="339966"/>
              </a:solidFill>
              <a:round/>
              <a:headEnd/>
              <a:tailEnd/>
            </a:ln>
          </p:spPr>
          <p:txBody>
            <a:bodyPr/>
            <a:lstStyle/>
            <a:p>
              <a:endParaRPr lang="en-US"/>
            </a:p>
          </p:txBody>
        </p:sp>
        <p:sp>
          <p:nvSpPr>
            <p:cNvPr id="12330" name="Line 12"/>
            <p:cNvSpPr>
              <a:spLocks noChangeShapeType="1"/>
            </p:cNvSpPr>
            <p:nvPr/>
          </p:nvSpPr>
          <p:spPr bwMode="auto">
            <a:xfrm flipV="1">
              <a:off x="2383" y="943"/>
              <a:ext cx="0" cy="461"/>
            </a:xfrm>
            <a:prstGeom prst="line">
              <a:avLst/>
            </a:prstGeom>
            <a:noFill/>
            <a:ln w="57150">
              <a:solidFill>
                <a:srgbClr val="339966"/>
              </a:solidFill>
              <a:round/>
              <a:headEnd/>
              <a:tailEnd/>
            </a:ln>
          </p:spPr>
          <p:txBody>
            <a:bodyPr/>
            <a:lstStyle/>
            <a:p>
              <a:endParaRPr lang="en-US"/>
            </a:p>
          </p:txBody>
        </p:sp>
      </p:grpSp>
      <p:graphicFrame>
        <p:nvGraphicFramePr>
          <p:cNvPr id="134157" name="Group 13"/>
          <p:cNvGraphicFramePr>
            <a:graphicFrameLocks noGrp="1"/>
          </p:cNvGraphicFramePr>
          <p:nvPr/>
        </p:nvGraphicFramePr>
        <p:xfrm>
          <a:off x="6334125" y="1481138"/>
          <a:ext cx="2232025" cy="3343277"/>
        </p:xfrm>
        <a:graphic>
          <a:graphicData uri="http://schemas.openxmlformats.org/drawingml/2006/table">
            <a:tbl>
              <a:tblPr/>
              <a:tblGrid>
                <a:gridCol w="1436688">
                  <a:extLst>
                    <a:ext uri="{9D8B030D-6E8A-4147-A177-3AD203B41FA5}">
                      <a16:colId xmlns:a16="http://schemas.microsoft.com/office/drawing/2014/main" val="20000"/>
                    </a:ext>
                  </a:extLst>
                </a:gridCol>
                <a:gridCol w="795337">
                  <a:extLst>
                    <a:ext uri="{9D8B030D-6E8A-4147-A177-3AD203B41FA5}">
                      <a16:colId xmlns:a16="http://schemas.microsoft.com/office/drawing/2014/main" val="20001"/>
                    </a:ext>
                  </a:extLst>
                </a:gridCol>
              </a:tblGrid>
              <a:tr h="58102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1" i="1" u="none" strike="noStrike" cap="none" normalizeH="0" baseline="0">
                          <a:ln>
                            <a:noFill/>
                          </a:ln>
                          <a:solidFill>
                            <a:schemeClr val="tx1"/>
                          </a:solidFill>
                          <a:effectLst/>
                          <a:latin typeface="Arial" charset="0"/>
                        </a:rPr>
                        <a:t>P</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1" i="1" u="none" strike="noStrike" cap="none" normalizeH="0" baseline="0">
                          <a:ln>
                            <a:noFill/>
                          </a:ln>
                          <a:solidFill>
                            <a:schemeClr val="tx1"/>
                          </a:solidFill>
                          <a:effectLst/>
                          <a:latin typeface="Arial" charset="0"/>
                        </a:rPr>
                        <a:t>Q</a:t>
                      </a:r>
                      <a:r>
                        <a:rPr kumimoji="0" lang="en-US" sz="2500" b="1" i="1" u="none" strike="noStrike" cap="none" normalizeH="0" baseline="30000">
                          <a:ln>
                            <a:noFill/>
                          </a:ln>
                          <a:solidFill>
                            <a:schemeClr val="tx1"/>
                          </a:solidFill>
                          <a:effectLst/>
                          <a:latin typeface="Arial" charset="0"/>
                        </a:rPr>
                        <a:t>s</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$0 – 9</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0</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10 – 19</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1</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20 – 34</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2</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35 &amp; up</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3</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4188" name="AutoShape 44"/>
          <p:cNvSpPr>
            <a:spLocks/>
          </p:cNvSpPr>
          <p:nvPr/>
        </p:nvSpPr>
        <p:spPr bwMode="auto">
          <a:xfrm>
            <a:off x="1408113" y="4452938"/>
            <a:ext cx="182562" cy="866775"/>
          </a:xfrm>
          <a:prstGeom prst="rightBrace">
            <a:avLst>
              <a:gd name="adj1" fmla="val 39565"/>
              <a:gd name="adj2" fmla="val 50000"/>
            </a:avLst>
          </a:prstGeom>
          <a:noFill/>
          <a:ln w="28575">
            <a:solidFill>
              <a:srgbClr val="FF0000"/>
            </a:solidFill>
            <a:round/>
            <a:headEnd/>
            <a:tailEnd/>
          </a:ln>
        </p:spPr>
        <p:txBody>
          <a:bodyPr wrap="none" anchor="ctr"/>
          <a:lstStyle/>
          <a:p>
            <a:endParaRPr lang="en-US">
              <a:cs typeface="Arial" charset="0"/>
            </a:endParaRPr>
          </a:p>
        </p:txBody>
      </p:sp>
      <p:sp>
        <p:nvSpPr>
          <p:cNvPr id="134189" name="Line 45"/>
          <p:cNvSpPr>
            <a:spLocks noChangeShapeType="1"/>
          </p:cNvSpPr>
          <p:nvPr/>
        </p:nvSpPr>
        <p:spPr bwMode="auto">
          <a:xfrm>
            <a:off x="5684838" y="2433638"/>
            <a:ext cx="739775" cy="0"/>
          </a:xfrm>
          <a:prstGeom prst="line">
            <a:avLst/>
          </a:prstGeom>
          <a:noFill/>
          <a:ln w="76200">
            <a:solidFill>
              <a:srgbClr val="FF0000"/>
            </a:solidFill>
            <a:round/>
            <a:headEnd/>
            <a:tailEnd type="triangle" w="lg" len="med"/>
          </a:ln>
        </p:spPr>
        <p:txBody>
          <a:bodyPr/>
          <a:lstStyle/>
          <a:p>
            <a:endParaRPr lang="en-US"/>
          </a:p>
        </p:txBody>
      </p:sp>
      <p:sp>
        <p:nvSpPr>
          <p:cNvPr id="134190" name="Line 46"/>
          <p:cNvSpPr>
            <a:spLocks noChangeShapeType="1"/>
          </p:cNvSpPr>
          <p:nvPr/>
        </p:nvSpPr>
        <p:spPr bwMode="auto">
          <a:xfrm>
            <a:off x="5686425" y="3108325"/>
            <a:ext cx="739775" cy="0"/>
          </a:xfrm>
          <a:prstGeom prst="line">
            <a:avLst/>
          </a:prstGeom>
          <a:noFill/>
          <a:ln w="76200">
            <a:solidFill>
              <a:srgbClr val="FF0000"/>
            </a:solidFill>
            <a:round/>
            <a:headEnd/>
            <a:tailEnd type="triangle" w="lg" len="med"/>
          </a:ln>
        </p:spPr>
        <p:txBody>
          <a:bodyPr/>
          <a:lstStyle/>
          <a:p>
            <a:endParaRPr lang="en-US"/>
          </a:p>
        </p:txBody>
      </p:sp>
      <p:sp>
        <p:nvSpPr>
          <p:cNvPr id="134191" name="Line 47"/>
          <p:cNvSpPr>
            <a:spLocks noChangeShapeType="1"/>
          </p:cNvSpPr>
          <p:nvPr/>
        </p:nvSpPr>
        <p:spPr bwMode="auto">
          <a:xfrm>
            <a:off x="5680075" y="3840163"/>
            <a:ext cx="739775" cy="0"/>
          </a:xfrm>
          <a:prstGeom prst="line">
            <a:avLst/>
          </a:prstGeom>
          <a:noFill/>
          <a:ln w="76200">
            <a:solidFill>
              <a:srgbClr val="FF0000"/>
            </a:solidFill>
            <a:round/>
            <a:headEnd/>
            <a:tailEnd type="triangle" w="lg" len="med"/>
          </a:ln>
        </p:spPr>
        <p:txBody>
          <a:bodyPr/>
          <a:lstStyle/>
          <a:p>
            <a:endParaRPr lang="en-US"/>
          </a:p>
        </p:txBody>
      </p:sp>
      <p:sp>
        <p:nvSpPr>
          <p:cNvPr id="134192" name="Line 48"/>
          <p:cNvSpPr>
            <a:spLocks noChangeShapeType="1"/>
          </p:cNvSpPr>
          <p:nvPr/>
        </p:nvSpPr>
        <p:spPr bwMode="auto">
          <a:xfrm>
            <a:off x="5680075" y="4508500"/>
            <a:ext cx="739775" cy="0"/>
          </a:xfrm>
          <a:prstGeom prst="line">
            <a:avLst/>
          </a:prstGeom>
          <a:noFill/>
          <a:ln w="76200">
            <a:solidFill>
              <a:srgbClr val="FF0000"/>
            </a:solidFill>
            <a:round/>
            <a:headEnd/>
            <a:tailEnd type="triangle" w="lg" len="med"/>
          </a:ln>
        </p:spPr>
        <p:txBody>
          <a:bodyPr/>
          <a:lstStyle/>
          <a:p>
            <a:endParaRPr lang="en-US"/>
          </a:p>
        </p:txBody>
      </p:sp>
      <p:sp>
        <p:nvSpPr>
          <p:cNvPr id="134193" name="AutoShape 49"/>
          <p:cNvSpPr>
            <a:spLocks/>
          </p:cNvSpPr>
          <p:nvPr/>
        </p:nvSpPr>
        <p:spPr bwMode="auto">
          <a:xfrm>
            <a:off x="2206625" y="3562350"/>
            <a:ext cx="182563" cy="866775"/>
          </a:xfrm>
          <a:prstGeom prst="rightBrace">
            <a:avLst>
              <a:gd name="adj1" fmla="val 39565"/>
              <a:gd name="adj2" fmla="val 50000"/>
            </a:avLst>
          </a:prstGeom>
          <a:noFill/>
          <a:ln w="28575">
            <a:solidFill>
              <a:srgbClr val="FF0000"/>
            </a:solidFill>
            <a:round/>
            <a:headEnd/>
            <a:tailEnd/>
          </a:ln>
        </p:spPr>
        <p:txBody>
          <a:bodyPr wrap="none" anchor="ctr"/>
          <a:lstStyle/>
          <a:p>
            <a:endParaRPr lang="en-US">
              <a:cs typeface="Arial" charset="0"/>
            </a:endParaRPr>
          </a:p>
        </p:txBody>
      </p:sp>
      <p:sp>
        <p:nvSpPr>
          <p:cNvPr id="134194" name="AutoShape 50"/>
          <p:cNvSpPr>
            <a:spLocks/>
          </p:cNvSpPr>
          <p:nvPr/>
        </p:nvSpPr>
        <p:spPr bwMode="auto">
          <a:xfrm>
            <a:off x="3046413" y="2233613"/>
            <a:ext cx="182562" cy="1303337"/>
          </a:xfrm>
          <a:prstGeom prst="rightBrace">
            <a:avLst>
              <a:gd name="adj1" fmla="val 59493"/>
              <a:gd name="adj2" fmla="val 50000"/>
            </a:avLst>
          </a:prstGeom>
          <a:noFill/>
          <a:ln w="28575">
            <a:solidFill>
              <a:srgbClr val="FF0000"/>
            </a:solidFill>
            <a:round/>
            <a:headEnd/>
            <a:tailEnd/>
          </a:ln>
        </p:spPr>
        <p:txBody>
          <a:bodyPr wrap="none" anchor="ctr"/>
          <a:lstStyle/>
          <a:p>
            <a:endParaRPr lang="en-US">
              <a:cs typeface="Arial" charset="0"/>
            </a:endParaRPr>
          </a:p>
        </p:txBody>
      </p:sp>
      <p:sp>
        <p:nvSpPr>
          <p:cNvPr id="134195" name="AutoShape 51"/>
          <p:cNvSpPr>
            <a:spLocks/>
          </p:cNvSpPr>
          <p:nvPr/>
        </p:nvSpPr>
        <p:spPr bwMode="auto">
          <a:xfrm>
            <a:off x="3824288" y="1501775"/>
            <a:ext cx="182562" cy="696913"/>
          </a:xfrm>
          <a:prstGeom prst="rightBrace">
            <a:avLst>
              <a:gd name="adj1" fmla="val 31812"/>
              <a:gd name="adj2" fmla="val 50000"/>
            </a:avLst>
          </a:prstGeom>
          <a:noFill/>
          <a:ln w="28575">
            <a:solidFill>
              <a:srgbClr val="FF0000"/>
            </a:solidFill>
            <a:round/>
            <a:headEnd/>
            <a:tailEnd/>
          </a:ln>
        </p:spPr>
        <p:txBody>
          <a:bodyPr wrap="none" anchor="ctr"/>
          <a:lstStyle/>
          <a:p>
            <a:endParaRPr lang="en-US">
              <a:cs typeface="Arial" charset="0"/>
            </a:endParaRPr>
          </a:p>
        </p:txBody>
      </p:sp>
    </p:spTree>
    <p:extLst>
      <p:ext uri="{BB962C8B-B14F-4D97-AF65-F5344CB8AC3E}">
        <p14:creationId xmlns:p14="http://schemas.microsoft.com/office/powerpoint/2010/main" val="26028721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4189"/>
                                        </p:tgtEl>
                                        <p:attrNameLst>
                                          <p:attrName>style.visibility</p:attrName>
                                        </p:attrNameLst>
                                      </p:cBhvr>
                                      <p:to>
                                        <p:strVal val="visible"/>
                                      </p:to>
                                    </p:set>
                                    <p:animEffect transition="in" filter="fade">
                                      <p:cBhvr>
                                        <p:cTn id="17" dur="500"/>
                                        <p:tgtEl>
                                          <p:spTgt spid="134189"/>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34188"/>
                                        </p:tgtEl>
                                        <p:attrNameLst>
                                          <p:attrName>style.visibility</p:attrName>
                                        </p:attrNameLst>
                                      </p:cBhvr>
                                      <p:to>
                                        <p:strVal val="visible"/>
                                      </p:to>
                                    </p:set>
                                    <p:animEffect transition="in" filter="strips(downLeft)">
                                      <p:cBhvr>
                                        <p:cTn id="20" dur="500"/>
                                        <p:tgtEl>
                                          <p:spTgt spid="13418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34189"/>
                                        </p:tgtEl>
                                      </p:cBhvr>
                                    </p:animEffect>
                                    <p:set>
                                      <p:cBhvr>
                                        <p:cTn id="25" dur="1" fill="hold">
                                          <p:stCondLst>
                                            <p:cond delay="499"/>
                                          </p:stCondLst>
                                        </p:cTn>
                                        <p:tgtEl>
                                          <p:spTgt spid="13418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34188"/>
                                        </p:tgtEl>
                                      </p:cBhvr>
                                    </p:animEffect>
                                    <p:set>
                                      <p:cBhvr>
                                        <p:cTn id="28" dur="1" fill="hold">
                                          <p:stCondLst>
                                            <p:cond delay="499"/>
                                          </p:stCondLst>
                                        </p:cTn>
                                        <p:tgtEl>
                                          <p:spTgt spid="134188"/>
                                        </p:tgtEl>
                                        <p:attrNameLst>
                                          <p:attrName>style.visibility</p:attrName>
                                        </p:attrNameLst>
                                      </p:cBhvr>
                                      <p:to>
                                        <p:strVal val="hidden"/>
                                      </p:to>
                                    </p:se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34190"/>
                                        </p:tgtEl>
                                        <p:attrNameLst>
                                          <p:attrName>style.visibility</p:attrName>
                                        </p:attrNameLst>
                                      </p:cBhvr>
                                      <p:to>
                                        <p:strVal val="visible"/>
                                      </p:to>
                                    </p:set>
                                    <p:animEffect transition="in" filter="fade">
                                      <p:cBhvr>
                                        <p:cTn id="32" dur="500"/>
                                        <p:tgtEl>
                                          <p:spTgt spid="134190"/>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134193"/>
                                        </p:tgtEl>
                                        <p:attrNameLst>
                                          <p:attrName>style.visibility</p:attrName>
                                        </p:attrNameLst>
                                      </p:cBhvr>
                                      <p:to>
                                        <p:strVal val="visible"/>
                                      </p:to>
                                    </p:set>
                                    <p:animEffect transition="in" filter="strips(downLeft)">
                                      <p:cBhvr>
                                        <p:cTn id="35" dur="500"/>
                                        <p:tgtEl>
                                          <p:spTgt spid="13419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34190"/>
                                        </p:tgtEl>
                                      </p:cBhvr>
                                    </p:animEffect>
                                    <p:set>
                                      <p:cBhvr>
                                        <p:cTn id="40" dur="1" fill="hold">
                                          <p:stCondLst>
                                            <p:cond delay="499"/>
                                          </p:stCondLst>
                                        </p:cTn>
                                        <p:tgtEl>
                                          <p:spTgt spid="134190"/>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34193"/>
                                        </p:tgtEl>
                                      </p:cBhvr>
                                    </p:animEffect>
                                    <p:set>
                                      <p:cBhvr>
                                        <p:cTn id="43" dur="1" fill="hold">
                                          <p:stCondLst>
                                            <p:cond delay="499"/>
                                          </p:stCondLst>
                                        </p:cTn>
                                        <p:tgtEl>
                                          <p:spTgt spid="134193"/>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34191"/>
                                        </p:tgtEl>
                                        <p:attrNameLst>
                                          <p:attrName>style.visibility</p:attrName>
                                        </p:attrNameLst>
                                      </p:cBhvr>
                                      <p:to>
                                        <p:strVal val="visible"/>
                                      </p:to>
                                    </p:set>
                                    <p:animEffect transition="in" filter="fade">
                                      <p:cBhvr>
                                        <p:cTn id="47" dur="500"/>
                                        <p:tgtEl>
                                          <p:spTgt spid="134191"/>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134194"/>
                                        </p:tgtEl>
                                        <p:attrNameLst>
                                          <p:attrName>style.visibility</p:attrName>
                                        </p:attrNameLst>
                                      </p:cBhvr>
                                      <p:to>
                                        <p:strVal val="visible"/>
                                      </p:to>
                                    </p:set>
                                    <p:animEffect transition="in" filter="strips(downLeft)">
                                      <p:cBhvr>
                                        <p:cTn id="50" dur="500"/>
                                        <p:tgtEl>
                                          <p:spTgt spid="13419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34191"/>
                                        </p:tgtEl>
                                      </p:cBhvr>
                                    </p:animEffect>
                                    <p:set>
                                      <p:cBhvr>
                                        <p:cTn id="55" dur="1" fill="hold">
                                          <p:stCondLst>
                                            <p:cond delay="499"/>
                                          </p:stCondLst>
                                        </p:cTn>
                                        <p:tgtEl>
                                          <p:spTgt spid="134191"/>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34194"/>
                                        </p:tgtEl>
                                      </p:cBhvr>
                                    </p:animEffect>
                                    <p:set>
                                      <p:cBhvr>
                                        <p:cTn id="58" dur="1" fill="hold">
                                          <p:stCondLst>
                                            <p:cond delay="499"/>
                                          </p:stCondLst>
                                        </p:cTn>
                                        <p:tgtEl>
                                          <p:spTgt spid="134194"/>
                                        </p:tgtEl>
                                        <p:attrNameLst>
                                          <p:attrName>style.visibility</p:attrName>
                                        </p:attrNameLst>
                                      </p:cBhvr>
                                      <p:to>
                                        <p:strVal val="hidden"/>
                                      </p:to>
                                    </p:se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134192"/>
                                        </p:tgtEl>
                                        <p:attrNameLst>
                                          <p:attrName>style.visibility</p:attrName>
                                        </p:attrNameLst>
                                      </p:cBhvr>
                                      <p:to>
                                        <p:strVal val="visible"/>
                                      </p:to>
                                    </p:set>
                                    <p:animEffect transition="in" filter="fade">
                                      <p:cBhvr>
                                        <p:cTn id="62" dur="500"/>
                                        <p:tgtEl>
                                          <p:spTgt spid="134192"/>
                                        </p:tgtEl>
                                      </p:cBhvr>
                                    </p:animEffect>
                                  </p:childTnLst>
                                </p:cTn>
                              </p:par>
                              <p:par>
                                <p:cTn id="63" presetID="18" presetClass="entr" presetSubtype="12" fill="hold" grpId="0" nodeType="withEffect">
                                  <p:stCondLst>
                                    <p:cond delay="0"/>
                                  </p:stCondLst>
                                  <p:childTnLst>
                                    <p:set>
                                      <p:cBhvr>
                                        <p:cTn id="64" dur="1" fill="hold">
                                          <p:stCondLst>
                                            <p:cond delay="0"/>
                                          </p:stCondLst>
                                        </p:cTn>
                                        <p:tgtEl>
                                          <p:spTgt spid="134195"/>
                                        </p:tgtEl>
                                        <p:attrNameLst>
                                          <p:attrName>style.visibility</p:attrName>
                                        </p:attrNameLst>
                                      </p:cBhvr>
                                      <p:to>
                                        <p:strVal val="visible"/>
                                      </p:to>
                                    </p:set>
                                    <p:animEffect transition="in" filter="strips(downLeft)">
                                      <p:cBhvr>
                                        <p:cTn id="65" dur="500"/>
                                        <p:tgtEl>
                                          <p:spTgt spid="13419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134192"/>
                                        </p:tgtEl>
                                      </p:cBhvr>
                                    </p:animEffect>
                                    <p:set>
                                      <p:cBhvr>
                                        <p:cTn id="70" dur="1" fill="hold">
                                          <p:stCondLst>
                                            <p:cond delay="499"/>
                                          </p:stCondLst>
                                        </p:cTn>
                                        <p:tgtEl>
                                          <p:spTgt spid="134192"/>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34195"/>
                                        </p:tgtEl>
                                      </p:cBhvr>
                                    </p:animEffect>
                                    <p:set>
                                      <p:cBhvr>
                                        <p:cTn id="73" dur="1" fill="hold">
                                          <p:stCondLst>
                                            <p:cond delay="499"/>
                                          </p:stCondLst>
                                        </p:cTn>
                                        <p:tgtEl>
                                          <p:spTgt spid="1341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88" grpId="0" animBg="1"/>
      <p:bldP spid="134188" grpId="1" animBg="1"/>
      <p:bldP spid="134189" grpId="0" animBg="1"/>
      <p:bldP spid="134189" grpId="1" animBg="1"/>
      <p:bldP spid="134190" grpId="0" animBg="1"/>
      <p:bldP spid="134190" grpId="1" animBg="1"/>
      <p:bldP spid="134191" grpId="0" animBg="1"/>
      <p:bldP spid="134191" grpId="1" animBg="1"/>
      <p:bldP spid="134192" grpId="0" animBg="1"/>
      <p:bldP spid="134192" grpId="1" animBg="1"/>
      <p:bldP spid="134193" grpId="0" animBg="1"/>
      <p:bldP spid="134193" grpId="1" animBg="1"/>
      <p:bldP spid="134194" grpId="0" animBg="1"/>
      <p:bldP spid="134194" grpId="1" animBg="1"/>
      <p:bldP spid="134195" grpId="0" animBg="1"/>
      <p:bldP spid="13419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extLst>
              <p:ext uri="{D42A27DB-BD31-4B8C-83A1-F6EECF244321}">
                <p14:modId xmlns:p14="http://schemas.microsoft.com/office/powerpoint/2010/main" val="1172733826"/>
              </p:ext>
            </p:extLst>
          </p:nvPr>
        </p:nvGraphicFramePr>
        <p:xfrm>
          <a:off x="214313" y="1033463"/>
          <a:ext cx="4548187" cy="5200650"/>
        </p:xfrm>
        <a:graphic>
          <a:graphicData uri="http://schemas.openxmlformats.org/presentationml/2006/ole">
            <mc:AlternateContent xmlns:mc="http://schemas.openxmlformats.org/markup-compatibility/2006">
              <mc:Choice xmlns:v="urn:schemas-microsoft-com:vml" Requires="v">
                <p:oleObj spid="_x0000_s15409" name="Worksheet" r:id="rId4" imgW="2781181" imgH="3181231" progId="Excel.Sheet.8">
                  <p:embed/>
                </p:oleObj>
              </mc:Choice>
              <mc:Fallback>
                <p:oleObj name="Worksheet" r:id="rId4" imgW="2781181" imgH="318123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1033463"/>
                        <a:ext cx="4548187" cy="520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Rectangle 3"/>
          <p:cNvSpPr>
            <a:spLocks noGrp="1" noChangeArrowheads="1"/>
          </p:cNvSpPr>
          <p:nvPr>
            <p:ph type="title"/>
          </p:nvPr>
        </p:nvSpPr>
        <p:spPr/>
        <p:txBody>
          <a:bodyPr/>
          <a:lstStyle/>
          <a:p>
            <a:pPr eaLnBrk="1" hangingPunct="1"/>
            <a:r>
              <a:rPr lang="en-US" dirty="0">
                <a:solidFill>
                  <a:schemeClr val="accent6">
                    <a:lumMod val="50000"/>
                  </a:schemeClr>
                </a:solidFill>
              </a:rPr>
              <a:t>EXAMPLE 3B: The supply curve – 2 </a:t>
            </a:r>
          </a:p>
        </p:txBody>
      </p:sp>
      <p:sp>
        <p:nvSpPr>
          <p:cNvPr id="5" name="Text Placeholder 4"/>
          <p:cNvSpPr>
            <a:spLocks noGrp="1"/>
          </p:cNvSpPr>
          <p:nvPr>
            <p:ph idx="1"/>
          </p:nvPr>
        </p:nvSpPr>
        <p:spPr>
          <a:xfrm>
            <a:off x="5719763" y="979488"/>
            <a:ext cx="3305596" cy="5316537"/>
          </a:xfrm>
        </p:spPr>
        <p:txBody>
          <a:bodyPr/>
          <a:lstStyle/>
          <a:p>
            <a:pPr marL="0" indent="0">
              <a:buNone/>
            </a:pPr>
            <a:r>
              <a:rPr lang="en-US" sz="2800" dirty="0">
                <a:cs typeface="Arial"/>
              </a:rPr>
              <a:t>At each </a:t>
            </a:r>
            <a:r>
              <a:rPr lang="en-US" sz="2800" b="1" i="1" dirty="0">
                <a:cs typeface="Arial"/>
              </a:rPr>
              <a:t>Q</a:t>
            </a:r>
            <a:r>
              <a:rPr lang="en-US" sz="2800" dirty="0">
                <a:cs typeface="Arial"/>
              </a:rPr>
              <a:t>, the height of the </a:t>
            </a:r>
            <a:r>
              <a:rPr lang="en-US" sz="2800" b="1" i="1" dirty="0">
                <a:cs typeface="Arial"/>
              </a:rPr>
              <a:t>S</a:t>
            </a:r>
            <a:r>
              <a:rPr lang="en-US" sz="2800" dirty="0">
                <a:cs typeface="Arial"/>
              </a:rPr>
              <a:t> curve is the cost of the </a:t>
            </a:r>
            <a:r>
              <a:rPr lang="en-US" sz="2800" b="1" i="1" dirty="0">
                <a:solidFill>
                  <a:srgbClr val="C00000"/>
                </a:solidFill>
                <a:cs typeface="Arial"/>
              </a:rPr>
              <a:t>marginal seller</a:t>
            </a:r>
            <a:r>
              <a:rPr lang="en-US" sz="2800" dirty="0">
                <a:cs typeface="Arial"/>
              </a:rPr>
              <a:t>, the seller who would leave the market if the price were any lower.</a:t>
            </a:r>
          </a:p>
          <a:p>
            <a:endParaRPr lang="en-US" sz="2800" dirty="0"/>
          </a:p>
        </p:txBody>
      </p:sp>
      <p:sp>
        <p:nvSpPr>
          <p:cNvPr id="7" name="Slide Number Placeholder 6"/>
          <p:cNvSpPr>
            <a:spLocks noGrp="1"/>
          </p:cNvSpPr>
          <p:nvPr>
            <p:ph type="sldNum" sz="quarter" idx="10"/>
          </p:nvPr>
        </p:nvSpPr>
        <p:spPr/>
        <p:txBody>
          <a:bodyPr/>
          <a:lstStyle/>
          <a:p>
            <a:pPr>
              <a:defRPr/>
            </a:pPr>
            <a:fld id="{2F37425F-5E17-4209-B948-B5CE2119E408}" type="slidenum">
              <a:rPr lang="en-US" smtClean="0"/>
              <a:pPr>
                <a:defRPr/>
              </a:pPr>
              <a:t>23</a:t>
            </a:fld>
            <a:endParaRPr lang="en-US" dirty="0"/>
          </a:p>
        </p:txBody>
      </p:sp>
      <p:sp>
        <p:nvSpPr>
          <p:cNvPr id="13318" name="Text Box 4"/>
          <p:cNvSpPr txBox="1">
            <a:spLocks noChangeArrowheads="1"/>
          </p:cNvSpPr>
          <p:nvPr/>
        </p:nvSpPr>
        <p:spPr bwMode="auto">
          <a:xfrm>
            <a:off x="1166813" y="979488"/>
            <a:ext cx="403225" cy="519112"/>
          </a:xfrm>
          <a:prstGeom prst="rect">
            <a:avLst/>
          </a:prstGeom>
          <a:solidFill>
            <a:schemeClr val="bg1"/>
          </a:solidFill>
          <a:ln w="9525">
            <a:noFill/>
            <a:miter lim="800000"/>
            <a:headEnd/>
            <a:tailEnd/>
          </a:ln>
        </p:spPr>
        <p:txBody>
          <a:bodyPr>
            <a:spAutoFit/>
          </a:bodyPr>
          <a:lstStyle/>
          <a:p>
            <a:pPr>
              <a:spcBef>
                <a:spcPct val="50000"/>
              </a:spcBef>
            </a:pPr>
            <a:r>
              <a:rPr lang="en-US" sz="2800" b="1" i="1">
                <a:latin typeface="Arial"/>
                <a:cs typeface="Arial"/>
              </a:rPr>
              <a:t>P</a:t>
            </a:r>
          </a:p>
        </p:txBody>
      </p:sp>
      <p:sp>
        <p:nvSpPr>
          <p:cNvPr id="13319" name="Text Box 5"/>
          <p:cNvSpPr txBox="1">
            <a:spLocks noChangeArrowheads="1"/>
          </p:cNvSpPr>
          <p:nvPr/>
        </p:nvSpPr>
        <p:spPr bwMode="auto">
          <a:xfrm>
            <a:off x="4276725" y="5080000"/>
            <a:ext cx="474663" cy="519113"/>
          </a:xfrm>
          <a:prstGeom prst="rect">
            <a:avLst/>
          </a:prstGeom>
          <a:solidFill>
            <a:schemeClr val="bg1"/>
          </a:solidFill>
          <a:ln w="9525">
            <a:noFill/>
            <a:miter lim="800000"/>
            <a:headEnd/>
            <a:tailEnd/>
          </a:ln>
        </p:spPr>
        <p:txBody>
          <a:bodyPr>
            <a:spAutoFit/>
          </a:bodyPr>
          <a:lstStyle/>
          <a:p>
            <a:pPr>
              <a:spcBef>
                <a:spcPct val="50000"/>
              </a:spcBef>
            </a:pPr>
            <a:r>
              <a:rPr lang="en-US" sz="2800" b="1" i="1">
                <a:latin typeface="Arial"/>
                <a:cs typeface="Arial"/>
              </a:rPr>
              <a:t>Q</a:t>
            </a:r>
          </a:p>
        </p:txBody>
      </p:sp>
      <p:sp>
        <p:nvSpPr>
          <p:cNvPr id="13320" name="Line 6"/>
          <p:cNvSpPr>
            <a:spLocks noChangeShapeType="1"/>
          </p:cNvSpPr>
          <p:nvPr/>
        </p:nvSpPr>
        <p:spPr bwMode="auto">
          <a:xfrm flipV="1">
            <a:off x="2178050" y="3541713"/>
            <a:ext cx="0" cy="920750"/>
          </a:xfrm>
          <a:prstGeom prst="line">
            <a:avLst/>
          </a:prstGeom>
          <a:noFill/>
          <a:ln w="57150">
            <a:solidFill>
              <a:srgbClr val="339966"/>
            </a:solidFill>
            <a:round/>
            <a:headEnd/>
            <a:tailEnd/>
          </a:ln>
        </p:spPr>
        <p:txBody>
          <a:bodyPr/>
          <a:lstStyle/>
          <a:p>
            <a:endParaRPr lang="en-US">
              <a:latin typeface="Arial"/>
              <a:cs typeface="Arial"/>
            </a:endParaRPr>
          </a:p>
        </p:txBody>
      </p:sp>
      <p:sp>
        <p:nvSpPr>
          <p:cNvPr id="13321" name="Line 7"/>
          <p:cNvSpPr>
            <a:spLocks noChangeShapeType="1"/>
          </p:cNvSpPr>
          <p:nvPr/>
        </p:nvSpPr>
        <p:spPr bwMode="auto">
          <a:xfrm flipV="1">
            <a:off x="2989263" y="2195513"/>
            <a:ext cx="0" cy="1366837"/>
          </a:xfrm>
          <a:prstGeom prst="line">
            <a:avLst/>
          </a:prstGeom>
          <a:noFill/>
          <a:ln w="57150">
            <a:solidFill>
              <a:srgbClr val="339966"/>
            </a:solidFill>
            <a:round/>
            <a:headEnd/>
            <a:tailEnd/>
          </a:ln>
        </p:spPr>
        <p:txBody>
          <a:bodyPr/>
          <a:lstStyle/>
          <a:p>
            <a:endParaRPr lang="en-US">
              <a:latin typeface="Arial"/>
              <a:cs typeface="Arial"/>
            </a:endParaRPr>
          </a:p>
        </p:txBody>
      </p:sp>
      <p:sp>
        <p:nvSpPr>
          <p:cNvPr id="13322" name="Line 8"/>
          <p:cNvSpPr>
            <a:spLocks noChangeShapeType="1"/>
          </p:cNvSpPr>
          <p:nvPr/>
        </p:nvSpPr>
        <p:spPr bwMode="auto">
          <a:xfrm>
            <a:off x="1341438" y="4433888"/>
            <a:ext cx="842962" cy="0"/>
          </a:xfrm>
          <a:prstGeom prst="line">
            <a:avLst/>
          </a:prstGeom>
          <a:noFill/>
          <a:ln w="57150">
            <a:solidFill>
              <a:srgbClr val="339966"/>
            </a:solidFill>
            <a:round/>
            <a:headEnd/>
            <a:tailEnd/>
          </a:ln>
        </p:spPr>
        <p:txBody>
          <a:bodyPr/>
          <a:lstStyle/>
          <a:p>
            <a:endParaRPr lang="en-US">
              <a:latin typeface="Arial"/>
              <a:cs typeface="Arial"/>
            </a:endParaRPr>
          </a:p>
        </p:txBody>
      </p:sp>
      <p:sp>
        <p:nvSpPr>
          <p:cNvPr id="13323" name="Line 9"/>
          <p:cNvSpPr>
            <a:spLocks noChangeShapeType="1"/>
          </p:cNvSpPr>
          <p:nvPr/>
        </p:nvSpPr>
        <p:spPr bwMode="auto">
          <a:xfrm flipV="1">
            <a:off x="1368425" y="4445000"/>
            <a:ext cx="0" cy="884238"/>
          </a:xfrm>
          <a:prstGeom prst="line">
            <a:avLst/>
          </a:prstGeom>
          <a:noFill/>
          <a:ln w="57150">
            <a:solidFill>
              <a:srgbClr val="339966"/>
            </a:solidFill>
            <a:round/>
            <a:headEnd/>
            <a:tailEnd/>
          </a:ln>
        </p:spPr>
        <p:txBody>
          <a:bodyPr/>
          <a:lstStyle/>
          <a:p>
            <a:endParaRPr lang="en-US">
              <a:latin typeface="Arial"/>
              <a:cs typeface="Arial"/>
            </a:endParaRPr>
          </a:p>
        </p:txBody>
      </p:sp>
      <p:sp>
        <p:nvSpPr>
          <p:cNvPr id="13324" name="Line 10"/>
          <p:cNvSpPr>
            <a:spLocks noChangeShapeType="1"/>
          </p:cNvSpPr>
          <p:nvPr/>
        </p:nvSpPr>
        <p:spPr bwMode="auto">
          <a:xfrm>
            <a:off x="2151063" y="3533775"/>
            <a:ext cx="842962" cy="0"/>
          </a:xfrm>
          <a:prstGeom prst="line">
            <a:avLst/>
          </a:prstGeom>
          <a:noFill/>
          <a:ln w="57150">
            <a:solidFill>
              <a:srgbClr val="339966"/>
            </a:solidFill>
            <a:round/>
            <a:headEnd/>
            <a:tailEnd/>
          </a:ln>
        </p:spPr>
        <p:txBody>
          <a:bodyPr/>
          <a:lstStyle/>
          <a:p>
            <a:endParaRPr lang="en-US">
              <a:latin typeface="Arial"/>
              <a:cs typeface="Arial"/>
            </a:endParaRPr>
          </a:p>
        </p:txBody>
      </p:sp>
      <p:sp>
        <p:nvSpPr>
          <p:cNvPr id="13325" name="Line 11"/>
          <p:cNvSpPr>
            <a:spLocks noChangeShapeType="1"/>
          </p:cNvSpPr>
          <p:nvPr/>
        </p:nvSpPr>
        <p:spPr bwMode="auto">
          <a:xfrm>
            <a:off x="2962275" y="2200275"/>
            <a:ext cx="823913" cy="0"/>
          </a:xfrm>
          <a:prstGeom prst="line">
            <a:avLst/>
          </a:prstGeom>
          <a:noFill/>
          <a:ln w="57150">
            <a:solidFill>
              <a:srgbClr val="339966"/>
            </a:solidFill>
            <a:round/>
            <a:headEnd/>
            <a:tailEnd/>
          </a:ln>
        </p:spPr>
        <p:txBody>
          <a:bodyPr/>
          <a:lstStyle/>
          <a:p>
            <a:endParaRPr lang="en-US">
              <a:latin typeface="Arial"/>
              <a:cs typeface="Arial"/>
            </a:endParaRPr>
          </a:p>
        </p:txBody>
      </p:sp>
      <p:sp>
        <p:nvSpPr>
          <p:cNvPr id="13326" name="Line 12"/>
          <p:cNvSpPr>
            <a:spLocks noChangeShapeType="1"/>
          </p:cNvSpPr>
          <p:nvPr/>
        </p:nvSpPr>
        <p:spPr bwMode="auto">
          <a:xfrm flipV="1">
            <a:off x="3783013" y="1497013"/>
            <a:ext cx="0" cy="731837"/>
          </a:xfrm>
          <a:prstGeom prst="line">
            <a:avLst/>
          </a:prstGeom>
          <a:noFill/>
          <a:ln w="57150">
            <a:solidFill>
              <a:srgbClr val="339966"/>
            </a:solidFill>
            <a:round/>
            <a:headEnd/>
            <a:tailEnd/>
          </a:ln>
        </p:spPr>
        <p:txBody>
          <a:bodyPr/>
          <a:lstStyle/>
          <a:p>
            <a:endParaRPr lang="en-US">
              <a:latin typeface="Arial"/>
              <a:cs typeface="Arial"/>
            </a:endParaRPr>
          </a:p>
        </p:txBody>
      </p:sp>
      <p:sp>
        <p:nvSpPr>
          <p:cNvPr id="146451" name="Text Box 19"/>
          <p:cNvSpPr txBox="1">
            <a:spLocks noChangeArrowheads="1"/>
          </p:cNvSpPr>
          <p:nvPr/>
        </p:nvSpPr>
        <p:spPr bwMode="auto">
          <a:xfrm>
            <a:off x="6059488" y="1285875"/>
            <a:ext cx="2759075" cy="483337"/>
          </a:xfrm>
          <a:prstGeom prst="rect">
            <a:avLst/>
          </a:prstGeom>
          <a:noFill/>
          <a:ln w="9525">
            <a:noFill/>
            <a:miter lim="800000"/>
            <a:headEnd/>
            <a:tailEnd/>
          </a:ln>
        </p:spPr>
        <p:txBody>
          <a:bodyPr>
            <a:spAutoFit/>
          </a:bodyPr>
          <a:lstStyle/>
          <a:p>
            <a:pPr>
              <a:lnSpc>
                <a:spcPct val="105000"/>
              </a:lnSpc>
              <a:spcBef>
                <a:spcPct val="40000"/>
              </a:spcBef>
            </a:pPr>
            <a:endParaRPr lang="en-US" sz="2600" dirty="0">
              <a:latin typeface="Arial"/>
              <a:cs typeface="Arial"/>
            </a:endParaRPr>
          </a:p>
        </p:txBody>
      </p:sp>
      <p:grpSp>
        <p:nvGrpSpPr>
          <p:cNvPr id="2" name="Group 23"/>
          <p:cNvGrpSpPr>
            <a:grpSpLocks/>
          </p:cNvGrpSpPr>
          <p:nvPr/>
        </p:nvGrpSpPr>
        <p:grpSpPr bwMode="auto">
          <a:xfrm>
            <a:off x="3810000" y="1762125"/>
            <a:ext cx="1836738" cy="863600"/>
            <a:chOff x="2446" y="1110"/>
            <a:chExt cx="1157" cy="544"/>
          </a:xfrm>
        </p:grpSpPr>
        <p:sp>
          <p:nvSpPr>
            <p:cNvPr id="13335" name="Line 24"/>
            <p:cNvSpPr>
              <a:spLocks noChangeShapeType="1"/>
            </p:cNvSpPr>
            <p:nvPr/>
          </p:nvSpPr>
          <p:spPr bwMode="auto">
            <a:xfrm flipH="1">
              <a:off x="2446" y="1387"/>
              <a:ext cx="3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3336" name="Text Box 25"/>
            <p:cNvSpPr txBox="1">
              <a:spLocks noChangeArrowheads="1"/>
            </p:cNvSpPr>
            <p:nvPr/>
          </p:nvSpPr>
          <p:spPr bwMode="auto">
            <a:xfrm>
              <a:off x="2668" y="1110"/>
              <a:ext cx="935" cy="544"/>
            </a:xfrm>
            <a:prstGeom prst="rect">
              <a:avLst/>
            </a:prstGeom>
            <a:solidFill>
              <a:srgbClr val="E2E2F6"/>
            </a:solidFill>
            <a:ln w="9525">
              <a:solidFill>
                <a:srgbClr val="0000CC"/>
              </a:solidFill>
              <a:miter lim="800000"/>
              <a:headEnd/>
              <a:tailEnd/>
            </a:ln>
          </p:spPr>
          <p:txBody>
            <a:bodyPr>
              <a:spAutoFit/>
            </a:bodyPr>
            <a:lstStyle/>
            <a:p>
              <a:pPr algn="ctr">
                <a:spcBef>
                  <a:spcPct val="50000"/>
                </a:spcBef>
              </a:pPr>
              <a:r>
                <a:rPr lang="en-US" sz="2500" dirty="0">
                  <a:latin typeface="Arial"/>
                  <a:cs typeface="Arial"/>
                </a:rPr>
                <a:t>Chris’ </a:t>
              </a:r>
              <a:br>
                <a:rPr lang="en-US" sz="2500" dirty="0">
                  <a:latin typeface="Arial"/>
                  <a:cs typeface="Arial"/>
                </a:rPr>
              </a:br>
              <a:r>
                <a:rPr lang="en-US" sz="2500" dirty="0">
                  <a:latin typeface="Arial"/>
                  <a:cs typeface="Arial"/>
                </a:rPr>
                <a:t>cost</a:t>
              </a:r>
            </a:p>
          </p:txBody>
        </p:sp>
      </p:grpSp>
      <p:grpSp>
        <p:nvGrpSpPr>
          <p:cNvPr id="3" name="Group 26"/>
          <p:cNvGrpSpPr>
            <a:grpSpLocks/>
          </p:cNvGrpSpPr>
          <p:nvPr/>
        </p:nvGrpSpPr>
        <p:grpSpPr bwMode="auto">
          <a:xfrm>
            <a:off x="3073400" y="3009900"/>
            <a:ext cx="1819275" cy="863600"/>
            <a:chOff x="1936" y="1896"/>
            <a:chExt cx="1146" cy="544"/>
          </a:xfrm>
        </p:grpSpPr>
        <p:sp>
          <p:nvSpPr>
            <p:cNvPr id="13333" name="Line 27"/>
            <p:cNvSpPr>
              <a:spLocks noChangeShapeType="1"/>
            </p:cNvSpPr>
            <p:nvPr/>
          </p:nvSpPr>
          <p:spPr bwMode="auto">
            <a:xfrm flipH="1">
              <a:off x="1936" y="2225"/>
              <a:ext cx="3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3334" name="Text Box 28"/>
            <p:cNvSpPr txBox="1">
              <a:spLocks noChangeArrowheads="1"/>
            </p:cNvSpPr>
            <p:nvPr/>
          </p:nvSpPr>
          <p:spPr bwMode="auto">
            <a:xfrm>
              <a:off x="2205" y="1896"/>
              <a:ext cx="877" cy="544"/>
            </a:xfrm>
            <a:prstGeom prst="rect">
              <a:avLst/>
            </a:prstGeom>
            <a:solidFill>
              <a:srgbClr val="E2E2F6"/>
            </a:solidFill>
            <a:ln w="9525">
              <a:solidFill>
                <a:srgbClr val="0000CC"/>
              </a:solidFill>
              <a:miter lim="800000"/>
              <a:headEnd/>
              <a:tailEnd/>
            </a:ln>
          </p:spPr>
          <p:txBody>
            <a:bodyPr>
              <a:spAutoFit/>
            </a:bodyPr>
            <a:lstStyle/>
            <a:p>
              <a:pPr algn="ctr">
                <a:spcBef>
                  <a:spcPct val="50000"/>
                </a:spcBef>
              </a:pPr>
              <a:r>
                <a:rPr lang="en-US" sz="2500" dirty="0">
                  <a:latin typeface="Arial"/>
                  <a:cs typeface="Arial"/>
                </a:rPr>
                <a:t>Jada’s cost</a:t>
              </a:r>
            </a:p>
          </p:txBody>
        </p:sp>
      </p:grpSp>
      <p:grpSp>
        <p:nvGrpSpPr>
          <p:cNvPr id="4" name="Group 29"/>
          <p:cNvGrpSpPr>
            <a:grpSpLocks/>
          </p:cNvGrpSpPr>
          <p:nvPr/>
        </p:nvGrpSpPr>
        <p:grpSpPr bwMode="auto">
          <a:xfrm>
            <a:off x="2263775" y="4197350"/>
            <a:ext cx="2578100" cy="482600"/>
            <a:chOff x="1426" y="2644"/>
            <a:chExt cx="1624" cy="304"/>
          </a:xfrm>
        </p:grpSpPr>
        <p:sp>
          <p:nvSpPr>
            <p:cNvPr id="13331" name="Line 30"/>
            <p:cNvSpPr>
              <a:spLocks noChangeShapeType="1"/>
            </p:cNvSpPr>
            <p:nvPr/>
          </p:nvSpPr>
          <p:spPr bwMode="auto">
            <a:xfrm flipH="1">
              <a:off x="1426" y="2796"/>
              <a:ext cx="3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3332" name="Text Box 31"/>
            <p:cNvSpPr txBox="1">
              <a:spLocks noChangeArrowheads="1"/>
            </p:cNvSpPr>
            <p:nvPr/>
          </p:nvSpPr>
          <p:spPr bwMode="auto">
            <a:xfrm>
              <a:off x="1702" y="2644"/>
              <a:ext cx="1348" cy="304"/>
            </a:xfrm>
            <a:prstGeom prst="rect">
              <a:avLst/>
            </a:prstGeom>
            <a:solidFill>
              <a:srgbClr val="E2E2F6"/>
            </a:solidFill>
            <a:ln w="9525">
              <a:solidFill>
                <a:srgbClr val="0000CC"/>
              </a:solidFill>
              <a:miter lim="800000"/>
              <a:headEnd/>
              <a:tailEnd/>
            </a:ln>
          </p:spPr>
          <p:txBody>
            <a:bodyPr>
              <a:spAutoFit/>
            </a:bodyPr>
            <a:lstStyle/>
            <a:p>
              <a:pPr algn="ctr">
                <a:spcBef>
                  <a:spcPct val="50000"/>
                </a:spcBef>
              </a:pPr>
              <a:r>
                <a:rPr lang="en-US" sz="2500" dirty="0" err="1">
                  <a:latin typeface="Arial"/>
                  <a:cs typeface="Arial"/>
                </a:rPr>
                <a:t>Jin’s</a:t>
              </a:r>
              <a:r>
                <a:rPr lang="en-US" sz="2500" dirty="0">
                  <a:latin typeface="Arial"/>
                  <a:cs typeface="Arial"/>
                </a:rPr>
                <a:t> cost</a:t>
              </a:r>
            </a:p>
          </p:txBody>
        </p:sp>
      </p:grpSp>
    </p:spTree>
    <p:extLst>
      <p:ext uri="{BB962C8B-B14F-4D97-AF65-F5344CB8AC3E}">
        <p14:creationId xmlns:p14="http://schemas.microsoft.com/office/powerpoint/2010/main" val="116609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46451">
                                            <p:txEl>
                                              <p:pRg st="0" end="0"/>
                                            </p:txEl>
                                          </p:spTgt>
                                        </p:tgtEl>
                                        <p:attrNameLst>
                                          <p:attrName>style.visibility</p:attrName>
                                        </p:attrNameLst>
                                      </p:cBhvr>
                                      <p:to>
                                        <p:strVal val="visible"/>
                                      </p:to>
                                    </p:set>
                                    <p:animEffect transition="in" filter="wipe(left)">
                                      <p:cBhvr>
                                        <p:cTn id="7" dur="500"/>
                                        <p:tgtEl>
                                          <p:spTgt spid="146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214313" y="1033463"/>
          <a:ext cx="4548187" cy="5200650"/>
        </p:xfrm>
        <a:graphic>
          <a:graphicData uri="http://schemas.openxmlformats.org/presentationml/2006/ole">
            <mc:AlternateContent xmlns:mc="http://schemas.openxmlformats.org/markup-compatibility/2006">
              <mc:Choice xmlns:v="urn:schemas-microsoft-com:vml" Requires="v">
                <p:oleObj spid="_x0000_s16437" name="Worksheet" r:id="rId4" imgW="2781181" imgH="3181231" progId="Excel.Sheet.8">
                  <p:embed/>
                </p:oleObj>
              </mc:Choice>
              <mc:Fallback>
                <p:oleObj name="Worksheet" r:id="rId4" imgW="2781181" imgH="318123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1033463"/>
                        <a:ext cx="4548187" cy="520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69" name="Rectangle 33"/>
          <p:cNvSpPr>
            <a:spLocks noChangeArrowheads="1"/>
          </p:cNvSpPr>
          <p:nvPr/>
        </p:nvSpPr>
        <p:spPr bwMode="auto">
          <a:xfrm>
            <a:off x="2174875" y="3097213"/>
            <a:ext cx="811213" cy="428625"/>
          </a:xfrm>
          <a:prstGeom prst="rect">
            <a:avLst/>
          </a:prstGeom>
          <a:solidFill>
            <a:srgbClr val="92D050"/>
          </a:solidFill>
          <a:ln w="9525">
            <a:noFill/>
            <a:miter lim="800000"/>
            <a:headEnd/>
            <a:tailEnd/>
          </a:ln>
        </p:spPr>
        <p:txBody>
          <a:bodyPr wrap="none" anchor="ctr"/>
          <a:lstStyle/>
          <a:p>
            <a:endParaRPr lang="en-US">
              <a:latin typeface="Arial"/>
              <a:cs typeface="Arial"/>
            </a:endParaRPr>
          </a:p>
        </p:txBody>
      </p:sp>
      <p:sp>
        <p:nvSpPr>
          <p:cNvPr id="142368" name="Rectangle 32"/>
          <p:cNvSpPr>
            <a:spLocks noChangeArrowheads="1"/>
          </p:cNvSpPr>
          <p:nvPr/>
        </p:nvSpPr>
        <p:spPr bwMode="auto">
          <a:xfrm>
            <a:off x="1370013" y="3097213"/>
            <a:ext cx="806450" cy="1314450"/>
          </a:xfrm>
          <a:prstGeom prst="rect">
            <a:avLst/>
          </a:prstGeom>
          <a:solidFill>
            <a:srgbClr val="99CCFF"/>
          </a:solidFill>
          <a:ln w="9525">
            <a:noFill/>
            <a:miter lim="800000"/>
            <a:headEnd/>
            <a:tailEnd/>
          </a:ln>
        </p:spPr>
        <p:txBody>
          <a:bodyPr wrap="none" anchor="ctr"/>
          <a:lstStyle/>
          <a:p>
            <a:endParaRPr lang="en-US">
              <a:latin typeface="Arial"/>
              <a:cs typeface="Arial"/>
            </a:endParaRPr>
          </a:p>
        </p:txBody>
      </p:sp>
      <p:sp>
        <p:nvSpPr>
          <p:cNvPr id="15367" name="Rectangle 3"/>
          <p:cNvSpPr>
            <a:spLocks noGrp="1" noChangeArrowheads="1"/>
          </p:cNvSpPr>
          <p:nvPr>
            <p:ph type="title"/>
          </p:nvPr>
        </p:nvSpPr>
        <p:spPr/>
        <p:txBody>
          <a:bodyPr/>
          <a:lstStyle/>
          <a:p>
            <a:pPr eaLnBrk="1" hangingPunct="1"/>
            <a:r>
              <a:rPr lang="en-US" dirty="0">
                <a:solidFill>
                  <a:schemeClr val="accent6">
                    <a:lumMod val="50000"/>
                  </a:schemeClr>
                </a:solidFill>
              </a:rPr>
              <a:t>EXAMPLE 3C: Producer surplus &amp; the </a:t>
            </a:r>
            <a:r>
              <a:rPr lang="en-US" b="1" i="1" dirty="0">
                <a:solidFill>
                  <a:schemeClr val="accent6">
                    <a:lumMod val="50000"/>
                  </a:schemeClr>
                </a:solidFill>
              </a:rPr>
              <a:t>S</a:t>
            </a:r>
            <a:r>
              <a:rPr lang="en-US" dirty="0">
                <a:solidFill>
                  <a:schemeClr val="accent6">
                    <a:lumMod val="50000"/>
                  </a:schemeClr>
                </a:solidFill>
              </a:rPr>
              <a:t> curve</a:t>
            </a:r>
          </a:p>
        </p:txBody>
      </p:sp>
      <p:sp>
        <p:nvSpPr>
          <p:cNvPr id="8" name="Slide Number Placeholder 7"/>
          <p:cNvSpPr>
            <a:spLocks noGrp="1"/>
          </p:cNvSpPr>
          <p:nvPr>
            <p:ph type="sldNum" sz="quarter" idx="10"/>
          </p:nvPr>
        </p:nvSpPr>
        <p:spPr/>
        <p:txBody>
          <a:bodyPr/>
          <a:lstStyle/>
          <a:p>
            <a:pPr>
              <a:defRPr/>
            </a:pPr>
            <a:fld id="{2F37425F-5E17-4209-B948-B5CE2119E408}" type="slidenum">
              <a:rPr lang="en-US" smtClean="0"/>
              <a:pPr>
                <a:defRPr/>
              </a:pPr>
              <a:t>24</a:t>
            </a:fld>
            <a:endParaRPr lang="en-US" dirty="0"/>
          </a:p>
        </p:txBody>
      </p:sp>
      <p:sp>
        <p:nvSpPr>
          <p:cNvPr id="6" name="Text Placeholder 5"/>
          <p:cNvSpPr>
            <a:spLocks noGrp="1"/>
          </p:cNvSpPr>
          <p:nvPr>
            <p:ph idx="12"/>
          </p:nvPr>
        </p:nvSpPr>
        <p:spPr>
          <a:xfrm>
            <a:off x="5638801" y="939362"/>
            <a:ext cx="3276599" cy="5385237"/>
          </a:xfrm>
        </p:spPr>
        <p:txBody>
          <a:bodyPr>
            <a:noAutofit/>
          </a:bodyPr>
          <a:lstStyle/>
          <a:p>
            <a:pPr marL="114300" indent="0">
              <a:buNone/>
            </a:pPr>
            <a:r>
              <a:rPr lang="en-US" sz="2800" b="1" i="1" dirty="0">
                <a:cs typeface="Arial"/>
              </a:rPr>
              <a:t>PS</a:t>
            </a:r>
            <a:r>
              <a:rPr lang="en-US" sz="2800" dirty="0">
                <a:cs typeface="Arial"/>
              </a:rPr>
              <a:t> = </a:t>
            </a:r>
            <a:r>
              <a:rPr lang="en-US" sz="2800" b="1" i="1" dirty="0">
                <a:cs typeface="Arial"/>
              </a:rPr>
              <a:t>P</a:t>
            </a:r>
            <a:r>
              <a:rPr lang="en-US" sz="2800" dirty="0">
                <a:cs typeface="Arial"/>
              </a:rPr>
              <a:t> – cost</a:t>
            </a:r>
          </a:p>
          <a:p>
            <a:pPr marL="114300" indent="0">
              <a:spcBef>
                <a:spcPct val="50000"/>
              </a:spcBef>
              <a:buNone/>
            </a:pPr>
            <a:r>
              <a:rPr lang="en-US" sz="2800" dirty="0">
                <a:solidFill>
                  <a:schemeClr val="accent6">
                    <a:lumMod val="50000"/>
                  </a:schemeClr>
                </a:solidFill>
                <a:cs typeface="Arial"/>
              </a:rPr>
              <a:t>Suppose </a:t>
            </a:r>
            <a:r>
              <a:rPr lang="en-US" sz="2800" b="1" i="1" dirty="0">
                <a:solidFill>
                  <a:schemeClr val="accent6">
                    <a:lumMod val="50000"/>
                  </a:schemeClr>
                </a:solidFill>
                <a:cs typeface="Arial"/>
              </a:rPr>
              <a:t>P</a:t>
            </a:r>
            <a:r>
              <a:rPr lang="en-US" sz="2800" dirty="0">
                <a:solidFill>
                  <a:schemeClr val="accent6">
                    <a:lumMod val="50000"/>
                  </a:schemeClr>
                </a:solidFill>
                <a:cs typeface="Arial"/>
              </a:rPr>
              <a:t> = $25.</a:t>
            </a:r>
          </a:p>
          <a:p>
            <a:pPr marL="114300" indent="0">
              <a:spcBef>
                <a:spcPct val="50000"/>
              </a:spcBef>
              <a:buNone/>
            </a:pPr>
            <a:r>
              <a:rPr lang="en-US" sz="2800" dirty="0" err="1">
                <a:cs typeface="Arial"/>
              </a:rPr>
              <a:t>Jin’s</a:t>
            </a:r>
            <a:r>
              <a:rPr lang="en-US" sz="2800" dirty="0">
                <a:cs typeface="Arial"/>
              </a:rPr>
              <a:t> </a:t>
            </a:r>
            <a:r>
              <a:rPr lang="en-US" sz="2800" b="1" i="1" dirty="0">
                <a:cs typeface="Arial"/>
              </a:rPr>
              <a:t>PS</a:t>
            </a:r>
            <a:r>
              <a:rPr lang="en-US" sz="2800" dirty="0">
                <a:cs typeface="Arial"/>
              </a:rPr>
              <a:t> = 25 – 10 = $15</a:t>
            </a:r>
          </a:p>
          <a:p>
            <a:pPr marL="114300" indent="0">
              <a:spcBef>
                <a:spcPct val="50000"/>
              </a:spcBef>
              <a:buNone/>
            </a:pPr>
            <a:r>
              <a:rPr lang="en-US" sz="2800" dirty="0">
                <a:cs typeface="Arial"/>
              </a:rPr>
              <a:t>Jada’s </a:t>
            </a:r>
            <a:r>
              <a:rPr lang="en-US" sz="2800" b="1" i="1" dirty="0">
                <a:cs typeface="Arial"/>
              </a:rPr>
              <a:t>PS</a:t>
            </a:r>
            <a:r>
              <a:rPr lang="en-US" sz="2800" dirty="0">
                <a:cs typeface="Arial"/>
              </a:rPr>
              <a:t> = 25 – 20 = $5</a:t>
            </a:r>
          </a:p>
          <a:p>
            <a:pPr marL="114300" indent="0">
              <a:spcBef>
                <a:spcPct val="50000"/>
              </a:spcBef>
              <a:buNone/>
            </a:pPr>
            <a:r>
              <a:rPr lang="en-US" sz="2800" dirty="0">
                <a:cs typeface="Arial"/>
              </a:rPr>
              <a:t>Chris’ </a:t>
            </a:r>
            <a:r>
              <a:rPr lang="en-US" sz="2800" b="1" i="1" dirty="0">
                <a:cs typeface="Arial"/>
              </a:rPr>
              <a:t>PS</a:t>
            </a:r>
            <a:r>
              <a:rPr lang="en-US" sz="2800" dirty="0">
                <a:cs typeface="Arial"/>
              </a:rPr>
              <a:t> = $0</a:t>
            </a:r>
          </a:p>
          <a:p>
            <a:pPr marL="114300" indent="0">
              <a:spcBef>
                <a:spcPct val="50000"/>
              </a:spcBef>
              <a:buNone/>
            </a:pPr>
            <a:r>
              <a:rPr lang="en-US" sz="2800" dirty="0">
                <a:cs typeface="Arial"/>
              </a:rPr>
              <a:t>Total </a:t>
            </a:r>
            <a:r>
              <a:rPr lang="en-US" sz="2800" b="1" i="1" dirty="0">
                <a:cs typeface="Arial"/>
              </a:rPr>
              <a:t>PS</a:t>
            </a:r>
            <a:r>
              <a:rPr lang="en-US" sz="2800" dirty="0">
                <a:cs typeface="Arial"/>
              </a:rPr>
              <a:t> = $20</a:t>
            </a:r>
          </a:p>
          <a:p>
            <a:pPr marL="0" indent="0">
              <a:buNone/>
            </a:pPr>
            <a:endParaRPr lang="en-US" sz="2800" dirty="0">
              <a:cs typeface="Arial"/>
            </a:endParaRPr>
          </a:p>
          <a:p>
            <a:pPr marL="0" indent="0">
              <a:buNone/>
            </a:pPr>
            <a:endParaRPr lang="en-US" sz="2800" dirty="0"/>
          </a:p>
        </p:txBody>
      </p:sp>
      <p:sp>
        <p:nvSpPr>
          <p:cNvPr id="15368" name="Text Box 4"/>
          <p:cNvSpPr txBox="1">
            <a:spLocks noChangeArrowheads="1"/>
          </p:cNvSpPr>
          <p:nvPr/>
        </p:nvSpPr>
        <p:spPr bwMode="auto">
          <a:xfrm>
            <a:off x="914400" y="979488"/>
            <a:ext cx="403225" cy="519112"/>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P</a:t>
            </a:r>
          </a:p>
        </p:txBody>
      </p:sp>
      <p:sp>
        <p:nvSpPr>
          <p:cNvPr id="15369" name="Text Box 5"/>
          <p:cNvSpPr txBox="1">
            <a:spLocks noChangeArrowheads="1"/>
          </p:cNvSpPr>
          <p:nvPr/>
        </p:nvSpPr>
        <p:spPr bwMode="auto">
          <a:xfrm>
            <a:off x="4038600" y="5424487"/>
            <a:ext cx="474663"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Q</a:t>
            </a:r>
          </a:p>
        </p:txBody>
      </p:sp>
      <p:sp>
        <p:nvSpPr>
          <p:cNvPr id="15370" name="Line 6"/>
          <p:cNvSpPr>
            <a:spLocks noChangeShapeType="1"/>
          </p:cNvSpPr>
          <p:nvPr/>
        </p:nvSpPr>
        <p:spPr bwMode="auto">
          <a:xfrm flipV="1">
            <a:off x="2178050" y="3541713"/>
            <a:ext cx="0" cy="920750"/>
          </a:xfrm>
          <a:prstGeom prst="line">
            <a:avLst/>
          </a:prstGeom>
          <a:noFill/>
          <a:ln w="57150">
            <a:solidFill>
              <a:srgbClr val="339966"/>
            </a:solidFill>
            <a:round/>
            <a:headEnd/>
            <a:tailEnd/>
          </a:ln>
        </p:spPr>
        <p:txBody>
          <a:bodyPr/>
          <a:lstStyle/>
          <a:p>
            <a:endParaRPr lang="en-US">
              <a:latin typeface="Arial"/>
              <a:cs typeface="Arial"/>
            </a:endParaRPr>
          </a:p>
        </p:txBody>
      </p:sp>
      <p:sp>
        <p:nvSpPr>
          <p:cNvPr id="15371" name="Line 7"/>
          <p:cNvSpPr>
            <a:spLocks noChangeShapeType="1"/>
          </p:cNvSpPr>
          <p:nvPr/>
        </p:nvSpPr>
        <p:spPr bwMode="auto">
          <a:xfrm flipV="1">
            <a:off x="2989263" y="2195513"/>
            <a:ext cx="0" cy="1366837"/>
          </a:xfrm>
          <a:prstGeom prst="line">
            <a:avLst/>
          </a:prstGeom>
          <a:noFill/>
          <a:ln w="57150">
            <a:solidFill>
              <a:srgbClr val="339966"/>
            </a:solidFill>
            <a:round/>
            <a:headEnd/>
            <a:tailEnd/>
          </a:ln>
        </p:spPr>
        <p:txBody>
          <a:bodyPr/>
          <a:lstStyle/>
          <a:p>
            <a:endParaRPr lang="en-US">
              <a:latin typeface="Arial"/>
              <a:cs typeface="Arial"/>
            </a:endParaRPr>
          </a:p>
        </p:txBody>
      </p:sp>
      <p:sp>
        <p:nvSpPr>
          <p:cNvPr id="15372" name="Line 8"/>
          <p:cNvSpPr>
            <a:spLocks noChangeShapeType="1"/>
          </p:cNvSpPr>
          <p:nvPr/>
        </p:nvSpPr>
        <p:spPr bwMode="auto">
          <a:xfrm>
            <a:off x="1341438" y="4433888"/>
            <a:ext cx="842962" cy="0"/>
          </a:xfrm>
          <a:prstGeom prst="line">
            <a:avLst/>
          </a:prstGeom>
          <a:noFill/>
          <a:ln w="57150">
            <a:solidFill>
              <a:srgbClr val="339966"/>
            </a:solidFill>
            <a:round/>
            <a:headEnd/>
            <a:tailEnd/>
          </a:ln>
        </p:spPr>
        <p:txBody>
          <a:bodyPr/>
          <a:lstStyle/>
          <a:p>
            <a:endParaRPr lang="en-US">
              <a:latin typeface="Arial"/>
              <a:cs typeface="Arial"/>
            </a:endParaRPr>
          </a:p>
        </p:txBody>
      </p:sp>
      <p:sp>
        <p:nvSpPr>
          <p:cNvPr id="15373" name="Line 9"/>
          <p:cNvSpPr>
            <a:spLocks noChangeShapeType="1"/>
          </p:cNvSpPr>
          <p:nvPr/>
        </p:nvSpPr>
        <p:spPr bwMode="auto">
          <a:xfrm flipV="1">
            <a:off x="1368425" y="4445000"/>
            <a:ext cx="0" cy="884238"/>
          </a:xfrm>
          <a:prstGeom prst="line">
            <a:avLst/>
          </a:prstGeom>
          <a:noFill/>
          <a:ln w="57150">
            <a:solidFill>
              <a:srgbClr val="339966"/>
            </a:solidFill>
            <a:round/>
            <a:headEnd/>
            <a:tailEnd/>
          </a:ln>
        </p:spPr>
        <p:txBody>
          <a:bodyPr/>
          <a:lstStyle/>
          <a:p>
            <a:endParaRPr lang="en-US">
              <a:latin typeface="Arial"/>
              <a:cs typeface="Arial"/>
            </a:endParaRPr>
          </a:p>
        </p:txBody>
      </p:sp>
      <p:sp>
        <p:nvSpPr>
          <p:cNvPr id="15374" name="Line 10"/>
          <p:cNvSpPr>
            <a:spLocks noChangeShapeType="1"/>
          </p:cNvSpPr>
          <p:nvPr/>
        </p:nvSpPr>
        <p:spPr bwMode="auto">
          <a:xfrm>
            <a:off x="2151063" y="3533775"/>
            <a:ext cx="842962" cy="0"/>
          </a:xfrm>
          <a:prstGeom prst="line">
            <a:avLst/>
          </a:prstGeom>
          <a:noFill/>
          <a:ln w="57150">
            <a:solidFill>
              <a:srgbClr val="339966"/>
            </a:solidFill>
            <a:round/>
            <a:headEnd/>
            <a:tailEnd/>
          </a:ln>
        </p:spPr>
        <p:txBody>
          <a:bodyPr/>
          <a:lstStyle/>
          <a:p>
            <a:endParaRPr lang="en-US">
              <a:latin typeface="Arial"/>
              <a:cs typeface="Arial"/>
            </a:endParaRPr>
          </a:p>
        </p:txBody>
      </p:sp>
      <p:sp>
        <p:nvSpPr>
          <p:cNvPr id="15375" name="Line 11"/>
          <p:cNvSpPr>
            <a:spLocks noChangeShapeType="1"/>
          </p:cNvSpPr>
          <p:nvPr/>
        </p:nvSpPr>
        <p:spPr bwMode="auto">
          <a:xfrm>
            <a:off x="2962275" y="2200275"/>
            <a:ext cx="823913" cy="0"/>
          </a:xfrm>
          <a:prstGeom prst="line">
            <a:avLst/>
          </a:prstGeom>
          <a:noFill/>
          <a:ln w="57150">
            <a:solidFill>
              <a:srgbClr val="339966"/>
            </a:solidFill>
            <a:round/>
            <a:headEnd/>
            <a:tailEnd/>
          </a:ln>
        </p:spPr>
        <p:txBody>
          <a:bodyPr/>
          <a:lstStyle/>
          <a:p>
            <a:endParaRPr lang="en-US">
              <a:latin typeface="Arial"/>
              <a:cs typeface="Arial"/>
            </a:endParaRPr>
          </a:p>
        </p:txBody>
      </p:sp>
      <p:sp>
        <p:nvSpPr>
          <p:cNvPr id="15376" name="Line 12"/>
          <p:cNvSpPr>
            <a:spLocks noChangeShapeType="1"/>
          </p:cNvSpPr>
          <p:nvPr/>
        </p:nvSpPr>
        <p:spPr bwMode="auto">
          <a:xfrm flipV="1">
            <a:off x="3783013" y="1497013"/>
            <a:ext cx="0" cy="731837"/>
          </a:xfrm>
          <a:prstGeom prst="line">
            <a:avLst/>
          </a:prstGeom>
          <a:noFill/>
          <a:ln w="57150">
            <a:solidFill>
              <a:srgbClr val="339966"/>
            </a:solidFill>
            <a:round/>
            <a:headEnd/>
            <a:tailEnd/>
          </a:ln>
        </p:spPr>
        <p:txBody>
          <a:bodyPr/>
          <a:lstStyle/>
          <a:p>
            <a:endParaRPr lang="en-US">
              <a:latin typeface="Arial"/>
              <a:cs typeface="Arial"/>
            </a:endParaRPr>
          </a:p>
        </p:txBody>
      </p:sp>
      <p:grpSp>
        <p:nvGrpSpPr>
          <p:cNvPr id="2" name="Group 38"/>
          <p:cNvGrpSpPr>
            <a:grpSpLocks/>
          </p:cNvGrpSpPr>
          <p:nvPr/>
        </p:nvGrpSpPr>
        <p:grpSpPr bwMode="auto">
          <a:xfrm>
            <a:off x="509588" y="3094038"/>
            <a:ext cx="2454275" cy="0"/>
            <a:chOff x="321" y="1949"/>
            <a:chExt cx="1546" cy="0"/>
          </a:xfrm>
        </p:grpSpPr>
        <p:sp>
          <p:nvSpPr>
            <p:cNvPr id="15390" name="Line 29"/>
            <p:cNvSpPr>
              <a:spLocks noChangeShapeType="1"/>
            </p:cNvSpPr>
            <p:nvPr/>
          </p:nvSpPr>
          <p:spPr bwMode="auto">
            <a:xfrm>
              <a:off x="321" y="1949"/>
              <a:ext cx="520" cy="0"/>
            </a:xfrm>
            <a:prstGeom prst="line">
              <a:avLst/>
            </a:prstGeom>
            <a:noFill/>
            <a:ln w="38100">
              <a:solidFill>
                <a:srgbClr val="3333FF"/>
              </a:solidFill>
              <a:round/>
              <a:headEnd/>
              <a:tailEnd type="triangle" w="lg" len="med"/>
            </a:ln>
          </p:spPr>
          <p:txBody>
            <a:bodyPr/>
            <a:lstStyle/>
            <a:p>
              <a:endParaRPr lang="en-US">
                <a:latin typeface="Arial"/>
                <a:cs typeface="Arial"/>
              </a:endParaRPr>
            </a:p>
          </p:txBody>
        </p:sp>
        <p:sp>
          <p:nvSpPr>
            <p:cNvPr id="15391" name="Line 30"/>
            <p:cNvSpPr>
              <a:spLocks noChangeShapeType="1"/>
            </p:cNvSpPr>
            <p:nvPr/>
          </p:nvSpPr>
          <p:spPr bwMode="auto">
            <a:xfrm>
              <a:off x="859" y="1949"/>
              <a:ext cx="1008" cy="0"/>
            </a:xfrm>
            <a:prstGeom prst="line">
              <a:avLst/>
            </a:prstGeom>
            <a:noFill/>
            <a:ln w="12700">
              <a:solidFill>
                <a:srgbClr val="3333FF"/>
              </a:solidFill>
              <a:round/>
              <a:headEnd/>
              <a:tailEnd/>
            </a:ln>
          </p:spPr>
          <p:txBody>
            <a:bodyPr/>
            <a:lstStyle/>
            <a:p>
              <a:endParaRPr lang="en-US">
                <a:latin typeface="Arial"/>
                <a:cs typeface="Arial"/>
              </a:endParaRPr>
            </a:p>
          </p:txBody>
        </p:sp>
      </p:grpSp>
      <p:grpSp>
        <p:nvGrpSpPr>
          <p:cNvPr id="3" name="Group 35"/>
          <p:cNvGrpSpPr>
            <a:grpSpLocks/>
          </p:cNvGrpSpPr>
          <p:nvPr/>
        </p:nvGrpSpPr>
        <p:grpSpPr bwMode="auto">
          <a:xfrm>
            <a:off x="3073400" y="3009900"/>
            <a:ext cx="1819275" cy="863600"/>
            <a:chOff x="1936" y="1896"/>
            <a:chExt cx="1146" cy="544"/>
          </a:xfrm>
        </p:grpSpPr>
        <p:sp>
          <p:nvSpPr>
            <p:cNvPr id="15388" name="Line 20"/>
            <p:cNvSpPr>
              <a:spLocks noChangeShapeType="1"/>
            </p:cNvSpPr>
            <p:nvPr/>
          </p:nvSpPr>
          <p:spPr bwMode="auto">
            <a:xfrm flipH="1">
              <a:off x="1936" y="2225"/>
              <a:ext cx="3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5389" name="Text Box 19"/>
            <p:cNvSpPr txBox="1">
              <a:spLocks noChangeArrowheads="1"/>
            </p:cNvSpPr>
            <p:nvPr/>
          </p:nvSpPr>
          <p:spPr bwMode="auto">
            <a:xfrm>
              <a:off x="2205" y="1896"/>
              <a:ext cx="877" cy="544"/>
            </a:xfrm>
            <a:prstGeom prst="rect">
              <a:avLst/>
            </a:prstGeom>
            <a:solidFill>
              <a:srgbClr val="E2E2F6"/>
            </a:solidFill>
            <a:ln w="9525">
              <a:solidFill>
                <a:srgbClr val="0000CC"/>
              </a:solidFill>
              <a:miter lim="800000"/>
              <a:headEnd/>
              <a:tailEnd/>
            </a:ln>
          </p:spPr>
          <p:txBody>
            <a:bodyPr>
              <a:spAutoFit/>
            </a:bodyPr>
            <a:lstStyle/>
            <a:p>
              <a:pPr algn="ctr">
                <a:spcBef>
                  <a:spcPct val="50000"/>
                </a:spcBef>
              </a:pPr>
              <a:r>
                <a:rPr lang="en-US" sz="2500" dirty="0">
                  <a:latin typeface="Arial"/>
                  <a:cs typeface="Arial"/>
                </a:rPr>
                <a:t>Jada’s cost</a:t>
              </a:r>
            </a:p>
          </p:txBody>
        </p:sp>
      </p:grpSp>
      <p:grpSp>
        <p:nvGrpSpPr>
          <p:cNvPr id="4" name="Group 36"/>
          <p:cNvGrpSpPr>
            <a:grpSpLocks/>
          </p:cNvGrpSpPr>
          <p:nvPr/>
        </p:nvGrpSpPr>
        <p:grpSpPr bwMode="auto">
          <a:xfrm>
            <a:off x="2263775" y="4197350"/>
            <a:ext cx="2578100" cy="482600"/>
            <a:chOff x="1426" y="2644"/>
            <a:chExt cx="1624" cy="304"/>
          </a:xfrm>
        </p:grpSpPr>
        <p:sp>
          <p:nvSpPr>
            <p:cNvPr id="15386" name="Line 17"/>
            <p:cNvSpPr>
              <a:spLocks noChangeShapeType="1"/>
            </p:cNvSpPr>
            <p:nvPr/>
          </p:nvSpPr>
          <p:spPr bwMode="auto">
            <a:xfrm flipH="1">
              <a:off x="1426" y="2796"/>
              <a:ext cx="3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5387" name="Text Box 16"/>
            <p:cNvSpPr txBox="1">
              <a:spLocks noChangeArrowheads="1"/>
            </p:cNvSpPr>
            <p:nvPr/>
          </p:nvSpPr>
          <p:spPr bwMode="auto">
            <a:xfrm>
              <a:off x="1702" y="2644"/>
              <a:ext cx="1348" cy="304"/>
            </a:xfrm>
            <a:prstGeom prst="rect">
              <a:avLst/>
            </a:prstGeom>
            <a:solidFill>
              <a:srgbClr val="E2E2F6"/>
            </a:solidFill>
            <a:ln w="9525">
              <a:solidFill>
                <a:srgbClr val="0000CC"/>
              </a:solidFill>
              <a:miter lim="800000"/>
              <a:headEnd/>
              <a:tailEnd/>
            </a:ln>
          </p:spPr>
          <p:txBody>
            <a:bodyPr>
              <a:spAutoFit/>
            </a:bodyPr>
            <a:lstStyle/>
            <a:p>
              <a:pPr algn="ctr">
                <a:spcBef>
                  <a:spcPct val="50000"/>
                </a:spcBef>
              </a:pPr>
              <a:r>
                <a:rPr lang="en-US" sz="2500" dirty="0" err="1">
                  <a:latin typeface="Arial"/>
                  <a:cs typeface="Arial"/>
                </a:rPr>
                <a:t>Jin’s</a:t>
              </a:r>
              <a:r>
                <a:rPr lang="en-US" sz="2500" dirty="0">
                  <a:latin typeface="Arial"/>
                  <a:cs typeface="Arial"/>
                </a:rPr>
                <a:t> cost</a:t>
              </a:r>
            </a:p>
          </p:txBody>
        </p:sp>
      </p:grpSp>
      <p:grpSp>
        <p:nvGrpSpPr>
          <p:cNvPr id="5" name="Group 30"/>
          <p:cNvGrpSpPr>
            <a:grpSpLocks/>
          </p:cNvGrpSpPr>
          <p:nvPr/>
        </p:nvGrpSpPr>
        <p:grpSpPr bwMode="auto">
          <a:xfrm>
            <a:off x="3581400" y="1762125"/>
            <a:ext cx="1836738" cy="863600"/>
            <a:chOff x="2446" y="1110"/>
            <a:chExt cx="1157" cy="544"/>
          </a:xfrm>
        </p:grpSpPr>
        <p:sp>
          <p:nvSpPr>
            <p:cNvPr id="15384" name="Line 24"/>
            <p:cNvSpPr>
              <a:spLocks noChangeShapeType="1"/>
            </p:cNvSpPr>
            <p:nvPr/>
          </p:nvSpPr>
          <p:spPr bwMode="auto">
            <a:xfrm flipH="1">
              <a:off x="2446" y="1387"/>
              <a:ext cx="3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5385" name="Text Box 25"/>
            <p:cNvSpPr txBox="1">
              <a:spLocks noChangeArrowheads="1"/>
            </p:cNvSpPr>
            <p:nvPr/>
          </p:nvSpPr>
          <p:spPr bwMode="auto">
            <a:xfrm>
              <a:off x="2668" y="1110"/>
              <a:ext cx="935" cy="544"/>
            </a:xfrm>
            <a:prstGeom prst="rect">
              <a:avLst/>
            </a:prstGeom>
            <a:solidFill>
              <a:srgbClr val="E2E2F6"/>
            </a:solidFill>
            <a:ln w="9525">
              <a:solidFill>
                <a:srgbClr val="0000CC"/>
              </a:solidFill>
              <a:miter lim="800000"/>
              <a:headEnd/>
              <a:tailEnd/>
            </a:ln>
          </p:spPr>
          <p:txBody>
            <a:bodyPr>
              <a:spAutoFit/>
            </a:bodyPr>
            <a:lstStyle/>
            <a:p>
              <a:pPr algn="ctr">
                <a:spcBef>
                  <a:spcPct val="50000"/>
                </a:spcBef>
              </a:pPr>
              <a:r>
                <a:rPr lang="en-US" sz="2500" dirty="0">
                  <a:latin typeface="Arial"/>
                  <a:cs typeface="Arial"/>
                </a:rPr>
                <a:t>Chris’ </a:t>
              </a:r>
              <a:br>
                <a:rPr lang="en-US" sz="2500" dirty="0">
                  <a:latin typeface="Arial"/>
                  <a:cs typeface="Arial"/>
                </a:rPr>
              </a:br>
              <a:r>
                <a:rPr lang="en-US" sz="2500" dirty="0">
                  <a:latin typeface="Arial"/>
                  <a:cs typeface="Arial"/>
                </a:rPr>
                <a:t>cost</a:t>
              </a:r>
            </a:p>
          </p:txBody>
        </p:sp>
      </p:grpSp>
    </p:spTree>
    <p:extLst>
      <p:ext uri="{BB962C8B-B14F-4D97-AF65-F5344CB8AC3E}">
        <p14:creationId xmlns:p14="http://schemas.microsoft.com/office/powerpoint/2010/main" val="3841366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left)">
                                      <p:cBhvr>
                                        <p:cTn id="21" dur="500"/>
                                        <p:tgtEl>
                                          <p:spTgt spid="6">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2368"/>
                                        </p:tgtEl>
                                        <p:attrNameLst>
                                          <p:attrName>style.visibility</p:attrName>
                                        </p:attrNameLst>
                                      </p:cBhvr>
                                      <p:to>
                                        <p:strVal val="visible"/>
                                      </p:to>
                                    </p:set>
                                    <p:animEffect transition="in" filter="fade">
                                      <p:cBhvr>
                                        <p:cTn id="24" dur="500"/>
                                        <p:tgtEl>
                                          <p:spTgt spid="14236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42368"/>
                                        </p:tgtEl>
                                      </p:cBhvr>
                                    </p:animEffect>
                                    <p:set>
                                      <p:cBhvr>
                                        <p:cTn id="29" dur="1" fill="hold">
                                          <p:stCondLst>
                                            <p:cond delay="499"/>
                                          </p:stCondLst>
                                        </p:cTn>
                                        <p:tgtEl>
                                          <p:spTgt spid="142368"/>
                                        </p:tgtEl>
                                        <p:attrNameLst>
                                          <p:attrName>style.visibility</p:attrName>
                                        </p:attrNameLst>
                                      </p:cBhvr>
                                      <p:to>
                                        <p:strVal val="hidden"/>
                                      </p:to>
                                    </p:se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wipe(left)">
                                      <p:cBhvr>
                                        <p:cTn id="33" dur="500"/>
                                        <p:tgtEl>
                                          <p:spTgt spid="6">
                                            <p:txEl>
                                              <p:pRg st="3" end="3"/>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2369"/>
                                        </p:tgtEl>
                                        <p:attrNameLst>
                                          <p:attrName>style.visibility</p:attrName>
                                        </p:attrNameLst>
                                      </p:cBhvr>
                                      <p:to>
                                        <p:strVal val="visible"/>
                                      </p:to>
                                    </p:set>
                                    <p:animEffect transition="in" filter="fade">
                                      <p:cBhvr>
                                        <p:cTn id="36" dur="500"/>
                                        <p:tgtEl>
                                          <p:spTgt spid="14236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wipe(left)">
                                      <p:cBhvr>
                                        <p:cTn id="41" dur="500"/>
                                        <p:tgtEl>
                                          <p:spTgt spid="6">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2" nodeType="clickEffect">
                                  <p:stCondLst>
                                    <p:cond delay="0"/>
                                  </p:stCondLst>
                                  <p:childTnLst>
                                    <p:set>
                                      <p:cBhvr>
                                        <p:cTn id="45" dur="1" fill="hold">
                                          <p:stCondLst>
                                            <p:cond delay="0"/>
                                          </p:stCondLst>
                                        </p:cTn>
                                        <p:tgtEl>
                                          <p:spTgt spid="142368"/>
                                        </p:tgtEl>
                                        <p:attrNameLst>
                                          <p:attrName>style.visibility</p:attrName>
                                        </p:attrNameLst>
                                      </p:cBhvr>
                                      <p:to>
                                        <p:strVal val="visible"/>
                                      </p:to>
                                    </p:set>
                                    <p:animEffect transition="in" filter="fade">
                                      <p:cBhvr>
                                        <p:cTn id="46" dur="500"/>
                                        <p:tgtEl>
                                          <p:spTgt spid="142368"/>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animEffect transition="in" filter="wipe(left)">
                                      <p:cBhvr>
                                        <p:cTn id="5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69" grpId="0" uiExpand="1" animBg="1"/>
      <p:bldP spid="142368" grpId="0" uiExpand="1" animBg="1"/>
      <p:bldP spid="142368" grpId="1" uiExpand="1" animBg="1"/>
      <p:bldP spid="142368" grpId="2" uiExpand="1" animBg="1"/>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wrap="square" anchor="ctr"/>
          <a:lstStyle/>
          <a:p>
            <a:r>
              <a:rPr lang="en-US" altLang="en-US" dirty="0"/>
              <a:t>Producer Surplus – 3 </a:t>
            </a:r>
          </a:p>
        </p:txBody>
      </p:sp>
      <p:sp>
        <p:nvSpPr>
          <p:cNvPr id="20483" name="Content Placeholder 2"/>
          <p:cNvSpPr>
            <a:spLocks noGrp="1"/>
          </p:cNvSpPr>
          <p:nvPr>
            <p:ph idx="1"/>
          </p:nvPr>
        </p:nvSpPr>
        <p:spPr>
          <a:prstGeom prst="rect">
            <a:avLst/>
          </a:prstGeom>
        </p:spPr>
        <p:txBody>
          <a:bodyPr/>
          <a:lstStyle/>
          <a:p>
            <a:r>
              <a:rPr lang="en-US" altLang="en-US" dirty="0"/>
              <a:t>Producer surplus, </a:t>
            </a:r>
            <a:r>
              <a:rPr lang="en-US" altLang="en-US" b="1" i="1" dirty="0"/>
              <a:t>PS</a:t>
            </a:r>
            <a:r>
              <a:rPr lang="en-US" altLang="en-US" dirty="0"/>
              <a:t> = </a:t>
            </a:r>
            <a:r>
              <a:rPr lang="en-US" altLang="en-US" b="1" i="1" dirty="0"/>
              <a:t>P</a:t>
            </a:r>
            <a:r>
              <a:rPr lang="en-US" altLang="en-US" dirty="0"/>
              <a:t> - cost</a:t>
            </a:r>
          </a:p>
          <a:p>
            <a:pPr lvl="1"/>
            <a:r>
              <a:rPr lang="en-US" altLang="en-US" dirty="0"/>
              <a:t>The area below the price and above the supply curve </a:t>
            </a:r>
          </a:p>
          <a:p>
            <a:pPr lvl="2"/>
            <a:r>
              <a:rPr lang="en-US" altLang="en-US" dirty="0"/>
              <a:t>The height of the supply curve measures sellers’ costs</a:t>
            </a:r>
          </a:p>
          <a:p>
            <a:pPr lvl="2"/>
            <a:r>
              <a:rPr lang="en-US" altLang="en-US" dirty="0"/>
              <a:t>Each seller’s </a:t>
            </a:r>
            <a:r>
              <a:rPr lang="en-US" altLang="en-US" b="1" i="1" dirty="0"/>
              <a:t>PS</a:t>
            </a:r>
            <a:r>
              <a:rPr lang="en-US" altLang="en-US" dirty="0"/>
              <a:t> = </a:t>
            </a:r>
            <a:r>
              <a:rPr lang="en-US" altLang="en-US" b="1" i="1" dirty="0"/>
              <a:t>P</a:t>
            </a:r>
            <a:r>
              <a:rPr lang="en-US" altLang="en-US" dirty="0"/>
              <a:t> – cost</a:t>
            </a:r>
          </a:p>
          <a:p>
            <a:pPr lvl="2"/>
            <a:r>
              <a:rPr lang="en-US" altLang="en-US" dirty="0"/>
              <a:t>Total area is the sum of the producer surplus of all sellers</a:t>
            </a:r>
          </a:p>
        </p:txBody>
      </p:sp>
      <p:sp>
        <p:nvSpPr>
          <p:cNvPr id="20485"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8BBEAE8-CB98-40C4-A50F-711C79966977}" type="slidenum">
              <a:rPr lang="en-US" altLang="en-US" sz="1200" smtClean="0">
                <a:solidFill>
                  <a:srgbClr val="002060"/>
                </a:solidFill>
              </a:rPr>
              <a:pPr algn="ctr" eaLnBrk="1" hangingPunct="1"/>
              <a:t>25</a:t>
            </a:fld>
            <a:endParaRPr lang="en-US" altLang="en-US" sz="1200">
              <a:solidFill>
                <a:srgbClr val="002060"/>
              </a:solidFill>
            </a:endParaRPr>
          </a:p>
        </p:txBody>
      </p:sp>
    </p:spTree>
    <p:extLst>
      <p:ext uri="{BB962C8B-B14F-4D97-AF65-F5344CB8AC3E}">
        <p14:creationId xmlns:p14="http://schemas.microsoft.com/office/powerpoint/2010/main" val="298106772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87775" y="1009650"/>
            <a:ext cx="4979988" cy="5295900"/>
            <a:chOff x="2386" y="636"/>
            <a:chExt cx="3137" cy="3336"/>
          </a:xfrm>
        </p:grpSpPr>
        <p:graphicFrame>
          <p:nvGraphicFramePr>
            <p:cNvPr id="16386"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17459"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08" name="Rectangle 4"/>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16409" name="Rectangle 5"/>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sp>
        <p:nvSpPr>
          <p:cNvPr id="16390" name="Rectangle 6"/>
          <p:cNvSpPr>
            <a:spLocks noGrp="1" noChangeArrowheads="1"/>
          </p:cNvSpPr>
          <p:nvPr>
            <p:ph type="title"/>
          </p:nvPr>
        </p:nvSpPr>
        <p:spPr/>
        <p:txBody>
          <a:bodyPr>
            <a:normAutofit/>
          </a:bodyPr>
          <a:lstStyle/>
          <a:p>
            <a:pPr eaLnBrk="1" hangingPunct="1"/>
            <a:r>
              <a:rPr lang="en-US" dirty="0">
                <a:solidFill>
                  <a:schemeClr val="accent6">
                    <a:lumMod val="50000"/>
                  </a:schemeClr>
                </a:solidFill>
              </a:rPr>
              <a:t>EXAMPLE 4A: Producer surplus for one sellers</a:t>
            </a:r>
          </a:p>
        </p:txBody>
      </p:sp>
      <p:sp>
        <p:nvSpPr>
          <p:cNvPr id="150545" name="Rectangle 17"/>
          <p:cNvSpPr>
            <a:spLocks noGrp="1" noChangeArrowheads="1"/>
          </p:cNvSpPr>
          <p:nvPr>
            <p:ph idx="1"/>
          </p:nvPr>
        </p:nvSpPr>
        <p:spPr>
          <a:xfrm>
            <a:off x="304800" y="2209800"/>
            <a:ext cx="3534197" cy="4558236"/>
          </a:xfrm>
          <a:noFill/>
        </p:spPr>
        <p:txBody>
          <a:bodyPr>
            <a:normAutofit/>
          </a:bodyPr>
          <a:lstStyle/>
          <a:p>
            <a:pPr marL="0" indent="0" eaLnBrk="1" hangingPunct="1">
              <a:buFont typeface="Wingdings" pitchFamily="2" charset="2"/>
              <a:buNone/>
            </a:pPr>
            <a:r>
              <a:rPr lang="en-US" sz="2800" dirty="0"/>
              <a:t>Suppose </a:t>
            </a:r>
            <a:r>
              <a:rPr lang="en-US" sz="2800" b="1" i="1" dirty="0"/>
              <a:t>P</a:t>
            </a:r>
            <a:r>
              <a:rPr lang="en-US" sz="2800" dirty="0"/>
              <a:t> = $40. </a:t>
            </a:r>
          </a:p>
          <a:p>
            <a:pPr marL="0" indent="0" eaLnBrk="1" hangingPunct="1">
              <a:buFont typeface="Wingdings" pitchFamily="2" charset="2"/>
              <a:buNone/>
            </a:pPr>
            <a:endParaRPr lang="en-US" sz="2800" dirty="0"/>
          </a:p>
          <a:p>
            <a:pPr marL="0" indent="0" eaLnBrk="1" hangingPunct="1">
              <a:buFont typeface="Wingdings" pitchFamily="2" charset="2"/>
              <a:buNone/>
            </a:pPr>
            <a:r>
              <a:rPr lang="en-US" sz="2800" dirty="0"/>
              <a:t>At </a:t>
            </a:r>
            <a:r>
              <a:rPr lang="en-US" sz="2800" b="1" i="1" dirty="0"/>
              <a:t>Q</a:t>
            </a:r>
            <a:r>
              <a:rPr lang="en-US" sz="2800" dirty="0"/>
              <a:t> = 15, the marginal seller’s cost is $30, and her producer surplus is $10.  </a:t>
            </a:r>
          </a:p>
          <a:p>
            <a:pPr marL="0" indent="0" eaLnBrk="1" hangingPunct="1">
              <a:buFont typeface="Wingdings" pitchFamily="2" charset="2"/>
              <a:buNone/>
            </a:pPr>
            <a:endParaRPr lang="en-US" sz="2800" dirty="0"/>
          </a:p>
        </p:txBody>
      </p:sp>
      <p:sp>
        <p:nvSpPr>
          <p:cNvPr id="8" name="Slide Number Placeholder 7"/>
          <p:cNvSpPr>
            <a:spLocks noGrp="1"/>
          </p:cNvSpPr>
          <p:nvPr>
            <p:ph type="sldNum" sz="quarter" idx="10"/>
          </p:nvPr>
        </p:nvSpPr>
        <p:spPr/>
        <p:txBody>
          <a:bodyPr/>
          <a:lstStyle/>
          <a:p>
            <a:pPr>
              <a:defRPr/>
            </a:pPr>
            <a:fld id="{2F37425F-5E17-4209-B948-B5CE2119E408}" type="slidenum">
              <a:rPr lang="en-US" smtClean="0"/>
              <a:pPr>
                <a:defRPr/>
              </a:pPr>
              <a:t>26</a:t>
            </a:fld>
            <a:endParaRPr lang="en-US" dirty="0"/>
          </a:p>
        </p:txBody>
      </p:sp>
      <p:sp>
        <p:nvSpPr>
          <p:cNvPr id="16391" name="Text Box 7"/>
          <p:cNvSpPr txBox="1">
            <a:spLocks noChangeArrowheads="1"/>
          </p:cNvSpPr>
          <p:nvPr/>
        </p:nvSpPr>
        <p:spPr bwMode="auto">
          <a:xfrm>
            <a:off x="5068888" y="1054100"/>
            <a:ext cx="3470275" cy="473075"/>
          </a:xfrm>
          <a:prstGeom prst="rect">
            <a:avLst/>
          </a:prstGeom>
          <a:noFill/>
          <a:ln w="9525">
            <a:noFill/>
            <a:miter lim="800000"/>
            <a:headEnd/>
            <a:tailEnd/>
          </a:ln>
        </p:spPr>
        <p:txBody>
          <a:bodyPr>
            <a:spAutoFit/>
          </a:bodyPr>
          <a:lstStyle/>
          <a:p>
            <a:pPr algn="ctr">
              <a:spcBef>
                <a:spcPct val="50000"/>
              </a:spcBef>
            </a:pPr>
            <a:r>
              <a:rPr lang="en-US" sz="2500" dirty="0">
                <a:latin typeface="Arial"/>
                <a:cs typeface="Arial"/>
              </a:rPr>
              <a:t>The supply of T-shirts</a:t>
            </a:r>
          </a:p>
        </p:txBody>
      </p:sp>
      <p:grpSp>
        <p:nvGrpSpPr>
          <p:cNvPr id="3" name="Group 33"/>
          <p:cNvGrpSpPr>
            <a:grpSpLocks/>
          </p:cNvGrpSpPr>
          <p:nvPr/>
        </p:nvGrpSpPr>
        <p:grpSpPr bwMode="auto">
          <a:xfrm>
            <a:off x="4586288" y="2178050"/>
            <a:ext cx="4219575" cy="2386013"/>
            <a:chOff x="2889" y="1372"/>
            <a:chExt cx="2658" cy="1503"/>
          </a:xfrm>
        </p:grpSpPr>
        <p:sp>
          <p:nvSpPr>
            <p:cNvPr id="16406" name="Line 9"/>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16407" name="Rectangle 10"/>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grpSp>
      <p:grpSp>
        <p:nvGrpSpPr>
          <p:cNvPr id="4" name="Group 11"/>
          <p:cNvGrpSpPr>
            <a:grpSpLocks/>
          </p:cNvGrpSpPr>
          <p:nvPr/>
        </p:nvGrpSpPr>
        <p:grpSpPr bwMode="auto">
          <a:xfrm>
            <a:off x="7380291" y="4081461"/>
            <a:ext cx="1554163" cy="1212850"/>
            <a:chOff x="4649" y="2571"/>
            <a:chExt cx="979" cy="764"/>
          </a:xfrm>
        </p:grpSpPr>
        <p:sp>
          <p:nvSpPr>
            <p:cNvPr id="16404" name="Text Box 12"/>
            <p:cNvSpPr txBox="1">
              <a:spLocks noChangeArrowheads="1"/>
            </p:cNvSpPr>
            <p:nvPr/>
          </p:nvSpPr>
          <p:spPr bwMode="auto">
            <a:xfrm>
              <a:off x="4649" y="2571"/>
              <a:ext cx="979" cy="301"/>
            </a:xfrm>
            <a:prstGeom prst="rect">
              <a:avLst/>
            </a:prstGeom>
            <a:solidFill>
              <a:srgbClr val="E2E2F6"/>
            </a:solidFill>
            <a:ln w="9525">
              <a:solidFill>
                <a:srgbClr val="0000CC"/>
              </a:solidFill>
              <a:miter lim="800000"/>
              <a:headEnd/>
              <a:tailEnd/>
            </a:ln>
          </p:spPr>
          <p:txBody>
            <a:bodyPr wrap="square">
              <a:spAutoFit/>
            </a:bodyPr>
            <a:lstStyle/>
            <a:p>
              <a:pPr algn="ctr">
                <a:spcBef>
                  <a:spcPct val="50000"/>
                </a:spcBef>
              </a:pPr>
              <a:r>
                <a:rPr lang="en-US" sz="2500" dirty="0">
                  <a:latin typeface="Arial"/>
                  <a:cs typeface="Arial"/>
                </a:rPr>
                <a:t>T-shirts</a:t>
              </a:r>
            </a:p>
          </p:txBody>
        </p:sp>
        <p:sp>
          <p:nvSpPr>
            <p:cNvPr id="16405" name="Line 13"/>
            <p:cNvSpPr>
              <a:spLocks noChangeShapeType="1"/>
            </p:cNvSpPr>
            <p:nvPr/>
          </p:nvSpPr>
          <p:spPr bwMode="auto">
            <a:xfrm>
              <a:off x="4989" y="2901"/>
              <a:ext cx="299" cy="434"/>
            </a:xfrm>
            <a:prstGeom prst="line">
              <a:avLst/>
            </a:prstGeom>
            <a:noFill/>
            <a:ln w="38100">
              <a:solidFill>
                <a:srgbClr val="FF6600"/>
              </a:solidFill>
              <a:round/>
              <a:headEnd/>
              <a:tailEnd type="triangle" w="lg" len="med"/>
            </a:ln>
          </p:spPr>
          <p:txBody>
            <a:bodyPr/>
            <a:lstStyle/>
            <a:p>
              <a:endParaRPr lang="en-US">
                <a:latin typeface="Arial"/>
                <a:cs typeface="Arial"/>
              </a:endParaRPr>
            </a:p>
          </p:txBody>
        </p:sp>
      </p:grpSp>
      <p:grpSp>
        <p:nvGrpSpPr>
          <p:cNvPr id="5" name="Group 14"/>
          <p:cNvGrpSpPr>
            <a:grpSpLocks/>
          </p:cNvGrpSpPr>
          <p:nvPr/>
        </p:nvGrpSpPr>
        <p:grpSpPr bwMode="auto">
          <a:xfrm>
            <a:off x="1905000" y="1098550"/>
            <a:ext cx="2400300" cy="862013"/>
            <a:chOff x="1200" y="692"/>
            <a:chExt cx="1512" cy="543"/>
          </a:xfrm>
        </p:grpSpPr>
        <p:sp>
          <p:nvSpPr>
            <p:cNvPr id="16402" name="Line 15"/>
            <p:cNvSpPr>
              <a:spLocks noChangeShapeType="1"/>
            </p:cNvSpPr>
            <p:nvPr/>
          </p:nvSpPr>
          <p:spPr bwMode="auto">
            <a:xfrm flipV="1">
              <a:off x="2159" y="896"/>
              <a:ext cx="553" cy="105"/>
            </a:xfrm>
            <a:prstGeom prst="line">
              <a:avLst/>
            </a:prstGeom>
            <a:noFill/>
            <a:ln w="38100">
              <a:solidFill>
                <a:srgbClr val="FF6600"/>
              </a:solidFill>
              <a:round/>
              <a:headEnd/>
              <a:tailEnd type="triangle" w="lg" len="med"/>
            </a:ln>
          </p:spPr>
          <p:txBody>
            <a:bodyPr/>
            <a:lstStyle/>
            <a:p>
              <a:endParaRPr lang="en-US">
                <a:latin typeface="Arial"/>
                <a:cs typeface="Arial"/>
              </a:endParaRPr>
            </a:p>
          </p:txBody>
        </p:sp>
        <p:sp>
          <p:nvSpPr>
            <p:cNvPr id="16403" name="Text Box 16"/>
            <p:cNvSpPr txBox="1">
              <a:spLocks noChangeArrowheads="1"/>
            </p:cNvSpPr>
            <p:nvPr/>
          </p:nvSpPr>
          <p:spPr bwMode="auto">
            <a:xfrm>
              <a:off x="1200" y="692"/>
              <a:ext cx="1147" cy="543"/>
            </a:xfrm>
            <a:prstGeom prst="rect">
              <a:avLst/>
            </a:prstGeom>
            <a:solidFill>
              <a:srgbClr val="E2E2F6"/>
            </a:solidFill>
            <a:ln w="9525">
              <a:solidFill>
                <a:srgbClr val="0000CC"/>
              </a:solidFill>
              <a:miter lim="800000"/>
              <a:headEnd/>
              <a:tailEnd/>
            </a:ln>
          </p:spPr>
          <p:txBody>
            <a:bodyPr wrap="square">
              <a:spAutoFit/>
            </a:bodyPr>
            <a:lstStyle/>
            <a:p>
              <a:pPr algn="ctr">
                <a:spcBef>
                  <a:spcPct val="50000"/>
                </a:spcBef>
              </a:pPr>
              <a:r>
                <a:rPr lang="en-US" sz="2500" dirty="0">
                  <a:latin typeface="Arial"/>
                  <a:cs typeface="Arial"/>
                </a:rPr>
                <a:t>Price </a:t>
              </a:r>
              <a:br>
                <a:rPr lang="en-US" sz="2500" dirty="0">
                  <a:latin typeface="Arial"/>
                  <a:cs typeface="Arial"/>
                </a:rPr>
              </a:br>
              <a:r>
                <a:rPr lang="en-US" sz="2500" dirty="0">
                  <a:latin typeface="Arial"/>
                  <a:cs typeface="Arial"/>
                </a:rPr>
                <a:t>per unit</a:t>
              </a:r>
            </a:p>
          </p:txBody>
        </p:sp>
      </p:grpSp>
      <p:grpSp>
        <p:nvGrpSpPr>
          <p:cNvPr id="6" name="Group 34"/>
          <p:cNvGrpSpPr>
            <a:grpSpLocks/>
          </p:cNvGrpSpPr>
          <p:nvPr/>
        </p:nvGrpSpPr>
        <p:grpSpPr bwMode="auto">
          <a:xfrm>
            <a:off x="3881438" y="2882900"/>
            <a:ext cx="3544887" cy="393700"/>
            <a:chOff x="2445" y="1816"/>
            <a:chExt cx="2233" cy="248"/>
          </a:xfrm>
        </p:grpSpPr>
        <p:sp>
          <p:nvSpPr>
            <p:cNvPr id="16400" name="Line 21"/>
            <p:cNvSpPr>
              <a:spLocks noChangeShapeType="1"/>
            </p:cNvSpPr>
            <p:nvPr/>
          </p:nvSpPr>
          <p:spPr bwMode="auto">
            <a:xfrm>
              <a:off x="2771" y="1938"/>
              <a:ext cx="1907" cy="0"/>
            </a:xfrm>
            <a:prstGeom prst="line">
              <a:avLst/>
            </a:prstGeom>
            <a:noFill/>
            <a:ln w="12700">
              <a:solidFill>
                <a:srgbClr val="0000FF"/>
              </a:solidFill>
              <a:round/>
              <a:headEnd/>
              <a:tailEnd/>
            </a:ln>
          </p:spPr>
          <p:txBody>
            <a:bodyPr/>
            <a:lstStyle/>
            <a:p>
              <a:endParaRPr lang="en-US">
                <a:latin typeface="Arial"/>
                <a:cs typeface="Arial"/>
              </a:endParaRPr>
            </a:p>
          </p:txBody>
        </p:sp>
        <p:sp>
          <p:nvSpPr>
            <p:cNvPr id="16401" name="Rectangle 22"/>
            <p:cNvSpPr>
              <a:spLocks noChangeArrowheads="1"/>
            </p:cNvSpPr>
            <p:nvPr/>
          </p:nvSpPr>
          <p:spPr bwMode="auto">
            <a:xfrm>
              <a:off x="2445" y="1816"/>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150547" name="Line 19"/>
          <p:cNvSpPr>
            <a:spLocks noChangeShapeType="1"/>
          </p:cNvSpPr>
          <p:nvPr/>
        </p:nvSpPr>
        <p:spPr bwMode="auto">
          <a:xfrm flipV="1">
            <a:off x="6281738" y="3073400"/>
            <a:ext cx="0" cy="592138"/>
          </a:xfrm>
          <a:prstGeom prst="line">
            <a:avLst/>
          </a:prstGeom>
          <a:noFill/>
          <a:ln w="38100">
            <a:solidFill>
              <a:srgbClr val="FF0000"/>
            </a:solidFill>
            <a:round/>
            <a:headEnd type="triangle" w="lg" len="med"/>
            <a:tailEnd type="triangle" w="lg" len="med"/>
          </a:ln>
        </p:spPr>
        <p:txBody>
          <a:bodyPr/>
          <a:lstStyle/>
          <a:p>
            <a:endParaRPr lang="en-US">
              <a:latin typeface="Arial"/>
              <a:cs typeface="Arial"/>
            </a:endParaRPr>
          </a:p>
        </p:txBody>
      </p:sp>
      <p:sp>
        <p:nvSpPr>
          <p:cNvPr id="150546" name="Line 18"/>
          <p:cNvSpPr>
            <a:spLocks noChangeShapeType="1"/>
          </p:cNvSpPr>
          <p:nvPr/>
        </p:nvSpPr>
        <p:spPr bwMode="auto">
          <a:xfrm flipH="1" flipV="1">
            <a:off x="6283325" y="3675063"/>
            <a:ext cx="7938" cy="1770062"/>
          </a:xfrm>
          <a:prstGeom prst="line">
            <a:avLst/>
          </a:prstGeom>
          <a:noFill/>
          <a:ln w="38100">
            <a:solidFill>
              <a:srgbClr val="00CC00"/>
            </a:solidFill>
            <a:round/>
            <a:headEnd/>
            <a:tailEnd type="triangle" w="lg" len="med"/>
          </a:ln>
        </p:spPr>
        <p:txBody>
          <a:bodyPr/>
          <a:lstStyle/>
          <a:p>
            <a:endParaRPr lang="en-US">
              <a:latin typeface="Arial"/>
              <a:cs typeface="Arial"/>
            </a:endParaRPr>
          </a:p>
        </p:txBody>
      </p:sp>
      <p:sp>
        <p:nvSpPr>
          <p:cNvPr id="150566" name="Line 38"/>
          <p:cNvSpPr>
            <a:spLocks noChangeShapeType="1"/>
          </p:cNvSpPr>
          <p:nvPr/>
        </p:nvSpPr>
        <p:spPr bwMode="auto">
          <a:xfrm>
            <a:off x="4586288" y="3670300"/>
            <a:ext cx="1697037" cy="0"/>
          </a:xfrm>
          <a:prstGeom prst="line">
            <a:avLst/>
          </a:prstGeom>
          <a:noFill/>
          <a:ln w="12700">
            <a:solidFill>
              <a:srgbClr val="3333FF"/>
            </a:solidFill>
            <a:prstDash val="lgDash"/>
            <a:round/>
            <a:headEnd/>
            <a:tailEnd/>
          </a:ln>
        </p:spPr>
        <p:txBody>
          <a:bodyPr/>
          <a:lstStyle/>
          <a:p>
            <a:endParaRPr lang="en-US">
              <a:latin typeface="Arial"/>
              <a:cs typeface="Arial"/>
            </a:endParaRPr>
          </a:p>
        </p:txBody>
      </p:sp>
    </p:spTree>
    <p:extLst>
      <p:ext uri="{BB962C8B-B14F-4D97-AF65-F5344CB8AC3E}">
        <p14:creationId xmlns:p14="http://schemas.microsoft.com/office/powerpoint/2010/main" val="32474240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0545">
                                            <p:txEl>
                                              <p:pRg st="0" end="0"/>
                                            </p:txEl>
                                          </p:spTgt>
                                        </p:tgtEl>
                                        <p:attrNameLst>
                                          <p:attrName>style.visibility</p:attrName>
                                        </p:attrNameLst>
                                      </p:cBhvr>
                                      <p:to>
                                        <p:strVal val="visible"/>
                                      </p:to>
                                    </p:set>
                                    <p:animEffect transition="in" filter="wipe(left)">
                                      <p:cBhvr>
                                        <p:cTn id="14" dur="500"/>
                                        <p:tgtEl>
                                          <p:spTgt spid="150545">
                                            <p:txEl>
                                              <p:pRg st="0" end="0"/>
                                            </p:txEl>
                                          </p:spTgt>
                                        </p:tgtEl>
                                      </p:cBhvr>
                                    </p:animEffect>
                                  </p:childTnLst>
                                </p:cTn>
                              </p:par>
                            </p:childTnLst>
                          </p:cTn>
                        </p:par>
                        <p:par>
                          <p:cTn id="15" fill="hold">
                            <p:stCondLst>
                              <p:cond delay="1000"/>
                            </p:stCondLst>
                            <p:childTnLst>
                              <p:par>
                                <p:cTn id="16" presetID="18" presetClass="entr" presetSubtype="6"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0545">
                                            <p:txEl>
                                              <p:pRg st="2" end="2"/>
                                            </p:txEl>
                                          </p:spTgt>
                                        </p:tgtEl>
                                        <p:attrNameLst>
                                          <p:attrName>style.visibility</p:attrName>
                                        </p:attrNameLst>
                                      </p:cBhvr>
                                      <p:to>
                                        <p:strVal val="visible"/>
                                      </p:to>
                                    </p:set>
                                    <p:animEffect transition="in" filter="wipe(left)">
                                      <p:cBhvr>
                                        <p:cTn id="23" dur="500"/>
                                        <p:tgtEl>
                                          <p:spTgt spid="150545">
                                            <p:txEl>
                                              <p:pRg st="2" end="2"/>
                                            </p:txEl>
                                          </p:spTgt>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150546"/>
                                        </p:tgtEl>
                                        <p:attrNameLst>
                                          <p:attrName>style.visibility</p:attrName>
                                        </p:attrNameLst>
                                      </p:cBhvr>
                                      <p:to>
                                        <p:strVal val="visible"/>
                                      </p:to>
                                    </p:set>
                                    <p:animEffect transition="in" filter="wipe(down)">
                                      <p:cBhvr>
                                        <p:cTn id="27" dur="500"/>
                                        <p:tgtEl>
                                          <p:spTgt spid="150546"/>
                                        </p:tgtEl>
                                      </p:cBhvr>
                                    </p:animEffect>
                                  </p:childTnLst>
                                </p:cTn>
                              </p:par>
                            </p:childTnLst>
                          </p:cTn>
                        </p:par>
                        <p:par>
                          <p:cTn id="28" fill="hold">
                            <p:stCondLst>
                              <p:cond delay="1000"/>
                            </p:stCondLst>
                            <p:childTnLst>
                              <p:par>
                                <p:cTn id="29" presetID="22" presetClass="entr" presetSubtype="2" fill="hold" grpId="0" nodeType="afterEffect">
                                  <p:stCondLst>
                                    <p:cond delay="0"/>
                                  </p:stCondLst>
                                  <p:childTnLst>
                                    <p:set>
                                      <p:cBhvr>
                                        <p:cTn id="30" dur="1" fill="hold">
                                          <p:stCondLst>
                                            <p:cond delay="0"/>
                                          </p:stCondLst>
                                        </p:cTn>
                                        <p:tgtEl>
                                          <p:spTgt spid="150566"/>
                                        </p:tgtEl>
                                        <p:attrNameLst>
                                          <p:attrName>style.visibility</p:attrName>
                                        </p:attrNameLst>
                                      </p:cBhvr>
                                      <p:to>
                                        <p:strVal val="visible"/>
                                      </p:to>
                                    </p:set>
                                    <p:animEffect transition="in" filter="wipe(right)">
                                      <p:cBhvr>
                                        <p:cTn id="31" dur="500"/>
                                        <p:tgtEl>
                                          <p:spTgt spid="150566"/>
                                        </p:tgtEl>
                                      </p:cBhvr>
                                    </p:animEffect>
                                  </p:childTnLst>
                                </p:cTn>
                              </p:par>
                            </p:childTnLst>
                          </p:cTn>
                        </p:par>
                        <p:par>
                          <p:cTn id="32" fill="hold">
                            <p:stCondLst>
                              <p:cond delay="1500"/>
                            </p:stCondLst>
                            <p:childTnLst>
                              <p:par>
                                <p:cTn id="33" presetID="4" presetClass="entr" presetSubtype="32" fill="hold" grpId="0" nodeType="afterEffect">
                                  <p:stCondLst>
                                    <p:cond delay="0"/>
                                  </p:stCondLst>
                                  <p:childTnLst>
                                    <p:set>
                                      <p:cBhvr>
                                        <p:cTn id="34" dur="1" fill="hold">
                                          <p:stCondLst>
                                            <p:cond delay="0"/>
                                          </p:stCondLst>
                                        </p:cTn>
                                        <p:tgtEl>
                                          <p:spTgt spid="150547"/>
                                        </p:tgtEl>
                                        <p:attrNameLst>
                                          <p:attrName>style.visibility</p:attrName>
                                        </p:attrNameLst>
                                      </p:cBhvr>
                                      <p:to>
                                        <p:strVal val="visible"/>
                                      </p:to>
                                    </p:set>
                                    <p:animEffect transition="in" filter="box(out)">
                                      <p:cBhvr>
                                        <p:cTn id="35" dur="500"/>
                                        <p:tgtEl>
                                          <p:spTgt spid="150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45" grpId="0" build="p" bldLvl="5"/>
      <p:bldP spid="150547" grpId="0" animBg="1"/>
      <p:bldP spid="150546" grpId="0" animBg="1"/>
      <p:bldP spid="15056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87775" y="1009650"/>
            <a:ext cx="4979988" cy="5295900"/>
            <a:chOff x="2386" y="636"/>
            <a:chExt cx="3137" cy="3336"/>
          </a:xfrm>
        </p:grpSpPr>
        <p:graphicFrame>
          <p:nvGraphicFramePr>
            <p:cNvPr id="17410"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18481"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9" name="Rectangle 4"/>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17430" name="Rectangle 5"/>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sp>
        <p:nvSpPr>
          <p:cNvPr id="164891" name="AutoShape 27"/>
          <p:cNvSpPr>
            <a:spLocks noChangeArrowheads="1"/>
          </p:cNvSpPr>
          <p:nvPr/>
        </p:nvSpPr>
        <p:spPr bwMode="auto">
          <a:xfrm flipV="1">
            <a:off x="4594225" y="3082925"/>
            <a:ext cx="2800350" cy="1455738"/>
          </a:xfrm>
          <a:prstGeom prst="rtTriangle">
            <a:avLst/>
          </a:prstGeom>
          <a:solidFill>
            <a:srgbClr val="66FF66"/>
          </a:solidFill>
          <a:ln w="9525">
            <a:noFill/>
            <a:miter lim="800000"/>
            <a:headEnd/>
            <a:tailEnd/>
          </a:ln>
        </p:spPr>
        <p:txBody>
          <a:bodyPr wrap="none" anchor="ctr"/>
          <a:lstStyle/>
          <a:p>
            <a:endParaRPr lang="en-US">
              <a:latin typeface="Arial"/>
              <a:cs typeface="Arial"/>
            </a:endParaRPr>
          </a:p>
        </p:txBody>
      </p:sp>
      <p:sp>
        <p:nvSpPr>
          <p:cNvPr id="17415" name="Rectangle 6"/>
          <p:cNvSpPr>
            <a:spLocks noGrp="1" noChangeArrowheads="1"/>
          </p:cNvSpPr>
          <p:nvPr>
            <p:ph type="title"/>
          </p:nvPr>
        </p:nvSpPr>
        <p:spPr/>
        <p:txBody>
          <a:bodyPr>
            <a:normAutofit/>
          </a:bodyPr>
          <a:lstStyle/>
          <a:p>
            <a:pPr eaLnBrk="1" hangingPunct="1"/>
            <a:r>
              <a:rPr lang="en-US" dirty="0">
                <a:solidFill>
                  <a:schemeClr val="accent6">
                    <a:lumMod val="50000"/>
                  </a:schemeClr>
                </a:solidFill>
              </a:rPr>
              <a:t>EXAMPLE 4B: Total producer surplus</a:t>
            </a:r>
          </a:p>
        </p:txBody>
      </p:sp>
      <p:sp>
        <p:nvSpPr>
          <p:cNvPr id="164881" name="Rectangle 17"/>
          <p:cNvSpPr>
            <a:spLocks noGrp="1" noChangeArrowheads="1"/>
          </p:cNvSpPr>
          <p:nvPr>
            <p:ph idx="1"/>
          </p:nvPr>
        </p:nvSpPr>
        <p:spPr>
          <a:xfrm>
            <a:off x="347241" y="914400"/>
            <a:ext cx="3310359" cy="5534025"/>
          </a:xfrm>
          <a:noFill/>
        </p:spPr>
        <p:txBody>
          <a:bodyPr>
            <a:normAutofit/>
          </a:bodyPr>
          <a:lstStyle/>
          <a:p>
            <a:pPr marL="0" indent="0" eaLnBrk="1" hangingPunct="1">
              <a:lnSpc>
                <a:spcPct val="100000"/>
              </a:lnSpc>
              <a:spcBef>
                <a:spcPct val="0"/>
              </a:spcBef>
              <a:buClrTx/>
              <a:buSzTx/>
              <a:buFontTx/>
              <a:buNone/>
            </a:pPr>
            <a:r>
              <a:rPr lang="en-US" sz="2800" b="1" i="1" dirty="0">
                <a:solidFill>
                  <a:srgbClr val="002060"/>
                </a:solidFill>
              </a:rPr>
              <a:t>PS</a:t>
            </a:r>
            <a:r>
              <a:rPr lang="en-US" sz="2800" dirty="0">
                <a:solidFill>
                  <a:srgbClr val="002060"/>
                </a:solidFill>
              </a:rPr>
              <a:t> is the area between </a:t>
            </a:r>
            <a:r>
              <a:rPr lang="en-US" sz="2800" b="1" i="1" dirty="0">
                <a:solidFill>
                  <a:srgbClr val="002060"/>
                </a:solidFill>
              </a:rPr>
              <a:t>P</a:t>
            </a:r>
            <a:r>
              <a:rPr lang="en-US" sz="2800" dirty="0">
                <a:solidFill>
                  <a:srgbClr val="002060"/>
                </a:solidFill>
              </a:rPr>
              <a:t> and the </a:t>
            </a:r>
            <a:r>
              <a:rPr lang="en-US" sz="2800" b="1" i="1" dirty="0">
                <a:solidFill>
                  <a:srgbClr val="002060"/>
                </a:solidFill>
              </a:rPr>
              <a:t>S</a:t>
            </a:r>
            <a:r>
              <a:rPr lang="en-US" sz="2800" dirty="0">
                <a:solidFill>
                  <a:srgbClr val="002060"/>
                </a:solidFill>
              </a:rPr>
              <a:t> curve, from 0 to </a:t>
            </a:r>
            <a:r>
              <a:rPr lang="en-US" sz="2800" b="1" i="1" dirty="0">
                <a:solidFill>
                  <a:srgbClr val="002060"/>
                </a:solidFill>
              </a:rPr>
              <a:t>Q</a:t>
            </a:r>
            <a:r>
              <a:rPr lang="en-US" sz="2800" dirty="0">
                <a:solidFill>
                  <a:srgbClr val="002060"/>
                </a:solidFill>
              </a:rPr>
              <a:t>.</a:t>
            </a:r>
          </a:p>
          <a:p>
            <a:pPr marL="0" indent="0" eaLnBrk="1" hangingPunct="1">
              <a:spcBef>
                <a:spcPct val="50000"/>
              </a:spcBef>
              <a:buClrTx/>
              <a:buSzTx/>
              <a:buFontTx/>
              <a:buNone/>
            </a:pPr>
            <a:r>
              <a:rPr lang="en-US" sz="2800" dirty="0"/>
              <a:t>The height of this triangle is $40 – 15 = $25.</a:t>
            </a:r>
          </a:p>
          <a:p>
            <a:pPr marL="0" indent="0" eaLnBrk="1" hangingPunct="1">
              <a:spcBef>
                <a:spcPct val="50000"/>
              </a:spcBef>
              <a:buClrTx/>
              <a:buSzTx/>
              <a:buFontTx/>
              <a:buNone/>
            </a:pPr>
            <a:r>
              <a:rPr lang="en-US" sz="2800" dirty="0"/>
              <a:t>So, </a:t>
            </a:r>
            <a:br>
              <a:rPr lang="en-US" sz="2800" dirty="0"/>
            </a:br>
            <a:r>
              <a:rPr lang="en-US" sz="2800" b="1" i="1" dirty="0"/>
              <a:t>PS</a:t>
            </a:r>
            <a:r>
              <a:rPr lang="en-US" sz="2800" dirty="0"/>
              <a:t> = ½ x </a:t>
            </a:r>
            <a:r>
              <a:rPr lang="en-US" sz="2800" i="1" dirty="0"/>
              <a:t>b</a:t>
            </a:r>
            <a:r>
              <a:rPr lang="en-US" sz="2800" dirty="0"/>
              <a:t> x </a:t>
            </a:r>
            <a:r>
              <a:rPr lang="en-US" sz="2800" i="1" dirty="0"/>
              <a:t>h</a:t>
            </a:r>
            <a:br>
              <a:rPr lang="en-US" sz="2800" dirty="0"/>
            </a:br>
            <a:r>
              <a:rPr lang="en-US" sz="2800" dirty="0"/>
              <a:t>      = ½ x 25 x $25</a:t>
            </a:r>
            <a:br>
              <a:rPr lang="en-US" sz="2800" dirty="0"/>
            </a:br>
            <a:r>
              <a:rPr lang="en-US" sz="2800" dirty="0"/>
              <a:t>      = </a:t>
            </a:r>
            <a:r>
              <a:rPr lang="en-US" sz="2800" u="sng" dirty="0"/>
              <a:t>$312.50</a:t>
            </a:r>
          </a:p>
          <a:p>
            <a:pPr marL="0" indent="0" eaLnBrk="1" hangingPunct="1">
              <a:lnSpc>
                <a:spcPct val="100000"/>
              </a:lnSpc>
              <a:spcBef>
                <a:spcPct val="0"/>
              </a:spcBef>
              <a:buClrTx/>
              <a:buSzTx/>
              <a:buFontTx/>
              <a:buNone/>
            </a:pPr>
            <a:endParaRPr lang="en-US" sz="2800" dirty="0"/>
          </a:p>
        </p:txBody>
      </p:sp>
      <p:sp>
        <p:nvSpPr>
          <p:cNvPr id="7" name="Slide Number Placeholder 6"/>
          <p:cNvSpPr>
            <a:spLocks noGrp="1"/>
          </p:cNvSpPr>
          <p:nvPr>
            <p:ph type="sldNum" sz="quarter" idx="10"/>
          </p:nvPr>
        </p:nvSpPr>
        <p:spPr/>
        <p:txBody>
          <a:bodyPr/>
          <a:lstStyle/>
          <a:p>
            <a:pPr>
              <a:defRPr/>
            </a:pPr>
            <a:fld id="{2F37425F-5E17-4209-B948-B5CE2119E408}" type="slidenum">
              <a:rPr lang="en-US" smtClean="0"/>
              <a:pPr>
                <a:defRPr/>
              </a:pPr>
              <a:t>27</a:t>
            </a:fld>
            <a:endParaRPr lang="en-US" dirty="0"/>
          </a:p>
        </p:txBody>
      </p:sp>
      <p:sp>
        <p:nvSpPr>
          <p:cNvPr id="17416" name="Text Box 7"/>
          <p:cNvSpPr txBox="1">
            <a:spLocks noChangeArrowheads="1"/>
          </p:cNvSpPr>
          <p:nvPr/>
        </p:nvSpPr>
        <p:spPr bwMode="auto">
          <a:xfrm>
            <a:off x="5068888" y="1054100"/>
            <a:ext cx="3470275" cy="473075"/>
          </a:xfrm>
          <a:prstGeom prst="rect">
            <a:avLst/>
          </a:prstGeom>
          <a:noFill/>
          <a:ln w="9525">
            <a:noFill/>
            <a:miter lim="800000"/>
            <a:headEnd/>
            <a:tailEnd/>
          </a:ln>
        </p:spPr>
        <p:txBody>
          <a:bodyPr>
            <a:spAutoFit/>
          </a:bodyPr>
          <a:lstStyle/>
          <a:p>
            <a:pPr algn="ctr">
              <a:spcBef>
                <a:spcPct val="50000"/>
              </a:spcBef>
            </a:pPr>
            <a:r>
              <a:rPr lang="en-US" sz="2500" dirty="0">
                <a:latin typeface="Arial"/>
                <a:cs typeface="Arial"/>
              </a:rPr>
              <a:t>The supply of T-shirts</a:t>
            </a:r>
          </a:p>
        </p:txBody>
      </p:sp>
      <p:grpSp>
        <p:nvGrpSpPr>
          <p:cNvPr id="3" name="Group 8"/>
          <p:cNvGrpSpPr>
            <a:grpSpLocks/>
          </p:cNvGrpSpPr>
          <p:nvPr/>
        </p:nvGrpSpPr>
        <p:grpSpPr bwMode="auto">
          <a:xfrm>
            <a:off x="4586288" y="2178050"/>
            <a:ext cx="4219575" cy="2386013"/>
            <a:chOff x="2889" y="1372"/>
            <a:chExt cx="2658" cy="1503"/>
          </a:xfrm>
        </p:grpSpPr>
        <p:sp>
          <p:nvSpPr>
            <p:cNvPr id="17427" name="Line 9"/>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17428" name="Rectangle 10"/>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grpSp>
      <p:grpSp>
        <p:nvGrpSpPr>
          <p:cNvPr id="4" name="Group 18"/>
          <p:cNvGrpSpPr>
            <a:grpSpLocks/>
          </p:cNvGrpSpPr>
          <p:nvPr/>
        </p:nvGrpSpPr>
        <p:grpSpPr bwMode="auto">
          <a:xfrm>
            <a:off x="3881438" y="2882900"/>
            <a:ext cx="3544887" cy="393700"/>
            <a:chOff x="2445" y="1816"/>
            <a:chExt cx="2233" cy="248"/>
          </a:xfrm>
        </p:grpSpPr>
        <p:sp>
          <p:nvSpPr>
            <p:cNvPr id="17425" name="Line 19"/>
            <p:cNvSpPr>
              <a:spLocks noChangeShapeType="1"/>
            </p:cNvSpPr>
            <p:nvPr/>
          </p:nvSpPr>
          <p:spPr bwMode="auto">
            <a:xfrm>
              <a:off x="2771" y="1938"/>
              <a:ext cx="1907" cy="0"/>
            </a:xfrm>
            <a:prstGeom prst="line">
              <a:avLst/>
            </a:prstGeom>
            <a:noFill/>
            <a:ln w="12700">
              <a:solidFill>
                <a:srgbClr val="0000FF"/>
              </a:solidFill>
              <a:round/>
              <a:headEnd/>
              <a:tailEnd/>
            </a:ln>
          </p:spPr>
          <p:txBody>
            <a:bodyPr/>
            <a:lstStyle/>
            <a:p>
              <a:endParaRPr lang="en-US">
                <a:latin typeface="Arial"/>
                <a:cs typeface="Arial"/>
              </a:endParaRPr>
            </a:p>
          </p:txBody>
        </p:sp>
        <p:sp>
          <p:nvSpPr>
            <p:cNvPr id="17426" name="Rectangle 20"/>
            <p:cNvSpPr>
              <a:spLocks noChangeArrowheads="1"/>
            </p:cNvSpPr>
            <p:nvPr/>
          </p:nvSpPr>
          <p:spPr bwMode="auto">
            <a:xfrm>
              <a:off x="2445" y="1816"/>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17420" name="Line 25"/>
          <p:cNvSpPr>
            <a:spLocks noChangeShapeType="1"/>
          </p:cNvSpPr>
          <p:nvPr/>
        </p:nvSpPr>
        <p:spPr bwMode="auto">
          <a:xfrm rot="5400000">
            <a:off x="6082506" y="4418807"/>
            <a:ext cx="2681287" cy="0"/>
          </a:xfrm>
          <a:prstGeom prst="line">
            <a:avLst/>
          </a:prstGeom>
          <a:noFill/>
          <a:ln w="12700">
            <a:solidFill>
              <a:srgbClr val="0000FF"/>
            </a:solidFill>
            <a:round/>
            <a:headEnd/>
            <a:tailEnd/>
          </a:ln>
        </p:spPr>
        <p:txBody>
          <a:bodyPr/>
          <a:lstStyle/>
          <a:p>
            <a:endParaRPr lang="en-US">
              <a:latin typeface="Arial"/>
              <a:cs typeface="Arial"/>
            </a:endParaRPr>
          </a:p>
        </p:txBody>
      </p:sp>
      <p:sp>
        <p:nvSpPr>
          <p:cNvPr id="17421" name="Rectangle 26"/>
          <p:cNvSpPr>
            <a:spLocks noChangeArrowheads="1"/>
          </p:cNvSpPr>
          <p:nvPr/>
        </p:nvSpPr>
        <p:spPr bwMode="auto">
          <a:xfrm>
            <a:off x="7161213" y="5764213"/>
            <a:ext cx="522287" cy="393700"/>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nvGrpSpPr>
          <p:cNvPr id="5" name="Group 30"/>
          <p:cNvGrpSpPr>
            <a:grpSpLocks/>
          </p:cNvGrpSpPr>
          <p:nvPr/>
        </p:nvGrpSpPr>
        <p:grpSpPr bwMode="auto">
          <a:xfrm>
            <a:off x="3803650" y="3086100"/>
            <a:ext cx="739775" cy="1477963"/>
            <a:chOff x="2396" y="1944"/>
            <a:chExt cx="466" cy="931"/>
          </a:xfrm>
        </p:grpSpPr>
        <p:sp>
          <p:nvSpPr>
            <p:cNvPr id="17423" name="AutoShape 28"/>
            <p:cNvSpPr>
              <a:spLocks/>
            </p:cNvSpPr>
            <p:nvPr/>
          </p:nvSpPr>
          <p:spPr bwMode="auto">
            <a:xfrm>
              <a:off x="2659" y="1944"/>
              <a:ext cx="203" cy="931"/>
            </a:xfrm>
            <a:prstGeom prst="leftBrace">
              <a:avLst>
                <a:gd name="adj1" fmla="val 62572"/>
                <a:gd name="adj2" fmla="val 58968"/>
              </a:avLst>
            </a:prstGeom>
            <a:noFill/>
            <a:ln w="19050">
              <a:solidFill>
                <a:srgbClr val="FF0000"/>
              </a:solidFill>
              <a:round/>
              <a:headEnd/>
              <a:tailEnd/>
            </a:ln>
          </p:spPr>
          <p:txBody>
            <a:bodyPr wrap="none" anchor="ctr"/>
            <a:lstStyle/>
            <a:p>
              <a:endParaRPr lang="en-US">
                <a:latin typeface="Arial"/>
                <a:cs typeface="Arial"/>
              </a:endParaRPr>
            </a:p>
          </p:txBody>
        </p:sp>
        <p:sp>
          <p:nvSpPr>
            <p:cNvPr id="17424" name="Text Box 29"/>
            <p:cNvSpPr txBox="1">
              <a:spLocks noChangeArrowheads="1"/>
            </p:cNvSpPr>
            <p:nvPr/>
          </p:nvSpPr>
          <p:spPr bwMode="auto">
            <a:xfrm>
              <a:off x="2396" y="2336"/>
              <a:ext cx="231" cy="308"/>
            </a:xfrm>
            <a:prstGeom prst="rect">
              <a:avLst/>
            </a:prstGeom>
            <a:noFill/>
            <a:ln w="9525">
              <a:noFill/>
              <a:miter lim="800000"/>
              <a:headEnd/>
              <a:tailEnd/>
            </a:ln>
          </p:spPr>
          <p:txBody>
            <a:bodyPr>
              <a:spAutoFit/>
            </a:bodyPr>
            <a:lstStyle/>
            <a:p>
              <a:pPr algn="ctr">
                <a:spcBef>
                  <a:spcPct val="50000"/>
                </a:spcBef>
              </a:pPr>
              <a:r>
                <a:rPr lang="en-US" sz="2600" i="1">
                  <a:solidFill>
                    <a:srgbClr val="FF0000"/>
                  </a:solidFill>
                  <a:latin typeface="Arial"/>
                  <a:cs typeface="Arial"/>
                </a:rPr>
                <a:t>h</a:t>
              </a:r>
            </a:p>
          </p:txBody>
        </p:sp>
      </p:grpSp>
    </p:spTree>
    <p:extLst>
      <p:ext uri="{BB962C8B-B14F-4D97-AF65-F5344CB8AC3E}">
        <p14:creationId xmlns:p14="http://schemas.microsoft.com/office/powerpoint/2010/main" val="49614002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81">
                                            <p:txEl>
                                              <p:pRg st="0" end="0"/>
                                            </p:txEl>
                                          </p:spTgt>
                                        </p:tgtEl>
                                        <p:attrNameLst>
                                          <p:attrName>style.visibility</p:attrName>
                                        </p:attrNameLst>
                                      </p:cBhvr>
                                      <p:to>
                                        <p:strVal val="visible"/>
                                      </p:to>
                                    </p:set>
                                    <p:animEffect transition="in" filter="wipe(left)">
                                      <p:cBhvr>
                                        <p:cTn id="7" dur="500"/>
                                        <p:tgtEl>
                                          <p:spTgt spid="16488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4891"/>
                                        </p:tgtEl>
                                        <p:attrNameLst>
                                          <p:attrName>style.visibility</p:attrName>
                                        </p:attrNameLst>
                                      </p:cBhvr>
                                      <p:to>
                                        <p:strVal val="visible"/>
                                      </p:to>
                                    </p:set>
                                    <p:animEffect transition="in" filter="fade">
                                      <p:cBhvr>
                                        <p:cTn id="11" dur="500"/>
                                        <p:tgtEl>
                                          <p:spTgt spid="16489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4881">
                                            <p:txEl>
                                              <p:pRg st="1" end="1"/>
                                            </p:txEl>
                                          </p:spTgt>
                                        </p:tgtEl>
                                        <p:attrNameLst>
                                          <p:attrName>style.visibility</p:attrName>
                                        </p:attrNameLst>
                                      </p:cBhvr>
                                      <p:to>
                                        <p:strVal val="visible"/>
                                      </p:to>
                                    </p:set>
                                    <p:animEffect transition="in" filter="wipe(left)">
                                      <p:cBhvr>
                                        <p:cTn id="16" dur="500"/>
                                        <p:tgtEl>
                                          <p:spTgt spid="164881">
                                            <p:txEl>
                                              <p:pRg st="1" end="1"/>
                                            </p:txEl>
                                          </p:spTgt>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4881">
                                            <p:txEl>
                                              <p:pRg st="2" end="2"/>
                                            </p:txEl>
                                          </p:spTgt>
                                        </p:tgtEl>
                                        <p:attrNameLst>
                                          <p:attrName>style.visibility</p:attrName>
                                        </p:attrNameLst>
                                      </p:cBhvr>
                                      <p:to>
                                        <p:strVal val="visible"/>
                                      </p:to>
                                    </p:set>
                                    <p:animEffect transition="in" filter="wipe(left)">
                                      <p:cBhvr>
                                        <p:cTn id="25" dur="500"/>
                                        <p:tgtEl>
                                          <p:spTgt spid="1648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91" grpId="0" animBg="1"/>
      <p:bldP spid="164881" grpId="0" build="p" bldLvl="5"/>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87775" y="1009650"/>
            <a:ext cx="4979988" cy="5295900"/>
            <a:chOff x="2386" y="636"/>
            <a:chExt cx="3137" cy="3336"/>
          </a:xfrm>
        </p:grpSpPr>
        <p:graphicFrame>
          <p:nvGraphicFramePr>
            <p:cNvPr id="18434" name="Object 3"/>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19509"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61" name="Rectangle 4"/>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18462" name="Rectangle 5"/>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sp>
        <p:nvSpPr>
          <p:cNvPr id="18438" name="AutoShape 6"/>
          <p:cNvSpPr>
            <a:spLocks noChangeArrowheads="1"/>
          </p:cNvSpPr>
          <p:nvPr/>
        </p:nvSpPr>
        <p:spPr bwMode="auto">
          <a:xfrm flipV="1">
            <a:off x="4594225" y="3082925"/>
            <a:ext cx="2800350" cy="1455738"/>
          </a:xfrm>
          <a:prstGeom prst="rtTriangle">
            <a:avLst/>
          </a:prstGeom>
          <a:solidFill>
            <a:srgbClr val="66FF66"/>
          </a:solidFill>
          <a:ln w="9525">
            <a:noFill/>
            <a:miter lim="800000"/>
            <a:headEnd/>
            <a:tailEnd/>
          </a:ln>
        </p:spPr>
        <p:txBody>
          <a:bodyPr wrap="none" anchor="ctr"/>
          <a:lstStyle/>
          <a:p>
            <a:endParaRPr lang="en-US">
              <a:latin typeface="Arial"/>
              <a:cs typeface="Arial"/>
            </a:endParaRPr>
          </a:p>
        </p:txBody>
      </p:sp>
      <p:sp>
        <p:nvSpPr>
          <p:cNvPr id="18439" name="Rectangle 7"/>
          <p:cNvSpPr>
            <a:spLocks noGrp="1" noChangeArrowheads="1"/>
          </p:cNvSpPr>
          <p:nvPr>
            <p:ph type="title"/>
          </p:nvPr>
        </p:nvSpPr>
        <p:spPr/>
        <p:txBody>
          <a:bodyPr/>
          <a:lstStyle/>
          <a:p>
            <a:pPr eaLnBrk="1" hangingPunct="1"/>
            <a:r>
              <a:rPr lang="en-US" dirty="0">
                <a:solidFill>
                  <a:schemeClr val="accent6">
                    <a:lumMod val="50000"/>
                  </a:schemeClr>
                </a:solidFill>
              </a:rPr>
              <a:t>EXAMPLE 4C: A lower price reduces </a:t>
            </a:r>
            <a:r>
              <a:rPr lang="en-US" b="1" i="1" dirty="0">
                <a:solidFill>
                  <a:schemeClr val="accent6">
                    <a:lumMod val="50000"/>
                  </a:schemeClr>
                </a:solidFill>
              </a:rPr>
              <a:t>PS</a:t>
            </a:r>
          </a:p>
        </p:txBody>
      </p:sp>
      <p:sp>
        <p:nvSpPr>
          <p:cNvPr id="166924" name="Rectangle 12"/>
          <p:cNvSpPr>
            <a:spLocks noGrp="1" noChangeArrowheads="1"/>
          </p:cNvSpPr>
          <p:nvPr>
            <p:ph idx="1"/>
          </p:nvPr>
        </p:nvSpPr>
        <p:spPr>
          <a:xfrm>
            <a:off x="347241" y="914400"/>
            <a:ext cx="3538959" cy="5534025"/>
          </a:xfrm>
          <a:noFill/>
        </p:spPr>
        <p:txBody>
          <a:bodyPr/>
          <a:lstStyle/>
          <a:p>
            <a:pPr marL="0" indent="0" eaLnBrk="1" hangingPunct="1">
              <a:lnSpc>
                <a:spcPct val="100000"/>
              </a:lnSpc>
              <a:spcBef>
                <a:spcPct val="0"/>
              </a:spcBef>
              <a:buClrTx/>
              <a:buSzTx/>
              <a:buFontTx/>
              <a:buNone/>
            </a:pPr>
            <a:r>
              <a:rPr lang="en-US" sz="3000" dirty="0">
                <a:solidFill>
                  <a:srgbClr val="002060"/>
                </a:solidFill>
              </a:rPr>
              <a:t>If </a:t>
            </a:r>
            <a:r>
              <a:rPr lang="en-US" sz="3000" b="1" i="1" dirty="0">
                <a:solidFill>
                  <a:srgbClr val="002060"/>
                </a:solidFill>
              </a:rPr>
              <a:t>P</a:t>
            </a:r>
            <a:r>
              <a:rPr lang="en-US" sz="3000" dirty="0">
                <a:solidFill>
                  <a:srgbClr val="002060"/>
                </a:solidFill>
              </a:rPr>
              <a:t>  falls to $30</a:t>
            </a:r>
            <a:r>
              <a:rPr lang="en-US" sz="3000" dirty="0">
                <a:solidFill>
                  <a:schemeClr val="accent6">
                    <a:lumMod val="50000"/>
                  </a:schemeClr>
                </a:solidFill>
              </a:rPr>
              <a:t>,</a:t>
            </a:r>
          </a:p>
          <a:p>
            <a:pPr marL="0" indent="0" eaLnBrk="1" hangingPunct="1">
              <a:spcBef>
                <a:spcPct val="30000"/>
              </a:spcBef>
              <a:buFont typeface="Wingdings" pitchFamily="2" charset="2"/>
              <a:buNone/>
            </a:pPr>
            <a:r>
              <a:rPr lang="en-US" sz="2900" b="1" i="1" dirty="0"/>
              <a:t>PS</a:t>
            </a:r>
            <a:r>
              <a:rPr lang="en-US" sz="2900" dirty="0"/>
              <a:t> = ½ x 15 x $15</a:t>
            </a:r>
            <a:br>
              <a:rPr lang="en-US" sz="2900" dirty="0"/>
            </a:br>
            <a:r>
              <a:rPr lang="en-US" sz="2900" dirty="0"/>
              <a:t>      = </a:t>
            </a:r>
            <a:r>
              <a:rPr lang="en-US" sz="2900" u="sng" dirty="0"/>
              <a:t>$112.50</a:t>
            </a:r>
          </a:p>
          <a:p>
            <a:pPr marL="0" indent="0" eaLnBrk="1" hangingPunct="1">
              <a:spcBef>
                <a:spcPct val="40000"/>
              </a:spcBef>
              <a:buFont typeface="Wingdings" pitchFamily="2" charset="2"/>
              <a:buNone/>
            </a:pPr>
            <a:r>
              <a:rPr lang="en-US" sz="2900" dirty="0"/>
              <a:t>Two reasons for the fall in </a:t>
            </a:r>
            <a:r>
              <a:rPr lang="en-US" sz="2900" b="1" i="1" dirty="0"/>
              <a:t>PS</a:t>
            </a:r>
            <a:r>
              <a:rPr lang="en-US" sz="2900" dirty="0"/>
              <a:t>.</a:t>
            </a:r>
          </a:p>
        </p:txBody>
      </p:sp>
      <p:sp>
        <p:nvSpPr>
          <p:cNvPr id="10" name="Slide Number Placeholder 9"/>
          <p:cNvSpPr>
            <a:spLocks noGrp="1"/>
          </p:cNvSpPr>
          <p:nvPr>
            <p:ph type="sldNum" sz="quarter" idx="10"/>
          </p:nvPr>
        </p:nvSpPr>
        <p:spPr/>
        <p:txBody>
          <a:bodyPr/>
          <a:lstStyle/>
          <a:p>
            <a:pPr>
              <a:defRPr/>
            </a:pPr>
            <a:fld id="{2F37425F-5E17-4209-B948-B5CE2119E408}" type="slidenum">
              <a:rPr lang="en-US" smtClean="0"/>
              <a:pPr>
                <a:defRPr/>
              </a:pPr>
              <a:t>28</a:t>
            </a:fld>
            <a:endParaRPr lang="en-US" dirty="0"/>
          </a:p>
        </p:txBody>
      </p:sp>
      <p:sp>
        <p:nvSpPr>
          <p:cNvPr id="18441" name="Line 14"/>
          <p:cNvSpPr>
            <a:spLocks noChangeShapeType="1"/>
          </p:cNvSpPr>
          <p:nvPr/>
        </p:nvSpPr>
        <p:spPr bwMode="auto">
          <a:xfrm>
            <a:off x="4586288" y="3076575"/>
            <a:ext cx="2835275" cy="0"/>
          </a:xfrm>
          <a:prstGeom prst="line">
            <a:avLst/>
          </a:prstGeom>
          <a:noFill/>
          <a:ln w="12700">
            <a:solidFill>
              <a:srgbClr val="0000FF"/>
            </a:solidFill>
            <a:round/>
            <a:headEnd/>
            <a:tailEnd/>
          </a:ln>
        </p:spPr>
        <p:txBody>
          <a:bodyPr/>
          <a:lstStyle/>
          <a:p>
            <a:endParaRPr lang="en-US">
              <a:latin typeface="Arial"/>
              <a:cs typeface="Arial"/>
            </a:endParaRPr>
          </a:p>
        </p:txBody>
      </p:sp>
      <p:sp>
        <p:nvSpPr>
          <p:cNvPr id="166936" name="AutoShape 24"/>
          <p:cNvSpPr>
            <a:spLocks noChangeArrowheads="1"/>
          </p:cNvSpPr>
          <p:nvPr/>
        </p:nvSpPr>
        <p:spPr bwMode="auto">
          <a:xfrm flipV="1">
            <a:off x="4592638" y="3675063"/>
            <a:ext cx="1665287" cy="876300"/>
          </a:xfrm>
          <a:prstGeom prst="rtTriangle">
            <a:avLst/>
          </a:prstGeom>
          <a:solidFill>
            <a:srgbClr val="FFFF99"/>
          </a:solidFill>
          <a:ln w="9525">
            <a:noFill/>
            <a:miter lim="800000"/>
            <a:headEnd/>
            <a:tailEnd/>
          </a:ln>
        </p:spPr>
        <p:txBody>
          <a:bodyPr wrap="none" anchor="ctr"/>
          <a:lstStyle/>
          <a:p>
            <a:endParaRPr lang="en-US">
              <a:latin typeface="Arial"/>
              <a:cs typeface="Arial"/>
            </a:endParaRPr>
          </a:p>
        </p:txBody>
      </p:sp>
      <p:grpSp>
        <p:nvGrpSpPr>
          <p:cNvPr id="3" name="Group 9"/>
          <p:cNvGrpSpPr>
            <a:grpSpLocks/>
          </p:cNvGrpSpPr>
          <p:nvPr/>
        </p:nvGrpSpPr>
        <p:grpSpPr bwMode="auto">
          <a:xfrm>
            <a:off x="4586288" y="2178050"/>
            <a:ext cx="4219575" cy="2386013"/>
            <a:chOff x="2889" y="1372"/>
            <a:chExt cx="2658" cy="1503"/>
          </a:xfrm>
        </p:grpSpPr>
        <p:sp>
          <p:nvSpPr>
            <p:cNvPr id="18459" name="Line 10"/>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18460" name="Rectangle 11"/>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grpSp>
      <p:grpSp>
        <p:nvGrpSpPr>
          <p:cNvPr id="4" name="Group 23"/>
          <p:cNvGrpSpPr>
            <a:grpSpLocks/>
          </p:cNvGrpSpPr>
          <p:nvPr/>
        </p:nvGrpSpPr>
        <p:grpSpPr bwMode="auto">
          <a:xfrm>
            <a:off x="3886200" y="3476625"/>
            <a:ext cx="2674938" cy="2676525"/>
            <a:chOff x="2448" y="2190"/>
            <a:chExt cx="1685" cy="1686"/>
          </a:xfrm>
        </p:grpSpPr>
        <p:grpSp>
          <p:nvGrpSpPr>
            <p:cNvPr id="5" name="Group 22"/>
            <p:cNvGrpSpPr>
              <a:grpSpLocks/>
            </p:cNvGrpSpPr>
            <p:nvPr/>
          </p:nvGrpSpPr>
          <p:grpSpPr bwMode="auto">
            <a:xfrm>
              <a:off x="3804" y="2302"/>
              <a:ext cx="329" cy="1574"/>
              <a:chOff x="3804" y="2302"/>
              <a:chExt cx="329" cy="1574"/>
            </a:xfrm>
          </p:grpSpPr>
          <p:sp>
            <p:nvSpPr>
              <p:cNvPr id="18457" name="Line 16"/>
              <p:cNvSpPr>
                <a:spLocks noChangeShapeType="1"/>
              </p:cNvSpPr>
              <p:nvPr/>
            </p:nvSpPr>
            <p:spPr bwMode="auto">
              <a:xfrm rot="5400000">
                <a:off x="3299" y="2965"/>
                <a:ext cx="1326" cy="0"/>
              </a:xfrm>
              <a:prstGeom prst="line">
                <a:avLst/>
              </a:prstGeom>
              <a:noFill/>
              <a:ln w="12700">
                <a:solidFill>
                  <a:srgbClr val="FF0000"/>
                </a:solidFill>
                <a:round/>
                <a:headEnd/>
                <a:tailEnd/>
              </a:ln>
            </p:spPr>
            <p:txBody>
              <a:bodyPr/>
              <a:lstStyle/>
              <a:p>
                <a:endParaRPr lang="en-US">
                  <a:latin typeface="Arial"/>
                  <a:cs typeface="Arial"/>
                </a:endParaRPr>
              </a:p>
            </p:txBody>
          </p:sp>
          <p:sp>
            <p:nvSpPr>
              <p:cNvPr id="18458" name="Rectangle 17"/>
              <p:cNvSpPr>
                <a:spLocks noChangeArrowheads="1"/>
              </p:cNvSpPr>
              <p:nvPr/>
            </p:nvSpPr>
            <p:spPr bwMode="auto">
              <a:xfrm>
                <a:off x="3804" y="3628"/>
                <a:ext cx="329" cy="248"/>
              </a:xfrm>
              <a:prstGeom prst="rect">
                <a:avLst/>
              </a:prstGeom>
              <a:noFill/>
              <a:ln w="12700">
                <a:solidFill>
                  <a:srgbClr val="FF0000"/>
                </a:solidFill>
                <a:miter lim="800000"/>
                <a:headEnd/>
                <a:tailEnd/>
              </a:ln>
            </p:spPr>
            <p:txBody>
              <a:bodyPr wrap="none" anchor="ctr"/>
              <a:lstStyle/>
              <a:p>
                <a:endParaRPr lang="en-US">
                  <a:latin typeface="Arial"/>
                  <a:cs typeface="Arial"/>
                </a:endParaRPr>
              </a:p>
            </p:txBody>
          </p:sp>
        </p:grpSp>
        <p:grpSp>
          <p:nvGrpSpPr>
            <p:cNvPr id="6" name="Group 21"/>
            <p:cNvGrpSpPr>
              <a:grpSpLocks/>
            </p:cNvGrpSpPr>
            <p:nvPr/>
          </p:nvGrpSpPr>
          <p:grpSpPr bwMode="auto">
            <a:xfrm>
              <a:off x="2448" y="2190"/>
              <a:ext cx="1517" cy="248"/>
              <a:chOff x="2448" y="2190"/>
              <a:chExt cx="1517" cy="248"/>
            </a:xfrm>
          </p:grpSpPr>
          <p:sp>
            <p:nvSpPr>
              <p:cNvPr id="18455" name="Line 19"/>
              <p:cNvSpPr>
                <a:spLocks noChangeShapeType="1"/>
              </p:cNvSpPr>
              <p:nvPr/>
            </p:nvSpPr>
            <p:spPr bwMode="auto">
              <a:xfrm>
                <a:off x="2774" y="2312"/>
                <a:ext cx="1191" cy="0"/>
              </a:xfrm>
              <a:prstGeom prst="line">
                <a:avLst/>
              </a:prstGeom>
              <a:noFill/>
              <a:ln w="12700">
                <a:solidFill>
                  <a:srgbClr val="FF0000"/>
                </a:solidFill>
                <a:round/>
                <a:headEnd/>
                <a:tailEnd/>
              </a:ln>
            </p:spPr>
            <p:txBody>
              <a:bodyPr/>
              <a:lstStyle/>
              <a:p>
                <a:endParaRPr lang="en-US">
                  <a:latin typeface="Arial"/>
                  <a:cs typeface="Arial"/>
                </a:endParaRPr>
              </a:p>
            </p:txBody>
          </p:sp>
          <p:sp>
            <p:nvSpPr>
              <p:cNvPr id="18456" name="Rectangle 20"/>
              <p:cNvSpPr>
                <a:spLocks noChangeArrowheads="1"/>
              </p:cNvSpPr>
              <p:nvPr/>
            </p:nvSpPr>
            <p:spPr bwMode="auto">
              <a:xfrm>
                <a:off x="2448" y="2190"/>
                <a:ext cx="329" cy="248"/>
              </a:xfrm>
              <a:prstGeom prst="rect">
                <a:avLst/>
              </a:prstGeom>
              <a:noFill/>
              <a:ln w="12700">
                <a:solidFill>
                  <a:srgbClr val="FF0000"/>
                </a:solidFill>
                <a:miter lim="800000"/>
                <a:headEnd/>
                <a:tailEnd/>
              </a:ln>
            </p:spPr>
            <p:txBody>
              <a:bodyPr wrap="none" anchor="ctr"/>
              <a:lstStyle/>
              <a:p>
                <a:endParaRPr lang="en-US">
                  <a:latin typeface="Arial"/>
                  <a:cs typeface="Arial"/>
                </a:endParaRPr>
              </a:p>
            </p:txBody>
          </p:sp>
        </p:grpSp>
      </p:grpSp>
      <p:sp>
        <p:nvSpPr>
          <p:cNvPr id="166937" name="AutoShape 25"/>
          <p:cNvSpPr>
            <a:spLocks noChangeArrowheads="1"/>
          </p:cNvSpPr>
          <p:nvPr/>
        </p:nvSpPr>
        <p:spPr bwMode="auto">
          <a:xfrm flipV="1">
            <a:off x="6292850" y="3086100"/>
            <a:ext cx="1068388" cy="552450"/>
          </a:xfrm>
          <a:prstGeom prst="rtTriangle">
            <a:avLst/>
          </a:prstGeom>
          <a:pattFill prst="wdUpDiag">
            <a:fgClr>
              <a:srgbClr val="33CCFF"/>
            </a:fgClr>
            <a:bgClr>
              <a:schemeClr val="bg1"/>
            </a:bgClr>
          </a:pattFill>
          <a:ln w="9525">
            <a:noFill/>
            <a:miter lim="800000"/>
            <a:headEnd/>
            <a:tailEnd/>
          </a:ln>
        </p:spPr>
        <p:txBody>
          <a:bodyPr wrap="none" anchor="ctr"/>
          <a:lstStyle/>
          <a:p>
            <a:endParaRPr lang="en-US">
              <a:latin typeface="Arial"/>
              <a:cs typeface="Arial"/>
            </a:endParaRPr>
          </a:p>
        </p:txBody>
      </p:sp>
      <p:sp>
        <p:nvSpPr>
          <p:cNvPr id="166938" name="Rectangle 26"/>
          <p:cNvSpPr>
            <a:spLocks noChangeArrowheads="1"/>
          </p:cNvSpPr>
          <p:nvPr/>
        </p:nvSpPr>
        <p:spPr bwMode="auto">
          <a:xfrm>
            <a:off x="4594225" y="3089275"/>
            <a:ext cx="1692275" cy="568325"/>
          </a:xfrm>
          <a:prstGeom prst="rect">
            <a:avLst/>
          </a:prstGeom>
          <a:pattFill prst="wdDnDiag">
            <a:fgClr>
              <a:srgbClr val="00CC99"/>
            </a:fgClr>
            <a:bgClr>
              <a:schemeClr val="bg1"/>
            </a:bgClr>
          </a:pattFill>
          <a:ln w="9525">
            <a:noFill/>
            <a:miter lim="800000"/>
            <a:headEnd/>
            <a:tailEnd/>
          </a:ln>
        </p:spPr>
        <p:txBody>
          <a:bodyPr wrap="none" anchor="ctr"/>
          <a:lstStyle/>
          <a:p>
            <a:endParaRPr lang="en-US">
              <a:latin typeface="Arial"/>
              <a:cs typeface="Arial"/>
            </a:endParaRPr>
          </a:p>
        </p:txBody>
      </p:sp>
      <p:grpSp>
        <p:nvGrpSpPr>
          <p:cNvPr id="7" name="Group 34"/>
          <p:cNvGrpSpPr>
            <a:grpSpLocks/>
          </p:cNvGrpSpPr>
          <p:nvPr/>
        </p:nvGrpSpPr>
        <p:grpSpPr bwMode="auto">
          <a:xfrm>
            <a:off x="5511800" y="1160464"/>
            <a:ext cx="2630488" cy="2084388"/>
            <a:chOff x="3472" y="731"/>
            <a:chExt cx="1657" cy="1313"/>
          </a:xfrm>
        </p:grpSpPr>
        <p:sp>
          <p:nvSpPr>
            <p:cNvPr id="18451" name="Line 28"/>
            <p:cNvSpPr>
              <a:spLocks noChangeShapeType="1"/>
            </p:cNvSpPr>
            <p:nvPr/>
          </p:nvSpPr>
          <p:spPr bwMode="auto">
            <a:xfrm flipV="1">
              <a:off x="4224" y="1485"/>
              <a:ext cx="77" cy="559"/>
            </a:xfrm>
            <a:prstGeom prst="line">
              <a:avLst/>
            </a:prstGeom>
            <a:noFill/>
            <a:ln w="12700">
              <a:solidFill>
                <a:srgbClr val="0000FF"/>
              </a:solidFill>
              <a:round/>
              <a:headEnd/>
              <a:tailEnd type="none" w="lg" len="med"/>
            </a:ln>
          </p:spPr>
          <p:txBody>
            <a:bodyPr/>
            <a:lstStyle/>
            <a:p>
              <a:endParaRPr lang="en-US">
                <a:latin typeface="Arial"/>
                <a:cs typeface="Arial"/>
              </a:endParaRPr>
            </a:p>
          </p:txBody>
        </p:sp>
        <p:sp>
          <p:nvSpPr>
            <p:cNvPr id="18452" name="Text Box 29"/>
            <p:cNvSpPr txBox="1">
              <a:spLocks noChangeArrowheads="1"/>
            </p:cNvSpPr>
            <p:nvPr/>
          </p:nvSpPr>
          <p:spPr bwMode="auto">
            <a:xfrm>
              <a:off x="3472" y="731"/>
              <a:ext cx="1657" cy="756"/>
            </a:xfrm>
            <a:prstGeom prst="rect">
              <a:avLst/>
            </a:prstGeom>
            <a:noFill/>
            <a:ln w="9525">
              <a:solidFill>
                <a:srgbClr val="0000CC"/>
              </a:solidFill>
              <a:miter lim="800000"/>
              <a:headEnd/>
              <a:tailEnd/>
            </a:ln>
          </p:spPr>
          <p:txBody>
            <a:bodyPr>
              <a:spAutoFit/>
            </a:bodyPr>
            <a:lstStyle/>
            <a:p>
              <a:pPr marL="403225" indent="-403225">
                <a:spcBef>
                  <a:spcPct val="50000"/>
                </a:spcBef>
              </a:pPr>
              <a:r>
                <a:rPr lang="en-US" sz="2400" dirty="0">
                  <a:latin typeface="Arial"/>
                  <a:cs typeface="Arial"/>
                </a:rPr>
                <a:t>1. 	Fall in </a:t>
              </a:r>
              <a:r>
                <a:rPr lang="en-US" sz="2400" b="1" i="1" dirty="0">
                  <a:latin typeface="Arial"/>
                  <a:cs typeface="Arial"/>
                </a:rPr>
                <a:t>PS</a:t>
              </a:r>
              <a:r>
                <a:rPr lang="en-US" sz="2400" dirty="0">
                  <a:latin typeface="Arial"/>
                  <a:cs typeface="Arial"/>
                </a:rPr>
                <a:t> </a:t>
              </a:r>
              <a:br>
                <a:rPr lang="en-US" sz="2400" dirty="0">
                  <a:latin typeface="Arial"/>
                  <a:cs typeface="Arial"/>
                </a:rPr>
              </a:br>
              <a:r>
                <a:rPr lang="en-US" sz="2400" dirty="0">
                  <a:latin typeface="Arial"/>
                  <a:cs typeface="Arial"/>
                </a:rPr>
                <a:t>due to sellers leaving market</a:t>
              </a:r>
            </a:p>
          </p:txBody>
        </p:sp>
      </p:grpSp>
      <p:grpSp>
        <p:nvGrpSpPr>
          <p:cNvPr id="8" name="Group 33"/>
          <p:cNvGrpSpPr>
            <a:grpSpLocks/>
          </p:cNvGrpSpPr>
          <p:nvPr/>
        </p:nvGrpSpPr>
        <p:grpSpPr bwMode="auto">
          <a:xfrm>
            <a:off x="587375" y="3454400"/>
            <a:ext cx="4602163" cy="1885950"/>
            <a:chOff x="370" y="2176"/>
            <a:chExt cx="2899" cy="1188"/>
          </a:xfrm>
        </p:grpSpPr>
        <p:sp>
          <p:nvSpPr>
            <p:cNvPr id="18449" name="Line 31"/>
            <p:cNvSpPr>
              <a:spLocks noChangeShapeType="1"/>
            </p:cNvSpPr>
            <p:nvPr/>
          </p:nvSpPr>
          <p:spPr bwMode="auto">
            <a:xfrm flipV="1">
              <a:off x="2237" y="2176"/>
              <a:ext cx="1032" cy="699"/>
            </a:xfrm>
            <a:prstGeom prst="line">
              <a:avLst/>
            </a:prstGeom>
            <a:noFill/>
            <a:ln w="12700">
              <a:solidFill>
                <a:srgbClr val="00CC00"/>
              </a:solidFill>
              <a:round/>
              <a:headEnd/>
              <a:tailEnd/>
            </a:ln>
          </p:spPr>
          <p:txBody>
            <a:bodyPr/>
            <a:lstStyle/>
            <a:p>
              <a:endParaRPr lang="en-US">
                <a:latin typeface="Arial"/>
                <a:cs typeface="Arial"/>
              </a:endParaRPr>
            </a:p>
          </p:txBody>
        </p:sp>
        <p:sp>
          <p:nvSpPr>
            <p:cNvPr id="18450" name="Text Box 32"/>
            <p:cNvSpPr txBox="1">
              <a:spLocks noChangeArrowheads="1"/>
            </p:cNvSpPr>
            <p:nvPr/>
          </p:nvSpPr>
          <p:spPr bwMode="auto">
            <a:xfrm>
              <a:off x="370" y="2608"/>
              <a:ext cx="1867" cy="756"/>
            </a:xfrm>
            <a:prstGeom prst="rect">
              <a:avLst/>
            </a:prstGeom>
            <a:noFill/>
            <a:ln w="9525">
              <a:solidFill>
                <a:srgbClr val="00CC00"/>
              </a:solidFill>
              <a:miter lim="800000"/>
              <a:headEnd/>
              <a:tailEnd/>
            </a:ln>
          </p:spPr>
          <p:txBody>
            <a:bodyPr>
              <a:spAutoFit/>
            </a:bodyPr>
            <a:lstStyle/>
            <a:p>
              <a:pPr marL="403225" indent="-403225">
                <a:spcBef>
                  <a:spcPct val="50000"/>
                </a:spcBef>
              </a:pPr>
              <a:r>
                <a:rPr lang="en-US" sz="2400" dirty="0">
                  <a:latin typeface="Arial"/>
                  <a:cs typeface="Arial"/>
                </a:rPr>
                <a:t>2. 	Fall in </a:t>
              </a:r>
              <a:r>
                <a:rPr lang="en-US" sz="2400" b="1" i="1" dirty="0">
                  <a:latin typeface="Arial"/>
                  <a:cs typeface="Arial"/>
                </a:rPr>
                <a:t>PS</a:t>
              </a:r>
              <a:r>
                <a:rPr lang="en-US" sz="2400" dirty="0">
                  <a:latin typeface="Arial"/>
                  <a:cs typeface="Arial"/>
                </a:rPr>
                <a:t> due to remaining sellers</a:t>
              </a:r>
              <a:br>
                <a:rPr lang="en-US" sz="2400" dirty="0">
                  <a:latin typeface="Arial"/>
                  <a:cs typeface="Arial"/>
                </a:rPr>
              </a:br>
              <a:r>
                <a:rPr lang="en-US" sz="2400" dirty="0">
                  <a:latin typeface="Arial"/>
                  <a:cs typeface="Arial"/>
                </a:rPr>
                <a:t>getting lower </a:t>
              </a:r>
              <a:r>
                <a:rPr lang="en-US" sz="2400" b="1" i="1" dirty="0">
                  <a:latin typeface="Arial"/>
                  <a:cs typeface="Arial"/>
                </a:rPr>
                <a:t>P</a:t>
              </a:r>
            </a:p>
          </p:txBody>
        </p:sp>
      </p:grpSp>
    </p:spTree>
    <p:extLst>
      <p:ext uri="{BB962C8B-B14F-4D97-AF65-F5344CB8AC3E}">
        <p14:creationId xmlns:p14="http://schemas.microsoft.com/office/powerpoint/2010/main" val="1996428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24">
                                            <p:txEl>
                                              <p:pRg st="0" end="0"/>
                                            </p:txEl>
                                          </p:spTgt>
                                        </p:tgtEl>
                                        <p:attrNameLst>
                                          <p:attrName>style.visibility</p:attrName>
                                        </p:attrNameLst>
                                      </p:cBhvr>
                                      <p:to>
                                        <p:strVal val="visible"/>
                                      </p:to>
                                    </p:set>
                                    <p:animEffect transition="in" filter="wipe(left)">
                                      <p:cBhvr>
                                        <p:cTn id="7" dur="500"/>
                                        <p:tgtEl>
                                          <p:spTgt spid="166924">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6924">
                                            <p:txEl>
                                              <p:pRg st="1" end="1"/>
                                            </p:txEl>
                                          </p:spTgt>
                                        </p:tgtEl>
                                        <p:attrNameLst>
                                          <p:attrName>style.visibility</p:attrName>
                                        </p:attrNameLst>
                                      </p:cBhvr>
                                      <p:to>
                                        <p:strVal val="visible"/>
                                      </p:to>
                                    </p:set>
                                    <p:animEffect transition="in" filter="wipe(left)">
                                      <p:cBhvr>
                                        <p:cTn id="16" dur="500"/>
                                        <p:tgtEl>
                                          <p:spTgt spid="166924">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66936"/>
                                        </p:tgtEl>
                                        <p:attrNameLst>
                                          <p:attrName>style.visibility</p:attrName>
                                        </p:attrNameLst>
                                      </p:cBhvr>
                                      <p:to>
                                        <p:strVal val="visible"/>
                                      </p:to>
                                    </p:set>
                                    <p:animEffect transition="in" filter="fade">
                                      <p:cBhvr>
                                        <p:cTn id="20" dur="500"/>
                                        <p:tgtEl>
                                          <p:spTgt spid="16693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6924">
                                            <p:txEl>
                                              <p:pRg st="2" end="2"/>
                                            </p:txEl>
                                          </p:spTgt>
                                        </p:tgtEl>
                                        <p:attrNameLst>
                                          <p:attrName>style.visibility</p:attrName>
                                        </p:attrNameLst>
                                      </p:cBhvr>
                                      <p:to>
                                        <p:strVal val="visible"/>
                                      </p:to>
                                    </p:set>
                                    <p:animEffect transition="in" filter="wipe(left)">
                                      <p:cBhvr>
                                        <p:cTn id="25" dur="500"/>
                                        <p:tgtEl>
                                          <p:spTgt spid="16692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6937"/>
                                        </p:tgtEl>
                                        <p:attrNameLst>
                                          <p:attrName>style.visibility</p:attrName>
                                        </p:attrNameLst>
                                      </p:cBhvr>
                                      <p:to>
                                        <p:strVal val="visible"/>
                                      </p:to>
                                    </p:set>
                                    <p:animEffect transition="in" filter="fade">
                                      <p:cBhvr>
                                        <p:cTn id="33" dur="500"/>
                                        <p:tgtEl>
                                          <p:spTgt spid="1669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6938"/>
                                        </p:tgtEl>
                                        <p:attrNameLst>
                                          <p:attrName>style.visibility</p:attrName>
                                        </p:attrNameLst>
                                      </p:cBhvr>
                                      <p:to>
                                        <p:strVal val="visible"/>
                                      </p:to>
                                    </p:set>
                                    <p:animEffect transition="in" filter="fade">
                                      <p:cBhvr>
                                        <p:cTn id="41" dur="500"/>
                                        <p:tgtEl>
                                          <p:spTgt spid="166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4" grpId="0" build="p"/>
      <p:bldP spid="166936" grpId="0" animBg="1"/>
      <p:bldP spid="166937" grpId="0" animBg="1"/>
      <p:bldP spid="16693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 </a:t>
            </a:r>
            <a:r>
              <a:rPr lang="en-US" dirty="0">
                <a:solidFill>
                  <a:srgbClr val="AE1221"/>
                </a:solidFill>
              </a:rPr>
              <a:t>Producer surplus</a:t>
            </a:r>
            <a:endParaRPr lang="en-US" dirty="0"/>
          </a:p>
        </p:txBody>
      </p:sp>
      <p:sp>
        <p:nvSpPr>
          <p:cNvPr id="3" name="Content Placeholder 2"/>
          <p:cNvSpPr>
            <a:spLocks noGrp="1"/>
          </p:cNvSpPr>
          <p:nvPr>
            <p:ph idx="1"/>
          </p:nvPr>
        </p:nvSpPr>
        <p:spPr>
          <a:xfrm>
            <a:off x="152401" y="932656"/>
            <a:ext cx="4114799" cy="5515769"/>
          </a:xfrm>
          <a:prstGeom prst="rect">
            <a:avLst/>
          </a:prstGeom>
        </p:spPr>
        <p:txBody>
          <a:bodyPr>
            <a:noAutofit/>
          </a:bodyPr>
          <a:lstStyle/>
          <a:p>
            <a:pPr marL="514350" indent="-514350">
              <a:buClr>
                <a:srgbClr val="C00000"/>
              </a:buClr>
              <a:buFont typeface="+mj-lt"/>
              <a:buAutoNum type="alphaUcPeriod"/>
            </a:pPr>
            <a:r>
              <a:rPr lang="en-US" sz="2800" dirty="0">
                <a:solidFill>
                  <a:schemeClr val="tx1"/>
                </a:solidFill>
              </a:rPr>
              <a:t>Find marginal seller’s cost at </a:t>
            </a:r>
            <a:r>
              <a:rPr lang="en-US" sz="2800" b="1" i="1" dirty="0">
                <a:solidFill>
                  <a:schemeClr val="tx1"/>
                </a:solidFill>
              </a:rPr>
              <a:t>Q</a:t>
            </a:r>
            <a:r>
              <a:rPr lang="en-US" sz="2800" dirty="0">
                <a:solidFill>
                  <a:schemeClr val="tx1"/>
                </a:solidFill>
              </a:rPr>
              <a:t> = 10. </a:t>
            </a:r>
          </a:p>
          <a:p>
            <a:pPr marL="514350" indent="-514350">
              <a:buClr>
                <a:srgbClr val="C00000"/>
              </a:buClr>
              <a:buFont typeface="+mj-lt"/>
              <a:buAutoNum type="alphaUcPeriod"/>
            </a:pPr>
            <a:r>
              <a:rPr lang="en-US" sz="2800" dirty="0">
                <a:solidFill>
                  <a:schemeClr val="tx1"/>
                </a:solidFill>
              </a:rPr>
              <a:t>Find total </a:t>
            </a:r>
            <a:r>
              <a:rPr lang="en-US" sz="2800" b="1" i="1" dirty="0">
                <a:solidFill>
                  <a:schemeClr val="tx1"/>
                </a:solidFill>
              </a:rPr>
              <a:t>PS</a:t>
            </a:r>
            <a:r>
              <a:rPr lang="en-US" sz="2800" dirty="0">
                <a:solidFill>
                  <a:schemeClr val="tx1"/>
                </a:solidFill>
              </a:rPr>
              <a:t> for 	 </a:t>
            </a:r>
            <a:r>
              <a:rPr lang="en-US" sz="2800" b="1" i="1" dirty="0">
                <a:solidFill>
                  <a:schemeClr val="tx1"/>
                </a:solidFill>
              </a:rPr>
              <a:t>P</a:t>
            </a:r>
            <a:r>
              <a:rPr lang="en-US" sz="2800" dirty="0">
                <a:solidFill>
                  <a:schemeClr val="tx1"/>
                </a:solidFill>
              </a:rPr>
              <a:t> = $20.</a:t>
            </a:r>
          </a:p>
          <a:p>
            <a:pPr marL="0" indent="0">
              <a:buNone/>
            </a:pPr>
            <a:r>
              <a:rPr lang="en-US" sz="2800" dirty="0">
                <a:solidFill>
                  <a:schemeClr val="accent6">
                    <a:lumMod val="50000"/>
                  </a:schemeClr>
                </a:solidFill>
              </a:rPr>
              <a:t>Suppose </a:t>
            </a:r>
            <a:r>
              <a:rPr lang="en-US" sz="2800" b="1" i="1" dirty="0">
                <a:solidFill>
                  <a:schemeClr val="accent6">
                    <a:lumMod val="50000"/>
                  </a:schemeClr>
                </a:solidFill>
              </a:rPr>
              <a:t>P</a:t>
            </a:r>
            <a:r>
              <a:rPr lang="en-US" sz="2800" dirty="0">
                <a:solidFill>
                  <a:schemeClr val="accent6">
                    <a:lumMod val="50000"/>
                  </a:schemeClr>
                </a:solidFill>
              </a:rPr>
              <a:t> rises to $30. Find the increase in </a:t>
            </a:r>
            <a:r>
              <a:rPr lang="en-US" sz="2800" b="1" i="1" dirty="0">
                <a:solidFill>
                  <a:schemeClr val="accent6">
                    <a:lumMod val="50000"/>
                  </a:schemeClr>
                </a:solidFill>
              </a:rPr>
              <a:t>PS</a:t>
            </a:r>
            <a:r>
              <a:rPr lang="en-US" sz="2800" dirty="0">
                <a:solidFill>
                  <a:schemeClr val="accent6">
                    <a:lumMod val="50000"/>
                  </a:schemeClr>
                </a:solidFill>
              </a:rPr>
              <a:t> due to: </a:t>
            </a:r>
          </a:p>
          <a:p>
            <a:pPr marL="514350" indent="-514350">
              <a:buClr>
                <a:srgbClr val="C00000"/>
              </a:buClr>
              <a:buFont typeface="+mj-lt"/>
              <a:buAutoNum type="alphaUcPeriod" startAt="3"/>
            </a:pPr>
            <a:r>
              <a:rPr lang="en-US" sz="2800" dirty="0">
                <a:solidFill>
                  <a:schemeClr val="tx1"/>
                </a:solidFill>
              </a:rPr>
              <a:t>selling 5 additional units</a:t>
            </a:r>
          </a:p>
          <a:p>
            <a:pPr marL="514350" indent="-514350">
              <a:buClr>
                <a:srgbClr val="C00000"/>
              </a:buClr>
              <a:buFont typeface="+mj-lt"/>
              <a:buAutoNum type="alphaUcPeriod" startAt="3"/>
            </a:pPr>
            <a:r>
              <a:rPr lang="en-US" sz="2800" dirty="0">
                <a:solidFill>
                  <a:schemeClr val="tx1"/>
                </a:solidFill>
              </a:rPr>
              <a:t>getting a higher price on the initial 10 units</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29</a:t>
            </a:fld>
            <a:endParaRPr lang="en-US"/>
          </a:p>
        </p:txBody>
      </p:sp>
      <p:grpSp>
        <p:nvGrpSpPr>
          <p:cNvPr id="6" name="Group 5"/>
          <p:cNvGrpSpPr/>
          <p:nvPr/>
        </p:nvGrpSpPr>
        <p:grpSpPr>
          <a:xfrm>
            <a:off x="4191000" y="685800"/>
            <a:ext cx="4821238" cy="5791200"/>
            <a:chOff x="4092575" y="917575"/>
            <a:chExt cx="4821238" cy="5791200"/>
          </a:xfrm>
        </p:grpSpPr>
        <p:graphicFrame>
          <p:nvGraphicFramePr>
            <p:cNvPr id="7" name="Object 8"/>
            <p:cNvGraphicFramePr>
              <a:graphicFrameLocks noChangeAspect="1"/>
            </p:cNvGraphicFramePr>
            <p:nvPr>
              <p:extLst>
                <p:ext uri="{D42A27DB-BD31-4B8C-83A1-F6EECF244321}">
                  <p14:modId xmlns:p14="http://schemas.microsoft.com/office/powerpoint/2010/main" val="280710749"/>
                </p:ext>
              </p:extLst>
            </p:nvPr>
          </p:nvGraphicFramePr>
          <p:xfrm>
            <a:off x="4092575" y="917575"/>
            <a:ext cx="4821238" cy="5791200"/>
          </p:xfrm>
          <a:graphic>
            <a:graphicData uri="http://schemas.openxmlformats.org/presentationml/2006/ole">
              <mc:AlternateContent xmlns:mc="http://schemas.openxmlformats.org/markup-compatibility/2006">
                <mc:Choice xmlns:v="urn:schemas-microsoft-com:vml" Requires="v">
                  <p:oleObj spid="_x0000_s20528" name="Worksheet" r:id="rId4" imgW="3447931" imgH="3952994" progId="Excel.Sheet.8">
                    <p:embed/>
                  </p:oleObj>
                </mc:Choice>
                <mc:Fallback>
                  <p:oleObj name="Worksheet" r:id="rId4" imgW="3447931" imgH="395299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2575" y="917575"/>
                          <a:ext cx="482123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8" name="Text Box 9" descr="Wide upward diagonal"/>
            <p:cNvSpPr txBox="1">
              <a:spLocks noChangeArrowheads="1"/>
            </p:cNvSpPr>
            <p:nvPr/>
          </p:nvSpPr>
          <p:spPr bwMode="auto">
            <a:xfrm>
              <a:off x="4221163" y="1065213"/>
              <a:ext cx="592137" cy="503237"/>
            </a:xfrm>
            <a:prstGeom prst="rect">
              <a:avLst/>
            </a:prstGeom>
            <a:ln w="9525">
              <a:noFill/>
              <a:miter lim="800000"/>
              <a:headEnd/>
              <a:tailEnd/>
            </a:ln>
          </p:spPr>
          <p:txBody>
            <a:bodyPr>
              <a:spAutoFit/>
            </a:bodyPr>
            <a:lstStyle/>
            <a:p>
              <a:pPr algn="ctr">
                <a:spcBef>
                  <a:spcPct val="50000"/>
                </a:spcBef>
              </a:pPr>
              <a:r>
                <a:rPr lang="en-US" sz="2700" b="1" i="1" dirty="0">
                  <a:latin typeface="Arial"/>
                  <a:cs typeface="Arial"/>
                </a:rPr>
                <a:t>P</a:t>
              </a:r>
            </a:p>
          </p:txBody>
        </p:sp>
        <p:sp>
          <p:nvSpPr>
            <p:cNvPr id="9" name="Text Box 10" descr="Wide upward diagonal"/>
            <p:cNvSpPr txBox="1">
              <a:spLocks noChangeArrowheads="1"/>
            </p:cNvSpPr>
            <p:nvPr/>
          </p:nvSpPr>
          <p:spPr bwMode="auto">
            <a:xfrm>
              <a:off x="8245475" y="6029325"/>
              <a:ext cx="592138" cy="503238"/>
            </a:xfrm>
            <a:prstGeom prst="rect">
              <a:avLst/>
            </a:prstGeom>
            <a:solidFill>
              <a:schemeClr val="bg1"/>
            </a:solidFill>
            <a:ln w="9525">
              <a:noFill/>
              <a:miter lim="800000"/>
              <a:headEnd/>
              <a:tailEnd/>
            </a:ln>
          </p:spPr>
          <p:txBody>
            <a:bodyPr>
              <a:spAutoFit/>
            </a:bodyPr>
            <a:lstStyle/>
            <a:p>
              <a:pPr algn="ctr">
                <a:spcBef>
                  <a:spcPct val="50000"/>
                </a:spcBef>
              </a:pPr>
              <a:r>
                <a:rPr lang="en-US" sz="2700" b="1" i="1" dirty="0">
                  <a:latin typeface="Arial"/>
                  <a:cs typeface="Arial"/>
                </a:rPr>
                <a:t>Q</a:t>
              </a:r>
            </a:p>
          </p:txBody>
        </p:sp>
        <p:sp>
          <p:nvSpPr>
            <p:cNvPr id="10" name="Text Box 11"/>
            <p:cNvSpPr txBox="1">
              <a:spLocks noChangeArrowheads="1"/>
            </p:cNvSpPr>
            <p:nvPr/>
          </p:nvSpPr>
          <p:spPr bwMode="auto">
            <a:xfrm>
              <a:off x="5273675" y="1309688"/>
              <a:ext cx="2909888" cy="488950"/>
            </a:xfrm>
            <a:prstGeom prst="rect">
              <a:avLst/>
            </a:prstGeom>
            <a:solidFill>
              <a:schemeClr val="bg1"/>
            </a:solidFill>
            <a:ln w="9525">
              <a:noFill/>
              <a:miter lim="800000"/>
              <a:headEnd/>
              <a:tailEnd/>
            </a:ln>
          </p:spPr>
          <p:txBody>
            <a:bodyPr>
              <a:spAutoFit/>
            </a:bodyPr>
            <a:lstStyle/>
            <a:p>
              <a:pPr algn="ctr">
                <a:spcBef>
                  <a:spcPct val="50000"/>
                </a:spcBef>
              </a:pPr>
              <a:r>
                <a:rPr lang="en-US" sz="2600" i="1" dirty="0">
                  <a:latin typeface="Arial"/>
                  <a:cs typeface="Arial"/>
                </a:rPr>
                <a:t>supply curve</a:t>
              </a:r>
            </a:p>
          </p:txBody>
        </p:sp>
      </p:grpSp>
    </p:spTree>
    <p:extLst>
      <p:ext uri="{BB962C8B-B14F-4D97-AF65-F5344CB8AC3E}">
        <p14:creationId xmlns:p14="http://schemas.microsoft.com/office/powerpoint/2010/main" val="18506678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Welfare Economics</a:t>
            </a:r>
          </a:p>
        </p:txBody>
      </p:sp>
      <p:sp>
        <p:nvSpPr>
          <p:cNvPr id="3" name="Content Placeholder 2"/>
          <p:cNvSpPr>
            <a:spLocks noGrp="1"/>
          </p:cNvSpPr>
          <p:nvPr>
            <p:ph idx="1"/>
          </p:nvPr>
        </p:nvSpPr>
        <p:spPr/>
        <p:txBody>
          <a:bodyPr/>
          <a:lstStyle/>
          <a:p>
            <a:r>
              <a:rPr lang="en-US" sz="3200" dirty="0"/>
              <a:t>Allocation of resources refers to:</a:t>
            </a:r>
          </a:p>
          <a:p>
            <a:pPr lvl="1"/>
            <a:r>
              <a:rPr lang="en-US" sz="2800" dirty="0"/>
              <a:t>How much of each good is produced</a:t>
            </a:r>
          </a:p>
          <a:p>
            <a:pPr lvl="1"/>
            <a:r>
              <a:rPr lang="en-US" sz="2800" dirty="0"/>
              <a:t>Which producers produce it</a:t>
            </a:r>
          </a:p>
          <a:p>
            <a:pPr lvl="1"/>
            <a:r>
              <a:rPr lang="en-US" sz="2800" dirty="0"/>
              <a:t>Which consumers consume it</a:t>
            </a:r>
          </a:p>
          <a:p>
            <a:r>
              <a:rPr lang="en-US" sz="3200" dirty="0"/>
              <a:t>Welfare economics </a:t>
            </a:r>
          </a:p>
          <a:p>
            <a:pPr lvl="1"/>
            <a:r>
              <a:rPr lang="en-US" sz="2800" dirty="0"/>
              <a:t>Studies how the allocation of resources affects economic well-being</a:t>
            </a:r>
          </a:p>
          <a:p>
            <a:r>
              <a:rPr lang="en-US" sz="3200" dirty="0"/>
              <a:t>Conclusion: </a:t>
            </a:r>
            <a:r>
              <a:rPr lang="en-US" sz="2800" dirty="0">
                <a:solidFill>
                  <a:schemeClr val="tx1"/>
                </a:solidFill>
              </a:rPr>
              <a:t>the equilibrium of supply and demand maximizes the total benefits received by all buyers and sellers combined.</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Tree>
    <p:extLst>
      <p:ext uri="{BB962C8B-B14F-4D97-AF65-F5344CB8AC3E}">
        <p14:creationId xmlns:p14="http://schemas.microsoft.com/office/powerpoint/2010/main" val="326119830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 </a:t>
            </a:r>
            <a:r>
              <a:rPr lang="en-US" dirty="0">
                <a:solidFill>
                  <a:srgbClr val="AE1221"/>
                </a:solidFill>
              </a:rPr>
              <a:t>Answers</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3" name="Content Placeholder 2"/>
          <p:cNvSpPr>
            <a:spLocks noGrp="1"/>
          </p:cNvSpPr>
          <p:nvPr>
            <p:ph idx="12"/>
          </p:nvPr>
        </p:nvSpPr>
        <p:spPr>
          <a:xfrm>
            <a:off x="152400" y="909638"/>
            <a:ext cx="4375150" cy="5467350"/>
          </a:xfrm>
        </p:spPr>
        <p:txBody>
          <a:bodyPr>
            <a:normAutofit/>
          </a:bodyPr>
          <a:lstStyle/>
          <a:p>
            <a:pPr marL="514350" indent="-514350">
              <a:buClr>
                <a:srgbClr val="C00000"/>
              </a:buClr>
              <a:buFont typeface="+mj-lt"/>
              <a:buAutoNum type="alphaUcPeriod"/>
            </a:pPr>
            <a:r>
              <a:rPr lang="en-US" sz="2800" dirty="0">
                <a:solidFill>
                  <a:schemeClr val="accent6">
                    <a:lumMod val="50000"/>
                  </a:schemeClr>
                </a:solidFill>
              </a:rPr>
              <a:t>At </a:t>
            </a:r>
            <a:r>
              <a:rPr lang="en-US" sz="2800" b="1" i="1" dirty="0">
                <a:solidFill>
                  <a:schemeClr val="accent6">
                    <a:lumMod val="50000"/>
                  </a:schemeClr>
                </a:solidFill>
              </a:rPr>
              <a:t>Q</a:t>
            </a:r>
            <a:r>
              <a:rPr lang="en-US" sz="2800" dirty="0">
                <a:solidFill>
                  <a:schemeClr val="accent6">
                    <a:lumMod val="50000"/>
                  </a:schemeClr>
                </a:solidFill>
              </a:rPr>
              <a:t> = 10, </a:t>
            </a:r>
            <a:br>
              <a:rPr lang="en-US" sz="2800" dirty="0">
                <a:solidFill>
                  <a:schemeClr val="accent6">
                    <a:lumMod val="50000"/>
                  </a:schemeClr>
                </a:solidFill>
              </a:rPr>
            </a:br>
            <a:r>
              <a:rPr lang="en-US" sz="2800" dirty="0">
                <a:solidFill>
                  <a:schemeClr val="accent6">
                    <a:lumMod val="50000"/>
                  </a:schemeClr>
                </a:solidFill>
              </a:rPr>
              <a:t>marginal cost = $20 </a:t>
            </a:r>
          </a:p>
          <a:p>
            <a:pPr marL="514350" indent="-514350">
              <a:buClr>
                <a:srgbClr val="C00000"/>
              </a:buClr>
              <a:buFont typeface="+mj-lt"/>
              <a:buAutoNum type="alphaUcPeriod"/>
            </a:pPr>
            <a:r>
              <a:rPr lang="en-US" sz="2800" b="1" i="1" dirty="0">
                <a:solidFill>
                  <a:schemeClr val="accent6">
                    <a:lumMod val="50000"/>
                  </a:schemeClr>
                </a:solidFill>
              </a:rPr>
              <a:t>PS</a:t>
            </a:r>
            <a:r>
              <a:rPr lang="en-US" sz="2800" dirty="0">
                <a:solidFill>
                  <a:schemeClr val="accent6">
                    <a:lumMod val="50000"/>
                  </a:schemeClr>
                </a:solidFill>
              </a:rPr>
              <a:t> = ½ x 10 x $20 </a:t>
            </a:r>
            <a:br>
              <a:rPr lang="en-US" sz="2800" dirty="0">
                <a:solidFill>
                  <a:schemeClr val="accent6">
                    <a:lumMod val="50000"/>
                  </a:schemeClr>
                </a:solidFill>
              </a:rPr>
            </a:br>
            <a:r>
              <a:rPr lang="en-US" sz="2800" dirty="0">
                <a:solidFill>
                  <a:schemeClr val="accent6">
                    <a:lumMod val="50000"/>
                  </a:schemeClr>
                </a:solidFill>
              </a:rPr>
              <a:t>  = $100</a:t>
            </a:r>
          </a:p>
          <a:p>
            <a:pPr marL="0" indent="0">
              <a:buNone/>
            </a:pPr>
            <a:r>
              <a:rPr lang="en-US" sz="2800" b="1" i="1" dirty="0"/>
              <a:t>P</a:t>
            </a:r>
            <a:r>
              <a:rPr lang="en-US" sz="2800" dirty="0"/>
              <a:t> rises to $30. </a:t>
            </a:r>
          </a:p>
          <a:p>
            <a:pPr marL="514350" indent="-514350">
              <a:buClr>
                <a:srgbClr val="C00000"/>
              </a:buClr>
              <a:buFont typeface="+mj-lt"/>
              <a:buAutoNum type="alphaUcPeriod" startAt="3"/>
            </a:pPr>
            <a:r>
              <a:rPr lang="en-US" sz="2800" b="1" i="1" dirty="0">
                <a:solidFill>
                  <a:schemeClr val="accent6">
                    <a:lumMod val="50000"/>
                  </a:schemeClr>
                </a:solidFill>
              </a:rPr>
              <a:t>PS</a:t>
            </a:r>
            <a:r>
              <a:rPr lang="en-US" sz="2800" dirty="0">
                <a:solidFill>
                  <a:schemeClr val="accent6">
                    <a:lumMod val="50000"/>
                  </a:schemeClr>
                </a:solidFill>
              </a:rPr>
              <a:t> on </a:t>
            </a:r>
            <a:br>
              <a:rPr lang="en-US" sz="2800" dirty="0">
                <a:solidFill>
                  <a:schemeClr val="accent6">
                    <a:lumMod val="50000"/>
                  </a:schemeClr>
                </a:solidFill>
              </a:rPr>
            </a:br>
            <a:r>
              <a:rPr lang="en-US" sz="2800" dirty="0">
                <a:solidFill>
                  <a:schemeClr val="accent6">
                    <a:lumMod val="50000"/>
                  </a:schemeClr>
                </a:solidFill>
              </a:rPr>
              <a:t>additional units sold</a:t>
            </a:r>
            <a:br>
              <a:rPr lang="en-US" sz="2800" dirty="0">
                <a:solidFill>
                  <a:schemeClr val="accent6">
                    <a:lumMod val="50000"/>
                  </a:schemeClr>
                </a:solidFill>
              </a:rPr>
            </a:br>
            <a:r>
              <a:rPr lang="en-US" sz="2800" dirty="0">
                <a:solidFill>
                  <a:schemeClr val="accent6">
                    <a:lumMod val="50000"/>
                  </a:schemeClr>
                </a:solidFill>
              </a:rPr>
              <a:t>= ½ x 5 x $10 = $25</a:t>
            </a:r>
          </a:p>
          <a:p>
            <a:pPr marL="514350" indent="-514350">
              <a:buClr>
                <a:srgbClr val="C00000"/>
              </a:buClr>
              <a:buFont typeface="+mj-lt"/>
              <a:buAutoNum type="alphaUcPeriod" startAt="3"/>
            </a:pPr>
            <a:r>
              <a:rPr lang="en-US" sz="2800" dirty="0">
                <a:solidFill>
                  <a:schemeClr val="accent6">
                    <a:lumMod val="50000"/>
                  </a:schemeClr>
                </a:solidFill>
              </a:rPr>
              <a:t>Increase in </a:t>
            </a:r>
            <a:r>
              <a:rPr lang="en-US" sz="2800" b="1" i="1" dirty="0">
                <a:solidFill>
                  <a:schemeClr val="accent6">
                    <a:lumMod val="50000"/>
                  </a:schemeClr>
                </a:solidFill>
              </a:rPr>
              <a:t>PS</a:t>
            </a:r>
            <a:r>
              <a:rPr lang="en-US" sz="2800" dirty="0">
                <a:solidFill>
                  <a:schemeClr val="accent6">
                    <a:lumMod val="50000"/>
                  </a:schemeClr>
                </a:solidFill>
              </a:rPr>
              <a:t> </a:t>
            </a:r>
            <a:br>
              <a:rPr lang="en-US" sz="2800" dirty="0">
                <a:solidFill>
                  <a:schemeClr val="accent6">
                    <a:lumMod val="50000"/>
                  </a:schemeClr>
                </a:solidFill>
              </a:rPr>
            </a:br>
            <a:r>
              <a:rPr lang="en-US" sz="2800" dirty="0">
                <a:solidFill>
                  <a:schemeClr val="accent6">
                    <a:lumMod val="50000"/>
                  </a:schemeClr>
                </a:solidFill>
              </a:rPr>
              <a:t>on initial 10 units</a:t>
            </a:r>
            <a:br>
              <a:rPr lang="en-US" sz="2800" dirty="0">
                <a:solidFill>
                  <a:schemeClr val="accent6">
                    <a:lumMod val="50000"/>
                  </a:schemeClr>
                </a:solidFill>
              </a:rPr>
            </a:br>
            <a:r>
              <a:rPr lang="en-US" sz="2800" dirty="0">
                <a:solidFill>
                  <a:schemeClr val="accent6">
                    <a:lumMod val="50000"/>
                  </a:schemeClr>
                </a:solidFill>
              </a:rPr>
              <a:t>= 10 x $10 = $100</a:t>
            </a:r>
          </a:p>
        </p:txBody>
      </p:sp>
      <p:grpSp>
        <p:nvGrpSpPr>
          <p:cNvPr id="6" name="Group 5"/>
          <p:cNvGrpSpPr/>
          <p:nvPr/>
        </p:nvGrpSpPr>
        <p:grpSpPr>
          <a:xfrm>
            <a:off x="4191000" y="685800"/>
            <a:ext cx="4821238" cy="5791200"/>
            <a:chOff x="4092575" y="917575"/>
            <a:chExt cx="4821238" cy="5791200"/>
          </a:xfrm>
        </p:grpSpPr>
        <p:graphicFrame>
          <p:nvGraphicFramePr>
            <p:cNvPr id="7" name="Object 8"/>
            <p:cNvGraphicFramePr>
              <a:graphicFrameLocks noChangeAspect="1"/>
            </p:cNvGraphicFramePr>
            <p:nvPr>
              <p:extLst>
                <p:ext uri="{D42A27DB-BD31-4B8C-83A1-F6EECF244321}">
                  <p14:modId xmlns:p14="http://schemas.microsoft.com/office/powerpoint/2010/main" val="3998535932"/>
                </p:ext>
              </p:extLst>
            </p:nvPr>
          </p:nvGraphicFramePr>
          <p:xfrm>
            <a:off x="4092575" y="917575"/>
            <a:ext cx="4821238" cy="5791200"/>
          </p:xfrm>
          <a:graphic>
            <a:graphicData uri="http://schemas.openxmlformats.org/presentationml/2006/ole">
              <mc:AlternateContent xmlns:mc="http://schemas.openxmlformats.org/markup-compatibility/2006">
                <mc:Choice xmlns:v="urn:schemas-microsoft-com:vml" Requires="v">
                  <p:oleObj spid="_x0000_s21554" name="Worksheet" r:id="rId4" imgW="3447931" imgH="3952994" progId="Excel.Sheet.8">
                    <p:embed/>
                  </p:oleObj>
                </mc:Choice>
                <mc:Fallback>
                  <p:oleObj name="Worksheet" r:id="rId4" imgW="3447931" imgH="395299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2575" y="917575"/>
                          <a:ext cx="482123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8" name="Text Box 9" descr="Wide upward diagonal"/>
            <p:cNvSpPr txBox="1">
              <a:spLocks noChangeArrowheads="1"/>
            </p:cNvSpPr>
            <p:nvPr/>
          </p:nvSpPr>
          <p:spPr bwMode="auto">
            <a:xfrm>
              <a:off x="4221163" y="1065213"/>
              <a:ext cx="592137" cy="503237"/>
            </a:xfrm>
            <a:prstGeom prst="rect">
              <a:avLst/>
            </a:prstGeom>
            <a:ln w="9525">
              <a:noFill/>
              <a:miter lim="800000"/>
              <a:headEnd/>
              <a:tailEnd/>
            </a:ln>
          </p:spPr>
          <p:txBody>
            <a:bodyPr>
              <a:spAutoFit/>
            </a:bodyPr>
            <a:lstStyle/>
            <a:p>
              <a:pPr algn="ctr">
                <a:spcBef>
                  <a:spcPct val="50000"/>
                </a:spcBef>
              </a:pPr>
              <a:r>
                <a:rPr lang="en-US" sz="2700" b="1" i="1" dirty="0">
                  <a:latin typeface="Arial"/>
                  <a:cs typeface="Arial"/>
                </a:rPr>
                <a:t>P</a:t>
              </a:r>
            </a:p>
          </p:txBody>
        </p:sp>
        <p:sp>
          <p:nvSpPr>
            <p:cNvPr id="9" name="Text Box 10" descr="Wide upward diagonal"/>
            <p:cNvSpPr txBox="1">
              <a:spLocks noChangeArrowheads="1"/>
            </p:cNvSpPr>
            <p:nvPr/>
          </p:nvSpPr>
          <p:spPr bwMode="auto">
            <a:xfrm>
              <a:off x="8169275" y="6029325"/>
              <a:ext cx="592138" cy="503238"/>
            </a:xfrm>
            <a:prstGeom prst="rect">
              <a:avLst/>
            </a:prstGeom>
            <a:solidFill>
              <a:schemeClr val="bg1"/>
            </a:solidFill>
            <a:ln w="9525">
              <a:noFill/>
              <a:miter lim="800000"/>
              <a:headEnd/>
              <a:tailEnd/>
            </a:ln>
          </p:spPr>
          <p:txBody>
            <a:bodyPr>
              <a:spAutoFit/>
            </a:bodyPr>
            <a:lstStyle/>
            <a:p>
              <a:pPr algn="ctr">
                <a:spcBef>
                  <a:spcPct val="50000"/>
                </a:spcBef>
              </a:pPr>
              <a:r>
                <a:rPr lang="en-US" sz="2700" b="1" i="1" dirty="0">
                  <a:latin typeface="Arial"/>
                  <a:cs typeface="Arial"/>
                </a:rPr>
                <a:t>Q</a:t>
              </a:r>
            </a:p>
          </p:txBody>
        </p:sp>
        <p:sp>
          <p:nvSpPr>
            <p:cNvPr id="10" name="Text Box 11"/>
            <p:cNvSpPr txBox="1">
              <a:spLocks noChangeArrowheads="1"/>
            </p:cNvSpPr>
            <p:nvPr/>
          </p:nvSpPr>
          <p:spPr bwMode="auto">
            <a:xfrm>
              <a:off x="5273675" y="1309688"/>
              <a:ext cx="2909888" cy="488950"/>
            </a:xfrm>
            <a:prstGeom prst="rect">
              <a:avLst/>
            </a:prstGeom>
            <a:solidFill>
              <a:schemeClr val="bg1"/>
            </a:solidFill>
            <a:ln w="9525">
              <a:noFill/>
              <a:miter lim="800000"/>
              <a:headEnd/>
              <a:tailEnd/>
            </a:ln>
          </p:spPr>
          <p:txBody>
            <a:bodyPr>
              <a:spAutoFit/>
            </a:bodyPr>
            <a:lstStyle/>
            <a:p>
              <a:pPr algn="ctr">
                <a:spcBef>
                  <a:spcPct val="50000"/>
                </a:spcBef>
              </a:pPr>
              <a:r>
                <a:rPr lang="en-US" sz="2600" i="1" dirty="0">
                  <a:latin typeface="Arial"/>
                  <a:cs typeface="Arial"/>
                </a:rPr>
                <a:t>supply curve</a:t>
              </a:r>
            </a:p>
          </p:txBody>
        </p:sp>
      </p:grpSp>
      <p:grpSp>
        <p:nvGrpSpPr>
          <p:cNvPr id="11" name="Group 12"/>
          <p:cNvGrpSpPr>
            <a:grpSpLocks/>
          </p:cNvGrpSpPr>
          <p:nvPr/>
        </p:nvGrpSpPr>
        <p:grpSpPr bwMode="auto">
          <a:xfrm>
            <a:off x="4367213" y="2720975"/>
            <a:ext cx="3146425" cy="3602038"/>
            <a:chOff x="2648" y="1612"/>
            <a:chExt cx="1982" cy="2269"/>
          </a:xfrm>
        </p:grpSpPr>
        <p:grpSp>
          <p:nvGrpSpPr>
            <p:cNvPr id="12" name="Group 13"/>
            <p:cNvGrpSpPr>
              <a:grpSpLocks/>
            </p:cNvGrpSpPr>
            <p:nvPr/>
          </p:nvGrpSpPr>
          <p:grpSpPr bwMode="auto">
            <a:xfrm>
              <a:off x="2648" y="1612"/>
              <a:ext cx="1812" cy="248"/>
              <a:chOff x="2648" y="1612"/>
              <a:chExt cx="1812" cy="248"/>
            </a:xfrm>
          </p:grpSpPr>
          <p:sp>
            <p:nvSpPr>
              <p:cNvPr id="16" name="Line 14"/>
              <p:cNvSpPr>
                <a:spLocks noChangeShapeType="1"/>
              </p:cNvSpPr>
              <p:nvPr/>
            </p:nvSpPr>
            <p:spPr bwMode="auto">
              <a:xfrm>
                <a:off x="2974" y="1738"/>
                <a:ext cx="1486" cy="0"/>
              </a:xfrm>
              <a:prstGeom prst="line">
                <a:avLst/>
              </a:prstGeom>
              <a:noFill/>
              <a:ln w="19050">
                <a:solidFill>
                  <a:srgbClr val="FF0000"/>
                </a:solidFill>
                <a:round/>
                <a:headEnd/>
                <a:tailEnd/>
              </a:ln>
            </p:spPr>
            <p:txBody>
              <a:bodyPr/>
              <a:lstStyle/>
              <a:p>
                <a:endParaRPr lang="en-US">
                  <a:latin typeface="Arial"/>
                  <a:cs typeface="Arial"/>
                </a:endParaRPr>
              </a:p>
            </p:txBody>
          </p:sp>
          <p:sp>
            <p:nvSpPr>
              <p:cNvPr id="17" name="Rectangle 16"/>
              <p:cNvSpPr>
                <a:spLocks noChangeArrowheads="1"/>
              </p:cNvSpPr>
              <p:nvPr/>
            </p:nvSpPr>
            <p:spPr bwMode="auto">
              <a:xfrm>
                <a:off x="2648" y="1612"/>
                <a:ext cx="329" cy="248"/>
              </a:xfrm>
              <a:prstGeom prst="rect">
                <a:avLst/>
              </a:prstGeom>
              <a:noFill/>
              <a:ln w="19050">
                <a:solidFill>
                  <a:srgbClr val="FF0000"/>
                </a:solidFill>
                <a:miter lim="800000"/>
                <a:headEnd/>
                <a:tailEnd/>
              </a:ln>
            </p:spPr>
            <p:txBody>
              <a:bodyPr wrap="none" anchor="ctr"/>
              <a:lstStyle/>
              <a:p>
                <a:endParaRPr lang="en-US">
                  <a:latin typeface="Arial"/>
                  <a:cs typeface="Arial"/>
                </a:endParaRPr>
              </a:p>
            </p:txBody>
          </p:sp>
        </p:grpSp>
        <p:grpSp>
          <p:nvGrpSpPr>
            <p:cNvPr id="13" name="Group 16"/>
            <p:cNvGrpSpPr>
              <a:grpSpLocks/>
            </p:cNvGrpSpPr>
            <p:nvPr/>
          </p:nvGrpSpPr>
          <p:grpSpPr bwMode="auto">
            <a:xfrm>
              <a:off x="4301" y="1735"/>
              <a:ext cx="329" cy="2146"/>
              <a:chOff x="4301" y="1735"/>
              <a:chExt cx="329" cy="2146"/>
            </a:xfrm>
          </p:grpSpPr>
          <p:sp>
            <p:nvSpPr>
              <p:cNvPr id="14" name="Line 17"/>
              <p:cNvSpPr>
                <a:spLocks noChangeShapeType="1"/>
              </p:cNvSpPr>
              <p:nvPr/>
            </p:nvSpPr>
            <p:spPr bwMode="auto">
              <a:xfrm rot="16200000" flipH="1">
                <a:off x="3514" y="2684"/>
                <a:ext cx="1902" cy="3"/>
              </a:xfrm>
              <a:prstGeom prst="line">
                <a:avLst/>
              </a:prstGeom>
              <a:noFill/>
              <a:ln w="19050">
                <a:solidFill>
                  <a:srgbClr val="FF0000"/>
                </a:solidFill>
                <a:round/>
                <a:headEnd/>
                <a:tailEnd/>
              </a:ln>
            </p:spPr>
            <p:txBody>
              <a:bodyPr/>
              <a:lstStyle/>
              <a:p>
                <a:endParaRPr lang="en-US">
                  <a:latin typeface="Arial"/>
                  <a:cs typeface="Arial"/>
                </a:endParaRPr>
              </a:p>
            </p:txBody>
          </p:sp>
          <p:sp>
            <p:nvSpPr>
              <p:cNvPr id="15" name="Rectangle 18"/>
              <p:cNvSpPr>
                <a:spLocks noChangeArrowheads="1"/>
              </p:cNvSpPr>
              <p:nvPr/>
            </p:nvSpPr>
            <p:spPr bwMode="auto">
              <a:xfrm>
                <a:off x="4301" y="3633"/>
                <a:ext cx="329" cy="248"/>
              </a:xfrm>
              <a:prstGeom prst="rect">
                <a:avLst/>
              </a:prstGeom>
              <a:noFill/>
              <a:ln w="19050">
                <a:solidFill>
                  <a:srgbClr val="FF0000"/>
                </a:solidFill>
                <a:miter lim="800000"/>
                <a:headEnd/>
                <a:tailEnd/>
              </a:ln>
            </p:spPr>
            <p:txBody>
              <a:bodyPr wrap="none" anchor="ctr"/>
              <a:lstStyle/>
              <a:p>
                <a:endParaRPr lang="en-US">
                  <a:latin typeface="Arial"/>
                  <a:cs typeface="Arial"/>
                </a:endParaRPr>
              </a:p>
            </p:txBody>
          </p:sp>
        </p:grpSp>
      </p:grpSp>
      <p:grpSp>
        <p:nvGrpSpPr>
          <p:cNvPr id="18" name="Group 19"/>
          <p:cNvGrpSpPr>
            <a:grpSpLocks/>
          </p:cNvGrpSpPr>
          <p:nvPr/>
        </p:nvGrpSpPr>
        <p:grpSpPr bwMode="auto">
          <a:xfrm>
            <a:off x="4364038" y="3648075"/>
            <a:ext cx="2425700" cy="2676525"/>
            <a:chOff x="2646" y="2196"/>
            <a:chExt cx="1528" cy="1686"/>
          </a:xfrm>
        </p:grpSpPr>
        <p:sp>
          <p:nvSpPr>
            <p:cNvPr id="19" name="Rectangle 20"/>
            <p:cNvSpPr>
              <a:spLocks noChangeArrowheads="1"/>
            </p:cNvSpPr>
            <p:nvPr/>
          </p:nvSpPr>
          <p:spPr bwMode="auto">
            <a:xfrm>
              <a:off x="3845" y="3634"/>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nvGrpSpPr>
            <p:cNvPr id="20" name="Group 21"/>
            <p:cNvGrpSpPr>
              <a:grpSpLocks/>
            </p:cNvGrpSpPr>
            <p:nvPr/>
          </p:nvGrpSpPr>
          <p:grpSpPr bwMode="auto">
            <a:xfrm>
              <a:off x="2646" y="2196"/>
              <a:ext cx="1361" cy="248"/>
              <a:chOff x="2646" y="1615"/>
              <a:chExt cx="1361" cy="248"/>
            </a:xfrm>
          </p:grpSpPr>
          <p:sp>
            <p:nvSpPr>
              <p:cNvPr id="22" name="Line 22"/>
              <p:cNvSpPr>
                <a:spLocks noChangeShapeType="1"/>
              </p:cNvSpPr>
              <p:nvPr/>
            </p:nvSpPr>
            <p:spPr bwMode="auto">
              <a:xfrm flipV="1">
                <a:off x="2972" y="1737"/>
                <a:ext cx="1035"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3" name="Rectangle 23"/>
              <p:cNvSpPr>
                <a:spLocks noChangeArrowheads="1"/>
              </p:cNvSpPr>
              <p:nvPr/>
            </p:nvSpPr>
            <p:spPr bwMode="auto">
              <a:xfrm>
                <a:off x="2646" y="1615"/>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21" name="Line 24"/>
            <p:cNvSpPr>
              <a:spLocks noChangeShapeType="1"/>
            </p:cNvSpPr>
            <p:nvPr/>
          </p:nvSpPr>
          <p:spPr bwMode="auto">
            <a:xfrm flipV="1">
              <a:off x="4003" y="2317"/>
              <a:ext cx="0" cy="1320"/>
            </a:xfrm>
            <a:prstGeom prst="line">
              <a:avLst/>
            </a:prstGeom>
            <a:noFill/>
            <a:ln w="19050">
              <a:solidFill>
                <a:srgbClr val="0000FF"/>
              </a:solidFill>
              <a:round/>
              <a:headEnd/>
              <a:tailEnd/>
            </a:ln>
          </p:spPr>
          <p:txBody>
            <a:bodyPr/>
            <a:lstStyle/>
            <a:p>
              <a:endParaRPr lang="en-US">
                <a:latin typeface="Arial"/>
                <a:cs typeface="Arial"/>
              </a:endParaRPr>
            </a:p>
          </p:txBody>
        </p:sp>
      </p:grpSp>
      <p:sp>
        <p:nvSpPr>
          <p:cNvPr id="24" name="Rectangle 25"/>
          <p:cNvSpPr>
            <a:spLocks noChangeArrowheads="1"/>
          </p:cNvSpPr>
          <p:nvPr/>
        </p:nvSpPr>
        <p:spPr bwMode="auto">
          <a:xfrm>
            <a:off x="5029200" y="2932113"/>
            <a:ext cx="1473201" cy="896937"/>
          </a:xfrm>
          <a:prstGeom prst="rect">
            <a:avLst/>
          </a:prstGeom>
          <a:pattFill prst="wdDnDiag">
            <a:fgClr>
              <a:srgbClr val="00CC99"/>
            </a:fgClr>
            <a:bgClr>
              <a:schemeClr val="bg1"/>
            </a:bgClr>
          </a:pattFill>
          <a:ln w="9525">
            <a:noFill/>
            <a:miter lim="800000"/>
            <a:headEnd/>
            <a:tailEnd/>
          </a:ln>
        </p:spPr>
        <p:txBody>
          <a:bodyPr wrap="none" anchor="ctr"/>
          <a:lstStyle/>
          <a:p>
            <a:endParaRPr lang="en-US">
              <a:latin typeface="Arial"/>
              <a:cs typeface="Arial"/>
            </a:endParaRPr>
          </a:p>
        </p:txBody>
      </p:sp>
      <p:sp>
        <p:nvSpPr>
          <p:cNvPr id="25" name="AutoShape 26"/>
          <p:cNvSpPr>
            <a:spLocks noChangeArrowheads="1"/>
          </p:cNvSpPr>
          <p:nvPr/>
        </p:nvSpPr>
        <p:spPr bwMode="auto">
          <a:xfrm flipV="1">
            <a:off x="6499226" y="2935286"/>
            <a:ext cx="703262" cy="893763"/>
          </a:xfrm>
          <a:prstGeom prst="rtTriangle">
            <a:avLst/>
          </a:prstGeom>
          <a:pattFill prst="dkHorz">
            <a:fgClr>
              <a:srgbClr val="33CCFF"/>
            </a:fgClr>
            <a:bgClr>
              <a:schemeClr val="bg1"/>
            </a:bgClr>
          </a:pattFill>
          <a:ln w="9525">
            <a:noFill/>
            <a:miter lim="800000"/>
            <a:headEnd/>
            <a:tailEnd/>
          </a:ln>
        </p:spPr>
        <p:txBody>
          <a:bodyPr rot="10800000" wrap="none" anchor="ctr"/>
          <a:lstStyle/>
          <a:p>
            <a:endParaRPr lang="en-US">
              <a:latin typeface="Arial"/>
              <a:cs typeface="Arial"/>
            </a:endParaRPr>
          </a:p>
        </p:txBody>
      </p:sp>
      <p:sp>
        <p:nvSpPr>
          <p:cNvPr id="26" name="AutoShape 27"/>
          <p:cNvSpPr>
            <a:spLocks noChangeArrowheads="1"/>
          </p:cNvSpPr>
          <p:nvPr/>
        </p:nvSpPr>
        <p:spPr bwMode="auto">
          <a:xfrm flipV="1">
            <a:off x="5029200" y="3852862"/>
            <a:ext cx="1470026" cy="1762125"/>
          </a:xfrm>
          <a:prstGeom prst="rtTriangle">
            <a:avLst/>
          </a:prstGeom>
          <a:solidFill>
            <a:srgbClr val="00B050">
              <a:alpha val="20000"/>
            </a:srgbClr>
          </a:solidFill>
          <a:ln w="9525">
            <a:noFill/>
            <a:miter lim="800000"/>
            <a:headEnd/>
            <a:tailEnd/>
          </a:ln>
        </p:spPr>
        <p:txBody>
          <a:bodyPr rot="10800000" wrap="none" anchor="ctr"/>
          <a:lstStyle/>
          <a:p>
            <a:endParaRPr lang="en-US">
              <a:latin typeface="Arial"/>
              <a:cs typeface="Arial"/>
            </a:endParaRPr>
          </a:p>
        </p:txBody>
      </p:sp>
    </p:spTree>
    <p:extLst>
      <p:ext uri="{BB962C8B-B14F-4D97-AF65-F5344CB8AC3E}">
        <p14:creationId xmlns:p14="http://schemas.microsoft.com/office/powerpoint/2010/main" val="10499928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up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left)">
                                      <p:cBhvr>
                                        <p:cTn id="25" dur="500"/>
                                        <p:tgtEl>
                                          <p:spTgt spid="3">
                                            <p:txEl>
                                              <p:pRg st="2" end="2"/>
                                            </p:txEl>
                                          </p:spTgt>
                                        </p:tgtEl>
                                      </p:cBhvr>
                                    </p:animEffec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trips(downRigh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wipe(left)">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animBg="1"/>
      <p:bldP spid="25"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Benevolent Social Planner – 1 </a:t>
            </a:r>
          </a:p>
        </p:txBody>
      </p:sp>
      <p:sp>
        <p:nvSpPr>
          <p:cNvPr id="3" name="Content Placeholder 2"/>
          <p:cNvSpPr>
            <a:spLocks noGrp="1"/>
          </p:cNvSpPr>
          <p:nvPr>
            <p:ph idx="1"/>
          </p:nvPr>
        </p:nvSpPr>
        <p:spPr>
          <a:prstGeom prst="rect">
            <a:avLst/>
          </a:prstGeom>
        </p:spPr>
        <p:txBody>
          <a:bodyPr/>
          <a:lstStyle/>
          <a:p>
            <a:r>
              <a:rPr lang="en-US" dirty="0"/>
              <a:t>The benevolent social planner</a:t>
            </a:r>
          </a:p>
          <a:p>
            <a:pPr lvl="1"/>
            <a:r>
              <a:rPr lang="en-US" dirty="0"/>
              <a:t>Hypothetical character: an all-knowing, all-powerful, well-intentioned dictator</a:t>
            </a:r>
          </a:p>
          <a:p>
            <a:pPr lvl="1"/>
            <a:r>
              <a:rPr lang="en-US" dirty="0"/>
              <a:t>Wants to maximize the economic well-being of everyone in society</a:t>
            </a:r>
          </a:p>
          <a:p>
            <a:pPr lvl="1"/>
            <a:r>
              <a:rPr lang="en-US" dirty="0"/>
              <a:t>Evaluate market outcomes</a:t>
            </a:r>
          </a:p>
          <a:p>
            <a:pPr lvl="1"/>
            <a:r>
              <a:rPr lang="en-US" dirty="0"/>
              <a:t>Cares about efficiency and equality </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31</a:t>
            </a:fld>
            <a:endParaRPr lang="en-US"/>
          </a:p>
        </p:txBody>
      </p:sp>
    </p:spTree>
    <p:extLst>
      <p:ext uri="{BB962C8B-B14F-4D97-AF65-F5344CB8AC3E}">
        <p14:creationId xmlns:p14="http://schemas.microsoft.com/office/powerpoint/2010/main" val="102833495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Benevolent Social Planner – 2 </a:t>
            </a:r>
          </a:p>
        </p:txBody>
      </p:sp>
      <p:sp>
        <p:nvSpPr>
          <p:cNvPr id="3" name="Content Placeholder 2"/>
          <p:cNvSpPr>
            <a:spLocks noGrp="1"/>
          </p:cNvSpPr>
          <p:nvPr>
            <p:ph idx="1"/>
          </p:nvPr>
        </p:nvSpPr>
        <p:spPr>
          <a:prstGeom prst="rect">
            <a:avLst/>
          </a:prstGeom>
        </p:spPr>
        <p:txBody>
          <a:bodyPr/>
          <a:lstStyle/>
          <a:p>
            <a:r>
              <a:rPr lang="en-US" dirty="0"/>
              <a:t>Allocation of resources – desirable?</a:t>
            </a:r>
          </a:p>
          <a:p>
            <a:pPr lvl="1"/>
            <a:r>
              <a:rPr lang="en-US" dirty="0"/>
              <a:t>Decentralized (in a market economy)</a:t>
            </a:r>
          </a:p>
          <a:p>
            <a:pPr lvl="2"/>
            <a:r>
              <a:rPr lang="en-US" dirty="0"/>
              <a:t>Determined by interactions of many self-interested buyers and sellers</a:t>
            </a:r>
          </a:p>
          <a:p>
            <a:pPr lvl="1"/>
            <a:r>
              <a:rPr lang="en-US" dirty="0"/>
              <a:t>Total surplus – measure of society’s well-being</a:t>
            </a:r>
          </a:p>
          <a:p>
            <a:pPr lvl="2"/>
            <a:r>
              <a:rPr lang="en-US" dirty="0"/>
              <a:t>To consider whether the market’s allocation is efficient</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32</a:t>
            </a:fld>
            <a:endParaRPr lang="en-US"/>
          </a:p>
        </p:txBody>
      </p:sp>
    </p:spTree>
    <p:extLst>
      <p:ext uri="{BB962C8B-B14F-4D97-AF65-F5344CB8AC3E}">
        <p14:creationId xmlns:p14="http://schemas.microsoft.com/office/powerpoint/2010/main" val="351053361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wrap="square" anchor="ctr"/>
          <a:lstStyle/>
          <a:p>
            <a:r>
              <a:rPr lang="en-US" altLang="en-US" dirty="0"/>
              <a:t>Market Efficiency – 1 </a:t>
            </a:r>
          </a:p>
        </p:txBody>
      </p:sp>
      <p:sp>
        <p:nvSpPr>
          <p:cNvPr id="29699" name="Content Placeholder 2"/>
          <p:cNvSpPr>
            <a:spLocks noGrp="1"/>
          </p:cNvSpPr>
          <p:nvPr>
            <p:ph idx="1"/>
          </p:nvPr>
        </p:nvSpPr>
        <p:spPr>
          <a:prstGeom prst="rect">
            <a:avLst/>
          </a:prstGeom>
        </p:spPr>
        <p:txBody>
          <a:bodyPr/>
          <a:lstStyle/>
          <a:p>
            <a:r>
              <a:rPr lang="en-US" altLang="en-US" dirty="0"/>
              <a:t>Total surplus = </a:t>
            </a:r>
            <a:r>
              <a:rPr lang="en-US" altLang="en-US" b="1" i="1" dirty="0"/>
              <a:t>CS</a:t>
            </a:r>
            <a:r>
              <a:rPr lang="en-US" altLang="en-US" dirty="0"/>
              <a:t> + </a:t>
            </a:r>
            <a:r>
              <a:rPr lang="en-US" altLang="en-US" b="1" i="1" dirty="0"/>
              <a:t>PS</a:t>
            </a:r>
          </a:p>
          <a:p>
            <a:pPr lvl="1"/>
            <a:r>
              <a:rPr lang="en-US" altLang="en-US" dirty="0"/>
              <a:t>Consumer surplus = Value to buyers – Amount paid by buyers </a:t>
            </a:r>
          </a:p>
          <a:p>
            <a:pPr lvl="2"/>
            <a:r>
              <a:rPr lang="en-US" altLang="en-US" dirty="0"/>
              <a:t>Buyers’ gains from participating in the market</a:t>
            </a:r>
          </a:p>
          <a:p>
            <a:pPr lvl="1"/>
            <a:r>
              <a:rPr lang="en-US" altLang="en-US" dirty="0"/>
              <a:t>Producer surplus = Amount received by sellers – Cost to sellers</a:t>
            </a:r>
          </a:p>
          <a:p>
            <a:pPr lvl="2"/>
            <a:r>
              <a:rPr lang="en-US" altLang="en-US" dirty="0"/>
              <a:t>Sellers’ gains from participating in the market</a:t>
            </a:r>
          </a:p>
          <a:p>
            <a:pPr marL="0" indent="0">
              <a:buNone/>
            </a:pPr>
            <a:r>
              <a:rPr lang="en-US" altLang="en-US" sz="3100" dirty="0"/>
              <a:t>Total surplus = Value to buyers – Cost to sellers</a:t>
            </a:r>
          </a:p>
        </p:txBody>
      </p:sp>
      <p:sp>
        <p:nvSpPr>
          <p:cNvPr id="29701"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A873697-49A1-4F74-8149-D45F189870EE}" type="slidenum">
              <a:rPr lang="en-US" altLang="en-US" sz="1200" smtClean="0">
                <a:solidFill>
                  <a:srgbClr val="002060"/>
                </a:solidFill>
              </a:rPr>
              <a:pPr algn="ctr" eaLnBrk="1" hangingPunct="1"/>
              <a:t>33</a:t>
            </a:fld>
            <a:endParaRPr lang="en-US" altLang="en-US" sz="1200">
              <a:solidFill>
                <a:srgbClr val="002060"/>
              </a:solidFill>
            </a:endParaRPr>
          </a:p>
        </p:txBody>
      </p:sp>
    </p:spTree>
    <p:extLst>
      <p:ext uri="{BB962C8B-B14F-4D97-AF65-F5344CB8AC3E}">
        <p14:creationId xmlns:p14="http://schemas.microsoft.com/office/powerpoint/2010/main" val="7721443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wrap="square" anchor="ctr"/>
          <a:lstStyle/>
          <a:p>
            <a:r>
              <a:rPr lang="en-US" altLang="en-US" dirty="0"/>
              <a:t>Market Efficiency – 2 </a:t>
            </a:r>
          </a:p>
        </p:txBody>
      </p:sp>
      <p:sp>
        <p:nvSpPr>
          <p:cNvPr id="29699" name="Content Placeholder 2"/>
          <p:cNvSpPr>
            <a:spLocks noGrp="1"/>
          </p:cNvSpPr>
          <p:nvPr>
            <p:ph idx="1"/>
          </p:nvPr>
        </p:nvSpPr>
        <p:spPr>
          <a:prstGeom prst="rect">
            <a:avLst/>
          </a:prstGeom>
        </p:spPr>
        <p:txBody>
          <a:bodyPr/>
          <a:lstStyle/>
          <a:p>
            <a:r>
              <a:rPr lang="en-US" altLang="en-US" dirty="0"/>
              <a:t>Efficiency </a:t>
            </a:r>
          </a:p>
          <a:p>
            <a:pPr lvl="1"/>
            <a:r>
              <a:rPr lang="en-US" altLang="en-US" dirty="0"/>
              <a:t>The allocation of resources maximizes total surplus  </a:t>
            </a:r>
          </a:p>
          <a:p>
            <a:pPr lvl="1"/>
            <a:r>
              <a:rPr lang="en-US" altLang="en-US" dirty="0"/>
              <a:t>Is the pie as big as possible?</a:t>
            </a:r>
          </a:p>
          <a:p>
            <a:r>
              <a:rPr lang="en-US" altLang="en-US" dirty="0"/>
              <a:t>Equality </a:t>
            </a:r>
          </a:p>
          <a:p>
            <a:pPr lvl="1"/>
            <a:r>
              <a:rPr lang="en-US" altLang="en-US" dirty="0"/>
              <a:t>Distribute economic prosperity uniformly among the members of society</a:t>
            </a:r>
          </a:p>
          <a:p>
            <a:pPr lvl="1"/>
            <a:r>
              <a:rPr lang="en-US" altLang="en-US" sz="3100" dirty="0"/>
              <a:t>Every member of society gets an equal slice of the pie?</a:t>
            </a:r>
          </a:p>
        </p:txBody>
      </p:sp>
      <p:sp>
        <p:nvSpPr>
          <p:cNvPr id="29701"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A873697-49A1-4F74-8149-D45F189870EE}" type="slidenum">
              <a:rPr lang="en-US" altLang="en-US" sz="1200" smtClean="0">
                <a:solidFill>
                  <a:srgbClr val="002060"/>
                </a:solidFill>
              </a:rPr>
              <a:pPr algn="ctr" eaLnBrk="1" hangingPunct="1"/>
              <a:t>34</a:t>
            </a:fld>
            <a:endParaRPr lang="en-US" altLang="en-US" sz="1200">
              <a:solidFill>
                <a:srgbClr val="002060"/>
              </a:solidFill>
            </a:endParaRPr>
          </a:p>
        </p:txBody>
      </p:sp>
    </p:spTree>
    <p:extLst>
      <p:ext uri="{BB962C8B-B14F-4D97-AF65-F5344CB8AC3E}">
        <p14:creationId xmlns:p14="http://schemas.microsoft.com/office/powerpoint/2010/main" val="206808790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Market’s Allocation of Resources</a:t>
            </a:r>
          </a:p>
        </p:txBody>
      </p:sp>
      <p:sp>
        <p:nvSpPr>
          <p:cNvPr id="3" name="Content Placeholder 2"/>
          <p:cNvSpPr>
            <a:spLocks noGrp="1"/>
          </p:cNvSpPr>
          <p:nvPr>
            <p:ph idx="1"/>
          </p:nvPr>
        </p:nvSpPr>
        <p:spPr>
          <a:prstGeom prst="rect">
            <a:avLst/>
          </a:prstGeom>
        </p:spPr>
        <p:txBody>
          <a:bodyPr/>
          <a:lstStyle/>
          <a:p>
            <a:pPr marL="0" indent="0">
              <a:buNone/>
            </a:pPr>
            <a:r>
              <a:rPr lang="en-US" sz="3200" dirty="0"/>
              <a:t>Free Market Outcomes: </a:t>
            </a:r>
          </a:p>
          <a:p>
            <a:pPr marL="571500" indent="-514350">
              <a:buFont typeface="+mj-lt"/>
              <a:buAutoNum type="arabicPeriod"/>
            </a:pPr>
            <a:r>
              <a:rPr lang="en-US" sz="2800" dirty="0">
                <a:solidFill>
                  <a:schemeClr val="tx1"/>
                </a:solidFill>
              </a:rPr>
              <a:t>Allocate the supply of goods to the buyers who value them most, as measured by their WTP</a:t>
            </a:r>
          </a:p>
          <a:p>
            <a:pPr marL="571500" indent="-514350">
              <a:buFont typeface="+mj-lt"/>
              <a:buAutoNum type="arabicPeriod"/>
            </a:pPr>
            <a:r>
              <a:rPr lang="en-US" sz="2800" dirty="0">
                <a:solidFill>
                  <a:schemeClr val="tx1"/>
                </a:solidFill>
              </a:rPr>
              <a:t>Allocate the demand for goods to the sellers who can produce them at the lowest cost</a:t>
            </a:r>
          </a:p>
          <a:p>
            <a:pPr marL="571500" indent="-514350">
              <a:buFont typeface="+mj-lt"/>
              <a:buAutoNum type="arabicPeriod"/>
            </a:pPr>
            <a:r>
              <a:rPr lang="en-US" sz="2800" dirty="0">
                <a:solidFill>
                  <a:schemeClr val="tx1"/>
                </a:solidFill>
              </a:rPr>
              <a:t>Produce the quantity of goods that maximizes the sum of consumer and producer surplus</a:t>
            </a:r>
          </a:p>
          <a:p>
            <a:pPr marL="971550" lvl="1" indent="-514350"/>
            <a:r>
              <a:rPr lang="en-US" sz="2800" dirty="0"/>
              <a:t>Raising or lowering the quantity of a good would not increase total surplus</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35</a:t>
            </a:fld>
            <a:endParaRPr lang="en-US"/>
          </a:p>
        </p:txBody>
      </p:sp>
    </p:spTree>
    <p:extLst>
      <p:ext uri="{BB962C8B-B14F-4D97-AF65-F5344CB8AC3E}">
        <p14:creationId xmlns:p14="http://schemas.microsoft.com/office/powerpoint/2010/main" val="367161464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normAutofit/>
          </a:bodyPr>
          <a:lstStyle/>
          <a:p>
            <a:pPr eaLnBrk="1" hangingPunct="1"/>
            <a:r>
              <a:rPr lang="en-US" dirty="0">
                <a:solidFill>
                  <a:schemeClr val="accent6">
                    <a:lumMod val="50000"/>
                  </a:schemeClr>
                </a:solidFill>
              </a:rPr>
              <a:t>EXAMPLE 5: Evaluating the market equilibrium</a:t>
            </a:r>
          </a:p>
        </p:txBody>
      </p:sp>
      <p:sp>
        <p:nvSpPr>
          <p:cNvPr id="188419" name="Rectangle 3"/>
          <p:cNvSpPr>
            <a:spLocks noGrp="1" noChangeArrowheads="1"/>
          </p:cNvSpPr>
          <p:nvPr>
            <p:ph idx="1"/>
          </p:nvPr>
        </p:nvSpPr>
        <p:spPr>
          <a:xfrm>
            <a:off x="228600" y="914400"/>
            <a:ext cx="3809999" cy="5534025"/>
          </a:xfrm>
        </p:spPr>
        <p:txBody>
          <a:bodyPr>
            <a:normAutofit/>
          </a:bodyPr>
          <a:lstStyle/>
          <a:p>
            <a:pPr marL="0" indent="0" eaLnBrk="1" hangingPunct="1">
              <a:buFont typeface="Wingdings" pitchFamily="2" charset="2"/>
              <a:buNone/>
            </a:pPr>
            <a:r>
              <a:rPr lang="en-US" dirty="0"/>
              <a:t>Market equilibrium:</a:t>
            </a:r>
            <a:br>
              <a:rPr lang="en-US" dirty="0"/>
            </a:br>
            <a:r>
              <a:rPr lang="en-US" dirty="0"/>
              <a:t>  </a:t>
            </a:r>
            <a:r>
              <a:rPr lang="en-US" b="1" i="1" dirty="0"/>
              <a:t>P</a:t>
            </a:r>
            <a:r>
              <a:rPr lang="en-US" dirty="0"/>
              <a:t> = $30 </a:t>
            </a:r>
            <a:br>
              <a:rPr lang="en-US" dirty="0"/>
            </a:br>
            <a:r>
              <a:rPr lang="en-US" dirty="0"/>
              <a:t>  </a:t>
            </a:r>
            <a:r>
              <a:rPr lang="en-US" b="1" i="1" dirty="0"/>
              <a:t>Q</a:t>
            </a:r>
            <a:r>
              <a:rPr lang="en-US" dirty="0"/>
              <a:t> = 15</a:t>
            </a:r>
          </a:p>
          <a:p>
            <a:pPr marL="0" indent="0" eaLnBrk="1" hangingPunct="1">
              <a:buFont typeface="Wingdings" pitchFamily="2" charset="2"/>
              <a:buNone/>
            </a:pPr>
            <a:r>
              <a:rPr lang="en-US" dirty="0"/>
              <a:t>Total surplus</a:t>
            </a:r>
            <a:br>
              <a:rPr lang="en-US" dirty="0"/>
            </a:br>
            <a:r>
              <a:rPr lang="en-US" dirty="0"/>
              <a:t>   =  </a:t>
            </a:r>
            <a:r>
              <a:rPr lang="en-US" b="1" i="1" dirty="0"/>
              <a:t>CS</a:t>
            </a:r>
            <a:r>
              <a:rPr lang="en-US" dirty="0"/>
              <a:t> + </a:t>
            </a:r>
            <a:r>
              <a:rPr lang="en-US" b="1" i="1" dirty="0"/>
              <a:t>PS</a:t>
            </a:r>
          </a:p>
          <a:p>
            <a:pPr marL="0" indent="0" eaLnBrk="1" hangingPunct="1">
              <a:buFont typeface="Wingdings" pitchFamily="2" charset="2"/>
              <a:buNone/>
            </a:pPr>
            <a:endParaRPr lang="en-US" dirty="0"/>
          </a:p>
          <a:p>
            <a:pPr marL="0" indent="0" eaLnBrk="1" hangingPunct="1">
              <a:buFont typeface="Wingdings" pitchFamily="2" charset="2"/>
              <a:buNone/>
            </a:pPr>
            <a:r>
              <a:rPr lang="en-US" dirty="0">
                <a:solidFill>
                  <a:srgbClr val="C00000"/>
                </a:solidFill>
              </a:rPr>
              <a:t>Is the market equilibrium efficient?</a:t>
            </a:r>
          </a:p>
        </p:txBody>
      </p:sp>
      <p:sp>
        <p:nvSpPr>
          <p:cNvPr id="11" name="Slide Number Placeholder 10"/>
          <p:cNvSpPr>
            <a:spLocks noGrp="1"/>
          </p:cNvSpPr>
          <p:nvPr>
            <p:ph type="sldNum" sz="quarter" idx="10"/>
          </p:nvPr>
        </p:nvSpPr>
        <p:spPr/>
        <p:txBody>
          <a:bodyPr/>
          <a:lstStyle/>
          <a:p>
            <a:pPr>
              <a:defRPr/>
            </a:pPr>
            <a:fld id="{2F37425F-5E17-4209-B948-B5CE2119E408}" type="slidenum">
              <a:rPr lang="en-US" smtClean="0"/>
              <a:pPr>
                <a:defRPr/>
              </a:pPr>
              <a:t>36</a:t>
            </a:fld>
            <a:endParaRPr lang="en-US" dirty="0"/>
          </a:p>
        </p:txBody>
      </p:sp>
      <p:grpSp>
        <p:nvGrpSpPr>
          <p:cNvPr id="2" name="Group 4"/>
          <p:cNvGrpSpPr>
            <a:grpSpLocks/>
          </p:cNvGrpSpPr>
          <p:nvPr/>
        </p:nvGrpSpPr>
        <p:grpSpPr bwMode="auto">
          <a:xfrm>
            <a:off x="3787775" y="1009650"/>
            <a:ext cx="4979988" cy="5295900"/>
            <a:chOff x="2386" y="636"/>
            <a:chExt cx="3137" cy="3336"/>
          </a:xfrm>
        </p:grpSpPr>
        <p:graphicFrame>
          <p:nvGraphicFramePr>
            <p:cNvPr id="21506" name="Object 5"/>
            <p:cNvGraphicFramePr>
              <a:graphicFrameLocks noChangeAspect="1"/>
            </p:cNvGraphicFramePr>
            <p:nvPr>
              <p:extLst>
                <p:ext uri="{D42A27DB-BD31-4B8C-83A1-F6EECF244321}">
                  <p14:modId xmlns:p14="http://schemas.microsoft.com/office/powerpoint/2010/main" val="863142855"/>
                </p:ext>
              </p:extLst>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2578"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p:spPr>
                    </p:pic>
                  </p:oleObj>
                </mc:Fallback>
              </mc:AlternateContent>
            </a:graphicData>
          </a:graphic>
        </p:graphicFrame>
        <p:sp>
          <p:nvSpPr>
            <p:cNvPr id="21532" name="Rectangle 6"/>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21533" name="Rectangle 7"/>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dirty="0">
                  <a:latin typeface="Arial"/>
                  <a:cs typeface="Arial"/>
                </a:rPr>
                <a:t>Q</a:t>
              </a:r>
            </a:p>
          </p:txBody>
        </p:sp>
      </p:grpSp>
      <p:grpSp>
        <p:nvGrpSpPr>
          <p:cNvPr id="3" name="Group 9"/>
          <p:cNvGrpSpPr>
            <a:grpSpLocks/>
          </p:cNvGrpSpPr>
          <p:nvPr/>
        </p:nvGrpSpPr>
        <p:grpSpPr bwMode="auto">
          <a:xfrm>
            <a:off x="4586288" y="2178050"/>
            <a:ext cx="4219575" cy="2386013"/>
            <a:chOff x="2889" y="1372"/>
            <a:chExt cx="2658" cy="1503"/>
          </a:xfrm>
        </p:grpSpPr>
        <p:sp>
          <p:nvSpPr>
            <p:cNvPr id="21530" name="Line 10"/>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21531" name="Rectangle 11"/>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grpSp>
      <p:grpSp>
        <p:nvGrpSpPr>
          <p:cNvPr id="4" name="Group 12"/>
          <p:cNvGrpSpPr>
            <a:grpSpLocks/>
          </p:cNvGrpSpPr>
          <p:nvPr/>
        </p:nvGrpSpPr>
        <p:grpSpPr bwMode="auto">
          <a:xfrm>
            <a:off x="4583113" y="1887538"/>
            <a:ext cx="3438525" cy="3495675"/>
            <a:chOff x="2887" y="1189"/>
            <a:chExt cx="2166" cy="2202"/>
          </a:xfrm>
        </p:grpSpPr>
        <p:sp>
          <p:nvSpPr>
            <p:cNvPr id="21528" name="Line 13"/>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21529" name="Rectangle 14"/>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grpSp>
        <p:nvGrpSpPr>
          <p:cNvPr id="5" name="Group 19"/>
          <p:cNvGrpSpPr>
            <a:grpSpLocks/>
          </p:cNvGrpSpPr>
          <p:nvPr/>
        </p:nvGrpSpPr>
        <p:grpSpPr bwMode="auto">
          <a:xfrm>
            <a:off x="3886200" y="3476625"/>
            <a:ext cx="2674938" cy="2676525"/>
            <a:chOff x="2448" y="2190"/>
            <a:chExt cx="1685" cy="1686"/>
          </a:xfrm>
        </p:grpSpPr>
        <p:grpSp>
          <p:nvGrpSpPr>
            <p:cNvPr id="6" name="Group 20"/>
            <p:cNvGrpSpPr>
              <a:grpSpLocks/>
            </p:cNvGrpSpPr>
            <p:nvPr/>
          </p:nvGrpSpPr>
          <p:grpSpPr bwMode="auto">
            <a:xfrm>
              <a:off x="3804" y="2302"/>
              <a:ext cx="329" cy="1574"/>
              <a:chOff x="3804" y="2302"/>
              <a:chExt cx="329" cy="1574"/>
            </a:xfrm>
          </p:grpSpPr>
          <p:sp>
            <p:nvSpPr>
              <p:cNvPr id="21526" name="Line 21"/>
              <p:cNvSpPr>
                <a:spLocks noChangeShapeType="1"/>
              </p:cNvSpPr>
              <p:nvPr/>
            </p:nvSpPr>
            <p:spPr bwMode="auto">
              <a:xfrm rot="5400000">
                <a:off x="3299" y="2965"/>
                <a:ext cx="1326"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1527" name="Rectangle 22"/>
              <p:cNvSpPr>
                <a:spLocks noChangeArrowheads="1"/>
              </p:cNvSpPr>
              <p:nvPr/>
            </p:nvSpPr>
            <p:spPr bwMode="auto">
              <a:xfrm>
                <a:off x="3804" y="3628"/>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nvGrpSpPr>
            <p:cNvPr id="7" name="Group 23"/>
            <p:cNvGrpSpPr>
              <a:grpSpLocks/>
            </p:cNvGrpSpPr>
            <p:nvPr/>
          </p:nvGrpSpPr>
          <p:grpSpPr bwMode="auto">
            <a:xfrm>
              <a:off x="2448" y="2190"/>
              <a:ext cx="1517" cy="248"/>
              <a:chOff x="2448" y="2190"/>
              <a:chExt cx="1517" cy="248"/>
            </a:xfrm>
          </p:grpSpPr>
          <p:sp>
            <p:nvSpPr>
              <p:cNvPr id="21524" name="Line 24"/>
              <p:cNvSpPr>
                <a:spLocks noChangeShapeType="1"/>
              </p:cNvSpPr>
              <p:nvPr/>
            </p:nvSpPr>
            <p:spPr bwMode="auto">
              <a:xfrm>
                <a:off x="2774" y="2312"/>
                <a:ext cx="1191"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1525" name="Rectangle 25"/>
              <p:cNvSpPr>
                <a:spLocks noChangeArrowheads="1"/>
              </p:cNvSpPr>
              <p:nvPr/>
            </p:nvSpPr>
            <p:spPr bwMode="auto">
              <a:xfrm>
                <a:off x="2448" y="2190"/>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grpSp>
        <p:nvGrpSpPr>
          <p:cNvPr id="8" name="Group 29"/>
          <p:cNvGrpSpPr>
            <a:grpSpLocks/>
          </p:cNvGrpSpPr>
          <p:nvPr/>
        </p:nvGrpSpPr>
        <p:grpSpPr bwMode="auto">
          <a:xfrm>
            <a:off x="4597400" y="1930400"/>
            <a:ext cx="1657350" cy="1733550"/>
            <a:chOff x="2896" y="1216"/>
            <a:chExt cx="1044" cy="1092"/>
          </a:xfrm>
        </p:grpSpPr>
        <p:sp>
          <p:nvSpPr>
            <p:cNvPr id="21520" name="AutoShape 15"/>
            <p:cNvSpPr>
              <a:spLocks noChangeArrowheads="1"/>
            </p:cNvSpPr>
            <p:nvPr/>
          </p:nvSpPr>
          <p:spPr bwMode="auto">
            <a:xfrm>
              <a:off x="2896" y="1216"/>
              <a:ext cx="1044" cy="1092"/>
            </a:xfrm>
            <a:prstGeom prst="rtTriangle">
              <a:avLst/>
            </a:prstGeom>
            <a:solidFill>
              <a:srgbClr val="66CCFF"/>
            </a:solidFill>
            <a:ln w="9525">
              <a:noFill/>
              <a:miter lim="800000"/>
              <a:headEnd/>
              <a:tailEnd/>
            </a:ln>
          </p:spPr>
          <p:txBody>
            <a:bodyPr wrap="none" anchor="ctr"/>
            <a:lstStyle/>
            <a:p>
              <a:endParaRPr lang="en-US">
                <a:latin typeface="Arial"/>
                <a:cs typeface="Arial"/>
              </a:endParaRPr>
            </a:p>
          </p:txBody>
        </p:sp>
        <p:sp>
          <p:nvSpPr>
            <p:cNvPr id="21521" name="Text Box 27"/>
            <p:cNvSpPr txBox="1">
              <a:spLocks noChangeArrowheads="1"/>
            </p:cNvSpPr>
            <p:nvPr/>
          </p:nvSpPr>
          <p:spPr bwMode="auto">
            <a:xfrm>
              <a:off x="3001" y="1876"/>
              <a:ext cx="442" cy="308"/>
            </a:xfrm>
            <a:prstGeom prst="rect">
              <a:avLst/>
            </a:prstGeom>
            <a:noFill/>
            <a:ln w="9525">
              <a:noFill/>
              <a:miter lim="800000"/>
              <a:headEnd/>
              <a:tailEnd/>
            </a:ln>
          </p:spPr>
          <p:txBody>
            <a:bodyPr>
              <a:spAutoFit/>
            </a:bodyPr>
            <a:lstStyle/>
            <a:p>
              <a:pPr>
                <a:spcBef>
                  <a:spcPct val="50000"/>
                </a:spcBef>
              </a:pPr>
              <a:r>
                <a:rPr lang="en-US" sz="2600" b="1">
                  <a:latin typeface="Arial"/>
                  <a:cs typeface="Arial"/>
                </a:rPr>
                <a:t>CS</a:t>
              </a:r>
            </a:p>
          </p:txBody>
        </p:sp>
      </p:grpSp>
      <p:grpSp>
        <p:nvGrpSpPr>
          <p:cNvPr id="9" name="Group 31"/>
          <p:cNvGrpSpPr>
            <a:grpSpLocks/>
          </p:cNvGrpSpPr>
          <p:nvPr/>
        </p:nvGrpSpPr>
        <p:grpSpPr bwMode="auto">
          <a:xfrm>
            <a:off x="4592638" y="3675063"/>
            <a:ext cx="1665287" cy="876300"/>
            <a:chOff x="2893" y="2315"/>
            <a:chExt cx="1049" cy="552"/>
          </a:xfrm>
        </p:grpSpPr>
        <p:sp>
          <p:nvSpPr>
            <p:cNvPr id="21518" name="AutoShape 26"/>
            <p:cNvSpPr>
              <a:spLocks noChangeArrowheads="1"/>
            </p:cNvSpPr>
            <p:nvPr/>
          </p:nvSpPr>
          <p:spPr bwMode="auto">
            <a:xfrm flipV="1">
              <a:off x="2893" y="2315"/>
              <a:ext cx="1049" cy="552"/>
            </a:xfrm>
            <a:prstGeom prst="rtTriangle">
              <a:avLst/>
            </a:prstGeom>
            <a:solidFill>
              <a:srgbClr val="FFFF99"/>
            </a:solidFill>
            <a:ln w="9525">
              <a:noFill/>
              <a:miter lim="800000"/>
              <a:headEnd/>
              <a:tailEnd/>
            </a:ln>
          </p:spPr>
          <p:txBody>
            <a:bodyPr wrap="none" anchor="ctr"/>
            <a:lstStyle/>
            <a:p>
              <a:endParaRPr lang="en-US">
                <a:latin typeface="Arial"/>
                <a:cs typeface="Arial"/>
              </a:endParaRPr>
            </a:p>
          </p:txBody>
        </p:sp>
        <p:sp>
          <p:nvSpPr>
            <p:cNvPr id="21519" name="Text Box 28"/>
            <p:cNvSpPr txBox="1">
              <a:spLocks noChangeArrowheads="1"/>
            </p:cNvSpPr>
            <p:nvPr/>
          </p:nvSpPr>
          <p:spPr bwMode="auto">
            <a:xfrm>
              <a:off x="2995" y="2345"/>
              <a:ext cx="398" cy="308"/>
            </a:xfrm>
            <a:prstGeom prst="rect">
              <a:avLst/>
            </a:prstGeom>
            <a:noFill/>
            <a:ln w="9525">
              <a:noFill/>
              <a:miter lim="800000"/>
              <a:headEnd/>
              <a:tailEnd/>
            </a:ln>
          </p:spPr>
          <p:txBody>
            <a:bodyPr>
              <a:spAutoFit/>
            </a:bodyPr>
            <a:lstStyle/>
            <a:p>
              <a:pPr>
                <a:spcBef>
                  <a:spcPct val="50000"/>
                </a:spcBef>
              </a:pPr>
              <a:r>
                <a:rPr lang="en-US" sz="2600" b="1">
                  <a:latin typeface="Arial"/>
                  <a:cs typeface="Arial"/>
                </a:rPr>
                <a:t>PS</a:t>
              </a:r>
            </a:p>
          </p:txBody>
        </p:sp>
      </p:grpSp>
      <p:sp>
        <p:nvSpPr>
          <p:cNvPr id="188448" name="AutoShape 32"/>
          <p:cNvSpPr>
            <a:spLocks noChangeArrowheads="1"/>
          </p:cNvSpPr>
          <p:nvPr/>
        </p:nvSpPr>
        <p:spPr bwMode="auto">
          <a:xfrm rot="5400000">
            <a:off x="4144962" y="2436813"/>
            <a:ext cx="2549525" cy="1619250"/>
          </a:xfrm>
          <a:prstGeom prst="triangle">
            <a:avLst>
              <a:gd name="adj" fmla="val 66435"/>
            </a:avLst>
          </a:prstGeom>
          <a:noFill/>
          <a:ln w="38100">
            <a:solidFill>
              <a:srgbClr val="FF0000"/>
            </a:solidFill>
            <a:miter lim="800000"/>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36188263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left)">
                                      <p:cBhvr>
                                        <p:cTn id="7" dur="500"/>
                                        <p:tgtEl>
                                          <p:spTgt spid="188419">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Righ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8419">
                                            <p:txEl>
                                              <p:pRg st="1" end="1"/>
                                            </p:txEl>
                                          </p:spTgt>
                                        </p:tgtEl>
                                        <p:attrNameLst>
                                          <p:attrName>style.visibility</p:attrName>
                                        </p:attrNameLst>
                                      </p:cBhvr>
                                      <p:to>
                                        <p:strVal val="visible"/>
                                      </p:to>
                                    </p:set>
                                    <p:animEffect transition="in" filter="wipe(left)">
                                      <p:cBhvr>
                                        <p:cTn id="26" dur="500"/>
                                        <p:tgtEl>
                                          <p:spTgt spid="188419">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8448"/>
                                        </p:tgtEl>
                                        <p:attrNameLst>
                                          <p:attrName>style.visibility</p:attrName>
                                        </p:attrNameLst>
                                      </p:cBhvr>
                                      <p:to>
                                        <p:strVal val="visible"/>
                                      </p:to>
                                    </p:set>
                                    <p:animEffect transition="in" filter="fade">
                                      <p:cBhvr>
                                        <p:cTn id="29" dur="500"/>
                                        <p:tgtEl>
                                          <p:spTgt spid="18844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8419">
                                            <p:txEl>
                                              <p:pRg st="3" end="3"/>
                                            </p:txEl>
                                          </p:spTgt>
                                        </p:tgtEl>
                                        <p:attrNameLst>
                                          <p:attrName>style.visibility</p:attrName>
                                        </p:attrNameLst>
                                      </p:cBhvr>
                                      <p:to>
                                        <p:strVal val="visible"/>
                                      </p:to>
                                    </p:set>
                                    <p:animEffect transition="in" filter="wipe(left)">
                                      <p:cBhvr>
                                        <p:cTn id="34" dur="500"/>
                                        <p:tgtEl>
                                          <p:spTgt spid="188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bldLvl="5"/>
      <p:bldP spid="18844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0" y="100939"/>
            <a:ext cx="9144000" cy="661061"/>
          </a:xfrm>
        </p:spPr>
        <p:txBody>
          <a:bodyPr>
            <a:normAutofit/>
          </a:bodyPr>
          <a:lstStyle/>
          <a:p>
            <a:pPr eaLnBrk="1" hangingPunct="1"/>
            <a:r>
              <a:rPr lang="en-US" dirty="0">
                <a:solidFill>
                  <a:schemeClr val="accent6">
                    <a:lumMod val="50000"/>
                  </a:schemeClr>
                </a:solidFill>
              </a:rPr>
              <a:t>EXAMPLE 5A: Which buyers consume the good?</a:t>
            </a:r>
          </a:p>
        </p:txBody>
      </p:sp>
      <p:sp>
        <p:nvSpPr>
          <p:cNvPr id="189469" name="Rectangle 29"/>
          <p:cNvSpPr>
            <a:spLocks noGrp="1" noChangeArrowheads="1"/>
          </p:cNvSpPr>
          <p:nvPr>
            <p:ph idx="1"/>
          </p:nvPr>
        </p:nvSpPr>
        <p:spPr>
          <a:xfrm>
            <a:off x="152400" y="914400"/>
            <a:ext cx="3657600" cy="5715000"/>
          </a:xfrm>
        </p:spPr>
        <p:txBody>
          <a:bodyPr>
            <a:normAutofit/>
          </a:bodyPr>
          <a:lstStyle/>
          <a:p>
            <a:pPr marL="0" indent="0" eaLnBrk="1" hangingPunct="1">
              <a:spcBef>
                <a:spcPct val="60000"/>
              </a:spcBef>
              <a:buFont typeface="Wingdings" pitchFamily="2" charset="2"/>
              <a:buNone/>
            </a:pPr>
            <a:r>
              <a:rPr lang="en-US" sz="2800" dirty="0"/>
              <a:t>Every buyer whose </a:t>
            </a:r>
            <a:r>
              <a:rPr lang="en-US" sz="2800" b="1" i="1" dirty="0"/>
              <a:t>WTP</a:t>
            </a:r>
            <a:r>
              <a:rPr lang="en-US" sz="2800" dirty="0"/>
              <a:t> is ≥ $30 will buy. </a:t>
            </a:r>
          </a:p>
          <a:p>
            <a:pPr marL="0" indent="0" eaLnBrk="1" hangingPunct="1">
              <a:spcBef>
                <a:spcPct val="60000"/>
              </a:spcBef>
              <a:buFont typeface="Wingdings" pitchFamily="2" charset="2"/>
              <a:buNone/>
            </a:pPr>
            <a:r>
              <a:rPr lang="en-US" sz="2800" dirty="0"/>
              <a:t>Every buyer whose </a:t>
            </a:r>
            <a:r>
              <a:rPr lang="en-US" sz="2800" b="1" i="1" dirty="0"/>
              <a:t>WTP</a:t>
            </a:r>
            <a:r>
              <a:rPr lang="en-US" sz="2800" dirty="0"/>
              <a:t> is &lt; $30 will not.</a:t>
            </a:r>
            <a:endParaRPr lang="en-US" sz="2800" b="1" i="1" dirty="0">
              <a:solidFill>
                <a:srgbClr val="FF0000"/>
              </a:solidFill>
            </a:endParaRPr>
          </a:p>
          <a:p>
            <a:pPr marL="0" indent="0" eaLnBrk="1" hangingPunct="1">
              <a:spcBef>
                <a:spcPct val="60000"/>
              </a:spcBef>
              <a:buFont typeface="Wingdings" pitchFamily="2" charset="2"/>
              <a:buNone/>
            </a:pPr>
            <a:r>
              <a:rPr lang="en-US" sz="3000" dirty="0">
                <a:solidFill>
                  <a:srgbClr val="C00000"/>
                </a:solidFill>
              </a:rPr>
              <a:t>The buyers who value the good most highly are the ones who consume it. </a:t>
            </a:r>
          </a:p>
        </p:txBody>
      </p:sp>
      <p:sp>
        <p:nvSpPr>
          <p:cNvPr id="9" name="Slide Number Placeholder 8"/>
          <p:cNvSpPr>
            <a:spLocks noGrp="1"/>
          </p:cNvSpPr>
          <p:nvPr>
            <p:ph type="sldNum" sz="quarter" idx="10"/>
          </p:nvPr>
        </p:nvSpPr>
        <p:spPr/>
        <p:txBody>
          <a:bodyPr/>
          <a:lstStyle/>
          <a:p>
            <a:pPr>
              <a:defRPr/>
            </a:pPr>
            <a:fld id="{2F37425F-5E17-4209-B948-B5CE2119E408}" type="slidenum">
              <a:rPr lang="en-US" smtClean="0"/>
              <a:pPr>
                <a:defRPr/>
              </a:pPr>
              <a:t>37</a:t>
            </a:fld>
            <a:endParaRPr lang="en-US" dirty="0"/>
          </a:p>
        </p:txBody>
      </p:sp>
      <p:grpSp>
        <p:nvGrpSpPr>
          <p:cNvPr id="2" name="Group 4"/>
          <p:cNvGrpSpPr>
            <a:grpSpLocks/>
          </p:cNvGrpSpPr>
          <p:nvPr/>
        </p:nvGrpSpPr>
        <p:grpSpPr bwMode="auto">
          <a:xfrm>
            <a:off x="3787775" y="1009650"/>
            <a:ext cx="4953000" cy="5295900"/>
            <a:chOff x="2386" y="636"/>
            <a:chExt cx="3120" cy="3336"/>
          </a:xfrm>
        </p:grpSpPr>
        <p:graphicFrame>
          <p:nvGraphicFramePr>
            <p:cNvPr id="22530" name="Object 5"/>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3601"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51" name="Rectangle 6"/>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22552" name="Rectangle 7"/>
            <p:cNvSpPr>
              <a:spLocks noChangeArrowheads="1"/>
            </p:cNvSpPr>
            <p:nvPr/>
          </p:nvSpPr>
          <p:spPr bwMode="auto">
            <a:xfrm>
              <a:off x="5136" y="3312"/>
              <a:ext cx="305" cy="317"/>
            </a:xfrm>
            <a:prstGeom prst="rect">
              <a:avLst/>
            </a:prstGeom>
            <a:solidFill>
              <a:schemeClr val="bg1"/>
            </a:solidFill>
            <a:ln w="9525">
              <a:noFill/>
              <a:miter lim="800000"/>
              <a:headEnd/>
              <a:tailEnd/>
            </a:ln>
          </p:spPr>
          <p:txBody>
            <a:bodyPr>
              <a:spAutoFit/>
            </a:bodyPr>
            <a:lstStyle/>
            <a:p>
              <a:r>
                <a:rPr lang="en-US" sz="2700" b="1" i="1" dirty="0">
                  <a:latin typeface="Arial"/>
                  <a:cs typeface="Arial"/>
                </a:rPr>
                <a:t>Q</a:t>
              </a:r>
            </a:p>
          </p:txBody>
        </p:sp>
      </p:grpSp>
      <p:grpSp>
        <p:nvGrpSpPr>
          <p:cNvPr id="3" name="Group 8"/>
          <p:cNvGrpSpPr>
            <a:grpSpLocks/>
          </p:cNvGrpSpPr>
          <p:nvPr/>
        </p:nvGrpSpPr>
        <p:grpSpPr bwMode="auto">
          <a:xfrm>
            <a:off x="4586288" y="2178050"/>
            <a:ext cx="4219575" cy="2386013"/>
            <a:chOff x="2889" y="1372"/>
            <a:chExt cx="2658" cy="1503"/>
          </a:xfrm>
        </p:grpSpPr>
        <p:sp>
          <p:nvSpPr>
            <p:cNvPr id="22549" name="Line 9"/>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22550" name="Rectangle 10"/>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dirty="0">
                  <a:latin typeface="Arial"/>
                  <a:cs typeface="Arial"/>
                </a:rPr>
                <a:t>S</a:t>
              </a:r>
            </a:p>
          </p:txBody>
        </p:sp>
      </p:grpSp>
      <p:grpSp>
        <p:nvGrpSpPr>
          <p:cNvPr id="4" name="Group 11"/>
          <p:cNvGrpSpPr>
            <a:grpSpLocks/>
          </p:cNvGrpSpPr>
          <p:nvPr/>
        </p:nvGrpSpPr>
        <p:grpSpPr bwMode="auto">
          <a:xfrm>
            <a:off x="4583113" y="1887538"/>
            <a:ext cx="3438525" cy="3495675"/>
            <a:chOff x="2887" y="1189"/>
            <a:chExt cx="2166" cy="2202"/>
          </a:xfrm>
        </p:grpSpPr>
        <p:sp>
          <p:nvSpPr>
            <p:cNvPr id="22547" name="Line 12"/>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22548" name="Rectangle 13"/>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grpSp>
        <p:nvGrpSpPr>
          <p:cNvPr id="5" name="Group 14"/>
          <p:cNvGrpSpPr>
            <a:grpSpLocks/>
          </p:cNvGrpSpPr>
          <p:nvPr/>
        </p:nvGrpSpPr>
        <p:grpSpPr bwMode="auto">
          <a:xfrm>
            <a:off x="3886200" y="3476625"/>
            <a:ext cx="2674938" cy="2676525"/>
            <a:chOff x="2448" y="2190"/>
            <a:chExt cx="1685" cy="1686"/>
          </a:xfrm>
        </p:grpSpPr>
        <p:grpSp>
          <p:nvGrpSpPr>
            <p:cNvPr id="6" name="Group 15"/>
            <p:cNvGrpSpPr>
              <a:grpSpLocks/>
            </p:cNvGrpSpPr>
            <p:nvPr/>
          </p:nvGrpSpPr>
          <p:grpSpPr bwMode="auto">
            <a:xfrm>
              <a:off x="3804" y="2302"/>
              <a:ext cx="329" cy="1574"/>
              <a:chOff x="3804" y="2302"/>
              <a:chExt cx="329" cy="1574"/>
            </a:xfrm>
          </p:grpSpPr>
          <p:sp>
            <p:nvSpPr>
              <p:cNvPr id="22545" name="Line 16"/>
              <p:cNvSpPr>
                <a:spLocks noChangeShapeType="1"/>
              </p:cNvSpPr>
              <p:nvPr/>
            </p:nvSpPr>
            <p:spPr bwMode="auto">
              <a:xfrm rot="5400000">
                <a:off x="3299" y="2965"/>
                <a:ext cx="1326"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2546" name="Rectangle 17"/>
              <p:cNvSpPr>
                <a:spLocks noChangeArrowheads="1"/>
              </p:cNvSpPr>
              <p:nvPr/>
            </p:nvSpPr>
            <p:spPr bwMode="auto">
              <a:xfrm>
                <a:off x="3804" y="3628"/>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nvGrpSpPr>
            <p:cNvPr id="7" name="Group 18"/>
            <p:cNvGrpSpPr>
              <a:grpSpLocks/>
            </p:cNvGrpSpPr>
            <p:nvPr/>
          </p:nvGrpSpPr>
          <p:grpSpPr bwMode="auto">
            <a:xfrm>
              <a:off x="2448" y="2190"/>
              <a:ext cx="1517" cy="248"/>
              <a:chOff x="2448" y="2190"/>
              <a:chExt cx="1517" cy="248"/>
            </a:xfrm>
          </p:grpSpPr>
          <p:sp>
            <p:nvSpPr>
              <p:cNvPr id="22543" name="Line 19"/>
              <p:cNvSpPr>
                <a:spLocks noChangeShapeType="1"/>
              </p:cNvSpPr>
              <p:nvPr/>
            </p:nvSpPr>
            <p:spPr bwMode="auto">
              <a:xfrm>
                <a:off x="2774" y="2312"/>
                <a:ext cx="1191"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2544" name="Rectangle 20"/>
              <p:cNvSpPr>
                <a:spLocks noChangeArrowheads="1"/>
              </p:cNvSpPr>
              <p:nvPr/>
            </p:nvSpPr>
            <p:spPr bwMode="auto">
              <a:xfrm>
                <a:off x="2448" y="2190"/>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sp>
        <p:nvSpPr>
          <p:cNvPr id="189470" name="AutoShape 30"/>
          <p:cNvSpPr>
            <a:spLocks/>
          </p:cNvSpPr>
          <p:nvPr/>
        </p:nvSpPr>
        <p:spPr bwMode="auto">
          <a:xfrm rot="-2625674">
            <a:off x="5422900" y="1408113"/>
            <a:ext cx="280988" cy="2478087"/>
          </a:xfrm>
          <a:prstGeom prst="rightBrace">
            <a:avLst>
              <a:gd name="adj1" fmla="val 73493"/>
              <a:gd name="adj2" fmla="val 50000"/>
            </a:avLst>
          </a:prstGeom>
          <a:noFill/>
          <a:ln w="19050">
            <a:solidFill>
              <a:srgbClr val="FF0000"/>
            </a:solidFill>
            <a:round/>
            <a:headEnd/>
            <a:tailEnd/>
          </a:ln>
        </p:spPr>
        <p:txBody>
          <a:bodyPr wrap="none" anchor="ctr"/>
          <a:lstStyle/>
          <a:p>
            <a:endParaRPr lang="en-US">
              <a:latin typeface="Arial"/>
              <a:cs typeface="Arial"/>
            </a:endParaRPr>
          </a:p>
        </p:txBody>
      </p:sp>
      <p:sp>
        <p:nvSpPr>
          <p:cNvPr id="189471" name="AutoShape 31"/>
          <p:cNvSpPr>
            <a:spLocks/>
          </p:cNvSpPr>
          <p:nvPr/>
        </p:nvSpPr>
        <p:spPr bwMode="auto">
          <a:xfrm rot="-2625674">
            <a:off x="6938963" y="3302000"/>
            <a:ext cx="280987" cy="1858963"/>
          </a:xfrm>
          <a:prstGeom prst="rightBrace">
            <a:avLst>
              <a:gd name="adj1" fmla="val 55132"/>
              <a:gd name="adj2" fmla="val 50000"/>
            </a:avLst>
          </a:prstGeom>
          <a:noFill/>
          <a:ln w="19050">
            <a:solidFill>
              <a:srgbClr val="FF0000"/>
            </a:solidFill>
            <a:round/>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17307175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469">
                                            <p:txEl>
                                              <p:pRg st="0" end="0"/>
                                            </p:txEl>
                                          </p:spTgt>
                                        </p:tgtEl>
                                        <p:attrNameLst>
                                          <p:attrName>style.visibility</p:attrName>
                                        </p:attrNameLst>
                                      </p:cBhvr>
                                      <p:to>
                                        <p:strVal val="visible"/>
                                      </p:to>
                                    </p:set>
                                    <p:animEffect transition="in" filter="wipe(left)">
                                      <p:cBhvr>
                                        <p:cTn id="7" dur="500"/>
                                        <p:tgtEl>
                                          <p:spTgt spid="18946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89470"/>
                                        </p:tgtEl>
                                        <p:attrNameLst>
                                          <p:attrName>style.visibility</p:attrName>
                                        </p:attrNameLst>
                                      </p:cBhvr>
                                      <p:to>
                                        <p:strVal val="visible"/>
                                      </p:to>
                                    </p:set>
                                    <p:animEffect transition="in" filter="strips(downRight)">
                                      <p:cBhvr>
                                        <p:cTn id="10" dur="500"/>
                                        <p:tgtEl>
                                          <p:spTgt spid="18947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89470"/>
                                        </p:tgtEl>
                                        <p:attrNameLst>
                                          <p:attrName>style.visibility</p:attrName>
                                        </p:attrNameLst>
                                      </p:cBhvr>
                                      <p:to>
                                        <p:strVal val="hidden"/>
                                      </p:to>
                                    </p:set>
                                  </p:childTnLst>
                                </p:cTn>
                              </p:par>
                              <p:par>
                                <p:cTn id="15" presetID="22" presetClass="entr" presetSubtype="8" fill="hold" grpId="0" nodeType="withEffect">
                                  <p:stCondLst>
                                    <p:cond delay="0"/>
                                  </p:stCondLst>
                                  <p:childTnLst>
                                    <p:set>
                                      <p:cBhvr>
                                        <p:cTn id="16" dur="1" fill="hold">
                                          <p:stCondLst>
                                            <p:cond delay="0"/>
                                          </p:stCondLst>
                                        </p:cTn>
                                        <p:tgtEl>
                                          <p:spTgt spid="189469">
                                            <p:txEl>
                                              <p:pRg st="1" end="1"/>
                                            </p:txEl>
                                          </p:spTgt>
                                        </p:tgtEl>
                                        <p:attrNameLst>
                                          <p:attrName>style.visibility</p:attrName>
                                        </p:attrNameLst>
                                      </p:cBhvr>
                                      <p:to>
                                        <p:strVal val="visible"/>
                                      </p:to>
                                    </p:set>
                                    <p:animEffect transition="in" filter="wipe(left)">
                                      <p:cBhvr>
                                        <p:cTn id="17" dur="500"/>
                                        <p:tgtEl>
                                          <p:spTgt spid="189469">
                                            <p:txEl>
                                              <p:pRg st="1" end="1"/>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189471"/>
                                        </p:tgtEl>
                                        <p:attrNameLst>
                                          <p:attrName>style.visibility</p:attrName>
                                        </p:attrNameLst>
                                      </p:cBhvr>
                                      <p:to>
                                        <p:strVal val="visible"/>
                                      </p:to>
                                    </p:set>
                                    <p:animEffect transition="in" filter="strips(downRight)">
                                      <p:cBhvr>
                                        <p:cTn id="20" dur="500"/>
                                        <p:tgtEl>
                                          <p:spTgt spid="18947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89471"/>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189469">
                                            <p:txEl>
                                              <p:pRg st="2" end="2"/>
                                            </p:txEl>
                                          </p:spTgt>
                                        </p:tgtEl>
                                        <p:attrNameLst>
                                          <p:attrName>style.visibility</p:attrName>
                                        </p:attrNameLst>
                                      </p:cBhvr>
                                      <p:to>
                                        <p:strVal val="visible"/>
                                      </p:to>
                                    </p:set>
                                    <p:animEffect transition="in" filter="wipe(left)">
                                      <p:cBhvr>
                                        <p:cTn id="27" dur="500"/>
                                        <p:tgtEl>
                                          <p:spTgt spid="1894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69" grpId="0" uiExpand="1" build="p" bldLvl="5"/>
      <p:bldP spid="189470" grpId="0" uiExpand="1" animBg="1"/>
      <p:bldP spid="189470" grpId="1" uiExpand="1" animBg="1"/>
      <p:bldP spid="189471" grpId="0" uiExpand="1" animBg="1"/>
      <p:bldP spid="189471" grpId="1" uiExpand="1"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normAutofit/>
          </a:bodyPr>
          <a:lstStyle/>
          <a:p>
            <a:pPr eaLnBrk="1" hangingPunct="1"/>
            <a:r>
              <a:rPr lang="en-US" dirty="0">
                <a:solidFill>
                  <a:schemeClr val="accent6">
                    <a:lumMod val="50000"/>
                  </a:schemeClr>
                </a:solidFill>
              </a:rPr>
              <a:t>EXAMPLE 5B: Which sellers produce the good?</a:t>
            </a:r>
          </a:p>
        </p:txBody>
      </p:sp>
      <p:sp>
        <p:nvSpPr>
          <p:cNvPr id="200724" name="Rectangle 20"/>
          <p:cNvSpPr>
            <a:spLocks noGrp="1" noChangeArrowheads="1"/>
          </p:cNvSpPr>
          <p:nvPr>
            <p:ph idx="1"/>
          </p:nvPr>
        </p:nvSpPr>
        <p:spPr>
          <a:xfrm>
            <a:off x="228601" y="990600"/>
            <a:ext cx="3657600" cy="5381625"/>
          </a:xfrm>
        </p:spPr>
        <p:txBody>
          <a:bodyPr/>
          <a:lstStyle/>
          <a:p>
            <a:pPr marL="0" indent="0" eaLnBrk="1" hangingPunct="1">
              <a:buFont typeface="Wingdings" pitchFamily="2" charset="2"/>
              <a:buNone/>
            </a:pPr>
            <a:r>
              <a:rPr lang="en-US" sz="2800" dirty="0"/>
              <a:t>Every seller whose cost is ≤ $30 will produce the good. </a:t>
            </a:r>
          </a:p>
          <a:p>
            <a:pPr marL="0" indent="0" eaLnBrk="1" hangingPunct="1">
              <a:buFont typeface="Wingdings" pitchFamily="2" charset="2"/>
              <a:buNone/>
            </a:pPr>
            <a:endParaRPr lang="en-US" sz="2800" dirty="0"/>
          </a:p>
          <a:p>
            <a:pPr marL="0" indent="0" eaLnBrk="1" hangingPunct="1">
              <a:buFont typeface="Wingdings" pitchFamily="2" charset="2"/>
              <a:buNone/>
            </a:pPr>
            <a:r>
              <a:rPr lang="en-US" sz="2800" dirty="0"/>
              <a:t>Every seller whose cost is &gt; $30 will not.  </a:t>
            </a:r>
          </a:p>
          <a:p>
            <a:pPr marL="0" indent="0" eaLnBrk="1" hangingPunct="1">
              <a:buFont typeface="Wingdings" pitchFamily="2" charset="2"/>
              <a:buNone/>
            </a:pPr>
            <a:endParaRPr lang="en-US" sz="2800" dirty="0"/>
          </a:p>
          <a:p>
            <a:pPr marL="0" indent="0" eaLnBrk="1" hangingPunct="1">
              <a:buFont typeface="Wingdings" pitchFamily="2" charset="2"/>
              <a:buNone/>
            </a:pPr>
            <a:r>
              <a:rPr lang="en-US" sz="3000" dirty="0">
                <a:solidFill>
                  <a:srgbClr val="C00000"/>
                </a:solidFill>
              </a:rPr>
              <a:t>The sellers with the lowest cost produce the good.</a:t>
            </a:r>
          </a:p>
        </p:txBody>
      </p:sp>
      <p:sp>
        <p:nvSpPr>
          <p:cNvPr id="9" name="Slide Number Placeholder 8"/>
          <p:cNvSpPr>
            <a:spLocks noGrp="1"/>
          </p:cNvSpPr>
          <p:nvPr>
            <p:ph type="sldNum" sz="quarter" idx="10"/>
          </p:nvPr>
        </p:nvSpPr>
        <p:spPr/>
        <p:txBody>
          <a:bodyPr/>
          <a:lstStyle/>
          <a:p>
            <a:pPr>
              <a:defRPr/>
            </a:pPr>
            <a:fld id="{2F37425F-5E17-4209-B948-B5CE2119E408}" type="slidenum">
              <a:rPr lang="en-US" smtClean="0"/>
              <a:pPr>
                <a:defRPr/>
              </a:pPr>
              <a:t>38</a:t>
            </a:fld>
            <a:endParaRPr lang="en-US" dirty="0"/>
          </a:p>
        </p:txBody>
      </p:sp>
      <p:grpSp>
        <p:nvGrpSpPr>
          <p:cNvPr id="2" name="Group 3"/>
          <p:cNvGrpSpPr>
            <a:grpSpLocks/>
          </p:cNvGrpSpPr>
          <p:nvPr/>
        </p:nvGrpSpPr>
        <p:grpSpPr bwMode="auto">
          <a:xfrm>
            <a:off x="3787775" y="1009650"/>
            <a:ext cx="4979988" cy="5295900"/>
            <a:chOff x="2386" y="636"/>
            <a:chExt cx="3137" cy="3336"/>
          </a:xfrm>
        </p:grpSpPr>
        <p:graphicFrame>
          <p:nvGraphicFramePr>
            <p:cNvPr id="23554" name="Object 4"/>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4624"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75" name="Rectangle 5"/>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23576" name="Rectangle 6"/>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grpSp>
        <p:nvGrpSpPr>
          <p:cNvPr id="3" name="Group 7"/>
          <p:cNvGrpSpPr>
            <a:grpSpLocks/>
          </p:cNvGrpSpPr>
          <p:nvPr/>
        </p:nvGrpSpPr>
        <p:grpSpPr bwMode="auto">
          <a:xfrm>
            <a:off x="4586288" y="2178050"/>
            <a:ext cx="4219575" cy="2386013"/>
            <a:chOff x="2889" y="1372"/>
            <a:chExt cx="2658" cy="1503"/>
          </a:xfrm>
        </p:grpSpPr>
        <p:sp>
          <p:nvSpPr>
            <p:cNvPr id="23574" name="Rectangle 9"/>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sp>
          <p:nvSpPr>
            <p:cNvPr id="23573" name="Line 8"/>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grpSp>
      <p:grpSp>
        <p:nvGrpSpPr>
          <p:cNvPr id="4" name="Group 10"/>
          <p:cNvGrpSpPr>
            <a:grpSpLocks/>
          </p:cNvGrpSpPr>
          <p:nvPr/>
        </p:nvGrpSpPr>
        <p:grpSpPr bwMode="auto">
          <a:xfrm>
            <a:off x="4583113" y="1887538"/>
            <a:ext cx="3438525" cy="3495675"/>
            <a:chOff x="2887" y="1189"/>
            <a:chExt cx="2166" cy="2202"/>
          </a:xfrm>
        </p:grpSpPr>
        <p:sp>
          <p:nvSpPr>
            <p:cNvPr id="23571" name="Line 11"/>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23572" name="Rectangle 12"/>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dirty="0">
                  <a:latin typeface="Arial"/>
                  <a:cs typeface="Arial"/>
                </a:rPr>
                <a:t>D</a:t>
              </a:r>
            </a:p>
          </p:txBody>
        </p:sp>
      </p:grpSp>
      <p:grpSp>
        <p:nvGrpSpPr>
          <p:cNvPr id="5" name="Group 13"/>
          <p:cNvGrpSpPr>
            <a:grpSpLocks/>
          </p:cNvGrpSpPr>
          <p:nvPr/>
        </p:nvGrpSpPr>
        <p:grpSpPr bwMode="auto">
          <a:xfrm>
            <a:off x="3886200" y="3476625"/>
            <a:ext cx="2674938" cy="2676525"/>
            <a:chOff x="2448" y="2190"/>
            <a:chExt cx="1685" cy="1686"/>
          </a:xfrm>
        </p:grpSpPr>
        <p:grpSp>
          <p:nvGrpSpPr>
            <p:cNvPr id="6" name="Group 14"/>
            <p:cNvGrpSpPr>
              <a:grpSpLocks/>
            </p:cNvGrpSpPr>
            <p:nvPr/>
          </p:nvGrpSpPr>
          <p:grpSpPr bwMode="auto">
            <a:xfrm>
              <a:off x="3804" y="2302"/>
              <a:ext cx="329" cy="1574"/>
              <a:chOff x="3804" y="2302"/>
              <a:chExt cx="329" cy="1574"/>
            </a:xfrm>
          </p:grpSpPr>
          <p:sp>
            <p:nvSpPr>
              <p:cNvPr id="23569" name="Line 15"/>
              <p:cNvSpPr>
                <a:spLocks noChangeShapeType="1"/>
              </p:cNvSpPr>
              <p:nvPr/>
            </p:nvSpPr>
            <p:spPr bwMode="auto">
              <a:xfrm rot="5400000">
                <a:off x="3299" y="2965"/>
                <a:ext cx="1326"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3570" name="Rectangle 16"/>
              <p:cNvSpPr>
                <a:spLocks noChangeArrowheads="1"/>
              </p:cNvSpPr>
              <p:nvPr/>
            </p:nvSpPr>
            <p:spPr bwMode="auto">
              <a:xfrm>
                <a:off x="3804" y="3628"/>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nvGrpSpPr>
            <p:cNvPr id="7" name="Group 17"/>
            <p:cNvGrpSpPr>
              <a:grpSpLocks/>
            </p:cNvGrpSpPr>
            <p:nvPr/>
          </p:nvGrpSpPr>
          <p:grpSpPr bwMode="auto">
            <a:xfrm>
              <a:off x="2448" y="2190"/>
              <a:ext cx="1517" cy="248"/>
              <a:chOff x="2448" y="2190"/>
              <a:chExt cx="1517" cy="248"/>
            </a:xfrm>
          </p:grpSpPr>
          <p:sp>
            <p:nvSpPr>
              <p:cNvPr id="23567" name="Line 18"/>
              <p:cNvSpPr>
                <a:spLocks noChangeShapeType="1"/>
              </p:cNvSpPr>
              <p:nvPr/>
            </p:nvSpPr>
            <p:spPr bwMode="auto">
              <a:xfrm>
                <a:off x="2774" y="2312"/>
                <a:ext cx="1191"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3568" name="Rectangle 19"/>
              <p:cNvSpPr>
                <a:spLocks noChangeArrowheads="1"/>
              </p:cNvSpPr>
              <p:nvPr/>
            </p:nvSpPr>
            <p:spPr bwMode="auto">
              <a:xfrm>
                <a:off x="2448" y="2190"/>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grpSp>
      <p:sp>
        <p:nvSpPr>
          <p:cNvPr id="200725" name="AutoShape 21"/>
          <p:cNvSpPr>
            <a:spLocks/>
          </p:cNvSpPr>
          <p:nvPr/>
        </p:nvSpPr>
        <p:spPr bwMode="auto">
          <a:xfrm rot="3720000">
            <a:off x="7295356" y="2093119"/>
            <a:ext cx="280988" cy="2355850"/>
          </a:xfrm>
          <a:prstGeom prst="rightBrace">
            <a:avLst>
              <a:gd name="adj1" fmla="val 69868"/>
              <a:gd name="adj2" fmla="val 50000"/>
            </a:avLst>
          </a:prstGeom>
          <a:noFill/>
          <a:ln w="19050">
            <a:solidFill>
              <a:srgbClr val="FF0000"/>
            </a:solidFill>
            <a:round/>
            <a:headEnd/>
            <a:tailEnd/>
          </a:ln>
        </p:spPr>
        <p:txBody>
          <a:bodyPr wrap="none" anchor="ctr"/>
          <a:lstStyle/>
          <a:p>
            <a:endParaRPr lang="en-US">
              <a:latin typeface="Arial"/>
              <a:cs typeface="Arial"/>
            </a:endParaRPr>
          </a:p>
        </p:txBody>
      </p:sp>
      <p:sp>
        <p:nvSpPr>
          <p:cNvPr id="200726" name="AutoShape 22"/>
          <p:cNvSpPr>
            <a:spLocks/>
          </p:cNvSpPr>
          <p:nvPr/>
        </p:nvSpPr>
        <p:spPr bwMode="auto">
          <a:xfrm rot="3720000">
            <a:off x="5375275" y="3348038"/>
            <a:ext cx="280987" cy="1893888"/>
          </a:xfrm>
          <a:prstGeom prst="rightBrace">
            <a:avLst>
              <a:gd name="adj1" fmla="val 56168"/>
              <a:gd name="adj2" fmla="val 50000"/>
            </a:avLst>
          </a:prstGeom>
          <a:noFill/>
          <a:ln w="19050">
            <a:solidFill>
              <a:srgbClr val="FF0000"/>
            </a:solidFill>
            <a:round/>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12094139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24">
                                            <p:txEl>
                                              <p:pRg st="0" end="0"/>
                                            </p:txEl>
                                          </p:spTgt>
                                        </p:tgtEl>
                                        <p:attrNameLst>
                                          <p:attrName>style.visibility</p:attrName>
                                        </p:attrNameLst>
                                      </p:cBhvr>
                                      <p:to>
                                        <p:strVal val="visible"/>
                                      </p:to>
                                    </p:set>
                                    <p:animEffect transition="in" filter="wipe(left)">
                                      <p:cBhvr>
                                        <p:cTn id="7" dur="500"/>
                                        <p:tgtEl>
                                          <p:spTgt spid="200724">
                                            <p:txEl>
                                              <p:pRg st="0" end="0"/>
                                            </p:txEl>
                                          </p:spTgt>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200726"/>
                                        </p:tgtEl>
                                        <p:attrNameLst>
                                          <p:attrName>style.visibility</p:attrName>
                                        </p:attrNameLst>
                                      </p:cBhvr>
                                      <p:to>
                                        <p:strVal val="visible"/>
                                      </p:to>
                                    </p:set>
                                    <p:animEffect transition="in" filter="strips(upRight)">
                                      <p:cBhvr>
                                        <p:cTn id="10" dur="500"/>
                                        <p:tgtEl>
                                          <p:spTgt spid="20072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00726"/>
                                        </p:tgtEl>
                                        <p:attrNameLst>
                                          <p:attrName>style.visibility</p:attrName>
                                        </p:attrNameLst>
                                      </p:cBhvr>
                                      <p:to>
                                        <p:strVal val="hidden"/>
                                      </p:to>
                                    </p:set>
                                  </p:childTnLst>
                                </p:cTn>
                              </p:par>
                              <p:par>
                                <p:cTn id="15" presetID="22" presetClass="entr" presetSubtype="8" fill="hold" grpId="0" nodeType="withEffect">
                                  <p:stCondLst>
                                    <p:cond delay="0"/>
                                  </p:stCondLst>
                                  <p:childTnLst>
                                    <p:set>
                                      <p:cBhvr>
                                        <p:cTn id="16" dur="1" fill="hold">
                                          <p:stCondLst>
                                            <p:cond delay="0"/>
                                          </p:stCondLst>
                                        </p:cTn>
                                        <p:tgtEl>
                                          <p:spTgt spid="200724">
                                            <p:txEl>
                                              <p:pRg st="2" end="2"/>
                                            </p:txEl>
                                          </p:spTgt>
                                        </p:tgtEl>
                                        <p:attrNameLst>
                                          <p:attrName>style.visibility</p:attrName>
                                        </p:attrNameLst>
                                      </p:cBhvr>
                                      <p:to>
                                        <p:strVal val="visible"/>
                                      </p:to>
                                    </p:set>
                                    <p:animEffect transition="in" filter="wipe(left)">
                                      <p:cBhvr>
                                        <p:cTn id="17" dur="500"/>
                                        <p:tgtEl>
                                          <p:spTgt spid="200724">
                                            <p:txEl>
                                              <p:pRg st="2" end="2"/>
                                            </p:txEl>
                                          </p:spTgt>
                                        </p:tgtEl>
                                      </p:cBhvr>
                                    </p:animEffect>
                                  </p:childTnLst>
                                </p:cTn>
                              </p:par>
                              <p:par>
                                <p:cTn id="18" presetID="18" presetClass="entr" presetSubtype="3" fill="hold" grpId="0" nodeType="withEffect">
                                  <p:stCondLst>
                                    <p:cond delay="0"/>
                                  </p:stCondLst>
                                  <p:childTnLst>
                                    <p:set>
                                      <p:cBhvr>
                                        <p:cTn id="19" dur="1" fill="hold">
                                          <p:stCondLst>
                                            <p:cond delay="0"/>
                                          </p:stCondLst>
                                        </p:cTn>
                                        <p:tgtEl>
                                          <p:spTgt spid="200725"/>
                                        </p:tgtEl>
                                        <p:attrNameLst>
                                          <p:attrName>style.visibility</p:attrName>
                                        </p:attrNameLst>
                                      </p:cBhvr>
                                      <p:to>
                                        <p:strVal val="visible"/>
                                      </p:to>
                                    </p:set>
                                    <p:animEffect transition="in" filter="strips(upRight)">
                                      <p:cBhvr>
                                        <p:cTn id="20" dur="500"/>
                                        <p:tgtEl>
                                          <p:spTgt spid="2007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00725"/>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200724">
                                            <p:txEl>
                                              <p:pRg st="4" end="4"/>
                                            </p:txEl>
                                          </p:spTgt>
                                        </p:tgtEl>
                                        <p:attrNameLst>
                                          <p:attrName>style.visibility</p:attrName>
                                        </p:attrNameLst>
                                      </p:cBhvr>
                                      <p:to>
                                        <p:strVal val="visible"/>
                                      </p:to>
                                    </p:set>
                                    <p:animEffect transition="in" filter="wipe(left)">
                                      <p:cBhvr>
                                        <p:cTn id="27" dur="500"/>
                                        <p:tgtEl>
                                          <p:spTgt spid="2007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4" grpId="0" build="p" bldLvl="5"/>
      <p:bldP spid="200725" grpId="0" animBg="1"/>
      <p:bldP spid="200725" grpId="1" animBg="1"/>
      <p:bldP spid="200726" grpId="0" animBg="1"/>
      <p:bldP spid="200726" grpId="1"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normAutofit/>
          </a:bodyPr>
          <a:lstStyle/>
          <a:p>
            <a:pPr eaLnBrk="1" hangingPunct="1"/>
            <a:r>
              <a:rPr lang="en-US" dirty="0">
                <a:solidFill>
                  <a:schemeClr val="accent6">
                    <a:lumMod val="50000"/>
                  </a:schemeClr>
                </a:solidFill>
              </a:rPr>
              <a:t>EXAMPLE 5C: Does </a:t>
            </a:r>
            <a:r>
              <a:rPr lang="en-US" dirty="0" err="1">
                <a:solidFill>
                  <a:schemeClr val="accent6">
                    <a:lumMod val="50000"/>
                  </a:schemeClr>
                </a:solidFill>
              </a:rPr>
              <a:t>eq’m</a:t>
            </a:r>
            <a:r>
              <a:rPr lang="en-US" dirty="0">
                <a:solidFill>
                  <a:schemeClr val="accent6">
                    <a:lumMod val="50000"/>
                  </a:schemeClr>
                </a:solidFill>
              </a:rPr>
              <a:t> </a:t>
            </a:r>
            <a:r>
              <a:rPr lang="en-US" b="1" i="1" dirty="0">
                <a:solidFill>
                  <a:schemeClr val="accent6">
                    <a:lumMod val="50000"/>
                  </a:schemeClr>
                </a:solidFill>
              </a:rPr>
              <a:t>Q</a:t>
            </a:r>
            <a:r>
              <a:rPr lang="en-US" dirty="0">
                <a:solidFill>
                  <a:schemeClr val="accent6">
                    <a:lumMod val="50000"/>
                  </a:schemeClr>
                </a:solidFill>
              </a:rPr>
              <a:t>  maximize </a:t>
            </a:r>
            <a:r>
              <a:rPr lang="en-US" b="1" i="1" dirty="0">
                <a:solidFill>
                  <a:schemeClr val="accent6">
                    <a:lumMod val="50000"/>
                  </a:schemeClr>
                </a:solidFill>
              </a:rPr>
              <a:t>TS</a:t>
            </a:r>
            <a:r>
              <a:rPr lang="en-US" dirty="0">
                <a:solidFill>
                  <a:schemeClr val="accent6">
                    <a:lumMod val="50000"/>
                  </a:schemeClr>
                </a:solidFill>
              </a:rPr>
              <a:t>? – 1 </a:t>
            </a:r>
          </a:p>
        </p:txBody>
      </p:sp>
      <p:sp>
        <p:nvSpPr>
          <p:cNvPr id="201748" name="Rectangle 20"/>
          <p:cNvSpPr>
            <a:spLocks noGrp="1" noChangeArrowheads="1"/>
          </p:cNvSpPr>
          <p:nvPr>
            <p:ph idx="1"/>
          </p:nvPr>
        </p:nvSpPr>
        <p:spPr>
          <a:xfrm>
            <a:off x="152401" y="838200"/>
            <a:ext cx="3809999" cy="5638800"/>
          </a:xfrm>
        </p:spPr>
        <p:txBody>
          <a:bodyPr>
            <a:noAutofit/>
          </a:bodyPr>
          <a:lstStyle/>
          <a:p>
            <a:pPr marL="0" indent="0" eaLnBrk="1" hangingPunct="1">
              <a:spcBef>
                <a:spcPct val="25000"/>
              </a:spcBef>
              <a:buFont typeface="Wingdings" pitchFamily="2" charset="2"/>
              <a:buNone/>
            </a:pPr>
            <a:r>
              <a:rPr lang="en-US" sz="2800" dirty="0"/>
              <a:t>At </a:t>
            </a:r>
            <a:r>
              <a:rPr lang="en-US" sz="2800" b="1" i="1" dirty="0"/>
              <a:t>Q</a:t>
            </a:r>
            <a:r>
              <a:rPr lang="en-US" sz="2800" dirty="0"/>
              <a:t> = 20, cost of producing the marginal unit is $35; the value to consumers of the marginal unit is only $20</a:t>
            </a:r>
          </a:p>
          <a:p>
            <a:pPr marL="0" indent="0" eaLnBrk="1" hangingPunct="1">
              <a:spcBef>
                <a:spcPct val="25000"/>
              </a:spcBef>
              <a:buFont typeface="Wingdings" pitchFamily="2" charset="2"/>
              <a:buNone/>
            </a:pPr>
            <a:r>
              <a:rPr lang="en-US" sz="2800" dirty="0">
                <a:solidFill>
                  <a:srgbClr val="C00000"/>
                </a:solidFill>
              </a:rPr>
              <a:t>Hence, can increase total surplus by reducing </a:t>
            </a:r>
            <a:r>
              <a:rPr lang="en-US" sz="2800" b="1" i="1" dirty="0">
                <a:solidFill>
                  <a:srgbClr val="C00000"/>
                </a:solidFill>
              </a:rPr>
              <a:t>Q</a:t>
            </a:r>
            <a:r>
              <a:rPr lang="en-US" sz="2800" dirty="0">
                <a:solidFill>
                  <a:srgbClr val="C00000"/>
                </a:solidFill>
              </a:rPr>
              <a:t>.  </a:t>
            </a:r>
          </a:p>
          <a:p>
            <a:pPr marL="0" indent="0" eaLnBrk="1" hangingPunct="1">
              <a:spcBef>
                <a:spcPct val="35000"/>
              </a:spcBef>
              <a:buFont typeface="Wingdings" pitchFamily="2" charset="2"/>
              <a:buNone/>
            </a:pPr>
            <a:r>
              <a:rPr lang="en-US" sz="2800" dirty="0">
                <a:solidFill>
                  <a:schemeClr val="accent6">
                    <a:lumMod val="50000"/>
                  </a:schemeClr>
                </a:solidFill>
              </a:rPr>
              <a:t>This is true at any </a:t>
            </a:r>
            <a:r>
              <a:rPr lang="en-US" sz="2800" b="1" i="1" dirty="0">
                <a:solidFill>
                  <a:schemeClr val="accent6">
                    <a:lumMod val="50000"/>
                  </a:schemeClr>
                </a:solidFill>
              </a:rPr>
              <a:t>Q</a:t>
            </a:r>
            <a:r>
              <a:rPr lang="en-US" sz="2800" dirty="0">
                <a:solidFill>
                  <a:schemeClr val="accent6">
                    <a:lumMod val="50000"/>
                  </a:schemeClr>
                </a:solidFill>
              </a:rPr>
              <a:t> greater than 15. </a:t>
            </a:r>
          </a:p>
        </p:txBody>
      </p:sp>
      <p:sp>
        <p:nvSpPr>
          <p:cNvPr id="7" name="Slide Number Placeholder 6"/>
          <p:cNvSpPr>
            <a:spLocks noGrp="1"/>
          </p:cNvSpPr>
          <p:nvPr>
            <p:ph type="sldNum" sz="quarter" idx="10"/>
          </p:nvPr>
        </p:nvSpPr>
        <p:spPr/>
        <p:txBody>
          <a:bodyPr/>
          <a:lstStyle/>
          <a:p>
            <a:pPr>
              <a:defRPr/>
            </a:pPr>
            <a:fld id="{2F37425F-5E17-4209-B948-B5CE2119E408}" type="slidenum">
              <a:rPr lang="en-US" smtClean="0"/>
              <a:pPr>
                <a:defRPr/>
              </a:pPr>
              <a:t>39</a:t>
            </a:fld>
            <a:endParaRPr lang="en-US" dirty="0"/>
          </a:p>
        </p:txBody>
      </p:sp>
      <p:grpSp>
        <p:nvGrpSpPr>
          <p:cNvPr id="2" name="Group 3"/>
          <p:cNvGrpSpPr>
            <a:grpSpLocks/>
          </p:cNvGrpSpPr>
          <p:nvPr/>
        </p:nvGrpSpPr>
        <p:grpSpPr bwMode="auto">
          <a:xfrm>
            <a:off x="3787775" y="1009650"/>
            <a:ext cx="4979988" cy="5295900"/>
            <a:chOff x="2386" y="636"/>
            <a:chExt cx="3137" cy="3336"/>
          </a:xfrm>
        </p:grpSpPr>
        <p:graphicFrame>
          <p:nvGraphicFramePr>
            <p:cNvPr id="24578" name="Object 4"/>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5649"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98" name="Rectangle 5"/>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24599" name="Rectangle 6"/>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grpSp>
        <p:nvGrpSpPr>
          <p:cNvPr id="3" name="Group 7"/>
          <p:cNvGrpSpPr>
            <a:grpSpLocks/>
          </p:cNvGrpSpPr>
          <p:nvPr/>
        </p:nvGrpSpPr>
        <p:grpSpPr bwMode="auto">
          <a:xfrm>
            <a:off x="4586288" y="2178050"/>
            <a:ext cx="4219575" cy="2386013"/>
            <a:chOff x="2889" y="1372"/>
            <a:chExt cx="2658" cy="1503"/>
          </a:xfrm>
        </p:grpSpPr>
        <p:sp>
          <p:nvSpPr>
            <p:cNvPr id="24596" name="Line 8"/>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24597" name="Rectangle 9"/>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grpSp>
      <p:grpSp>
        <p:nvGrpSpPr>
          <p:cNvPr id="4" name="Group 10"/>
          <p:cNvGrpSpPr>
            <a:grpSpLocks/>
          </p:cNvGrpSpPr>
          <p:nvPr/>
        </p:nvGrpSpPr>
        <p:grpSpPr bwMode="auto">
          <a:xfrm>
            <a:off x="4583113" y="1887538"/>
            <a:ext cx="3438525" cy="3495675"/>
            <a:chOff x="2887" y="1189"/>
            <a:chExt cx="2166" cy="2202"/>
          </a:xfrm>
        </p:grpSpPr>
        <p:sp>
          <p:nvSpPr>
            <p:cNvPr id="24594" name="Line 11"/>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24595" name="Rectangle 12"/>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grpSp>
        <p:nvGrpSpPr>
          <p:cNvPr id="5" name="Group 14"/>
          <p:cNvGrpSpPr>
            <a:grpSpLocks/>
          </p:cNvGrpSpPr>
          <p:nvPr/>
        </p:nvGrpSpPr>
        <p:grpSpPr bwMode="auto">
          <a:xfrm>
            <a:off x="6038850" y="3654425"/>
            <a:ext cx="522288" cy="2498725"/>
            <a:chOff x="3804" y="2302"/>
            <a:chExt cx="329" cy="1574"/>
          </a:xfrm>
        </p:grpSpPr>
        <p:sp>
          <p:nvSpPr>
            <p:cNvPr id="24592" name="Line 15"/>
            <p:cNvSpPr>
              <a:spLocks noChangeShapeType="1"/>
            </p:cNvSpPr>
            <p:nvPr/>
          </p:nvSpPr>
          <p:spPr bwMode="auto">
            <a:xfrm rot="5400000">
              <a:off x="3299" y="2965"/>
              <a:ext cx="1326"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4593" name="Rectangle 16"/>
            <p:cNvSpPr>
              <a:spLocks noChangeArrowheads="1"/>
            </p:cNvSpPr>
            <p:nvPr/>
          </p:nvSpPr>
          <p:spPr bwMode="auto">
            <a:xfrm>
              <a:off x="3804" y="3628"/>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201749" name="Line 21"/>
          <p:cNvSpPr>
            <a:spLocks noChangeShapeType="1"/>
          </p:cNvSpPr>
          <p:nvPr/>
        </p:nvSpPr>
        <p:spPr bwMode="auto">
          <a:xfrm flipH="1" flipV="1">
            <a:off x="6851650" y="3351213"/>
            <a:ext cx="12700" cy="2098675"/>
          </a:xfrm>
          <a:prstGeom prst="line">
            <a:avLst/>
          </a:prstGeom>
          <a:noFill/>
          <a:ln w="38100">
            <a:solidFill>
              <a:srgbClr val="CC0000"/>
            </a:solidFill>
            <a:round/>
            <a:headEnd/>
            <a:tailEnd type="triangle" w="lg" len="med"/>
          </a:ln>
        </p:spPr>
        <p:txBody>
          <a:bodyPr/>
          <a:lstStyle/>
          <a:p>
            <a:endParaRPr lang="en-US">
              <a:latin typeface="Arial"/>
              <a:cs typeface="Arial"/>
            </a:endParaRPr>
          </a:p>
        </p:txBody>
      </p:sp>
      <p:sp>
        <p:nvSpPr>
          <p:cNvPr id="201750" name="Line 22"/>
          <p:cNvSpPr>
            <a:spLocks noChangeShapeType="1"/>
          </p:cNvSpPr>
          <p:nvPr/>
        </p:nvSpPr>
        <p:spPr bwMode="auto">
          <a:xfrm flipH="1" flipV="1">
            <a:off x="6878638" y="4279900"/>
            <a:ext cx="7937" cy="1169988"/>
          </a:xfrm>
          <a:prstGeom prst="line">
            <a:avLst/>
          </a:prstGeom>
          <a:noFill/>
          <a:ln w="38100">
            <a:solidFill>
              <a:srgbClr val="00CC00"/>
            </a:solidFill>
            <a:round/>
            <a:headEnd/>
            <a:tailEnd type="triangle" w="lg" len="med"/>
          </a:ln>
        </p:spPr>
        <p:txBody>
          <a:bodyPr/>
          <a:lstStyle/>
          <a:p>
            <a:endParaRPr lang="en-US">
              <a:latin typeface="Arial"/>
              <a:cs typeface="Arial"/>
            </a:endParaRPr>
          </a:p>
        </p:txBody>
      </p:sp>
      <p:sp>
        <p:nvSpPr>
          <p:cNvPr id="201751" name="Line 23"/>
          <p:cNvSpPr>
            <a:spLocks noChangeShapeType="1"/>
          </p:cNvSpPr>
          <p:nvPr/>
        </p:nvSpPr>
        <p:spPr bwMode="auto">
          <a:xfrm>
            <a:off x="4586288" y="3357563"/>
            <a:ext cx="2257425" cy="0"/>
          </a:xfrm>
          <a:prstGeom prst="line">
            <a:avLst/>
          </a:prstGeom>
          <a:noFill/>
          <a:ln w="12700">
            <a:solidFill>
              <a:srgbClr val="CC0000"/>
            </a:solidFill>
            <a:prstDash val="lgDash"/>
            <a:round/>
            <a:headEnd/>
            <a:tailEnd/>
          </a:ln>
        </p:spPr>
        <p:txBody>
          <a:bodyPr/>
          <a:lstStyle/>
          <a:p>
            <a:endParaRPr lang="en-US">
              <a:latin typeface="Arial"/>
              <a:cs typeface="Arial"/>
            </a:endParaRPr>
          </a:p>
        </p:txBody>
      </p:sp>
      <p:sp>
        <p:nvSpPr>
          <p:cNvPr id="201752" name="Line 24"/>
          <p:cNvSpPr>
            <a:spLocks noChangeShapeType="1"/>
          </p:cNvSpPr>
          <p:nvPr/>
        </p:nvSpPr>
        <p:spPr bwMode="auto">
          <a:xfrm>
            <a:off x="4587875" y="4270375"/>
            <a:ext cx="2286000" cy="0"/>
          </a:xfrm>
          <a:prstGeom prst="line">
            <a:avLst/>
          </a:prstGeom>
          <a:noFill/>
          <a:ln w="12700">
            <a:solidFill>
              <a:srgbClr val="00CC00"/>
            </a:solidFill>
            <a:prstDash val="lgDash"/>
            <a:round/>
            <a:headEnd/>
            <a:tailEnd/>
          </a:ln>
        </p:spPr>
        <p:txBody>
          <a:bodyPr/>
          <a:lstStyle/>
          <a:p>
            <a:endParaRPr lang="en-US">
              <a:latin typeface="Arial"/>
              <a:cs typeface="Arial"/>
            </a:endParaRPr>
          </a:p>
        </p:txBody>
      </p:sp>
      <p:sp>
        <p:nvSpPr>
          <p:cNvPr id="201753" name="Line 25"/>
          <p:cNvSpPr>
            <a:spLocks noChangeShapeType="1"/>
          </p:cNvSpPr>
          <p:nvPr/>
        </p:nvSpPr>
        <p:spPr bwMode="auto">
          <a:xfrm flipH="1">
            <a:off x="6457950" y="5448300"/>
            <a:ext cx="400050" cy="0"/>
          </a:xfrm>
          <a:prstGeom prst="line">
            <a:avLst/>
          </a:prstGeom>
          <a:noFill/>
          <a:ln w="38100">
            <a:solidFill>
              <a:srgbClr val="0000FF"/>
            </a:solidFill>
            <a:round/>
            <a:headEnd/>
            <a:tailEnd type="triangle" w="lg" len="med"/>
          </a:ln>
        </p:spPr>
        <p:txBody>
          <a:bodyPr/>
          <a:lstStyle/>
          <a:p>
            <a:endParaRPr lang="en-US">
              <a:latin typeface="Arial"/>
              <a:cs typeface="Arial"/>
            </a:endParaRPr>
          </a:p>
        </p:txBody>
      </p:sp>
    </p:spTree>
    <p:extLst>
      <p:ext uri="{BB962C8B-B14F-4D97-AF65-F5344CB8AC3E}">
        <p14:creationId xmlns:p14="http://schemas.microsoft.com/office/powerpoint/2010/main" val="26615169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48">
                                            <p:txEl>
                                              <p:pRg st="0" end="0"/>
                                            </p:txEl>
                                          </p:spTgt>
                                        </p:tgtEl>
                                        <p:attrNameLst>
                                          <p:attrName>style.visibility</p:attrName>
                                        </p:attrNameLst>
                                      </p:cBhvr>
                                      <p:to>
                                        <p:strVal val="visible"/>
                                      </p:to>
                                    </p:set>
                                    <p:animEffect transition="in" filter="wipe(left)">
                                      <p:cBhvr>
                                        <p:cTn id="7" dur="500"/>
                                        <p:tgtEl>
                                          <p:spTgt spid="201748">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01749"/>
                                        </p:tgtEl>
                                        <p:attrNameLst>
                                          <p:attrName>style.visibility</p:attrName>
                                        </p:attrNameLst>
                                      </p:cBhvr>
                                      <p:to>
                                        <p:strVal val="visible"/>
                                      </p:to>
                                    </p:set>
                                    <p:animEffect transition="in" filter="wipe(down)">
                                      <p:cBhvr>
                                        <p:cTn id="11" dur="500"/>
                                        <p:tgtEl>
                                          <p:spTgt spid="201749"/>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1751"/>
                                        </p:tgtEl>
                                        <p:attrNameLst>
                                          <p:attrName>style.visibility</p:attrName>
                                        </p:attrNameLst>
                                      </p:cBhvr>
                                      <p:to>
                                        <p:strVal val="visible"/>
                                      </p:to>
                                    </p:set>
                                    <p:animEffect transition="in" filter="wipe(right)">
                                      <p:cBhvr>
                                        <p:cTn id="15" dur="500"/>
                                        <p:tgtEl>
                                          <p:spTgt spid="201751"/>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01750"/>
                                        </p:tgtEl>
                                        <p:attrNameLst>
                                          <p:attrName>style.visibility</p:attrName>
                                        </p:attrNameLst>
                                      </p:cBhvr>
                                      <p:to>
                                        <p:strVal val="visible"/>
                                      </p:to>
                                    </p:set>
                                    <p:animEffect transition="in" filter="wipe(down)">
                                      <p:cBhvr>
                                        <p:cTn id="19" dur="500"/>
                                        <p:tgtEl>
                                          <p:spTgt spid="201750"/>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201752"/>
                                        </p:tgtEl>
                                        <p:attrNameLst>
                                          <p:attrName>style.visibility</p:attrName>
                                        </p:attrNameLst>
                                      </p:cBhvr>
                                      <p:to>
                                        <p:strVal val="visible"/>
                                      </p:to>
                                    </p:set>
                                    <p:animEffect transition="in" filter="wipe(right)">
                                      <p:cBhvr>
                                        <p:cTn id="23" dur="500"/>
                                        <p:tgtEl>
                                          <p:spTgt spid="20175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1748">
                                            <p:txEl>
                                              <p:pRg st="1" end="1"/>
                                            </p:txEl>
                                          </p:spTgt>
                                        </p:tgtEl>
                                        <p:attrNameLst>
                                          <p:attrName>style.visibility</p:attrName>
                                        </p:attrNameLst>
                                      </p:cBhvr>
                                      <p:to>
                                        <p:strVal val="visible"/>
                                      </p:to>
                                    </p:set>
                                    <p:animEffect transition="in" filter="wipe(left)">
                                      <p:cBhvr>
                                        <p:cTn id="28" dur="500"/>
                                        <p:tgtEl>
                                          <p:spTgt spid="201748">
                                            <p:txEl>
                                              <p:pRg st="1" end="1"/>
                                            </p:txEl>
                                          </p:spTgt>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201753"/>
                                        </p:tgtEl>
                                        <p:attrNameLst>
                                          <p:attrName>style.visibility</p:attrName>
                                        </p:attrNameLst>
                                      </p:cBhvr>
                                      <p:to>
                                        <p:strVal val="visible"/>
                                      </p:to>
                                    </p:set>
                                    <p:animEffect transition="in" filter="wipe(right)">
                                      <p:cBhvr>
                                        <p:cTn id="32" dur="500"/>
                                        <p:tgtEl>
                                          <p:spTgt spid="2017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1748">
                                            <p:txEl>
                                              <p:pRg st="2" end="2"/>
                                            </p:txEl>
                                          </p:spTgt>
                                        </p:tgtEl>
                                        <p:attrNameLst>
                                          <p:attrName>style.visibility</p:attrName>
                                        </p:attrNameLst>
                                      </p:cBhvr>
                                      <p:to>
                                        <p:strVal val="visible"/>
                                      </p:to>
                                    </p:set>
                                    <p:animEffect transition="in" filter="wipe(left)">
                                      <p:cBhvr>
                                        <p:cTn id="37" dur="500"/>
                                        <p:tgtEl>
                                          <p:spTgt spid="2017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8" grpId="0" uiExpand="1" build="p" bldLvl="5"/>
      <p:bldP spid="201749" grpId="0" uiExpand="1" animBg="1"/>
      <p:bldP spid="201750" grpId="0" uiExpand="1" animBg="1"/>
      <p:bldP spid="201751" grpId="0" uiExpand="1" animBg="1"/>
      <p:bldP spid="201752" grpId="0" uiExpand="1" animBg="1"/>
      <p:bldP spid="201753" grpId="0" uiExpan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Surplus – 1 </a:t>
            </a:r>
          </a:p>
        </p:txBody>
      </p:sp>
      <p:sp>
        <p:nvSpPr>
          <p:cNvPr id="3" name="Content Placeholder 2"/>
          <p:cNvSpPr>
            <a:spLocks noGrp="1"/>
          </p:cNvSpPr>
          <p:nvPr>
            <p:ph idx="1"/>
          </p:nvPr>
        </p:nvSpPr>
        <p:spPr/>
        <p:txBody>
          <a:bodyPr/>
          <a:lstStyle/>
          <a:p>
            <a:r>
              <a:rPr lang="en-US" dirty="0"/>
              <a:t>Willingness to pay, </a:t>
            </a:r>
            <a:r>
              <a:rPr lang="en-US" b="1" i="1" dirty="0"/>
              <a:t>WTP</a:t>
            </a:r>
            <a:r>
              <a:rPr lang="en-US" dirty="0"/>
              <a:t>  </a:t>
            </a:r>
          </a:p>
          <a:p>
            <a:pPr lvl="1"/>
            <a:r>
              <a:rPr lang="en-US" dirty="0"/>
              <a:t>Maximum amount the buyer will pay for that good</a:t>
            </a:r>
          </a:p>
          <a:p>
            <a:pPr lvl="1"/>
            <a:r>
              <a:rPr lang="en-US" dirty="0"/>
              <a:t>How much the buyer values the good</a:t>
            </a:r>
          </a:p>
          <a:p>
            <a:r>
              <a:rPr lang="en-US" dirty="0"/>
              <a:t>Consumer surplus, </a:t>
            </a:r>
            <a:r>
              <a:rPr lang="en-US" b="1" i="1" dirty="0"/>
              <a:t>CS</a:t>
            </a:r>
            <a:r>
              <a:rPr lang="en-US" dirty="0"/>
              <a:t>  =  </a:t>
            </a:r>
            <a:r>
              <a:rPr lang="en-US" b="1" i="1" dirty="0"/>
              <a:t>WTP</a:t>
            </a:r>
            <a:r>
              <a:rPr lang="en-US" dirty="0"/>
              <a:t>  –  </a:t>
            </a:r>
            <a:r>
              <a:rPr lang="en-US" b="1" i="1" dirty="0"/>
              <a:t>P</a:t>
            </a:r>
          </a:p>
          <a:p>
            <a:pPr lvl="1"/>
            <a:r>
              <a:rPr lang="en-US" dirty="0"/>
              <a:t>Amount a buyer is willing to pay minus the amount the buyer actually pays</a:t>
            </a:r>
          </a:p>
          <a:p>
            <a:pPr lvl="1"/>
            <a:r>
              <a:rPr lang="en-US" dirty="0"/>
              <a:t>Benefits buyers receive from participating in a market.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Tree>
    <p:extLst>
      <p:ext uri="{BB962C8B-B14F-4D97-AF65-F5344CB8AC3E}">
        <p14:creationId xmlns:p14="http://schemas.microsoft.com/office/powerpoint/2010/main" val="188754142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normAutofit/>
          </a:bodyPr>
          <a:lstStyle/>
          <a:p>
            <a:pPr eaLnBrk="1" hangingPunct="1"/>
            <a:r>
              <a:rPr lang="en-US" dirty="0">
                <a:solidFill>
                  <a:schemeClr val="accent6">
                    <a:lumMod val="50000"/>
                  </a:schemeClr>
                </a:solidFill>
              </a:rPr>
              <a:t>EXAMPLE 5C: Does </a:t>
            </a:r>
            <a:r>
              <a:rPr lang="en-US" dirty="0" err="1">
                <a:solidFill>
                  <a:schemeClr val="accent6">
                    <a:lumMod val="50000"/>
                  </a:schemeClr>
                </a:solidFill>
              </a:rPr>
              <a:t>eq’m</a:t>
            </a:r>
            <a:r>
              <a:rPr lang="en-US" dirty="0">
                <a:solidFill>
                  <a:schemeClr val="accent6">
                    <a:lumMod val="50000"/>
                  </a:schemeClr>
                </a:solidFill>
              </a:rPr>
              <a:t> </a:t>
            </a:r>
            <a:r>
              <a:rPr lang="en-US" b="1" i="1" dirty="0">
                <a:solidFill>
                  <a:schemeClr val="accent6">
                    <a:lumMod val="50000"/>
                  </a:schemeClr>
                </a:solidFill>
              </a:rPr>
              <a:t>Q</a:t>
            </a:r>
            <a:r>
              <a:rPr lang="en-US" dirty="0">
                <a:solidFill>
                  <a:schemeClr val="accent6">
                    <a:lumMod val="50000"/>
                  </a:schemeClr>
                </a:solidFill>
              </a:rPr>
              <a:t>  maximize </a:t>
            </a:r>
            <a:r>
              <a:rPr lang="en-US" b="1" i="1" dirty="0">
                <a:solidFill>
                  <a:schemeClr val="accent6">
                    <a:lumMod val="50000"/>
                  </a:schemeClr>
                </a:solidFill>
              </a:rPr>
              <a:t>TS</a:t>
            </a:r>
            <a:r>
              <a:rPr lang="en-US" dirty="0">
                <a:solidFill>
                  <a:schemeClr val="accent6">
                    <a:lumMod val="50000"/>
                  </a:schemeClr>
                </a:solidFill>
              </a:rPr>
              <a:t>? – 2 </a:t>
            </a:r>
          </a:p>
        </p:txBody>
      </p:sp>
      <p:sp>
        <p:nvSpPr>
          <p:cNvPr id="202772" name="Rectangle 20"/>
          <p:cNvSpPr>
            <a:spLocks noGrp="1" noChangeArrowheads="1"/>
          </p:cNvSpPr>
          <p:nvPr>
            <p:ph idx="1"/>
          </p:nvPr>
        </p:nvSpPr>
        <p:spPr>
          <a:xfrm>
            <a:off x="228600" y="990601"/>
            <a:ext cx="3657601" cy="5703888"/>
          </a:xfrm>
        </p:spPr>
        <p:txBody>
          <a:bodyPr>
            <a:normAutofit/>
          </a:bodyPr>
          <a:lstStyle/>
          <a:p>
            <a:pPr marL="0" indent="0" eaLnBrk="1" hangingPunct="1">
              <a:spcBef>
                <a:spcPct val="25000"/>
              </a:spcBef>
              <a:buFont typeface="Wingdings" pitchFamily="2" charset="2"/>
              <a:buNone/>
            </a:pPr>
            <a:r>
              <a:rPr lang="en-US" sz="2800" dirty="0"/>
              <a:t>At </a:t>
            </a:r>
            <a:r>
              <a:rPr lang="en-US" sz="2800" b="1" i="1" dirty="0"/>
              <a:t>Q</a:t>
            </a:r>
            <a:r>
              <a:rPr lang="en-US" sz="2800" dirty="0"/>
              <a:t> = 10, cost of producing the marginal unit is $25; the value to consumers of the marginal unit is $40</a:t>
            </a:r>
          </a:p>
          <a:p>
            <a:pPr marL="0" indent="0" eaLnBrk="1" hangingPunct="1">
              <a:spcBef>
                <a:spcPct val="25000"/>
              </a:spcBef>
              <a:buFont typeface="Wingdings" pitchFamily="2" charset="2"/>
              <a:buNone/>
            </a:pPr>
            <a:r>
              <a:rPr lang="en-US" sz="2800" dirty="0">
                <a:solidFill>
                  <a:srgbClr val="C00000"/>
                </a:solidFill>
              </a:rPr>
              <a:t>Hence, can increase total surplus by increasing </a:t>
            </a:r>
            <a:r>
              <a:rPr lang="en-US" sz="2800" b="1" i="1" dirty="0">
                <a:solidFill>
                  <a:srgbClr val="C00000"/>
                </a:solidFill>
              </a:rPr>
              <a:t>Q</a:t>
            </a:r>
            <a:r>
              <a:rPr lang="en-US" sz="2800" dirty="0">
                <a:solidFill>
                  <a:srgbClr val="C00000"/>
                </a:solidFill>
              </a:rPr>
              <a:t>.  </a:t>
            </a:r>
          </a:p>
          <a:p>
            <a:pPr marL="0" indent="0" eaLnBrk="1" hangingPunct="1">
              <a:spcBef>
                <a:spcPct val="35000"/>
              </a:spcBef>
              <a:buFont typeface="Wingdings" pitchFamily="2" charset="2"/>
              <a:buNone/>
            </a:pPr>
            <a:r>
              <a:rPr lang="en-US" sz="2800" dirty="0">
                <a:solidFill>
                  <a:schemeClr val="accent6">
                    <a:lumMod val="50000"/>
                  </a:schemeClr>
                </a:solidFill>
              </a:rPr>
              <a:t>This is true at any </a:t>
            </a:r>
            <a:r>
              <a:rPr lang="en-US" sz="2800" b="1" i="1" dirty="0">
                <a:solidFill>
                  <a:schemeClr val="accent6">
                    <a:lumMod val="50000"/>
                  </a:schemeClr>
                </a:solidFill>
              </a:rPr>
              <a:t>Q</a:t>
            </a:r>
            <a:r>
              <a:rPr lang="en-US" sz="2800" dirty="0">
                <a:solidFill>
                  <a:schemeClr val="accent6">
                    <a:lumMod val="50000"/>
                  </a:schemeClr>
                </a:solidFill>
              </a:rPr>
              <a:t> less than 15. </a:t>
            </a:r>
          </a:p>
        </p:txBody>
      </p:sp>
      <p:sp>
        <p:nvSpPr>
          <p:cNvPr id="7" name="Slide Number Placeholder 6"/>
          <p:cNvSpPr>
            <a:spLocks noGrp="1"/>
          </p:cNvSpPr>
          <p:nvPr>
            <p:ph type="sldNum" sz="quarter" idx="10"/>
          </p:nvPr>
        </p:nvSpPr>
        <p:spPr/>
        <p:txBody>
          <a:bodyPr/>
          <a:lstStyle/>
          <a:p>
            <a:pPr>
              <a:defRPr/>
            </a:pPr>
            <a:fld id="{2F37425F-5E17-4209-B948-B5CE2119E408}" type="slidenum">
              <a:rPr lang="en-US" smtClean="0"/>
              <a:pPr>
                <a:defRPr/>
              </a:pPr>
              <a:t>40</a:t>
            </a:fld>
            <a:endParaRPr lang="en-US" dirty="0"/>
          </a:p>
        </p:txBody>
      </p:sp>
      <p:grpSp>
        <p:nvGrpSpPr>
          <p:cNvPr id="2" name="Group 3"/>
          <p:cNvGrpSpPr>
            <a:grpSpLocks/>
          </p:cNvGrpSpPr>
          <p:nvPr/>
        </p:nvGrpSpPr>
        <p:grpSpPr bwMode="auto">
          <a:xfrm>
            <a:off x="3787775" y="1009650"/>
            <a:ext cx="4979988" cy="5295900"/>
            <a:chOff x="2386" y="636"/>
            <a:chExt cx="3137" cy="3336"/>
          </a:xfrm>
        </p:grpSpPr>
        <p:graphicFrame>
          <p:nvGraphicFramePr>
            <p:cNvPr id="25602" name="Object 4"/>
            <p:cNvGraphicFramePr>
              <a:graphicFrameLocks noChangeAspect="1"/>
            </p:cNvGraphicFramePr>
            <p:nvPr/>
          </p:nvGraphicFramePr>
          <p:xfrm>
            <a:off x="2386" y="636"/>
            <a:ext cx="3120" cy="3336"/>
          </p:xfrm>
          <a:graphic>
            <a:graphicData uri="http://schemas.openxmlformats.org/presentationml/2006/ole">
              <mc:AlternateContent xmlns:mc="http://schemas.openxmlformats.org/markup-compatibility/2006">
                <mc:Choice xmlns:v="urn:schemas-microsoft-com:vml" Requires="v">
                  <p:oleObj spid="_x0000_s26675" name="Worksheet" r:id="rId4" imgW="3543360" imgH="3790890" progId="Excel.Sheet.8">
                    <p:embed/>
                  </p:oleObj>
                </mc:Choice>
                <mc:Fallback>
                  <p:oleObj name="Worksheet" r:id="rId4" imgW="3543360" imgH="379089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 y="636"/>
                          <a:ext cx="3120" cy="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22" name="Rectangle 5"/>
            <p:cNvSpPr>
              <a:spLocks noChangeArrowheads="1"/>
            </p:cNvSpPr>
            <p:nvPr/>
          </p:nvSpPr>
          <p:spPr bwMode="auto">
            <a:xfrm>
              <a:off x="2717" y="731"/>
              <a:ext cx="260" cy="317"/>
            </a:xfrm>
            <a:prstGeom prst="rect">
              <a:avLst/>
            </a:prstGeom>
            <a:solidFill>
              <a:schemeClr val="bg1"/>
            </a:solidFill>
            <a:ln w="9525">
              <a:noFill/>
              <a:miter lim="800000"/>
              <a:headEnd/>
              <a:tailEnd/>
            </a:ln>
          </p:spPr>
          <p:txBody>
            <a:bodyPr>
              <a:spAutoFit/>
            </a:bodyPr>
            <a:lstStyle/>
            <a:p>
              <a:r>
                <a:rPr lang="en-US" sz="2700" b="1" i="1">
                  <a:latin typeface="Arial"/>
                  <a:cs typeface="Arial"/>
                </a:rPr>
                <a:t>P</a:t>
              </a:r>
            </a:p>
          </p:txBody>
        </p:sp>
        <p:sp>
          <p:nvSpPr>
            <p:cNvPr id="25623" name="Rectangle 6"/>
            <p:cNvSpPr>
              <a:spLocks noChangeArrowheads="1"/>
            </p:cNvSpPr>
            <p:nvPr/>
          </p:nvSpPr>
          <p:spPr bwMode="auto">
            <a:xfrm>
              <a:off x="5218" y="3279"/>
              <a:ext cx="305" cy="317"/>
            </a:xfrm>
            <a:prstGeom prst="rect">
              <a:avLst/>
            </a:prstGeom>
            <a:solidFill>
              <a:schemeClr val="bg1"/>
            </a:solidFill>
            <a:ln w="9525">
              <a:noFill/>
              <a:miter lim="800000"/>
              <a:headEnd/>
              <a:tailEnd/>
            </a:ln>
          </p:spPr>
          <p:txBody>
            <a:bodyPr>
              <a:spAutoFit/>
            </a:bodyPr>
            <a:lstStyle/>
            <a:p>
              <a:r>
                <a:rPr lang="en-US" sz="2700" b="1" i="1">
                  <a:latin typeface="Arial"/>
                  <a:cs typeface="Arial"/>
                </a:rPr>
                <a:t>Q</a:t>
              </a:r>
            </a:p>
          </p:txBody>
        </p:sp>
      </p:grpSp>
      <p:grpSp>
        <p:nvGrpSpPr>
          <p:cNvPr id="3" name="Group 7"/>
          <p:cNvGrpSpPr>
            <a:grpSpLocks/>
          </p:cNvGrpSpPr>
          <p:nvPr/>
        </p:nvGrpSpPr>
        <p:grpSpPr bwMode="auto">
          <a:xfrm>
            <a:off x="4586288" y="2178050"/>
            <a:ext cx="4219575" cy="2386013"/>
            <a:chOff x="2889" y="1372"/>
            <a:chExt cx="2658" cy="1503"/>
          </a:xfrm>
        </p:grpSpPr>
        <p:sp>
          <p:nvSpPr>
            <p:cNvPr id="25620" name="Line 8"/>
            <p:cNvSpPr>
              <a:spLocks noChangeShapeType="1"/>
            </p:cNvSpPr>
            <p:nvPr/>
          </p:nvSpPr>
          <p:spPr bwMode="auto">
            <a:xfrm flipV="1">
              <a:off x="2889" y="1614"/>
              <a:ext cx="2401" cy="1261"/>
            </a:xfrm>
            <a:prstGeom prst="line">
              <a:avLst/>
            </a:prstGeom>
            <a:noFill/>
            <a:ln w="44450">
              <a:solidFill>
                <a:srgbClr val="003399"/>
              </a:solidFill>
              <a:round/>
              <a:headEnd/>
              <a:tailEnd/>
            </a:ln>
          </p:spPr>
          <p:txBody>
            <a:bodyPr/>
            <a:lstStyle/>
            <a:p>
              <a:endParaRPr lang="en-US">
                <a:latin typeface="Arial"/>
                <a:cs typeface="Arial"/>
              </a:endParaRPr>
            </a:p>
          </p:txBody>
        </p:sp>
        <p:sp>
          <p:nvSpPr>
            <p:cNvPr id="25621" name="Rectangle 9"/>
            <p:cNvSpPr>
              <a:spLocks noChangeArrowheads="1"/>
            </p:cNvSpPr>
            <p:nvPr/>
          </p:nvSpPr>
          <p:spPr bwMode="auto">
            <a:xfrm>
              <a:off x="5242" y="1372"/>
              <a:ext cx="305" cy="317"/>
            </a:xfrm>
            <a:prstGeom prst="rect">
              <a:avLst/>
            </a:prstGeom>
            <a:noFill/>
            <a:ln w="9525">
              <a:noFill/>
              <a:miter lim="800000"/>
              <a:headEnd/>
              <a:tailEnd/>
            </a:ln>
          </p:spPr>
          <p:txBody>
            <a:bodyPr>
              <a:spAutoFit/>
            </a:bodyPr>
            <a:lstStyle/>
            <a:p>
              <a:r>
                <a:rPr lang="en-US" sz="2700" b="1" i="1">
                  <a:latin typeface="Arial"/>
                  <a:cs typeface="Arial"/>
                </a:rPr>
                <a:t>S</a:t>
              </a:r>
            </a:p>
          </p:txBody>
        </p:sp>
      </p:grpSp>
      <p:grpSp>
        <p:nvGrpSpPr>
          <p:cNvPr id="4" name="Group 10"/>
          <p:cNvGrpSpPr>
            <a:grpSpLocks/>
          </p:cNvGrpSpPr>
          <p:nvPr/>
        </p:nvGrpSpPr>
        <p:grpSpPr bwMode="auto">
          <a:xfrm>
            <a:off x="4583113" y="1887538"/>
            <a:ext cx="3438525" cy="3495675"/>
            <a:chOff x="2887" y="1189"/>
            <a:chExt cx="2166" cy="2202"/>
          </a:xfrm>
        </p:grpSpPr>
        <p:sp>
          <p:nvSpPr>
            <p:cNvPr id="25618" name="Line 11"/>
            <p:cNvSpPr>
              <a:spLocks noChangeShapeType="1"/>
            </p:cNvSpPr>
            <p:nvPr/>
          </p:nvSpPr>
          <p:spPr bwMode="auto">
            <a:xfrm>
              <a:off x="2887" y="1189"/>
              <a:ext cx="1901" cy="1990"/>
            </a:xfrm>
            <a:prstGeom prst="line">
              <a:avLst/>
            </a:prstGeom>
            <a:noFill/>
            <a:ln w="44450">
              <a:solidFill>
                <a:srgbClr val="003399"/>
              </a:solidFill>
              <a:round/>
              <a:headEnd/>
              <a:tailEnd/>
            </a:ln>
          </p:spPr>
          <p:txBody>
            <a:bodyPr/>
            <a:lstStyle/>
            <a:p>
              <a:endParaRPr lang="en-US">
                <a:latin typeface="Arial"/>
                <a:cs typeface="Arial"/>
              </a:endParaRPr>
            </a:p>
          </p:txBody>
        </p:sp>
        <p:sp>
          <p:nvSpPr>
            <p:cNvPr id="25619" name="Rectangle 12"/>
            <p:cNvSpPr>
              <a:spLocks noChangeArrowheads="1"/>
            </p:cNvSpPr>
            <p:nvPr/>
          </p:nvSpPr>
          <p:spPr bwMode="auto">
            <a:xfrm>
              <a:off x="4748" y="3074"/>
              <a:ext cx="305" cy="317"/>
            </a:xfrm>
            <a:prstGeom prst="rect">
              <a:avLst/>
            </a:prstGeom>
            <a:noFill/>
            <a:ln w="9525">
              <a:noFill/>
              <a:miter lim="800000"/>
              <a:headEnd/>
              <a:tailEnd/>
            </a:ln>
          </p:spPr>
          <p:txBody>
            <a:bodyPr>
              <a:spAutoFit/>
            </a:bodyPr>
            <a:lstStyle/>
            <a:p>
              <a:r>
                <a:rPr lang="en-US" sz="2700" b="1" i="1">
                  <a:latin typeface="Arial"/>
                  <a:cs typeface="Arial"/>
                </a:rPr>
                <a:t>D</a:t>
              </a:r>
            </a:p>
          </p:txBody>
        </p:sp>
      </p:grpSp>
      <p:grpSp>
        <p:nvGrpSpPr>
          <p:cNvPr id="5" name="Group 14"/>
          <p:cNvGrpSpPr>
            <a:grpSpLocks/>
          </p:cNvGrpSpPr>
          <p:nvPr/>
        </p:nvGrpSpPr>
        <p:grpSpPr bwMode="auto">
          <a:xfrm>
            <a:off x="6038850" y="3654425"/>
            <a:ext cx="522288" cy="2498725"/>
            <a:chOff x="3804" y="2302"/>
            <a:chExt cx="329" cy="1574"/>
          </a:xfrm>
        </p:grpSpPr>
        <p:sp>
          <p:nvSpPr>
            <p:cNvPr id="25616" name="Line 15"/>
            <p:cNvSpPr>
              <a:spLocks noChangeShapeType="1"/>
            </p:cNvSpPr>
            <p:nvPr/>
          </p:nvSpPr>
          <p:spPr bwMode="auto">
            <a:xfrm rot="5400000">
              <a:off x="3299" y="2965"/>
              <a:ext cx="1326" cy="0"/>
            </a:xfrm>
            <a:prstGeom prst="line">
              <a:avLst/>
            </a:prstGeom>
            <a:noFill/>
            <a:ln w="12700">
              <a:solidFill>
                <a:srgbClr val="0000FF"/>
              </a:solidFill>
              <a:round/>
              <a:headEnd/>
              <a:tailEnd/>
            </a:ln>
          </p:spPr>
          <p:txBody>
            <a:bodyPr/>
            <a:lstStyle/>
            <a:p>
              <a:endParaRPr lang="en-US">
                <a:latin typeface="Arial"/>
                <a:cs typeface="Arial"/>
              </a:endParaRPr>
            </a:p>
          </p:txBody>
        </p:sp>
        <p:sp>
          <p:nvSpPr>
            <p:cNvPr id="25617" name="Rectangle 16"/>
            <p:cNvSpPr>
              <a:spLocks noChangeArrowheads="1"/>
            </p:cNvSpPr>
            <p:nvPr/>
          </p:nvSpPr>
          <p:spPr bwMode="auto">
            <a:xfrm>
              <a:off x="3804" y="3628"/>
              <a:ext cx="329" cy="248"/>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202773" name="Line 21"/>
          <p:cNvSpPr>
            <a:spLocks noChangeShapeType="1"/>
          </p:cNvSpPr>
          <p:nvPr/>
        </p:nvSpPr>
        <p:spPr bwMode="auto">
          <a:xfrm flipH="1" flipV="1">
            <a:off x="5702300" y="3970338"/>
            <a:ext cx="12700" cy="1479550"/>
          </a:xfrm>
          <a:prstGeom prst="line">
            <a:avLst/>
          </a:prstGeom>
          <a:noFill/>
          <a:ln w="38100">
            <a:solidFill>
              <a:srgbClr val="CC0000"/>
            </a:solidFill>
            <a:round/>
            <a:headEnd/>
            <a:tailEnd type="triangle" w="lg" len="med"/>
          </a:ln>
        </p:spPr>
        <p:txBody>
          <a:bodyPr/>
          <a:lstStyle/>
          <a:p>
            <a:endParaRPr lang="en-US">
              <a:latin typeface="Arial"/>
              <a:cs typeface="Arial"/>
            </a:endParaRPr>
          </a:p>
        </p:txBody>
      </p:sp>
      <p:sp>
        <p:nvSpPr>
          <p:cNvPr id="202774" name="Line 22"/>
          <p:cNvSpPr>
            <a:spLocks noChangeShapeType="1"/>
          </p:cNvSpPr>
          <p:nvPr/>
        </p:nvSpPr>
        <p:spPr bwMode="auto">
          <a:xfrm flipH="1" flipV="1">
            <a:off x="5715000" y="3065463"/>
            <a:ext cx="22225" cy="2384425"/>
          </a:xfrm>
          <a:prstGeom prst="line">
            <a:avLst/>
          </a:prstGeom>
          <a:noFill/>
          <a:ln w="38100">
            <a:solidFill>
              <a:srgbClr val="00CC00"/>
            </a:solidFill>
            <a:round/>
            <a:headEnd/>
            <a:tailEnd type="triangle" w="lg" len="med"/>
          </a:ln>
        </p:spPr>
        <p:txBody>
          <a:bodyPr/>
          <a:lstStyle/>
          <a:p>
            <a:endParaRPr lang="en-US">
              <a:latin typeface="Arial"/>
              <a:cs typeface="Arial"/>
            </a:endParaRPr>
          </a:p>
        </p:txBody>
      </p:sp>
      <p:sp>
        <p:nvSpPr>
          <p:cNvPr id="202777" name="Line 25"/>
          <p:cNvSpPr>
            <a:spLocks noChangeShapeType="1"/>
          </p:cNvSpPr>
          <p:nvPr/>
        </p:nvSpPr>
        <p:spPr bwMode="auto">
          <a:xfrm rot="10800000" flipH="1">
            <a:off x="5713413" y="5448300"/>
            <a:ext cx="400050" cy="0"/>
          </a:xfrm>
          <a:prstGeom prst="line">
            <a:avLst/>
          </a:prstGeom>
          <a:noFill/>
          <a:ln w="38100">
            <a:solidFill>
              <a:srgbClr val="0000FF"/>
            </a:solidFill>
            <a:round/>
            <a:headEnd/>
            <a:tailEnd type="triangle" w="lg" len="med"/>
          </a:ln>
        </p:spPr>
        <p:txBody>
          <a:bodyPr/>
          <a:lstStyle/>
          <a:p>
            <a:endParaRPr lang="en-US">
              <a:latin typeface="Arial"/>
              <a:cs typeface="Arial"/>
            </a:endParaRPr>
          </a:p>
        </p:txBody>
      </p:sp>
      <p:sp>
        <p:nvSpPr>
          <p:cNvPr id="202778" name="Line 26"/>
          <p:cNvSpPr>
            <a:spLocks noChangeShapeType="1"/>
          </p:cNvSpPr>
          <p:nvPr/>
        </p:nvSpPr>
        <p:spPr bwMode="auto">
          <a:xfrm>
            <a:off x="4586288" y="3071813"/>
            <a:ext cx="1128712" cy="0"/>
          </a:xfrm>
          <a:prstGeom prst="line">
            <a:avLst/>
          </a:prstGeom>
          <a:noFill/>
          <a:ln w="12700">
            <a:solidFill>
              <a:srgbClr val="00CC00"/>
            </a:solidFill>
            <a:prstDash val="lgDash"/>
            <a:round/>
            <a:headEnd/>
            <a:tailEnd/>
          </a:ln>
        </p:spPr>
        <p:txBody>
          <a:bodyPr/>
          <a:lstStyle/>
          <a:p>
            <a:endParaRPr lang="en-US">
              <a:latin typeface="Arial"/>
              <a:cs typeface="Arial"/>
            </a:endParaRPr>
          </a:p>
        </p:txBody>
      </p:sp>
      <p:sp>
        <p:nvSpPr>
          <p:cNvPr id="202779" name="Line 27"/>
          <p:cNvSpPr>
            <a:spLocks noChangeShapeType="1"/>
          </p:cNvSpPr>
          <p:nvPr/>
        </p:nvSpPr>
        <p:spPr bwMode="auto">
          <a:xfrm>
            <a:off x="4587875" y="3973513"/>
            <a:ext cx="1128713" cy="0"/>
          </a:xfrm>
          <a:prstGeom prst="line">
            <a:avLst/>
          </a:prstGeom>
          <a:noFill/>
          <a:ln w="12700">
            <a:solidFill>
              <a:srgbClr val="CC0000"/>
            </a:solidFill>
            <a:prstDash val="lgDash"/>
            <a:round/>
            <a:headEnd/>
            <a:tailEnd/>
          </a:ln>
        </p:spPr>
        <p:txBody>
          <a:bodyPr/>
          <a:lstStyle/>
          <a:p>
            <a:endParaRPr lang="en-US">
              <a:latin typeface="Arial"/>
              <a:cs typeface="Arial"/>
            </a:endParaRPr>
          </a:p>
        </p:txBody>
      </p:sp>
    </p:spTree>
    <p:extLst>
      <p:ext uri="{BB962C8B-B14F-4D97-AF65-F5344CB8AC3E}">
        <p14:creationId xmlns:p14="http://schemas.microsoft.com/office/powerpoint/2010/main" val="32753681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2772">
                                            <p:txEl>
                                              <p:pRg st="0" end="0"/>
                                            </p:txEl>
                                          </p:spTgt>
                                        </p:tgtEl>
                                        <p:attrNameLst>
                                          <p:attrName>style.visibility</p:attrName>
                                        </p:attrNameLst>
                                      </p:cBhvr>
                                      <p:to>
                                        <p:strVal val="visible"/>
                                      </p:to>
                                    </p:set>
                                    <p:animEffect transition="in" filter="wipe(left)">
                                      <p:cBhvr>
                                        <p:cTn id="7" dur="500"/>
                                        <p:tgtEl>
                                          <p:spTgt spid="20277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02773"/>
                                        </p:tgtEl>
                                        <p:attrNameLst>
                                          <p:attrName>style.visibility</p:attrName>
                                        </p:attrNameLst>
                                      </p:cBhvr>
                                      <p:to>
                                        <p:strVal val="visible"/>
                                      </p:to>
                                    </p:set>
                                    <p:animEffect transition="in" filter="wipe(down)">
                                      <p:cBhvr>
                                        <p:cTn id="11" dur="500"/>
                                        <p:tgtEl>
                                          <p:spTgt spid="20277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2779"/>
                                        </p:tgtEl>
                                        <p:attrNameLst>
                                          <p:attrName>style.visibility</p:attrName>
                                        </p:attrNameLst>
                                      </p:cBhvr>
                                      <p:to>
                                        <p:strVal val="visible"/>
                                      </p:to>
                                    </p:set>
                                    <p:animEffect transition="in" filter="wipe(right)">
                                      <p:cBhvr>
                                        <p:cTn id="15" dur="500"/>
                                        <p:tgtEl>
                                          <p:spTgt spid="20277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02774"/>
                                        </p:tgtEl>
                                        <p:attrNameLst>
                                          <p:attrName>style.visibility</p:attrName>
                                        </p:attrNameLst>
                                      </p:cBhvr>
                                      <p:to>
                                        <p:strVal val="visible"/>
                                      </p:to>
                                    </p:set>
                                    <p:animEffect transition="in" filter="wipe(down)">
                                      <p:cBhvr>
                                        <p:cTn id="19" dur="500"/>
                                        <p:tgtEl>
                                          <p:spTgt spid="202774"/>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202778"/>
                                        </p:tgtEl>
                                        <p:attrNameLst>
                                          <p:attrName>style.visibility</p:attrName>
                                        </p:attrNameLst>
                                      </p:cBhvr>
                                      <p:to>
                                        <p:strVal val="visible"/>
                                      </p:to>
                                    </p:set>
                                    <p:animEffect transition="in" filter="wipe(right)">
                                      <p:cBhvr>
                                        <p:cTn id="23" dur="500"/>
                                        <p:tgtEl>
                                          <p:spTgt spid="2027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2772">
                                            <p:txEl>
                                              <p:pRg st="1" end="1"/>
                                            </p:txEl>
                                          </p:spTgt>
                                        </p:tgtEl>
                                        <p:attrNameLst>
                                          <p:attrName>style.visibility</p:attrName>
                                        </p:attrNameLst>
                                      </p:cBhvr>
                                      <p:to>
                                        <p:strVal val="visible"/>
                                      </p:to>
                                    </p:set>
                                    <p:animEffect transition="in" filter="wipe(left)">
                                      <p:cBhvr>
                                        <p:cTn id="28" dur="500"/>
                                        <p:tgtEl>
                                          <p:spTgt spid="202772">
                                            <p:txEl>
                                              <p:pRg st="1" end="1"/>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02777"/>
                                        </p:tgtEl>
                                        <p:attrNameLst>
                                          <p:attrName>style.visibility</p:attrName>
                                        </p:attrNameLst>
                                      </p:cBhvr>
                                      <p:to>
                                        <p:strVal val="visible"/>
                                      </p:to>
                                    </p:set>
                                    <p:animEffect transition="in" filter="wipe(left)">
                                      <p:cBhvr>
                                        <p:cTn id="32" dur="500"/>
                                        <p:tgtEl>
                                          <p:spTgt spid="202777"/>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02772">
                                            <p:txEl>
                                              <p:pRg st="2" end="2"/>
                                            </p:txEl>
                                          </p:spTgt>
                                        </p:tgtEl>
                                        <p:attrNameLst>
                                          <p:attrName>style.visibility</p:attrName>
                                        </p:attrNameLst>
                                      </p:cBhvr>
                                      <p:to>
                                        <p:strVal val="visible"/>
                                      </p:to>
                                    </p:set>
                                    <p:animEffect transition="in" filter="wipe(left)">
                                      <p:cBhvr>
                                        <p:cTn id="36" dur="500"/>
                                        <p:tgtEl>
                                          <p:spTgt spid="2027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2" grpId="0" uiExpand="1" build="p" bldLvl="5"/>
      <p:bldP spid="202773" grpId="0" uiExpand="1" animBg="1"/>
      <p:bldP spid="202774" grpId="0" uiExpand="1" animBg="1"/>
      <p:bldP spid="202777" grpId="0" uiExpand="1" animBg="1"/>
      <p:bldP spid="202778" grpId="0" uiExpand="1" animBg="1"/>
      <p:bldP spid="202779" grpId="0" uiExpan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Adam Smith and the Invisible Hand</a:t>
            </a:r>
            <a:br>
              <a:rPr lang="en-US" sz="3000" dirty="0"/>
            </a:br>
            <a:r>
              <a:rPr lang="en-US" sz="3000" dirty="0"/>
              <a:t>Passage from The Wealth of Nations, 1776</a:t>
            </a:r>
          </a:p>
        </p:txBody>
      </p:sp>
      <p:sp>
        <p:nvSpPr>
          <p:cNvPr id="3" name="Content Placeholder 2"/>
          <p:cNvSpPr>
            <a:spLocks noGrp="1"/>
          </p:cNvSpPr>
          <p:nvPr>
            <p:ph idx="1"/>
          </p:nvPr>
        </p:nvSpPr>
        <p:spPr>
          <a:xfrm>
            <a:off x="277813" y="1247775"/>
            <a:ext cx="8825979" cy="5381625"/>
          </a:xfrm>
        </p:spPr>
        <p:txBody>
          <a:bodyPr/>
          <a:lstStyle/>
          <a:p>
            <a:pPr marL="0" indent="0">
              <a:buNone/>
            </a:pPr>
            <a:r>
              <a:rPr lang="en-US" sz="2600" dirty="0">
                <a:solidFill>
                  <a:schemeClr val="accent6">
                    <a:lumMod val="50000"/>
                  </a:schemeClr>
                </a:solidFill>
              </a:rPr>
              <a:t>“It is not from the benevolence of the butcher,</a:t>
            </a:r>
          </a:p>
          <a:p>
            <a:pPr marL="0" indent="0">
              <a:buNone/>
            </a:pPr>
            <a:r>
              <a:rPr lang="en-US" sz="2600" dirty="0">
                <a:solidFill>
                  <a:schemeClr val="accent6">
                    <a:lumMod val="50000"/>
                  </a:schemeClr>
                </a:solidFill>
              </a:rPr>
              <a:t>the brewer, or the baker that we expect our </a:t>
            </a:r>
          </a:p>
          <a:p>
            <a:pPr marL="0" indent="0">
              <a:buNone/>
            </a:pPr>
            <a:r>
              <a:rPr lang="en-US" sz="2600" dirty="0">
                <a:solidFill>
                  <a:schemeClr val="accent6">
                    <a:lumMod val="50000"/>
                  </a:schemeClr>
                </a:solidFill>
              </a:rPr>
              <a:t>dinner, but from their regard to their own </a:t>
            </a:r>
          </a:p>
          <a:p>
            <a:pPr marL="0" indent="0">
              <a:buNone/>
            </a:pPr>
            <a:r>
              <a:rPr lang="en-US" sz="2600" dirty="0">
                <a:solidFill>
                  <a:schemeClr val="accent6">
                    <a:lumMod val="50000"/>
                  </a:schemeClr>
                </a:solidFill>
              </a:rPr>
              <a:t>interest. Every individual… neither intends </a:t>
            </a:r>
          </a:p>
          <a:p>
            <a:pPr marL="0" indent="0">
              <a:buNone/>
            </a:pPr>
            <a:r>
              <a:rPr lang="en-US" sz="2600" dirty="0">
                <a:solidFill>
                  <a:schemeClr val="accent6">
                    <a:lumMod val="50000"/>
                  </a:schemeClr>
                </a:solidFill>
              </a:rPr>
              <a:t>to promote the public interest, nor knows </a:t>
            </a:r>
          </a:p>
          <a:p>
            <a:pPr marL="0" indent="0">
              <a:buNone/>
            </a:pPr>
            <a:r>
              <a:rPr lang="en-US" sz="2600" dirty="0">
                <a:solidFill>
                  <a:schemeClr val="accent6">
                    <a:lumMod val="50000"/>
                  </a:schemeClr>
                </a:solidFill>
              </a:rPr>
              <a:t>how much he is promoting it…. He intends </a:t>
            </a:r>
          </a:p>
          <a:p>
            <a:pPr marL="0" indent="0">
              <a:buNone/>
            </a:pPr>
            <a:r>
              <a:rPr lang="en-US" sz="2600" dirty="0">
                <a:solidFill>
                  <a:schemeClr val="accent6">
                    <a:lumMod val="50000"/>
                  </a:schemeClr>
                </a:solidFill>
              </a:rPr>
              <a:t>only his own gain, and he is in this, as in </a:t>
            </a:r>
          </a:p>
          <a:p>
            <a:pPr marL="0" indent="0">
              <a:buNone/>
            </a:pPr>
            <a:r>
              <a:rPr lang="en-US" sz="2600" dirty="0">
                <a:solidFill>
                  <a:schemeClr val="accent6">
                    <a:lumMod val="50000"/>
                  </a:schemeClr>
                </a:solidFill>
              </a:rPr>
              <a:t>many other cases, led by an </a:t>
            </a:r>
            <a:r>
              <a:rPr lang="en-US" sz="2600" dirty="0">
                <a:solidFill>
                  <a:srgbClr val="FF0000"/>
                </a:solidFill>
              </a:rPr>
              <a:t>invisible hand </a:t>
            </a:r>
            <a:r>
              <a:rPr lang="en-US" sz="2600" dirty="0">
                <a:solidFill>
                  <a:schemeClr val="accent6">
                    <a:lumMod val="50000"/>
                  </a:schemeClr>
                </a:solidFill>
              </a:rPr>
              <a:t>to promote an end which was no part of his intention…. By pursuing his own interest he frequently promotes that of the society more effectually than when he really intends to promote it.”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41</a:t>
            </a:fld>
            <a:endParaRPr lang="en-US"/>
          </a:p>
        </p:txBody>
      </p:sp>
      <p:sp>
        <p:nvSpPr>
          <p:cNvPr id="6" name="Text Placeholder 5"/>
          <p:cNvSpPr>
            <a:spLocks noGrp="1"/>
          </p:cNvSpPr>
          <p:nvPr>
            <p:ph type="body" sz="quarter" idx="12"/>
          </p:nvPr>
        </p:nvSpPr>
        <p:spPr>
          <a:xfrm>
            <a:off x="7194081" y="3886200"/>
            <a:ext cx="1909711" cy="990600"/>
          </a:xfrm>
        </p:spPr>
        <p:txBody>
          <a:bodyPr/>
          <a:lstStyle/>
          <a:p>
            <a:r>
              <a:rPr lang="en-US" dirty="0"/>
              <a:t>Adam Smith, </a:t>
            </a:r>
            <a:br>
              <a:rPr lang="en-US" dirty="0"/>
            </a:br>
            <a:r>
              <a:rPr lang="en-US" dirty="0"/>
              <a:t>1723-1790</a:t>
            </a: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94081" y="1219200"/>
            <a:ext cx="1909711" cy="2514600"/>
          </a:xfrm>
          <a:prstGeom prst="rect">
            <a:avLst/>
          </a:prstGeom>
          <a:noFill/>
          <a:ln w="9525">
            <a:solidFill>
              <a:srgbClr val="000000"/>
            </a:solidFill>
            <a:miter lim="800000"/>
            <a:headEnd/>
            <a:tailEnd/>
          </a:ln>
        </p:spPr>
      </p:pic>
      <p:sp>
        <p:nvSpPr>
          <p:cNvPr id="8" name="Rectangle 7"/>
          <p:cNvSpPr/>
          <p:nvPr/>
        </p:nvSpPr>
        <p:spPr>
          <a:xfrm>
            <a:off x="7383582" y="3733800"/>
            <a:ext cx="1760418" cy="215444"/>
          </a:xfrm>
          <a:prstGeom prst="rect">
            <a:avLst/>
          </a:prstGeom>
        </p:spPr>
        <p:txBody>
          <a:bodyPr wrap="none">
            <a:spAutoFit/>
          </a:bodyPr>
          <a:lstStyle/>
          <a:p>
            <a:r>
              <a:rPr lang="en-US" sz="800" dirty="0">
                <a:solidFill>
                  <a:schemeClr val="bg1">
                    <a:lumMod val="50000"/>
                  </a:schemeClr>
                </a:solidFill>
              </a:rPr>
              <a:t>©Georgios Kollidas/Shutterstock.com</a:t>
            </a:r>
          </a:p>
        </p:txBody>
      </p:sp>
    </p:spTree>
    <p:extLst>
      <p:ext uri="{BB962C8B-B14F-4D97-AF65-F5344CB8AC3E}">
        <p14:creationId xmlns:p14="http://schemas.microsoft.com/office/powerpoint/2010/main" val="170646924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wrap="square" anchor="ctr"/>
          <a:lstStyle/>
          <a:p>
            <a:r>
              <a:rPr lang="en-US" altLang="en-US" sz="3800" dirty="0"/>
              <a:t>Market Efficiency &amp; Market Failure – 1 </a:t>
            </a:r>
          </a:p>
        </p:txBody>
      </p:sp>
      <p:sp>
        <p:nvSpPr>
          <p:cNvPr id="3" name="Content Placeholder 2"/>
          <p:cNvSpPr>
            <a:spLocks noGrp="1"/>
          </p:cNvSpPr>
          <p:nvPr>
            <p:ph idx="1"/>
          </p:nvPr>
        </p:nvSpPr>
        <p:spPr>
          <a:prstGeom prst="rect">
            <a:avLst/>
          </a:prstGeom>
        </p:spPr>
        <p:txBody>
          <a:bodyPr/>
          <a:lstStyle/>
          <a:p>
            <a:pPr>
              <a:defRPr/>
            </a:pPr>
            <a:r>
              <a:rPr lang="en-US" dirty="0"/>
              <a:t>Forces of supply and demand</a:t>
            </a:r>
          </a:p>
          <a:p>
            <a:pPr lvl="1">
              <a:buFont typeface="Arial" pitchFamily="34" charset="0"/>
              <a:buChar char="–"/>
              <a:defRPr/>
            </a:pPr>
            <a:r>
              <a:rPr lang="en-US" dirty="0"/>
              <a:t>Allocate resources efficiently </a:t>
            </a:r>
          </a:p>
          <a:p>
            <a:pPr>
              <a:defRPr/>
            </a:pPr>
            <a:r>
              <a:rPr lang="en-US" dirty="0"/>
              <a:t>Assumptions about how markets work</a:t>
            </a:r>
          </a:p>
          <a:p>
            <a:pPr marL="1028700" lvl="1" indent="-514350">
              <a:buFontTx/>
              <a:buAutoNum type="arabicPeriod"/>
              <a:defRPr/>
            </a:pPr>
            <a:r>
              <a:rPr lang="en-US" dirty="0"/>
              <a:t>Markets are perfectly competitive</a:t>
            </a:r>
          </a:p>
          <a:p>
            <a:pPr marL="1028700" lvl="1" indent="-514350">
              <a:buFontTx/>
              <a:buAutoNum type="arabicPeriod"/>
              <a:defRPr/>
            </a:pPr>
            <a:r>
              <a:rPr lang="en-US" dirty="0"/>
              <a:t>Outcome in a market matters only to the buyers and sellers in that market</a:t>
            </a:r>
          </a:p>
          <a:p>
            <a:pPr marL="628650" indent="-514350">
              <a:defRPr/>
            </a:pPr>
            <a:r>
              <a:rPr lang="en-US" dirty="0"/>
              <a:t>When these assumptions do not hold</a:t>
            </a:r>
          </a:p>
          <a:p>
            <a:pPr marL="1028700" lvl="1" indent="-514350">
              <a:defRPr/>
            </a:pPr>
            <a:r>
              <a:rPr lang="en-US" dirty="0"/>
              <a:t>“Market equilibrium is efficient” may no longer be true</a:t>
            </a:r>
          </a:p>
        </p:txBody>
      </p:sp>
      <p:sp>
        <p:nvSpPr>
          <p:cNvPr id="45061"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9003838-33D7-4D54-BDE6-3A76CC839FBD}" type="slidenum">
              <a:rPr lang="en-US" altLang="en-US" sz="1200" smtClean="0">
                <a:solidFill>
                  <a:srgbClr val="002060"/>
                </a:solidFill>
              </a:rPr>
              <a:pPr algn="ctr" eaLnBrk="1" hangingPunct="1"/>
              <a:t>42</a:t>
            </a:fld>
            <a:endParaRPr lang="en-US" altLang="en-US" sz="1200">
              <a:solidFill>
                <a:srgbClr val="002060"/>
              </a:solidFill>
            </a:endParaRPr>
          </a:p>
        </p:txBody>
      </p:sp>
    </p:spTree>
    <p:extLst>
      <p:ext uri="{BB962C8B-B14F-4D97-AF65-F5344CB8AC3E}">
        <p14:creationId xmlns:p14="http://schemas.microsoft.com/office/powerpoint/2010/main" val="426543918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wrap="square" anchor="ctr"/>
          <a:lstStyle/>
          <a:p>
            <a:r>
              <a:rPr lang="en-US" altLang="en-US" sz="3800" dirty="0"/>
              <a:t>Market Efficiency &amp; Market Failure – 2 </a:t>
            </a:r>
          </a:p>
        </p:txBody>
      </p:sp>
      <p:sp>
        <p:nvSpPr>
          <p:cNvPr id="45059" name="Content Placeholder 2"/>
          <p:cNvSpPr>
            <a:spLocks noGrp="1"/>
          </p:cNvSpPr>
          <p:nvPr>
            <p:ph idx="1"/>
          </p:nvPr>
        </p:nvSpPr>
        <p:spPr>
          <a:prstGeom prst="rect">
            <a:avLst/>
          </a:prstGeom>
        </p:spPr>
        <p:txBody>
          <a:bodyPr/>
          <a:lstStyle/>
          <a:p>
            <a:pPr>
              <a:defRPr/>
            </a:pPr>
            <a:r>
              <a:rPr lang="en-US" dirty="0"/>
              <a:t>Market failures</a:t>
            </a:r>
          </a:p>
          <a:p>
            <a:pPr lvl="1">
              <a:buFont typeface="Arial" pitchFamily="34" charset="0"/>
              <a:buChar char="–"/>
              <a:defRPr/>
            </a:pPr>
            <a:r>
              <a:rPr lang="en-US" i="1" dirty="0">
                <a:solidFill>
                  <a:schemeClr val="accent6">
                    <a:lumMod val="50000"/>
                  </a:schemeClr>
                </a:solidFill>
              </a:rPr>
              <a:t>Market power: </a:t>
            </a:r>
            <a:r>
              <a:rPr lang="en-US" dirty="0"/>
              <a:t>a single buyer or seller (small group) control market prices</a:t>
            </a:r>
          </a:p>
          <a:p>
            <a:pPr lvl="2">
              <a:defRPr/>
            </a:pPr>
            <a:r>
              <a:rPr lang="en-US" dirty="0"/>
              <a:t>Markets are inefficient</a:t>
            </a:r>
          </a:p>
          <a:p>
            <a:pPr lvl="1">
              <a:defRPr/>
            </a:pPr>
            <a:r>
              <a:rPr lang="en-US" i="1" dirty="0">
                <a:solidFill>
                  <a:schemeClr val="accent6">
                    <a:lumMod val="50000"/>
                  </a:schemeClr>
                </a:solidFill>
              </a:rPr>
              <a:t>Externalities:</a:t>
            </a:r>
            <a:r>
              <a:rPr lang="en-US" dirty="0"/>
              <a:t> decisions of buyers and sellers affect people who are not participants in the market at all</a:t>
            </a:r>
          </a:p>
          <a:p>
            <a:pPr lvl="2">
              <a:defRPr/>
            </a:pPr>
            <a:r>
              <a:rPr lang="en-US" dirty="0"/>
              <a:t>Inefficient equilibrium - from the standpoint of society as a whole</a:t>
            </a:r>
          </a:p>
        </p:txBody>
      </p:sp>
      <p:sp>
        <p:nvSpPr>
          <p:cNvPr id="46085"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37ECA69-D900-4C71-8186-2598BA8E0056}" type="slidenum">
              <a:rPr lang="en-US" altLang="en-US" sz="1200" smtClean="0">
                <a:solidFill>
                  <a:srgbClr val="002060"/>
                </a:solidFill>
              </a:rPr>
              <a:pPr algn="ctr" eaLnBrk="1" hangingPunct="1"/>
              <a:t>43</a:t>
            </a:fld>
            <a:endParaRPr lang="en-US" altLang="en-US" sz="1200">
              <a:solidFill>
                <a:srgbClr val="002060"/>
              </a:solidFill>
            </a:endParaRPr>
          </a:p>
        </p:txBody>
      </p:sp>
    </p:spTree>
    <p:extLst>
      <p:ext uri="{BB962C8B-B14F-4D97-AF65-F5344CB8AC3E}">
        <p14:creationId xmlns:p14="http://schemas.microsoft.com/office/powerpoint/2010/main" val="409042729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44</a:t>
            </a:fld>
            <a:endParaRPr lang="en-US" dirty="0"/>
          </a:p>
        </p:txBody>
      </p:sp>
      <p:sp>
        <p:nvSpPr>
          <p:cNvPr id="5" name="Text Placeholder 4"/>
          <p:cNvSpPr>
            <a:spLocks noGrp="1"/>
          </p:cNvSpPr>
          <p:nvPr>
            <p:ph type="body" sz="quarter" idx="12"/>
          </p:nvPr>
        </p:nvSpPr>
        <p:spPr/>
        <p:txBody>
          <a:bodyPr/>
          <a:lstStyle/>
          <a:p>
            <a:r>
              <a:rPr lang="en-US" dirty="0"/>
              <a:t>Supplying Kidneys</a:t>
            </a:r>
          </a:p>
        </p:txBody>
      </p:sp>
      <p:sp>
        <p:nvSpPr>
          <p:cNvPr id="6" name="Text Placeholder 5"/>
          <p:cNvSpPr>
            <a:spLocks noGrp="1"/>
          </p:cNvSpPr>
          <p:nvPr>
            <p:ph type="body" sz="quarter" idx="14"/>
          </p:nvPr>
        </p:nvSpPr>
        <p:spPr/>
        <p:txBody>
          <a:bodyPr/>
          <a:lstStyle/>
          <a:p>
            <a:r>
              <a:rPr lang="en-US" dirty="0"/>
              <a:t>“A market that allows payment for human kidneys should be established on a trial basis to help extend the lives of patients with kidney disease.”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3399430"/>
            <a:ext cx="525780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943100" y="5866405"/>
            <a:ext cx="3530134" cy="276999"/>
          </a:xfrm>
          <a:prstGeom prst="rect">
            <a:avLst/>
          </a:prstGeom>
        </p:spPr>
        <p:txBody>
          <a:bodyPr wrap="none">
            <a:spAutoFit/>
          </a:bodyPr>
          <a:lstStyle/>
          <a:p>
            <a:pPr lvl="0" defTabSz="966612">
              <a:defRPr/>
            </a:pPr>
            <a:r>
              <a:rPr lang="en-US" sz="1200" dirty="0">
                <a:solidFill>
                  <a:prstClr val="black"/>
                </a:solidFill>
                <a:latin typeface="Calibri"/>
              </a:rPr>
              <a:t>Source: IGM Economic Experts Panel, March 11, 2014</a:t>
            </a:r>
          </a:p>
        </p:txBody>
      </p:sp>
    </p:spTree>
    <p:extLst>
      <p:ext uri="{BB962C8B-B14F-4D97-AF65-F5344CB8AC3E}">
        <p14:creationId xmlns:p14="http://schemas.microsoft.com/office/powerpoint/2010/main" val="16122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THINK-PAIR-SHARE</a:t>
            </a:r>
            <a:endParaRPr lang="en-US" dirty="0"/>
          </a:p>
        </p:txBody>
      </p:sp>
      <p:sp>
        <p:nvSpPr>
          <p:cNvPr id="6" name="Content Placeholder 5"/>
          <p:cNvSpPr>
            <a:spLocks noGrp="1"/>
          </p:cNvSpPr>
          <p:nvPr>
            <p:ph idx="1"/>
          </p:nvPr>
        </p:nvSpPr>
        <p:spPr>
          <a:xfrm>
            <a:off x="228600" y="688622"/>
            <a:ext cx="8763000" cy="5788378"/>
          </a:xfrm>
        </p:spPr>
        <p:txBody>
          <a:bodyPr/>
          <a:lstStyle/>
          <a:p>
            <a:pPr marL="0" indent="0">
              <a:buNone/>
            </a:pPr>
            <a:r>
              <a:rPr lang="en-US" sz="3000" dirty="0"/>
              <a:t>	Some years ago, the front page of The Boston Globe ran the headline “How a Mother’s Love Helped Save Two Lives.” The mom couldn’t donate a kidney to her son (not compatible). Hospital’s solution: the mom donates one of her kidneys to a stranger, her son moves to the top of the kidney waiting list.  </a:t>
            </a:r>
          </a:p>
          <a:p>
            <a:pPr marL="514350" indent="-514350">
              <a:buFont typeface="+mj-lt"/>
              <a:buAutoNum type="alphaUcPeriod"/>
            </a:pPr>
            <a:r>
              <a:rPr lang="en-US" sz="2800" dirty="0">
                <a:solidFill>
                  <a:srgbClr val="002060"/>
                </a:solidFill>
              </a:rPr>
              <a:t>What do you know about the market for kidneys? </a:t>
            </a:r>
          </a:p>
          <a:p>
            <a:pPr marL="514350" indent="-514350">
              <a:buFont typeface="+mj-lt"/>
              <a:buAutoNum type="alphaUcPeriod"/>
            </a:pPr>
            <a:r>
              <a:rPr lang="en-US" sz="2800" dirty="0">
                <a:solidFill>
                  <a:srgbClr val="002060"/>
                </a:solidFill>
              </a:rPr>
              <a:t>Is the current situation efficient? Is it fair?</a:t>
            </a:r>
          </a:p>
          <a:p>
            <a:pPr marL="514350" indent="-514350">
              <a:buFont typeface="+mj-lt"/>
              <a:buAutoNum type="alphaUcPeriod"/>
            </a:pPr>
            <a:r>
              <a:rPr lang="en-US" sz="2800" dirty="0">
                <a:solidFill>
                  <a:srgbClr val="002060"/>
                </a:solidFill>
              </a:rPr>
              <a:t>What would happen with the efficiency of the market if people were allowed to sell/buy kidneys?</a:t>
            </a:r>
            <a:endParaRPr lang="en-US" sz="2800"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45</a:t>
            </a:fld>
            <a:endParaRPr lang="en-US" dirty="0"/>
          </a:p>
        </p:txBody>
      </p:sp>
    </p:spTree>
    <p:extLst>
      <p:ext uri="{BB962C8B-B14F-4D97-AF65-F5344CB8AC3E}">
        <p14:creationId xmlns:p14="http://schemas.microsoft.com/office/powerpoint/2010/main" val="609221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solidFill>
                  <a:srgbClr val="0070C0"/>
                </a:solidFill>
              </a:rPr>
              <a:t>Consumer surplus: </a:t>
            </a:r>
            <a:r>
              <a:rPr lang="en-US" sz="2800" dirty="0"/>
              <a:t>buyers’ willingness to pay for a good minus the amount they actually pay</a:t>
            </a:r>
          </a:p>
          <a:p>
            <a:pPr lvl="1"/>
            <a:r>
              <a:rPr lang="en-US" sz="2800" dirty="0"/>
              <a:t>Measures the benefit buyers get from participating in a market</a:t>
            </a:r>
          </a:p>
          <a:p>
            <a:pPr lvl="1"/>
            <a:r>
              <a:rPr lang="en-US" sz="2800" dirty="0"/>
              <a:t>Area below the </a:t>
            </a:r>
            <a:r>
              <a:rPr lang="en-US" sz="2800" b="1" i="1" dirty="0"/>
              <a:t>D</a:t>
            </a:r>
            <a:r>
              <a:rPr lang="en-US" sz="2800" dirty="0"/>
              <a:t> curve and above </a:t>
            </a:r>
            <a:r>
              <a:rPr lang="en-US" sz="2800" b="1" i="1" dirty="0"/>
              <a:t>P</a:t>
            </a:r>
          </a:p>
          <a:p>
            <a:r>
              <a:rPr lang="en-US" sz="2800" dirty="0">
                <a:solidFill>
                  <a:srgbClr val="0070C0"/>
                </a:solidFill>
              </a:rPr>
              <a:t>Producer surplus: </a:t>
            </a:r>
            <a:r>
              <a:rPr lang="en-US" sz="2800" dirty="0"/>
              <a:t>amount sellers receive for their goods minus their costs of production</a:t>
            </a:r>
          </a:p>
          <a:p>
            <a:pPr lvl="1"/>
            <a:r>
              <a:rPr lang="en-US" sz="2800" dirty="0"/>
              <a:t>Measures the benefit sellers get from participating in a market</a:t>
            </a:r>
          </a:p>
          <a:p>
            <a:pPr lvl="1"/>
            <a:r>
              <a:rPr lang="en-US" sz="2800" dirty="0"/>
              <a:t>Area below </a:t>
            </a:r>
            <a:r>
              <a:rPr lang="en-US" sz="2800" b="1" i="1" dirty="0"/>
              <a:t>P</a:t>
            </a:r>
            <a:r>
              <a:rPr lang="en-US" sz="2800" dirty="0"/>
              <a:t> and above the </a:t>
            </a:r>
            <a:r>
              <a:rPr lang="en-US" sz="2800" b="1" i="1" dirty="0"/>
              <a:t>S</a:t>
            </a:r>
            <a:r>
              <a:rPr lang="en-US" sz="2800" dirty="0"/>
              <a:t> curve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46</a:t>
            </a:fld>
            <a:endParaRPr lang="en-US"/>
          </a:p>
        </p:txBody>
      </p:sp>
      <p:sp>
        <p:nvSpPr>
          <p:cNvPr id="2" name="Title 1"/>
          <p:cNvSpPr>
            <a:spLocks noGrp="1"/>
          </p:cNvSpPr>
          <p:nvPr>
            <p:ph type="title"/>
          </p:nvPr>
        </p:nvSpPr>
        <p:spPr/>
        <p:txBody>
          <a:bodyPr/>
          <a:lstStyle/>
          <a:p>
            <a:r>
              <a:rPr lang="en-US" dirty="0"/>
              <a:t>CHAPTER IN A NUTSHELL</a:t>
            </a:r>
          </a:p>
        </p:txBody>
      </p:sp>
    </p:spTree>
    <p:extLst>
      <p:ext uri="{BB962C8B-B14F-4D97-AF65-F5344CB8AC3E}">
        <p14:creationId xmlns:p14="http://schemas.microsoft.com/office/powerpoint/2010/main" val="370326594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An allocation of resources that maximizes total surplus is said to be efficient</a:t>
            </a:r>
          </a:p>
          <a:p>
            <a:pPr lvl="1"/>
            <a:r>
              <a:rPr lang="en-US" sz="2800" dirty="0"/>
              <a:t>Policymakers are concerned with the efficiency, as well as the equality, of economic outcomes.</a:t>
            </a:r>
          </a:p>
          <a:p>
            <a:r>
              <a:rPr lang="en-US" sz="2800" dirty="0">
                <a:solidFill>
                  <a:srgbClr val="0070C0"/>
                </a:solidFill>
              </a:rPr>
              <a:t>Equilibrium of </a:t>
            </a:r>
            <a:r>
              <a:rPr lang="en-US" sz="2800" b="1" i="1" dirty="0">
                <a:solidFill>
                  <a:srgbClr val="0070C0"/>
                </a:solidFill>
              </a:rPr>
              <a:t>S</a:t>
            </a:r>
            <a:r>
              <a:rPr lang="en-US" sz="2800" dirty="0">
                <a:solidFill>
                  <a:srgbClr val="0070C0"/>
                </a:solidFill>
              </a:rPr>
              <a:t> and </a:t>
            </a:r>
            <a:r>
              <a:rPr lang="en-US" sz="2800" b="1" i="1" dirty="0">
                <a:solidFill>
                  <a:srgbClr val="0070C0"/>
                </a:solidFill>
              </a:rPr>
              <a:t>D</a:t>
            </a:r>
            <a:r>
              <a:rPr lang="en-US" sz="2800" dirty="0">
                <a:solidFill>
                  <a:srgbClr val="0070C0"/>
                </a:solidFill>
              </a:rPr>
              <a:t> </a:t>
            </a:r>
            <a:r>
              <a:rPr lang="en-US" sz="2800" dirty="0"/>
              <a:t>maximizes total surplus</a:t>
            </a:r>
          </a:p>
          <a:p>
            <a:pPr lvl="1"/>
            <a:r>
              <a:rPr lang="en-US" sz="2800" dirty="0"/>
              <a:t>The invisible hand of the marketplace leads buyers and sellers to allocate resources efficiently.</a:t>
            </a:r>
          </a:p>
          <a:p>
            <a:r>
              <a:rPr lang="en-US" sz="2800" dirty="0"/>
              <a:t>Markets do not allocate resources efficiently in the presence of market failures (market power or externalities)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47</a:t>
            </a:fld>
            <a:endParaRPr lang="en-US"/>
          </a:p>
        </p:txBody>
      </p:sp>
      <p:sp>
        <p:nvSpPr>
          <p:cNvPr id="2" name="Title 1"/>
          <p:cNvSpPr>
            <a:spLocks noGrp="1"/>
          </p:cNvSpPr>
          <p:nvPr>
            <p:ph type="title"/>
          </p:nvPr>
        </p:nvSpPr>
        <p:spPr/>
        <p:txBody>
          <a:bodyPr/>
          <a:lstStyle/>
          <a:p>
            <a:r>
              <a:rPr lang="en-US" dirty="0"/>
              <a:t>CHAPTER IN A NUTSHELL</a:t>
            </a:r>
          </a:p>
        </p:txBody>
      </p:sp>
    </p:spTree>
    <p:extLst>
      <p:ext uri="{BB962C8B-B14F-4D97-AF65-F5344CB8AC3E}">
        <p14:creationId xmlns:p14="http://schemas.microsoft.com/office/powerpoint/2010/main" val="172403494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1A: Willingness to pay</a:t>
            </a:r>
          </a:p>
        </p:txBody>
      </p:sp>
      <p:sp>
        <p:nvSpPr>
          <p:cNvPr id="3" name="Content Placeholder 2"/>
          <p:cNvSpPr>
            <a:spLocks noGrp="1"/>
          </p:cNvSpPr>
          <p:nvPr>
            <p:ph idx="1"/>
          </p:nvPr>
        </p:nvSpPr>
        <p:spPr>
          <a:xfrm>
            <a:off x="152400" y="914400"/>
            <a:ext cx="8839199" cy="2362201"/>
          </a:xfrm>
        </p:spPr>
        <p:txBody>
          <a:bodyPr>
            <a:normAutofit/>
          </a:bodyPr>
          <a:lstStyle/>
          <a:p>
            <a:pPr marL="0" indent="0">
              <a:buNone/>
            </a:pPr>
            <a:r>
              <a:rPr lang="en-US" sz="2900" dirty="0">
                <a:solidFill>
                  <a:srgbClr val="002060"/>
                </a:solidFill>
              </a:rPr>
              <a:t>You work at the local store that sells refurbished iPads. The store is running a sale on the refurbished iPad mini 3. Each of your roommates wants to buy an iPad mini 3. Their willingness to pay is given in the table below.</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8" name="Content Placeholder 7"/>
          <p:cNvSpPr>
            <a:spLocks noGrp="1"/>
          </p:cNvSpPr>
          <p:nvPr>
            <p:ph idx="12"/>
          </p:nvPr>
        </p:nvSpPr>
        <p:spPr>
          <a:xfrm>
            <a:off x="3200400" y="3200400"/>
            <a:ext cx="5699547" cy="2971800"/>
          </a:xfrm>
        </p:spPr>
        <p:txBody>
          <a:bodyPr>
            <a:normAutofit/>
          </a:bodyPr>
          <a:lstStyle/>
          <a:p>
            <a:pPr marL="0" indent="0">
              <a:buNone/>
            </a:pPr>
            <a:r>
              <a:rPr lang="en-US" sz="2800" dirty="0">
                <a:solidFill>
                  <a:srgbClr val="C00000"/>
                </a:solidFill>
              </a:rPr>
              <a:t>Q: </a:t>
            </a:r>
            <a:r>
              <a:rPr lang="en-US" sz="2800" dirty="0">
                <a:solidFill>
                  <a:schemeClr val="tx1"/>
                </a:solidFill>
              </a:rPr>
              <a:t>If the sale price is $200, who will buy an iPad, and what is the quantity demanded?</a:t>
            </a:r>
          </a:p>
          <a:p>
            <a:pPr marL="0" indent="0">
              <a:buNone/>
            </a:pPr>
            <a:r>
              <a:rPr lang="en-US" sz="2800" dirty="0"/>
              <a:t>A: Alexis &amp; Fatima will buy an iPad mini. Cameron &amp; Jamir will not. </a:t>
            </a:r>
          </a:p>
          <a:p>
            <a:r>
              <a:rPr lang="en-US" sz="2800" dirty="0"/>
              <a:t>Hence, </a:t>
            </a:r>
            <a:r>
              <a:rPr lang="en-US" sz="2800" b="1" i="1" dirty="0" err="1"/>
              <a:t>Q</a:t>
            </a:r>
            <a:r>
              <a:rPr lang="en-US" sz="2800" b="1" i="1" baseline="30000" dirty="0" err="1"/>
              <a:t>d</a:t>
            </a:r>
            <a:r>
              <a:rPr lang="en-US" sz="2800" dirty="0"/>
              <a:t> = 2 when </a:t>
            </a:r>
            <a:r>
              <a:rPr lang="en-US" sz="2800" b="1" i="1" dirty="0"/>
              <a:t>P</a:t>
            </a:r>
            <a:r>
              <a:rPr lang="en-US" sz="2800" dirty="0"/>
              <a:t> = $200</a:t>
            </a:r>
          </a:p>
        </p:txBody>
      </p:sp>
      <p:graphicFrame>
        <p:nvGraphicFramePr>
          <p:cNvPr id="7" name="Group 91"/>
          <p:cNvGraphicFramePr>
            <a:graphicFrameLocks noGrp="1"/>
          </p:cNvGraphicFramePr>
          <p:nvPr>
            <p:extLst>
              <p:ext uri="{D42A27DB-BD31-4B8C-83A1-F6EECF244321}">
                <p14:modId xmlns:p14="http://schemas.microsoft.com/office/powerpoint/2010/main" val="2528278087"/>
              </p:ext>
            </p:extLst>
          </p:nvPr>
        </p:nvGraphicFramePr>
        <p:xfrm>
          <a:off x="304800" y="3352800"/>
          <a:ext cx="2711450" cy="2932114"/>
        </p:xfrm>
        <a:graphic>
          <a:graphicData uri="http://schemas.openxmlformats.org/drawingml/2006/table">
            <a:tbl>
              <a:tblPr>
                <a:tableStyleId>{2D5ABB26-0587-4C30-8999-92F81FD0307C}</a:tableStyleId>
              </a:tblPr>
              <a:tblGrid>
                <a:gridCol w="1679575">
                  <a:extLst>
                    <a:ext uri="{9D8B030D-6E8A-4147-A177-3AD203B41FA5}">
                      <a16:colId xmlns:a16="http://schemas.microsoft.com/office/drawing/2014/main" val="20000"/>
                    </a:ext>
                  </a:extLst>
                </a:gridCol>
                <a:gridCol w="1031875">
                  <a:extLst>
                    <a:ext uri="{9D8B030D-6E8A-4147-A177-3AD203B41FA5}">
                      <a16:colId xmlns:a16="http://schemas.microsoft.com/office/drawing/2014/main" val="20001"/>
                    </a:ext>
                  </a:extLst>
                </a:gridCol>
              </a:tblGrid>
              <a:tr h="5873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effectLst/>
                        </a:rPr>
                        <a:t>Name</a:t>
                      </a:r>
                      <a:endParaRPr kumimoji="0" lang="en-US" sz="2600" b="0" i="1" u="none" strike="noStrike" cap="none" normalizeH="0" baseline="0" dirty="0">
                        <a:ln>
                          <a:noFill/>
                        </a:ln>
                        <a:solidFill>
                          <a:schemeClr val="tx1"/>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effectLst/>
                        </a:rPr>
                        <a:t>WTP</a:t>
                      </a:r>
                      <a:endParaRPr kumimoji="0" lang="en-US" sz="2600" b="0" i="1" u="none" strike="noStrike" cap="none" normalizeH="0" baseline="0" dirty="0">
                        <a:ln>
                          <a:noFill/>
                        </a:ln>
                        <a:solidFill>
                          <a:schemeClr val="tx1"/>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Alexis</a:t>
                      </a:r>
                      <a:endParaRPr kumimoji="0" lang="en-US" sz="2600" b="0" i="0" u="none" strike="noStrike" cap="none" normalizeH="0" baseline="0" dirty="0">
                        <a:ln>
                          <a:noFill/>
                        </a:ln>
                        <a:solidFill>
                          <a:schemeClr val="accent6">
                            <a:lumMod val="50000"/>
                          </a:schemeClr>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$250</a:t>
                      </a:r>
                      <a:endParaRPr kumimoji="0" lang="en-US" sz="2600" b="0" i="0" u="none" strike="noStrike" cap="none" normalizeH="0" baseline="0" dirty="0">
                        <a:ln>
                          <a:noFill/>
                        </a:ln>
                        <a:solidFill>
                          <a:schemeClr val="accent6">
                            <a:lumMod val="50000"/>
                          </a:schemeClr>
                        </a:solidFill>
                        <a:effectLst/>
                        <a:latin typeface="Arial" charset="0"/>
                      </a:endParaRP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Cameron</a:t>
                      </a:r>
                      <a:endParaRPr kumimoji="0" lang="en-US" sz="2600" b="0" i="0" u="none" strike="noStrike" cap="none" normalizeH="0" baseline="0" dirty="0">
                        <a:ln>
                          <a:noFill/>
                        </a:ln>
                        <a:solidFill>
                          <a:schemeClr val="accent6">
                            <a:lumMod val="50000"/>
                          </a:schemeClr>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175</a:t>
                      </a:r>
                      <a:endParaRPr kumimoji="0" lang="en-US" sz="2600" b="0" i="0" u="none" strike="noStrike" cap="none" normalizeH="0" baseline="0" dirty="0">
                        <a:ln>
                          <a:noFill/>
                        </a:ln>
                        <a:solidFill>
                          <a:schemeClr val="accent6">
                            <a:lumMod val="50000"/>
                          </a:schemeClr>
                        </a:solidFill>
                        <a:effectLst/>
                        <a:latin typeface="Arial" charset="0"/>
                      </a:endParaRP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2"/>
                  </a:ext>
                </a:extLst>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Fatima</a:t>
                      </a:r>
                      <a:endParaRPr kumimoji="0" lang="en-US" sz="2600" b="0" i="0" u="none" strike="noStrike" cap="none" normalizeH="0" baseline="0" dirty="0">
                        <a:ln>
                          <a:noFill/>
                        </a:ln>
                        <a:solidFill>
                          <a:schemeClr val="accent6">
                            <a:lumMod val="50000"/>
                          </a:schemeClr>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300</a:t>
                      </a:r>
                      <a:endParaRPr kumimoji="0" lang="en-US" sz="2600" b="0" i="0" u="none" strike="noStrike" cap="none" normalizeH="0" baseline="0" dirty="0">
                        <a:ln>
                          <a:noFill/>
                        </a:ln>
                        <a:solidFill>
                          <a:schemeClr val="accent6">
                            <a:lumMod val="50000"/>
                          </a:schemeClr>
                        </a:solidFill>
                        <a:effectLst/>
                        <a:latin typeface="Arial" charset="0"/>
                      </a:endParaRP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3"/>
                  </a:ext>
                </a:extLst>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Jamir</a:t>
                      </a:r>
                      <a:endParaRPr kumimoji="0" lang="en-US" sz="2600" b="0" i="0" u="none" strike="noStrike" cap="none" normalizeH="0" baseline="0" dirty="0">
                        <a:ln>
                          <a:noFill/>
                        </a:ln>
                        <a:solidFill>
                          <a:schemeClr val="accent6">
                            <a:lumMod val="50000"/>
                          </a:schemeClr>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125</a:t>
                      </a:r>
                      <a:endParaRPr kumimoji="0" lang="en-US" sz="2600" b="0" i="0" u="none" strike="noStrike" cap="none" normalizeH="0" baseline="0" dirty="0">
                        <a:ln>
                          <a:noFill/>
                        </a:ln>
                        <a:solidFill>
                          <a:schemeClr val="accent6">
                            <a:lumMod val="50000"/>
                          </a:schemeClr>
                        </a:solidFill>
                        <a:effectLst/>
                        <a:latin typeface="Arial" charset="0"/>
                      </a:endParaRP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0248858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1B: </a:t>
            </a:r>
            <a:r>
              <a:rPr lang="en-US" b="1" i="1" dirty="0">
                <a:solidFill>
                  <a:schemeClr val="accent6">
                    <a:lumMod val="50000"/>
                  </a:schemeClr>
                </a:solidFill>
              </a:rPr>
              <a:t>WTP</a:t>
            </a:r>
            <a:r>
              <a:rPr lang="en-US" dirty="0">
                <a:solidFill>
                  <a:schemeClr val="accent6">
                    <a:lumMod val="50000"/>
                  </a:schemeClr>
                </a:solidFill>
              </a:rPr>
              <a:t> and the demand curve</a:t>
            </a:r>
          </a:p>
        </p:txBody>
      </p:sp>
      <p:sp>
        <p:nvSpPr>
          <p:cNvPr id="3" name="Content Placeholder 2"/>
          <p:cNvSpPr>
            <a:spLocks noGrp="1"/>
          </p:cNvSpPr>
          <p:nvPr>
            <p:ph idx="1"/>
          </p:nvPr>
        </p:nvSpPr>
        <p:spPr>
          <a:xfrm>
            <a:off x="347242" y="914400"/>
            <a:ext cx="3065884" cy="5534025"/>
          </a:xfrm>
        </p:spPr>
        <p:txBody>
          <a:bodyPr>
            <a:normAutofit/>
          </a:bodyPr>
          <a:lstStyle/>
          <a:p>
            <a:pPr marL="0" indent="0">
              <a:buNone/>
            </a:pPr>
            <a:r>
              <a:rPr lang="en-US" sz="3200" dirty="0">
                <a:solidFill>
                  <a:srgbClr val="C00000"/>
                </a:solidFill>
              </a:rPr>
              <a:t>Derive the demand schedule: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9" name="Rectangle 144"/>
          <p:cNvSpPr>
            <a:spLocks noChangeArrowheads="1"/>
          </p:cNvSpPr>
          <p:nvPr/>
        </p:nvSpPr>
        <p:spPr bwMode="auto">
          <a:xfrm>
            <a:off x="7874000" y="5281612"/>
            <a:ext cx="795338" cy="890588"/>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dirty="0">
                <a:latin typeface="Arial"/>
                <a:cs typeface="Arial"/>
              </a:rPr>
              <a:t>4</a:t>
            </a:r>
          </a:p>
        </p:txBody>
      </p:sp>
      <p:sp>
        <p:nvSpPr>
          <p:cNvPr id="10" name="Rectangle 142"/>
          <p:cNvSpPr>
            <a:spLocks noChangeArrowheads="1"/>
          </p:cNvSpPr>
          <p:nvPr/>
        </p:nvSpPr>
        <p:spPr bwMode="auto">
          <a:xfrm>
            <a:off x="5148263" y="5281612"/>
            <a:ext cx="2725737" cy="890588"/>
          </a:xfrm>
          <a:prstGeom prst="rect">
            <a:avLst/>
          </a:prstGeom>
          <a:noFill/>
          <a:ln w="9525">
            <a:noFill/>
            <a:miter lim="800000"/>
            <a:headEnd/>
            <a:tailEnd/>
          </a:ln>
        </p:spPr>
        <p:txBody>
          <a:bodyPr lIns="137160" rIns="0" anchor="ctr"/>
          <a:lstStyle/>
          <a:p>
            <a:pPr>
              <a:lnSpc>
                <a:spcPct val="105000"/>
              </a:lnSpc>
              <a:spcBef>
                <a:spcPct val="45000"/>
              </a:spcBef>
              <a:buClr>
                <a:srgbClr val="00B85C"/>
              </a:buClr>
              <a:buSzPct val="120000"/>
              <a:buFont typeface="Wingdings" pitchFamily="2" charset="2"/>
              <a:buNone/>
            </a:pPr>
            <a:r>
              <a:rPr lang="en-US" sz="2500" dirty="0">
                <a:cs typeface="Arial"/>
              </a:rPr>
              <a:t>Jamir, Cameron, Alexis, Fatima</a:t>
            </a:r>
          </a:p>
        </p:txBody>
      </p:sp>
      <p:sp>
        <p:nvSpPr>
          <p:cNvPr id="11" name="Rectangle 140"/>
          <p:cNvSpPr>
            <a:spLocks noChangeArrowheads="1"/>
          </p:cNvSpPr>
          <p:nvPr/>
        </p:nvSpPr>
        <p:spPr bwMode="auto">
          <a:xfrm>
            <a:off x="3413125" y="5281612"/>
            <a:ext cx="1735138" cy="890588"/>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500" dirty="0">
                <a:latin typeface="Arial"/>
                <a:cs typeface="Arial"/>
              </a:rPr>
              <a:t>   0 – 125</a:t>
            </a:r>
          </a:p>
        </p:txBody>
      </p:sp>
      <p:sp>
        <p:nvSpPr>
          <p:cNvPr id="12" name="Rectangle 136"/>
          <p:cNvSpPr>
            <a:spLocks noChangeArrowheads="1"/>
          </p:cNvSpPr>
          <p:nvPr/>
        </p:nvSpPr>
        <p:spPr bwMode="auto">
          <a:xfrm>
            <a:off x="7874000" y="4391025"/>
            <a:ext cx="795338" cy="890587"/>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dirty="0">
                <a:latin typeface="Arial"/>
                <a:cs typeface="Arial"/>
              </a:rPr>
              <a:t>3</a:t>
            </a:r>
          </a:p>
        </p:txBody>
      </p:sp>
      <p:sp>
        <p:nvSpPr>
          <p:cNvPr id="13" name="Rectangle 134"/>
          <p:cNvSpPr>
            <a:spLocks noChangeArrowheads="1"/>
          </p:cNvSpPr>
          <p:nvPr/>
        </p:nvSpPr>
        <p:spPr bwMode="auto">
          <a:xfrm>
            <a:off x="5148263" y="4391025"/>
            <a:ext cx="2725737" cy="890587"/>
          </a:xfrm>
          <a:prstGeom prst="rect">
            <a:avLst/>
          </a:prstGeom>
          <a:noFill/>
          <a:ln w="9525">
            <a:noFill/>
            <a:miter lim="800000"/>
            <a:headEnd/>
            <a:tailEnd/>
          </a:ln>
        </p:spPr>
        <p:txBody>
          <a:bodyPr lIns="137160" rIns="0" anchor="ctr"/>
          <a:lstStyle/>
          <a:p>
            <a:pPr>
              <a:lnSpc>
                <a:spcPct val="105000"/>
              </a:lnSpc>
              <a:spcBef>
                <a:spcPct val="45000"/>
              </a:spcBef>
              <a:buClr>
                <a:srgbClr val="00B85C"/>
              </a:buClr>
              <a:buSzPct val="120000"/>
              <a:buFont typeface="Wingdings" pitchFamily="2" charset="2"/>
              <a:buNone/>
            </a:pPr>
            <a:r>
              <a:rPr lang="en-US" sz="2500" dirty="0">
                <a:cs typeface="Arial"/>
              </a:rPr>
              <a:t>Cameron, Alexis, Fatima</a:t>
            </a:r>
          </a:p>
        </p:txBody>
      </p:sp>
      <p:sp>
        <p:nvSpPr>
          <p:cNvPr id="14" name="Rectangle 132"/>
          <p:cNvSpPr>
            <a:spLocks noChangeArrowheads="1"/>
          </p:cNvSpPr>
          <p:nvPr/>
        </p:nvSpPr>
        <p:spPr bwMode="auto">
          <a:xfrm>
            <a:off x="3413125" y="4391025"/>
            <a:ext cx="1735138" cy="890587"/>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126 – 175</a:t>
            </a:r>
          </a:p>
        </p:txBody>
      </p:sp>
      <p:sp>
        <p:nvSpPr>
          <p:cNvPr id="15" name="Rectangle 128"/>
          <p:cNvSpPr>
            <a:spLocks noChangeArrowheads="1"/>
          </p:cNvSpPr>
          <p:nvPr/>
        </p:nvSpPr>
        <p:spPr bwMode="auto">
          <a:xfrm>
            <a:off x="7874000" y="3700462"/>
            <a:ext cx="795338" cy="690563"/>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dirty="0">
                <a:latin typeface="Arial"/>
                <a:cs typeface="Arial"/>
              </a:rPr>
              <a:t>2</a:t>
            </a:r>
          </a:p>
        </p:txBody>
      </p:sp>
      <p:sp>
        <p:nvSpPr>
          <p:cNvPr id="16" name="Rectangle 126"/>
          <p:cNvSpPr>
            <a:spLocks noChangeArrowheads="1"/>
          </p:cNvSpPr>
          <p:nvPr/>
        </p:nvSpPr>
        <p:spPr bwMode="auto">
          <a:xfrm>
            <a:off x="5148263" y="3700462"/>
            <a:ext cx="2725737" cy="690563"/>
          </a:xfrm>
          <a:prstGeom prst="rect">
            <a:avLst/>
          </a:prstGeom>
          <a:noFill/>
          <a:ln w="9525">
            <a:noFill/>
            <a:miter lim="800000"/>
            <a:headEnd/>
            <a:tailEnd/>
          </a:ln>
        </p:spPr>
        <p:txBody>
          <a:bodyPr lIns="137160" rIns="0" anchor="ctr"/>
          <a:lstStyle/>
          <a:p>
            <a:pPr>
              <a:lnSpc>
                <a:spcPct val="105000"/>
              </a:lnSpc>
              <a:spcBef>
                <a:spcPct val="45000"/>
              </a:spcBef>
              <a:buClr>
                <a:srgbClr val="00B85C"/>
              </a:buClr>
              <a:buSzPct val="120000"/>
              <a:buFont typeface="Wingdings" pitchFamily="2" charset="2"/>
              <a:buNone/>
            </a:pPr>
            <a:r>
              <a:rPr lang="en-US" sz="2500" dirty="0">
                <a:latin typeface="Arial"/>
                <a:cs typeface="Arial"/>
              </a:rPr>
              <a:t>Alexis, Fatima</a:t>
            </a:r>
          </a:p>
        </p:txBody>
      </p:sp>
      <p:sp>
        <p:nvSpPr>
          <p:cNvPr id="17" name="Rectangle 124"/>
          <p:cNvSpPr>
            <a:spLocks noChangeArrowheads="1"/>
          </p:cNvSpPr>
          <p:nvPr/>
        </p:nvSpPr>
        <p:spPr bwMode="auto">
          <a:xfrm>
            <a:off x="3413125" y="3700462"/>
            <a:ext cx="1735138" cy="690563"/>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500" dirty="0">
                <a:latin typeface="Arial"/>
                <a:cs typeface="Arial"/>
              </a:rPr>
              <a:t>176 – 250</a:t>
            </a:r>
          </a:p>
        </p:txBody>
      </p:sp>
      <p:sp>
        <p:nvSpPr>
          <p:cNvPr id="18" name="Rectangle 120"/>
          <p:cNvSpPr>
            <a:spLocks noChangeArrowheads="1"/>
          </p:cNvSpPr>
          <p:nvPr/>
        </p:nvSpPr>
        <p:spPr bwMode="auto">
          <a:xfrm>
            <a:off x="7874000" y="3009900"/>
            <a:ext cx="795338" cy="690562"/>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dirty="0">
                <a:latin typeface="Arial"/>
                <a:cs typeface="Arial"/>
              </a:rPr>
              <a:t>1</a:t>
            </a:r>
          </a:p>
        </p:txBody>
      </p:sp>
      <p:sp>
        <p:nvSpPr>
          <p:cNvPr id="19" name="Rectangle 118"/>
          <p:cNvSpPr>
            <a:spLocks noChangeArrowheads="1"/>
          </p:cNvSpPr>
          <p:nvPr/>
        </p:nvSpPr>
        <p:spPr bwMode="auto">
          <a:xfrm>
            <a:off x="5148263" y="3009900"/>
            <a:ext cx="2725737" cy="690562"/>
          </a:xfrm>
          <a:prstGeom prst="rect">
            <a:avLst/>
          </a:prstGeom>
          <a:noFill/>
          <a:ln w="9525">
            <a:noFill/>
            <a:miter lim="800000"/>
            <a:headEnd/>
            <a:tailEnd/>
          </a:ln>
        </p:spPr>
        <p:txBody>
          <a:bodyPr lIns="137160" rIns="0" anchor="ctr"/>
          <a:lstStyle/>
          <a:p>
            <a:pPr>
              <a:lnSpc>
                <a:spcPct val="105000"/>
              </a:lnSpc>
              <a:spcBef>
                <a:spcPct val="45000"/>
              </a:spcBef>
              <a:buClr>
                <a:srgbClr val="00B85C"/>
              </a:buClr>
              <a:buSzPct val="120000"/>
              <a:buFont typeface="Wingdings" pitchFamily="2" charset="2"/>
              <a:buNone/>
            </a:pPr>
            <a:r>
              <a:rPr lang="en-US" sz="2500" dirty="0">
                <a:latin typeface="Arial"/>
                <a:cs typeface="Arial"/>
              </a:rPr>
              <a:t>Fatima</a:t>
            </a:r>
          </a:p>
        </p:txBody>
      </p:sp>
      <p:sp>
        <p:nvSpPr>
          <p:cNvPr id="20" name="Rectangle 116"/>
          <p:cNvSpPr>
            <a:spLocks noChangeArrowheads="1"/>
          </p:cNvSpPr>
          <p:nvPr/>
        </p:nvSpPr>
        <p:spPr bwMode="auto">
          <a:xfrm>
            <a:off x="3413125" y="3009900"/>
            <a:ext cx="1735138" cy="690562"/>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500" dirty="0">
                <a:latin typeface="Arial"/>
                <a:cs typeface="Arial"/>
              </a:rPr>
              <a:t>251 – 300</a:t>
            </a:r>
          </a:p>
        </p:txBody>
      </p:sp>
      <p:sp>
        <p:nvSpPr>
          <p:cNvPr id="21" name="Rectangle 112"/>
          <p:cNvSpPr>
            <a:spLocks noChangeArrowheads="1"/>
          </p:cNvSpPr>
          <p:nvPr/>
        </p:nvSpPr>
        <p:spPr bwMode="auto">
          <a:xfrm>
            <a:off x="7874000" y="2319337"/>
            <a:ext cx="795338" cy="690563"/>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dirty="0">
                <a:latin typeface="Arial"/>
                <a:cs typeface="Arial"/>
              </a:rPr>
              <a:t>0</a:t>
            </a:r>
          </a:p>
        </p:txBody>
      </p:sp>
      <p:sp>
        <p:nvSpPr>
          <p:cNvPr id="22" name="Rectangle 110"/>
          <p:cNvSpPr>
            <a:spLocks noChangeArrowheads="1"/>
          </p:cNvSpPr>
          <p:nvPr/>
        </p:nvSpPr>
        <p:spPr bwMode="auto">
          <a:xfrm>
            <a:off x="5148263" y="2319337"/>
            <a:ext cx="2725737" cy="690563"/>
          </a:xfrm>
          <a:prstGeom prst="rect">
            <a:avLst/>
          </a:prstGeom>
          <a:noFill/>
          <a:ln w="9525">
            <a:noFill/>
            <a:miter lim="800000"/>
            <a:headEnd/>
            <a:tailEnd/>
          </a:ln>
        </p:spPr>
        <p:txBody>
          <a:bodyPr lIns="137160" rIns="0" anchor="ctr"/>
          <a:lstStyle/>
          <a:p>
            <a:pPr>
              <a:lnSpc>
                <a:spcPct val="105000"/>
              </a:lnSpc>
              <a:spcBef>
                <a:spcPct val="45000"/>
              </a:spcBef>
              <a:buClr>
                <a:srgbClr val="00B85C"/>
              </a:buClr>
              <a:buSzPct val="120000"/>
              <a:buFont typeface="Wingdings" pitchFamily="2" charset="2"/>
              <a:buNone/>
            </a:pPr>
            <a:r>
              <a:rPr lang="en-US" sz="2500" dirty="0">
                <a:latin typeface="Arial"/>
                <a:cs typeface="Arial"/>
              </a:rPr>
              <a:t>nobody</a:t>
            </a:r>
          </a:p>
        </p:txBody>
      </p:sp>
      <p:sp>
        <p:nvSpPr>
          <p:cNvPr id="23" name="Rectangle 108"/>
          <p:cNvSpPr>
            <a:spLocks noChangeArrowheads="1"/>
          </p:cNvSpPr>
          <p:nvPr/>
        </p:nvSpPr>
        <p:spPr bwMode="auto">
          <a:xfrm>
            <a:off x="3413125" y="2319337"/>
            <a:ext cx="1735138" cy="690563"/>
          </a:xfrm>
          <a:prstGeom prst="rect">
            <a:avLst/>
          </a:prstGeom>
          <a:noFill/>
          <a:ln w="9525">
            <a:noFill/>
            <a:miter lim="800000"/>
            <a:headEnd/>
            <a:tailEnd/>
          </a:ln>
        </p:spPr>
        <p:txBody>
          <a:bodyPr rIns="137160" anchor="ctr"/>
          <a:lstStyle/>
          <a:p>
            <a:pPr algn="r">
              <a:lnSpc>
                <a:spcPct val="105000"/>
              </a:lnSpc>
              <a:spcBef>
                <a:spcPct val="45000"/>
              </a:spcBef>
              <a:buClr>
                <a:srgbClr val="00B85C"/>
              </a:buClr>
              <a:buSzPct val="120000"/>
              <a:buFont typeface="Wingdings" pitchFamily="2" charset="2"/>
              <a:buNone/>
            </a:pPr>
            <a:r>
              <a:rPr lang="en-US" sz="2500" dirty="0">
                <a:latin typeface="Arial"/>
                <a:cs typeface="Arial"/>
              </a:rPr>
              <a:t>$301 &amp; up</a:t>
            </a:r>
          </a:p>
        </p:txBody>
      </p:sp>
      <p:sp>
        <p:nvSpPr>
          <p:cNvPr id="24" name="Rectangle 27"/>
          <p:cNvSpPr>
            <a:spLocks noChangeArrowheads="1"/>
          </p:cNvSpPr>
          <p:nvPr/>
        </p:nvSpPr>
        <p:spPr bwMode="auto">
          <a:xfrm>
            <a:off x="7874000" y="1428750"/>
            <a:ext cx="795338" cy="890587"/>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b="1" i="1">
                <a:latin typeface="Arial"/>
                <a:cs typeface="Arial"/>
              </a:rPr>
              <a:t>Q</a:t>
            </a:r>
            <a:r>
              <a:rPr lang="en-US" sz="2500" b="1" i="1" baseline="30000">
                <a:latin typeface="Arial"/>
                <a:cs typeface="Arial"/>
              </a:rPr>
              <a:t>d</a:t>
            </a:r>
          </a:p>
        </p:txBody>
      </p:sp>
      <p:sp>
        <p:nvSpPr>
          <p:cNvPr id="25" name="Rectangle 26"/>
          <p:cNvSpPr>
            <a:spLocks noChangeArrowheads="1"/>
          </p:cNvSpPr>
          <p:nvPr/>
        </p:nvSpPr>
        <p:spPr bwMode="auto">
          <a:xfrm>
            <a:off x="5148263" y="1428750"/>
            <a:ext cx="2725737" cy="890587"/>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who buys</a:t>
            </a:r>
          </a:p>
        </p:txBody>
      </p:sp>
      <p:sp>
        <p:nvSpPr>
          <p:cNvPr id="26" name="Rectangle 25"/>
          <p:cNvSpPr>
            <a:spLocks noChangeArrowheads="1"/>
          </p:cNvSpPr>
          <p:nvPr/>
        </p:nvSpPr>
        <p:spPr bwMode="auto">
          <a:xfrm>
            <a:off x="3413125" y="1428750"/>
            <a:ext cx="1735138" cy="890587"/>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500" b="1" i="1" dirty="0">
                <a:latin typeface="Arial"/>
                <a:cs typeface="Arial"/>
              </a:rPr>
              <a:t>P</a:t>
            </a:r>
            <a:r>
              <a:rPr lang="en-US" sz="2500" dirty="0">
                <a:latin typeface="Arial"/>
                <a:cs typeface="Arial"/>
              </a:rPr>
              <a:t> (price </a:t>
            </a:r>
            <a:br>
              <a:rPr lang="en-US" sz="2500" dirty="0">
                <a:latin typeface="Arial"/>
                <a:cs typeface="Arial"/>
              </a:rPr>
            </a:br>
            <a:r>
              <a:rPr lang="en-US" sz="2500" dirty="0">
                <a:latin typeface="Arial"/>
                <a:cs typeface="Arial"/>
              </a:rPr>
              <a:t>of iPad)</a:t>
            </a:r>
          </a:p>
        </p:txBody>
      </p:sp>
      <p:sp>
        <p:nvSpPr>
          <p:cNvPr id="27" name="Line 37"/>
          <p:cNvSpPr>
            <a:spLocks noChangeShapeType="1"/>
          </p:cNvSpPr>
          <p:nvPr/>
        </p:nvSpPr>
        <p:spPr bwMode="auto">
          <a:xfrm>
            <a:off x="3413125" y="1428750"/>
            <a:ext cx="5256213" cy="0"/>
          </a:xfrm>
          <a:prstGeom prst="line">
            <a:avLst/>
          </a:prstGeom>
          <a:noFill/>
          <a:ln w="12700" cap="sq">
            <a:solidFill>
              <a:schemeClr val="tx1"/>
            </a:solidFill>
            <a:round/>
            <a:headEnd/>
            <a:tailEnd/>
          </a:ln>
        </p:spPr>
        <p:txBody>
          <a:bodyPr rIns="0" anchor="ctr"/>
          <a:lstStyle/>
          <a:p>
            <a:endParaRPr lang="en-US"/>
          </a:p>
        </p:txBody>
      </p:sp>
      <p:sp>
        <p:nvSpPr>
          <p:cNvPr id="28" name="Line 38"/>
          <p:cNvSpPr>
            <a:spLocks noChangeShapeType="1"/>
          </p:cNvSpPr>
          <p:nvPr/>
        </p:nvSpPr>
        <p:spPr bwMode="auto">
          <a:xfrm>
            <a:off x="3413125" y="2319337"/>
            <a:ext cx="5256213" cy="0"/>
          </a:xfrm>
          <a:prstGeom prst="line">
            <a:avLst/>
          </a:prstGeom>
          <a:noFill/>
          <a:ln w="12700">
            <a:solidFill>
              <a:schemeClr val="tx1"/>
            </a:solidFill>
            <a:round/>
            <a:headEnd/>
            <a:tailEnd/>
          </a:ln>
        </p:spPr>
        <p:txBody>
          <a:bodyPr rIns="0" anchor="ctr"/>
          <a:lstStyle/>
          <a:p>
            <a:endParaRPr lang="en-US"/>
          </a:p>
        </p:txBody>
      </p:sp>
      <p:sp>
        <p:nvSpPr>
          <p:cNvPr id="29" name="Line 41"/>
          <p:cNvSpPr>
            <a:spLocks noChangeShapeType="1"/>
          </p:cNvSpPr>
          <p:nvPr/>
        </p:nvSpPr>
        <p:spPr bwMode="auto">
          <a:xfrm>
            <a:off x="3413125" y="6172200"/>
            <a:ext cx="5256213" cy="0"/>
          </a:xfrm>
          <a:prstGeom prst="line">
            <a:avLst/>
          </a:prstGeom>
          <a:noFill/>
          <a:ln w="12700" cap="sq">
            <a:solidFill>
              <a:schemeClr val="tx1"/>
            </a:solidFill>
            <a:round/>
            <a:headEnd/>
            <a:tailEnd/>
          </a:ln>
        </p:spPr>
        <p:txBody>
          <a:bodyPr rIns="0" anchor="ctr"/>
          <a:lstStyle/>
          <a:p>
            <a:endParaRPr lang="en-US"/>
          </a:p>
        </p:txBody>
      </p:sp>
      <p:sp>
        <p:nvSpPr>
          <p:cNvPr id="30" name="Line 42"/>
          <p:cNvSpPr>
            <a:spLocks noChangeShapeType="1"/>
          </p:cNvSpPr>
          <p:nvPr/>
        </p:nvSpPr>
        <p:spPr bwMode="auto">
          <a:xfrm>
            <a:off x="3413125" y="1428750"/>
            <a:ext cx="0" cy="4743450"/>
          </a:xfrm>
          <a:prstGeom prst="line">
            <a:avLst/>
          </a:prstGeom>
          <a:noFill/>
          <a:ln w="12700" cap="sq">
            <a:solidFill>
              <a:schemeClr val="tx1"/>
            </a:solidFill>
            <a:round/>
            <a:headEnd/>
            <a:tailEnd/>
          </a:ln>
        </p:spPr>
        <p:txBody>
          <a:bodyPr rIns="0" anchor="ctr"/>
          <a:lstStyle/>
          <a:p>
            <a:endParaRPr lang="en-US"/>
          </a:p>
        </p:txBody>
      </p:sp>
      <p:sp>
        <p:nvSpPr>
          <p:cNvPr id="31" name="Line 43"/>
          <p:cNvSpPr>
            <a:spLocks noChangeShapeType="1"/>
          </p:cNvSpPr>
          <p:nvPr/>
        </p:nvSpPr>
        <p:spPr bwMode="auto">
          <a:xfrm>
            <a:off x="5148263" y="1428750"/>
            <a:ext cx="0" cy="4743450"/>
          </a:xfrm>
          <a:prstGeom prst="line">
            <a:avLst/>
          </a:prstGeom>
          <a:noFill/>
          <a:ln w="12700">
            <a:solidFill>
              <a:schemeClr val="tx1"/>
            </a:solidFill>
            <a:round/>
            <a:headEnd/>
            <a:tailEnd/>
          </a:ln>
        </p:spPr>
        <p:txBody>
          <a:bodyPr rIns="0" anchor="ctr"/>
          <a:lstStyle/>
          <a:p>
            <a:endParaRPr lang="en-US"/>
          </a:p>
        </p:txBody>
      </p:sp>
      <p:sp>
        <p:nvSpPr>
          <p:cNvPr id="32" name="Line 44"/>
          <p:cNvSpPr>
            <a:spLocks noChangeShapeType="1"/>
          </p:cNvSpPr>
          <p:nvPr/>
        </p:nvSpPr>
        <p:spPr bwMode="auto">
          <a:xfrm>
            <a:off x="7874000" y="1428750"/>
            <a:ext cx="0" cy="4743450"/>
          </a:xfrm>
          <a:prstGeom prst="line">
            <a:avLst/>
          </a:prstGeom>
          <a:noFill/>
          <a:ln w="12700">
            <a:solidFill>
              <a:schemeClr val="tx1"/>
            </a:solidFill>
            <a:round/>
            <a:headEnd/>
            <a:tailEnd/>
          </a:ln>
        </p:spPr>
        <p:txBody>
          <a:bodyPr rIns="0" anchor="ctr"/>
          <a:lstStyle/>
          <a:p>
            <a:endParaRPr lang="en-US"/>
          </a:p>
        </p:txBody>
      </p:sp>
      <p:sp>
        <p:nvSpPr>
          <p:cNvPr id="33" name="Line 45"/>
          <p:cNvSpPr>
            <a:spLocks noChangeShapeType="1"/>
          </p:cNvSpPr>
          <p:nvPr/>
        </p:nvSpPr>
        <p:spPr bwMode="auto">
          <a:xfrm>
            <a:off x="8669338" y="1428750"/>
            <a:ext cx="0" cy="4743450"/>
          </a:xfrm>
          <a:prstGeom prst="line">
            <a:avLst/>
          </a:prstGeom>
          <a:noFill/>
          <a:ln w="12700" cap="sq">
            <a:solidFill>
              <a:schemeClr val="tx1"/>
            </a:solidFill>
            <a:round/>
            <a:headEnd/>
            <a:tailEnd/>
          </a:ln>
        </p:spPr>
        <p:txBody>
          <a:bodyPr rIns="0" anchor="ctr"/>
          <a:lstStyle/>
          <a:p>
            <a:endParaRPr lang="en-US"/>
          </a:p>
        </p:txBody>
      </p:sp>
      <p:sp>
        <p:nvSpPr>
          <p:cNvPr id="34" name="Line 109"/>
          <p:cNvSpPr>
            <a:spLocks noChangeShapeType="1"/>
          </p:cNvSpPr>
          <p:nvPr/>
        </p:nvSpPr>
        <p:spPr bwMode="auto">
          <a:xfrm>
            <a:off x="3413125" y="3009900"/>
            <a:ext cx="5256213" cy="0"/>
          </a:xfrm>
          <a:prstGeom prst="line">
            <a:avLst/>
          </a:prstGeom>
          <a:noFill/>
          <a:ln w="12700">
            <a:solidFill>
              <a:schemeClr val="tx1"/>
            </a:solidFill>
            <a:round/>
            <a:headEnd/>
            <a:tailEnd/>
          </a:ln>
        </p:spPr>
        <p:txBody>
          <a:bodyPr rIns="0" anchor="ctr"/>
          <a:lstStyle/>
          <a:p>
            <a:endParaRPr lang="en-US"/>
          </a:p>
        </p:txBody>
      </p:sp>
      <p:sp>
        <p:nvSpPr>
          <p:cNvPr id="35" name="Line 117"/>
          <p:cNvSpPr>
            <a:spLocks noChangeShapeType="1"/>
          </p:cNvSpPr>
          <p:nvPr/>
        </p:nvSpPr>
        <p:spPr bwMode="auto">
          <a:xfrm>
            <a:off x="3413125" y="3700462"/>
            <a:ext cx="5256213" cy="0"/>
          </a:xfrm>
          <a:prstGeom prst="line">
            <a:avLst/>
          </a:prstGeom>
          <a:noFill/>
          <a:ln w="12700">
            <a:solidFill>
              <a:schemeClr val="tx1"/>
            </a:solidFill>
            <a:round/>
            <a:headEnd/>
            <a:tailEnd/>
          </a:ln>
        </p:spPr>
        <p:txBody>
          <a:bodyPr rIns="0" anchor="ctr"/>
          <a:lstStyle/>
          <a:p>
            <a:endParaRPr lang="en-US"/>
          </a:p>
        </p:txBody>
      </p:sp>
      <p:sp>
        <p:nvSpPr>
          <p:cNvPr id="36" name="Line 125"/>
          <p:cNvSpPr>
            <a:spLocks noChangeShapeType="1"/>
          </p:cNvSpPr>
          <p:nvPr/>
        </p:nvSpPr>
        <p:spPr bwMode="auto">
          <a:xfrm>
            <a:off x="3413125" y="4391025"/>
            <a:ext cx="5256213" cy="0"/>
          </a:xfrm>
          <a:prstGeom prst="line">
            <a:avLst/>
          </a:prstGeom>
          <a:noFill/>
          <a:ln w="12700">
            <a:solidFill>
              <a:schemeClr val="tx1"/>
            </a:solidFill>
            <a:round/>
            <a:headEnd/>
            <a:tailEnd/>
          </a:ln>
        </p:spPr>
        <p:txBody>
          <a:bodyPr rIns="0" anchor="ctr"/>
          <a:lstStyle/>
          <a:p>
            <a:endParaRPr lang="en-US"/>
          </a:p>
        </p:txBody>
      </p:sp>
      <p:sp>
        <p:nvSpPr>
          <p:cNvPr id="37" name="Line 133"/>
          <p:cNvSpPr>
            <a:spLocks noChangeShapeType="1"/>
          </p:cNvSpPr>
          <p:nvPr/>
        </p:nvSpPr>
        <p:spPr bwMode="auto">
          <a:xfrm>
            <a:off x="3413125" y="5281612"/>
            <a:ext cx="5256213" cy="0"/>
          </a:xfrm>
          <a:prstGeom prst="line">
            <a:avLst/>
          </a:prstGeom>
          <a:noFill/>
          <a:ln w="12700">
            <a:solidFill>
              <a:schemeClr val="tx1"/>
            </a:solidFill>
            <a:round/>
            <a:headEnd/>
            <a:tailEnd/>
          </a:ln>
        </p:spPr>
        <p:txBody>
          <a:bodyPr rIns="0" anchor="ctr"/>
          <a:lstStyle/>
          <a:p>
            <a:endParaRPr lang="en-US"/>
          </a:p>
        </p:txBody>
      </p:sp>
      <p:graphicFrame>
        <p:nvGraphicFramePr>
          <p:cNvPr id="38" name="Group 91"/>
          <p:cNvGraphicFramePr>
            <a:graphicFrameLocks noGrp="1"/>
          </p:cNvGraphicFramePr>
          <p:nvPr>
            <p:extLst>
              <p:ext uri="{D42A27DB-BD31-4B8C-83A1-F6EECF244321}">
                <p14:modId xmlns:p14="http://schemas.microsoft.com/office/powerpoint/2010/main" val="1747165242"/>
              </p:ext>
            </p:extLst>
          </p:nvPr>
        </p:nvGraphicFramePr>
        <p:xfrm>
          <a:off x="304800" y="2819400"/>
          <a:ext cx="2711450" cy="2932114"/>
        </p:xfrm>
        <a:graphic>
          <a:graphicData uri="http://schemas.openxmlformats.org/drawingml/2006/table">
            <a:tbl>
              <a:tblPr>
                <a:tableStyleId>{2D5ABB26-0587-4C30-8999-92F81FD0307C}</a:tableStyleId>
              </a:tblPr>
              <a:tblGrid>
                <a:gridCol w="1679575">
                  <a:extLst>
                    <a:ext uri="{9D8B030D-6E8A-4147-A177-3AD203B41FA5}">
                      <a16:colId xmlns:a16="http://schemas.microsoft.com/office/drawing/2014/main" val="20000"/>
                    </a:ext>
                  </a:extLst>
                </a:gridCol>
                <a:gridCol w="1031875">
                  <a:extLst>
                    <a:ext uri="{9D8B030D-6E8A-4147-A177-3AD203B41FA5}">
                      <a16:colId xmlns:a16="http://schemas.microsoft.com/office/drawing/2014/main" val="20001"/>
                    </a:ext>
                  </a:extLst>
                </a:gridCol>
              </a:tblGrid>
              <a:tr h="5873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effectLst/>
                        </a:rPr>
                        <a:t>Name</a:t>
                      </a:r>
                      <a:endParaRPr kumimoji="0" lang="en-US" sz="2600" b="0" i="1" u="none" strike="noStrike" cap="none" normalizeH="0" baseline="0" dirty="0">
                        <a:ln>
                          <a:noFill/>
                        </a:ln>
                        <a:solidFill>
                          <a:schemeClr val="tx1"/>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effectLst/>
                        </a:rPr>
                        <a:t>WTP</a:t>
                      </a:r>
                      <a:endParaRPr kumimoji="0" lang="en-US" sz="2600" b="0" i="1" u="none" strike="noStrike" cap="none" normalizeH="0" baseline="0" dirty="0">
                        <a:ln>
                          <a:noFill/>
                        </a:ln>
                        <a:solidFill>
                          <a:schemeClr val="tx1"/>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Alexis</a:t>
                      </a:r>
                      <a:endParaRPr kumimoji="0" lang="en-US" sz="2600" b="0" i="0" u="none" strike="noStrike" cap="none" normalizeH="0" baseline="0" dirty="0">
                        <a:ln>
                          <a:noFill/>
                        </a:ln>
                        <a:solidFill>
                          <a:schemeClr val="accent6">
                            <a:lumMod val="50000"/>
                          </a:schemeClr>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$250</a:t>
                      </a:r>
                      <a:endParaRPr kumimoji="0" lang="en-US" sz="2600" b="0" i="0" u="none" strike="noStrike" cap="none" normalizeH="0" baseline="0" dirty="0">
                        <a:ln>
                          <a:noFill/>
                        </a:ln>
                        <a:solidFill>
                          <a:schemeClr val="accent6">
                            <a:lumMod val="50000"/>
                          </a:schemeClr>
                        </a:solidFill>
                        <a:effectLst/>
                        <a:latin typeface="Arial" charset="0"/>
                      </a:endParaRP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Cameron</a:t>
                      </a:r>
                      <a:endParaRPr kumimoji="0" lang="en-US" sz="2600" b="0" i="0" u="none" strike="noStrike" cap="none" normalizeH="0" baseline="0" dirty="0">
                        <a:ln>
                          <a:noFill/>
                        </a:ln>
                        <a:solidFill>
                          <a:schemeClr val="accent6">
                            <a:lumMod val="50000"/>
                          </a:schemeClr>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175</a:t>
                      </a:r>
                      <a:endParaRPr kumimoji="0" lang="en-US" sz="2600" b="0" i="0" u="none" strike="noStrike" cap="none" normalizeH="0" baseline="0" dirty="0">
                        <a:ln>
                          <a:noFill/>
                        </a:ln>
                        <a:solidFill>
                          <a:schemeClr val="accent6">
                            <a:lumMod val="50000"/>
                          </a:schemeClr>
                        </a:solidFill>
                        <a:effectLst/>
                        <a:latin typeface="Arial" charset="0"/>
                      </a:endParaRP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2"/>
                  </a:ext>
                </a:extLst>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Fatima</a:t>
                      </a:r>
                      <a:endParaRPr kumimoji="0" lang="en-US" sz="2600" b="0" i="0" u="none" strike="noStrike" cap="none" normalizeH="0" baseline="0" dirty="0">
                        <a:ln>
                          <a:noFill/>
                        </a:ln>
                        <a:solidFill>
                          <a:schemeClr val="accent6">
                            <a:lumMod val="50000"/>
                          </a:schemeClr>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300</a:t>
                      </a:r>
                      <a:endParaRPr kumimoji="0" lang="en-US" sz="2600" b="0" i="0" u="none" strike="noStrike" cap="none" normalizeH="0" baseline="0" dirty="0">
                        <a:ln>
                          <a:noFill/>
                        </a:ln>
                        <a:solidFill>
                          <a:schemeClr val="accent6">
                            <a:lumMod val="50000"/>
                          </a:schemeClr>
                        </a:solidFill>
                        <a:effectLst/>
                        <a:latin typeface="Arial" charset="0"/>
                      </a:endParaRP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3"/>
                  </a:ext>
                </a:extLst>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Jamir</a:t>
                      </a:r>
                      <a:endParaRPr kumimoji="0" lang="en-US" sz="2600" b="0" i="0" u="none" strike="noStrike" cap="none" normalizeH="0" baseline="0" dirty="0">
                        <a:ln>
                          <a:noFill/>
                        </a:ln>
                        <a:solidFill>
                          <a:schemeClr val="accent6">
                            <a:lumMod val="50000"/>
                          </a:schemeClr>
                        </a:solidFill>
                        <a:effectLst/>
                        <a:latin typeface="Arial" charset="0"/>
                      </a:endParaRPr>
                    </a:p>
                  </a:txBody>
                  <a:tcPr marL="1371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3F3"/>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u="none" strike="noStrike" cap="none" normalizeH="0" baseline="0" dirty="0">
                          <a:ln>
                            <a:noFill/>
                          </a:ln>
                          <a:solidFill>
                            <a:schemeClr val="accent6">
                              <a:lumMod val="50000"/>
                            </a:schemeClr>
                          </a:solidFill>
                          <a:effectLst/>
                        </a:rPr>
                        <a:t>125</a:t>
                      </a:r>
                      <a:endParaRPr kumimoji="0" lang="en-US" sz="2600" b="0" i="0" u="none" strike="noStrike" cap="none" normalizeH="0" baseline="0" dirty="0">
                        <a:ln>
                          <a:noFill/>
                        </a:ln>
                        <a:solidFill>
                          <a:schemeClr val="accent6">
                            <a:lumMod val="50000"/>
                          </a:schemeClr>
                        </a:solidFill>
                        <a:effectLst/>
                        <a:latin typeface="Arial" charset="0"/>
                      </a:endParaRPr>
                    </a:p>
                  </a:txBody>
                  <a:tcPr marR="18288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3F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75291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5" grpId="0"/>
      <p:bldP spid="16" grpId="0"/>
      <p:bldP spid="18" grpId="0"/>
      <p:bldP spid="19"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66"/>
          <p:cNvGraphicFramePr>
            <a:graphicFrameLocks noChangeAspect="1"/>
          </p:cNvGraphicFramePr>
          <p:nvPr/>
        </p:nvGraphicFramePr>
        <p:xfrm>
          <a:off x="214313" y="804863"/>
          <a:ext cx="5900737" cy="5711825"/>
        </p:xfrm>
        <a:graphic>
          <a:graphicData uri="http://schemas.openxmlformats.org/presentationml/2006/ole">
            <mc:AlternateContent xmlns:mc="http://schemas.openxmlformats.org/markup-compatibility/2006">
              <mc:Choice xmlns:v="urn:schemas-microsoft-com:vml" Requires="v">
                <p:oleObj spid="_x0000_s4146" name="Worksheet" r:id="rId4" imgW="3667125" imgH="3552944" progId="Excel.Sheet.8">
                  <p:embed/>
                </p:oleObj>
              </mc:Choice>
              <mc:Fallback>
                <p:oleObj name="Worksheet" r:id="rId4" imgW="3667125" imgH="355294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804863"/>
                        <a:ext cx="5900737" cy="571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9" name="Line 69"/>
          <p:cNvSpPr>
            <a:spLocks noChangeShapeType="1"/>
          </p:cNvSpPr>
          <p:nvPr/>
        </p:nvSpPr>
        <p:spPr bwMode="auto">
          <a:xfrm flipV="1">
            <a:off x="1643063" y="1270000"/>
            <a:ext cx="0" cy="815975"/>
          </a:xfrm>
          <a:prstGeom prst="line">
            <a:avLst/>
          </a:prstGeom>
          <a:noFill/>
          <a:ln w="57150">
            <a:solidFill>
              <a:srgbClr val="FF0000"/>
            </a:solidFill>
            <a:round/>
            <a:headEnd/>
            <a:tailEnd/>
          </a:ln>
        </p:spPr>
        <p:txBody>
          <a:bodyPr/>
          <a:lstStyle/>
          <a:p>
            <a:endParaRPr lang="en-US"/>
          </a:p>
        </p:txBody>
      </p:sp>
      <p:sp>
        <p:nvSpPr>
          <p:cNvPr id="71750" name="Line 70"/>
          <p:cNvSpPr>
            <a:spLocks noChangeShapeType="1"/>
          </p:cNvSpPr>
          <p:nvPr/>
        </p:nvSpPr>
        <p:spPr bwMode="auto">
          <a:xfrm>
            <a:off x="1614488" y="2078038"/>
            <a:ext cx="855662" cy="0"/>
          </a:xfrm>
          <a:prstGeom prst="line">
            <a:avLst/>
          </a:prstGeom>
          <a:noFill/>
          <a:ln w="57150">
            <a:solidFill>
              <a:srgbClr val="FF0000"/>
            </a:solidFill>
            <a:round/>
            <a:headEnd/>
            <a:tailEnd/>
          </a:ln>
        </p:spPr>
        <p:txBody>
          <a:bodyPr/>
          <a:lstStyle/>
          <a:p>
            <a:endParaRPr lang="en-US"/>
          </a:p>
        </p:txBody>
      </p:sp>
      <p:sp>
        <p:nvSpPr>
          <p:cNvPr id="1031" name="Rectangle 2"/>
          <p:cNvSpPr>
            <a:spLocks noGrp="1" noChangeArrowheads="1"/>
          </p:cNvSpPr>
          <p:nvPr>
            <p:ph type="title"/>
          </p:nvPr>
        </p:nvSpPr>
        <p:spPr/>
        <p:txBody>
          <a:bodyPr/>
          <a:lstStyle/>
          <a:p>
            <a:pPr eaLnBrk="1" hangingPunct="1"/>
            <a:r>
              <a:rPr lang="en-US" dirty="0">
                <a:solidFill>
                  <a:schemeClr val="accent6">
                    <a:lumMod val="50000"/>
                  </a:schemeClr>
                </a:solidFill>
              </a:rPr>
              <a:t>EXAMPLE 1C: The demand curve – 1 </a:t>
            </a:r>
          </a:p>
        </p:txBody>
      </p:sp>
      <p:sp>
        <p:nvSpPr>
          <p:cNvPr id="13" name="Slide Number Placeholder 12"/>
          <p:cNvSpPr>
            <a:spLocks noGrp="1"/>
          </p:cNvSpPr>
          <p:nvPr>
            <p:ph type="sldNum" sz="quarter" idx="10"/>
          </p:nvPr>
        </p:nvSpPr>
        <p:spPr/>
        <p:txBody>
          <a:bodyPr/>
          <a:lstStyle/>
          <a:p>
            <a:pPr>
              <a:defRPr/>
            </a:pPr>
            <a:fld id="{2F37425F-5E17-4209-B948-B5CE2119E408}" type="slidenum">
              <a:rPr lang="en-US" smtClean="0"/>
              <a:pPr>
                <a:defRPr/>
              </a:pPr>
              <a:t>7</a:t>
            </a:fld>
            <a:endParaRPr lang="en-US" dirty="0"/>
          </a:p>
        </p:txBody>
      </p:sp>
      <p:graphicFrame>
        <p:nvGraphicFramePr>
          <p:cNvPr id="71745" name="Group 65"/>
          <p:cNvGraphicFramePr>
            <a:graphicFrameLocks noGrp="1"/>
          </p:cNvGraphicFramePr>
          <p:nvPr/>
        </p:nvGraphicFramePr>
        <p:xfrm>
          <a:off x="6146800" y="1370013"/>
          <a:ext cx="2530475" cy="4335465"/>
        </p:xfrm>
        <a:graphic>
          <a:graphicData uri="http://schemas.openxmlformats.org/drawingml/2006/table">
            <a:tbl>
              <a:tblPr/>
              <a:tblGrid>
                <a:gridCol w="1735138">
                  <a:extLst>
                    <a:ext uri="{9D8B030D-6E8A-4147-A177-3AD203B41FA5}">
                      <a16:colId xmlns:a16="http://schemas.microsoft.com/office/drawing/2014/main" val="20000"/>
                    </a:ext>
                  </a:extLst>
                </a:gridCol>
                <a:gridCol w="795337">
                  <a:extLst>
                    <a:ext uri="{9D8B030D-6E8A-4147-A177-3AD203B41FA5}">
                      <a16:colId xmlns:a16="http://schemas.microsoft.com/office/drawing/2014/main" val="20001"/>
                    </a:ext>
                  </a:extLst>
                </a:gridCol>
              </a:tblGrid>
              <a:tr h="8826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1" i="1" u="none" strike="noStrike" cap="none" normalizeH="0" baseline="0" dirty="0">
                          <a:ln>
                            <a:noFill/>
                          </a:ln>
                          <a:solidFill>
                            <a:schemeClr val="tx1"/>
                          </a:solidFill>
                          <a:effectLst/>
                          <a:latin typeface="Arial" charset="0"/>
                        </a:rPr>
                        <a:t>P</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1" i="1" u="none" strike="noStrike" cap="none" normalizeH="0" baseline="0" dirty="0" err="1">
                          <a:ln>
                            <a:noFill/>
                          </a:ln>
                          <a:solidFill>
                            <a:schemeClr val="tx1"/>
                          </a:solidFill>
                          <a:effectLst/>
                          <a:latin typeface="Arial" charset="0"/>
                        </a:rPr>
                        <a:t>Q</a:t>
                      </a:r>
                      <a:r>
                        <a:rPr kumimoji="0" lang="en-US" sz="2500" b="1" i="1" u="none" strike="noStrike" cap="none" normalizeH="0" baseline="30000" dirty="0" err="1">
                          <a:ln>
                            <a:noFill/>
                          </a:ln>
                          <a:solidFill>
                            <a:schemeClr val="tx1"/>
                          </a:solidFill>
                          <a:effectLst/>
                          <a:latin typeface="Arial" charset="0"/>
                        </a:rPr>
                        <a:t>d</a:t>
                      </a:r>
                      <a:endParaRPr kumimoji="0" lang="en-US" sz="2500" b="1" i="1" u="none" strike="noStrike" cap="none" normalizeH="0" baseline="30000" dirty="0">
                        <a:ln>
                          <a:noFill/>
                        </a:ln>
                        <a:solidFill>
                          <a:schemeClr val="tx1"/>
                        </a:solidFill>
                        <a:effectLst/>
                        <a:latin typeface="Arial" charset="0"/>
                      </a:endParaRP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$301 &amp; up</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0</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251 – 300</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1</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176 – 250</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2</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126 – 175</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3</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05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   0 – 125</a:t>
                      </a:r>
                    </a:p>
                  </a:txBody>
                  <a:tcPr marR="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4</a:t>
                      </a:r>
                    </a:p>
                  </a:txBody>
                  <a:tcPr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55" name="Text Box 67"/>
          <p:cNvSpPr txBox="1">
            <a:spLocks noChangeArrowheads="1"/>
          </p:cNvSpPr>
          <p:nvPr/>
        </p:nvSpPr>
        <p:spPr bwMode="auto">
          <a:xfrm>
            <a:off x="892175" y="838200"/>
            <a:ext cx="403225"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P</a:t>
            </a:r>
          </a:p>
        </p:txBody>
      </p:sp>
      <p:sp>
        <p:nvSpPr>
          <p:cNvPr id="1056" name="Text Box 68"/>
          <p:cNvSpPr txBox="1">
            <a:spLocks noChangeArrowheads="1"/>
          </p:cNvSpPr>
          <p:nvPr/>
        </p:nvSpPr>
        <p:spPr bwMode="auto">
          <a:xfrm>
            <a:off x="5257800" y="5805488"/>
            <a:ext cx="474663" cy="519112"/>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Q</a:t>
            </a:r>
          </a:p>
        </p:txBody>
      </p:sp>
      <p:sp>
        <p:nvSpPr>
          <p:cNvPr id="71764" name="Line 84"/>
          <p:cNvSpPr>
            <a:spLocks noChangeShapeType="1"/>
          </p:cNvSpPr>
          <p:nvPr/>
        </p:nvSpPr>
        <p:spPr bwMode="auto">
          <a:xfrm flipV="1">
            <a:off x="4983163" y="4081463"/>
            <a:ext cx="0" cy="1481137"/>
          </a:xfrm>
          <a:prstGeom prst="line">
            <a:avLst/>
          </a:prstGeom>
          <a:noFill/>
          <a:ln w="57150">
            <a:solidFill>
              <a:srgbClr val="FF0000"/>
            </a:solidFill>
            <a:round/>
            <a:headEnd/>
            <a:tailEnd/>
          </a:ln>
        </p:spPr>
        <p:txBody>
          <a:bodyPr/>
          <a:lstStyle/>
          <a:p>
            <a:endParaRPr lang="en-US"/>
          </a:p>
        </p:txBody>
      </p:sp>
      <p:sp>
        <p:nvSpPr>
          <p:cNvPr id="71767" name="Line 87"/>
          <p:cNvSpPr>
            <a:spLocks noChangeShapeType="1"/>
          </p:cNvSpPr>
          <p:nvPr/>
        </p:nvSpPr>
        <p:spPr bwMode="auto">
          <a:xfrm flipV="1">
            <a:off x="4135438" y="3486150"/>
            <a:ext cx="0" cy="630238"/>
          </a:xfrm>
          <a:prstGeom prst="line">
            <a:avLst/>
          </a:prstGeom>
          <a:noFill/>
          <a:ln w="57150">
            <a:solidFill>
              <a:srgbClr val="FF0000"/>
            </a:solidFill>
            <a:round/>
            <a:headEnd/>
            <a:tailEnd/>
          </a:ln>
        </p:spPr>
        <p:txBody>
          <a:bodyPr/>
          <a:lstStyle/>
          <a:p>
            <a:endParaRPr lang="en-US"/>
          </a:p>
        </p:txBody>
      </p:sp>
      <p:sp>
        <p:nvSpPr>
          <p:cNvPr id="71768" name="Line 88"/>
          <p:cNvSpPr>
            <a:spLocks noChangeShapeType="1"/>
          </p:cNvSpPr>
          <p:nvPr/>
        </p:nvSpPr>
        <p:spPr bwMode="auto">
          <a:xfrm>
            <a:off x="4106863" y="4110038"/>
            <a:ext cx="876300" cy="0"/>
          </a:xfrm>
          <a:prstGeom prst="line">
            <a:avLst/>
          </a:prstGeom>
          <a:noFill/>
          <a:ln w="57150">
            <a:solidFill>
              <a:srgbClr val="FF0000"/>
            </a:solidFill>
            <a:round/>
            <a:headEnd/>
            <a:tailEnd/>
          </a:ln>
        </p:spPr>
        <p:txBody>
          <a:bodyPr/>
          <a:lstStyle/>
          <a:p>
            <a:endParaRPr lang="en-US"/>
          </a:p>
        </p:txBody>
      </p:sp>
      <p:sp>
        <p:nvSpPr>
          <p:cNvPr id="71770" name="Line 90"/>
          <p:cNvSpPr>
            <a:spLocks noChangeShapeType="1"/>
          </p:cNvSpPr>
          <p:nvPr/>
        </p:nvSpPr>
        <p:spPr bwMode="auto">
          <a:xfrm flipV="1">
            <a:off x="3306763" y="2636838"/>
            <a:ext cx="0" cy="884237"/>
          </a:xfrm>
          <a:prstGeom prst="line">
            <a:avLst/>
          </a:prstGeom>
          <a:noFill/>
          <a:ln w="57150">
            <a:solidFill>
              <a:srgbClr val="FF0000"/>
            </a:solidFill>
            <a:round/>
            <a:headEnd/>
            <a:tailEnd/>
          </a:ln>
        </p:spPr>
        <p:txBody>
          <a:bodyPr/>
          <a:lstStyle/>
          <a:p>
            <a:endParaRPr lang="en-US"/>
          </a:p>
        </p:txBody>
      </p:sp>
      <p:sp>
        <p:nvSpPr>
          <p:cNvPr id="71771" name="Line 91"/>
          <p:cNvSpPr>
            <a:spLocks noChangeShapeType="1"/>
          </p:cNvSpPr>
          <p:nvPr/>
        </p:nvSpPr>
        <p:spPr bwMode="auto">
          <a:xfrm>
            <a:off x="3278188" y="3513138"/>
            <a:ext cx="855662" cy="0"/>
          </a:xfrm>
          <a:prstGeom prst="line">
            <a:avLst/>
          </a:prstGeom>
          <a:noFill/>
          <a:ln w="57150">
            <a:solidFill>
              <a:srgbClr val="FF0000"/>
            </a:solidFill>
            <a:round/>
            <a:headEnd/>
            <a:tailEnd/>
          </a:ln>
        </p:spPr>
        <p:txBody>
          <a:bodyPr/>
          <a:lstStyle/>
          <a:p>
            <a:endParaRPr lang="en-US"/>
          </a:p>
        </p:txBody>
      </p:sp>
      <p:sp>
        <p:nvSpPr>
          <p:cNvPr id="71773" name="Line 93"/>
          <p:cNvSpPr>
            <a:spLocks noChangeShapeType="1"/>
          </p:cNvSpPr>
          <p:nvPr/>
        </p:nvSpPr>
        <p:spPr bwMode="auto">
          <a:xfrm flipV="1">
            <a:off x="2466975" y="2049463"/>
            <a:ext cx="0" cy="620712"/>
          </a:xfrm>
          <a:prstGeom prst="line">
            <a:avLst/>
          </a:prstGeom>
          <a:noFill/>
          <a:ln w="57150">
            <a:solidFill>
              <a:srgbClr val="FF0000"/>
            </a:solidFill>
            <a:round/>
            <a:headEnd/>
            <a:tailEnd/>
          </a:ln>
        </p:spPr>
        <p:txBody>
          <a:bodyPr/>
          <a:lstStyle/>
          <a:p>
            <a:endParaRPr lang="en-US"/>
          </a:p>
        </p:txBody>
      </p:sp>
      <p:sp>
        <p:nvSpPr>
          <p:cNvPr id="71774" name="Line 94"/>
          <p:cNvSpPr>
            <a:spLocks noChangeShapeType="1"/>
          </p:cNvSpPr>
          <p:nvPr/>
        </p:nvSpPr>
        <p:spPr bwMode="auto">
          <a:xfrm>
            <a:off x="2438400" y="2663825"/>
            <a:ext cx="868363" cy="0"/>
          </a:xfrm>
          <a:prstGeom prst="line">
            <a:avLst/>
          </a:prstGeom>
          <a:noFill/>
          <a:ln w="57150">
            <a:solidFill>
              <a:srgbClr val="FF0000"/>
            </a:solidFill>
            <a:round/>
            <a:headEnd/>
            <a:tailEnd/>
          </a:ln>
        </p:spPr>
        <p:txBody>
          <a:bodyPr/>
          <a:lstStyle/>
          <a:p>
            <a:endParaRPr lang="en-US"/>
          </a:p>
        </p:txBody>
      </p:sp>
      <p:grpSp>
        <p:nvGrpSpPr>
          <p:cNvPr id="2" name="Group 105"/>
          <p:cNvGrpSpPr>
            <a:grpSpLocks/>
          </p:cNvGrpSpPr>
          <p:nvPr/>
        </p:nvGrpSpPr>
        <p:grpSpPr bwMode="auto">
          <a:xfrm>
            <a:off x="6183313" y="2300288"/>
            <a:ext cx="2462212" cy="604837"/>
            <a:chOff x="2965" y="1248"/>
            <a:chExt cx="1050" cy="381"/>
          </a:xfrm>
        </p:grpSpPr>
        <p:sp>
          <p:nvSpPr>
            <p:cNvPr id="1089" name="Rectangle 104"/>
            <p:cNvSpPr>
              <a:spLocks noChangeArrowheads="1"/>
            </p:cNvSpPr>
            <p:nvPr/>
          </p:nvSpPr>
          <p:spPr bwMode="auto">
            <a:xfrm>
              <a:off x="2965" y="1248"/>
              <a:ext cx="1047" cy="381"/>
            </a:xfrm>
            <a:prstGeom prst="rect">
              <a:avLst/>
            </a:prstGeom>
            <a:noFill/>
            <a:ln w="57150">
              <a:solidFill>
                <a:srgbClr val="FFFF66"/>
              </a:solidFill>
              <a:miter lim="800000"/>
              <a:headEnd/>
              <a:tailEnd/>
            </a:ln>
          </p:spPr>
          <p:txBody>
            <a:bodyPr wrap="none" anchor="ctr"/>
            <a:lstStyle/>
            <a:p>
              <a:endParaRPr lang="en-US">
                <a:cs typeface="Arial" charset="0"/>
              </a:endParaRPr>
            </a:p>
          </p:txBody>
        </p:sp>
        <p:sp>
          <p:nvSpPr>
            <p:cNvPr id="1090" name="Rectangle 103"/>
            <p:cNvSpPr>
              <a:spLocks noChangeArrowheads="1"/>
            </p:cNvSpPr>
            <p:nvPr/>
          </p:nvSpPr>
          <p:spPr bwMode="auto">
            <a:xfrm>
              <a:off x="2968" y="1248"/>
              <a:ext cx="1047" cy="381"/>
            </a:xfrm>
            <a:prstGeom prst="rect">
              <a:avLst/>
            </a:prstGeom>
            <a:noFill/>
            <a:ln w="19050">
              <a:solidFill>
                <a:srgbClr val="FF0000"/>
              </a:solidFill>
              <a:miter lim="800000"/>
              <a:headEnd/>
              <a:tailEnd/>
            </a:ln>
          </p:spPr>
          <p:txBody>
            <a:bodyPr wrap="none" anchor="ctr"/>
            <a:lstStyle/>
            <a:p>
              <a:endParaRPr lang="en-US">
                <a:cs typeface="Arial" charset="0"/>
              </a:endParaRPr>
            </a:p>
          </p:txBody>
        </p:sp>
      </p:grpSp>
      <p:grpSp>
        <p:nvGrpSpPr>
          <p:cNvPr id="3" name="Group 106"/>
          <p:cNvGrpSpPr>
            <a:grpSpLocks/>
          </p:cNvGrpSpPr>
          <p:nvPr/>
        </p:nvGrpSpPr>
        <p:grpSpPr bwMode="auto">
          <a:xfrm>
            <a:off x="6183313" y="2990850"/>
            <a:ext cx="2462212" cy="604838"/>
            <a:chOff x="2965" y="1248"/>
            <a:chExt cx="1050" cy="381"/>
          </a:xfrm>
        </p:grpSpPr>
        <p:sp>
          <p:nvSpPr>
            <p:cNvPr id="1087" name="Rectangle 107"/>
            <p:cNvSpPr>
              <a:spLocks noChangeArrowheads="1"/>
            </p:cNvSpPr>
            <p:nvPr/>
          </p:nvSpPr>
          <p:spPr bwMode="auto">
            <a:xfrm>
              <a:off x="2965" y="1248"/>
              <a:ext cx="1047" cy="381"/>
            </a:xfrm>
            <a:prstGeom prst="rect">
              <a:avLst/>
            </a:prstGeom>
            <a:noFill/>
            <a:ln w="57150">
              <a:solidFill>
                <a:srgbClr val="FFFF66"/>
              </a:solidFill>
              <a:miter lim="800000"/>
              <a:headEnd/>
              <a:tailEnd/>
            </a:ln>
          </p:spPr>
          <p:txBody>
            <a:bodyPr wrap="none" anchor="ctr"/>
            <a:lstStyle/>
            <a:p>
              <a:endParaRPr lang="en-US">
                <a:cs typeface="Arial" charset="0"/>
              </a:endParaRPr>
            </a:p>
          </p:txBody>
        </p:sp>
        <p:sp>
          <p:nvSpPr>
            <p:cNvPr id="1088" name="Rectangle 108"/>
            <p:cNvSpPr>
              <a:spLocks noChangeArrowheads="1"/>
            </p:cNvSpPr>
            <p:nvPr/>
          </p:nvSpPr>
          <p:spPr bwMode="auto">
            <a:xfrm>
              <a:off x="2968" y="1248"/>
              <a:ext cx="1047" cy="381"/>
            </a:xfrm>
            <a:prstGeom prst="rect">
              <a:avLst/>
            </a:prstGeom>
            <a:noFill/>
            <a:ln w="19050">
              <a:solidFill>
                <a:srgbClr val="FF0000"/>
              </a:solidFill>
              <a:miter lim="800000"/>
              <a:headEnd/>
              <a:tailEnd/>
            </a:ln>
          </p:spPr>
          <p:txBody>
            <a:bodyPr wrap="none" anchor="ctr"/>
            <a:lstStyle/>
            <a:p>
              <a:endParaRPr lang="en-US">
                <a:cs typeface="Arial" charset="0"/>
              </a:endParaRPr>
            </a:p>
          </p:txBody>
        </p:sp>
      </p:grpSp>
      <p:grpSp>
        <p:nvGrpSpPr>
          <p:cNvPr id="4" name="Group 112"/>
          <p:cNvGrpSpPr>
            <a:grpSpLocks/>
          </p:cNvGrpSpPr>
          <p:nvPr/>
        </p:nvGrpSpPr>
        <p:grpSpPr bwMode="auto">
          <a:xfrm>
            <a:off x="6178550" y="3676650"/>
            <a:ext cx="2462213" cy="604838"/>
            <a:chOff x="2965" y="1248"/>
            <a:chExt cx="1050" cy="381"/>
          </a:xfrm>
        </p:grpSpPr>
        <p:sp>
          <p:nvSpPr>
            <p:cNvPr id="1085" name="Rectangle 113"/>
            <p:cNvSpPr>
              <a:spLocks noChangeArrowheads="1"/>
            </p:cNvSpPr>
            <p:nvPr/>
          </p:nvSpPr>
          <p:spPr bwMode="auto">
            <a:xfrm>
              <a:off x="2965" y="1248"/>
              <a:ext cx="1047" cy="381"/>
            </a:xfrm>
            <a:prstGeom prst="rect">
              <a:avLst/>
            </a:prstGeom>
            <a:noFill/>
            <a:ln w="57150">
              <a:solidFill>
                <a:srgbClr val="FFFF66"/>
              </a:solidFill>
              <a:miter lim="800000"/>
              <a:headEnd/>
              <a:tailEnd/>
            </a:ln>
          </p:spPr>
          <p:txBody>
            <a:bodyPr wrap="none" anchor="ctr"/>
            <a:lstStyle/>
            <a:p>
              <a:endParaRPr lang="en-US">
                <a:cs typeface="Arial" charset="0"/>
              </a:endParaRPr>
            </a:p>
          </p:txBody>
        </p:sp>
        <p:sp>
          <p:nvSpPr>
            <p:cNvPr id="1086" name="Rectangle 114"/>
            <p:cNvSpPr>
              <a:spLocks noChangeArrowheads="1"/>
            </p:cNvSpPr>
            <p:nvPr/>
          </p:nvSpPr>
          <p:spPr bwMode="auto">
            <a:xfrm>
              <a:off x="2968" y="1248"/>
              <a:ext cx="1047" cy="381"/>
            </a:xfrm>
            <a:prstGeom prst="rect">
              <a:avLst/>
            </a:prstGeom>
            <a:noFill/>
            <a:ln w="19050">
              <a:solidFill>
                <a:srgbClr val="FF0000"/>
              </a:solidFill>
              <a:miter lim="800000"/>
              <a:headEnd/>
              <a:tailEnd/>
            </a:ln>
          </p:spPr>
          <p:txBody>
            <a:bodyPr wrap="none" anchor="ctr"/>
            <a:lstStyle/>
            <a:p>
              <a:endParaRPr lang="en-US">
                <a:cs typeface="Arial" charset="0"/>
              </a:endParaRPr>
            </a:p>
          </p:txBody>
        </p:sp>
      </p:grpSp>
      <p:grpSp>
        <p:nvGrpSpPr>
          <p:cNvPr id="5" name="Group 115"/>
          <p:cNvGrpSpPr>
            <a:grpSpLocks/>
          </p:cNvGrpSpPr>
          <p:nvPr/>
        </p:nvGrpSpPr>
        <p:grpSpPr bwMode="auto">
          <a:xfrm>
            <a:off x="6183313" y="4371975"/>
            <a:ext cx="2462212" cy="604838"/>
            <a:chOff x="2965" y="1248"/>
            <a:chExt cx="1050" cy="381"/>
          </a:xfrm>
        </p:grpSpPr>
        <p:sp>
          <p:nvSpPr>
            <p:cNvPr id="1083" name="Rectangle 116"/>
            <p:cNvSpPr>
              <a:spLocks noChangeArrowheads="1"/>
            </p:cNvSpPr>
            <p:nvPr/>
          </p:nvSpPr>
          <p:spPr bwMode="auto">
            <a:xfrm>
              <a:off x="2965" y="1248"/>
              <a:ext cx="1047" cy="381"/>
            </a:xfrm>
            <a:prstGeom prst="rect">
              <a:avLst/>
            </a:prstGeom>
            <a:noFill/>
            <a:ln w="57150">
              <a:solidFill>
                <a:srgbClr val="FFFF66"/>
              </a:solidFill>
              <a:miter lim="800000"/>
              <a:headEnd/>
              <a:tailEnd/>
            </a:ln>
          </p:spPr>
          <p:txBody>
            <a:bodyPr wrap="none" anchor="ctr"/>
            <a:lstStyle/>
            <a:p>
              <a:endParaRPr lang="en-US">
                <a:cs typeface="Arial" charset="0"/>
              </a:endParaRPr>
            </a:p>
          </p:txBody>
        </p:sp>
        <p:sp>
          <p:nvSpPr>
            <p:cNvPr id="1084" name="Rectangle 117"/>
            <p:cNvSpPr>
              <a:spLocks noChangeArrowheads="1"/>
            </p:cNvSpPr>
            <p:nvPr/>
          </p:nvSpPr>
          <p:spPr bwMode="auto">
            <a:xfrm>
              <a:off x="2968" y="1248"/>
              <a:ext cx="1047" cy="381"/>
            </a:xfrm>
            <a:prstGeom prst="rect">
              <a:avLst/>
            </a:prstGeom>
            <a:noFill/>
            <a:ln w="19050">
              <a:solidFill>
                <a:srgbClr val="FF0000"/>
              </a:solidFill>
              <a:miter lim="800000"/>
              <a:headEnd/>
              <a:tailEnd/>
            </a:ln>
          </p:spPr>
          <p:txBody>
            <a:bodyPr wrap="none" anchor="ctr"/>
            <a:lstStyle/>
            <a:p>
              <a:endParaRPr lang="en-US">
                <a:cs typeface="Arial" charset="0"/>
              </a:endParaRPr>
            </a:p>
          </p:txBody>
        </p:sp>
      </p:grpSp>
      <p:grpSp>
        <p:nvGrpSpPr>
          <p:cNvPr id="6" name="Group 118"/>
          <p:cNvGrpSpPr>
            <a:grpSpLocks/>
          </p:cNvGrpSpPr>
          <p:nvPr/>
        </p:nvGrpSpPr>
        <p:grpSpPr bwMode="auto">
          <a:xfrm>
            <a:off x="6183313" y="5057775"/>
            <a:ext cx="2462212" cy="604838"/>
            <a:chOff x="2965" y="1248"/>
            <a:chExt cx="1050" cy="381"/>
          </a:xfrm>
        </p:grpSpPr>
        <p:sp>
          <p:nvSpPr>
            <p:cNvPr id="1081" name="Rectangle 119"/>
            <p:cNvSpPr>
              <a:spLocks noChangeArrowheads="1"/>
            </p:cNvSpPr>
            <p:nvPr/>
          </p:nvSpPr>
          <p:spPr bwMode="auto">
            <a:xfrm>
              <a:off x="2965" y="1248"/>
              <a:ext cx="1047" cy="381"/>
            </a:xfrm>
            <a:prstGeom prst="rect">
              <a:avLst/>
            </a:prstGeom>
            <a:noFill/>
            <a:ln w="57150">
              <a:solidFill>
                <a:srgbClr val="FFFF66"/>
              </a:solidFill>
              <a:miter lim="800000"/>
              <a:headEnd/>
              <a:tailEnd/>
            </a:ln>
          </p:spPr>
          <p:txBody>
            <a:bodyPr wrap="none" anchor="ctr"/>
            <a:lstStyle/>
            <a:p>
              <a:endParaRPr lang="en-US">
                <a:cs typeface="Arial" charset="0"/>
              </a:endParaRPr>
            </a:p>
          </p:txBody>
        </p:sp>
        <p:sp>
          <p:nvSpPr>
            <p:cNvPr id="1082" name="Rectangle 120"/>
            <p:cNvSpPr>
              <a:spLocks noChangeArrowheads="1"/>
            </p:cNvSpPr>
            <p:nvPr/>
          </p:nvSpPr>
          <p:spPr bwMode="auto">
            <a:xfrm>
              <a:off x="2968" y="1248"/>
              <a:ext cx="1047" cy="381"/>
            </a:xfrm>
            <a:prstGeom prst="rect">
              <a:avLst/>
            </a:prstGeom>
            <a:noFill/>
            <a:ln w="19050">
              <a:solidFill>
                <a:srgbClr val="FF0000"/>
              </a:solidFill>
              <a:miter lim="800000"/>
              <a:headEnd/>
              <a:tailEnd/>
            </a:ln>
          </p:spPr>
          <p:txBody>
            <a:bodyPr wrap="none" anchor="ctr"/>
            <a:lstStyle/>
            <a:p>
              <a:endParaRPr lang="en-US">
                <a:cs typeface="Arial" charset="0"/>
              </a:endParaRPr>
            </a:p>
          </p:txBody>
        </p:sp>
      </p:grpSp>
      <p:grpSp>
        <p:nvGrpSpPr>
          <p:cNvPr id="7" name="Group 121"/>
          <p:cNvGrpSpPr>
            <a:grpSpLocks/>
          </p:cNvGrpSpPr>
          <p:nvPr/>
        </p:nvGrpSpPr>
        <p:grpSpPr bwMode="auto">
          <a:xfrm>
            <a:off x="7169150" y="5057775"/>
            <a:ext cx="1476375" cy="604838"/>
            <a:chOff x="2965" y="1248"/>
            <a:chExt cx="1050" cy="381"/>
          </a:xfrm>
        </p:grpSpPr>
        <p:sp>
          <p:nvSpPr>
            <p:cNvPr id="1079" name="Rectangle 122"/>
            <p:cNvSpPr>
              <a:spLocks noChangeArrowheads="1"/>
            </p:cNvSpPr>
            <p:nvPr/>
          </p:nvSpPr>
          <p:spPr bwMode="auto">
            <a:xfrm>
              <a:off x="2965" y="1248"/>
              <a:ext cx="1047" cy="381"/>
            </a:xfrm>
            <a:prstGeom prst="rect">
              <a:avLst/>
            </a:prstGeom>
            <a:noFill/>
            <a:ln w="57150">
              <a:solidFill>
                <a:srgbClr val="FFFF66"/>
              </a:solidFill>
              <a:miter lim="800000"/>
              <a:headEnd/>
              <a:tailEnd/>
            </a:ln>
          </p:spPr>
          <p:txBody>
            <a:bodyPr wrap="none" anchor="ctr"/>
            <a:lstStyle/>
            <a:p>
              <a:endParaRPr lang="en-US">
                <a:cs typeface="Arial" charset="0"/>
              </a:endParaRPr>
            </a:p>
          </p:txBody>
        </p:sp>
        <p:sp>
          <p:nvSpPr>
            <p:cNvPr id="1080" name="Rectangle 123"/>
            <p:cNvSpPr>
              <a:spLocks noChangeArrowheads="1"/>
            </p:cNvSpPr>
            <p:nvPr/>
          </p:nvSpPr>
          <p:spPr bwMode="auto">
            <a:xfrm>
              <a:off x="2968" y="1248"/>
              <a:ext cx="1047" cy="381"/>
            </a:xfrm>
            <a:prstGeom prst="rect">
              <a:avLst/>
            </a:prstGeom>
            <a:noFill/>
            <a:ln w="19050">
              <a:solidFill>
                <a:srgbClr val="FF0000"/>
              </a:solidFill>
              <a:miter lim="800000"/>
              <a:headEnd/>
              <a:tailEnd/>
            </a:ln>
          </p:spPr>
          <p:txBody>
            <a:bodyPr wrap="none" anchor="ctr"/>
            <a:lstStyle/>
            <a:p>
              <a:endParaRPr lang="en-US">
                <a:cs typeface="Arial" charset="0"/>
              </a:endParaRPr>
            </a:p>
          </p:txBody>
        </p:sp>
      </p:grpSp>
      <p:grpSp>
        <p:nvGrpSpPr>
          <p:cNvPr id="8" name="Group 124"/>
          <p:cNvGrpSpPr>
            <a:grpSpLocks/>
          </p:cNvGrpSpPr>
          <p:nvPr/>
        </p:nvGrpSpPr>
        <p:grpSpPr bwMode="auto">
          <a:xfrm>
            <a:off x="7164388" y="4376738"/>
            <a:ext cx="1476375" cy="604837"/>
            <a:chOff x="2965" y="1248"/>
            <a:chExt cx="1050" cy="381"/>
          </a:xfrm>
        </p:grpSpPr>
        <p:sp>
          <p:nvSpPr>
            <p:cNvPr id="1077" name="Rectangle 125"/>
            <p:cNvSpPr>
              <a:spLocks noChangeArrowheads="1"/>
            </p:cNvSpPr>
            <p:nvPr/>
          </p:nvSpPr>
          <p:spPr bwMode="auto">
            <a:xfrm>
              <a:off x="2965" y="1248"/>
              <a:ext cx="1047" cy="381"/>
            </a:xfrm>
            <a:prstGeom prst="rect">
              <a:avLst/>
            </a:prstGeom>
            <a:noFill/>
            <a:ln w="57150">
              <a:solidFill>
                <a:srgbClr val="FFFF66"/>
              </a:solidFill>
              <a:miter lim="800000"/>
              <a:headEnd/>
              <a:tailEnd/>
            </a:ln>
          </p:spPr>
          <p:txBody>
            <a:bodyPr wrap="none" anchor="ctr"/>
            <a:lstStyle/>
            <a:p>
              <a:endParaRPr lang="en-US">
                <a:cs typeface="Arial" charset="0"/>
              </a:endParaRPr>
            </a:p>
          </p:txBody>
        </p:sp>
        <p:sp>
          <p:nvSpPr>
            <p:cNvPr id="1078" name="Rectangle 126"/>
            <p:cNvSpPr>
              <a:spLocks noChangeArrowheads="1"/>
            </p:cNvSpPr>
            <p:nvPr/>
          </p:nvSpPr>
          <p:spPr bwMode="auto">
            <a:xfrm>
              <a:off x="2968" y="1248"/>
              <a:ext cx="1047" cy="381"/>
            </a:xfrm>
            <a:prstGeom prst="rect">
              <a:avLst/>
            </a:prstGeom>
            <a:noFill/>
            <a:ln w="19050">
              <a:solidFill>
                <a:srgbClr val="FF0000"/>
              </a:solidFill>
              <a:miter lim="800000"/>
              <a:headEnd/>
              <a:tailEnd/>
            </a:ln>
          </p:spPr>
          <p:txBody>
            <a:bodyPr wrap="none" anchor="ctr"/>
            <a:lstStyle/>
            <a:p>
              <a:endParaRPr lang="en-US">
                <a:cs typeface="Arial" charset="0"/>
              </a:endParaRPr>
            </a:p>
          </p:txBody>
        </p:sp>
      </p:grpSp>
      <p:grpSp>
        <p:nvGrpSpPr>
          <p:cNvPr id="9" name="Group 127"/>
          <p:cNvGrpSpPr>
            <a:grpSpLocks/>
          </p:cNvGrpSpPr>
          <p:nvPr/>
        </p:nvGrpSpPr>
        <p:grpSpPr bwMode="auto">
          <a:xfrm>
            <a:off x="7164388" y="3676650"/>
            <a:ext cx="1476375" cy="604838"/>
            <a:chOff x="2965" y="1248"/>
            <a:chExt cx="1050" cy="381"/>
          </a:xfrm>
        </p:grpSpPr>
        <p:sp>
          <p:nvSpPr>
            <p:cNvPr id="1075" name="Rectangle 128"/>
            <p:cNvSpPr>
              <a:spLocks noChangeArrowheads="1"/>
            </p:cNvSpPr>
            <p:nvPr/>
          </p:nvSpPr>
          <p:spPr bwMode="auto">
            <a:xfrm>
              <a:off x="2965" y="1248"/>
              <a:ext cx="1047" cy="381"/>
            </a:xfrm>
            <a:prstGeom prst="rect">
              <a:avLst/>
            </a:prstGeom>
            <a:noFill/>
            <a:ln w="57150">
              <a:solidFill>
                <a:srgbClr val="FFFF66"/>
              </a:solidFill>
              <a:miter lim="800000"/>
              <a:headEnd/>
              <a:tailEnd/>
            </a:ln>
          </p:spPr>
          <p:txBody>
            <a:bodyPr wrap="none" anchor="ctr"/>
            <a:lstStyle/>
            <a:p>
              <a:endParaRPr lang="en-US">
                <a:cs typeface="Arial" charset="0"/>
              </a:endParaRPr>
            </a:p>
          </p:txBody>
        </p:sp>
        <p:sp>
          <p:nvSpPr>
            <p:cNvPr id="1076" name="Rectangle 129"/>
            <p:cNvSpPr>
              <a:spLocks noChangeArrowheads="1"/>
            </p:cNvSpPr>
            <p:nvPr/>
          </p:nvSpPr>
          <p:spPr bwMode="auto">
            <a:xfrm>
              <a:off x="2968" y="1248"/>
              <a:ext cx="1047" cy="381"/>
            </a:xfrm>
            <a:prstGeom prst="rect">
              <a:avLst/>
            </a:prstGeom>
            <a:noFill/>
            <a:ln w="19050">
              <a:solidFill>
                <a:srgbClr val="FF0000"/>
              </a:solidFill>
              <a:miter lim="800000"/>
              <a:headEnd/>
              <a:tailEnd/>
            </a:ln>
          </p:spPr>
          <p:txBody>
            <a:bodyPr wrap="none" anchor="ctr"/>
            <a:lstStyle/>
            <a:p>
              <a:endParaRPr lang="en-US">
                <a:cs typeface="Arial" charset="0"/>
              </a:endParaRPr>
            </a:p>
          </p:txBody>
        </p:sp>
      </p:grpSp>
      <p:grpSp>
        <p:nvGrpSpPr>
          <p:cNvPr id="10" name="Group 130"/>
          <p:cNvGrpSpPr>
            <a:grpSpLocks/>
          </p:cNvGrpSpPr>
          <p:nvPr/>
        </p:nvGrpSpPr>
        <p:grpSpPr bwMode="auto">
          <a:xfrm>
            <a:off x="7169150" y="2990850"/>
            <a:ext cx="1476375" cy="604838"/>
            <a:chOff x="2965" y="1248"/>
            <a:chExt cx="1050" cy="381"/>
          </a:xfrm>
        </p:grpSpPr>
        <p:sp>
          <p:nvSpPr>
            <p:cNvPr id="1073" name="Rectangle 131"/>
            <p:cNvSpPr>
              <a:spLocks noChangeArrowheads="1"/>
            </p:cNvSpPr>
            <p:nvPr/>
          </p:nvSpPr>
          <p:spPr bwMode="auto">
            <a:xfrm>
              <a:off x="2965" y="1248"/>
              <a:ext cx="1047" cy="381"/>
            </a:xfrm>
            <a:prstGeom prst="rect">
              <a:avLst/>
            </a:prstGeom>
            <a:noFill/>
            <a:ln w="57150">
              <a:solidFill>
                <a:srgbClr val="FFFF66"/>
              </a:solidFill>
              <a:miter lim="800000"/>
              <a:headEnd/>
              <a:tailEnd/>
            </a:ln>
          </p:spPr>
          <p:txBody>
            <a:bodyPr wrap="none" anchor="ctr"/>
            <a:lstStyle/>
            <a:p>
              <a:endParaRPr lang="en-US">
                <a:cs typeface="Arial" charset="0"/>
              </a:endParaRPr>
            </a:p>
          </p:txBody>
        </p:sp>
        <p:sp>
          <p:nvSpPr>
            <p:cNvPr id="1074" name="Rectangle 132"/>
            <p:cNvSpPr>
              <a:spLocks noChangeArrowheads="1"/>
            </p:cNvSpPr>
            <p:nvPr/>
          </p:nvSpPr>
          <p:spPr bwMode="auto">
            <a:xfrm>
              <a:off x="2968" y="1248"/>
              <a:ext cx="1047" cy="381"/>
            </a:xfrm>
            <a:prstGeom prst="rect">
              <a:avLst/>
            </a:prstGeom>
            <a:noFill/>
            <a:ln w="19050">
              <a:solidFill>
                <a:srgbClr val="FF0000"/>
              </a:solidFill>
              <a:miter lim="800000"/>
              <a:headEnd/>
              <a:tailEnd/>
            </a:ln>
          </p:spPr>
          <p:txBody>
            <a:bodyPr wrap="none" anchor="ctr"/>
            <a:lstStyle/>
            <a:p>
              <a:endParaRPr lang="en-US">
                <a:cs typeface="Arial" charset="0"/>
              </a:endParaRPr>
            </a:p>
          </p:txBody>
        </p:sp>
      </p:grpSp>
    </p:spTree>
    <p:extLst>
      <p:ext uri="{BB962C8B-B14F-4D97-AF65-F5344CB8AC3E}">
        <p14:creationId xmlns:p14="http://schemas.microsoft.com/office/powerpoint/2010/main" val="8310053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1749"/>
                                        </p:tgtEl>
                                        <p:attrNameLst>
                                          <p:attrName>style.visibility</p:attrName>
                                        </p:attrNameLst>
                                      </p:cBhvr>
                                      <p:to>
                                        <p:strVal val="visible"/>
                                      </p:to>
                                    </p:set>
                                    <p:animEffect transition="in" filter="wipe(up)">
                                      <p:cBhvr>
                                        <p:cTn id="10" dur="500"/>
                                        <p:tgtEl>
                                          <p:spTgt spid="717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1750"/>
                                        </p:tgtEl>
                                        <p:attrNameLst>
                                          <p:attrName>style.visibility</p:attrName>
                                        </p:attrNameLst>
                                      </p:cBhvr>
                                      <p:to>
                                        <p:strVal val="visible"/>
                                      </p:to>
                                    </p:set>
                                    <p:animEffect transition="in" filter="wipe(left)">
                                      <p:cBhvr>
                                        <p:cTn id="23" dur="500"/>
                                        <p:tgtEl>
                                          <p:spTgt spid="7175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71773"/>
                                        </p:tgtEl>
                                        <p:attrNameLst>
                                          <p:attrName>style.visibility</p:attrName>
                                        </p:attrNameLst>
                                      </p:cBhvr>
                                      <p:to>
                                        <p:strVal val="visible"/>
                                      </p:to>
                                    </p:set>
                                    <p:animEffect transition="in" filter="wipe(up)">
                                      <p:cBhvr>
                                        <p:cTn id="36" dur="500"/>
                                        <p:tgtEl>
                                          <p:spTgt spid="7177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71774"/>
                                        </p:tgtEl>
                                        <p:attrNameLst>
                                          <p:attrName>style.visibility</p:attrName>
                                        </p:attrNameLst>
                                      </p:cBhvr>
                                      <p:to>
                                        <p:strVal val="visible"/>
                                      </p:to>
                                    </p:set>
                                    <p:animEffect transition="in" filter="wipe(left)">
                                      <p:cBhvr>
                                        <p:cTn id="49" dur="500"/>
                                        <p:tgtEl>
                                          <p:spTgt spid="7177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500"/>
                                        <p:tgtEl>
                                          <p:spTgt spid="4"/>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71770"/>
                                        </p:tgtEl>
                                        <p:attrNameLst>
                                          <p:attrName>style.visibility</p:attrName>
                                        </p:attrNameLst>
                                      </p:cBhvr>
                                      <p:to>
                                        <p:strVal val="visible"/>
                                      </p:to>
                                    </p:set>
                                    <p:animEffect transition="in" filter="wipe(up)">
                                      <p:cBhvr>
                                        <p:cTn id="62" dur="500"/>
                                        <p:tgtEl>
                                          <p:spTgt spid="7177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4"/>
                                        </p:tgtEl>
                                      </p:cBhvr>
                                    </p:animEffect>
                                    <p:set>
                                      <p:cBhvr>
                                        <p:cTn id="67" dur="1" fill="hold">
                                          <p:stCondLst>
                                            <p:cond delay="499"/>
                                          </p:stCondLst>
                                        </p:cTn>
                                        <p:tgtEl>
                                          <p:spTgt spid="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71771"/>
                                        </p:tgtEl>
                                        <p:attrNameLst>
                                          <p:attrName>style.visibility</p:attrName>
                                        </p:attrNameLst>
                                      </p:cBhvr>
                                      <p:to>
                                        <p:strVal val="visible"/>
                                      </p:to>
                                    </p:set>
                                    <p:animEffect transition="in" filter="wipe(left)">
                                      <p:cBhvr>
                                        <p:cTn id="75" dur="500"/>
                                        <p:tgtEl>
                                          <p:spTgt spid="7177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8"/>
                                        </p:tgtEl>
                                      </p:cBhvr>
                                    </p:animEffect>
                                    <p:set>
                                      <p:cBhvr>
                                        <p:cTn id="80" dur="1" fill="hold">
                                          <p:stCondLst>
                                            <p:cond delay="499"/>
                                          </p:stCondLst>
                                        </p:cTn>
                                        <p:tgtEl>
                                          <p:spTgt spid="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71767"/>
                                        </p:tgtEl>
                                        <p:attrNameLst>
                                          <p:attrName>style.visibility</p:attrName>
                                        </p:attrNameLst>
                                      </p:cBhvr>
                                      <p:to>
                                        <p:strVal val="visible"/>
                                      </p:to>
                                    </p:set>
                                    <p:animEffect transition="in" filter="wipe(up)">
                                      <p:cBhvr>
                                        <p:cTn id="88" dur="500"/>
                                        <p:tgtEl>
                                          <p:spTgt spid="7176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500"/>
                                        <p:tgtEl>
                                          <p:spTgt spid="5"/>
                                        </p:tgtEl>
                                      </p:cBhvr>
                                    </p:animEffect>
                                    <p:set>
                                      <p:cBhvr>
                                        <p:cTn id="93" dur="1" fill="hold">
                                          <p:stCondLst>
                                            <p:cond delay="499"/>
                                          </p:stCondLst>
                                        </p:cTn>
                                        <p:tgtEl>
                                          <p:spTgt spid="5"/>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7"/>
                                        </p:tgtEl>
                                        <p:attrNameLst>
                                          <p:attrName>style.visibility</p:attrName>
                                        </p:attrNameLst>
                                      </p:cBhvr>
                                      <p:to>
                                        <p:strVal val="visible"/>
                                      </p:to>
                                    </p:set>
                                    <p:animEffect transition="in" filter="fade">
                                      <p:cBhvr>
                                        <p:cTn id="98" dur="500"/>
                                        <p:tgtEl>
                                          <p:spTgt spid="7"/>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71768"/>
                                        </p:tgtEl>
                                        <p:attrNameLst>
                                          <p:attrName>style.visibility</p:attrName>
                                        </p:attrNameLst>
                                      </p:cBhvr>
                                      <p:to>
                                        <p:strVal val="visible"/>
                                      </p:to>
                                    </p:set>
                                    <p:animEffect transition="in" filter="wipe(left)">
                                      <p:cBhvr>
                                        <p:cTn id="101" dur="500"/>
                                        <p:tgtEl>
                                          <p:spTgt spid="71768"/>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nodeType="clickEffect">
                                  <p:stCondLst>
                                    <p:cond delay="0"/>
                                  </p:stCondLst>
                                  <p:childTnLst>
                                    <p:animEffect transition="out" filter="fade">
                                      <p:cBhvr>
                                        <p:cTn id="105" dur="500"/>
                                        <p:tgtEl>
                                          <p:spTgt spid="7"/>
                                        </p:tgtEl>
                                      </p:cBhvr>
                                    </p:animEffect>
                                    <p:set>
                                      <p:cBhvr>
                                        <p:cTn id="106" dur="1" fill="hold">
                                          <p:stCondLst>
                                            <p:cond delay="499"/>
                                          </p:stCondLst>
                                        </p:cTn>
                                        <p:tgtEl>
                                          <p:spTgt spid="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fade">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71764"/>
                                        </p:tgtEl>
                                        <p:attrNameLst>
                                          <p:attrName>style.visibility</p:attrName>
                                        </p:attrNameLst>
                                      </p:cBhvr>
                                      <p:to>
                                        <p:strVal val="visible"/>
                                      </p:to>
                                    </p:set>
                                    <p:animEffect transition="in" filter="wipe(up)">
                                      <p:cBhvr>
                                        <p:cTn id="114" dur="500"/>
                                        <p:tgtEl>
                                          <p:spTgt spid="71764"/>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nodeType="clickEffect">
                                  <p:stCondLst>
                                    <p:cond delay="0"/>
                                  </p:stCondLst>
                                  <p:childTnLst>
                                    <p:animEffect transition="out" filter="fade">
                                      <p:cBhvr>
                                        <p:cTn id="118" dur="500"/>
                                        <p:tgtEl>
                                          <p:spTgt spid="6"/>
                                        </p:tgtEl>
                                      </p:cBhvr>
                                    </p:animEffect>
                                    <p:set>
                                      <p:cBhvr>
                                        <p:cTn id="11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9" grpId="0" animBg="1"/>
      <p:bldP spid="71750" grpId="0" animBg="1"/>
      <p:bldP spid="71764" grpId="0" animBg="1"/>
      <p:bldP spid="71767" grpId="0" animBg="1"/>
      <p:bldP spid="71768" grpId="0" animBg="1"/>
      <p:bldP spid="71770" grpId="0" animBg="1"/>
      <p:bldP spid="71771" grpId="0" animBg="1"/>
      <p:bldP spid="71773" grpId="0" animBg="1"/>
      <p:bldP spid="7177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val="2140889817"/>
              </p:ext>
            </p:extLst>
          </p:nvPr>
        </p:nvGraphicFramePr>
        <p:xfrm>
          <a:off x="214313" y="804863"/>
          <a:ext cx="5900737" cy="5711825"/>
        </p:xfrm>
        <a:graphic>
          <a:graphicData uri="http://schemas.openxmlformats.org/presentationml/2006/ole">
            <mc:AlternateContent xmlns:mc="http://schemas.openxmlformats.org/markup-compatibility/2006">
              <mc:Choice xmlns:v="urn:schemas-microsoft-com:vml" Requires="v">
                <p:oleObj spid="_x0000_s5169" name="Worksheet" r:id="rId4" imgW="3667125" imgH="3552944" progId="Excel.Sheet.8">
                  <p:embed/>
                </p:oleObj>
              </mc:Choice>
              <mc:Fallback>
                <p:oleObj name="Worksheet" r:id="rId4" imgW="3667125" imgH="355294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804863"/>
                        <a:ext cx="5900737" cy="571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Rectangle 5"/>
          <p:cNvSpPr>
            <a:spLocks noGrp="1" noChangeArrowheads="1"/>
          </p:cNvSpPr>
          <p:nvPr>
            <p:ph type="title"/>
          </p:nvPr>
        </p:nvSpPr>
        <p:spPr/>
        <p:txBody>
          <a:bodyPr/>
          <a:lstStyle/>
          <a:p>
            <a:pPr algn="ctr" eaLnBrk="1" hangingPunct="1"/>
            <a:r>
              <a:rPr lang="en-US" dirty="0">
                <a:solidFill>
                  <a:srgbClr val="C00000"/>
                </a:solidFill>
              </a:rPr>
              <a:t>About the staircase shape…</a:t>
            </a:r>
          </a:p>
        </p:txBody>
      </p:sp>
      <p:sp>
        <p:nvSpPr>
          <p:cNvPr id="20" name="Rectangle 6"/>
          <p:cNvSpPr>
            <a:spLocks noGrp="1" noChangeArrowheads="1"/>
          </p:cNvSpPr>
          <p:nvPr>
            <p:ph idx="1"/>
          </p:nvPr>
        </p:nvSpPr>
        <p:spPr>
          <a:xfrm>
            <a:off x="5181600" y="990600"/>
            <a:ext cx="3767559" cy="5305425"/>
          </a:xfrm>
        </p:spPr>
        <p:txBody>
          <a:bodyPr>
            <a:noAutofit/>
          </a:bodyPr>
          <a:lstStyle/>
          <a:p>
            <a:pPr marL="0" indent="0" eaLnBrk="1" hangingPunct="1">
              <a:lnSpc>
                <a:spcPct val="100000"/>
              </a:lnSpc>
              <a:buFont typeface="Wingdings" pitchFamily="2" charset="2"/>
              <a:buNone/>
            </a:pPr>
            <a:r>
              <a:rPr lang="en-US" sz="2800" dirty="0">
                <a:solidFill>
                  <a:srgbClr val="002060"/>
                </a:solidFill>
              </a:rPr>
              <a:t>This </a:t>
            </a:r>
            <a:r>
              <a:rPr lang="en-US" sz="2800" b="1" i="1" dirty="0">
                <a:solidFill>
                  <a:srgbClr val="002060"/>
                </a:solidFill>
              </a:rPr>
              <a:t>D</a:t>
            </a:r>
            <a:r>
              <a:rPr lang="en-US" sz="2800" dirty="0">
                <a:solidFill>
                  <a:srgbClr val="002060"/>
                </a:solidFill>
              </a:rPr>
              <a:t> curve looks like a staircase with 4 steps – one per buyer.</a:t>
            </a:r>
          </a:p>
          <a:p>
            <a:pPr marL="0" indent="0" eaLnBrk="1" hangingPunct="1">
              <a:buNone/>
            </a:pPr>
            <a:r>
              <a:rPr lang="en-US" sz="2800" dirty="0">
                <a:cs typeface="Arial"/>
              </a:rPr>
              <a:t>If there were a huge # of buyers,  as in a competitive market, there would be a huge # of very tiny steps, and it would look more like a smooth curve.</a:t>
            </a:r>
          </a:p>
          <a:p>
            <a:pPr eaLnBrk="1" hangingPunct="1"/>
            <a:endParaRPr lang="en-US" sz="2800" dirty="0">
              <a:cs typeface="Arial"/>
            </a:endParaRPr>
          </a:p>
          <a:p>
            <a:pPr marL="0" indent="0" eaLnBrk="1" hangingPunct="1">
              <a:lnSpc>
                <a:spcPct val="100000"/>
              </a:lnSpc>
              <a:buFont typeface="Wingdings" pitchFamily="2" charset="2"/>
              <a:buNone/>
            </a:pPr>
            <a:r>
              <a:rPr lang="en-US" sz="2800" dirty="0"/>
              <a:t> </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8</a:t>
            </a:fld>
            <a:endParaRPr lang="en-US" dirty="0"/>
          </a:p>
        </p:txBody>
      </p:sp>
      <p:sp>
        <p:nvSpPr>
          <p:cNvPr id="2055" name="Text Box 30"/>
          <p:cNvSpPr txBox="1">
            <a:spLocks noChangeArrowheads="1"/>
          </p:cNvSpPr>
          <p:nvPr/>
        </p:nvSpPr>
        <p:spPr bwMode="auto">
          <a:xfrm>
            <a:off x="838200" y="838200"/>
            <a:ext cx="403225"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P</a:t>
            </a:r>
          </a:p>
        </p:txBody>
      </p:sp>
      <p:sp>
        <p:nvSpPr>
          <p:cNvPr id="2056" name="Text Box 31"/>
          <p:cNvSpPr txBox="1">
            <a:spLocks noChangeArrowheads="1"/>
          </p:cNvSpPr>
          <p:nvPr/>
        </p:nvSpPr>
        <p:spPr bwMode="auto">
          <a:xfrm>
            <a:off x="5257800" y="5805488"/>
            <a:ext cx="474663" cy="519112"/>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Q</a:t>
            </a:r>
          </a:p>
        </p:txBody>
      </p:sp>
      <p:grpSp>
        <p:nvGrpSpPr>
          <p:cNvPr id="2" name="Group 66"/>
          <p:cNvGrpSpPr>
            <a:grpSpLocks/>
          </p:cNvGrpSpPr>
          <p:nvPr/>
        </p:nvGrpSpPr>
        <p:grpSpPr bwMode="auto">
          <a:xfrm>
            <a:off x="1614488" y="1270000"/>
            <a:ext cx="3368675" cy="4292600"/>
            <a:chOff x="1017" y="800"/>
            <a:chExt cx="2122" cy="2704"/>
          </a:xfrm>
        </p:grpSpPr>
        <p:sp>
          <p:nvSpPr>
            <p:cNvPr id="2061" name="Line 3"/>
            <p:cNvSpPr>
              <a:spLocks noChangeShapeType="1"/>
            </p:cNvSpPr>
            <p:nvPr/>
          </p:nvSpPr>
          <p:spPr bwMode="auto">
            <a:xfrm flipV="1">
              <a:off x="1035" y="800"/>
              <a:ext cx="0" cy="514"/>
            </a:xfrm>
            <a:prstGeom prst="line">
              <a:avLst/>
            </a:prstGeom>
            <a:noFill/>
            <a:ln w="57150">
              <a:solidFill>
                <a:srgbClr val="FF0000"/>
              </a:solidFill>
              <a:round/>
              <a:headEnd/>
              <a:tailEnd/>
            </a:ln>
          </p:spPr>
          <p:txBody>
            <a:bodyPr/>
            <a:lstStyle/>
            <a:p>
              <a:endParaRPr lang="en-US">
                <a:latin typeface="Arial"/>
                <a:cs typeface="Arial"/>
              </a:endParaRPr>
            </a:p>
          </p:txBody>
        </p:sp>
        <p:sp>
          <p:nvSpPr>
            <p:cNvPr id="2062" name="Line 4"/>
            <p:cNvSpPr>
              <a:spLocks noChangeShapeType="1"/>
            </p:cNvSpPr>
            <p:nvPr/>
          </p:nvSpPr>
          <p:spPr bwMode="auto">
            <a:xfrm>
              <a:off x="1017" y="1309"/>
              <a:ext cx="539" cy="0"/>
            </a:xfrm>
            <a:prstGeom prst="line">
              <a:avLst/>
            </a:prstGeom>
            <a:noFill/>
            <a:ln w="57150">
              <a:solidFill>
                <a:srgbClr val="FF0000"/>
              </a:solidFill>
              <a:round/>
              <a:headEnd/>
              <a:tailEnd/>
            </a:ln>
          </p:spPr>
          <p:txBody>
            <a:bodyPr/>
            <a:lstStyle/>
            <a:p>
              <a:endParaRPr lang="en-US">
                <a:latin typeface="Arial"/>
                <a:cs typeface="Arial"/>
              </a:endParaRPr>
            </a:p>
          </p:txBody>
        </p:sp>
        <p:sp>
          <p:nvSpPr>
            <p:cNvPr id="2063" name="Line 32"/>
            <p:cNvSpPr>
              <a:spLocks noChangeShapeType="1"/>
            </p:cNvSpPr>
            <p:nvPr/>
          </p:nvSpPr>
          <p:spPr bwMode="auto">
            <a:xfrm flipV="1">
              <a:off x="3139" y="2571"/>
              <a:ext cx="0" cy="933"/>
            </a:xfrm>
            <a:prstGeom prst="line">
              <a:avLst/>
            </a:prstGeom>
            <a:noFill/>
            <a:ln w="57150">
              <a:solidFill>
                <a:srgbClr val="FF0000"/>
              </a:solidFill>
              <a:round/>
              <a:headEnd/>
              <a:tailEnd/>
            </a:ln>
          </p:spPr>
          <p:txBody>
            <a:bodyPr/>
            <a:lstStyle/>
            <a:p>
              <a:endParaRPr lang="en-US">
                <a:latin typeface="Arial"/>
                <a:cs typeface="Arial"/>
              </a:endParaRPr>
            </a:p>
          </p:txBody>
        </p:sp>
        <p:sp>
          <p:nvSpPr>
            <p:cNvPr id="2064" name="Line 33"/>
            <p:cNvSpPr>
              <a:spLocks noChangeShapeType="1"/>
            </p:cNvSpPr>
            <p:nvPr/>
          </p:nvSpPr>
          <p:spPr bwMode="auto">
            <a:xfrm flipV="1">
              <a:off x="2605" y="2196"/>
              <a:ext cx="0" cy="397"/>
            </a:xfrm>
            <a:prstGeom prst="line">
              <a:avLst/>
            </a:prstGeom>
            <a:noFill/>
            <a:ln w="57150">
              <a:solidFill>
                <a:srgbClr val="FF0000"/>
              </a:solidFill>
              <a:round/>
              <a:headEnd/>
              <a:tailEnd/>
            </a:ln>
          </p:spPr>
          <p:txBody>
            <a:bodyPr/>
            <a:lstStyle/>
            <a:p>
              <a:endParaRPr lang="en-US">
                <a:latin typeface="Arial"/>
                <a:cs typeface="Arial"/>
              </a:endParaRPr>
            </a:p>
          </p:txBody>
        </p:sp>
        <p:sp>
          <p:nvSpPr>
            <p:cNvPr id="2065" name="Line 34"/>
            <p:cNvSpPr>
              <a:spLocks noChangeShapeType="1"/>
            </p:cNvSpPr>
            <p:nvPr/>
          </p:nvSpPr>
          <p:spPr bwMode="auto">
            <a:xfrm>
              <a:off x="2587" y="2589"/>
              <a:ext cx="552" cy="0"/>
            </a:xfrm>
            <a:prstGeom prst="line">
              <a:avLst/>
            </a:prstGeom>
            <a:noFill/>
            <a:ln w="57150">
              <a:solidFill>
                <a:srgbClr val="FF0000"/>
              </a:solidFill>
              <a:round/>
              <a:headEnd/>
              <a:tailEnd/>
            </a:ln>
          </p:spPr>
          <p:txBody>
            <a:bodyPr/>
            <a:lstStyle/>
            <a:p>
              <a:endParaRPr lang="en-US">
                <a:latin typeface="Arial"/>
                <a:cs typeface="Arial"/>
              </a:endParaRPr>
            </a:p>
          </p:txBody>
        </p:sp>
        <p:sp>
          <p:nvSpPr>
            <p:cNvPr id="2066" name="Line 35"/>
            <p:cNvSpPr>
              <a:spLocks noChangeShapeType="1"/>
            </p:cNvSpPr>
            <p:nvPr/>
          </p:nvSpPr>
          <p:spPr bwMode="auto">
            <a:xfrm flipV="1">
              <a:off x="2083" y="1661"/>
              <a:ext cx="0" cy="557"/>
            </a:xfrm>
            <a:prstGeom prst="line">
              <a:avLst/>
            </a:prstGeom>
            <a:noFill/>
            <a:ln w="57150">
              <a:solidFill>
                <a:srgbClr val="FF0000"/>
              </a:solidFill>
              <a:round/>
              <a:headEnd/>
              <a:tailEnd/>
            </a:ln>
          </p:spPr>
          <p:txBody>
            <a:bodyPr/>
            <a:lstStyle/>
            <a:p>
              <a:endParaRPr lang="en-US">
                <a:latin typeface="Arial"/>
                <a:cs typeface="Arial"/>
              </a:endParaRPr>
            </a:p>
          </p:txBody>
        </p:sp>
        <p:sp>
          <p:nvSpPr>
            <p:cNvPr id="2067" name="Line 36"/>
            <p:cNvSpPr>
              <a:spLocks noChangeShapeType="1"/>
            </p:cNvSpPr>
            <p:nvPr/>
          </p:nvSpPr>
          <p:spPr bwMode="auto">
            <a:xfrm>
              <a:off x="2065" y="2213"/>
              <a:ext cx="539" cy="0"/>
            </a:xfrm>
            <a:prstGeom prst="line">
              <a:avLst/>
            </a:prstGeom>
            <a:noFill/>
            <a:ln w="57150">
              <a:solidFill>
                <a:srgbClr val="FF0000"/>
              </a:solidFill>
              <a:round/>
              <a:headEnd/>
              <a:tailEnd/>
            </a:ln>
          </p:spPr>
          <p:txBody>
            <a:bodyPr/>
            <a:lstStyle/>
            <a:p>
              <a:endParaRPr lang="en-US">
                <a:latin typeface="Arial"/>
                <a:cs typeface="Arial"/>
              </a:endParaRPr>
            </a:p>
          </p:txBody>
        </p:sp>
        <p:sp>
          <p:nvSpPr>
            <p:cNvPr id="2068" name="Line 37"/>
            <p:cNvSpPr>
              <a:spLocks noChangeShapeType="1"/>
            </p:cNvSpPr>
            <p:nvPr/>
          </p:nvSpPr>
          <p:spPr bwMode="auto">
            <a:xfrm flipV="1">
              <a:off x="1554" y="1291"/>
              <a:ext cx="0" cy="391"/>
            </a:xfrm>
            <a:prstGeom prst="line">
              <a:avLst/>
            </a:prstGeom>
            <a:noFill/>
            <a:ln w="57150">
              <a:solidFill>
                <a:srgbClr val="FF0000"/>
              </a:solidFill>
              <a:round/>
              <a:headEnd/>
              <a:tailEnd/>
            </a:ln>
          </p:spPr>
          <p:txBody>
            <a:bodyPr/>
            <a:lstStyle/>
            <a:p>
              <a:endParaRPr lang="en-US">
                <a:latin typeface="Arial"/>
                <a:cs typeface="Arial"/>
              </a:endParaRPr>
            </a:p>
          </p:txBody>
        </p:sp>
        <p:sp>
          <p:nvSpPr>
            <p:cNvPr id="2069" name="Line 38"/>
            <p:cNvSpPr>
              <a:spLocks noChangeShapeType="1"/>
            </p:cNvSpPr>
            <p:nvPr/>
          </p:nvSpPr>
          <p:spPr bwMode="auto">
            <a:xfrm>
              <a:off x="1536" y="1678"/>
              <a:ext cx="547" cy="0"/>
            </a:xfrm>
            <a:prstGeom prst="line">
              <a:avLst/>
            </a:prstGeom>
            <a:noFill/>
            <a:ln w="57150">
              <a:solidFill>
                <a:srgbClr val="FF0000"/>
              </a:solidFill>
              <a:round/>
              <a:headEnd/>
              <a:tailEnd/>
            </a:ln>
          </p:spPr>
          <p:txBody>
            <a:bodyPr/>
            <a:lstStyle/>
            <a:p>
              <a:endParaRPr lang="en-US">
                <a:latin typeface="Arial"/>
                <a:cs typeface="Arial"/>
              </a:endParaRPr>
            </a:p>
          </p:txBody>
        </p:sp>
      </p:grpSp>
    </p:spTree>
    <p:extLst>
      <p:ext uri="{BB962C8B-B14F-4D97-AF65-F5344CB8AC3E}">
        <p14:creationId xmlns:p14="http://schemas.microsoft.com/office/powerpoint/2010/main" val="10924205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wipe(left)">
                                      <p:cBhvr>
                                        <p:cTn id="12"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214313" y="804863"/>
          <a:ext cx="5900737" cy="5711825"/>
        </p:xfrm>
        <a:graphic>
          <a:graphicData uri="http://schemas.openxmlformats.org/presentationml/2006/ole">
            <mc:AlternateContent xmlns:mc="http://schemas.openxmlformats.org/markup-compatibility/2006">
              <mc:Choice xmlns:v="urn:schemas-microsoft-com:vml" Requires="v">
                <p:oleObj spid="_x0000_s6194" name="Worksheet" r:id="rId4" imgW="3667125" imgH="3552944" progId="Excel.Sheet.8">
                  <p:embed/>
                </p:oleObj>
              </mc:Choice>
              <mc:Fallback>
                <p:oleObj name="Worksheet" r:id="rId4" imgW="3667125" imgH="355294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804863"/>
                        <a:ext cx="5900737" cy="571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Rectangle 6"/>
          <p:cNvSpPr>
            <a:spLocks noGrp="1" noChangeArrowheads="1"/>
          </p:cNvSpPr>
          <p:nvPr>
            <p:ph type="title"/>
          </p:nvPr>
        </p:nvSpPr>
        <p:spPr/>
        <p:txBody>
          <a:bodyPr/>
          <a:lstStyle/>
          <a:p>
            <a:pPr eaLnBrk="1" hangingPunct="1"/>
            <a:r>
              <a:rPr lang="en-US" dirty="0">
                <a:solidFill>
                  <a:schemeClr val="accent6">
                    <a:lumMod val="50000"/>
                  </a:schemeClr>
                </a:solidFill>
              </a:rPr>
              <a:t>EXAMPLE 1C: The demand curve – 2 </a:t>
            </a:r>
          </a:p>
        </p:txBody>
      </p:sp>
      <p:sp>
        <p:nvSpPr>
          <p:cNvPr id="3078" name="Rectangle 7"/>
          <p:cNvSpPr>
            <a:spLocks noGrp="1" noChangeArrowheads="1"/>
          </p:cNvSpPr>
          <p:nvPr>
            <p:ph idx="1"/>
          </p:nvPr>
        </p:nvSpPr>
        <p:spPr>
          <a:xfrm>
            <a:off x="5199856" y="838200"/>
            <a:ext cx="3825503" cy="5457826"/>
          </a:xfrm>
        </p:spPr>
        <p:txBody>
          <a:bodyPr>
            <a:noAutofit/>
          </a:bodyPr>
          <a:lstStyle/>
          <a:p>
            <a:pPr marL="0" indent="0" eaLnBrk="1" hangingPunct="1">
              <a:lnSpc>
                <a:spcPct val="125000"/>
              </a:lnSpc>
              <a:buFont typeface="Wingdings" pitchFamily="2" charset="2"/>
              <a:buNone/>
            </a:pPr>
            <a:r>
              <a:rPr lang="en-US" sz="2800" dirty="0"/>
              <a:t>At any </a:t>
            </a:r>
            <a:r>
              <a:rPr lang="en-US" sz="2800" b="1" i="1" dirty="0"/>
              <a:t>Q</a:t>
            </a:r>
            <a:r>
              <a:rPr lang="en-US" sz="2800" dirty="0"/>
              <a:t>, the height of the </a:t>
            </a:r>
            <a:r>
              <a:rPr lang="en-US" sz="2800" b="1" i="1" dirty="0"/>
              <a:t>D</a:t>
            </a:r>
            <a:r>
              <a:rPr lang="en-US" sz="2800" dirty="0"/>
              <a:t> curve is the WTP of the </a:t>
            </a:r>
            <a:r>
              <a:rPr lang="en-US" sz="2800" b="1" i="1" dirty="0">
                <a:solidFill>
                  <a:srgbClr val="C00000"/>
                </a:solidFill>
              </a:rPr>
              <a:t>marginal buyer</a:t>
            </a:r>
            <a:r>
              <a:rPr lang="en-US" sz="2800" dirty="0">
                <a:solidFill>
                  <a:srgbClr val="C00000"/>
                </a:solidFill>
              </a:rPr>
              <a:t>,</a:t>
            </a:r>
            <a:r>
              <a:rPr lang="en-US" sz="2800" dirty="0"/>
              <a:t> the buyer who would leave the market if </a:t>
            </a:r>
            <a:r>
              <a:rPr lang="en-US" sz="2800" b="1" i="1" dirty="0"/>
              <a:t>P</a:t>
            </a:r>
            <a:r>
              <a:rPr lang="en-US" sz="2800" dirty="0"/>
              <a:t> were any higher.</a:t>
            </a:r>
          </a:p>
        </p:txBody>
      </p:sp>
      <p:sp>
        <p:nvSpPr>
          <p:cNvPr id="8" name="Slide Number Placeholder 7"/>
          <p:cNvSpPr>
            <a:spLocks noGrp="1"/>
          </p:cNvSpPr>
          <p:nvPr>
            <p:ph type="sldNum" sz="quarter" idx="10"/>
          </p:nvPr>
        </p:nvSpPr>
        <p:spPr/>
        <p:txBody>
          <a:bodyPr/>
          <a:lstStyle/>
          <a:p>
            <a:pPr>
              <a:defRPr/>
            </a:pPr>
            <a:fld id="{2F37425F-5E17-4209-B948-B5CE2119E408}" type="slidenum">
              <a:rPr lang="en-US" smtClean="0"/>
              <a:pPr>
                <a:defRPr/>
              </a:pPr>
              <a:t>9</a:t>
            </a:fld>
            <a:endParaRPr lang="en-US" dirty="0"/>
          </a:p>
        </p:txBody>
      </p:sp>
      <p:sp>
        <p:nvSpPr>
          <p:cNvPr id="3079" name="Text Box 8"/>
          <p:cNvSpPr txBox="1">
            <a:spLocks noChangeArrowheads="1"/>
          </p:cNvSpPr>
          <p:nvPr/>
        </p:nvSpPr>
        <p:spPr bwMode="auto">
          <a:xfrm>
            <a:off x="1143000" y="838200"/>
            <a:ext cx="403225" cy="519113"/>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P</a:t>
            </a:r>
          </a:p>
        </p:txBody>
      </p:sp>
      <p:sp>
        <p:nvSpPr>
          <p:cNvPr id="3080" name="Text Box 9"/>
          <p:cNvSpPr txBox="1">
            <a:spLocks noChangeArrowheads="1"/>
          </p:cNvSpPr>
          <p:nvPr/>
        </p:nvSpPr>
        <p:spPr bwMode="auto">
          <a:xfrm>
            <a:off x="5489575" y="5653088"/>
            <a:ext cx="474663" cy="519112"/>
          </a:xfrm>
          <a:prstGeom prst="rect">
            <a:avLst/>
          </a:prstGeom>
          <a:noFill/>
          <a:ln w="9525">
            <a:noFill/>
            <a:miter lim="800000"/>
            <a:headEnd/>
            <a:tailEnd/>
          </a:ln>
        </p:spPr>
        <p:txBody>
          <a:bodyPr>
            <a:spAutoFit/>
          </a:bodyPr>
          <a:lstStyle/>
          <a:p>
            <a:pPr>
              <a:spcBef>
                <a:spcPct val="50000"/>
              </a:spcBef>
            </a:pPr>
            <a:r>
              <a:rPr lang="en-US" sz="2800" b="1" i="1" dirty="0">
                <a:latin typeface="Arial"/>
                <a:cs typeface="Arial"/>
              </a:rPr>
              <a:t>Q</a:t>
            </a:r>
          </a:p>
        </p:txBody>
      </p:sp>
      <p:grpSp>
        <p:nvGrpSpPr>
          <p:cNvPr id="2" name="Group 10"/>
          <p:cNvGrpSpPr>
            <a:grpSpLocks/>
          </p:cNvGrpSpPr>
          <p:nvPr/>
        </p:nvGrpSpPr>
        <p:grpSpPr bwMode="auto">
          <a:xfrm>
            <a:off x="1614488" y="1270000"/>
            <a:ext cx="3368675" cy="4292600"/>
            <a:chOff x="1017" y="800"/>
            <a:chExt cx="2122" cy="2704"/>
          </a:xfrm>
        </p:grpSpPr>
        <p:sp>
          <p:nvSpPr>
            <p:cNvPr id="3094" name="Line 11"/>
            <p:cNvSpPr>
              <a:spLocks noChangeShapeType="1"/>
            </p:cNvSpPr>
            <p:nvPr/>
          </p:nvSpPr>
          <p:spPr bwMode="auto">
            <a:xfrm flipV="1">
              <a:off x="1035" y="800"/>
              <a:ext cx="0" cy="514"/>
            </a:xfrm>
            <a:prstGeom prst="line">
              <a:avLst/>
            </a:prstGeom>
            <a:noFill/>
            <a:ln w="57150">
              <a:solidFill>
                <a:srgbClr val="FF0000"/>
              </a:solidFill>
              <a:round/>
              <a:headEnd/>
              <a:tailEnd/>
            </a:ln>
          </p:spPr>
          <p:txBody>
            <a:bodyPr/>
            <a:lstStyle/>
            <a:p>
              <a:endParaRPr lang="en-US"/>
            </a:p>
          </p:txBody>
        </p:sp>
        <p:sp>
          <p:nvSpPr>
            <p:cNvPr id="3095" name="Line 12"/>
            <p:cNvSpPr>
              <a:spLocks noChangeShapeType="1"/>
            </p:cNvSpPr>
            <p:nvPr/>
          </p:nvSpPr>
          <p:spPr bwMode="auto">
            <a:xfrm>
              <a:off x="1017" y="1309"/>
              <a:ext cx="539" cy="0"/>
            </a:xfrm>
            <a:prstGeom prst="line">
              <a:avLst/>
            </a:prstGeom>
            <a:noFill/>
            <a:ln w="57150">
              <a:solidFill>
                <a:srgbClr val="FF0000"/>
              </a:solidFill>
              <a:round/>
              <a:headEnd/>
              <a:tailEnd/>
            </a:ln>
          </p:spPr>
          <p:txBody>
            <a:bodyPr/>
            <a:lstStyle/>
            <a:p>
              <a:endParaRPr lang="en-US"/>
            </a:p>
          </p:txBody>
        </p:sp>
        <p:sp>
          <p:nvSpPr>
            <p:cNvPr id="3096" name="Line 13"/>
            <p:cNvSpPr>
              <a:spLocks noChangeShapeType="1"/>
            </p:cNvSpPr>
            <p:nvPr/>
          </p:nvSpPr>
          <p:spPr bwMode="auto">
            <a:xfrm flipV="1">
              <a:off x="3139" y="2571"/>
              <a:ext cx="0" cy="933"/>
            </a:xfrm>
            <a:prstGeom prst="line">
              <a:avLst/>
            </a:prstGeom>
            <a:noFill/>
            <a:ln w="57150">
              <a:solidFill>
                <a:srgbClr val="FF0000"/>
              </a:solidFill>
              <a:round/>
              <a:headEnd/>
              <a:tailEnd/>
            </a:ln>
          </p:spPr>
          <p:txBody>
            <a:bodyPr/>
            <a:lstStyle/>
            <a:p>
              <a:endParaRPr lang="en-US"/>
            </a:p>
          </p:txBody>
        </p:sp>
        <p:sp>
          <p:nvSpPr>
            <p:cNvPr id="3097" name="Line 14"/>
            <p:cNvSpPr>
              <a:spLocks noChangeShapeType="1"/>
            </p:cNvSpPr>
            <p:nvPr/>
          </p:nvSpPr>
          <p:spPr bwMode="auto">
            <a:xfrm flipV="1">
              <a:off x="2605" y="2196"/>
              <a:ext cx="0" cy="397"/>
            </a:xfrm>
            <a:prstGeom prst="line">
              <a:avLst/>
            </a:prstGeom>
            <a:noFill/>
            <a:ln w="57150">
              <a:solidFill>
                <a:srgbClr val="FF0000"/>
              </a:solidFill>
              <a:round/>
              <a:headEnd/>
              <a:tailEnd/>
            </a:ln>
          </p:spPr>
          <p:txBody>
            <a:bodyPr/>
            <a:lstStyle/>
            <a:p>
              <a:endParaRPr lang="en-US"/>
            </a:p>
          </p:txBody>
        </p:sp>
        <p:sp>
          <p:nvSpPr>
            <p:cNvPr id="3098" name="Line 15"/>
            <p:cNvSpPr>
              <a:spLocks noChangeShapeType="1"/>
            </p:cNvSpPr>
            <p:nvPr/>
          </p:nvSpPr>
          <p:spPr bwMode="auto">
            <a:xfrm>
              <a:off x="2587" y="2589"/>
              <a:ext cx="552" cy="0"/>
            </a:xfrm>
            <a:prstGeom prst="line">
              <a:avLst/>
            </a:prstGeom>
            <a:noFill/>
            <a:ln w="57150">
              <a:solidFill>
                <a:srgbClr val="FF0000"/>
              </a:solidFill>
              <a:round/>
              <a:headEnd/>
              <a:tailEnd/>
            </a:ln>
          </p:spPr>
          <p:txBody>
            <a:bodyPr/>
            <a:lstStyle/>
            <a:p>
              <a:endParaRPr lang="en-US"/>
            </a:p>
          </p:txBody>
        </p:sp>
        <p:sp>
          <p:nvSpPr>
            <p:cNvPr id="3099" name="Line 16"/>
            <p:cNvSpPr>
              <a:spLocks noChangeShapeType="1"/>
            </p:cNvSpPr>
            <p:nvPr/>
          </p:nvSpPr>
          <p:spPr bwMode="auto">
            <a:xfrm flipV="1">
              <a:off x="2083" y="1661"/>
              <a:ext cx="0" cy="557"/>
            </a:xfrm>
            <a:prstGeom prst="line">
              <a:avLst/>
            </a:prstGeom>
            <a:noFill/>
            <a:ln w="57150">
              <a:solidFill>
                <a:srgbClr val="FF0000"/>
              </a:solidFill>
              <a:round/>
              <a:headEnd/>
              <a:tailEnd/>
            </a:ln>
          </p:spPr>
          <p:txBody>
            <a:bodyPr/>
            <a:lstStyle/>
            <a:p>
              <a:endParaRPr lang="en-US"/>
            </a:p>
          </p:txBody>
        </p:sp>
        <p:sp>
          <p:nvSpPr>
            <p:cNvPr id="3100" name="Line 17"/>
            <p:cNvSpPr>
              <a:spLocks noChangeShapeType="1"/>
            </p:cNvSpPr>
            <p:nvPr/>
          </p:nvSpPr>
          <p:spPr bwMode="auto">
            <a:xfrm>
              <a:off x="2065" y="2213"/>
              <a:ext cx="539" cy="0"/>
            </a:xfrm>
            <a:prstGeom prst="line">
              <a:avLst/>
            </a:prstGeom>
            <a:noFill/>
            <a:ln w="57150">
              <a:solidFill>
                <a:srgbClr val="FF0000"/>
              </a:solidFill>
              <a:round/>
              <a:headEnd/>
              <a:tailEnd/>
            </a:ln>
          </p:spPr>
          <p:txBody>
            <a:bodyPr/>
            <a:lstStyle/>
            <a:p>
              <a:endParaRPr lang="en-US"/>
            </a:p>
          </p:txBody>
        </p:sp>
        <p:sp>
          <p:nvSpPr>
            <p:cNvPr id="3101" name="Line 18"/>
            <p:cNvSpPr>
              <a:spLocks noChangeShapeType="1"/>
            </p:cNvSpPr>
            <p:nvPr/>
          </p:nvSpPr>
          <p:spPr bwMode="auto">
            <a:xfrm flipV="1">
              <a:off x="1554" y="1291"/>
              <a:ext cx="0" cy="391"/>
            </a:xfrm>
            <a:prstGeom prst="line">
              <a:avLst/>
            </a:prstGeom>
            <a:noFill/>
            <a:ln w="57150">
              <a:solidFill>
                <a:srgbClr val="FF0000"/>
              </a:solidFill>
              <a:round/>
              <a:headEnd/>
              <a:tailEnd/>
            </a:ln>
          </p:spPr>
          <p:txBody>
            <a:bodyPr/>
            <a:lstStyle/>
            <a:p>
              <a:endParaRPr lang="en-US"/>
            </a:p>
          </p:txBody>
        </p:sp>
        <p:sp>
          <p:nvSpPr>
            <p:cNvPr id="3102" name="Line 19"/>
            <p:cNvSpPr>
              <a:spLocks noChangeShapeType="1"/>
            </p:cNvSpPr>
            <p:nvPr/>
          </p:nvSpPr>
          <p:spPr bwMode="auto">
            <a:xfrm>
              <a:off x="1536" y="1678"/>
              <a:ext cx="547" cy="0"/>
            </a:xfrm>
            <a:prstGeom prst="line">
              <a:avLst/>
            </a:prstGeom>
            <a:noFill/>
            <a:ln w="57150">
              <a:solidFill>
                <a:srgbClr val="FF0000"/>
              </a:solidFill>
              <a:round/>
              <a:headEnd/>
              <a:tailEnd/>
            </a:ln>
          </p:spPr>
          <p:txBody>
            <a:bodyPr/>
            <a:lstStyle/>
            <a:p>
              <a:endParaRPr lang="en-US"/>
            </a:p>
          </p:txBody>
        </p:sp>
      </p:grpSp>
      <p:grpSp>
        <p:nvGrpSpPr>
          <p:cNvPr id="3" name="Group 20"/>
          <p:cNvGrpSpPr>
            <a:grpSpLocks/>
          </p:cNvGrpSpPr>
          <p:nvPr/>
        </p:nvGrpSpPr>
        <p:grpSpPr bwMode="auto">
          <a:xfrm>
            <a:off x="1960563" y="966786"/>
            <a:ext cx="1849437" cy="1090613"/>
            <a:chOff x="1235" y="871"/>
            <a:chExt cx="1165" cy="687"/>
          </a:xfrm>
        </p:grpSpPr>
        <p:sp>
          <p:nvSpPr>
            <p:cNvPr id="3092" name="Arc 21"/>
            <p:cNvSpPr>
              <a:spLocks/>
            </p:cNvSpPr>
            <p:nvPr/>
          </p:nvSpPr>
          <p:spPr bwMode="auto">
            <a:xfrm flipV="1">
              <a:off x="1488" y="938"/>
              <a:ext cx="632" cy="620"/>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a:cs typeface="Arial"/>
              </a:endParaRPr>
            </a:p>
          </p:txBody>
        </p:sp>
        <p:sp>
          <p:nvSpPr>
            <p:cNvPr id="3093" name="Text Box 22"/>
            <p:cNvSpPr txBox="1">
              <a:spLocks noChangeArrowheads="1"/>
            </p:cNvSpPr>
            <p:nvPr/>
          </p:nvSpPr>
          <p:spPr bwMode="auto">
            <a:xfrm>
              <a:off x="1235" y="871"/>
              <a:ext cx="1165" cy="543"/>
            </a:xfrm>
            <a:prstGeom prst="rect">
              <a:avLst/>
            </a:prstGeom>
            <a:solidFill>
              <a:srgbClr val="FFF3F3"/>
            </a:solidFill>
            <a:ln w="9525">
              <a:solidFill>
                <a:srgbClr val="C00000"/>
              </a:solidFill>
              <a:miter lim="800000"/>
              <a:headEnd/>
              <a:tailEnd/>
            </a:ln>
          </p:spPr>
          <p:txBody>
            <a:bodyPr>
              <a:spAutoFit/>
            </a:bodyPr>
            <a:lstStyle/>
            <a:p>
              <a:pPr algn="ctr">
                <a:spcBef>
                  <a:spcPct val="50000"/>
                </a:spcBef>
              </a:pPr>
              <a:r>
                <a:rPr lang="en-US" sz="2500" dirty="0">
                  <a:latin typeface="Arial"/>
                  <a:cs typeface="Arial"/>
                </a:rPr>
                <a:t>Fatima’s WTP</a:t>
              </a:r>
            </a:p>
          </p:txBody>
        </p:sp>
      </p:grpSp>
      <p:grpSp>
        <p:nvGrpSpPr>
          <p:cNvPr id="4" name="Group 23"/>
          <p:cNvGrpSpPr>
            <a:grpSpLocks/>
          </p:cNvGrpSpPr>
          <p:nvPr/>
        </p:nvGrpSpPr>
        <p:grpSpPr bwMode="auto">
          <a:xfrm>
            <a:off x="2590800" y="2036762"/>
            <a:ext cx="2441575" cy="630238"/>
            <a:chOff x="1722" y="1284"/>
            <a:chExt cx="1538" cy="397"/>
          </a:xfrm>
        </p:grpSpPr>
        <p:sp>
          <p:nvSpPr>
            <p:cNvPr id="3090" name="Arc 24"/>
            <p:cNvSpPr>
              <a:spLocks/>
            </p:cNvSpPr>
            <p:nvPr/>
          </p:nvSpPr>
          <p:spPr bwMode="auto">
            <a:xfrm flipV="1">
              <a:off x="2149" y="1292"/>
              <a:ext cx="601" cy="389"/>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triangle" w="lg" len="med"/>
              <a:tailEnd type="none" w="lg" len="med"/>
            </a:ln>
          </p:spPr>
          <p:txBody>
            <a:bodyPr wrap="none" anchor="ctr"/>
            <a:lstStyle/>
            <a:p>
              <a:endParaRPr lang="en-US">
                <a:latin typeface="Arial"/>
                <a:cs typeface="Arial"/>
              </a:endParaRPr>
            </a:p>
          </p:txBody>
        </p:sp>
        <p:sp>
          <p:nvSpPr>
            <p:cNvPr id="3091" name="Text Box 25"/>
            <p:cNvSpPr txBox="1">
              <a:spLocks noChangeArrowheads="1"/>
            </p:cNvSpPr>
            <p:nvPr/>
          </p:nvSpPr>
          <p:spPr bwMode="auto">
            <a:xfrm>
              <a:off x="1722" y="1284"/>
              <a:ext cx="1538" cy="301"/>
            </a:xfrm>
            <a:prstGeom prst="rect">
              <a:avLst/>
            </a:prstGeom>
            <a:solidFill>
              <a:srgbClr val="FFF3F3"/>
            </a:solidFill>
            <a:ln w="9525">
              <a:solidFill>
                <a:srgbClr val="C00000"/>
              </a:solidFill>
              <a:miter lim="800000"/>
              <a:headEnd/>
              <a:tailEnd/>
            </a:ln>
          </p:spPr>
          <p:txBody>
            <a:bodyPr>
              <a:spAutoFit/>
            </a:bodyPr>
            <a:lstStyle/>
            <a:p>
              <a:pPr algn="ctr">
                <a:spcBef>
                  <a:spcPct val="50000"/>
                </a:spcBef>
              </a:pPr>
              <a:r>
                <a:rPr lang="en-US" sz="2500" dirty="0">
                  <a:latin typeface="Arial"/>
                  <a:cs typeface="Arial"/>
                </a:rPr>
                <a:t>Alexis’ WTP</a:t>
              </a:r>
            </a:p>
          </p:txBody>
        </p:sp>
      </p:grpSp>
      <p:grpSp>
        <p:nvGrpSpPr>
          <p:cNvPr id="5" name="Group 26"/>
          <p:cNvGrpSpPr>
            <a:grpSpLocks/>
          </p:cNvGrpSpPr>
          <p:nvPr/>
        </p:nvGrpSpPr>
        <p:grpSpPr bwMode="auto">
          <a:xfrm>
            <a:off x="1676401" y="3505200"/>
            <a:ext cx="2438401" cy="938213"/>
            <a:chOff x="1174" y="2227"/>
            <a:chExt cx="1536" cy="591"/>
          </a:xfrm>
        </p:grpSpPr>
        <p:sp>
          <p:nvSpPr>
            <p:cNvPr id="3088" name="Arc 27"/>
            <p:cNvSpPr>
              <a:spLocks/>
            </p:cNvSpPr>
            <p:nvPr/>
          </p:nvSpPr>
          <p:spPr bwMode="auto">
            <a:xfrm flipV="1">
              <a:off x="2261" y="2227"/>
              <a:ext cx="449" cy="305"/>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none" w="med" len="med"/>
              <a:tailEnd type="triangle" w="med" len="med"/>
            </a:ln>
          </p:spPr>
          <p:txBody>
            <a:bodyPr wrap="none" anchor="ctr"/>
            <a:lstStyle/>
            <a:p>
              <a:endParaRPr lang="en-US">
                <a:latin typeface="Arial"/>
                <a:cs typeface="Arial"/>
              </a:endParaRPr>
            </a:p>
          </p:txBody>
        </p:sp>
        <p:sp>
          <p:nvSpPr>
            <p:cNvPr id="3089" name="Text Box 28"/>
            <p:cNvSpPr txBox="1">
              <a:spLocks noChangeArrowheads="1"/>
            </p:cNvSpPr>
            <p:nvPr/>
          </p:nvSpPr>
          <p:spPr bwMode="auto">
            <a:xfrm>
              <a:off x="1174" y="2275"/>
              <a:ext cx="1309" cy="543"/>
            </a:xfrm>
            <a:prstGeom prst="rect">
              <a:avLst/>
            </a:prstGeom>
            <a:solidFill>
              <a:srgbClr val="FFF3F3"/>
            </a:solidFill>
            <a:ln w="9525">
              <a:solidFill>
                <a:srgbClr val="C00000"/>
              </a:solidFill>
              <a:miter lim="800000"/>
              <a:headEnd/>
              <a:tailEnd/>
            </a:ln>
          </p:spPr>
          <p:txBody>
            <a:bodyPr>
              <a:spAutoFit/>
            </a:bodyPr>
            <a:lstStyle/>
            <a:p>
              <a:pPr algn="ctr">
                <a:spcBef>
                  <a:spcPct val="50000"/>
                </a:spcBef>
              </a:pPr>
              <a:r>
                <a:rPr lang="en-US" sz="2500" dirty="0">
                  <a:latin typeface="Arial"/>
                  <a:cs typeface="Arial"/>
                </a:rPr>
                <a:t>Cameron’s WTP</a:t>
              </a:r>
            </a:p>
          </p:txBody>
        </p:sp>
      </p:grpSp>
      <p:grpSp>
        <p:nvGrpSpPr>
          <p:cNvPr id="6" name="Group 3"/>
          <p:cNvGrpSpPr>
            <a:grpSpLocks/>
          </p:cNvGrpSpPr>
          <p:nvPr/>
        </p:nvGrpSpPr>
        <p:grpSpPr bwMode="auto">
          <a:xfrm>
            <a:off x="3352801" y="4105273"/>
            <a:ext cx="1600201" cy="1254125"/>
            <a:chOff x="2140" y="2426"/>
            <a:chExt cx="1008" cy="790"/>
          </a:xfrm>
        </p:grpSpPr>
        <p:sp>
          <p:nvSpPr>
            <p:cNvPr id="3086" name="Arc 4"/>
            <p:cNvSpPr>
              <a:spLocks/>
            </p:cNvSpPr>
            <p:nvPr/>
          </p:nvSpPr>
          <p:spPr bwMode="auto">
            <a:xfrm flipV="1">
              <a:off x="2716" y="2426"/>
              <a:ext cx="432" cy="390"/>
            </a:xfrm>
            <a:custGeom>
              <a:avLst/>
              <a:gdLst>
                <a:gd name="T0" fmla="*/ 0 w 23113"/>
                <a:gd name="T1" fmla="*/ 0 h 21600"/>
                <a:gd name="T2" fmla="*/ 0 w 23113"/>
                <a:gd name="T3" fmla="*/ 0 h 21600"/>
                <a:gd name="T4" fmla="*/ 0 w 23113"/>
                <a:gd name="T5" fmla="*/ 0 h 21600"/>
                <a:gd name="T6" fmla="*/ 0 60000 65536"/>
                <a:gd name="T7" fmla="*/ 0 60000 65536"/>
                <a:gd name="T8" fmla="*/ 0 60000 65536"/>
                <a:gd name="T9" fmla="*/ 0 w 23113"/>
                <a:gd name="T10" fmla="*/ 0 h 21600"/>
                <a:gd name="T11" fmla="*/ 23113 w 23113"/>
                <a:gd name="T12" fmla="*/ 21600 h 21600"/>
              </a:gdLst>
              <a:ahLst/>
              <a:cxnLst>
                <a:cxn ang="T6">
                  <a:pos x="T0" y="T1"/>
                </a:cxn>
                <a:cxn ang="T7">
                  <a:pos x="T2" y="T3"/>
                </a:cxn>
                <a:cxn ang="T8">
                  <a:pos x="T4" y="T5"/>
                </a:cxn>
              </a:cxnLst>
              <a:rect l="T9" t="T10" r="T11" b="T12"/>
              <a:pathLst>
                <a:path w="23113" h="21600" fill="none" extrusionOk="0">
                  <a:moveTo>
                    <a:pt x="0" y="53"/>
                  </a:moveTo>
                  <a:cubicBezTo>
                    <a:pt x="503" y="17"/>
                    <a:pt x="1008" y="-1"/>
                    <a:pt x="1513" y="0"/>
                  </a:cubicBezTo>
                  <a:cubicBezTo>
                    <a:pt x="13442" y="0"/>
                    <a:pt x="23113" y="9670"/>
                    <a:pt x="23113" y="21600"/>
                  </a:cubicBezTo>
                </a:path>
                <a:path w="23113" h="21600" stroke="0" extrusionOk="0">
                  <a:moveTo>
                    <a:pt x="0" y="53"/>
                  </a:moveTo>
                  <a:cubicBezTo>
                    <a:pt x="503" y="17"/>
                    <a:pt x="1008" y="-1"/>
                    <a:pt x="1513" y="0"/>
                  </a:cubicBezTo>
                  <a:cubicBezTo>
                    <a:pt x="13442" y="0"/>
                    <a:pt x="23113" y="9670"/>
                    <a:pt x="23113" y="21600"/>
                  </a:cubicBezTo>
                  <a:lnTo>
                    <a:pt x="1513" y="21600"/>
                  </a:lnTo>
                  <a:close/>
                </a:path>
              </a:pathLst>
            </a:custGeom>
            <a:noFill/>
            <a:ln w="19050">
              <a:solidFill>
                <a:schemeClr val="tx1"/>
              </a:solidFill>
              <a:round/>
              <a:headEnd type="none" w="med" len="med"/>
              <a:tailEnd type="triangle" w="med" len="med"/>
            </a:ln>
          </p:spPr>
          <p:txBody>
            <a:bodyPr wrap="none" anchor="ctr"/>
            <a:lstStyle/>
            <a:p>
              <a:endParaRPr lang="en-US">
                <a:latin typeface="Arial"/>
                <a:cs typeface="Arial"/>
              </a:endParaRPr>
            </a:p>
          </p:txBody>
        </p:sp>
        <p:sp>
          <p:nvSpPr>
            <p:cNvPr id="3087" name="Text Box 5"/>
            <p:cNvSpPr txBox="1">
              <a:spLocks noChangeArrowheads="1"/>
            </p:cNvSpPr>
            <p:nvPr/>
          </p:nvSpPr>
          <p:spPr bwMode="auto">
            <a:xfrm>
              <a:off x="2140" y="2672"/>
              <a:ext cx="793" cy="544"/>
            </a:xfrm>
            <a:prstGeom prst="rect">
              <a:avLst/>
            </a:prstGeom>
            <a:solidFill>
              <a:srgbClr val="FFF3F3"/>
            </a:solidFill>
            <a:ln w="9525">
              <a:solidFill>
                <a:srgbClr val="C00000"/>
              </a:solidFill>
              <a:miter lim="800000"/>
              <a:headEnd/>
              <a:tailEnd/>
            </a:ln>
          </p:spPr>
          <p:txBody>
            <a:bodyPr>
              <a:spAutoFit/>
            </a:bodyPr>
            <a:lstStyle/>
            <a:p>
              <a:pPr algn="ctr">
                <a:spcBef>
                  <a:spcPct val="50000"/>
                </a:spcBef>
              </a:pPr>
              <a:r>
                <a:rPr lang="en-US" sz="2500" dirty="0">
                  <a:latin typeface="Arial"/>
                  <a:cs typeface="Arial"/>
                </a:rPr>
                <a:t>Jamir’s </a:t>
              </a:r>
              <a:br>
                <a:rPr lang="en-US" sz="2500" dirty="0">
                  <a:latin typeface="Arial"/>
                  <a:cs typeface="Arial"/>
                </a:rPr>
              </a:br>
              <a:r>
                <a:rPr lang="en-US" sz="2500" dirty="0">
                  <a:latin typeface="Arial"/>
                  <a:cs typeface="Arial"/>
                </a:rPr>
                <a:t>WTP</a:t>
              </a:r>
            </a:p>
          </p:txBody>
        </p:sp>
      </p:grpSp>
    </p:spTree>
    <p:extLst>
      <p:ext uri="{BB962C8B-B14F-4D97-AF65-F5344CB8AC3E}">
        <p14:creationId xmlns:p14="http://schemas.microsoft.com/office/powerpoint/2010/main" val="26070600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Left)">
                                      <p:cBhvr>
                                        <p:cTn id="11" dur="500"/>
                                        <p:tgtEl>
                                          <p:spTgt spid="3"/>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Left)">
                                      <p:cBhvr>
                                        <p:cTn id="15" dur="500"/>
                                        <p:tgtEl>
                                          <p:spTgt spid="4"/>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upRight)">
                                      <p:cBhvr>
                                        <p:cTn id="19" dur="500"/>
                                        <p:tgtEl>
                                          <p:spTgt spid="5"/>
                                        </p:tgtEl>
                                      </p:cBhvr>
                                    </p:animEffect>
                                  </p:childTnLst>
                                </p:cTn>
                              </p:par>
                            </p:childTnLst>
                          </p:cTn>
                        </p:par>
                        <p:par>
                          <p:cTn id="20" fill="hold">
                            <p:stCondLst>
                              <p:cond delay="2000"/>
                            </p:stCondLst>
                            <p:childTnLst>
                              <p:par>
                                <p:cTn id="21" presetID="18" presetClass="entr" presetSubtype="3"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upRigh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bldLvl="4"/>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ain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L or Ex">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hink-Pair-Share">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35544</TotalTime>
  <Words>3918</Words>
  <Application>Microsoft Office PowerPoint</Application>
  <PresentationFormat>On-screen Show (4:3)</PresentationFormat>
  <Paragraphs>636</Paragraphs>
  <Slides>47</Slides>
  <Notes>47</Notes>
  <HiddenSlides>0</HiddenSlides>
  <MMClips>0</MMClips>
  <ScaleCrop>false</ScaleCrop>
  <HeadingPairs>
    <vt:vector size="8" baseType="variant">
      <vt:variant>
        <vt:lpstr>Fonts Used</vt:lpstr>
      </vt:variant>
      <vt:variant>
        <vt:i4>5</vt:i4>
      </vt:variant>
      <vt:variant>
        <vt:lpstr>Theme</vt:lpstr>
      </vt:variant>
      <vt:variant>
        <vt:i4>10</vt:i4>
      </vt:variant>
      <vt:variant>
        <vt:lpstr>Embedded OLE Servers</vt:lpstr>
      </vt:variant>
      <vt:variant>
        <vt:i4>1</vt:i4>
      </vt:variant>
      <vt:variant>
        <vt:lpstr>Slide Titles</vt:lpstr>
      </vt:variant>
      <vt:variant>
        <vt:i4>47</vt:i4>
      </vt:variant>
    </vt:vector>
  </HeadingPairs>
  <TitlesOfParts>
    <vt:vector size="63" baseType="lpstr">
      <vt:lpstr>Arial</vt:lpstr>
      <vt:lpstr>Calibri</vt:lpstr>
      <vt:lpstr>Cambria</vt:lpstr>
      <vt:lpstr>Sabon-Bold</vt:lpstr>
      <vt:lpstr>Wingdings</vt:lpstr>
      <vt:lpstr>Chapter title</vt:lpstr>
      <vt:lpstr>Intro / Summary</vt:lpstr>
      <vt:lpstr>Main content</vt:lpstr>
      <vt:lpstr>Figure</vt:lpstr>
      <vt:lpstr>Table</vt:lpstr>
      <vt:lpstr>AL or Ex</vt:lpstr>
      <vt:lpstr>Case study</vt:lpstr>
      <vt:lpstr>Think-Pair-Share</vt:lpstr>
      <vt:lpstr>Ask Experts</vt:lpstr>
      <vt:lpstr>Appendix</vt:lpstr>
      <vt:lpstr>Worksheet</vt:lpstr>
      <vt:lpstr>PowerPoint Presentation</vt:lpstr>
      <vt:lpstr>IN THIS CHAPTER</vt:lpstr>
      <vt:lpstr>Welfare Economics</vt:lpstr>
      <vt:lpstr>Consumer Surplus – 1 </vt:lpstr>
      <vt:lpstr>EXAMPLE 1A: Willingness to pay</vt:lpstr>
      <vt:lpstr>EXAMPLE 1B: WTP and the demand curve</vt:lpstr>
      <vt:lpstr>EXAMPLE 1C: The demand curve – 1 </vt:lpstr>
      <vt:lpstr>About the staircase shape…</vt:lpstr>
      <vt:lpstr>EXAMPLE 1C: The demand curve – 2 </vt:lpstr>
      <vt:lpstr>EXAMPLE 1D: Calculating consumer surplus</vt:lpstr>
      <vt:lpstr>EXAMPLE 1E: CS and the demand curve</vt:lpstr>
      <vt:lpstr>EXAMPLE 1E: A lower price increases CS</vt:lpstr>
      <vt:lpstr>Consumer Surplus – 2 </vt:lpstr>
      <vt:lpstr>EXAMPLE 2: Consumer surplus for one buyer</vt:lpstr>
      <vt:lpstr>EXAMPLE 2A: Total consumer surplus</vt:lpstr>
      <vt:lpstr>EXAMPLE 2B: A higher price reduces CS</vt:lpstr>
      <vt:lpstr>Active Learning 1: Consumer surplus</vt:lpstr>
      <vt:lpstr>Active Learning 1: Answers</vt:lpstr>
      <vt:lpstr>Producer Surplus – 1 </vt:lpstr>
      <vt:lpstr>Producer Surplus – 2 </vt:lpstr>
      <vt:lpstr>EXAMPLE 3A: Cost and willingness to sell</vt:lpstr>
      <vt:lpstr>EXAMPLE 3B: The supply curve – 1 </vt:lpstr>
      <vt:lpstr>EXAMPLE 3B: The supply curve – 2 </vt:lpstr>
      <vt:lpstr>EXAMPLE 3C: Producer surplus &amp; the S curve</vt:lpstr>
      <vt:lpstr>Producer Surplus – 3 </vt:lpstr>
      <vt:lpstr>EXAMPLE 4A: Producer surplus for one sellers</vt:lpstr>
      <vt:lpstr>EXAMPLE 4B: Total producer surplus</vt:lpstr>
      <vt:lpstr>EXAMPLE 4C: A lower price reduces PS</vt:lpstr>
      <vt:lpstr>Active Learning 2: Producer surplus</vt:lpstr>
      <vt:lpstr>Active Learning 2: Answers</vt:lpstr>
      <vt:lpstr>The Benevolent Social Planner – 1 </vt:lpstr>
      <vt:lpstr>The Benevolent Social Planner – 2 </vt:lpstr>
      <vt:lpstr>Market Efficiency – 1 </vt:lpstr>
      <vt:lpstr>Market Efficiency – 2 </vt:lpstr>
      <vt:lpstr>Market’s Allocation of Resources</vt:lpstr>
      <vt:lpstr>EXAMPLE 5: Evaluating the market equilibrium</vt:lpstr>
      <vt:lpstr>EXAMPLE 5A: Which buyers consume the good?</vt:lpstr>
      <vt:lpstr>EXAMPLE 5B: Which sellers produce the good?</vt:lpstr>
      <vt:lpstr>EXAMPLE 5C: Does eq’m Q  maximize TS? – 1 </vt:lpstr>
      <vt:lpstr>EXAMPLE 5C: Does eq’m Q  maximize TS? – 2 </vt:lpstr>
      <vt:lpstr>Adam Smith and the Invisible Hand Passage from The Wealth of Nations, 1776</vt:lpstr>
      <vt:lpstr>Market Efficiency &amp; Market Failure – 1 </vt:lpstr>
      <vt:lpstr>Market Efficiency &amp; Market Failure – 2 </vt:lpstr>
      <vt:lpstr>ASK THE EXPERTS</vt:lpstr>
      <vt:lpstr>THINK-PAIR-SHARE</vt:lpstr>
      <vt:lpstr>CHAPTER IN A NUTSHELL</vt:lpstr>
      <vt:lpstr>CHAPTER IN A NUTSHELL</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Elham Saeidinezhad</cp:lastModifiedBy>
  <cp:revision>1321</cp:revision>
  <cp:lastPrinted>2019-05-14T19:06:14Z</cp:lastPrinted>
  <dcterms:created xsi:type="dcterms:W3CDTF">2016-03-16T19:41:09Z</dcterms:created>
  <dcterms:modified xsi:type="dcterms:W3CDTF">2020-02-04T04:24:51Z</dcterms:modified>
</cp:coreProperties>
</file>