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8.xml" ContentType="application/vnd.openxmlformats-officedocument.theme+xml"/>
  <Override PartName="/ppt/slideLayouts/slideLayout20.xml" ContentType="application/vnd.openxmlformats-officedocument.presentationml.slideLayout+xml"/>
  <Override PartName="/ppt/theme/theme9.xml" ContentType="application/vnd.openxmlformats-officedocument.theme+xml"/>
  <Override PartName="/ppt/slideLayouts/slideLayout2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84" r:id="rId8"/>
    <p:sldMasterId id="2147483675" r:id="rId9"/>
    <p:sldMasterId id="2147483672" r:id="rId10"/>
  </p:sldMasterIdLst>
  <p:notesMasterIdLst>
    <p:notesMasterId r:id="rId71"/>
  </p:notesMasterIdLst>
  <p:handoutMasterIdLst>
    <p:handoutMasterId r:id="rId72"/>
  </p:handoutMasterIdLst>
  <p:sldIdLst>
    <p:sldId id="256" r:id="rId11"/>
    <p:sldId id="374" r:id="rId12"/>
    <p:sldId id="1439" r:id="rId13"/>
    <p:sldId id="1440" r:id="rId14"/>
    <p:sldId id="1441" r:id="rId15"/>
    <p:sldId id="1442" r:id="rId16"/>
    <p:sldId id="1443" r:id="rId17"/>
    <p:sldId id="1444" r:id="rId18"/>
    <p:sldId id="1445" r:id="rId19"/>
    <p:sldId id="1446" r:id="rId20"/>
    <p:sldId id="1447" r:id="rId21"/>
    <p:sldId id="1448" r:id="rId22"/>
    <p:sldId id="1449" r:id="rId23"/>
    <p:sldId id="1450" r:id="rId24"/>
    <p:sldId id="1451" r:id="rId25"/>
    <p:sldId id="1452" r:id="rId26"/>
    <p:sldId id="1453" r:id="rId27"/>
    <p:sldId id="1454" r:id="rId28"/>
    <p:sldId id="1455" r:id="rId29"/>
    <p:sldId id="1456" r:id="rId30"/>
    <p:sldId id="1457" r:id="rId31"/>
    <p:sldId id="1458" r:id="rId32"/>
    <p:sldId id="1459" r:id="rId33"/>
    <p:sldId id="1460" r:id="rId34"/>
    <p:sldId id="1461" r:id="rId35"/>
    <p:sldId id="1463" r:id="rId36"/>
    <p:sldId id="1464" r:id="rId37"/>
    <p:sldId id="1462" r:id="rId38"/>
    <p:sldId id="1465" r:id="rId39"/>
    <p:sldId id="1466" r:id="rId40"/>
    <p:sldId id="1467" r:id="rId41"/>
    <p:sldId id="1468" r:id="rId42"/>
    <p:sldId id="1469" r:id="rId43"/>
    <p:sldId id="1470" r:id="rId44"/>
    <p:sldId id="1471" r:id="rId45"/>
    <p:sldId id="1486" r:id="rId46"/>
    <p:sldId id="1487" r:id="rId47"/>
    <p:sldId id="1472" r:id="rId48"/>
    <p:sldId id="1473" r:id="rId49"/>
    <p:sldId id="1474" r:id="rId50"/>
    <p:sldId id="1475" r:id="rId51"/>
    <p:sldId id="1476" r:id="rId52"/>
    <p:sldId id="1477" r:id="rId53"/>
    <p:sldId id="1478" r:id="rId54"/>
    <p:sldId id="1479" r:id="rId55"/>
    <p:sldId id="1480" r:id="rId56"/>
    <p:sldId id="1481" r:id="rId57"/>
    <p:sldId id="1482" r:id="rId58"/>
    <p:sldId id="1483" r:id="rId59"/>
    <p:sldId id="1484" r:id="rId60"/>
    <p:sldId id="1485" r:id="rId61"/>
    <p:sldId id="1488" r:id="rId62"/>
    <p:sldId id="1489" r:id="rId63"/>
    <p:sldId id="1490" r:id="rId64"/>
    <p:sldId id="1491" r:id="rId65"/>
    <p:sldId id="1435" r:id="rId66"/>
    <p:sldId id="1400" r:id="rId67"/>
    <p:sldId id="1495" r:id="rId68"/>
    <p:sldId id="1497" r:id="rId69"/>
    <p:sldId id="1496" r:id="rId7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0066"/>
    <a:srgbClr val="004D86"/>
    <a:srgbClr val="702224"/>
    <a:srgbClr val="FFCCCC"/>
    <a:srgbClr val="66FF66"/>
    <a:srgbClr val="B8E08C"/>
    <a:srgbClr val="AE1221"/>
    <a:srgbClr val="FFFFCC"/>
    <a:srgbClr val="833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06" autoAdjust="0"/>
    <p:restoredTop sz="73690" autoAdjust="0"/>
  </p:normalViewPr>
  <p:slideViewPr>
    <p:cSldViewPr>
      <p:cViewPr varScale="1">
        <p:scale>
          <a:sx n="60" d="100"/>
          <a:sy n="60" d="100"/>
        </p:scale>
        <p:origin x="1315" y="43"/>
      </p:cViewPr>
      <p:guideLst>
        <p:guide orient="horz" pos="2160"/>
        <p:guide pos="2880"/>
      </p:guideLst>
    </p:cSldViewPr>
  </p:slideViewPr>
  <p:outlineViewPr>
    <p:cViewPr>
      <p:scale>
        <a:sx n="33" d="100"/>
        <a:sy n="33" d="100"/>
      </p:scale>
      <p:origin x="0" y="4602"/>
    </p:cViewPr>
  </p:outlineViewPr>
  <p:notesTextViewPr>
    <p:cViewPr>
      <p:scale>
        <a:sx n="1" d="1"/>
        <a:sy n="1" d="1"/>
      </p:scale>
      <p:origin x="0" y="0"/>
    </p:cViewPr>
  </p:notesTextViewPr>
  <p:sorterViewPr>
    <p:cViewPr>
      <p:scale>
        <a:sx n="110" d="100"/>
        <a:sy n="110" d="100"/>
      </p:scale>
      <p:origin x="0" y="5292"/>
    </p:cViewPr>
  </p:sorterViewPr>
  <p:notesViewPr>
    <p:cSldViewPr>
      <p:cViewPr>
        <p:scale>
          <a:sx n="60" d="100"/>
          <a:sy n="60" d="100"/>
        </p:scale>
        <p:origin x="-2658" y="2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9CBA0846-EC1A-40DB-8F81-96AE9A64BBB3}" type="datetimeFigureOut">
              <a:rPr lang="en-US" smtClean="0"/>
              <a:t>1/13/2020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EF5DD168-A957-4784-9C8A-5438585B9AF9}" type="datetimeFigureOut">
              <a:rPr lang="en-US" smtClean="0"/>
              <a:t>1/13/2020</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6177280" cy="4320540"/>
          </a:xfrm>
        </p:spPr>
        <p:txBody>
          <a:bodyPr/>
          <a:lstStyle/>
          <a:p>
            <a:pPr eaLnBrk="1" hangingPunct="1"/>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mistake your students will make is to calculate the price elasticity of demand as 40/23 because</a:t>
            </a:r>
            <a:r>
              <a:rPr lang="en-US" baseline="0" dirty="0"/>
              <a:t> they first calculate the % change in </a:t>
            </a:r>
            <a:r>
              <a:rPr lang="en-US" b="1" i="1" baseline="0" dirty="0"/>
              <a:t>P</a:t>
            </a:r>
            <a:r>
              <a:rPr lang="en-US" baseline="0" dirty="0"/>
              <a:t>, then % change in </a:t>
            </a:r>
            <a:r>
              <a:rPr lang="en-US" b="1" i="1" dirty="0"/>
              <a:t>Q</a:t>
            </a:r>
            <a:r>
              <a:rPr lang="en-US" baseline="0" dirty="0"/>
              <a:t> and then they (think they remember the correct formula) slap % change in </a:t>
            </a:r>
            <a:r>
              <a:rPr lang="en-US" b="1" i="1" baseline="0" dirty="0"/>
              <a:t>P</a:t>
            </a:r>
            <a:r>
              <a:rPr lang="en-US" baseline="0" dirty="0"/>
              <a:t> over the % change in </a:t>
            </a:r>
            <a:r>
              <a:rPr lang="en-US" b="1" i="1" dirty="0"/>
              <a:t>Q</a:t>
            </a:r>
            <a:r>
              <a:rPr lang="en-US" baseline="0" dirty="0"/>
              <a:t> and get the elasticity wrong! Remind your students that writing down formulas will avoid these kind of mistakes.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318110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515818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Suggestion:  For each of these examples, display the slide title (which lists the two goods) and the first bullet point (which ask which good experiences the biggest drop in demand in response to a 20% price increase).  </a:t>
            </a:r>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2860089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You might need to clarify the nature of this thought experiment. </a:t>
            </a:r>
          </a:p>
          <a:p>
            <a:pPr eaLnBrk="1" hangingPunct="1"/>
            <a:endParaRPr lang="en-US" dirty="0"/>
          </a:p>
          <a:p>
            <a:pPr eaLnBrk="1" hangingPunct="1"/>
            <a:r>
              <a:rPr lang="en-US" dirty="0"/>
              <a:t>Here, we look at two alternate scenarios.  In the first, the price of Mountain Dew (and no other soft fizzy drinks) rises by 20%, and we observe the percentage decrease in quantity of Mountain Dew demanded.  </a:t>
            </a:r>
          </a:p>
          <a:p>
            <a:pPr eaLnBrk="1" hangingPunct="1"/>
            <a:endParaRPr lang="en-US" dirty="0"/>
          </a:p>
          <a:p>
            <a:pPr eaLnBrk="1" hangingPunct="1"/>
            <a:r>
              <a:rPr lang="en-US" dirty="0"/>
              <a:t>In the second scenario, the price of </a:t>
            </a:r>
            <a:r>
              <a:rPr lang="en-US" u="sng" dirty="0"/>
              <a:t>all</a:t>
            </a:r>
            <a:r>
              <a:rPr lang="en-US" dirty="0"/>
              <a:t> soda (pop; all soft fizzy drinks) rises by 20%, and we observe the percentage decrease in demand for all soda.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3339788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3339788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3339788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5 of them: perfectly</a:t>
            </a:r>
            <a:r>
              <a:rPr lang="en-US" baseline="0" dirty="0"/>
              <a:t> elastic, elastic, unit elastic, inelastic, and perfectly inelastic. They are listed on this slide and the next. Then, on the following 5 slides, each variety of demand curves gets its own graph and explanations.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1244922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3170353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Remember </a:t>
            </a:r>
            <a:r>
              <a:rPr lang="en-US" baseline="0" dirty="0"/>
              <a:t>that we are moving along a demand curve, so the only reason </a:t>
            </a:r>
            <a:r>
              <a:rPr lang="en-US" b="1" i="1" baseline="0" dirty="0" err="1"/>
              <a:t>Q</a:t>
            </a:r>
            <a:r>
              <a:rPr lang="en-US" b="1" baseline="30000" dirty="0" err="1"/>
              <a:t>d</a:t>
            </a:r>
            <a:r>
              <a:rPr lang="en-US" baseline="0" dirty="0"/>
              <a:t> changes is because of a price change. </a:t>
            </a:r>
          </a:p>
          <a:p>
            <a:pPr eaLnBrk="1" hangingPunct="1"/>
            <a:endParaRPr lang="en-US" dirty="0"/>
          </a:p>
          <a:p>
            <a:pPr eaLnBrk="1" hangingPunct="1"/>
            <a:r>
              <a:rPr lang="en-US" dirty="0"/>
              <a:t>With a perfectly inelastic demand: </a:t>
            </a:r>
            <a:r>
              <a:rPr lang="en-US" b="1" i="1" dirty="0"/>
              <a:t>Q</a:t>
            </a:r>
            <a:r>
              <a:rPr lang="en-US" dirty="0"/>
              <a:t> doesn’t change, so the percentage change in </a:t>
            </a:r>
            <a:r>
              <a:rPr lang="en-US" b="1" i="1" dirty="0"/>
              <a:t>Q</a:t>
            </a:r>
            <a:r>
              <a:rPr lang="en-US" dirty="0"/>
              <a:t> equals zero, and thus elasticity equals zero. </a:t>
            </a:r>
          </a:p>
          <a:p>
            <a:pPr eaLnBrk="1" hangingPunct="1"/>
            <a:endParaRPr lang="en-US" dirty="0"/>
          </a:p>
          <a:p>
            <a:pPr eaLnBrk="1" hangingPunct="1"/>
            <a:r>
              <a:rPr lang="en-US" dirty="0"/>
              <a:t>It is hard to think of a good for which the price elasticity of demand is literally zero. Take insulin, for example.   A sufficiently large price increase would probably reduce the quantity demanded for insulin a little, particularly among people with very low incomes and no health insurance.  </a:t>
            </a:r>
          </a:p>
          <a:p>
            <a:pPr eaLnBrk="1" hangingPunct="1"/>
            <a:endParaRPr lang="en-US" dirty="0"/>
          </a:p>
          <a:p>
            <a:pPr eaLnBrk="1" hangingPunct="1"/>
            <a:r>
              <a:rPr lang="en-US" dirty="0"/>
              <a:t>However, if elasticity is very close to zero, then the demand curve is almost vertical.  In such cases, the convenience of modeling demand as perfectly inelastic probably outweighs the cost of being slightly inaccurate. </a:t>
            </a:r>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1801445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example:  Student demand for textbooks that their professors have required for their courses.  </a:t>
            </a:r>
          </a:p>
          <a:p>
            <a:pPr eaLnBrk="1" hangingPunct="1"/>
            <a:endParaRPr lang="en-US" dirty="0"/>
          </a:p>
          <a:p>
            <a:pPr eaLnBrk="1" hangingPunct="1"/>
            <a:r>
              <a:rPr lang="en-US" dirty="0"/>
              <a:t>Here, it’s a little more clear that elasticity would be small, but not zero.  At a high enough price, some students will not buy their books, but instead will share with a friend, or try to find them in the library, or just take copious notes in class.  </a:t>
            </a:r>
            <a:endParaRPr lang="en-US" dirty="0">
              <a:sym typeface="Wingdings" pitchFamily="2" charset="2"/>
            </a:endParaRPr>
          </a:p>
          <a:p>
            <a:pPr eaLnBrk="1" hangingPunct="1"/>
            <a:endParaRPr lang="en-US" dirty="0">
              <a:sym typeface="Wingdings" pitchFamily="2" charset="2"/>
            </a:endParaRPr>
          </a:p>
          <a:p>
            <a:pPr eaLnBrk="1" hangingPunct="1"/>
            <a:r>
              <a:rPr lang="en-US" dirty="0">
                <a:sym typeface="Wingdings" pitchFamily="2" charset="2"/>
              </a:rPr>
              <a:t>Another example:  Gasoline in the short run. </a:t>
            </a:r>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1801445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main sections in this chapter: </a:t>
            </a:r>
          </a:p>
          <a:p>
            <a:pPr marL="228600" indent="-228600">
              <a:buAutoNum type="arabicPeriod"/>
            </a:pPr>
            <a:r>
              <a:rPr lang="en-US" dirty="0"/>
              <a:t>The Elasticity of Demand</a:t>
            </a:r>
          </a:p>
          <a:p>
            <a:pPr marL="228600" indent="-228600">
              <a:buAutoNum type="arabicPeriod"/>
            </a:pPr>
            <a:r>
              <a:rPr lang="en-US" dirty="0"/>
              <a:t>The Elasticity of Supply</a:t>
            </a:r>
          </a:p>
          <a:p>
            <a:pPr marL="228600" indent="-228600">
              <a:buAutoNum type="arabicPeriod"/>
            </a:pPr>
            <a:r>
              <a:rPr lang="en-US" dirty="0"/>
              <a:t>Three Applications of Supply, Demand, and Elasticity</a:t>
            </a:r>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 is the intermediate case:  the demand curve is neither relatively steep nor relatively flat.  Buyers are neither relatively price-sensitive nor relatively insensitive to price.  </a:t>
            </a:r>
          </a:p>
          <a:p>
            <a:pPr eaLnBrk="1" hangingPunct="1"/>
            <a:endParaRPr lang="en-US" dirty="0"/>
          </a:p>
          <a:p>
            <a:pPr eaLnBrk="1" hangingPunct="1"/>
            <a:r>
              <a:rPr lang="en-US" dirty="0"/>
              <a:t>(This is also the case where price changes have no effect on revenue.)</a:t>
            </a:r>
          </a:p>
          <a:p>
            <a:pPr eaLnBrk="1" hangingPunct="1"/>
            <a:endParaRPr lang="en-US" dirty="0">
              <a:sym typeface="Wingdings" pitchFamily="2" charset="2"/>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1801445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 good example here would be breakfast cereal, or nearly anything with many readily available substitutes.  </a:t>
            </a:r>
          </a:p>
          <a:p>
            <a:pPr eaLnBrk="1" hangingPunct="1"/>
            <a:endParaRPr lang="en-US" dirty="0"/>
          </a:p>
          <a:p>
            <a:pPr eaLnBrk="1" hangingPunct="1"/>
            <a:r>
              <a:rPr lang="en-US" dirty="0"/>
              <a:t>An elastic demand curve is flatter than a unit elastic demand curve (which itself is flatter than an inelastic demand curve). </a:t>
            </a:r>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1801445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“Extreme price sensitivity” means the tiniest price increase causes demand to fall to zero.  </a:t>
            </a:r>
          </a:p>
          <a:p>
            <a:pPr eaLnBrk="1" hangingPunct="1"/>
            <a:endParaRPr lang="en-US" sz="1200" dirty="0"/>
          </a:p>
          <a:p>
            <a:pPr eaLnBrk="1" hangingPunct="1"/>
            <a:r>
              <a:rPr lang="en-US" sz="1200" dirty="0"/>
              <a:t>“</a:t>
            </a:r>
            <a:r>
              <a:rPr lang="en-US" b="1" i="1" dirty="0"/>
              <a:t>Q</a:t>
            </a:r>
            <a:r>
              <a:rPr lang="en-US" sz="1200" dirty="0"/>
              <a:t> changes by any %” – when the </a:t>
            </a:r>
            <a:r>
              <a:rPr lang="en-US" b="1" i="1" dirty="0"/>
              <a:t>Q</a:t>
            </a:r>
            <a:r>
              <a:rPr lang="en-US" sz="1200" dirty="0"/>
              <a:t> curve is horizontal, quantity cannot be determined from price. Consumers might demand </a:t>
            </a:r>
            <a:r>
              <a:rPr lang="en-US" b="1" i="1" dirty="0"/>
              <a:t>Q</a:t>
            </a:r>
            <a:r>
              <a:rPr lang="en-US" sz="1200" b="1" baseline="-25000" dirty="0"/>
              <a:t>1</a:t>
            </a:r>
            <a:r>
              <a:rPr lang="en-US" sz="1200" dirty="0"/>
              <a:t> units one month, </a:t>
            </a:r>
            <a:r>
              <a:rPr lang="en-US" b="1" i="1" dirty="0"/>
              <a:t>Q</a:t>
            </a:r>
            <a:r>
              <a:rPr lang="en-US" sz="1200" b="1" baseline="-25000" dirty="0"/>
              <a:t>2</a:t>
            </a:r>
            <a:r>
              <a:rPr lang="en-US" sz="1200" dirty="0"/>
              <a:t> units another month, and some other quantity later. </a:t>
            </a:r>
            <a:r>
              <a:rPr lang="en-US" b="1" i="1" dirty="0"/>
              <a:t>Q</a:t>
            </a:r>
            <a:r>
              <a:rPr lang="en-US" sz="1200" dirty="0"/>
              <a:t> can change by any amount, but </a:t>
            </a:r>
            <a:r>
              <a:rPr lang="en-US" sz="1200" b="1" dirty="0"/>
              <a:t>P</a:t>
            </a:r>
            <a:r>
              <a:rPr lang="en-US" sz="1200" dirty="0"/>
              <a:t> always “changes by 0%” (i.e., it doesn’t change).  </a:t>
            </a:r>
          </a:p>
          <a:p>
            <a:pPr eaLnBrk="1" hangingPunct="1"/>
            <a:endParaRPr lang="en-US" sz="1200" dirty="0"/>
          </a:p>
          <a:p>
            <a:pPr eaLnBrk="1" hangingPunct="1"/>
            <a:r>
              <a:rPr lang="en-US" sz="1200" dirty="0"/>
              <a:t>If perfectly </a:t>
            </a:r>
            <a:r>
              <a:rPr lang="en-US" sz="1200" u="sng" dirty="0"/>
              <a:t>in</a:t>
            </a:r>
            <a:r>
              <a:rPr lang="en-US" sz="1200" dirty="0"/>
              <a:t>elastic is one extreme, this case (perfectly elastic) is the other.  </a:t>
            </a:r>
          </a:p>
          <a:p>
            <a:pPr eaLnBrk="1" hangingPunct="1"/>
            <a:r>
              <a:rPr lang="en-US" sz="1200" dirty="0"/>
              <a:t> </a:t>
            </a:r>
          </a:p>
          <a:p>
            <a:pPr eaLnBrk="1" hangingPunct="1"/>
            <a:r>
              <a:rPr lang="en-US" sz="1200" dirty="0"/>
              <a:t>Here’s a good real-world example of a perfectly elastic demand curve, which foreshadows an upcoming chapter on firms in competitive markets.  Suppose you run a small family farm in Iowa.  Your main crop is wheat.  The market demand curve in this market is downward-sloping, and the market demand and supply curves determine the price of wheat. There are lots of buyers and lots of sellers in this market.  Suppose that price is $5/bushel.  </a:t>
            </a:r>
          </a:p>
          <a:p>
            <a:pPr eaLnBrk="1" hangingPunct="1"/>
            <a:endParaRPr lang="en-US" sz="1200" dirty="0"/>
          </a:p>
          <a:p>
            <a:pPr eaLnBrk="1" hangingPunct="1"/>
            <a:r>
              <a:rPr lang="en-US" sz="1200" dirty="0"/>
              <a:t>Now consider the demand curve facing YOU, the individual wheat farmer.  If you charge a price of $5, you can sell as much or as little as you want (so you will sell your entire production).  If you charge a price even just a little higher than $5, demand for YOUR wheat will fall to zero:  Buyers would not be willing to pay you more than $5 when they could get the same wheat elsewhere for $5.  Similarly, if you drop your price below $5, then demand for YOUR wheat will become enormous (not literally infinite, but “almost infinite”):  if other wheat farmers are charging $5 and you charge less, then EVERY buyer will want to buy wheat from you (but you still only sell what you</a:t>
            </a:r>
            <a:r>
              <a:rPr lang="en-US" sz="1200" baseline="0" dirty="0"/>
              <a:t> produce)</a:t>
            </a:r>
            <a:r>
              <a:rPr lang="en-US" sz="1200" dirty="0"/>
              <a:t>. </a:t>
            </a:r>
          </a:p>
          <a:p>
            <a:pPr eaLnBrk="1" hangingPunct="1"/>
            <a:endParaRPr lang="en-US" sz="1200" dirty="0"/>
          </a:p>
          <a:p>
            <a:pPr eaLnBrk="1" hangingPunct="1"/>
            <a:r>
              <a:rPr lang="en-US" sz="1200" dirty="0"/>
              <a:t>Why is the demand curve facing an individual producer perfectly elastic?  Recall that elasticity is greater when lots of close substitutes are available.  In this case, you are selling a product that has many perfect substitutes:  the wheat sold by every other farmer is a perfect substitute for the wheat you sell.  </a:t>
            </a:r>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1801445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corresponds to an FYI box in the textbook.   The estimates are from various studies; see the textbook for more information. </a:t>
            </a:r>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1606303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Figure</a:t>
            </a:r>
            <a:r>
              <a:rPr lang="en-US" sz="1200" baseline="0" dirty="0"/>
              <a:t> 4 </a:t>
            </a:r>
            <a:r>
              <a:rPr lang="en-US" sz="1200" dirty="0"/>
              <a:t>in the textbook does</a:t>
            </a:r>
            <a:r>
              <a:rPr lang="en-US" sz="1200" baseline="0" dirty="0"/>
              <a:t> similar calculations to show that at points with a low price and high quantity, the demand curve is inelastic; at points with a high price and low quantity, the demand curve is elastic. So, the absolute value of the price elasticity of demand decreases as the price decreases (as we mode downward to the right along the D curve). </a:t>
            </a:r>
            <a:endParaRPr lang="en-US" sz="1200" dirty="0"/>
          </a:p>
          <a:p>
            <a:pPr eaLnBrk="1" hangingPunct="1"/>
            <a:endParaRPr lang="en-US" sz="1200" dirty="0"/>
          </a:p>
          <a:p>
            <a:pPr eaLnBrk="1" hangingPunct="1"/>
            <a:r>
              <a:rPr lang="en-US" sz="1200" dirty="0"/>
              <a:t>Due to space limitations, this slide uses “E” as an abbreviation for elasticity.  The calculations shown on the slide use the midpoint method. </a:t>
            </a:r>
          </a:p>
          <a:p>
            <a:pPr eaLnBrk="1" hangingPunct="1"/>
            <a:endParaRPr lang="en-US" sz="1200" dirty="0"/>
          </a:p>
          <a:p>
            <a:pPr eaLnBrk="1" hangingPunct="1"/>
            <a:r>
              <a:rPr lang="en-US" sz="1200" dirty="0"/>
              <a:t>As you move down a linear demand curve, the slope remains constant.  You can verify this by calculating the slope between any two pairs of points on the line (rise over run). </a:t>
            </a:r>
          </a:p>
          <a:p>
            <a:pPr eaLnBrk="1" hangingPunct="1">
              <a:lnSpc>
                <a:spcPct val="103000"/>
              </a:lnSpc>
            </a:pPr>
            <a:endParaRPr lang="en-US" sz="1200" dirty="0"/>
          </a:p>
          <a:p>
            <a:pPr eaLnBrk="1" hangingPunct="1"/>
            <a:r>
              <a:rPr lang="en-US" sz="1200" dirty="0"/>
              <a:t>However, the percentage changes between pairs of points vary, so the elasticity varies.  The calculations shown on the slide confirm that elasticity falls as you move downward and rightward along a linear demand curve.   </a:t>
            </a:r>
          </a:p>
          <a:p>
            <a:pPr defTabSz="966612">
              <a:defRPr/>
            </a:pPr>
            <a:endParaRPr lang="en-US" sz="1200" dirty="0"/>
          </a:p>
          <a:p>
            <a:pPr defTabSz="966612">
              <a:defRPr/>
            </a:pPr>
            <a:r>
              <a:rPr lang="en-US" sz="1200" dirty="0"/>
              <a:t>Note also that the most elastic portion of the demand curve is where buyers have relatively few units and a high willingness to pay for additional units.  As buyers acquire more units and their willingness to pay for additional ones falls, so does the price elasticity of demand. </a:t>
            </a:r>
          </a:p>
          <a:p>
            <a:endParaRPr lang="en-US" sz="1100" dirty="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9780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We return to our scenario.  It’s not hard for students to imagine being in this position—running their own business and trying to decide whether to raise the price.  </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340935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area (outlined in blue) representing lost revenue due to lower </a:t>
            </a:r>
            <a:r>
              <a:rPr lang="en-US" b="1" i="1" dirty="0"/>
              <a:t>Q</a:t>
            </a:r>
            <a:r>
              <a:rPr lang="en-US" dirty="0"/>
              <a:t> is larger than the area (outlined in green) representing increased revenue due to higher </a:t>
            </a:r>
            <a:r>
              <a:rPr lang="en-US" b="1" i="1" dirty="0"/>
              <a:t>P</a:t>
            </a:r>
            <a:r>
              <a:rPr lang="en-US" dirty="0"/>
              <a:t>.  Hence, the net effect is a fall in revenue.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2400221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area representing lost revenue due to lower </a:t>
            </a:r>
            <a:r>
              <a:rPr lang="en-US" b="1" i="1" dirty="0"/>
              <a:t>Q</a:t>
            </a:r>
            <a:r>
              <a:rPr lang="en-US" dirty="0"/>
              <a:t> (outlined</a:t>
            </a:r>
            <a:r>
              <a:rPr lang="en-US" baseline="0" dirty="0"/>
              <a:t> in blue)</a:t>
            </a:r>
            <a:r>
              <a:rPr lang="en-US" dirty="0"/>
              <a:t> is smaller than the area representing increased revenue due to higher </a:t>
            </a:r>
            <a:r>
              <a:rPr lang="en-US" b="1" i="1" dirty="0"/>
              <a:t>P</a:t>
            </a:r>
            <a:r>
              <a:rPr lang="en-US" dirty="0"/>
              <a:t> (outlined in green).  Hence, the net effect is an increase in revenue.</a:t>
            </a:r>
          </a:p>
          <a:p>
            <a:pPr eaLnBrk="1" hangingPunct="1"/>
            <a:endParaRPr lang="en-US" dirty="0"/>
          </a:p>
          <a:p>
            <a:pPr eaLnBrk="1" hangingPunct="1"/>
            <a:r>
              <a:rPr lang="en-US" dirty="0"/>
              <a:t>The knife-edge case, not shown here but perhaps worth mentioning in class, </a:t>
            </a:r>
            <a:r>
              <a:rPr lang="en-IN" sz="1200" kern="1200" dirty="0">
                <a:solidFill>
                  <a:schemeClr val="tx1"/>
                </a:solidFill>
                <a:latin typeface="+mn-lt"/>
                <a:ea typeface="+mn-ea"/>
                <a:cs typeface="+mn-cs"/>
              </a:rPr>
              <a:t>is a case of</a:t>
            </a:r>
            <a:r>
              <a:rPr lang="en-US" dirty="0"/>
              <a:t> unit-elastic demand.  In that case, an increase in price leaves revenue unchanged:  the increase in revenue from higher P exactly offsets the lost revenue due to lower </a:t>
            </a:r>
            <a:r>
              <a:rPr lang="en-US" b="1" i="1" dirty="0"/>
              <a:t>Q</a:t>
            </a:r>
            <a:r>
              <a:rPr lang="en-US" dirty="0"/>
              <a:t>.  </a:t>
            </a:r>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2400221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2175349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300" dirty="0"/>
              <a:t>These problems, perhaps similar to those you might ask on an exam, are complex in that they test several skills at once:  students must determine whether demand for each good is elastic or inelastic, and they must determine the impact of a price change on revenue/expenditure.  </a:t>
            </a:r>
          </a:p>
          <a:p>
            <a:pPr eaLnBrk="1" hangingPunct="1"/>
            <a:endParaRPr lang="en-US" sz="1300" dirty="0"/>
          </a:p>
          <a:p>
            <a:pPr eaLnBrk="1" hangingPunct="1"/>
            <a:r>
              <a:rPr lang="en-US" sz="1300" dirty="0"/>
              <a:t>So far, we’ve been talking about how elasticity determines the effects of an </a:t>
            </a:r>
            <a:r>
              <a:rPr lang="en-US" sz="1300" u="sng" dirty="0"/>
              <a:t>increase</a:t>
            </a:r>
            <a:r>
              <a:rPr lang="en-US" sz="1300" dirty="0"/>
              <a:t> in </a:t>
            </a:r>
            <a:r>
              <a:rPr lang="en-US" sz="1300" b="1" i="1" dirty="0"/>
              <a:t>P</a:t>
            </a:r>
            <a:r>
              <a:rPr lang="en-US" sz="1300" dirty="0"/>
              <a:t> on revenue.  Part (b) asks your students to determine the effects of a </a:t>
            </a:r>
            <a:r>
              <a:rPr lang="en-US" sz="1300" u="sng" dirty="0"/>
              <a:t>decrease</a:t>
            </a:r>
            <a:r>
              <a:rPr lang="en-US" sz="1300" dirty="0"/>
              <a:t> in </a:t>
            </a:r>
            <a:r>
              <a:rPr lang="en-US" sz="1300" b="1" i="1" dirty="0"/>
              <a:t>P</a:t>
            </a:r>
            <a:r>
              <a:rPr lang="en-US" sz="1300" dirty="0"/>
              <a:t>. </a:t>
            </a:r>
          </a:p>
          <a:p>
            <a:endParaRPr lang="en-US" sz="1300" dirty="0"/>
          </a:p>
          <a:p>
            <a:r>
              <a:rPr lang="en-US" sz="1300" dirty="0"/>
              <a:t>As usual, give your students 5 minutes to formulate their answers, they can work individually or in group. Then you can ask for volunteers. Each answer takes one slide.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384406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follow this scenario</a:t>
            </a:r>
            <a:r>
              <a:rPr lang="en-US" baseline="0" dirty="0"/>
              <a:t> </a:t>
            </a:r>
            <a:r>
              <a:rPr lang="en-US" dirty="0"/>
              <a:t>throughout the first section of this chapter (the section on price elasticity of demand) to illustrate and motivate several important concepts, such as the impact of price changes on sales and revenue. </a:t>
            </a:r>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3270485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Expenditure</a:t>
            </a:r>
            <a:r>
              <a:rPr lang="en-US" baseline="0" dirty="0"/>
              <a:t> refers to the total amount of money spent by consumers on insulin. This will be the same as the total revenue collected by the producers of insulin. So we are using the relationship between elasticity of demand, total revenue, and changes in price.</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844064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ct val="105000"/>
              </a:lnSpc>
              <a:defRPr/>
            </a:pPr>
            <a:r>
              <a:rPr lang="en-US" sz="1200" dirty="0"/>
              <a:t>The first part of the explanation discusses the opposing effects on revenue; its purpose is to clarify the effects of a price decrease on revenue, as we have previously only discussed the effects of a price increase. </a:t>
            </a:r>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84406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In the textbook, this application appears near the end of the chapter (the last of the “Three Applications”), and you can easily move these slides to the end if you wish to teach things in the same order as the book.  </a:t>
            </a:r>
          </a:p>
          <a:p>
            <a:pPr eaLnBrk="1" hangingPunct="1"/>
            <a:endParaRPr lang="en-US" dirty="0"/>
          </a:p>
          <a:p>
            <a:pPr eaLnBrk="1" hangingPunct="1">
              <a:spcBef>
                <a:spcPct val="40000"/>
              </a:spcBef>
            </a:pPr>
            <a:endParaRPr lang="en-US" dirty="0"/>
          </a:p>
          <a:p>
            <a:r>
              <a:rPr lang="en-US" sz="1200" b="0" i="0" u="none" strike="noStrike" kern="1200" baseline="0" dirty="0">
                <a:solidFill>
                  <a:schemeClr val="tx1"/>
                </a:solidFill>
                <a:latin typeface="+mn-lt"/>
                <a:ea typeface="+mn-ea"/>
                <a:cs typeface="+mn-cs"/>
              </a:rPr>
              <a:t>Examples of illegal drugs are: as heroin, cocaine, ecstasy, and methamphetamine. Drug use has several adverse effects. One is that drug dependence can ruin the lives of drug users and their families. Another is that drug addicts often turn to robbery and other violent crimes to obtain the money needed to support their habit.</a:t>
            </a:r>
            <a:endParaRPr lang="en-US" dirty="0"/>
          </a:p>
          <a:p>
            <a:pPr eaLnBrk="1" hangingPunct="1">
              <a:spcBef>
                <a:spcPct val="40000"/>
              </a:spcBef>
            </a:pPr>
            <a:endParaRPr lang="en-US" dirty="0"/>
          </a:p>
          <a:p>
            <a:pPr eaLnBrk="1" hangingPunct="1">
              <a:spcBef>
                <a:spcPct val="40000"/>
              </a:spcBef>
            </a:pPr>
            <a:r>
              <a:rPr lang="en-US" dirty="0"/>
              <a:t>We examine two policies designed to reduce illegal drug use and see what effects they have on drug-related crime. </a:t>
            </a:r>
          </a:p>
          <a:p>
            <a:pPr marL="0" indent="0" eaLnBrk="1" hangingPunct="1">
              <a:spcBef>
                <a:spcPct val="40000"/>
              </a:spcBef>
              <a:buNone/>
            </a:pPr>
            <a:r>
              <a:rPr lang="en-US" dirty="0"/>
              <a:t>Policy 1: An increase in the number of federal agents devoted to the war on drugs (on this slide and the next),</a:t>
            </a:r>
            <a:r>
              <a:rPr lang="en-US" baseline="0" dirty="0"/>
              <a:t> AND </a:t>
            </a:r>
          </a:p>
          <a:p>
            <a:pPr marL="0" indent="0" eaLnBrk="1" hangingPunct="1">
              <a:spcBef>
                <a:spcPct val="40000"/>
              </a:spcBef>
              <a:buNone/>
            </a:pPr>
            <a:r>
              <a:rPr lang="en-US" dirty="0"/>
              <a:t>Policy</a:t>
            </a:r>
            <a:r>
              <a:rPr lang="en-US" baseline="0" dirty="0"/>
              <a:t> 2: </a:t>
            </a:r>
            <a:r>
              <a:rPr lang="en-US" dirty="0"/>
              <a:t>Education (inform the prospective</a:t>
            </a:r>
            <a:r>
              <a:rPr lang="en-US" baseline="0" dirty="0"/>
              <a:t> buyers of the risks of illegal drug consumption)</a:t>
            </a:r>
          </a:p>
          <a:p>
            <a:pPr marL="0" indent="0" eaLnBrk="1" hangingPunct="1">
              <a:spcBef>
                <a:spcPct val="40000"/>
              </a:spcBef>
              <a:buNone/>
            </a:pPr>
            <a:endParaRPr lang="en-US" dirty="0"/>
          </a:p>
          <a:p>
            <a:pPr eaLnBrk="1" hangingPunct="1">
              <a:spcBef>
                <a:spcPct val="40000"/>
              </a:spcBef>
            </a:pPr>
            <a:r>
              <a:rPr lang="en-US" dirty="0"/>
              <a:t>For simplicity, we assume the total dollar value of drug-related crime equals total expenditure on drugs. Demand for illegal drugs is inelastic, due to addiction issues.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36452182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E954298-198B-4A61-A479-E705B9DC5AC5}" type="slidenum">
              <a:rPr lang="en-US" smtClean="0"/>
              <a:pPr/>
              <a:t>33</a:t>
            </a:fld>
            <a:endParaRPr lang="en-US"/>
          </a:p>
        </p:txBody>
      </p:sp>
      <p:sp>
        <p:nvSpPr>
          <p:cNvPr id="103427"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038CEDF6-06DB-4918-88BE-F34AFE00E6BD}" type="slidenum">
              <a:rPr lang="en-US" sz="1300">
                <a:cs typeface="Arial" charset="0"/>
              </a:rPr>
              <a:pPr algn="r"/>
              <a:t>33</a:t>
            </a:fld>
            <a:endParaRPr lang="en-US" sz="1300">
              <a:cs typeface="Arial" charset="0"/>
            </a:endParaRPr>
          </a:p>
        </p:txBody>
      </p:sp>
      <p:sp>
        <p:nvSpPr>
          <p:cNvPr id="103428" name="Rectangle 2"/>
          <p:cNvSpPr>
            <a:spLocks noGrp="1" noRot="1" noChangeAspect="1" noChangeArrowheads="1" noTextEdit="1"/>
          </p:cNvSpPr>
          <p:nvPr>
            <p:ph type="sldImg"/>
          </p:nvPr>
        </p:nvSpPr>
        <p:spPr>
          <a:xfrm>
            <a:off x="1257300" y="561975"/>
            <a:ext cx="4800600" cy="3600450"/>
          </a:xfrm>
          <a:ln/>
        </p:spPr>
      </p:sp>
      <p:sp>
        <p:nvSpPr>
          <p:cNvPr id="103429" name="Rectangle 3"/>
          <p:cNvSpPr>
            <a:spLocks noGrp="1" noChangeArrowheads="1"/>
          </p:cNvSpPr>
          <p:nvPr>
            <p:ph type="body" idx="1"/>
          </p:nvPr>
        </p:nvSpPr>
        <p:spPr>
          <a:xfrm>
            <a:off x="731520" y="4460557"/>
            <a:ext cx="5852160" cy="4420553"/>
          </a:xfrm>
          <a:noFill/>
          <a:ln/>
        </p:spPr>
        <p:txBody>
          <a:bodyPr/>
          <a:lstStyle/>
          <a:p>
            <a:pPr eaLnBrk="1" hangingPunct="1"/>
            <a:endParaRPr lang="en-US" dirty="0"/>
          </a:p>
          <a:p>
            <a:pPr eaLnBrk="1" hangingPunct="1"/>
            <a:r>
              <a:rPr lang="en-US" dirty="0"/>
              <a:t>However, if you’d rather strip the slide down a bit, here’s a suggestion:  in “Normal” view (which one uses to edit slides), you can delete the boxes that represent the initial and new values of drug-related crime, and the accompanying captions.  Then, when presenting this slide in class, simply point out (with your mouse cursor, a laser pointer, or even your arms and hands) the areas that represent the initial and new values of drug-related crime.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4084991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591E5A0-865D-452B-A1A2-3582E8F7A452}" type="slidenum">
              <a:rPr lang="en-US" smtClean="0"/>
              <a:pPr/>
              <a:t>35</a:t>
            </a:fld>
            <a:endParaRPr lang="en-US"/>
          </a:p>
        </p:txBody>
      </p:sp>
      <p:sp>
        <p:nvSpPr>
          <p:cNvPr id="104451"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9619932F-8EAE-4B81-880F-313764792D13}" type="slidenum">
              <a:rPr lang="en-US" sz="1300">
                <a:cs typeface="Arial" charset="0"/>
              </a:rPr>
              <a:pPr algn="r"/>
              <a:t>35</a:t>
            </a:fld>
            <a:endParaRPr lang="en-US" sz="1300">
              <a:cs typeface="Arial" charset="0"/>
            </a:endParaRPr>
          </a:p>
        </p:txBody>
      </p:sp>
      <p:sp>
        <p:nvSpPr>
          <p:cNvPr id="104452" name="Rectangle 2"/>
          <p:cNvSpPr>
            <a:spLocks noGrp="1" noRot="1" noChangeAspect="1" noChangeArrowheads="1" noTextEdit="1"/>
          </p:cNvSpPr>
          <p:nvPr>
            <p:ph type="sldImg"/>
          </p:nvPr>
        </p:nvSpPr>
        <p:spPr>
          <a:xfrm>
            <a:off x="1257300" y="561975"/>
            <a:ext cx="4800600" cy="3600450"/>
          </a:xfrm>
          <a:ln/>
        </p:spPr>
      </p:sp>
      <p:sp>
        <p:nvSpPr>
          <p:cNvPr id="104453" name="Rectangle 3"/>
          <p:cNvSpPr>
            <a:spLocks noGrp="1" noChangeArrowheads="1"/>
          </p:cNvSpPr>
          <p:nvPr>
            <p:ph type="body" idx="1"/>
          </p:nvPr>
        </p:nvSpPr>
        <p:spPr>
          <a:xfrm>
            <a:off x="731520" y="4460557"/>
            <a:ext cx="5852160" cy="4420553"/>
          </a:xfrm>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a:t>
            </a:r>
            <a:r>
              <a:rPr lang="en-US" sz="1200" b="0" i="1" u="none" strike="noStrike" kern="1200" baseline="0" dirty="0">
                <a:solidFill>
                  <a:schemeClr val="tx1"/>
                </a:solidFill>
                <a:latin typeface="+mn-lt"/>
                <a:ea typeface="+mn-ea"/>
                <a:cs typeface="+mn-cs"/>
              </a:rPr>
              <a:t>normal goods</a:t>
            </a:r>
            <a:r>
              <a:rPr lang="en-US" sz="1200" b="0" i="0" u="none" strike="noStrike" kern="1200" baseline="0" dirty="0">
                <a:solidFill>
                  <a:schemeClr val="tx1"/>
                </a:solidFill>
                <a:latin typeface="+mn-lt"/>
                <a:ea typeface="+mn-ea"/>
                <a:cs typeface="+mn-cs"/>
              </a:rPr>
              <a:t>: higher income raises the quantity demanded. Because quantity demanded and income move in the same direction, normal goods have positive income elasticities. </a:t>
            </a:r>
          </a:p>
          <a:p>
            <a:r>
              <a:rPr lang="en-US" sz="1200" b="0" i="0" u="none" strike="noStrike" kern="1200" baseline="0" dirty="0">
                <a:solidFill>
                  <a:schemeClr val="tx1"/>
                </a:solidFill>
                <a:latin typeface="+mn-lt"/>
                <a:ea typeface="+mn-ea"/>
                <a:cs typeface="+mn-cs"/>
              </a:rPr>
              <a:t>For </a:t>
            </a:r>
            <a:r>
              <a:rPr lang="en-US" sz="1200" b="0" i="1" u="none" strike="noStrike" kern="1200" baseline="0" dirty="0">
                <a:solidFill>
                  <a:schemeClr val="tx1"/>
                </a:solidFill>
                <a:latin typeface="+mn-lt"/>
                <a:ea typeface="+mn-ea"/>
                <a:cs typeface="+mn-cs"/>
              </a:rPr>
              <a:t>inferior goods</a:t>
            </a:r>
            <a:r>
              <a:rPr lang="en-US" sz="1200" b="0" i="0" u="none" strike="noStrike" kern="1200" baseline="0" dirty="0">
                <a:solidFill>
                  <a:schemeClr val="tx1"/>
                </a:solidFill>
                <a:latin typeface="+mn-lt"/>
                <a:ea typeface="+mn-ea"/>
                <a:cs typeface="+mn-cs"/>
              </a:rPr>
              <a:t>: higher income lowers the quantity demanded. Because quantity demanded and income move in opposite directions, inferior goods have negative income elasticities.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Among normal goods, income elasticities vary substantially in size: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Necessities: small income elasticities because consumers choose to buy some of these goods even when their incomes are low (positive but &lt;1 income elasticities)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Luxuries: large income elasticities because consumers feel that they can do without these goods altogether if their incomes are too low. (income elasticity &gt; 1)</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3045101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substitutes, an increase in price of beef causes an increase in demand for chicken.</a:t>
            </a:r>
          </a:p>
          <a:p>
            <a:r>
              <a:rPr lang="en-US" dirty="0"/>
              <a:t>Complements:</a:t>
            </a:r>
            <a:r>
              <a:rPr lang="en-US" baseline="0" dirty="0"/>
              <a:t> </a:t>
            </a:r>
            <a:r>
              <a:rPr lang="en-US" dirty="0"/>
              <a:t>an increase in price of computers causes decrease in demand for software</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1168576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Most everything in the “price elasticity of supply” section corresponds to analogous concepts from the “price elasticity of demand” section.  So, it is probably safe to move through this section more quickly.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12010666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CF461EA-0FC9-4D9D-8A5D-925E6FED90F6}" type="slidenum">
              <a:rPr lang="en-US" smtClean="0"/>
              <a:pPr/>
              <a:t>39</a:t>
            </a:fld>
            <a:endParaRPr lang="en-US"/>
          </a:p>
        </p:txBody>
      </p:sp>
      <p:sp>
        <p:nvSpPr>
          <p:cNvPr id="106499"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F545C2CE-C09C-439D-A40D-941449CE32D2}" type="slidenum">
              <a:rPr lang="en-US" sz="1300">
                <a:cs typeface="Arial" charset="0"/>
              </a:rPr>
              <a:pPr algn="r"/>
              <a:t>39</a:t>
            </a:fld>
            <a:endParaRPr lang="en-US" sz="1300">
              <a:cs typeface="Arial" charset="0"/>
            </a:endParaRPr>
          </a:p>
        </p:txBody>
      </p:sp>
      <p:sp>
        <p:nvSpPr>
          <p:cNvPr id="106500" name="Rectangle 2"/>
          <p:cNvSpPr>
            <a:spLocks noGrp="1" noRot="1" noChangeAspect="1" noChangeArrowheads="1" noTextEdit="1"/>
          </p:cNvSpPr>
          <p:nvPr>
            <p:ph type="sldImg"/>
          </p:nvPr>
        </p:nvSpPr>
        <p:spPr>
          <a:xfrm>
            <a:off x="1257300" y="561975"/>
            <a:ext cx="4800600" cy="3600450"/>
          </a:xfrm>
          <a:ln/>
        </p:spPr>
      </p:sp>
      <p:sp>
        <p:nvSpPr>
          <p:cNvPr id="106501" name="Rectangle 3"/>
          <p:cNvSpPr>
            <a:spLocks noGrp="1" noChangeArrowheads="1"/>
          </p:cNvSpPr>
          <p:nvPr>
            <p:ph type="body" idx="1"/>
          </p:nvPr>
        </p:nvSpPr>
        <p:spPr>
          <a:xfrm>
            <a:off x="731520" y="4460557"/>
            <a:ext cx="5852160" cy="4420553"/>
          </a:xfrm>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b="1" i="1" dirty="0" err="1"/>
              <a:t>Q</a:t>
            </a:r>
            <a:r>
              <a:rPr lang="en-US" b="1" i="1" baseline="30000" dirty="0" err="1"/>
              <a:t>d</a:t>
            </a:r>
            <a:r>
              <a:rPr lang="en-US" dirty="0"/>
              <a:t> and </a:t>
            </a:r>
            <a:r>
              <a:rPr lang="en-US" b="1" i="1" dirty="0"/>
              <a:t>Q</a:t>
            </a:r>
            <a:r>
              <a:rPr lang="en-US" b="1" i="1" baseline="30000" dirty="0"/>
              <a:t>s</a:t>
            </a:r>
            <a:r>
              <a:rPr lang="en-US" dirty="0"/>
              <a:t> are short for quantity demanded and quantity supplied, as in the PowerPoint for Chapter 4. </a:t>
            </a:r>
          </a:p>
          <a:p>
            <a:pPr marL="0" lvl="1" defTabSz="966612">
              <a:defRPr/>
            </a:pPr>
            <a:endParaRPr lang="en-US" dirty="0"/>
          </a:p>
          <a:p>
            <a:pPr marL="0" lvl="1" defTabSz="966612">
              <a:defRPr/>
            </a:pPr>
            <a:r>
              <a:rPr lang="en-US" dirty="0"/>
              <a:t>Price elasticity of demand for web sites measures how much demand for your web sites will fall if you raise your price.  </a:t>
            </a:r>
          </a:p>
          <a:p>
            <a:pPr marL="0" lvl="1" defTabSz="966612">
              <a:defRPr/>
            </a:pPr>
            <a:endParaRPr lang="en-US" dirty="0"/>
          </a:p>
          <a:p>
            <a:pPr marL="0" lvl="1" defTabSz="966612">
              <a:defRPr/>
            </a:pPr>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26709749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21463070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5000"/>
              </a:spcBef>
            </a:pPr>
            <a:r>
              <a:rPr lang="en-US" dirty="0"/>
              <a:t>Economists classify supply curves according to their elasticity.  </a:t>
            </a:r>
          </a:p>
          <a:p>
            <a:pPr eaLnBrk="1" hangingPunct="1"/>
            <a:endParaRPr lang="en-US" dirty="0"/>
          </a:p>
          <a:p>
            <a:pPr eaLnBrk="1" hangingPunct="1">
              <a:spcBef>
                <a:spcPct val="55000"/>
              </a:spcBef>
            </a:pPr>
            <a:r>
              <a:rPr lang="en-US" dirty="0"/>
              <a:t>The next five slides present the different classifications, from least to most elastic.</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24788334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319BE740-4F95-45EE-BBC4-C5D719D918CB}" type="slidenum">
              <a:rPr lang="en-US" smtClean="0"/>
              <a:pPr/>
              <a:t>42</a:t>
            </a:fld>
            <a:endParaRPr lang="en-US"/>
          </a:p>
        </p:txBody>
      </p:sp>
      <p:sp>
        <p:nvSpPr>
          <p:cNvPr id="108547"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1229800B-ED18-49AB-96EF-F23291938CC5}" type="slidenum">
              <a:rPr lang="en-US" sz="1300">
                <a:cs typeface="Arial" charset="0"/>
              </a:rPr>
              <a:pPr algn="r"/>
              <a:t>42</a:t>
            </a:fld>
            <a:endParaRPr lang="en-US" sz="1300">
              <a:cs typeface="Arial" charset="0"/>
            </a:endParaRPr>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26FF4C9B-CD45-4F22-B021-55D9283ED84A}" type="slidenum">
              <a:rPr lang="en-US" smtClean="0"/>
              <a:pPr/>
              <a:t>43</a:t>
            </a:fld>
            <a:endParaRPr lang="en-US"/>
          </a:p>
        </p:txBody>
      </p:sp>
      <p:sp>
        <p:nvSpPr>
          <p:cNvPr id="109571"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A7021B5B-D30F-4461-866E-0FC0444DB9E5}" type="slidenum">
              <a:rPr lang="en-US" sz="1300">
                <a:cs typeface="Arial" charset="0"/>
              </a:rPr>
              <a:pPr algn="r"/>
              <a:t>43</a:t>
            </a:fld>
            <a:endParaRPr lang="en-US" sz="1300">
              <a:cs typeface="Arial" charset="0"/>
            </a:endParaRPr>
          </a:p>
        </p:txBody>
      </p:sp>
      <p:sp>
        <p:nvSpPr>
          <p:cNvPr id="109572" name="Rectangle 2"/>
          <p:cNvSpPr>
            <a:spLocks noGrp="1" noRot="1" noChangeAspect="1" noChangeArrowheads="1" noTextEdit="1"/>
          </p:cNvSpPr>
          <p:nvPr>
            <p:ph type="sldImg"/>
          </p:nvPr>
        </p:nvSpPr>
        <p:spPr>
          <a:ln/>
        </p:spPr>
      </p:sp>
      <p:sp>
        <p:nvSpPr>
          <p:cNvPr id="10957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C45FA289-87D5-4153-B98D-0E575975FA18}" type="slidenum">
              <a:rPr lang="en-US" smtClean="0"/>
              <a:pPr/>
              <a:t>44</a:t>
            </a:fld>
            <a:endParaRPr lang="en-US"/>
          </a:p>
        </p:txBody>
      </p:sp>
      <p:sp>
        <p:nvSpPr>
          <p:cNvPr id="110595"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146D0EAC-11D2-473B-882C-243588B5F324}" type="slidenum">
              <a:rPr lang="en-US" sz="1300">
                <a:cs typeface="Arial" charset="0"/>
              </a:rPr>
              <a:pPr algn="r"/>
              <a:t>44</a:t>
            </a:fld>
            <a:endParaRPr lang="en-US" sz="1300">
              <a:cs typeface="Arial" charset="0"/>
            </a:endParaRPr>
          </a:p>
        </p:txBody>
      </p:sp>
      <p:sp>
        <p:nvSpPr>
          <p:cNvPr id="110596" name="Rectangle 2"/>
          <p:cNvSpPr>
            <a:spLocks noGrp="1" noRot="1" noChangeAspect="1" noChangeArrowheads="1" noTextEdit="1"/>
          </p:cNvSpPr>
          <p:nvPr>
            <p:ph type="sldImg"/>
          </p:nvPr>
        </p:nvSpPr>
        <p:spPr>
          <a:ln/>
        </p:spPr>
      </p:sp>
      <p:sp>
        <p:nvSpPr>
          <p:cNvPr id="11059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38DB9830-942F-405E-97AA-FB326402753C}" type="slidenum">
              <a:rPr lang="en-US" smtClean="0"/>
              <a:pPr/>
              <a:t>45</a:t>
            </a:fld>
            <a:endParaRPr lang="en-US"/>
          </a:p>
        </p:txBody>
      </p:sp>
      <p:sp>
        <p:nvSpPr>
          <p:cNvPr id="111619"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BE50F9BC-FD34-4275-8E6D-7F27AFBEDE96}" type="slidenum">
              <a:rPr lang="en-US" sz="1300">
                <a:cs typeface="Arial" charset="0"/>
              </a:rPr>
              <a:pPr algn="r"/>
              <a:t>45</a:t>
            </a:fld>
            <a:endParaRPr lang="en-US" sz="1300">
              <a:cs typeface="Arial" charset="0"/>
            </a:endParaRPr>
          </a:p>
        </p:txBody>
      </p:sp>
      <p:sp>
        <p:nvSpPr>
          <p:cNvPr id="111620" name="Rectangle 2"/>
          <p:cNvSpPr>
            <a:spLocks noGrp="1" noRot="1" noChangeAspect="1" noChangeArrowheads="1" noTextEdit="1"/>
          </p:cNvSpPr>
          <p:nvPr>
            <p:ph type="sldImg"/>
          </p:nvPr>
        </p:nvSpPr>
        <p:spPr>
          <a:ln/>
        </p:spPr>
      </p:sp>
      <p:sp>
        <p:nvSpPr>
          <p:cNvPr id="11162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C3556E9A-0323-4555-9C13-76BD3353F4E0}" type="slidenum">
              <a:rPr lang="en-US" smtClean="0"/>
              <a:pPr/>
              <a:t>46</a:t>
            </a:fld>
            <a:endParaRPr lang="en-US"/>
          </a:p>
        </p:txBody>
      </p:sp>
      <p:sp>
        <p:nvSpPr>
          <p:cNvPr id="112643"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F85B6419-42CA-4B19-9620-95F276076818}" type="slidenum">
              <a:rPr lang="en-US" sz="1300">
                <a:cs typeface="Arial" charset="0"/>
              </a:rPr>
              <a:pPr algn="r"/>
              <a:t>46</a:t>
            </a:fld>
            <a:endParaRPr lang="en-US" sz="1300">
              <a:cs typeface="Arial" charset="0"/>
            </a:endParaRPr>
          </a:p>
        </p:txBody>
      </p:sp>
      <p:sp>
        <p:nvSpPr>
          <p:cNvPr id="112644" name="Rectangle 2"/>
          <p:cNvSpPr>
            <a:spLocks noGrp="1" noRot="1" noChangeAspect="1" noChangeArrowheads="1" noTextEdit="1"/>
          </p:cNvSpPr>
          <p:nvPr>
            <p:ph type="sldImg"/>
          </p:nvPr>
        </p:nvSpPr>
        <p:spPr>
          <a:ln/>
        </p:spPr>
      </p:sp>
      <p:sp>
        <p:nvSpPr>
          <p:cNvPr id="112645"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This section is not perfectly analogous to the section on the determinants of the price elasticity of demand, but it’s similar enough that you can probably cover it more quickly and with much less hand-holding.  </a:t>
            </a:r>
          </a:p>
          <a:p>
            <a:pPr marL="0" marR="0" lvl="2" indent="0" algn="l" defTabSz="966612" rtl="0" eaLnBrk="1" fontAlgn="auto" latinLnBrk="0" hangingPunct="1">
              <a:lnSpc>
                <a:spcPct val="100000"/>
              </a:lnSpc>
              <a:spcBef>
                <a:spcPts val="0"/>
              </a:spcBef>
              <a:spcAft>
                <a:spcPts val="0"/>
              </a:spcAft>
              <a:buClrTx/>
              <a:buSzTx/>
              <a:buFontTx/>
              <a:buNone/>
              <a:tabLst/>
              <a:defRPr/>
            </a:pPr>
            <a:endParaRPr lang="en-US" dirty="0"/>
          </a:p>
          <a:p>
            <a:pPr marL="0" marR="0" lvl="2" indent="0" algn="l" defTabSz="966612"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the s</a:t>
            </a:r>
            <a:r>
              <a:rPr lang="en-US" dirty="0"/>
              <a:t>upply of beachfront property is harder to vary and thus less elastic than supply of new cars.</a:t>
            </a:r>
          </a:p>
          <a:p>
            <a:pPr defTabSz="966612">
              <a:defRPr/>
            </a:pPr>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30390704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ct val="105000"/>
              </a:lnSpc>
              <a:defRPr/>
            </a:pPr>
            <a:r>
              <a:rPr lang="en-US" sz="1200" dirty="0"/>
              <a:t>Note that “at each price </a:t>
            </a:r>
            <a:r>
              <a:rPr lang="en-US" b="1" i="1" dirty="0" err="1"/>
              <a:t>Q</a:t>
            </a:r>
            <a:r>
              <a:rPr lang="en-US" sz="1200" b="1" baseline="30000" dirty="0" err="1"/>
              <a:t>d</a:t>
            </a:r>
            <a:r>
              <a:rPr lang="en-US" sz="1200" dirty="0"/>
              <a:t> doubles” is not a</a:t>
            </a:r>
            <a:r>
              <a:rPr lang="en-US" sz="1200" baseline="0" dirty="0"/>
              <a:t> parallel shift of the demand curve: the D curve shifts outward and becomes less steep.</a:t>
            </a:r>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48</a:t>
            </a:fld>
            <a:endParaRPr lang="en-US"/>
          </a:p>
        </p:txBody>
      </p:sp>
    </p:spTree>
    <p:extLst>
      <p:ext uri="{BB962C8B-B14F-4D97-AF65-F5344CB8AC3E}">
        <p14:creationId xmlns:p14="http://schemas.microsoft.com/office/powerpoint/2010/main" val="3844064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In this slide and the next, the initial price and quantity and the two demand curves are the same.  The only difference is the elasticity of supply and slope of the supply curve.  </a:t>
            </a:r>
          </a:p>
          <a:p>
            <a:pPr eaLnBrk="1" hangingPunct="1"/>
            <a:endParaRPr lang="en-US" sz="1200" dirty="0"/>
          </a:p>
          <a:p>
            <a:pPr eaLnBrk="1" hangingPunct="1"/>
            <a:r>
              <a:rPr lang="en-US" sz="1200" dirty="0"/>
              <a:t>[The </a:t>
            </a:r>
            <a:r>
              <a:rPr lang="en-US" sz="1200" b="1" i="1" dirty="0"/>
              <a:t>D</a:t>
            </a:r>
            <a:r>
              <a:rPr lang="en-US" sz="1200" dirty="0"/>
              <a:t> curve shifts to the right, but not in a parallel fashion:  at each price, quantity demanded is twice as high, so the new </a:t>
            </a:r>
            <a:r>
              <a:rPr lang="en-US" sz="1200" b="1" i="1" dirty="0"/>
              <a:t>D</a:t>
            </a:r>
            <a:r>
              <a:rPr lang="en-US" sz="1200" dirty="0"/>
              <a:t> curve will be flatter than the initial one.]  </a:t>
            </a:r>
          </a:p>
          <a:p>
            <a:pPr eaLnBrk="1" hangingPunct="1"/>
            <a:endParaRPr lang="en-US" sz="1200" dirty="0"/>
          </a:p>
          <a:p>
            <a:pPr eaLnBrk="1" hangingPunct="1"/>
            <a:r>
              <a:rPr lang="en-US" sz="1200" dirty="0"/>
              <a:t>In the text box containing the verbal explanation, “bigger impact” is shorthand for “bigger percentage impact” or “bigger proportional impact.”</a:t>
            </a:r>
          </a:p>
          <a:p>
            <a:pPr defTabSz="966612">
              <a:lnSpc>
                <a:spcPct val="105000"/>
              </a:lnSpc>
              <a:defRPr/>
            </a:pPr>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49</a:t>
            </a:fld>
            <a:endParaRPr lang="en-US"/>
          </a:p>
        </p:txBody>
      </p:sp>
    </p:spTree>
    <p:extLst>
      <p:ext uri="{BB962C8B-B14F-4D97-AF65-F5344CB8AC3E}">
        <p14:creationId xmlns:p14="http://schemas.microsoft.com/office/powerpoint/2010/main" val="38440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It might be worth explaining that “</a:t>
            </a:r>
            <a:r>
              <a:rPr lang="en-US" b="1" i="1" dirty="0"/>
              <a:t>P</a:t>
            </a:r>
            <a:r>
              <a:rPr lang="en-US" dirty="0"/>
              <a:t> and </a:t>
            </a:r>
            <a:r>
              <a:rPr lang="en-US" b="1" i="1" dirty="0"/>
              <a:t>Q</a:t>
            </a:r>
            <a:r>
              <a:rPr lang="en-US" dirty="0"/>
              <a:t> move in opposite directions,” derived from the law of demand, means that the percentage change in </a:t>
            </a:r>
            <a:r>
              <a:rPr lang="en-US" b="1" i="1" dirty="0"/>
              <a:t>Q</a:t>
            </a:r>
            <a:r>
              <a:rPr lang="en-US" dirty="0"/>
              <a:t> and the percentage change in </a:t>
            </a:r>
            <a:r>
              <a:rPr lang="en-US" b="1" i="1" dirty="0"/>
              <a:t>P</a:t>
            </a:r>
            <a:r>
              <a:rPr lang="en-US" dirty="0"/>
              <a:t> will have opposite signs, thus implying a negative price elasticity.  In this example, “</a:t>
            </a:r>
            <a:r>
              <a:rPr lang="en-US" b="1" i="1" dirty="0"/>
              <a:t>P</a:t>
            </a:r>
            <a:r>
              <a:rPr lang="en-US" dirty="0"/>
              <a:t> rises by 10%” means “positive 10%,” while “</a:t>
            </a:r>
            <a:r>
              <a:rPr lang="en-US" b="1" i="1" dirty="0"/>
              <a:t>Q</a:t>
            </a:r>
            <a:r>
              <a:rPr lang="en-US" dirty="0"/>
              <a:t> falls by 15%” means</a:t>
            </a:r>
            <a:r>
              <a:rPr lang="en-US" baseline="0" dirty="0"/>
              <a:t> “negative 15%” so the elasticity of demand is –15/10 = –1.5 (negative 1.5)</a:t>
            </a:r>
            <a:endParaRPr lang="en-US" dirty="0"/>
          </a:p>
          <a:p>
            <a:pPr eaLnBrk="1" hangingPunct="1"/>
            <a:endParaRPr lang="en-US" dirty="0"/>
          </a:p>
          <a:p>
            <a:pPr eaLnBrk="1" hangingPunct="1"/>
            <a:r>
              <a:rPr lang="en-US" dirty="0"/>
              <a:t>To be consistent with the text, the last statement says that we will report all price elasticities as positive numbers.  It might be slightly more accurate to say that we will report all elasticities as non-negative numbers:  we want to allow for the (admittedly rare) case of zero elasticity.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40712594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ct val="105000"/>
              </a:lnSpc>
              <a:defRPr/>
            </a:pPr>
            <a:endParaRPr lang="en-US" sz="1300" dirty="0"/>
          </a:p>
        </p:txBody>
      </p:sp>
      <p:sp>
        <p:nvSpPr>
          <p:cNvPr id="4" name="Slide Number Placeholder 3"/>
          <p:cNvSpPr>
            <a:spLocks noGrp="1"/>
          </p:cNvSpPr>
          <p:nvPr>
            <p:ph type="sldNum" sz="quarter" idx="10"/>
          </p:nvPr>
        </p:nvSpPr>
        <p:spPr/>
        <p:txBody>
          <a:bodyPr/>
          <a:lstStyle/>
          <a:p>
            <a:fld id="{2CAF6792-DBE1-4461-97FA-F85A7B48814E}" type="slidenum">
              <a:rPr lang="en-US" smtClean="0"/>
              <a:t>50</a:t>
            </a:fld>
            <a:endParaRPr lang="en-US"/>
          </a:p>
        </p:txBody>
      </p:sp>
    </p:spTree>
    <p:extLst>
      <p:ext uri="{BB962C8B-B14F-4D97-AF65-F5344CB8AC3E}">
        <p14:creationId xmlns:p14="http://schemas.microsoft.com/office/powerpoint/2010/main" val="3844064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This is Figure 6 from the textbook. </a:t>
            </a:r>
          </a:p>
          <a:p>
            <a:pPr eaLnBrk="1" hangingPunct="1"/>
            <a:r>
              <a:rPr lang="en-US" sz="1200" dirty="0"/>
              <a:t>When the price rises from $3 to $4 (a 29% increase, using the midpoint method), quantity rises from 100 to 120 (or 67%).   Because 67% &gt; 29%, price elasticity of supply is greater than one.  </a:t>
            </a:r>
          </a:p>
          <a:p>
            <a:pPr eaLnBrk="1" hangingPunct="1"/>
            <a:r>
              <a:rPr lang="en-US" sz="1200" dirty="0"/>
              <a:t>When the price rises from $12 to $15 (22%), quantity rises from 500 to 525 (about 5%), so price elasticity of supply is less than one.  </a:t>
            </a:r>
          </a:p>
          <a:p>
            <a:pPr eaLnBrk="1" hangingPunct="1"/>
            <a:endParaRPr lang="en-US" sz="1200" dirty="0"/>
          </a:p>
          <a:p>
            <a:pPr eaLnBrk="1" hangingPunct="1"/>
            <a:r>
              <a:rPr lang="en-US" sz="1200" dirty="0"/>
              <a:t>When output is very low, it is relatively easy for firms to increase output: they may have excess capacity, or they are not requiring full effort from their workers.  Increasing output is not difficult, so it doesn’t take much of an increase in price to induce an increase in production.  </a:t>
            </a:r>
          </a:p>
          <a:p>
            <a:pPr eaLnBrk="1" hangingPunct="1"/>
            <a:endParaRPr lang="en-US" sz="1200" dirty="0"/>
          </a:p>
          <a:p>
            <a:pPr eaLnBrk="1" hangingPunct="1"/>
            <a:r>
              <a:rPr lang="en-US" sz="1200" dirty="0"/>
              <a:t>When output is very high, it is relatively expensive for firms to increase output further:  there’s little or no excess capacity, they are already running their factories and machines at a high level of intensity.  To increase output further, they might have to pay their workers overtime, and their machines experience more wear and tear and therefore require more repairs.  So, at high levels of output, it takes a much larger price increase to make firms willing to increase output further.  </a:t>
            </a:r>
          </a:p>
          <a:p>
            <a:pPr eaLnBrk="1" hangingPunct="1"/>
            <a:endParaRPr lang="en-US" sz="1200" dirty="0"/>
          </a:p>
          <a:p>
            <a:pPr eaLnBrk="1" hangingPunct="1"/>
            <a:r>
              <a:rPr lang="en-US" sz="1200" dirty="0"/>
              <a:t>Eventually, firms bump up against their capacity constraints, and simply cannot increase output in response to further price increases.  </a:t>
            </a:r>
          </a:p>
          <a:p>
            <a:pPr eaLnBrk="1" hangingPunct="1"/>
            <a:endParaRPr lang="en-US" sz="1200" dirty="0"/>
          </a:p>
          <a:p>
            <a:pPr eaLnBrk="1" hangingPunct="1"/>
            <a:r>
              <a:rPr lang="en-US" sz="1200" dirty="0"/>
              <a:t>Of course, all of this applies to the short run.  In the long run, firms can build more factories, and (depending on the market structure) new firms can enter the market.  </a:t>
            </a:r>
          </a:p>
          <a:p>
            <a:pPr eaLnBrk="1" hangingPunct="1"/>
            <a:endParaRPr lang="en-US" sz="1200" dirty="0"/>
          </a:p>
          <a:p>
            <a:pPr eaLnBrk="1" hangingPunct="1"/>
            <a:r>
              <a:rPr lang="en-US" sz="1200" b="1" dirty="0"/>
              <a:t>Real-world example:  </a:t>
            </a:r>
            <a:r>
              <a:rPr lang="en-US" sz="1200" dirty="0"/>
              <a:t>In the peak summer driving season, gasoline demand is highest.  Many refineries are producing near capacity, so the supply curve is steep.  In other months, when demand is lower, refineries have more excess capacity, and the supply curve is not as steep.</a:t>
            </a:r>
          </a:p>
          <a:p>
            <a:endParaRPr lang="en-US" sz="1100" dirty="0"/>
          </a:p>
        </p:txBody>
      </p:sp>
      <p:sp>
        <p:nvSpPr>
          <p:cNvPr id="4" name="Slide Number Placeholder 3"/>
          <p:cNvSpPr>
            <a:spLocks noGrp="1"/>
          </p:cNvSpPr>
          <p:nvPr>
            <p:ph type="sldNum" sz="quarter" idx="10"/>
          </p:nvPr>
        </p:nvSpPr>
        <p:spPr/>
        <p:txBody>
          <a:bodyPr/>
          <a:lstStyle/>
          <a:p>
            <a:fld id="{2CAF6792-DBE1-4461-97FA-F85A7B48814E}" type="slidenum">
              <a:rPr lang="en-US" smtClean="0"/>
              <a:t>51</a:t>
            </a:fld>
            <a:endParaRPr lang="en-US"/>
          </a:p>
        </p:txBody>
      </p:sp>
    </p:spTree>
    <p:extLst>
      <p:ext uri="{BB962C8B-B14F-4D97-AF65-F5344CB8AC3E}">
        <p14:creationId xmlns:p14="http://schemas.microsoft.com/office/powerpoint/2010/main" val="16952976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discussed one of the three applications in the textbook (Does Drug Interdiction Increase or Decrease Drug-related Crime?)</a:t>
            </a:r>
          </a:p>
          <a:p>
            <a:r>
              <a:rPr lang="en-US" dirty="0"/>
              <a:t>Two more are presented in</a:t>
            </a:r>
            <a:r>
              <a:rPr lang="en-US" baseline="0" dirty="0"/>
              <a:t> this and the next few slides</a:t>
            </a:r>
            <a:r>
              <a:rPr lang="en-US" dirty="0"/>
              <a:t>. </a:t>
            </a:r>
          </a:p>
        </p:txBody>
      </p:sp>
      <p:sp>
        <p:nvSpPr>
          <p:cNvPr id="4" name="Slide Number Placeholder 3"/>
          <p:cNvSpPr>
            <a:spLocks noGrp="1"/>
          </p:cNvSpPr>
          <p:nvPr>
            <p:ph type="sldNum" sz="quarter" idx="10"/>
          </p:nvPr>
        </p:nvSpPr>
        <p:spPr/>
        <p:txBody>
          <a:bodyPr/>
          <a:lstStyle/>
          <a:p>
            <a:fld id="{2CAF6792-DBE1-4461-97FA-F85A7B48814E}" type="slidenum">
              <a:rPr lang="en-US" smtClean="0"/>
              <a:t>52</a:t>
            </a:fld>
            <a:endParaRPr lang="en-US"/>
          </a:p>
        </p:txBody>
      </p:sp>
    </p:spTree>
    <p:extLst>
      <p:ext uri="{BB962C8B-B14F-4D97-AF65-F5344CB8AC3E}">
        <p14:creationId xmlns:p14="http://schemas.microsoft.com/office/powerpoint/2010/main" val="29688148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This is Figure 7 from the text.</a:t>
            </a:r>
          </a:p>
          <a:p>
            <a:pPr defTabSz="966612">
              <a:defRPr/>
            </a:pPr>
            <a:r>
              <a:rPr lang="en-US" dirty="0"/>
              <a:t>When an advance in farm technology increases the supply of wheat from </a:t>
            </a:r>
            <a:r>
              <a:rPr lang="en-US" b="1" i="1" dirty="0"/>
              <a:t>S</a:t>
            </a:r>
            <a:r>
              <a:rPr lang="en-US" b="1" baseline="-25000" dirty="0"/>
              <a:t>1</a:t>
            </a:r>
            <a:r>
              <a:rPr lang="en-US" dirty="0"/>
              <a:t> to </a:t>
            </a:r>
            <a:r>
              <a:rPr lang="en-US" b="1" i="1" dirty="0"/>
              <a:t>S</a:t>
            </a:r>
            <a:r>
              <a:rPr lang="en-US" b="1" baseline="-25000" dirty="0"/>
              <a:t>2</a:t>
            </a:r>
            <a:r>
              <a:rPr lang="en-US" dirty="0"/>
              <a:t>, the price of wheat falls. Because the demand for wheat is inelastic, the increase in the quantity sold from 100 to 110 is proportionately smaller than the decrease in the price from $3 to $2. As a result, farmers’ total revenue falls from $300 ($3 × 100) to $220 ($2 × 110).</a:t>
            </a:r>
          </a:p>
          <a:p>
            <a:pPr defTabSz="966612">
              <a:defRPr/>
            </a:pPr>
            <a:endParaRPr lang="en-US" dirty="0"/>
          </a:p>
          <a:p>
            <a:r>
              <a:rPr lang="en-US" sz="1200" b="0" i="0" u="none" strike="noStrike" kern="1200" baseline="0" dirty="0">
                <a:solidFill>
                  <a:schemeClr val="tx1"/>
                </a:solidFill>
                <a:latin typeface="+mn-lt"/>
                <a:ea typeface="+mn-ea"/>
                <a:cs typeface="+mn-cs"/>
              </a:rPr>
              <a:t>If time allows, you should discuss the changes in farming and the public policy paradox. (The students can read these in the textbook)</a:t>
            </a:r>
          </a:p>
          <a:p>
            <a:r>
              <a:rPr lang="en-US" sz="1200" b="0" i="0" u="none" strike="noStrike" kern="1200" baseline="0" dirty="0">
                <a:solidFill>
                  <a:schemeClr val="tx1"/>
                </a:solidFill>
                <a:latin typeface="+mn-lt"/>
                <a:ea typeface="+mn-ea"/>
                <a:cs typeface="+mn-cs"/>
              </a:rPr>
              <a:t>Major change in the U.S. economy over the past century: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200 years ago, most Americans lived on farms.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Over time, advances in farm technology increased the amount of food that each farmer could produce. This increase in food supply, together with the inelastic demand for food, caused farm revenues to fall, which in turn encouraged people to leave farming.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1950, 10 million people worked on farms in the United States (17 percent of the labor force)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Today, &lt; 3 million people work on farms (&lt; 2 percent of the labor force). This change coincided with great advances in farm productivity.</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Despite the large drop in the number of farmers, U.S. farms now produce about five times as much output as they did in 1950.</a:t>
            </a: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Paradox of public policy: Certain farm programs try to help farmers by inducing them </a:t>
            </a:r>
            <a:r>
              <a:rPr lang="en-US" sz="1200" b="0" i="1" u="none" strike="noStrike" kern="1200" baseline="0" dirty="0">
                <a:solidFill>
                  <a:schemeClr val="tx1"/>
                </a:solidFill>
                <a:latin typeface="+mn-lt"/>
                <a:ea typeface="+mn-ea"/>
                <a:cs typeface="+mn-cs"/>
              </a:rPr>
              <a:t>not </a:t>
            </a:r>
            <a:r>
              <a:rPr lang="en-US" sz="1200" b="0" i="0" u="none" strike="noStrike" kern="1200" baseline="0" dirty="0">
                <a:solidFill>
                  <a:schemeClr val="tx1"/>
                </a:solidFill>
                <a:latin typeface="+mn-lt"/>
                <a:ea typeface="+mn-ea"/>
                <a:cs typeface="+mn-cs"/>
              </a:rPr>
              <a:t>to plant crops on all of their land. Why? To reduce the supply of farm products and thereby raise prices. With inelastic demand for their products, farmers as a group receive greater total revenue if they supply a smaller crop to the market. No single farmer would choose to leave her land fallow on her own because each takes the market price as given. But if all farmers do so together, they can all be better off.</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What is good for farmers is not necessarily good for society as a whole. </a:t>
            </a:r>
          </a:p>
          <a:p>
            <a:pPr marL="171450" indent="-171450">
              <a:buFontTx/>
              <a:buChar char="-"/>
            </a:pPr>
            <a:r>
              <a:rPr lang="en-US" sz="1200" b="0" i="0" u="none" strike="noStrike" kern="1200" baseline="0" dirty="0">
                <a:solidFill>
                  <a:schemeClr val="tx1"/>
                </a:solidFill>
                <a:latin typeface="+mn-lt"/>
                <a:ea typeface="+mn-ea"/>
                <a:cs typeface="+mn-cs"/>
              </a:rPr>
              <a:t>Improvement in farm technology: can be bad for farmers because it makes farmers increasingly unnecessary, but it is surely good for consumers who pay less for food. </a:t>
            </a:r>
          </a:p>
          <a:p>
            <a:pPr marL="171450" indent="-171450">
              <a:buFontTx/>
              <a:buChar char="-"/>
            </a:pPr>
            <a:r>
              <a:rPr lang="en-US" sz="1200" b="0" i="0" u="none" strike="noStrike" kern="1200" baseline="0" dirty="0">
                <a:solidFill>
                  <a:schemeClr val="tx1"/>
                </a:solidFill>
                <a:latin typeface="+mn-lt"/>
                <a:ea typeface="+mn-ea"/>
                <a:cs typeface="+mn-cs"/>
              </a:rPr>
              <a:t>A policy aimed at reducing the supply of farm products may raise the incomes of farmers, but it does so at the expense of consumers.</a:t>
            </a:r>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53</a:t>
            </a:fld>
            <a:endParaRPr lang="en-US"/>
          </a:p>
        </p:txBody>
      </p:sp>
    </p:spTree>
    <p:extLst>
      <p:ext uri="{BB962C8B-B14F-4D97-AF65-F5344CB8AC3E}">
        <p14:creationId xmlns:p14="http://schemas.microsoft.com/office/powerpoint/2010/main" val="1641863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short-run: </a:t>
            </a:r>
            <a:r>
              <a:rPr lang="en-US" b="1" dirty="0"/>
              <a:t>S</a:t>
            </a:r>
            <a:r>
              <a:rPr lang="en-US" dirty="0"/>
              <a:t> and </a:t>
            </a:r>
            <a:r>
              <a:rPr lang="en-US" b="1" dirty="0"/>
              <a:t>D</a:t>
            </a:r>
            <a:r>
              <a:rPr lang="en-US" dirty="0"/>
              <a:t> curves are very steep.</a:t>
            </a:r>
          </a:p>
          <a:p>
            <a:r>
              <a:rPr lang="en-US" dirty="0"/>
              <a:t>In the long run: producers respond to high prices by increasing oil exploration and by building new extraction capacity. Consumers respond with greater conservation, such as by replacing old inefficient cars with newer efficient ones.</a:t>
            </a:r>
          </a:p>
        </p:txBody>
      </p:sp>
      <p:sp>
        <p:nvSpPr>
          <p:cNvPr id="4" name="Slide Number Placeholder 3"/>
          <p:cNvSpPr>
            <a:spLocks noGrp="1"/>
          </p:cNvSpPr>
          <p:nvPr>
            <p:ph type="sldNum" sz="quarter" idx="10"/>
          </p:nvPr>
        </p:nvSpPr>
        <p:spPr/>
        <p:txBody>
          <a:bodyPr/>
          <a:lstStyle/>
          <a:p>
            <a:fld id="{2CAF6792-DBE1-4461-97FA-F85A7B48814E}" type="slidenum">
              <a:rPr lang="en-US" smtClean="0"/>
              <a:t>54</a:t>
            </a:fld>
            <a:endParaRPr lang="en-US"/>
          </a:p>
        </p:txBody>
      </p:sp>
    </p:spTree>
    <p:extLst>
      <p:ext uri="{BB962C8B-B14F-4D97-AF65-F5344CB8AC3E}">
        <p14:creationId xmlns:p14="http://schemas.microsoft.com/office/powerpoint/2010/main" val="20712010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Figure</a:t>
            </a:r>
            <a:r>
              <a:rPr lang="en-US" baseline="0" dirty="0"/>
              <a:t> 8 from the textbook.</a:t>
            </a:r>
          </a:p>
          <a:p>
            <a:r>
              <a:rPr lang="en-US" dirty="0"/>
              <a:t>When the supply of oil falls, the response depends on the time horizon. In the short run, supply and demand are relatively inelastic, as in panel (a). Thus, when the supply curve shifts from </a:t>
            </a:r>
            <a:r>
              <a:rPr lang="en-US" b="1" i="1" dirty="0"/>
              <a:t>S</a:t>
            </a:r>
            <a:r>
              <a:rPr lang="en-US" b="1" baseline="-25000" dirty="0"/>
              <a:t>1</a:t>
            </a:r>
            <a:r>
              <a:rPr lang="en-US" dirty="0"/>
              <a:t> to </a:t>
            </a:r>
            <a:r>
              <a:rPr lang="en-US" b="1" i="1" dirty="0"/>
              <a:t>S</a:t>
            </a:r>
            <a:r>
              <a:rPr lang="en-US" b="1" baseline="-25000" dirty="0"/>
              <a:t>2</a:t>
            </a:r>
            <a:r>
              <a:rPr lang="en-US" dirty="0"/>
              <a:t>, the price rises substantially. </a:t>
            </a:r>
          </a:p>
          <a:p>
            <a:r>
              <a:rPr lang="en-US" dirty="0"/>
              <a:t>In the long run, however, supply and demand are relatively elastic, as in panel (b). In this case, the same size shift in the supply curve (</a:t>
            </a:r>
            <a:r>
              <a:rPr lang="en-US" b="1" i="1" dirty="0"/>
              <a:t>S</a:t>
            </a:r>
            <a:r>
              <a:rPr lang="en-US" b="1" baseline="-25000" dirty="0"/>
              <a:t>1</a:t>
            </a:r>
            <a:r>
              <a:rPr lang="en-US" dirty="0"/>
              <a:t> to </a:t>
            </a:r>
            <a:r>
              <a:rPr lang="en-US" b="1" i="1" dirty="0"/>
              <a:t>S</a:t>
            </a:r>
            <a:r>
              <a:rPr lang="en-US" b="1" baseline="-25000" dirty="0"/>
              <a:t>2</a:t>
            </a:r>
            <a:r>
              <a:rPr lang="en-US" dirty="0"/>
              <a:t>) causes a smaller increase in the price.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55</a:t>
            </a:fld>
            <a:endParaRPr lang="en-US"/>
          </a:p>
        </p:txBody>
      </p:sp>
    </p:spTree>
    <p:extLst>
      <p:ext uri="{BB962C8B-B14F-4D97-AF65-F5344CB8AC3E}">
        <p14:creationId xmlns:p14="http://schemas.microsoft.com/office/powerpoint/2010/main" val="9343807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56</a:t>
            </a:fld>
            <a:endParaRPr lang="en-US"/>
          </a:p>
        </p:txBody>
      </p:sp>
    </p:spTree>
    <p:extLst>
      <p:ext uri="{BB962C8B-B14F-4D97-AF65-F5344CB8AC3E}">
        <p14:creationId xmlns:p14="http://schemas.microsoft.com/office/powerpoint/2010/main" val="2165005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57</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58</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5000"/>
              </a:lnSpc>
              <a:spcBef>
                <a:spcPct val="10000"/>
              </a:spcBef>
              <a:buClr>
                <a:srgbClr val="00B85C"/>
              </a:buClr>
              <a:buSzPct val="120000"/>
              <a:buFont typeface="Wingdings" pitchFamily="2" charset="2"/>
              <a:buNone/>
            </a:pPr>
            <a:r>
              <a:rPr lang="en-US" sz="1200" i="1" dirty="0">
                <a:solidFill>
                  <a:srgbClr val="FF0000"/>
                </a:solidFill>
                <a:latin typeface="+mn-lt"/>
                <a:cs typeface="Arial"/>
              </a:rPr>
              <a:t>Problem</a:t>
            </a:r>
            <a:r>
              <a:rPr lang="en-US" sz="1200" i="1" dirty="0">
                <a:latin typeface="+mn-lt"/>
                <a:cs typeface="Arial"/>
              </a:rPr>
              <a:t>:</a:t>
            </a:r>
            <a:r>
              <a:rPr lang="en-US" sz="1200" dirty="0">
                <a:latin typeface="+mn-lt"/>
                <a:cs typeface="Arial"/>
              </a:rPr>
              <a:t>  The standard method gives different answers depending on where you start.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29232649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60</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a:defRPr/>
            </a:pPr>
            <a:r>
              <a:rPr lang="en-US" altLang="en-US" dirty="0"/>
              <a:t>It doesn’t matter which value you use as the start and which as the end—you get the same answer either way!</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758426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5000"/>
              </a:lnSpc>
              <a:spcBef>
                <a:spcPct val="10000"/>
              </a:spcBef>
              <a:buClr>
                <a:srgbClr val="00B85C"/>
              </a:buClr>
              <a:buSzPct val="120000"/>
              <a:buFont typeface="Wingdings" pitchFamily="2" charset="2"/>
              <a:buNone/>
            </a:pPr>
            <a:r>
              <a:rPr lang="en-US" sz="1200" dirty="0">
                <a:solidFill>
                  <a:srgbClr val="FF0000"/>
                </a:solidFill>
                <a:latin typeface="Arial"/>
                <a:cs typeface="Arial"/>
              </a:rPr>
              <a:t>It doesn’t matter if we are going to calculate percentage changes from A to B or from B to A, we always get the same result. Problem solved! </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2923264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sz="1200" baseline="0"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3158688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fontAlgn="base">
              <a:spcBef>
                <a:spcPct val="20000"/>
              </a:spcBef>
              <a:spcAft>
                <a:spcPct val="0"/>
              </a:spcAft>
              <a:defRPr/>
            </a:pPr>
            <a:fld id="{C148E929-2C81-42BB-92FD-6CE3916FB07A}" type="slidenum">
              <a:rPr lang="en-US" smtClean="0">
                <a:solidFill>
                  <a:srgbClr val="FFFFFF"/>
                </a:solidFill>
              </a:rPr>
              <a:pPr fontAlgn="base">
                <a:spcBef>
                  <a:spcPct val="20000"/>
                </a:spcBef>
                <a:spcAft>
                  <a:spcPct val="0"/>
                </a:spcAft>
                <a:defRPr/>
              </a:pPr>
              <a:t>‹#›</a:t>
            </a:fld>
            <a:endParaRPr lang="en-US" dirty="0">
              <a:solidFill>
                <a:srgbClr val="FFFFFF"/>
              </a:solidFill>
            </a:endParaRPr>
          </a:p>
        </p:txBody>
      </p:sp>
      <p:sp>
        <p:nvSpPr>
          <p:cNvPr id="4" name="Footer Placeholder 3"/>
          <p:cNvSpPr>
            <a:spLocks noGrp="1"/>
          </p:cNvSpPr>
          <p:nvPr>
            <p:ph type="ftr" sz="quarter" idx="11"/>
          </p:nvPr>
        </p:nvSpPr>
        <p:spPr/>
        <p:txBody>
          <a:bodyPr/>
          <a:lstStyle/>
          <a:p>
            <a:pPr fontAlgn="base">
              <a:spcAft>
                <a:spcPct val="0"/>
              </a:spcAft>
              <a:defRPr/>
            </a:pPr>
            <a:r>
              <a:rPr lang="en-US">
                <a:solidFill>
                  <a:srgbClr val="FFFFFF"/>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Content Placeholder 5"/>
          <p:cNvSpPr>
            <a:spLocks noGrp="1"/>
          </p:cNvSpPr>
          <p:nvPr>
            <p:ph sz="quarter" idx="12" hasCustomPrompt="1"/>
          </p:nvPr>
        </p:nvSpPr>
        <p:spPr>
          <a:xfrm>
            <a:off x="2590800" y="3429000"/>
            <a:ext cx="7391400" cy="1981200"/>
          </a:xfrm>
        </p:spPr>
        <p:txBody>
          <a:bodyPr/>
          <a:lstStyle>
            <a:lvl1pPr>
              <a:defRPr/>
            </a:lvl1pPr>
          </a:lstStyle>
          <a:p>
            <a:pPr lvl="0"/>
            <a:r>
              <a:rPr lang="en-US" dirty="0" err="1"/>
              <a:t>Ch</a:t>
            </a:r>
            <a:r>
              <a:rPr lang="en-US" dirty="0"/>
              <a:t> title</a:t>
            </a:r>
          </a:p>
        </p:txBody>
      </p:sp>
      <p:sp>
        <p:nvSpPr>
          <p:cNvPr id="8" name="Content Placeholder 7"/>
          <p:cNvSpPr>
            <a:spLocks noGrp="1"/>
          </p:cNvSpPr>
          <p:nvPr>
            <p:ph sz="quarter" idx="13" hasCustomPrompt="1"/>
          </p:nvPr>
        </p:nvSpPr>
        <p:spPr>
          <a:xfrm>
            <a:off x="24062" y="3352800"/>
            <a:ext cx="2566737" cy="2057400"/>
          </a:xfrm>
          <a:blipFill>
            <a:blip r:embed="rId2"/>
            <a:stretch>
              <a:fillRect/>
            </a:stretch>
          </a:blipFill>
        </p:spPr>
        <p:txBody>
          <a:bodyPr/>
          <a:lstStyle>
            <a:lvl1pPr>
              <a:defRPr>
                <a:solidFill>
                  <a:schemeClr val="bg1"/>
                </a:solidFill>
              </a:defRPr>
            </a:lvl1pPr>
          </a:lstStyle>
          <a:p>
            <a:pPr lvl="0"/>
            <a:r>
              <a:rPr lang="en-US" dirty="0"/>
              <a:t>CHAPTER </a:t>
            </a:r>
          </a:p>
          <a:p>
            <a:pPr lvl="0"/>
            <a:r>
              <a:rPr lang="en-US" dirty="0"/>
              <a:t>NB</a:t>
            </a:r>
          </a:p>
          <a:p>
            <a:pPr lvl="0"/>
            <a:r>
              <a:rPr lang="en-US" dirty="0"/>
              <a:t>BKGRD</a:t>
            </a:r>
          </a:p>
        </p:txBody>
      </p:sp>
      <p:sp>
        <p:nvSpPr>
          <p:cNvPr id="10" name="Content Placeholder 9"/>
          <p:cNvSpPr>
            <a:spLocks noGrp="1"/>
          </p:cNvSpPr>
          <p:nvPr>
            <p:ph sz="quarter" idx="14" hasCustomPrompt="1"/>
          </p:nvPr>
        </p:nvSpPr>
        <p:spPr>
          <a:xfrm>
            <a:off x="-32084" y="0"/>
            <a:ext cx="5442284" cy="3429000"/>
          </a:xfrm>
        </p:spPr>
        <p:txBody>
          <a:bodyPr/>
          <a:lstStyle>
            <a:lvl1pPr>
              <a:defRPr/>
            </a:lvl1pPr>
          </a:lstStyle>
          <a:p>
            <a:pPr lvl="0"/>
            <a:r>
              <a:rPr lang="en-US" dirty="0"/>
              <a:t>Author</a:t>
            </a:r>
          </a:p>
          <a:p>
            <a:pPr lvl="0"/>
            <a:r>
              <a:rPr lang="en-US" dirty="0"/>
              <a:t>Title</a:t>
            </a:r>
          </a:p>
          <a:p>
            <a:pPr lvl="0"/>
            <a:r>
              <a:rPr lang="en-US" dirty="0"/>
              <a:t>Of book 54</a:t>
            </a:r>
          </a:p>
        </p:txBody>
      </p:sp>
      <p:sp>
        <p:nvSpPr>
          <p:cNvPr id="12" name="Content Placeholder 11"/>
          <p:cNvSpPr>
            <a:spLocks noGrp="1"/>
          </p:cNvSpPr>
          <p:nvPr>
            <p:ph sz="quarter" idx="15" hasCustomPrompt="1"/>
          </p:nvPr>
        </p:nvSpPr>
        <p:spPr>
          <a:xfrm>
            <a:off x="5486400" y="0"/>
            <a:ext cx="3657600" cy="533400"/>
          </a:xfrm>
        </p:spPr>
        <p:txBody>
          <a:bodyPr>
            <a:normAutofit/>
          </a:bodyPr>
          <a:lstStyle>
            <a:lvl1pPr algn="r">
              <a:defRPr sz="2800">
                <a:solidFill>
                  <a:schemeClr val="bg1"/>
                </a:solidFill>
                <a:effectLst>
                  <a:outerShdw blurRad="38100" dist="38100" dir="2700000" algn="tl">
                    <a:srgbClr val="000000">
                      <a:alpha val="43137"/>
                    </a:srgbClr>
                  </a:outerShdw>
                </a:effectLst>
              </a:defRPr>
            </a:lvl1pPr>
          </a:lstStyle>
          <a:p>
            <a:pPr lvl="0"/>
            <a:r>
              <a:rPr lang="en-US" dirty="0"/>
              <a:t>ED</a:t>
            </a:r>
          </a:p>
        </p:txBody>
      </p:sp>
      <p:sp>
        <p:nvSpPr>
          <p:cNvPr id="13"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Interactive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a:t>
            </a:r>
            <a:r>
              <a:rPr lang="en-US" altLang="en-US" sz="1400" dirty="0" err="1">
                <a:solidFill>
                  <a:srgbClr val="000000"/>
                </a:solidFill>
              </a:rPr>
              <a:t>Chiritescu</a:t>
            </a:r>
            <a:endParaRPr lang="en-US" altLang="en-US" sz="1400" dirty="0">
              <a:solidFill>
                <a:srgbClr val="000000"/>
              </a:solidFill>
            </a:endParaRP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Tree>
    <p:extLst>
      <p:ext uri="{BB962C8B-B14F-4D97-AF65-F5344CB8AC3E}">
        <p14:creationId xmlns:p14="http://schemas.microsoft.com/office/powerpoint/2010/main" val="275705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AL or Ex Main">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AL or EX Left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0"/>
            <a:ext cx="4072359"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88540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L or EX R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4953000" y="762000"/>
            <a:ext cx="4072359"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900798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 or Ex and ANSW">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1"/>
            <a:ext cx="8518947" cy="2362200"/>
          </a:xfrm>
          <a:prstGeom prst="rect">
            <a:avLst/>
          </a:prstGeom>
        </p:spPr>
        <p:txBody>
          <a:bodyPr/>
          <a:lstStyle>
            <a:lvl1pPr>
              <a:defRPr sz="3200">
                <a:solidFill>
                  <a:schemeClr val="tx2"/>
                </a:solidFill>
              </a:defRPr>
            </a:lvl1pPr>
            <a:lvl2pPr>
              <a:defRPr sz="30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381000" y="3200400"/>
            <a:ext cx="8518947" cy="2971800"/>
          </a:xfrm>
          <a:prstGeom prst="rect">
            <a:avLst/>
          </a:prstGeom>
        </p:spPr>
        <p:txBody>
          <a:bodyPr/>
          <a:lstStyle>
            <a:lvl1pPr>
              <a:defRPr sz="3000">
                <a:solidFill>
                  <a:srgbClr val="002060"/>
                </a:solidFill>
              </a:defRPr>
            </a:lvl1pPr>
            <a:lvl2pPr>
              <a:defRPr sz="3000">
                <a:solidFill>
                  <a:srgbClr val="002060"/>
                </a:solidFill>
              </a:defRPr>
            </a:lvl2pPr>
            <a:lvl3pPr>
              <a:defRPr sz="2400">
                <a:solidFill>
                  <a:srgbClr val="002060"/>
                </a:solidFill>
              </a:defRPr>
            </a:lvl3pPr>
            <a:lvl4pPr>
              <a:defRPr sz="2000">
                <a:solidFill>
                  <a:srgbClr val="002060"/>
                </a:solidFill>
              </a:defRPr>
            </a:lvl4pPr>
            <a:lvl5pPr>
              <a:defRPr sz="1800">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3273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00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6" grpId="0" uiExpand="1"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 or EX B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381000" y="3200400"/>
            <a:ext cx="8518947" cy="2971800"/>
          </a:xfrm>
          <a:prstGeom prst="rect">
            <a:avLst/>
          </a:prstGeom>
        </p:spPr>
        <p:txBody>
          <a:bodyPr/>
          <a:lstStyle>
            <a:lvl1pPr>
              <a:defRPr sz="3000">
                <a:solidFill>
                  <a:schemeClr val="tx1"/>
                </a:solidFill>
              </a:defRPr>
            </a:lvl1pPr>
            <a:lvl2pPr>
              <a:defRPr sz="30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8748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 or EX BT no animation">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hasCustomPrompt="1"/>
          </p:nvPr>
        </p:nvSpPr>
        <p:spPr>
          <a:xfrm>
            <a:off x="381000" y="3200400"/>
            <a:ext cx="8518947" cy="2971800"/>
          </a:xfrm>
          <a:prstGeom prst="rect">
            <a:avLst/>
          </a:prstGeom>
        </p:spPr>
        <p:txBody>
          <a:bodyPr/>
          <a:lstStyle>
            <a:lvl1pPr>
              <a:defRPr sz="3000">
                <a:solidFill>
                  <a:schemeClr val="tx1"/>
                </a:solidFill>
              </a:defRPr>
            </a:lvl1pPr>
            <a:lvl2pPr>
              <a:defRPr sz="30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a:t>Click to edit Master text styles NO ANIM</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249447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PS M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2946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PS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24355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457200" y="3124200"/>
            <a:ext cx="8458200" cy="3200400"/>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854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6" grpId="0" uiExpand="1"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 this chapt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340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Title 1"/>
          <p:cNvSpPr>
            <a:spLocks noGrp="1"/>
          </p:cNvSpPr>
          <p:nvPr>
            <p:ph type="title" hasCustomPrompt="1"/>
          </p:nvPr>
        </p:nvSpPr>
        <p:spPr>
          <a:xfrm>
            <a:off x="304800" y="0"/>
            <a:ext cx="8686800" cy="889000"/>
          </a:xfrm>
        </p:spPr>
        <p:txBody>
          <a:bodyPr/>
          <a:lstStyle>
            <a:lvl1pPr algn="l">
              <a:defRPr sz="4800" b="1" baseline="0">
                <a:solidFill>
                  <a:srgbClr val="AD400F"/>
                </a:solidFill>
              </a:defRPr>
            </a:lvl1pPr>
          </a:lstStyle>
          <a:p>
            <a:r>
              <a:rPr lang="en-US" dirty="0"/>
              <a:t>IN THIS ****</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 in a nutshe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Title 1"/>
          <p:cNvSpPr>
            <a:spLocks noGrp="1"/>
          </p:cNvSpPr>
          <p:nvPr>
            <p:ph type="title" hasCustomPrompt="1"/>
          </p:nvPr>
        </p:nvSpPr>
        <p:spPr>
          <a:xfrm>
            <a:off x="0" y="8744"/>
            <a:ext cx="9144000" cy="889000"/>
          </a:xfrm>
        </p:spPr>
        <p:txBody>
          <a:bodyPr/>
          <a:lstStyle>
            <a:lvl1pPr>
              <a:defRPr b="1"/>
            </a:lvl1pPr>
          </a:lstStyle>
          <a:p>
            <a:r>
              <a:rPr lang="en-US" dirty="0"/>
              <a:t>CHAPTER ****</a:t>
            </a:r>
          </a:p>
        </p:txBody>
      </p:sp>
    </p:spTree>
    <p:extLst>
      <p:ext uri="{BB962C8B-B14F-4D97-AF65-F5344CB8AC3E}">
        <p14:creationId xmlns:p14="http://schemas.microsoft.com/office/powerpoint/2010/main" val="35604483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M">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3999" cy="961900"/>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0939"/>
            <a:ext cx="9143999"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anim">
    <p:spTree>
      <p:nvGrpSpPr>
        <p:cNvPr id="1" name=""/>
        <p:cNvGrpSpPr/>
        <p:nvPr/>
      </p:nvGrpSpPr>
      <p:grpSpPr>
        <a:xfrm>
          <a:off x="0" y="0"/>
          <a:ext cx="0" cy="0"/>
          <a:chOff x="0" y="0"/>
          <a:chExt cx="0" cy="0"/>
        </a:xfrm>
      </p:grpSpPr>
      <p:sp>
        <p:nvSpPr>
          <p:cNvPr id="2" name="Title 1"/>
          <p:cNvSpPr>
            <a:spLocks noGrp="1"/>
          </p:cNvSpPr>
          <p:nvPr>
            <p:ph type="title"/>
          </p:nvPr>
        </p:nvSpPr>
        <p:spPr>
          <a:xfrm>
            <a:off x="0" y="100939"/>
            <a:ext cx="9143999"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8588375" cy="2479675"/>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304800" y="3581400"/>
            <a:ext cx="8686800" cy="2590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3470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wipe(left)">
                                      <p:cBhvr>
                                        <p:cTn id="36" dur="500"/>
                                        <p:tgtEl>
                                          <p:spTgt spid="7">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wipe(left)">
                                      <p:cBhvr>
                                        <p:cTn id="40" dur="500"/>
                                        <p:tgtEl>
                                          <p:spTgt spid="7">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wipe(left)">
                                      <p:cBhvr>
                                        <p:cTn id="4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7" grpId="0" uiExpand="1" build="p">
        <p:tmplLst>
          <p:tmpl lvl="1">
            <p:tnLst>
              <p:par>
                <p:cTn presetID="2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9111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304800" y="1066800"/>
            <a:ext cx="8588375" cy="22098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3429000"/>
            <a:ext cx="85344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6306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wipe(left)">
                                      <p:cBhvr>
                                        <p:cTn id="36" dur="500"/>
                                        <p:tgtEl>
                                          <p:spTgt spid="7">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wipe(left)">
                                      <p:cBhvr>
                                        <p:cTn id="40" dur="500"/>
                                        <p:tgtEl>
                                          <p:spTgt spid="7">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wipe(left)">
                                      <p:cBhvr>
                                        <p:cTn id="4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7" grpId="0" build="p">
        <p:tmplLst>
          <p:tmpl lvl="1">
            <p:tnLst>
              <p:par>
                <p:cTn presetID="2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10.xml"/><Relationship Id="rId1" Type="http://schemas.openxmlformats.org/officeDocument/2006/relationships/slideLayout" Target="../slideLayouts/slideLayout21.xml"/><Relationship Id="rId5" Type="http://schemas.openxmlformats.org/officeDocument/2006/relationships/image" Target="../media/image25.png"/><Relationship Id="rId4" Type="http://schemas.openxmlformats.org/officeDocument/2006/relationships/image" Target="../media/image24.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3.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5.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3.xml"/><Relationship Id="rId7"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7.xml"/><Relationship Id="rId1" Type="http://schemas.openxmlformats.org/officeDocument/2006/relationships/slideLayout" Target="../slideLayouts/slideLayout17.xml"/><Relationship Id="rId4" Type="http://schemas.openxmlformats.org/officeDocument/2006/relationships/image" Target="../media/image16.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9.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00800"/>
            <a:ext cx="9143999"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sp>
        <p:nvSpPr>
          <p:cNvPr id="3" name="Footer Placeholder 2"/>
          <p:cNvSpPr>
            <a:spLocks noGrp="1"/>
          </p:cNvSpPr>
          <p:nvPr>
            <p:ph type="ftr" sz="quarter" idx="3"/>
          </p:nvPr>
        </p:nvSpPr>
        <p:spPr>
          <a:xfrm>
            <a:off x="0" y="6400800"/>
            <a:ext cx="8686800" cy="457200"/>
          </a:xfrm>
          <a:prstGeom prst="rect">
            <a:avLst/>
          </a:prstGeom>
          <a:noFill/>
        </p:spPr>
        <p:txBody>
          <a:bodyPr vert="horz" lIns="91440" tIns="45720" rIns="91440" bIns="45720" rtlCol="0" anchor="ctr"/>
          <a:lstStyle>
            <a:lvl1pPr algn="l">
              <a:buNone/>
              <a:defRPr sz="900">
                <a:solidFill>
                  <a:schemeClr val="bg1"/>
                </a:solidFill>
                <a:cs typeface="Arial" pitchFamily="34" charset="0"/>
              </a:defRPr>
            </a:lvl1pPr>
          </a:lstStyle>
          <a:p>
            <a:pPr fontAlgn="base">
              <a:spcAft>
                <a:spcPct val="0"/>
              </a:spcAft>
              <a:defRPr/>
            </a:pPr>
            <a:r>
              <a:rPr lang="en-US" dirty="0">
                <a:solidFill>
                  <a:srgbClr val="FFFFFF"/>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1"/>
            <a:ext cx="9143999"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a:xfrm>
            <a:off x="2743200" y="3543300"/>
            <a:ext cx="6400800" cy="2582863"/>
          </a:xfrm>
          <a:prstGeom prst="rect">
            <a:avLst/>
          </a:prstGeom>
        </p:spPr>
        <p:txBody>
          <a:bodyPr vert="horz" lIns="91440" tIns="45720" rIns="91440" bIns="45720" rtlCol="0">
            <a:normAutofit/>
          </a:bodyPr>
          <a:lstStyle/>
          <a:p>
            <a:pPr lvl="0"/>
            <a:r>
              <a:rPr lang="en-US" dirty="0"/>
              <a:t>Chapter title</a:t>
            </a:r>
          </a:p>
        </p:txBody>
      </p:sp>
      <p:pic>
        <p:nvPicPr>
          <p:cNvPr id="8"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5420397" y="457201"/>
            <a:ext cx="3723603" cy="3049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89"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0" indent="0" algn="l" rtl="0" eaLnBrk="0" fontAlgn="base" hangingPunct="0">
        <a:spcBef>
          <a:spcPct val="20000"/>
        </a:spcBef>
        <a:spcAft>
          <a:spcPct val="0"/>
        </a:spcAft>
        <a:buNone/>
        <a:defRPr sz="3200" baseline="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763000" cy="533401"/>
          </a:xfrm>
          <a:prstGeom prst="rect">
            <a:avLst/>
          </a:prstGeom>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990600"/>
            <a:ext cx="9143998" cy="5437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IN THIS CHAPTER OR NUTSHELL</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This is the intro slide and the summary slide (chapter in a nutshell) design</a:t>
            </a:r>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763000" cy="457200"/>
          </a:xfrm>
          <a:prstGeom prst="rect">
            <a:avLst/>
          </a:prstGeom>
          <a:noFill/>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6200000">
            <a:off x="-3124197" y="3124198"/>
            <a:ext cx="6400799" cy="15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6200000">
            <a:off x="5867398" y="3124198"/>
            <a:ext cx="6400799" cy="15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 id="2147483683"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800" baseline="0">
          <a:solidFill>
            <a:srgbClr val="AD400F"/>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baseline="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 y="77788"/>
            <a:ext cx="9144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AE1221"/>
                </a:solidFill>
              </a:defRPr>
            </a:lvl1pPr>
          </a:lstStyle>
          <a:p>
            <a:pPr fontAlgn="base">
              <a:spcAft>
                <a:spcPct val="0"/>
              </a:spcAft>
              <a:defRPr/>
            </a:pPr>
            <a:fld id="{2378B25E-053D-4AA2-A71D-1D9F2F8C0927}" type="slidenum">
              <a:rPr lang="en-US" smtClean="0"/>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763000" cy="498143"/>
          </a:xfrm>
          <a:prstGeom prst="rect">
            <a:avLst/>
          </a:prstGeom>
          <a:noFill/>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3" y="6355081"/>
            <a:ext cx="8829675" cy="45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2" r:id="rId3"/>
    <p:sldLayoutId id="2147483694" r:id="rId4"/>
    <p:sldLayoutId id="2147483695" r:id="rId5"/>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763000" cy="516114"/>
          </a:xfrm>
          <a:prstGeom prst="rect">
            <a:avLst/>
          </a:prstGeom>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p:ph type="ftr" sz="quarter" idx="3"/>
          </p:nvPr>
        </p:nvSpPr>
        <p:spPr>
          <a:xfrm>
            <a:off x="0" y="6352697"/>
            <a:ext cx="8763000" cy="505303"/>
          </a:xfrm>
          <a:prstGeom prst="rect">
            <a:avLst/>
          </a:prstGeom>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8965"/>
            <a:ext cx="9105899" cy="2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153987"/>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Example or Active Learning</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763000" cy="533400"/>
          </a:xfrm>
          <a:prstGeom prst="rect">
            <a:avLst/>
          </a:prstGeom>
          <a:noFill/>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Text Placeholder 1"/>
          <p:cNvSpPr>
            <a:spLocks noGrp="1"/>
          </p:cNvSpPr>
          <p:nvPr>
            <p:ph type="body" idx="1"/>
          </p:nvPr>
        </p:nvSpPr>
        <p:spPr>
          <a:xfrm>
            <a:off x="457200" y="838200"/>
            <a:ext cx="8229600" cy="5287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4948" y="685800"/>
            <a:ext cx="9105899" cy="2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91" r:id="rId2"/>
    <p:sldLayoutId id="2147483692" r:id="rId3"/>
    <p:sldLayoutId id="2147483686" r:id="rId4"/>
    <p:sldLayoutId id="2147483688" r:id="rId5"/>
    <p:sldLayoutId id="2147483693" r:id="rId6"/>
  </p:sldLayoutIdLst>
  <p:transition/>
  <p:hf hdr="0" dt="0"/>
  <p:txStyles>
    <p:titleStyle>
      <a:lvl1pPr algn="l"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966" y="6400800"/>
            <a:ext cx="49203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chemeClr val="bg1"/>
                </a:solidFill>
              </a:defRPr>
            </a:lvl1p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7630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1" y="1"/>
            <a:ext cx="9143999" cy="914399"/>
            <a:chOff x="1" y="1"/>
            <a:chExt cx="9143999" cy="914399"/>
          </a:xfrm>
        </p:grpSpPr>
        <p:pic>
          <p:nvPicPr>
            <p:cNvPr id="1032" name="Picture 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86200" y="8082"/>
              <a:ext cx="5257800" cy="906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1"/>
              <a:ext cx="5105399" cy="859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7"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657492" y="6400800"/>
            <a:ext cx="486507" cy="45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1" y="0"/>
            <a:ext cx="914399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THINK-PAIR-SHARE</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chemeClr val="bg1"/>
                </a:solidFill>
              </a:defRPr>
            </a:lvl1p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7630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28541375"/>
      </p:ext>
    </p:extLst>
  </p:cSld>
  <p:clrMap bg1="lt1" tx1="dk1" bg2="lt2" tx2="dk2" accent1="accent1" accent2="accent2" accent3="accent3" accent4="accent4" accent5="accent5" accent6="accent6" hlink="hlink" folHlink="folHlink"/>
  <p:sldLayoutIdLst>
    <p:sldLayoutId id="2147483685" r:id="rId1"/>
    <p:sldLayoutId id="2147483687" r:id="rId2"/>
  </p:sldLayoutIdLst>
  <p:hf hd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7630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6.bin"/><Relationship Id="rId4" Type="http://schemas.openxmlformats.org/officeDocument/2006/relationships/hyperlink" Target="../../../../Program%20Files/TurningPoint/2003/Questions.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vmlDrawing" Target="../drawings/vmlDrawing2.vml"/><Relationship Id="rId5" Type="http://schemas.openxmlformats.org/officeDocument/2006/relationships/image" Target="../media/image27.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28.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30.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9.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
        <p:nvSpPr>
          <p:cNvPr id="8" name="Text Placeholder 7"/>
          <p:cNvSpPr>
            <a:spLocks noGrp="1"/>
          </p:cNvSpPr>
          <p:nvPr>
            <p:ph sz="quarter" idx="12"/>
          </p:nvPr>
        </p:nvSpPr>
        <p:spPr>
          <a:xfrm>
            <a:off x="2590800" y="3581400"/>
            <a:ext cx="6553200" cy="1828800"/>
          </a:xfrm>
        </p:spPr>
        <p:txBody>
          <a:bodyPr anchor="ctr">
            <a:normAutofit/>
          </a:bodyPr>
          <a:lstStyle/>
          <a:p>
            <a:pPr algn="ctr">
              <a:defRPr/>
            </a:pPr>
            <a:r>
              <a:rPr lang="en-US" sz="4800" dirty="0">
                <a:latin typeface="+mj-lt"/>
              </a:rPr>
              <a:t>Elasticity and</a:t>
            </a:r>
          </a:p>
          <a:p>
            <a:pPr algn="ctr">
              <a:defRPr/>
            </a:pPr>
            <a:r>
              <a:rPr lang="en-US" sz="4800" dirty="0">
                <a:latin typeface="+mj-lt"/>
              </a:rPr>
              <a:t>Its Application</a:t>
            </a:r>
          </a:p>
        </p:txBody>
      </p:sp>
      <p:sp>
        <p:nvSpPr>
          <p:cNvPr id="9" name="Content Placeholder 8"/>
          <p:cNvSpPr>
            <a:spLocks noGrp="1"/>
          </p:cNvSpPr>
          <p:nvPr>
            <p:ph sz="quarter" idx="13"/>
          </p:nvPr>
        </p:nvSpPr>
        <p:spPr>
          <a:xfrm>
            <a:off x="0" y="3581400"/>
            <a:ext cx="2566737" cy="1905000"/>
          </a:xfrm>
        </p:spPr>
        <p:txBody>
          <a:bodyPr>
            <a:normAutofit lnSpcReduction="10000"/>
          </a:bodyPr>
          <a:lstStyle/>
          <a:p>
            <a:pPr algn="ctr"/>
            <a:r>
              <a:rPr lang="en-US" sz="2800" dirty="0"/>
              <a:t>CHAPTER</a:t>
            </a:r>
            <a:r>
              <a:rPr lang="en-US" dirty="0"/>
              <a:t> </a:t>
            </a:r>
          </a:p>
          <a:p>
            <a:pPr algn="ctr"/>
            <a:r>
              <a:rPr lang="en-US" sz="8000" dirty="0"/>
              <a:t>5</a:t>
            </a:r>
          </a:p>
        </p:txBody>
      </p:sp>
      <p:sp>
        <p:nvSpPr>
          <p:cNvPr id="10" name="Content Placeholder 9"/>
          <p:cNvSpPr>
            <a:spLocks noGrp="1"/>
          </p:cNvSpPr>
          <p:nvPr>
            <p:ph sz="quarter" idx="14"/>
          </p:nvPr>
        </p:nvSpPr>
        <p:spPr>
          <a:xfrm>
            <a:off x="0" y="0"/>
            <a:ext cx="5442284" cy="3429000"/>
          </a:xfrm>
        </p:spPr>
        <p:txBody>
          <a:bodyPr/>
          <a:lstStyle/>
          <a:p>
            <a:r>
              <a:rPr lang="en-US" dirty="0">
                <a:solidFill>
                  <a:schemeClr val="bg1"/>
                </a:solidFill>
              </a:rPr>
              <a:t>N. GREGORY MANKIW</a:t>
            </a:r>
          </a:p>
          <a:p>
            <a:pPr algn="ctr"/>
            <a:r>
              <a:rPr lang="en-US" sz="1800" dirty="0"/>
              <a:t>  </a:t>
            </a:r>
          </a:p>
          <a:p>
            <a:pPr algn="ctr"/>
            <a:r>
              <a:rPr lang="en-US" sz="4000" dirty="0"/>
              <a:t>PRINCIPLES OF</a:t>
            </a:r>
          </a:p>
          <a:p>
            <a:pPr algn="ctr"/>
            <a:r>
              <a:rPr lang="en-US" sz="6000" dirty="0">
                <a:solidFill>
                  <a:srgbClr val="902C2E"/>
                </a:solidFill>
                <a:effectLst>
                  <a:outerShdw blurRad="38100" dist="38100" dir="2700000" algn="tl">
                    <a:srgbClr val="000000">
                      <a:alpha val="43137"/>
                    </a:srgbClr>
                  </a:outerShdw>
                </a:effectLst>
                <a:latin typeface="+mj-lt"/>
              </a:rPr>
              <a:t>ECONOMICS</a:t>
            </a:r>
          </a:p>
        </p:txBody>
      </p:sp>
      <p:sp>
        <p:nvSpPr>
          <p:cNvPr id="11" name="Content Placeholder 10"/>
          <p:cNvSpPr>
            <a:spLocks noGrp="1"/>
          </p:cNvSpPr>
          <p:nvPr>
            <p:ph sz="quarter" idx="15"/>
          </p:nvPr>
        </p:nvSpPr>
        <p:spPr/>
        <p:txBody>
          <a:bodyPr>
            <a:normAutofit/>
          </a:bodyPr>
          <a:lstStyle/>
          <a:p>
            <a:r>
              <a:rPr lang="en-US" dirty="0"/>
              <a:t>NINTH EDITION</a:t>
            </a:r>
          </a:p>
        </p:txBody>
      </p:sp>
      <p:sp>
        <p:nvSpPr>
          <p:cNvPr id="12"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chemeClr val="bg1"/>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chemeClr val="bg1"/>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62300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a:solidFill>
                  <a:srgbClr val="C00000"/>
                </a:solidFill>
              </a:rPr>
              <a:t>Answers</a:t>
            </a:r>
          </a:p>
        </p:txBody>
      </p:sp>
      <p:sp>
        <p:nvSpPr>
          <p:cNvPr id="3" name="Content Placeholder 2"/>
          <p:cNvSpPr>
            <a:spLocks noGrp="1"/>
          </p:cNvSpPr>
          <p:nvPr>
            <p:ph idx="1"/>
          </p:nvPr>
        </p:nvSpPr>
        <p:spPr>
          <a:prstGeom prst="rect">
            <a:avLst/>
          </a:prstGeom>
        </p:spPr>
        <p:txBody>
          <a:bodyPr/>
          <a:lstStyle/>
          <a:p>
            <a:pPr marL="0" indent="0">
              <a:buNone/>
            </a:pPr>
            <a:r>
              <a:rPr lang="en-US" dirty="0">
                <a:solidFill>
                  <a:srgbClr val="002060"/>
                </a:solidFill>
              </a:rPr>
              <a:t>Using the midpoint method to calculate percentage changes:</a:t>
            </a:r>
          </a:p>
          <a:p>
            <a:pPr marL="514350" indent="-514350">
              <a:buClr>
                <a:srgbClr val="C00000"/>
              </a:buClr>
              <a:buFont typeface="+mj-lt"/>
              <a:buAutoNum type="alphaUcPeriod"/>
            </a:pPr>
            <a:r>
              <a:rPr lang="en-US" dirty="0"/>
              <a:t>% change in </a:t>
            </a:r>
            <a:r>
              <a:rPr lang="en-US" b="1" i="1" dirty="0"/>
              <a:t>P</a:t>
            </a:r>
            <a:r>
              <a:rPr lang="en-US" dirty="0"/>
              <a:t> =</a:t>
            </a:r>
          </a:p>
          <a:p>
            <a:pPr marL="0" indent="0">
              <a:buClr>
                <a:srgbClr val="C00000"/>
              </a:buClr>
              <a:buNone/>
            </a:pPr>
            <a:r>
              <a:rPr lang="en-US" dirty="0"/>
              <a:t>	 [($600 - $400)/$500] ×100 = </a:t>
            </a:r>
            <a:r>
              <a:rPr lang="en-US" dirty="0">
                <a:solidFill>
                  <a:srgbClr val="C00000"/>
                </a:solidFill>
              </a:rPr>
              <a:t>40%</a:t>
            </a:r>
          </a:p>
          <a:p>
            <a:pPr marL="514350" indent="-514350">
              <a:buClr>
                <a:srgbClr val="C00000"/>
              </a:buClr>
              <a:buFont typeface="+mj-lt"/>
              <a:buAutoNum type="alphaUcPeriod" startAt="2"/>
            </a:pPr>
            <a:r>
              <a:rPr lang="en-US" dirty="0"/>
              <a:t>% change in </a:t>
            </a:r>
            <a:r>
              <a:rPr lang="en-US" b="1" i="1" dirty="0" err="1"/>
              <a:t>Q</a:t>
            </a:r>
            <a:r>
              <a:rPr lang="en-US" b="1" i="1" baseline="30000" dirty="0" err="1"/>
              <a:t>d</a:t>
            </a:r>
            <a:r>
              <a:rPr lang="en-US" dirty="0"/>
              <a:t> = </a:t>
            </a:r>
          </a:p>
          <a:p>
            <a:pPr marL="0" indent="0">
              <a:buClr>
                <a:srgbClr val="C00000"/>
              </a:buClr>
              <a:buNone/>
            </a:pPr>
            <a:r>
              <a:rPr lang="en-US" dirty="0"/>
              <a:t>	[(10,600 – 8,400)/9,500] ×100 = </a:t>
            </a:r>
            <a:r>
              <a:rPr lang="en-US" dirty="0">
                <a:solidFill>
                  <a:srgbClr val="C00000"/>
                </a:solidFill>
              </a:rPr>
              <a:t>23.16%</a:t>
            </a:r>
          </a:p>
          <a:p>
            <a:pPr marL="514350" indent="-514350">
              <a:buClr>
                <a:srgbClr val="C00000"/>
              </a:buClr>
              <a:buFont typeface="+mj-lt"/>
              <a:buAutoNum type="alphaUcPeriod" startAt="3"/>
            </a:pPr>
            <a:r>
              <a:rPr lang="en-US" dirty="0"/>
              <a:t>Price elasticity of demand = </a:t>
            </a:r>
          </a:p>
          <a:p>
            <a:pPr marL="0" indent="0">
              <a:buNone/>
            </a:pPr>
            <a:r>
              <a:rPr lang="en-US" dirty="0"/>
              <a:t>	= % change in </a:t>
            </a:r>
            <a:r>
              <a:rPr lang="en-US" b="1" i="1" dirty="0" err="1"/>
              <a:t>Q</a:t>
            </a:r>
            <a:r>
              <a:rPr lang="en-US" b="1" i="1" baseline="30000" dirty="0" err="1"/>
              <a:t>d</a:t>
            </a:r>
            <a:r>
              <a:rPr lang="en-US" dirty="0"/>
              <a:t> / % change in </a:t>
            </a:r>
            <a:r>
              <a:rPr lang="en-US" b="1" i="1" dirty="0"/>
              <a:t>P</a:t>
            </a:r>
            <a:r>
              <a:rPr lang="en-US" dirty="0"/>
              <a:t> </a:t>
            </a:r>
          </a:p>
          <a:p>
            <a:pPr marL="0" indent="0">
              <a:buNone/>
            </a:pPr>
            <a:r>
              <a:rPr lang="en-US" dirty="0"/>
              <a:t>	</a:t>
            </a:r>
            <a:r>
              <a:rPr lang="en-US" dirty="0">
                <a:solidFill>
                  <a:srgbClr val="C00000"/>
                </a:solidFill>
              </a:rPr>
              <a:t>= 23.16/40 = 0.58</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10</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19410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ctr"/>
          <a:lstStyle/>
          <a:p>
            <a:pPr algn="ctr"/>
            <a:r>
              <a:rPr lang="en-US" altLang="en-US" dirty="0">
                <a:solidFill>
                  <a:srgbClr val="C00000"/>
                </a:solidFill>
              </a:rPr>
              <a:t>Determinants of price elasticity of demand</a:t>
            </a:r>
          </a:p>
        </p:txBody>
      </p:sp>
      <p:sp>
        <p:nvSpPr>
          <p:cNvPr id="12291" name="Content Placeholder 2"/>
          <p:cNvSpPr>
            <a:spLocks noGrp="1"/>
          </p:cNvSpPr>
          <p:nvPr>
            <p:ph idx="1"/>
          </p:nvPr>
        </p:nvSpPr>
        <p:spPr>
          <a:prstGeom prst="rect">
            <a:avLst/>
          </a:prstGeom>
        </p:spPr>
        <p:txBody>
          <a:bodyPr/>
          <a:lstStyle/>
          <a:p>
            <a:pPr marL="0" indent="0">
              <a:buNone/>
            </a:pPr>
            <a:r>
              <a:rPr lang="en-US" altLang="en-US" dirty="0"/>
              <a:t>We look at a series of examples comparing two common goods.</a:t>
            </a:r>
          </a:p>
          <a:p>
            <a:r>
              <a:rPr lang="en-US" altLang="en-US" dirty="0"/>
              <a:t>In each example:</a:t>
            </a:r>
          </a:p>
          <a:p>
            <a:pPr lvl="1"/>
            <a:r>
              <a:rPr lang="en-US" altLang="en-US" dirty="0"/>
              <a:t>Suppose prices of both goods rise by 20% </a:t>
            </a:r>
          </a:p>
          <a:p>
            <a:pPr lvl="1"/>
            <a:r>
              <a:rPr lang="en-US" altLang="en-US" dirty="0"/>
              <a:t>Which good has the highest price elasticity of demand? Why?  </a:t>
            </a:r>
          </a:p>
          <a:p>
            <a:pPr lvl="1"/>
            <a:r>
              <a:rPr lang="en-US" altLang="en-US" dirty="0"/>
              <a:t>What lesson we learn about the determinants of price elasticity of demand? </a:t>
            </a:r>
          </a:p>
        </p:txBody>
      </p:sp>
      <p:sp>
        <p:nvSpPr>
          <p:cNvPr id="12293"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7B9ABEE-0CB9-4200-B316-01121FDDCB86}" type="slidenum">
              <a:rPr lang="en-US" altLang="en-US" sz="1200" smtClean="0">
                <a:solidFill>
                  <a:srgbClr val="002060"/>
                </a:solidFill>
              </a:rPr>
              <a:pPr algn="ctr" eaLnBrk="1" hangingPunct="1"/>
              <a:t>11</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075260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ctr"/>
          <a:lstStyle/>
          <a:p>
            <a:pPr marL="0" indent="0"/>
            <a:r>
              <a:rPr lang="en-US" altLang="en-US" dirty="0">
                <a:solidFill>
                  <a:schemeClr val="accent6">
                    <a:lumMod val="50000"/>
                  </a:schemeClr>
                </a:solidFill>
              </a:rPr>
              <a:t>EXAMPLE 1: Cheerios vs. airfare</a:t>
            </a:r>
          </a:p>
        </p:txBody>
      </p:sp>
      <p:sp>
        <p:nvSpPr>
          <p:cNvPr id="13315" name="Content Placeholder 2"/>
          <p:cNvSpPr>
            <a:spLocks noGrp="1"/>
          </p:cNvSpPr>
          <p:nvPr>
            <p:ph idx="1"/>
          </p:nvPr>
        </p:nvSpPr>
        <p:spPr>
          <a:xfrm>
            <a:off x="347241" y="914401"/>
            <a:ext cx="8518947" cy="1676399"/>
          </a:xfrm>
        </p:spPr>
        <p:txBody>
          <a:bodyPr/>
          <a:lstStyle/>
          <a:p>
            <a:r>
              <a:rPr lang="en-US" altLang="en-US" dirty="0"/>
              <a:t>Prices of both of these goods rise by 20%.  </a:t>
            </a:r>
            <a:br>
              <a:rPr lang="en-US" altLang="en-US" dirty="0"/>
            </a:br>
            <a:r>
              <a:rPr lang="en-US" altLang="en-US" dirty="0"/>
              <a:t>For which good does </a:t>
            </a:r>
            <a:r>
              <a:rPr lang="en-US" altLang="en-US" b="1" i="1" dirty="0" err="1"/>
              <a:t>Q</a:t>
            </a:r>
            <a:r>
              <a:rPr lang="en-US" altLang="en-US" b="1" i="1" baseline="30000" dirty="0" err="1"/>
              <a:t>d</a:t>
            </a:r>
            <a:r>
              <a:rPr lang="en-US" altLang="en-US" dirty="0"/>
              <a:t> drop the most?  Why?</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7A3DE6D-7F6D-4184-8E46-DCDB693ED27B}" type="slidenum">
              <a:rPr lang="en-US" altLang="en-US" sz="1200" smtClean="0">
                <a:solidFill>
                  <a:srgbClr val="002060"/>
                </a:solidFill>
              </a:rPr>
              <a:pPr algn="ctr" eaLnBrk="1" hangingPunct="1"/>
              <a:t>12</a:t>
            </a:fld>
            <a:endParaRPr lang="en-US" altLang="en-US" sz="1200">
              <a:solidFill>
                <a:srgbClr val="002060"/>
              </a:solidFill>
            </a:endParaRPr>
          </a:p>
        </p:txBody>
      </p:sp>
      <p:sp>
        <p:nvSpPr>
          <p:cNvPr id="3" name="Text Placeholder 2"/>
          <p:cNvSpPr>
            <a:spLocks noGrp="1"/>
          </p:cNvSpPr>
          <p:nvPr>
            <p:ph idx="12"/>
          </p:nvPr>
        </p:nvSpPr>
        <p:spPr>
          <a:xfrm>
            <a:off x="609600" y="2514600"/>
            <a:ext cx="8290347" cy="3657600"/>
          </a:xfrm>
        </p:spPr>
        <p:txBody>
          <a:bodyPr/>
          <a:lstStyle/>
          <a:p>
            <a:r>
              <a:rPr lang="en-US" altLang="en-US" dirty="0"/>
              <a:t>Cheerios has many close substitutes, so buyers can easily switch if the price rises   </a:t>
            </a:r>
          </a:p>
          <a:p>
            <a:r>
              <a:rPr lang="en-US" altLang="en-US" dirty="0"/>
              <a:t>Traveling by airplanes has no close substitutes, so a price increase would not affect demand very much  </a:t>
            </a:r>
          </a:p>
          <a:p>
            <a:pPr marL="0" indent="0">
              <a:buNone/>
            </a:pPr>
            <a:r>
              <a:rPr lang="en-US" altLang="en-US" sz="3200" dirty="0">
                <a:solidFill>
                  <a:srgbClr val="C00000"/>
                </a:solidFill>
              </a:rPr>
              <a:t>Price elasticity is higher when close substitutes are available.</a:t>
            </a:r>
          </a:p>
        </p:txBody>
      </p:sp>
      <p:sp>
        <p:nvSpPr>
          <p:cNvPr id="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0917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ctr"/>
          <a:lstStyle/>
          <a:p>
            <a:pPr marL="0" indent="0"/>
            <a:r>
              <a:rPr lang="en-US" altLang="en-US" dirty="0">
                <a:solidFill>
                  <a:schemeClr val="accent6">
                    <a:lumMod val="50000"/>
                  </a:schemeClr>
                </a:solidFill>
              </a:rPr>
              <a:t>EXAMPLE 2: Mountain Dew vs. soda (pop)</a:t>
            </a:r>
          </a:p>
        </p:txBody>
      </p:sp>
      <p:sp>
        <p:nvSpPr>
          <p:cNvPr id="13315" name="Content Placeholder 2"/>
          <p:cNvSpPr>
            <a:spLocks noGrp="1"/>
          </p:cNvSpPr>
          <p:nvPr>
            <p:ph idx="1"/>
          </p:nvPr>
        </p:nvSpPr>
        <p:spPr>
          <a:xfrm>
            <a:off x="347241" y="914401"/>
            <a:ext cx="8518947" cy="1600199"/>
          </a:xfrm>
        </p:spPr>
        <p:txBody>
          <a:bodyPr/>
          <a:lstStyle/>
          <a:p>
            <a:r>
              <a:rPr lang="en-US" altLang="en-US" dirty="0"/>
              <a:t>Prices of both of these goods rise by 20%.  </a:t>
            </a:r>
            <a:br>
              <a:rPr lang="en-US" altLang="en-US" dirty="0"/>
            </a:br>
            <a:r>
              <a:rPr lang="en-US" altLang="en-US" dirty="0"/>
              <a:t>For which good does </a:t>
            </a:r>
            <a:r>
              <a:rPr lang="en-US" altLang="en-US" b="1" i="1" dirty="0" err="1"/>
              <a:t>Q</a:t>
            </a:r>
            <a:r>
              <a:rPr lang="en-US" altLang="en-US" b="1" i="1" baseline="30000" dirty="0" err="1"/>
              <a:t>d</a:t>
            </a:r>
            <a:r>
              <a:rPr lang="en-US" altLang="en-US" dirty="0"/>
              <a:t> drop the most?  Why?</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7A3DE6D-7F6D-4184-8E46-DCDB693ED27B}" type="slidenum">
              <a:rPr lang="en-US" altLang="en-US" sz="1200" smtClean="0">
                <a:solidFill>
                  <a:srgbClr val="002060"/>
                </a:solidFill>
              </a:rPr>
              <a:pPr algn="ctr" eaLnBrk="1" hangingPunct="1"/>
              <a:t>13</a:t>
            </a:fld>
            <a:endParaRPr lang="en-US" altLang="en-US" sz="1200">
              <a:solidFill>
                <a:srgbClr val="002060"/>
              </a:solidFill>
            </a:endParaRPr>
          </a:p>
        </p:txBody>
      </p:sp>
      <p:sp>
        <p:nvSpPr>
          <p:cNvPr id="3" name="Text Placeholder 2"/>
          <p:cNvSpPr>
            <a:spLocks noGrp="1"/>
          </p:cNvSpPr>
          <p:nvPr>
            <p:ph idx="12"/>
          </p:nvPr>
        </p:nvSpPr>
        <p:spPr>
          <a:xfrm>
            <a:off x="381000" y="2667000"/>
            <a:ext cx="8518947" cy="3505200"/>
          </a:xfrm>
        </p:spPr>
        <p:txBody>
          <a:bodyPr/>
          <a:lstStyle/>
          <a:p>
            <a:r>
              <a:rPr lang="en-US" altLang="en-US" dirty="0"/>
              <a:t>For a narrowly defined good, Mountain Dew, there are many substitutes </a:t>
            </a:r>
          </a:p>
          <a:p>
            <a:r>
              <a:rPr lang="en-US" altLang="en-US" dirty="0"/>
              <a:t>There are fewer substitutes available for broadly defined goods (soda / pop) </a:t>
            </a:r>
          </a:p>
          <a:p>
            <a:pPr marL="0" indent="0">
              <a:buNone/>
            </a:pPr>
            <a:r>
              <a:rPr lang="en-US" altLang="en-US" sz="3200" dirty="0">
                <a:solidFill>
                  <a:srgbClr val="C00000"/>
                </a:solidFill>
              </a:rPr>
              <a:t>Price elasticity is higher for narrowly defined goods than for broadly defined ones. </a:t>
            </a:r>
          </a:p>
        </p:txBody>
      </p:sp>
      <p:sp>
        <p:nvSpPr>
          <p:cNvPr id="8"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638974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ctr"/>
          <a:lstStyle/>
          <a:p>
            <a:pPr marL="0" indent="0"/>
            <a:r>
              <a:rPr lang="en-US" altLang="en-US" dirty="0">
                <a:solidFill>
                  <a:schemeClr val="accent6">
                    <a:lumMod val="50000"/>
                  </a:schemeClr>
                </a:solidFill>
              </a:rPr>
              <a:t>EXAMPLE 3: Insulin vs. Rolex watches </a:t>
            </a:r>
          </a:p>
        </p:txBody>
      </p:sp>
      <p:sp>
        <p:nvSpPr>
          <p:cNvPr id="13315" name="Content Placeholder 2"/>
          <p:cNvSpPr>
            <a:spLocks noGrp="1"/>
          </p:cNvSpPr>
          <p:nvPr>
            <p:ph idx="1"/>
          </p:nvPr>
        </p:nvSpPr>
        <p:spPr>
          <a:xfrm>
            <a:off x="347241" y="914401"/>
            <a:ext cx="8518947" cy="1676399"/>
          </a:xfrm>
        </p:spPr>
        <p:txBody>
          <a:bodyPr/>
          <a:lstStyle/>
          <a:p>
            <a:r>
              <a:rPr lang="en-US" altLang="en-US" dirty="0"/>
              <a:t>Prices of both of these goods rise by 20%.  </a:t>
            </a:r>
            <a:br>
              <a:rPr lang="en-US" altLang="en-US" dirty="0"/>
            </a:br>
            <a:r>
              <a:rPr lang="en-US" altLang="en-US" dirty="0"/>
              <a:t>For which good does </a:t>
            </a:r>
            <a:r>
              <a:rPr lang="en-US" altLang="en-US" b="1" i="1" dirty="0" err="1"/>
              <a:t>Q</a:t>
            </a:r>
            <a:r>
              <a:rPr lang="en-US" altLang="en-US" b="1" i="1" baseline="30000" dirty="0" err="1"/>
              <a:t>d</a:t>
            </a:r>
            <a:r>
              <a:rPr lang="en-US" altLang="en-US" dirty="0"/>
              <a:t> drop the most?  Why?</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7A3DE6D-7F6D-4184-8E46-DCDB693ED27B}" type="slidenum">
              <a:rPr lang="en-US" altLang="en-US" sz="1200" smtClean="0">
                <a:solidFill>
                  <a:srgbClr val="002060"/>
                </a:solidFill>
              </a:rPr>
              <a:pPr algn="ctr" eaLnBrk="1" hangingPunct="1"/>
              <a:t>14</a:t>
            </a:fld>
            <a:endParaRPr lang="en-US" altLang="en-US" sz="1200">
              <a:solidFill>
                <a:srgbClr val="002060"/>
              </a:solidFill>
            </a:endParaRPr>
          </a:p>
        </p:txBody>
      </p:sp>
      <p:sp>
        <p:nvSpPr>
          <p:cNvPr id="3" name="Text Placeholder 2"/>
          <p:cNvSpPr>
            <a:spLocks noGrp="1"/>
          </p:cNvSpPr>
          <p:nvPr>
            <p:ph idx="12"/>
          </p:nvPr>
        </p:nvSpPr>
        <p:spPr>
          <a:xfrm>
            <a:off x="381000" y="2514600"/>
            <a:ext cx="8518947" cy="3657600"/>
          </a:xfrm>
        </p:spPr>
        <p:txBody>
          <a:bodyPr>
            <a:normAutofit/>
          </a:bodyPr>
          <a:lstStyle/>
          <a:p>
            <a:r>
              <a:rPr lang="en-US" altLang="en-US" dirty="0"/>
              <a:t>Insulin is a necessity to diabetics. A rise in price would cause little or no decrease in quantity demanded</a:t>
            </a:r>
          </a:p>
          <a:p>
            <a:r>
              <a:rPr lang="en-US" altLang="en-US" dirty="0"/>
              <a:t>A Rolex watch is a luxury. If the price rises, some people will forego it.  </a:t>
            </a:r>
          </a:p>
          <a:p>
            <a:pPr marL="0" indent="0">
              <a:buNone/>
            </a:pPr>
            <a:r>
              <a:rPr lang="en-US" altLang="en-US" sz="3200" dirty="0">
                <a:solidFill>
                  <a:srgbClr val="C00000"/>
                </a:solidFill>
              </a:rPr>
              <a:t>Price elasticity is higher for luxuries than for necessities. </a:t>
            </a:r>
          </a:p>
        </p:txBody>
      </p:sp>
      <p:sp>
        <p:nvSpPr>
          <p:cNvPr id="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41767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ctr"/>
          <a:lstStyle/>
          <a:p>
            <a:pPr marL="0" indent="0"/>
            <a:r>
              <a:rPr lang="en-US" altLang="en-US" dirty="0">
                <a:solidFill>
                  <a:schemeClr val="accent6">
                    <a:lumMod val="50000"/>
                  </a:schemeClr>
                </a:solidFill>
              </a:rPr>
              <a:t>EXAMPLE 4: Gasoline, short run vs. long run</a:t>
            </a:r>
          </a:p>
        </p:txBody>
      </p:sp>
      <p:sp>
        <p:nvSpPr>
          <p:cNvPr id="13315" name="Content Placeholder 2"/>
          <p:cNvSpPr>
            <a:spLocks noGrp="1"/>
          </p:cNvSpPr>
          <p:nvPr>
            <p:ph idx="1"/>
          </p:nvPr>
        </p:nvSpPr>
        <p:spPr/>
        <p:txBody>
          <a:bodyPr>
            <a:normAutofit/>
          </a:bodyPr>
          <a:lstStyle/>
          <a:p>
            <a:r>
              <a:rPr lang="en-US" altLang="en-US" dirty="0"/>
              <a:t>The price of gasoline rises 20%.  Does </a:t>
            </a:r>
            <a:r>
              <a:rPr lang="en-US" altLang="en-US" b="1" i="1" dirty="0" err="1"/>
              <a:t>Q</a:t>
            </a:r>
            <a:r>
              <a:rPr lang="en-US" altLang="en-US" b="1" i="1" baseline="30000" dirty="0" err="1"/>
              <a:t>d</a:t>
            </a:r>
            <a:r>
              <a:rPr lang="en-US" altLang="en-US" b="1" i="1" dirty="0"/>
              <a:t> </a:t>
            </a:r>
            <a:r>
              <a:rPr lang="en-US" altLang="en-US" dirty="0"/>
              <a:t>drop more in the short run or the long run?  Why?</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7A3DE6D-7F6D-4184-8E46-DCDB693ED27B}" type="slidenum">
              <a:rPr lang="en-US" altLang="en-US" sz="1200" smtClean="0">
                <a:solidFill>
                  <a:srgbClr val="002060"/>
                </a:solidFill>
              </a:rPr>
              <a:pPr algn="ctr" eaLnBrk="1" hangingPunct="1"/>
              <a:t>15</a:t>
            </a:fld>
            <a:endParaRPr lang="en-US" altLang="en-US" sz="1200">
              <a:solidFill>
                <a:srgbClr val="002060"/>
              </a:solidFill>
            </a:endParaRPr>
          </a:p>
        </p:txBody>
      </p:sp>
      <p:sp>
        <p:nvSpPr>
          <p:cNvPr id="3" name="Text Placeholder 2"/>
          <p:cNvSpPr>
            <a:spLocks noGrp="1"/>
          </p:cNvSpPr>
          <p:nvPr>
            <p:ph idx="12"/>
          </p:nvPr>
        </p:nvSpPr>
        <p:spPr>
          <a:xfrm>
            <a:off x="381000" y="2743200"/>
            <a:ext cx="8518947" cy="3429000"/>
          </a:xfrm>
        </p:spPr>
        <p:txBody>
          <a:bodyPr>
            <a:normAutofit/>
          </a:bodyPr>
          <a:lstStyle/>
          <a:p>
            <a:r>
              <a:rPr lang="en-US" altLang="en-US" dirty="0"/>
              <a:t>There’s not much people can do in the </a:t>
            </a:r>
            <a:br>
              <a:rPr lang="en-US" altLang="en-US" dirty="0"/>
            </a:br>
            <a:r>
              <a:rPr lang="en-US" altLang="en-US" dirty="0"/>
              <a:t>short run, other than ride the bus or carpool.  </a:t>
            </a:r>
          </a:p>
          <a:p>
            <a:r>
              <a:rPr lang="en-US" altLang="en-US" dirty="0"/>
              <a:t>In the long run, people can buy smaller cars or live closer to work.   </a:t>
            </a:r>
          </a:p>
          <a:p>
            <a:pPr marL="0" indent="0">
              <a:buNone/>
            </a:pPr>
            <a:r>
              <a:rPr lang="en-US" altLang="en-US" sz="3200" dirty="0">
                <a:solidFill>
                  <a:srgbClr val="C00000"/>
                </a:solidFill>
              </a:rPr>
              <a:t>Price elasticity is higher in the long run.</a:t>
            </a:r>
          </a:p>
        </p:txBody>
      </p:sp>
      <p:sp>
        <p:nvSpPr>
          <p:cNvPr id="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5271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wrap="square" anchor="ctr"/>
          <a:lstStyle/>
          <a:p>
            <a:r>
              <a:rPr lang="en-US" altLang="en-US" dirty="0"/>
              <a:t>The Variety of Demand Curves – 1 </a:t>
            </a:r>
          </a:p>
        </p:txBody>
      </p:sp>
      <p:sp>
        <p:nvSpPr>
          <p:cNvPr id="15363" name="Content Placeholder 2"/>
          <p:cNvSpPr>
            <a:spLocks noGrp="1"/>
          </p:cNvSpPr>
          <p:nvPr>
            <p:ph idx="1"/>
          </p:nvPr>
        </p:nvSpPr>
        <p:spPr>
          <a:prstGeom prst="rect">
            <a:avLst/>
          </a:prstGeom>
        </p:spPr>
        <p:txBody>
          <a:bodyPr/>
          <a:lstStyle/>
          <a:p>
            <a:r>
              <a:rPr lang="en-US" altLang="en-US" dirty="0"/>
              <a:t>Demand is elastic</a:t>
            </a:r>
          </a:p>
          <a:p>
            <a:pPr lvl="1"/>
            <a:r>
              <a:rPr lang="en-US" altLang="en-US" dirty="0"/>
              <a:t>Price elasticity of demand &gt; 1</a:t>
            </a:r>
          </a:p>
          <a:p>
            <a:r>
              <a:rPr lang="en-US" altLang="en-US" dirty="0"/>
              <a:t>Demand is inelastic</a:t>
            </a:r>
          </a:p>
          <a:p>
            <a:pPr lvl="1"/>
            <a:r>
              <a:rPr lang="en-US" altLang="en-US" dirty="0"/>
              <a:t>Price elasticity of demand &lt; 1</a:t>
            </a:r>
          </a:p>
          <a:p>
            <a:r>
              <a:rPr lang="en-US" altLang="en-US" dirty="0"/>
              <a:t>Demand has unit elasticity</a:t>
            </a:r>
          </a:p>
          <a:p>
            <a:pPr lvl="1"/>
            <a:r>
              <a:rPr lang="en-US" altLang="en-US" dirty="0"/>
              <a:t>Price elasticity of demand = 1</a:t>
            </a:r>
          </a:p>
        </p:txBody>
      </p:sp>
      <p:sp>
        <p:nvSpPr>
          <p:cNvPr id="15365"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4D574F0-10D1-41AC-A629-E347A7D6968B}" type="slidenum">
              <a:rPr lang="en-US" altLang="en-US" sz="1200" smtClean="0">
                <a:solidFill>
                  <a:srgbClr val="002060"/>
                </a:solidFill>
              </a:rPr>
              <a:pPr algn="ctr" eaLnBrk="1" hangingPunct="1"/>
              <a:t>16</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9780429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nchor="ctr"/>
          <a:lstStyle/>
          <a:p>
            <a:r>
              <a:rPr lang="en-US" altLang="en-US" dirty="0"/>
              <a:t>The Variety of Demand Curves – 2 </a:t>
            </a:r>
          </a:p>
        </p:txBody>
      </p:sp>
      <p:sp>
        <p:nvSpPr>
          <p:cNvPr id="16387" name="Content Placeholder 2"/>
          <p:cNvSpPr>
            <a:spLocks noGrp="1"/>
          </p:cNvSpPr>
          <p:nvPr>
            <p:ph idx="1"/>
          </p:nvPr>
        </p:nvSpPr>
        <p:spPr>
          <a:prstGeom prst="rect">
            <a:avLst/>
          </a:prstGeom>
        </p:spPr>
        <p:txBody>
          <a:bodyPr/>
          <a:lstStyle/>
          <a:p>
            <a:r>
              <a:rPr lang="en-US" altLang="en-US" dirty="0"/>
              <a:t>Demand is perfectly inelastic</a:t>
            </a:r>
          </a:p>
          <a:p>
            <a:pPr lvl="1"/>
            <a:r>
              <a:rPr lang="en-US" altLang="en-US" dirty="0"/>
              <a:t>Price elasticity of demand = 0</a:t>
            </a:r>
          </a:p>
          <a:p>
            <a:pPr lvl="1"/>
            <a:r>
              <a:rPr lang="en-US" altLang="en-US" dirty="0"/>
              <a:t>Demand curve is vertical</a:t>
            </a:r>
          </a:p>
          <a:p>
            <a:r>
              <a:rPr lang="en-US" altLang="en-US" dirty="0"/>
              <a:t>Demand is perfectly elastic</a:t>
            </a:r>
          </a:p>
          <a:p>
            <a:pPr lvl="1"/>
            <a:r>
              <a:rPr lang="en-US" altLang="en-US" dirty="0"/>
              <a:t>Price elasticity of demand = infinity</a:t>
            </a:r>
          </a:p>
          <a:p>
            <a:pPr lvl="1"/>
            <a:r>
              <a:rPr lang="en-US" altLang="en-US" dirty="0"/>
              <a:t>Demand curve is horizontal</a:t>
            </a:r>
          </a:p>
          <a:p>
            <a:r>
              <a:rPr lang="en-US" altLang="en-US" dirty="0"/>
              <a:t>The flatter the demand curve</a:t>
            </a:r>
          </a:p>
          <a:p>
            <a:pPr lvl="1"/>
            <a:r>
              <a:rPr lang="en-US" altLang="en-US" dirty="0"/>
              <a:t>The greater the price elasticity of demand</a:t>
            </a:r>
          </a:p>
        </p:txBody>
      </p:sp>
      <p:sp>
        <p:nvSpPr>
          <p:cNvPr id="16389"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22D4DA0-EC8D-4CBE-A721-E76D714E01B6}" type="slidenum">
              <a:rPr lang="en-US" altLang="en-US" sz="1200" smtClean="0">
                <a:solidFill>
                  <a:srgbClr val="002060"/>
                </a:solidFill>
              </a:rPr>
              <a:pPr algn="ctr" eaLnBrk="1" hangingPunct="1"/>
              <a:t>17</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885053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Perfectly inelastic demand</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18</a:t>
            </a:fld>
            <a:endParaRPr lang="en-US" dirty="0"/>
          </a:p>
        </p:txBody>
      </p:sp>
      <p:sp>
        <p:nvSpPr>
          <p:cNvPr id="3" name="Text Placeholder 2"/>
          <p:cNvSpPr>
            <a:spLocks noGrp="1"/>
          </p:cNvSpPr>
          <p:nvPr>
            <p:ph idx="12"/>
          </p:nvPr>
        </p:nvSpPr>
        <p:spPr>
          <a:xfrm>
            <a:off x="5333999" y="1855788"/>
            <a:ext cx="3565947" cy="4316412"/>
          </a:xfrm>
        </p:spPr>
        <p:txBody>
          <a:bodyPr>
            <a:normAutofit/>
          </a:bodyPr>
          <a:lstStyle/>
          <a:p>
            <a:r>
              <a:rPr lang="en-US" sz="3200" b="1" i="1" dirty="0"/>
              <a:t>D</a:t>
            </a:r>
            <a:r>
              <a:rPr lang="en-US" sz="3200" dirty="0"/>
              <a:t> curve: </a:t>
            </a:r>
          </a:p>
          <a:p>
            <a:pPr marL="0" indent="0">
              <a:buNone/>
            </a:pPr>
            <a:r>
              <a:rPr lang="en-US" sz="3200" dirty="0">
                <a:solidFill>
                  <a:schemeClr val="accent2">
                    <a:lumMod val="75000"/>
                  </a:schemeClr>
                </a:solidFill>
              </a:rPr>
              <a:t>	</a:t>
            </a:r>
            <a:r>
              <a:rPr lang="en-US" sz="3200" dirty="0">
                <a:solidFill>
                  <a:srgbClr val="FF0000"/>
                </a:solidFill>
              </a:rPr>
              <a:t>Vertical</a:t>
            </a:r>
          </a:p>
          <a:p>
            <a:r>
              <a:rPr lang="en-US" sz="3200" dirty="0">
                <a:cs typeface="Arial"/>
              </a:rPr>
              <a:t>Consumers’ price sensitivity:</a:t>
            </a:r>
          </a:p>
          <a:p>
            <a:pPr marL="0" indent="0">
              <a:buNone/>
            </a:pPr>
            <a:r>
              <a:rPr lang="en-US" sz="3200" dirty="0">
                <a:solidFill>
                  <a:schemeClr val="accent2">
                    <a:lumMod val="75000"/>
                  </a:schemeClr>
                </a:solidFill>
                <a:cs typeface="Arial"/>
              </a:rPr>
              <a:t>	</a:t>
            </a:r>
            <a:r>
              <a:rPr lang="en-US" sz="3200" dirty="0">
                <a:solidFill>
                  <a:srgbClr val="FF0000"/>
                </a:solidFill>
                <a:cs typeface="Arial"/>
              </a:rPr>
              <a:t>None</a:t>
            </a:r>
          </a:p>
          <a:p>
            <a:r>
              <a:rPr lang="en-US" sz="3200" dirty="0">
                <a:cs typeface="Arial"/>
              </a:rPr>
              <a:t>Elasticity:</a:t>
            </a:r>
          </a:p>
          <a:p>
            <a:pPr marL="0" indent="0">
              <a:buNone/>
            </a:pPr>
            <a:r>
              <a:rPr lang="en-US" sz="3200" dirty="0">
                <a:solidFill>
                  <a:schemeClr val="accent2">
                    <a:lumMod val="75000"/>
                  </a:schemeClr>
                </a:solidFill>
                <a:cs typeface="Arial"/>
              </a:rPr>
              <a:t>	</a:t>
            </a:r>
            <a:r>
              <a:rPr lang="en-US" sz="3200" dirty="0">
                <a:solidFill>
                  <a:srgbClr val="FF0000"/>
                </a:solidFill>
                <a:cs typeface="Arial"/>
              </a:rPr>
              <a:t>0</a:t>
            </a:r>
          </a:p>
          <a:p>
            <a:endParaRPr lang="en-US" sz="3200" dirty="0"/>
          </a:p>
        </p:txBody>
      </p:sp>
      <p:sp>
        <p:nvSpPr>
          <p:cNvPr id="6" name="Text Box 26"/>
          <p:cNvSpPr txBox="1">
            <a:spLocks noChangeArrowheads="1"/>
          </p:cNvSpPr>
          <p:nvPr/>
        </p:nvSpPr>
        <p:spPr bwMode="auto">
          <a:xfrm>
            <a:off x="6057900" y="871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006600"/>
                </a:solidFill>
                <a:latin typeface="Arial"/>
                <a:cs typeface="Arial"/>
              </a:rPr>
              <a:t>0%</a:t>
            </a:r>
            <a:endParaRPr lang="en-US" sz="2500" b="1" i="1" baseline="30000" dirty="0">
              <a:solidFill>
                <a:srgbClr val="006600"/>
              </a:solidFill>
              <a:latin typeface="Arial"/>
              <a:cs typeface="Arial"/>
            </a:endParaRPr>
          </a:p>
        </p:txBody>
      </p:sp>
      <p:sp>
        <p:nvSpPr>
          <p:cNvPr id="7" name="Text Box 27"/>
          <p:cNvSpPr txBox="1">
            <a:spLocks noChangeArrowheads="1"/>
          </p:cNvSpPr>
          <p:nvPr/>
        </p:nvSpPr>
        <p:spPr bwMode="auto">
          <a:xfrm>
            <a:off x="6064250" y="1379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FF0066"/>
                </a:solidFill>
                <a:latin typeface="Arial"/>
                <a:cs typeface="Arial"/>
              </a:rPr>
              <a:t>10%</a:t>
            </a:r>
            <a:endParaRPr lang="en-US" sz="2500" b="1" i="1" baseline="30000" dirty="0">
              <a:solidFill>
                <a:srgbClr val="FF0066"/>
              </a:solidFill>
              <a:latin typeface="Arial"/>
              <a:cs typeface="Arial"/>
            </a:endParaRPr>
          </a:p>
        </p:txBody>
      </p:sp>
      <p:sp>
        <p:nvSpPr>
          <p:cNvPr id="8" name="Text Box 28"/>
          <p:cNvSpPr txBox="1">
            <a:spLocks noChangeArrowheads="1"/>
          </p:cNvSpPr>
          <p:nvPr/>
        </p:nvSpPr>
        <p:spPr bwMode="auto">
          <a:xfrm>
            <a:off x="7202488" y="1111250"/>
            <a:ext cx="682625" cy="488950"/>
          </a:xfrm>
          <a:prstGeom prst="rect">
            <a:avLst/>
          </a:prstGeom>
          <a:noFill/>
          <a:ln w="9525">
            <a:noFill/>
            <a:miter lim="800000"/>
            <a:headEnd/>
            <a:tailEnd/>
          </a:ln>
        </p:spPr>
        <p:txBody>
          <a:bodyPr>
            <a:spAutoFit/>
          </a:bodyPr>
          <a:lstStyle/>
          <a:p>
            <a:pPr algn="ctr">
              <a:spcBef>
                <a:spcPct val="50000"/>
              </a:spcBef>
            </a:pPr>
            <a:r>
              <a:rPr lang="en-US" sz="2600" dirty="0">
                <a:solidFill>
                  <a:srgbClr val="0000FF"/>
                </a:solidFill>
                <a:latin typeface="Arial"/>
                <a:cs typeface="Arial"/>
              </a:rPr>
              <a:t>= 0</a:t>
            </a:r>
          </a:p>
        </p:txBody>
      </p:sp>
      <p:grpSp>
        <p:nvGrpSpPr>
          <p:cNvPr id="9" name="Group 29"/>
          <p:cNvGrpSpPr>
            <a:grpSpLocks/>
          </p:cNvGrpSpPr>
          <p:nvPr/>
        </p:nvGrpSpPr>
        <p:grpSpPr bwMode="auto">
          <a:xfrm>
            <a:off x="217488" y="874713"/>
            <a:ext cx="6921500" cy="981075"/>
            <a:chOff x="427" y="551"/>
            <a:chExt cx="4360" cy="618"/>
          </a:xfrm>
        </p:grpSpPr>
        <p:sp>
          <p:nvSpPr>
            <p:cNvPr id="10" name="Text Box 30"/>
            <p:cNvSpPr txBox="1">
              <a:spLocks noChangeArrowheads="1"/>
            </p:cNvSpPr>
            <p:nvPr/>
          </p:nvSpPr>
          <p:spPr bwMode="auto">
            <a:xfrm>
              <a:off x="427" y="576"/>
              <a:ext cx="1756" cy="574"/>
            </a:xfrm>
            <a:prstGeom prst="rect">
              <a:avLst/>
            </a:prstGeom>
            <a:noFill/>
            <a:ln w="9525">
              <a:noFill/>
              <a:miter lim="800000"/>
              <a:headEnd/>
              <a:tailEnd/>
            </a:ln>
          </p:spPr>
          <p:txBody>
            <a:bodyPr wrap="square">
              <a:spAutoFit/>
            </a:bodyPr>
            <a:lstStyle/>
            <a:p>
              <a:pPr algn="ctr">
                <a:lnSpc>
                  <a:spcPct val="95000"/>
                </a:lnSpc>
                <a:spcBef>
                  <a:spcPct val="50000"/>
                </a:spcBef>
              </a:pPr>
              <a:r>
                <a:rPr lang="en-US" sz="2800" dirty="0">
                  <a:latin typeface="Arial"/>
                  <a:cs typeface="Arial"/>
                </a:rPr>
                <a:t>Price elasticity </a:t>
              </a:r>
              <a:br>
                <a:rPr lang="en-US" sz="2800" dirty="0">
                  <a:latin typeface="Arial"/>
                  <a:cs typeface="Arial"/>
                </a:rPr>
              </a:br>
              <a:r>
                <a:rPr lang="en-US" sz="2800" dirty="0">
                  <a:latin typeface="Arial"/>
                  <a:cs typeface="Arial"/>
                </a:rPr>
                <a:t>of demand</a:t>
              </a:r>
            </a:p>
          </p:txBody>
        </p:sp>
        <p:sp>
          <p:nvSpPr>
            <p:cNvPr id="11" name="Text Box 31"/>
            <p:cNvSpPr txBox="1">
              <a:spLocks noChangeArrowheads="1"/>
            </p:cNvSpPr>
            <p:nvPr/>
          </p:nvSpPr>
          <p:spPr bwMode="auto">
            <a:xfrm>
              <a:off x="2091" y="704"/>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12" name="Text Box 32"/>
            <p:cNvSpPr txBox="1">
              <a:spLocks noChangeArrowheads="1"/>
            </p:cNvSpPr>
            <p:nvPr/>
          </p:nvSpPr>
          <p:spPr bwMode="auto">
            <a:xfrm>
              <a:off x="2358" y="55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Q</a:t>
              </a:r>
              <a:endParaRPr lang="en-US" sz="2500" b="1" i="1" baseline="30000">
                <a:latin typeface="Arial"/>
                <a:cs typeface="Arial"/>
              </a:endParaRPr>
            </a:p>
          </p:txBody>
        </p:sp>
        <p:sp>
          <p:nvSpPr>
            <p:cNvPr id="13" name="Text Box 33"/>
            <p:cNvSpPr txBox="1">
              <a:spLocks noChangeArrowheads="1"/>
            </p:cNvSpPr>
            <p:nvPr/>
          </p:nvSpPr>
          <p:spPr bwMode="auto">
            <a:xfrm>
              <a:off x="2362" y="871"/>
              <a:ext cx="1502" cy="298"/>
            </a:xfrm>
            <a:prstGeom prst="rect">
              <a:avLst/>
            </a:prstGeom>
            <a:noFill/>
            <a:ln w="9525">
              <a:noFill/>
              <a:miter lim="800000"/>
              <a:headEnd/>
              <a:tailEnd/>
            </a:ln>
          </p:spPr>
          <p:txBody>
            <a:bodyPr>
              <a:spAutoFit/>
            </a:bodyPr>
            <a:lstStyle/>
            <a:p>
              <a:pPr algn="ctr">
                <a:spcBef>
                  <a:spcPct val="50000"/>
                </a:spcBef>
              </a:pPr>
              <a:r>
                <a:rPr lang="en-US" sz="2500" dirty="0">
                  <a:latin typeface="Arial"/>
                  <a:cs typeface="Arial"/>
                </a:rPr>
                <a:t>% change in </a:t>
              </a:r>
              <a:r>
                <a:rPr lang="en-US" sz="2500" b="1" i="1" dirty="0">
                  <a:latin typeface="Arial"/>
                  <a:cs typeface="Arial"/>
                </a:rPr>
                <a:t>P</a:t>
              </a:r>
              <a:endParaRPr lang="en-US" sz="2500" b="1" i="1" baseline="30000" dirty="0">
                <a:latin typeface="Arial"/>
                <a:cs typeface="Arial"/>
              </a:endParaRPr>
            </a:p>
          </p:txBody>
        </p:sp>
        <p:sp>
          <p:nvSpPr>
            <p:cNvPr id="14" name="Line 34"/>
            <p:cNvSpPr>
              <a:spLocks noChangeShapeType="1"/>
            </p:cNvSpPr>
            <p:nvPr/>
          </p:nvSpPr>
          <p:spPr bwMode="auto">
            <a:xfrm>
              <a:off x="2417" y="859"/>
              <a:ext cx="1404" cy="0"/>
            </a:xfrm>
            <a:prstGeom prst="line">
              <a:avLst/>
            </a:prstGeom>
            <a:noFill/>
            <a:ln w="12700">
              <a:solidFill>
                <a:schemeClr val="tx1"/>
              </a:solidFill>
              <a:round/>
              <a:headEnd/>
              <a:tailEnd/>
            </a:ln>
          </p:spPr>
          <p:txBody>
            <a:bodyPr/>
            <a:lstStyle/>
            <a:p>
              <a:endParaRPr lang="en-US">
                <a:latin typeface="Arial"/>
                <a:cs typeface="Arial"/>
              </a:endParaRPr>
            </a:p>
          </p:txBody>
        </p:sp>
        <p:sp>
          <p:nvSpPr>
            <p:cNvPr id="15" name="Text Box 35"/>
            <p:cNvSpPr txBox="1">
              <a:spLocks noChangeArrowheads="1"/>
            </p:cNvSpPr>
            <p:nvPr/>
          </p:nvSpPr>
          <p:spPr bwMode="auto">
            <a:xfrm>
              <a:off x="3839" y="702"/>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16" name="Line 36"/>
            <p:cNvSpPr>
              <a:spLocks noChangeShapeType="1"/>
            </p:cNvSpPr>
            <p:nvPr/>
          </p:nvSpPr>
          <p:spPr bwMode="auto">
            <a:xfrm>
              <a:off x="4171" y="860"/>
              <a:ext cx="616" cy="0"/>
            </a:xfrm>
            <a:prstGeom prst="line">
              <a:avLst/>
            </a:prstGeom>
            <a:noFill/>
            <a:ln w="12700">
              <a:solidFill>
                <a:schemeClr val="tx1"/>
              </a:solidFill>
              <a:round/>
              <a:headEnd/>
              <a:tailEnd/>
            </a:ln>
          </p:spPr>
          <p:txBody>
            <a:bodyPr/>
            <a:lstStyle/>
            <a:p>
              <a:endParaRPr lang="en-US">
                <a:latin typeface="Arial"/>
                <a:cs typeface="Arial"/>
              </a:endParaRPr>
            </a:p>
          </p:txBody>
        </p:sp>
      </p:grpSp>
      <p:grpSp>
        <p:nvGrpSpPr>
          <p:cNvPr id="17" name="Group 2"/>
          <p:cNvGrpSpPr>
            <a:grpSpLocks/>
          </p:cNvGrpSpPr>
          <p:nvPr/>
        </p:nvGrpSpPr>
        <p:grpSpPr bwMode="auto">
          <a:xfrm>
            <a:off x="1204913" y="3019425"/>
            <a:ext cx="1943100" cy="2386013"/>
            <a:chOff x="2877" y="1902"/>
            <a:chExt cx="1224" cy="1503"/>
          </a:xfrm>
        </p:grpSpPr>
        <p:sp>
          <p:nvSpPr>
            <p:cNvPr id="18" name="Text Box 3"/>
            <p:cNvSpPr txBox="1">
              <a:spLocks noChangeArrowheads="1"/>
            </p:cNvSpPr>
            <p:nvPr/>
          </p:nvSpPr>
          <p:spPr bwMode="auto">
            <a:xfrm>
              <a:off x="3731" y="3117"/>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sp>
          <p:nvSpPr>
            <p:cNvPr id="19" name="Text Box 4"/>
            <p:cNvSpPr txBox="1">
              <a:spLocks noChangeArrowheads="1"/>
            </p:cNvSpPr>
            <p:nvPr/>
          </p:nvSpPr>
          <p:spPr bwMode="auto">
            <a:xfrm>
              <a:off x="2877" y="1902"/>
              <a:ext cx="376"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grpSp>
          <p:nvGrpSpPr>
            <p:cNvPr id="20" name="Group 5"/>
            <p:cNvGrpSpPr>
              <a:grpSpLocks/>
            </p:cNvGrpSpPr>
            <p:nvPr/>
          </p:nvGrpSpPr>
          <p:grpSpPr bwMode="auto">
            <a:xfrm>
              <a:off x="3265" y="2047"/>
              <a:ext cx="662" cy="1079"/>
              <a:chOff x="3265" y="2047"/>
              <a:chExt cx="662" cy="1178"/>
            </a:xfrm>
          </p:grpSpPr>
          <p:sp>
            <p:nvSpPr>
              <p:cNvPr id="21" name="Line 6"/>
              <p:cNvSpPr>
                <a:spLocks noChangeShapeType="1"/>
              </p:cNvSpPr>
              <p:nvPr/>
            </p:nvSpPr>
            <p:spPr bwMode="auto">
              <a:xfrm>
                <a:off x="3920" y="2049"/>
                <a:ext cx="0" cy="1176"/>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22" name="Line 7"/>
              <p:cNvSpPr>
                <a:spLocks noChangeShapeType="1"/>
              </p:cNvSpPr>
              <p:nvPr/>
            </p:nvSpPr>
            <p:spPr bwMode="auto">
              <a:xfrm>
                <a:off x="3265" y="2047"/>
                <a:ext cx="662" cy="0"/>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grpSp>
        <p:nvGrpSpPr>
          <p:cNvPr id="23" name="Group 8"/>
          <p:cNvGrpSpPr>
            <a:grpSpLocks/>
          </p:cNvGrpSpPr>
          <p:nvPr/>
        </p:nvGrpSpPr>
        <p:grpSpPr bwMode="auto">
          <a:xfrm>
            <a:off x="2573338" y="2287588"/>
            <a:ext cx="614362" cy="2676525"/>
            <a:chOff x="3739" y="1441"/>
            <a:chExt cx="387" cy="1686"/>
          </a:xfrm>
        </p:grpSpPr>
        <p:sp>
          <p:nvSpPr>
            <p:cNvPr id="24" name="Text Box 9"/>
            <p:cNvSpPr txBox="1">
              <a:spLocks noChangeArrowheads="1"/>
            </p:cNvSpPr>
            <p:nvPr/>
          </p:nvSpPr>
          <p:spPr bwMode="auto">
            <a:xfrm>
              <a:off x="3739" y="1441"/>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sp>
          <p:nvSpPr>
            <p:cNvPr id="25" name="Line 10"/>
            <p:cNvSpPr>
              <a:spLocks noChangeShapeType="1"/>
            </p:cNvSpPr>
            <p:nvPr/>
          </p:nvSpPr>
          <p:spPr bwMode="auto">
            <a:xfrm flipH="1">
              <a:off x="3917" y="1692"/>
              <a:ext cx="0" cy="1435"/>
            </a:xfrm>
            <a:prstGeom prst="line">
              <a:avLst/>
            </a:prstGeom>
            <a:noFill/>
            <a:ln w="38100">
              <a:solidFill>
                <a:srgbClr val="003399"/>
              </a:solidFill>
              <a:round/>
              <a:headEnd/>
              <a:tailEnd/>
            </a:ln>
          </p:spPr>
          <p:txBody>
            <a:bodyPr/>
            <a:lstStyle/>
            <a:p>
              <a:endParaRPr lang="en-US">
                <a:latin typeface="Arial"/>
                <a:cs typeface="Arial"/>
              </a:endParaRPr>
            </a:p>
          </p:txBody>
        </p:sp>
      </p:grpSp>
      <p:grpSp>
        <p:nvGrpSpPr>
          <p:cNvPr id="26" name="Group 12"/>
          <p:cNvGrpSpPr>
            <a:grpSpLocks/>
          </p:cNvGrpSpPr>
          <p:nvPr/>
        </p:nvGrpSpPr>
        <p:grpSpPr bwMode="auto">
          <a:xfrm>
            <a:off x="1463676" y="2114550"/>
            <a:ext cx="3349113" cy="3296401"/>
            <a:chOff x="3226" y="1041"/>
            <a:chExt cx="1857" cy="1930"/>
          </a:xfrm>
        </p:grpSpPr>
        <p:grpSp>
          <p:nvGrpSpPr>
            <p:cNvPr id="27" name="Group 13"/>
            <p:cNvGrpSpPr>
              <a:grpSpLocks/>
            </p:cNvGrpSpPr>
            <p:nvPr/>
          </p:nvGrpSpPr>
          <p:grpSpPr bwMode="auto">
            <a:xfrm>
              <a:off x="3421" y="1302"/>
              <a:ext cx="1661" cy="1413"/>
              <a:chOff x="1098" y="1361"/>
              <a:chExt cx="2116" cy="2027"/>
            </a:xfrm>
          </p:grpSpPr>
          <p:sp>
            <p:nvSpPr>
              <p:cNvPr id="30" name="Line 14"/>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31" name="Line 15"/>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8" name="Text Box 16"/>
            <p:cNvSpPr txBox="1">
              <a:spLocks noChangeArrowheads="1"/>
            </p:cNvSpPr>
            <p:nvPr/>
          </p:nvSpPr>
          <p:spPr bwMode="auto">
            <a:xfrm>
              <a:off x="3226" y="1041"/>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29" name="Text Box 17"/>
            <p:cNvSpPr txBox="1">
              <a:spLocks noChangeArrowheads="1"/>
            </p:cNvSpPr>
            <p:nvPr/>
          </p:nvSpPr>
          <p:spPr bwMode="auto">
            <a:xfrm>
              <a:off x="4696" y="2703"/>
              <a:ext cx="387" cy="26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Q</a:t>
              </a:r>
            </a:p>
          </p:txBody>
        </p:sp>
      </p:grpSp>
      <p:grpSp>
        <p:nvGrpSpPr>
          <p:cNvPr id="32" name="Group 18"/>
          <p:cNvGrpSpPr>
            <a:grpSpLocks/>
          </p:cNvGrpSpPr>
          <p:nvPr/>
        </p:nvGrpSpPr>
        <p:grpSpPr bwMode="auto">
          <a:xfrm>
            <a:off x="1198563" y="3706813"/>
            <a:ext cx="1727200" cy="457200"/>
            <a:chOff x="2873" y="2335"/>
            <a:chExt cx="1088" cy="288"/>
          </a:xfrm>
        </p:grpSpPr>
        <p:sp>
          <p:nvSpPr>
            <p:cNvPr id="33" name="Text Box 19"/>
            <p:cNvSpPr txBox="1">
              <a:spLocks noChangeArrowheads="1"/>
            </p:cNvSpPr>
            <p:nvPr/>
          </p:nvSpPr>
          <p:spPr bwMode="auto">
            <a:xfrm>
              <a:off x="2873" y="2335"/>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34" name="Line 20"/>
            <p:cNvSpPr>
              <a:spLocks noChangeShapeType="1"/>
            </p:cNvSpPr>
            <p:nvPr/>
          </p:nvSpPr>
          <p:spPr bwMode="auto">
            <a:xfrm>
              <a:off x="3264" y="2463"/>
              <a:ext cx="647"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35" name="Oval 21"/>
            <p:cNvSpPr>
              <a:spLocks noChangeArrowheads="1"/>
            </p:cNvSpPr>
            <p:nvPr/>
          </p:nvSpPr>
          <p:spPr bwMode="auto">
            <a:xfrm>
              <a:off x="3873" y="241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36" name="Line 22"/>
          <p:cNvSpPr>
            <a:spLocks noChangeShapeType="1"/>
          </p:cNvSpPr>
          <p:nvPr/>
        </p:nvSpPr>
        <p:spPr bwMode="auto">
          <a:xfrm rot="10800000" flipH="1" flipV="1">
            <a:off x="1951038" y="3252788"/>
            <a:ext cx="0" cy="657225"/>
          </a:xfrm>
          <a:prstGeom prst="line">
            <a:avLst/>
          </a:prstGeom>
          <a:noFill/>
          <a:ln w="50800">
            <a:solidFill>
              <a:srgbClr val="FF0066"/>
            </a:solidFill>
            <a:round/>
            <a:headEnd/>
            <a:tailEnd type="triangle" w="lg" len="med"/>
          </a:ln>
        </p:spPr>
        <p:txBody>
          <a:bodyPr/>
          <a:lstStyle/>
          <a:p>
            <a:endParaRPr lang="en-US">
              <a:latin typeface="Arial"/>
              <a:cs typeface="Arial"/>
            </a:endParaRPr>
          </a:p>
        </p:txBody>
      </p:sp>
      <p:sp>
        <p:nvSpPr>
          <p:cNvPr id="37" name="Text Box 23"/>
          <p:cNvSpPr txBox="1">
            <a:spLocks noChangeArrowheads="1"/>
          </p:cNvSpPr>
          <p:nvPr/>
        </p:nvSpPr>
        <p:spPr bwMode="auto">
          <a:xfrm>
            <a:off x="217488" y="4633913"/>
            <a:ext cx="1203325" cy="830997"/>
          </a:xfrm>
          <a:prstGeom prst="rect">
            <a:avLst/>
          </a:prstGeom>
          <a:solidFill>
            <a:srgbClr val="FFCCCC">
              <a:alpha val="49804"/>
            </a:srgbClr>
          </a:solidFill>
          <a:ln w="9525">
            <a:solidFill>
              <a:srgbClr val="FF0066"/>
            </a:solid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falls by 10%</a:t>
            </a:r>
          </a:p>
        </p:txBody>
      </p:sp>
      <p:sp>
        <p:nvSpPr>
          <p:cNvPr id="38" name="Text Box 24"/>
          <p:cNvSpPr txBox="1">
            <a:spLocks noChangeArrowheads="1"/>
          </p:cNvSpPr>
          <p:nvPr/>
        </p:nvSpPr>
        <p:spPr bwMode="auto">
          <a:xfrm>
            <a:off x="2595563" y="5486400"/>
            <a:ext cx="1836737" cy="830997"/>
          </a:xfrm>
          <a:prstGeom prst="rect">
            <a:avLst/>
          </a:prstGeom>
          <a:solidFill>
            <a:srgbClr val="66FF66"/>
          </a:solidFill>
          <a:ln w="9525">
            <a:solidFill>
              <a:srgbClr val="006600"/>
            </a:solid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changes </a:t>
            </a:r>
            <a:br>
              <a:rPr lang="en-US" sz="2400" dirty="0">
                <a:latin typeface="Arial"/>
                <a:cs typeface="Arial"/>
              </a:rPr>
            </a:br>
            <a:r>
              <a:rPr lang="en-US" sz="2400" dirty="0">
                <a:latin typeface="Arial"/>
                <a:cs typeface="Arial"/>
              </a:rPr>
              <a:t>by  0%</a:t>
            </a:r>
          </a:p>
        </p:txBody>
      </p:sp>
      <p:sp>
        <p:nvSpPr>
          <p:cNvPr id="39" name="Oval 37"/>
          <p:cNvSpPr>
            <a:spLocks noChangeArrowheads="1"/>
          </p:cNvSpPr>
          <p:nvPr/>
        </p:nvSpPr>
        <p:spPr bwMode="auto">
          <a:xfrm>
            <a:off x="2786063" y="3179763"/>
            <a:ext cx="139700" cy="138112"/>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40"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166390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up)">
                                      <p:cBhvr>
                                        <p:cTn id="14" dur="500"/>
                                        <p:tgtEl>
                                          <p:spTgt spid="3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wipe(left)">
                                      <p:cBhvr>
                                        <p:cTn id="35" dur="500"/>
                                        <p:tgtEl>
                                          <p:spTgt spid="3">
                                            <p:txEl>
                                              <p:pRg st="0" end="0"/>
                                            </p:txEl>
                                          </p:spTgt>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left)">
                                      <p:cBhvr>
                                        <p:cTn id="39" dur="500"/>
                                        <p:tgtEl>
                                          <p:spTgt spid="3">
                                            <p:txEl>
                                              <p:pRg st="1" end="1"/>
                                            </p:txEl>
                                          </p:spTgt>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left)">
                                      <p:cBhvr>
                                        <p:cTn id="43" dur="500"/>
                                        <p:tgtEl>
                                          <p:spTgt spid="3">
                                            <p:txEl>
                                              <p:pRg st="2" end="2"/>
                                            </p:txEl>
                                          </p:spTgt>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wipe(left)">
                                      <p:cBhvr>
                                        <p:cTn id="47" dur="500"/>
                                        <p:tgtEl>
                                          <p:spTgt spid="3">
                                            <p:txEl>
                                              <p:pRg st="3" end="3"/>
                                            </p:txEl>
                                          </p:spTgt>
                                        </p:tgtEl>
                                      </p:cBhvr>
                                    </p:animEffect>
                                  </p:childTnLst>
                                </p:cTn>
                              </p:par>
                            </p:childTnLst>
                          </p:cTn>
                        </p:par>
                        <p:par>
                          <p:cTn id="48" fill="hold">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wipe(left)">
                                      <p:cBhvr>
                                        <p:cTn id="51" dur="500"/>
                                        <p:tgtEl>
                                          <p:spTgt spid="3">
                                            <p:txEl>
                                              <p:pRg st="4" end="4"/>
                                            </p:txEl>
                                          </p:spTgt>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wipe(left)">
                                      <p:cBhvr>
                                        <p:cTn id="5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36" grpId="0" animBg="1"/>
      <p:bldP spid="37" grpId="0" animBg="1"/>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Inelastic demand</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19</a:t>
            </a:fld>
            <a:endParaRPr lang="en-US" dirty="0"/>
          </a:p>
        </p:txBody>
      </p:sp>
      <p:sp>
        <p:nvSpPr>
          <p:cNvPr id="3" name="Text Placeholder 2"/>
          <p:cNvSpPr>
            <a:spLocks noGrp="1"/>
          </p:cNvSpPr>
          <p:nvPr>
            <p:ph idx="12"/>
          </p:nvPr>
        </p:nvSpPr>
        <p:spPr>
          <a:xfrm>
            <a:off x="4903827" y="2043112"/>
            <a:ext cx="4087773" cy="4281488"/>
          </a:xfrm>
        </p:spPr>
        <p:txBody>
          <a:bodyPr>
            <a:noAutofit/>
          </a:bodyPr>
          <a:lstStyle/>
          <a:p>
            <a:r>
              <a:rPr lang="en-US" sz="3200" b="1" i="1" dirty="0"/>
              <a:t>D</a:t>
            </a:r>
            <a:r>
              <a:rPr lang="en-US" sz="3200" dirty="0"/>
              <a:t> curve</a:t>
            </a:r>
          </a:p>
          <a:p>
            <a:pPr marL="0" indent="0">
              <a:buNone/>
            </a:pPr>
            <a:r>
              <a:rPr lang="en-US" sz="3200" dirty="0">
                <a:solidFill>
                  <a:schemeClr val="accent2">
                    <a:lumMod val="75000"/>
                  </a:schemeClr>
                </a:solidFill>
              </a:rPr>
              <a:t>	</a:t>
            </a:r>
            <a:r>
              <a:rPr lang="en-US" sz="3200" dirty="0">
                <a:solidFill>
                  <a:srgbClr val="FF0000"/>
                </a:solidFill>
              </a:rPr>
              <a:t>relatively steep</a:t>
            </a:r>
          </a:p>
          <a:p>
            <a:r>
              <a:rPr lang="en-US" sz="3200" dirty="0">
                <a:cs typeface="Arial"/>
              </a:rPr>
              <a:t>Consumers’ price sensitivity:</a:t>
            </a:r>
          </a:p>
          <a:p>
            <a:pPr marL="0" indent="0">
              <a:buNone/>
            </a:pPr>
            <a:r>
              <a:rPr lang="en-US" sz="3200" dirty="0">
                <a:solidFill>
                  <a:schemeClr val="accent2">
                    <a:lumMod val="75000"/>
                  </a:schemeClr>
                </a:solidFill>
                <a:cs typeface="Arial"/>
              </a:rPr>
              <a:t>	</a:t>
            </a:r>
            <a:r>
              <a:rPr lang="en-US" sz="3200" dirty="0">
                <a:solidFill>
                  <a:srgbClr val="FF0000"/>
                </a:solidFill>
                <a:cs typeface="Arial"/>
              </a:rPr>
              <a:t>relatively low</a:t>
            </a:r>
          </a:p>
          <a:p>
            <a:r>
              <a:rPr lang="en-US" sz="3200" dirty="0">
                <a:cs typeface="Arial"/>
              </a:rPr>
              <a:t>Elasticity:</a:t>
            </a:r>
          </a:p>
          <a:p>
            <a:pPr marL="0" indent="0">
              <a:buNone/>
            </a:pPr>
            <a:r>
              <a:rPr lang="en-US" sz="3200" dirty="0">
                <a:solidFill>
                  <a:schemeClr val="accent2">
                    <a:lumMod val="75000"/>
                  </a:schemeClr>
                </a:solidFill>
                <a:cs typeface="Arial"/>
              </a:rPr>
              <a:t>	</a:t>
            </a:r>
            <a:r>
              <a:rPr lang="en-US" sz="3200" dirty="0">
                <a:solidFill>
                  <a:srgbClr val="FF0000"/>
                </a:solidFill>
                <a:cs typeface="Arial"/>
              </a:rPr>
              <a:t>&lt;1</a:t>
            </a:r>
          </a:p>
          <a:p>
            <a:endParaRPr lang="en-US" sz="3200" dirty="0"/>
          </a:p>
        </p:txBody>
      </p:sp>
      <p:sp>
        <p:nvSpPr>
          <p:cNvPr id="6" name="Text Box 26"/>
          <p:cNvSpPr txBox="1">
            <a:spLocks noChangeArrowheads="1"/>
          </p:cNvSpPr>
          <p:nvPr/>
        </p:nvSpPr>
        <p:spPr bwMode="auto">
          <a:xfrm>
            <a:off x="6057900" y="871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006600"/>
                </a:solidFill>
                <a:latin typeface="Arial"/>
                <a:cs typeface="Arial"/>
              </a:rPr>
              <a:t>&lt;10%</a:t>
            </a:r>
            <a:endParaRPr lang="en-US" sz="2500" b="1" i="1" baseline="30000" dirty="0">
              <a:solidFill>
                <a:srgbClr val="006600"/>
              </a:solidFill>
              <a:latin typeface="Arial"/>
              <a:cs typeface="Arial"/>
            </a:endParaRPr>
          </a:p>
        </p:txBody>
      </p:sp>
      <p:sp>
        <p:nvSpPr>
          <p:cNvPr id="7" name="Text Box 27"/>
          <p:cNvSpPr txBox="1">
            <a:spLocks noChangeArrowheads="1"/>
          </p:cNvSpPr>
          <p:nvPr/>
        </p:nvSpPr>
        <p:spPr bwMode="auto">
          <a:xfrm>
            <a:off x="6064250" y="1379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FF0066"/>
                </a:solidFill>
                <a:latin typeface="Arial"/>
                <a:cs typeface="Arial"/>
              </a:rPr>
              <a:t>10%</a:t>
            </a:r>
            <a:endParaRPr lang="en-US" sz="2500" b="1" i="1" baseline="30000" dirty="0">
              <a:solidFill>
                <a:srgbClr val="FF0066"/>
              </a:solidFill>
              <a:latin typeface="Arial"/>
              <a:cs typeface="Arial"/>
            </a:endParaRPr>
          </a:p>
        </p:txBody>
      </p:sp>
      <p:sp>
        <p:nvSpPr>
          <p:cNvPr id="8" name="Text Box 28"/>
          <p:cNvSpPr txBox="1">
            <a:spLocks noChangeArrowheads="1"/>
          </p:cNvSpPr>
          <p:nvPr/>
        </p:nvSpPr>
        <p:spPr bwMode="auto">
          <a:xfrm>
            <a:off x="7202488" y="1111250"/>
            <a:ext cx="682625" cy="488950"/>
          </a:xfrm>
          <a:prstGeom prst="rect">
            <a:avLst/>
          </a:prstGeom>
          <a:noFill/>
          <a:ln w="9525">
            <a:noFill/>
            <a:miter lim="800000"/>
            <a:headEnd/>
            <a:tailEnd/>
          </a:ln>
        </p:spPr>
        <p:txBody>
          <a:bodyPr>
            <a:spAutoFit/>
          </a:bodyPr>
          <a:lstStyle/>
          <a:p>
            <a:pPr algn="ctr">
              <a:spcBef>
                <a:spcPct val="50000"/>
              </a:spcBef>
            </a:pPr>
            <a:r>
              <a:rPr lang="en-US" sz="2600" dirty="0">
                <a:solidFill>
                  <a:srgbClr val="0000FF"/>
                </a:solidFill>
                <a:latin typeface="Arial"/>
                <a:cs typeface="Arial"/>
              </a:rPr>
              <a:t>&lt; 1</a:t>
            </a:r>
          </a:p>
        </p:txBody>
      </p:sp>
      <p:grpSp>
        <p:nvGrpSpPr>
          <p:cNvPr id="9" name="Group 29"/>
          <p:cNvGrpSpPr>
            <a:grpSpLocks/>
          </p:cNvGrpSpPr>
          <p:nvPr/>
        </p:nvGrpSpPr>
        <p:grpSpPr bwMode="auto">
          <a:xfrm>
            <a:off x="725488" y="874713"/>
            <a:ext cx="6413500" cy="981075"/>
            <a:chOff x="747" y="551"/>
            <a:chExt cx="4040" cy="618"/>
          </a:xfrm>
        </p:grpSpPr>
        <p:sp>
          <p:nvSpPr>
            <p:cNvPr id="10" name="Text Box 30"/>
            <p:cNvSpPr txBox="1">
              <a:spLocks noChangeArrowheads="1"/>
            </p:cNvSpPr>
            <p:nvPr/>
          </p:nvSpPr>
          <p:spPr bwMode="auto">
            <a:xfrm>
              <a:off x="747" y="603"/>
              <a:ext cx="1436" cy="521"/>
            </a:xfrm>
            <a:prstGeom prst="rect">
              <a:avLst/>
            </a:prstGeom>
            <a:noFill/>
            <a:ln w="9525">
              <a:noFill/>
              <a:miter lim="800000"/>
              <a:headEnd/>
              <a:tailEnd/>
            </a:ln>
          </p:spPr>
          <p:txBody>
            <a:bodyPr>
              <a:spAutoFit/>
            </a:bodyPr>
            <a:lstStyle/>
            <a:p>
              <a:pPr algn="ctr">
                <a:lnSpc>
                  <a:spcPct val="95000"/>
                </a:lnSpc>
                <a:spcBef>
                  <a:spcPct val="50000"/>
                </a:spcBef>
              </a:pPr>
              <a:r>
                <a:rPr lang="en-US" sz="2500" dirty="0">
                  <a:latin typeface="Arial"/>
                  <a:cs typeface="Arial"/>
                </a:rPr>
                <a:t>Price elasticity </a:t>
              </a:r>
              <a:br>
                <a:rPr lang="en-US" sz="2500" dirty="0">
                  <a:latin typeface="Arial"/>
                  <a:cs typeface="Arial"/>
                </a:rPr>
              </a:br>
              <a:r>
                <a:rPr lang="en-US" sz="2500" dirty="0">
                  <a:latin typeface="Arial"/>
                  <a:cs typeface="Arial"/>
                </a:rPr>
                <a:t>of demand</a:t>
              </a:r>
            </a:p>
          </p:txBody>
        </p:sp>
        <p:sp>
          <p:nvSpPr>
            <p:cNvPr id="11" name="Text Box 31"/>
            <p:cNvSpPr txBox="1">
              <a:spLocks noChangeArrowheads="1"/>
            </p:cNvSpPr>
            <p:nvPr/>
          </p:nvSpPr>
          <p:spPr bwMode="auto">
            <a:xfrm>
              <a:off x="2091" y="704"/>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12" name="Text Box 32"/>
            <p:cNvSpPr txBox="1">
              <a:spLocks noChangeArrowheads="1"/>
            </p:cNvSpPr>
            <p:nvPr/>
          </p:nvSpPr>
          <p:spPr bwMode="auto">
            <a:xfrm>
              <a:off x="2358" y="55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Q</a:t>
              </a:r>
              <a:endParaRPr lang="en-US" sz="2500" b="1" i="1" baseline="30000">
                <a:latin typeface="Arial"/>
                <a:cs typeface="Arial"/>
              </a:endParaRPr>
            </a:p>
          </p:txBody>
        </p:sp>
        <p:sp>
          <p:nvSpPr>
            <p:cNvPr id="13" name="Text Box 33"/>
            <p:cNvSpPr txBox="1">
              <a:spLocks noChangeArrowheads="1"/>
            </p:cNvSpPr>
            <p:nvPr/>
          </p:nvSpPr>
          <p:spPr bwMode="auto">
            <a:xfrm>
              <a:off x="2362" y="871"/>
              <a:ext cx="1502" cy="298"/>
            </a:xfrm>
            <a:prstGeom prst="rect">
              <a:avLst/>
            </a:prstGeom>
            <a:noFill/>
            <a:ln w="9525">
              <a:noFill/>
              <a:miter lim="800000"/>
              <a:headEnd/>
              <a:tailEnd/>
            </a:ln>
          </p:spPr>
          <p:txBody>
            <a:bodyPr>
              <a:spAutoFit/>
            </a:bodyPr>
            <a:lstStyle/>
            <a:p>
              <a:pPr algn="ctr">
                <a:spcBef>
                  <a:spcPct val="50000"/>
                </a:spcBef>
              </a:pPr>
              <a:r>
                <a:rPr lang="en-US" sz="2500" dirty="0">
                  <a:latin typeface="Arial"/>
                  <a:cs typeface="Arial"/>
                </a:rPr>
                <a:t>% change in </a:t>
              </a:r>
              <a:r>
                <a:rPr lang="en-US" sz="2500" b="1" i="1" dirty="0">
                  <a:latin typeface="Arial"/>
                  <a:cs typeface="Arial"/>
                </a:rPr>
                <a:t>P</a:t>
              </a:r>
              <a:endParaRPr lang="en-US" sz="2500" b="1" i="1" baseline="30000" dirty="0">
                <a:latin typeface="Arial"/>
                <a:cs typeface="Arial"/>
              </a:endParaRPr>
            </a:p>
          </p:txBody>
        </p:sp>
        <p:sp>
          <p:nvSpPr>
            <p:cNvPr id="14" name="Line 34"/>
            <p:cNvSpPr>
              <a:spLocks noChangeShapeType="1"/>
            </p:cNvSpPr>
            <p:nvPr/>
          </p:nvSpPr>
          <p:spPr bwMode="auto">
            <a:xfrm>
              <a:off x="2417" y="859"/>
              <a:ext cx="1404" cy="0"/>
            </a:xfrm>
            <a:prstGeom prst="line">
              <a:avLst/>
            </a:prstGeom>
            <a:noFill/>
            <a:ln w="12700">
              <a:solidFill>
                <a:schemeClr val="tx1"/>
              </a:solidFill>
              <a:round/>
              <a:headEnd/>
              <a:tailEnd/>
            </a:ln>
          </p:spPr>
          <p:txBody>
            <a:bodyPr/>
            <a:lstStyle/>
            <a:p>
              <a:endParaRPr lang="en-US">
                <a:latin typeface="Arial"/>
                <a:cs typeface="Arial"/>
              </a:endParaRPr>
            </a:p>
          </p:txBody>
        </p:sp>
        <p:sp>
          <p:nvSpPr>
            <p:cNvPr id="15" name="Text Box 35"/>
            <p:cNvSpPr txBox="1">
              <a:spLocks noChangeArrowheads="1"/>
            </p:cNvSpPr>
            <p:nvPr/>
          </p:nvSpPr>
          <p:spPr bwMode="auto">
            <a:xfrm>
              <a:off x="3839" y="702"/>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16" name="Line 36"/>
            <p:cNvSpPr>
              <a:spLocks noChangeShapeType="1"/>
            </p:cNvSpPr>
            <p:nvPr/>
          </p:nvSpPr>
          <p:spPr bwMode="auto">
            <a:xfrm>
              <a:off x="4171" y="860"/>
              <a:ext cx="616" cy="0"/>
            </a:xfrm>
            <a:prstGeom prst="line">
              <a:avLst/>
            </a:prstGeom>
            <a:noFill/>
            <a:ln w="12700">
              <a:solidFill>
                <a:schemeClr val="tx1"/>
              </a:solidFill>
              <a:round/>
              <a:headEnd/>
              <a:tailEnd/>
            </a:ln>
          </p:spPr>
          <p:txBody>
            <a:bodyPr/>
            <a:lstStyle/>
            <a:p>
              <a:endParaRPr lang="en-US">
                <a:latin typeface="Arial"/>
                <a:cs typeface="Arial"/>
              </a:endParaRPr>
            </a:p>
          </p:txBody>
        </p:sp>
      </p:grpSp>
      <p:grpSp>
        <p:nvGrpSpPr>
          <p:cNvPr id="40" name="Group 2"/>
          <p:cNvGrpSpPr>
            <a:grpSpLocks/>
          </p:cNvGrpSpPr>
          <p:nvPr/>
        </p:nvGrpSpPr>
        <p:grpSpPr bwMode="auto">
          <a:xfrm>
            <a:off x="2481262" y="1676400"/>
            <a:ext cx="2193925" cy="2709862"/>
            <a:chOff x="3770" y="1197"/>
            <a:chExt cx="1388" cy="1707"/>
          </a:xfrm>
        </p:grpSpPr>
        <p:sp>
          <p:nvSpPr>
            <p:cNvPr id="41" name="Arc 3"/>
            <p:cNvSpPr>
              <a:spLocks/>
            </p:cNvSpPr>
            <p:nvPr/>
          </p:nvSpPr>
          <p:spPr bwMode="auto">
            <a:xfrm flipH="1" flipV="1">
              <a:off x="3770" y="1197"/>
              <a:ext cx="1388" cy="1565"/>
            </a:xfrm>
            <a:custGeom>
              <a:avLst/>
              <a:gdLst>
                <a:gd name="T0" fmla="*/ 0 w 21334"/>
                <a:gd name="T1" fmla="*/ 0 h 18670"/>
                <a:gd name="T2" fmla="*/ 0 w 21334"/>
                <a:gd name="T3" fmla="*/ 0 h 18670"/>
                <a:gd name="T4" fmla="*/ 0 w 21334"/>
                <a:gd name="T5" fmla="*/ 0 h 18670"/>
                <a:gd name="T6" fmla="*/ 0 60000 65536"/>
                <a:gd name="T7" fmla="*/ 0 60000 65536"/>
                <a:gd name="T8" fmla="*/ 0 60000 65536"/>
                <a:gd name="T9" fmla="*/ 0 w 21334"/>
                <a:gd name="T10" fmla="*/ 0 h 18670"/>
                <a:gd name="T11" fmla="*/ 21334 w 21334"/>
                <a:gd name="T12" fmla="*/ 18670 h 18670"/>
              </a:gdLst>
              <a:ahLst/>
              <a:cxnLst>
                <a:cxn ang="T6">
                  <a:pos x="T0" y="T1"/>
                </a:cxn>
                <a:cxn ang="T7">
                  <a:pos x="T2" y="T3"/>
                </a:cxn>
                <a:cxn ang="T8">
                  <a:pos x="T4" y="T5"/>
                </a:cxn>
              </a:cxnLst>
              <a:rect l="T9" t="T10" r="T11" b="T12"/>
              <a:pathLst>
                <a:path w="21334" h="18670" fill="none" extrusionOk="0">
                  <a:moveTo>
                    <a:pt x="10862" y="0"/>
                  </a:moveTo>
                  <a:cubicBezTo>
                    <a:pt x="16474" y="3265"/>
                    <a:pt x="20319" y="8880"/>
                    <a:pt x="21334" y="15292"/>
                  </a:cubicBezTo>
                </a:path>
                <a:path w="21334" h="18670" stroke="0" extrusionOk="0">
                  <a:moveTo>
                    <a:pt x="10862" y="0"/>
                  </a:moveTo>
                  <a:cubicBezTo>
                    <a:pt x="16474" y="3265"/>
                    <a:pt x="20319" y="8880"/>
                    <a:pt x="21334" y="15292"/>
                  </a:cubicBezTo>
                  <a:lnTo>
                    <a:pt x="0" y="18670"/>
                  </a:lnTo>
                  <a:close/>
                </a:path>
              </a:pathLst>
            </a:custGeom>
            <a:noFill/>
            <a:ln w="38100">
              <a:solidFill>
                <a:srgbClr val="003399"/>
              </a:solidFill>
              <a:round/>
              <a:headEnd/>
              <a:tailEnd/>
            </a:ln>
          </p:spPr>
          <p:txBody>
            <a:bodyPr wrap="none" anchor="ctr"/>
            <a:lstStyle/>
            <a:p>
              <a:endParaRPr lang="en-US">
                <a:latin typeface="Arial"/>
                <a:cs typeface="Arial"/>
              </a:endParaRPr>
            </a:p>
          </p:txBody>
        </p:sp>
        <p:sp>
          <p:nvSpPr>
            <p:cNvPr id="42" name="Text Box 4"/>
            <p:cNvSpPr txBox="1">
              <a:spLocks noChangeArrowheads="1"/>
            </p:cNvSpPr>
            <p:nvPr/>
          </p:nvSpPr>
          <p:spPr bwMode="auto">
            <a:xfrm>
              <a:off x="4372" y="2615"/>
              <a:ext cx="352" cy="289"/>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grpSp>
        <p:nvGrpSpPr>
          <p:cNvPr id="43" name="Group 6"/>
          <p:cNvGrpSpPr>
            <a:grpSpLocks/>
          </p:cNvGrpSpPr>
          <p:nvPr/>
        </p:nvGrpSpPr>
        <p:grpSpPr bwMode="auto">
          <a:xfrm>
            <a:off x="1322387" y="1890712"/>
            <a:ext cx="3489786" cy="3366428"/>
            <a:chOff x="3226" y="1041"/>
            <a:chExt cx="1935" cy="1971"/>
          </a:xfrm>
        </p:grpSpPr>
        <p:grpSp>
          <p:nvGrpSpPr>
            <p:cNvPr id="44" name="Group 7"/>
            <p:cNvGrpSpPr>
              <a:grpSpLocks/>
            </p:cNvGrpSpPr>
            <p:nvPr/>
          </p:nvGrpSpPr>
          <p:grpSpPr bwMode="auto">
            <a:xfrm>
              <a:off x="3421" y="1302"/>
              <a:ext cx="1661" cy="1413"/>
              <a:chOff x="1098" y="1361"/>
              <a:chExt cx="2116" cy="2027"/>
            </a:xfrm>
          </p:grpSpPr>
          <p:sp>
            <p:nvSpPr>
              <p:cNvPr id="47" name="Line 8"/>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8" name="Line 9"/>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5" name="Text Box 10"/>
            <p:cNvSpPr txBox="1">
              <a:spLocks noChangeArrowheads="1"/>
            </p:cNvSpPr>
            <p:nvPr/>
          </p:nvSpPr>
          <p:spPr bwMode="auto">
            <a:xfrm>
              <a:off x="3226" y="1041"/>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46" name="Text Box 11"/>
            <p:cNvSpPr txBox="1">
              <a:spLocks noChangeArrowheads="1"/>
            </p:cNvSpPr>
            <p:nvPr/>
          </p:nvSpPr>
          <p:spPr bwMode="auto">
            <a:xfrm>
              <a:off x="4774" y="2744"/>
              <a:ext cx="387" cy="26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Q</a:t>
              </a:r>
            </a:p>
          </p:txBody>
        </p:sp>
      </p:grpSp>
      <p:grpSp>
        <p:nvGrpSpPr>
          <p:cNvPr id="49" name="Group 12"/>
          <p:cNvGrpSpPr>
            <a:grpSpLocks/>
          </p:cNvGrpSpPr>
          <p:nvPr/>
        </p:nvGrpSpPr>
        <p:grpSpPr bwMode="auto">
          <a:xfrm>
            <a:off x="1063625" y="2795587"/>
            <a:ext cx="1943100" cy="2386013"/>
            <a:chOff x="2877" y="1902"/>
            <a:chExt cx="1224" cy="1503"/>
          </a:xfrm>
        </p:grpSpPr>
        <p:sp>
          <p:nvSpPr>
            <p:cNvPr id="50" name="Text Box 13"/>
            <p:cNvSpPr txBox="1">
              <a:spLocks noChangeArrowheads="1"/>
            </p:cNvSpPr>
            <p:nvPr/>
          </p:nvSpPr>
          <p:spPr bwMode="auto">
            <a:xfrm>
              <a:off x="3731" y="3117"/>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sp>
          <p:nvSpPr>
            <p:cNvPr id="51" name="Text Box 14"/>
            <p:cNvSpPr txBox="1">
              <a:spLocks noChangeArrowheads="1"/>
            </p:cNvSpPr>
            <p:nvPr/>
          </p:nvSpPr>
          <p:spPr bwMode="auto">
            <a:xfrm>
              <a:off x="2877" y="1902"/>
              <a:ext cx="376"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grpSp>
          <p:nvGrpSpPr>
            <p:cNvPr id="52" name="Group 15"/>
            <p:cNvGrpSpPr>
              <a:grpSpLocks/>
            </p:cNvGrpSpPr>
            <p:nvPr/>
          </p:nvGrpSpPr>
          <p:grpSpPr bwMode="auto">
            <a:xfrm>
              <a:off x="3265" y="2047"/>
              <a:ext cx="662" cy="1079"/>
              <a:chOff x="3265" y="2047"/>
              <a:chExt cx="662" cy="1178"/>
            </a:xfrm>
          </p:grpSpPr>
          <p:sp>
            <p:nvSpPr>
              <p:cNvPr id="54" name="Line 16"/>
              <p:cNvSpPr>
                <a:spLocks noChangeShapeType="1"/>
              </p:cNvSpPr>
              <p:nvPr/>
            </p:nvSpPr>
            <p:spPr bwMode="auto">
              <a:xfrm>
                <a:off x="3920" y="2049"/>
                <a:ext cx="0" cy="1176"/>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55" name="Line 17"/>
              <p:cNvSpPr>
                <a:spLocks noChangeShapeType="1"/>
              </p:cNvSpPr>
              <p:nvPr/>
            </p:nvSpPr>
            <p:spPr bwMode="auto">
              <a:xfrm>
                <a:off x="3265" y="2047"/>
                <a:ext cx="662" cy="0"/>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53" name="Oval 18"/>
            <p:cNvSpPr>
              <a:spLocks noChangeArrowheads="1"/>
            </p:cNvSpPr>
            <p:nvPr/>
          </p:nvSpPr>
          <p:spPr bwMode="auto">
            <a:xfrm>
              <a:off x="3873" y="200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56" name="Group 19"/>
          <p:cNvGrpSpPr>
            <a:grpSpLocks/>
          </p:cNvGrpSpPr>
          <p:nvPr/>
        </p:nvGrpSpPr>
        <p:grpSpPr bwMode="auto">
          <a:xfrm>
            <a:off x="2854325" y="3692525"/>
            <a:ext cx="547687" cy="1492250"/>
            <a:chOff x="4005" y="2467"/>
            <a:chExt cx="345" cy="940"/>
          </a:xfrm>
        </p:grpSpPr>
        <p:sp>
          <p:nvSpPr>
            <p:cNvPr id="57" name="Text Box 20"/>
            <p:cNvSpPr txBox="1">
              <a:spLocks noChangeArrowheads="1"/>
            </p:cNvSpPr>
            <p:nvPr/>
          </p:nvSpPr>
          <p:spPr bwMode="auto">
            <a:xfrm>
              <a:off x="4005" y="3119"/>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58" name="Line 21"/>
            <p:cNvSpPr>
              <a:spLocks noChangeShapeType="1"/>
            </p:cNvSpPr>
            <p:nvPr/>
          </p:nvSpPr>
          <p:spPr bwMode="auto">
            <a:xfrm>
              <a:off x="4148" y="2467"/>
              <a:ext cx="0" cy="654"/>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nvGrpSpPr>
          <p:cNvPr id="59" name="Group 22"/>
          <p:cNvGrpSpPr>
            <a:grpSpLocks/>
          </p:cNvGrpSpPr>
          <p:nvPr/>
        </p:nvGrpSpPr>
        <p:grpSpPr bwMode="auto">
          <a:xfrm>
            <a:off x="1057275" y="3482975"/>
            <a:ext cx="2093912" cy="457200"/>
            <a:chOff x="2873" y="2335"/>
            <a:chExt cx="1319" cy="288"/>
          </a:xfrm>
        </p:grpSpPr>
        <p:sp>
          <p:nvSpPr>
            <p:cNvPr id="60" name="Text Box 23"/>
            <p:cNvSpPr txBox="1">
              <a:spLocks noChangeArrowheads="1"/>
            </p:cNvSpPr>
            <p:nvPr/>
          </p:nvSpPr>
          <p:spPr bwMode="auto">
            <a:xfrm>
              <a:off x="2873" y="2335"/>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61" name="Line 24"/>
            <p:cNvSpPr>
              <a:spLocks noChangeShapeType="1"/>
            </p:cNvSpPr>
            <p:nvPr/>
          </p:nvSpPr>
          <p:spPr bwMode="auto">
            <a:xfrm flipV="1">
              <a:off x="3264" y="2463"/>
              <a:ext cx="878"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62" name="Oval 25"/>
            <p:cNvSpPr>
              <a:spLocks noChangeArrowheads="1"/>
            </p:cNvSpPr>
            <p:nvPr/>
          </p:nvSpPr>
          <p:spPr bwMode="auto">
            <a:xfrm>
              <a:off x="4104" y="241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63" name="Line 26"/>
          <p:cNvSpPr>
            <a:spLocks noChangeShapeType="1"/>
          </p:cNvSpPr>
          <p:nvPr/>
        </p:nvSpPr>
        <p:spPr bwMode="auto">
          <a:xfrm rot="10800000" flipH="1" flipV="1">
            <a:off x="1809750" y="3028950"/>
            <a:ext cx="0" cy="657225"/>
          </a:xfrm>
          <a:prstGeom prst="line">
            <a:avLst/>
          </a:prstGeom>
          <a:noFill/>
          <a:ln w="50800">
            <a:solidFill>
              <a:srgbClr val="FF0066"/>
            </a:solidFill>
            <a:round/>
            <a:headEnd/>
            <a:tailEnd type="triangle" w="lg" len="med"/>
          </a:ln>
        </p:spPr>
        <p:txBody>
          <a:bodyPr/>
          <a:lstStyle/>
          <a:p>
            <a:endParaRPr lang="en-US">
              <a:latin typeface="Arial"/>
              <a:cs typeface="Arial"/>
            </a:endParaRPr>
          </a:p>
        </p:txBody>
      </p:sp>
      <p:sp>
        <p:nvSpPr>
          <p:cNvPr id="64" name="Line 27"/>
          <p:cNvSpPr>
            <a:spLocks noChangeShapeType="1"/>
          </p:cNvSpPr>
          <p:nvPr/>
        </p:nvSpPr>
        <p:spPr bwMode="auto">
          <a:xfrm rot="5400000" flipV="1">
            <a:off x="2902744" y="4433093"/>
            <a:ext cx="0" cy="347663"/>
          </a:xfrm>
          <a:prstGeom prst="line">
            <a:avLst/>
          </a:prstGeom>
          <a:noFill/>
          <a:ln w="50800">
            <a:solidFill>
              <a:srgbClr val="009900"/>
            </a:solidFill>
            <a:round/>
            <a:headEnd/>
            <a:tailEnd type="triangle" w="lg" len="med"/>
          </a:ln>
        </p:spPr>
        <p:txBody>
          <a:bodyPr/>
          <a:lstStyle/>
          <a:p>
            <a:endParaRPr lang="en-US">
              <a:latin typeface="Arial"/>
              <a:cs typeface="Arial"/>
            </a:endParaRPr>
          </a:p>
        </p:txBody>
      </p:sp>
      <p:sp>
        <p:nvSpPr>
          <p:cNvPr id="65" name="Text Box 28"/>
          <p:cNvSpPr txBox="1">
            <a:spLocks noChangeArrowheads="1"/>
          </p:cNvSpPr>
          <p:nvPr/>
        </p:nvSpPr>
        <p:spPr bwMode="auto">
          <a:xfrm>
            <a:off x="2468562" y="5380037"/>
            <a:ext cx="1954213" cy="830997"/>
          </a:xfrm>
          <a:prstGeom prst="rect">
            <a:avLst/>
          </a:prstGeom>
          <a:solidFill>
            <a:srgbClr val="66FF66"/>
          </a:solidFill>
          <a:ln w="9525">
            <a:solidFill>
              <a:srgbClr val="006600"/>
            </a:solid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rises less than 10%</a:t>
            </a:r>
          </a:p>
        </p:txBody>
      </p:sp>
      <p:sp>
        <p:nvSpPr>
          <p:cNvPr id="66" name="Text Box 41"/>
          <p:cNvSpPr txBox="1">
            <a:spLocks noChangeArrowheads="1"/>
          </p:cNvSpPr>
          <p:nvPr/>
        </p:nvSpPr>
        <p:spPr bwMode="auto">
          <a:xfrm>
            <a:off x="76200" y="4410075"/>
            <a:ext cx="1203325" cy="830997"/>
          </a:xfrm>
          <a:prstGeom prst="rect">
            <a:avLst/>
          </a:prstGeom>
          <a:solidFill>
            <a:srgbClr val="FFCCCC">
              <a:alpha val="50195"/>
            </a:srgbClr>
          </a:solidFill>
          <a:ln w="9525">
            <a:solidFill>
              <a:srgbClr val="FF0066"/>
            </a:solid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falls by 10%</a:t>
            </a:r>
          </a:p>
        </p:txBody>
      </p:sp>
      <p:sp>
        <p:nvSpPr>
          <p:cNvPr id="6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857666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wipe(up)">
                                      <p:cBhvr>
                                        <p:cTn id="14" dur="500"/>
                                        <p:tgtEl>
                                          <p:spTgt spid="63"/>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up)">
                                      <p:cBhvr>
                                        <p:cTn id="34" dur="500"/>
                                        <p:tgtEl>
                                          <p:spTgt spid="5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wipe(left)">
                                      <p:cBhvr>
                                        <p:cTn id="43" dur="500"/>
                                        <p:tgtEl>
                                          <p:spTgt spid="3">
                                            <p:txEl>
                                              <p:pRg st="0" end="0"/>
                                            </p:txEl>
                                          </p:spTgt>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wipe(left)">
                                      <p:cBhvr>
                                        <p:cTn id="47" dur="500"/>
                                        <p:tgtEl>
                                          <p:spTgt spid="3">
                                            <p:txEl>
                                              <p:pRg st="1" end="1"/>
                                            </p:txEl>
                                          </p:spTgt>
                                        </p:tgtEl>
                                      </p:cBhvr>
                                    </p:animEffect>
                                  </p:childTnLst>
                                </p:cTn>
                              </p:par>
                            </p:childTnLst>
                          </p:cTn>
                        </p:par>
                        <p:par>
                          <p:cTn id="48" fill="hold">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wipe(left)">
                                      <p:cBhvr>
                                        <p:cTn id="51" dur="500"/>
                                        <p:tgtEl>
                                          <p:spTgt spid="3">
                                            <p:txEl>
                                              <p:pRg st="2" end="2"/>
                                            </p:txEl>
                                          </p:spTgt>
                                        </p:tgtEl>
                                      </p:cBhvr>
                                    </p:animEffect>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left)">
                                      <p:cBhvr>
                                        <p:cTn id="55" dur="500"/>
                                        <p:tgtEl>
                                          <p:spTgt spid="3">
                                            <p:txEl>
                                              <p:pRg st="3" end="3"/>
                                            </p:txEl>
                                          </p:spTgt>
                                        </p:tgtEl>
                                      </p:cBhvr>
                                    </p:animEffect>
                                  </p:childTnLst>
                                </p:cTn>
                              </p:par>
                            </p:childTnLst>
                          </p:cTn>
                        </p:par>
                        <p:par>
                          <p:cTn id="56" fill="hold">
                            <p:stCondLst>
                              <p:cond delay="2500"/>
                            </p:stCondLst>
                            <p:childTnLst>
                              <p:par>
                                <p:cTn id="57" presetID="22" presetClass="entr" presetSubtype="8" fill="hold" grpId="0" nodeType="after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wipe(left)">
                                      <p:cBhvr>
                                        <p:cTn id="59" dur="500"/>
                                        <p:tgtEl>
                                          <p:spTgt spid="3">
                                            <p:txEl>
                                              <p:pRg st="4" end="4"/>
                                            </p:txEl>
                                          </p:spTgt>
                                        </p:tgtEl>
                                      </p:cBhvr>
                                    </p:animEffect>
                                  </p:childTnLst>
                                </p:cTn>
                              </p:par>
                            </p:childTnLst>
                          </p:cTn>
                        </p:par>
                        <p:par>
                          <p:cTn id="60" fill="hold">
                            <p:stCondLst>
                              <p:cond delay="3000"/>
                            </p:stCondLst>
                            <p:childTnLst>
                              <p:par>
                                <p:cTn id="61" presetID="22" presetClass="entr" presetSubtype="8" fill="hold" grpId="0" nodeType="after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wipe(left)">
                                      <p:cBhvr>
                                        <p:cTn id="6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63" grpId="0" animBg="1"/>
      <p:bldP spid="64" grpId="0" animBg="1"/>
      <p:bldP spid="65" grpId="0" animBg="1"/>
      <p:bldP spid="6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912" y="990600"/>
            <a:ext cx="8698688" cy="5486400"/>
          </a:xfrm>
        </p:spPr>
        <p:txBody>
          <a:bodyPr>
            <a:noAutofit/>
          </a:bodyPr>
          <a:lstStyle/>
          <a:p>
            <a:r>
              <a:rPr lang="en-US" sz="3000" dirty="0"/>
              <a:t>What is elasticity?  </a:t>
            </a:r>
          </a:p>
          <a:p>
            <a:r>
              <a:rPr lang="en-US" sz="3000" dirty="0"/>
              <a:t>What kinds of issues can elasticity help us understand?</a:t>
            </a:r>
          </a:p>
          <a:p>
            <a:r>
              <a:rPr lang="en-US" sz="3000" dirty="0"/>
              <a:t>What is the price elasticity of demand?  </a:t>
            </a:r>
            <a:br>
              <a:rPr lang="en-US" sz="3000" dirty="0"/>
            </a:br>
            <a:r>
              <a:rPr lang="en-US" sz="3000" dirty="0"/>
              <a:t>How is it related to the demand curve?  </a:t>
            </a:r>
            <a:br>
              <a:rPr lang="en-US" sz="3000" dirty="0"/>
            </a:br>
            <a:r>
              <a:rPr lang="en-US" sz="3000" dirty="0"/>
              <a:t>How is it related to revenue and expenditure?</a:t>
            </a:r>
          </a:p>
          <a:p>
            <a:r>
              <a:rPr lang="en-US" sz="3000" dirty="0"/>
              <a:t>What is the price elasticity of supply?  </a:t>
            </a:r>
            <a:br>
              <a:rPr lang="en-US" sz="3000" dirty="0"/>
            </a:br>
            <a:r>
              <a:rPr lang="en-US" sz="3000" dirty="0"/>
              <a:t>How is it related to the supply curve?  </a:t>
            </a:r>
          </a:p>
          <a:p>
            <a:r>
              <a:rPr lang="en-US" sz="3000" dirty="0"/>
              <a:t>What are the income and cross-price elasticities of demand?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2" name="Title 1"/>
          <p:cNvSpPr>
            <a:spLocks noGrp="1"/>
          </p:cNvSpPr>
          <p:nvPr>
            <p:ph type="title"/>
          </p:nvPr>
        </p:nvSpPr>
        <p:spPr/>
        <p:txBody>
          <a:bodyPr/>
          <a:lstStyle/>
          <a:p>
            <a:r>
              <a:rPr lang="en-US" dirty="0"/>
              <a:t>IN THIS CHAPTER</a:t>
            </a: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383311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Unit elastic demand</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20</a:t>
            </a:fld>
            <a:endParaRPr lang="en-US" dirty="0"/>
          </a:p>
        </p:txBody>
      </p:sp>
      <p:sp>
        <p:nvSpPr>
          <p:cNvPr id="3" name="Text Placeholder 2"/>
          <p:cNvSpPr>
            <a:spLocks noGrp="1"/>
          </p:cNvSpPr>
          <p:nvPr>
            <p:ph idx="12"/>
          </p:nvPr>
        </p:nvSpPr>
        <p:spPr>
          <a:xfrm>
            <a:off x="4832621" y="1855788"/>
            <a:ext cx="4067326" cy="4621212"/>
          </a:xfrm>
        </p:spPr>
        <p:txBody>
          <a:bodyPr>
            <a:noAutofit/>
          </a:bodyPr>
          <a:lstStyle/>
          <a:p>
            <a:r>
              <a:rPr lang="en-US" sz="3200" b="1" i="1" dirty="0"/>
              <a:t>D</a:t>
            </a:r>
            <a:r>
              <a:rPr lang="en-US" sz="3200" dirty="0"/>
              <a:t> curve</a:t>
            </a:r>
          </a:p>
          <a:p>
            <a:pPr marL="0" indent="0">
              <a:buNone/>
            </a:pPr>
            <a:r>
              <a:rPr lang="en-US" sz="3200" dirty="0">
                <a:solidFill>
                  <a:schemeClr val="accent2">
                    <a:lumMod val="75000"/>
                  </a:schemeClr>
                </a:solidFill>
              </a:rPr>
              <a:t>	</a:t>
            </a:r>
            <a:r>
              <a:rPr lang="en-US" sz="3200" dirty="0">
                <a:solidFill>
                  <a:srgbClr val="FF0000"/>
                </a:solidFill>
              </a:rPr>
              <a:t>intermediate 	slope</a:t>
            </a:r>
          </a:p>
          <a:p>
            <a:r>
              <a:rPr lang="en-US" sz="3200" dirty="0">
                <a:cs typeface="Arial"/>
              </a:rPr>
              <a:t>Consumers’ price sensitivity:</a:t>
            </a:r>
          </a:p>
          <a:p>
            <a:pPr marL="0" indent="0">
              <a:buNone/>
            </a:pPr>
            <a:r>
              <a:rPr lang="en-US" sz="3200" dirty="0">
                <a:solidFill>
                  <a:schemeClr val="accent2">
                    <a:lumMod val="75000"/>
                  </a:schemeClr>
                </a:solidFill>
                <a:cs typeface="Arial"/>
              </a:rPr>
              <a:t>	</a:t>
            </a:r>
            <a:r>
              <a:rPr lang="en-US" sz="3200" dirty="0">
                <a:solidFill>
                  <a:srgbClr val="FF0000"/>
                </a:solidFill>
                <a:cs typeface="Arial"/>
              </a:rPr>
              <a:t>intermediate</a:t>
            </a:r>
          </a:p>
          <a:p>
            <a:r>
              <a:rPr lang="en-US" sz="3200" dirty="0">
                <a:cs typeface="Arial"/>
              </a:rPr>
              <a:t>Elasticity:</a:t>
            </a:r>
          </a:p>
          <a:p>
            <a:pPr marL="0" indent="0">
              <a:buNone/>
            </a:pPr>
            <a:r>
              <a:rPr lang="en-US" sz="3200" dirty="0">
                <a:solidFill>
                  <a:schemeClr val="accent2">
                    <a:lumMod val="75000"/>
                  </a:schemeClr>
                </a:solidFill>
                <a:cs typeface="Arial"/>
              </a:rPr>
              <a:t>	</a:t>
            </a:r>
            <a:r>
              <a:rPr lang="en-US" sz="3200" dirty="0">
                <a:solidFill>
                  <a:srgbClr val="FF0000"/>
                </a:solidFill>
                <a:cs typeface="Arial"/>
              </a:rPr>
              <a:t>=1</a:t>
            </a:r>
          </a:p>
          <a:p>
            <a:endParaRPr lang="en-US" sz="3200" dirty="0"/>
          </a:p>
        </p:txBody>
      </p:sp>
      <p:sp>
        <p:nvSpPr>
          <p:cNvPr id="6" name="Text Box 26"/>
          <p:cNvSpPr txBox="1">
            <a:spLocks noChangeArrowheads="1"/>
          </p:cNvSpPr>
          <p:nvPr/>
        </p:nvSpPr>
        <p:spPr bwMode="auto">
          <a:xfrm>
            <a:off x="6057900" y="871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006600"/>
                </a:solidFill>
                <a:latin typeface="Arial"/>
                <a:cs typeface="Arial"/>
              </a:rPr>
              <a:t>10%</a:t>
            </a:r>
            <a:endParaRPr lang="en-US" sz="2500" b="1" i="1" baseline="30000" dirty="0">
              <a:solidFill>
                <a:srgbClr val="006600"/>
              </a:solidFill>
              <a:latin typeface="Arial"/>
              <a:cs typeface="Arial"/>
            </a:endParaRPr>
          </a:p>
        </p:txBody>
      </p:sp>
      <p:sp>
        <p:nvSpPr>
          <p:cNvPr id="7" name="Text Box 27"/>
          <p:cNvSpPr txBox="1">
            <a:spLocks noChangeArrowheads="1"/>
          </p:cNvSpPr>
          <p:nvPr/>
        </p:nvSpPr>
        <p:spPr bwMode="auto">
          <a:xfrm>
            <a:off x="6064250" y="1379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FF0066"/>
                </a:solidFill>
                <a:latin typeface="Arial"/>
                <a:cs typeface="Arial"/>
              </a:rPr>
              <a:t>10%</a:t>
            </a:r>
            <a:endParaRPr lang="en-US" sz="2500" b="1" i="1" baseline="30000" dirty="0">
              <a:solidFill>
                <a:srgbClr val="FF0066"/>
              </a:solidFill>
              <a:latin typeface="Arial"/>
              <a:cs typeface="Arial"/>
            </a:endParaRPr>
          </a:p>
        </p:txBody>
      </p:sp>
      <p:sp>
        <p:nvSpPr>
          <p:cNvPr id="8" name="Text Box 28"/>
          <p:cNvSpPr txBox="1">
            <a:spLocks noChangeArrowheads="1"/>
          </p:cNvSpPr>
          <p:nvPr/>
        </p:nvSpPr>
        <p:spPr bwMode="auto">
          <a:xfrm>
            <a:off x="7202488" y="1111250"/>
            <a:ext cx="682625" cy="492443"/>
          </a:xfrm>
          <a:prstGeom prst="rect">
            <a:avLst/>
          </a:prstGeom>
          <a:noFill/>
          <a:ln w="9525">
            <a:noFill/>
            <a:miter lim="800000"/>
            <a:headEnd/>
            <a:tailEnd/>
          </a:ln>
        </p:spPr>
        <p:txBody>
          <a:bodyPr>
            <a:spAutoFit/>
          </a:bodyPr>
          <a:lstStyle/>
          <a:p>
            <a:pPr algn="ctr">
              <a:spcBef>
                <a:spcPct val="50000"/>
              </a:spcBef>
            </a:pPr>
            <a:r>
              <a:rPr lang="en-US" sz="2600" dirty="0">
                <a:solidFill>
                  <a:srgbClr val="0000FF"/>
                </a:solidFill>
                <a:latin typeface="Arial"/>
                <a:cs typeface="Arial"/>
              </a:rPr>
              <a:t>= 1</a:t>
            </a:r>
          </a:p>
        </p:txBody>
      </p:sp>
      <p:grpSp>
        <p:nvGrpSpPr>
          <p:cNvPr id="9" name="Group 29"/>
          <p:cNvGrpSpPr>
            <a:grpSpLocks/>
          </p:cNvGrpSpPr>
          <p:nvPr/>
        </p:nvGrpSpPr>
        <p:grpSpPr bwMode="auto">
          <a:xfrm>
            <a:off x="725488" y="874713"/>
            <a:ext cx="6413500" cy="981075"/>
            <a:chOff x="747" y="551"/>
            <a:chExt cx="4040" cy="618"/>
          </a:xfrm>
        </p:grpSpPr>
        <p:sp>
          <p:nvSpPr>
            <p:cNvPr id="10" name="Text Box 30"/>
            <p:cNvSpPr txBox="1">
              <a:spLocks noChangeArrowheads="1"/>
            </p:cNvSpPr>
            <p:nvPr/>
          </p:nvSpPr>
          <p:spPr bwMode="auto">
            <a:xfrm>
              <a:off x="747" y="603"/>
              <a:ext cx="1436" cy="521"/>
            </a:xfrm>
            <a:prstGeom prst="rect">
              <a:avLst/>
            </a:prstGeom>
            <a:noFill/>
            <a:ln w="9525">
              <a:noFill/>
              <a:miter lim="800000"/>
              <a:headEnd/>
              <a:tailEnd/>
            </a:ln>
          </p:spPr>
          <p:txBody>
            <a:bodyPr>
              <a:spAutoFit/>
            </a:bodyPr>
            <a:lstStyle/>
            <a:p>
              <a:pPr algn="ctr">
                <a:lnSpc>
                  <a:spcPct val="95000"/>
                </a:lnSpc>
                <a:spcBef>
                  <a:spcPct val="50000"/>
                </a:spcBef>
              </a:pPr>
              <a:r>
                <a:rPr lang="en-US" sz="2500" dirty="0">
                  <a:latin typeface="Arial"/>
                  <a:cs typeface="Arial"/>
                </a:rPr>
                <a:t>Price elasticity </a:t>
              </a:r>
              <a:br>
                <a:rPr lang="en-US" sz="2500" dirty="0">
                  <a:latin typeface="Arial"/>
                  <a:cs typeface="Arial"/>
                </a:rPr>
              </a:br>
              <a:r>
                <a:rPr lang="en-US" sz="2500" dirty="0">
                  <a:latin typeface="Arial"/>
                  <a:cs typeface="Arial"/>
                </a:rPr>
                <a:t>of demand</a:t>
              </a:r>
            </a:p>
          </p:txBody>
        </p:sp>
        <p:sp>
          <p:nvSpPr>
            <p:cNvPr id="11" name="Text Box 31"/>
            <p:cNvSpPr txBox="1">
              <a:spLocks noChangeArrowheads="1"/>
            </p:cNvSpPr>
            <p:nvPr/>
          </p:nvSpPr>
          <p:spPr bwMode="auto">
            <a:xfrm>
              <a:off x="2091" y="704"/>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12" name="Text Box 32"/>
            <p:cNvSpPr txBox="1">
              <a:spLocks noChangeArrowheads="1"/>
            </p:cNvSpPr>
            <p:nvPr/>
          </p:nvSpPr>
          <p:spPr bwMode="auto">
            <a:xfrm>
              <a:off x="2358" y="55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Q</a:t>
              </a:r>
              <a:endParaRPr lang="en-US" sz="2500" b="1" i="1" baseline="30000">
                <a:latin typeface="Arial"/>
                <a:cs typeface="Arial"/>
              </a:endParaRPr>
            </a:p>
          </p:txBody>
        </p:sp>
        <p:sp>
          <p:nvSpPr>
            <p:cNvPr id="13" name="Text Box 33"/>
            <p:cNvSpPr txBox="1">
              <a:spLocks noChangeArrowheads="1"/>
            </p:cNvSpPr>
            <p:nvPr/>
          </p:nvSpPr>
          <p:spPr bwMode="auto">
            <a:xfrm>
              <a:off x="2362" y="871"/>
              <a:ext cx="1502" cy="298"/>
            </a:xfrm>
            <a:prstGeom prst="rect">
              <a:avLst/>
            </a:prstGeom>
            <a:noFill/>
            <a:ln w="9525">
              <a:noFill/>
              <a:miter lim="800000"/>
              <a:headEnd/>
              <a:tailEnd/>
            </a:ln>
          </p:spPr>
          <p:txBody>
            <a:bodyPr>
              <a:spAutoFit/>
            </a:bodyPr>
            <a:lstStyle/>
            <a:p>
              <a:pPr algn="ctr">
                <a:spcBef>
                  <a:spcPct val="50000"/>
                </a:spcBef>
              </a:pPr>
              <a:r>
                <a:rPr lang="en-US" sz="2500" dirty="0">
                  <a:latin typeface="Arial"/>
                  <a:cs typeface="Arial"/>
                </a:rPr>
                <a:t>% change in </a:t>
              </a:r>
              <a:r>
                <a:rPr lang="en-US" sz="2500" b="1" i="1" dirty="0">
                  <a:latin typeface="Arial"/>
                  <a:cs typeface="Arial"/>
                </a:rPr>
                <a:t>P</a:t>
              </a:r>
              <a:endParaRPr lang="en-US" sz="2500" b="1" i="1" baseline="30000" dirty="0">
                <a:latin typeface="Arial"/>
                <a:cs typeface="Arial"/>
              </a:endParaRPr>
            </a:p>
          </p:txBody>
        </p:sp>
        <p:sp>
          <p:nvSpPr>
            <p:cNvPr id="14" name="Line 34"/>
            <p:cNvSpPr>
              <a:spLocks noChangeShapeType="1"/>
            </p:cNvSpPr>
            <p:nvPr/>
          </p:nvSpPr>
          <p:spPr bwMode="auto">
            <a:xfrm>
              <a:off x="2417" y="859"/>
              <a:ext cx="1404" cy="0"/>
            </a:xfrm>
            <a:prstGeom prst="line">
              <a:avLst/>
            </a:prstGeom>
            <a:noFill/>
            <a:ln w="12700">
              <a:solidFill>
                <a:schemeClr val="tx1"/>
              </a:solidFill>
              <a:round/>
              <a:headEnd/>
              <a:tailEnd/>
            </a:ln>
          </p:spPr>
          <p:txBody>
            <a:bodyPr/>
            <a:lstStyle/>
            <a:p>
              <a:endParaRPr lang="en-US">
                <a:latin typeface="Arial"/>
                <a:cs typeface="Arial"/>
              </a:endParaRPr>
            </a:p>
          </p:txBody>
        </p:sp>
        <p:sp>
          <p:nvSpPr>
            <p:cNvPr id="15" name="Text Box 35"/>
            <p:cNvSpPr txBox="1">
              <a:spLocks noChangeArrowheads="1"/>
            </p:cNvSpPr>
            <p:nvPr/>
          </p:nvSpPr>
          <p:spPr bwMode="auto">
            <a:xfrm>
              <a:off x="3839" y="702"/>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16" name="Line 36"/>
            <p:cNvSpPr>
              <a:spLocks noChangeShapeType="1"/>
            </p:cNvSpPr>
            <p:nvPr/>
          </p:nvSpPr>
          <p:spPr bwMode="auto">
            <a:xfrm>
              <a:off x="4171" y="860"/>
              <a:ext cx="616" cy="0"/>
            </a:xfrm>
            <a:prstGeom prst="line">
              <a:avLst/>
            </a:prstGeom>
            <a:noFill/>
            <a:ln w="12700">
              <a:solidFill>
                <a:schemeClr val="tx1"/>
              </a:solidFill>
              <a:round/>
              <a:headEnd/>
              <a:tailEnd/>
            </a:ln>
          </p:spPr>
          <p:txBody>
            <a:bodyPr/>
            <a:lstStyle/>
            <a:p>
              <a:endParaRPr lang="en-US">
                <a:latin typeface="Arial"/>
                <a:cs typeface="Arial"/>
              </a:endParaRPr>
            </a:p>
          </p:txBody>
        </p:sp>
      </p:grpSp>
      <p:grpSp>
        <p:nvGrpSpPr>
          <p:cNvPr id="67" name="Group 2"/>
          <p:cNvGrpSpPr>
            <a:grpSpLocks/>
          </p:cNvGrpSpPr>
          <p:nvPr/>
        </p:nvGrpSpPr>
        <p:grpSpPr bwMode="auto">
          <a:xfrm>
            <a:off x="2386013" y="1981200"/>
            <a:ext cx="2128837" cy="2389188"/>
            <a:chOff x="4020" y="949"/>
            <a:chExt cx="1477" cy="1505"/>
          </a:xfrm>
        </p:grpSpPr>
        <p:sp>
          <p:nvSpPr>
            <p:cNvPr id="68" name="Arc 3"/>
            <p:cNvSpPr>
              <a:spLocks/>
            </p:cNvSpPr>
            <p:nvPr/>
          </p:nvSpPr>
          <p:spPr bwMode="auto">
            <a:xfrm flipH="1" flipV="1">
              <a:off x="4020" y="949"/>
              <a:ext cx="1477" cy="1344"/>
            </a:xfrm>
            <a:custGeom>
              <a:avLst/>
              <a:gdLst>
                <a:gd name="T0" fmla="*/ 0 w 21121"/>
                <a:gd name="T1" fmla="*/ 0 h 21063"/>
                <a:gd name="T2" fmla="*/ 0 w 21121"/>
                <a:gd name="T3" fmla="*/ 0 h 21063"/>
                <a:gd name="T4" fmla="*/ 0 w 21121"/>
                <a:gd name="T5" fmla="*/ 0 h 21063"/>
                <a:gd name="T6" fmla="*/ 0 60000 65536"/>
                <a:gd name="T7" fmla="*/ 0 60000 65536"/>
                <a:gd name="T8" fmla="*/ 0 60000 65536"/>
                <a:gd name="T9" fmla="*/ 0 w 21121"/>
                <a:gd name="T10" fmla="*/ 0 h 21063"/>
                <a:gd name="T11" fmla="*/ 21121 w 21121"/>
                <a:gd name="T12" fmla="*/ 21063 h 21063"/>
              </a:gdLst>
              <a:ahLst/>
              <a:cxnLst>
                <a:cxn ang="T6">
                  <a:pos x="T0" y="T1"/>
                </a:cxn>
                <a:cxn ang="T7">
                  <a:pos x="T2" y="T3"/>
                </a:cxn>
                <a:cxn ang="T8">
                  <a:pos x="T4" y="T5"/>
                </a:cxn>
              </a:cxnLst>
              <a:rect l="T9" t="T10" r="T11" b="T12"/>
              <a:pathLst>
                <a:path w="21121" h="21063" fill="none" extrusionOk="0">
                  <a:moveTo>
                    <a:pt x="4785" y="-1"/>
                  </a:moveTo>
                  <a:cubicBezTo>
                    <a:pt x="12985" y="1862"/>
                    <a:pt x="19359" y="8315"/>
                    <a:pt x="21120" y="16539"/>
                  </a:cubicBezTo>
                </a:path>
                <a:path w="21121" h="21063" stroke="0" extrusionOk="0">
                  <a:moveTo>
                    <a:pt x="4785" y="-1"/>
                  </a:moveTo>
                  <a:cubicBezTo>
                    <a:pt x="12985" y="1862"/>
                    <a:pt x="19359" y="8315"/>
                    <a:pt x="21120" y="16539"/>
                  </a:cubicBezTo>
                  <a:lnTo>
                    <a:pt x="0" y="21063"/>
                  </a:lnTo>
                  <a:close/>
                </a:path>
              </a:pathLst>
            </a:custGeom>
            <a:noFill/>
            <a:ln w="38100">
              <a:solidFill>
                <a:srgbClr val="003399"/>
              </a:solidFill>
              <a:round/>
              <a:headEnd/>
              <a:tailEnd/>
            </a:ln>
          </p:spPr>
          <p:txBody>
            <a:bodyPr wrap="none" anchor="ctr"/>
            <a:lstStyle/>
            <a:p>
              <a:endParaRPr lang="en-US">
                <a:latin typeface="Arial"/>
                <a:cs typeface="Arial"/>
              </a:endParaRPr>
            </a:p>
          </p:txBody>
        </p:sp>
        <p:sp>
          <p:nvSpPr>
            <p:cNvPr id="69" name="Text Box 4"/>
            <p:cNvSpPr txBox="1">
              <a:spLocks noChangeArrowheads="1"/>
            </p:cNvSpPr>
            <p:nvPr/>
          </p:nvSpPr>
          <p:spPr bwMode="auto">
            <a:xfrm>
              <a:off x="5060" y="2166"/>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grpSp>
        <p:nvGrpSpPr>
          <p:cNvPr id="70" name="Group 6"/>
          <p:cNvGrpSpPr>
            <a:grpSpLocks/>
          </p:cNvGrpSpPr>
          <p:nvPr/>
        </p:nvGrpSpPr>
        <p:grpSpPr bwMode="auto">
          <a:xfrm>
            <a:off x="1311275" y="2057400"/>
            <a:ext cx="3424860" cy="3352764"/>
            <a:chOff x="3226" y="1041"/>
            <a:chExt cx="1899" cy="1963"/>
          </a:xfrm>
        </p:grpSpPr>
        <p:grpSp>
          <p:nvGrpSpPr>
            <p:cNvPr id="71" name="Group 7"/>
            <p:cNvGrpSpPr>
              <a:grpSpLocks/>
            </p:cNvGrpSpPr>
            <p:nvPr/>
          </p:nvGrpSpPr>
          <p:grpSpPr bwMode="auto">
            <a:xfrm>
              <a:off x="3421" y="1302"/>
              <a:ext cx="1661" cy="1413"/>
              <a:chOff x="1098" y="1361"/>
              <a:chExt cx="2116" cy="2027"/>
            </a:xfrm>
          </p:grpSpPr>
          <p:sp>
            <p:nvSpPr>
              <p:cNvPr id="74" name="Line 8"/>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75" name="Line 9"/>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72" name="Text Box 10"/>
            <p:cNvSpPr txBox="1">
              <a:spLocks noChangeArrowheads="1"/>
            </p:cNvSpPr>
            <p:nvPr/>
          </p:nvSpPr>
          <p:spPr bwMode="auto">
            <a:xfrm>
              <a:off x="3226" y="1041"/>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73" name="Text Box 11"/>
            <p:cNvSpPr txBox="1">
              <a:spLocks noChangeArrowheads="1"/>
            </p:cNvSpPr>
            <p:nvPr/>
          </p:nvSpPr>
          <p:spPr bwMode="auto">
            <a:xfrm>
              <a:off x="4738" y="2736"/>
              <a:ext cx="387" cy="26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Q</a:t>
              </a:r>
            </a:p>
          </p:txBody>
        </p:sp>
      </p:grpSp>
      <p:grpSp>
        <p:nvGrpSpPr>
          <p:cNvPr id="76" name="Group 12"/>
          <p:cNvGrpSpPr>
            <a:grpSpLocks/>
          </p:cNvGrpSpPr>
          <p:nvPr/>
        </p:nvGrpSpPr>
        <p:grpSpPr bwMode="auto">
          <a:xfrm>
            <a:off x="1052513" y="2962275"/>
            <a:ext cx="1943100" cy="2386013"/>
            <a:chOff x="2877" y="1902"/>
            <a:chExt cx="1224" cy="1503"/>
          </a:xfrm>
        </p:grpSpPr>
        <p:sp>
          <p:nvSpPr>
            <p:cNvPr id="77" name="Text Box 13"/>
            <p:cNvSpPr txBox="1">
              <a:spLocks noChangeArrowheads="1"/>
            </p:cNvSpPr>
            <p:nvPr/>
          </p:nvSpPr>
          <p:spPr bwMode="auto">
            <a:xfrm>
              <a:off x="3731" y="3117"/>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sp>
          <p:nvSpPr>
            <p:cNvPr id="78" name="Text Box 14"/>
            <p:cNvSpPr txBox="1">
              <a:spLocks noChangeArrowheads="1"/>
            </p:cNvSpPr>
            <p:nvPr/>
          </p:nvSpPr>
          <p:spPr bwMode="auto">
            <a:xfrm>
              <a:off x="2877" y="1902"/>
              <a:ext cx="376"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grpSp>
          <p:nvGrpSpPr>
            <p:cNvPr id="79" name="Group 15"/>
            <p:cNvGrpSpPr>
              <a:grpSpLocks/>
            </p:cNvGrpSpPr>
            <p:nvPr/>
          </p:nvGrpSpPr>
          <p:grpSpPr bwMode="auto">
            <a:xfrm>
              <a:off x="3265" y="2047"/>
              <a:ext cx="662" cy="1079"/>
              <a:chOff x="3265" y="2047"/>
              <a:chExt cx="662" cy="1178"/>
            </a:xfrm>
          </p:grpSpPr>
          <p:sp>
            <p:nvSpPr>
              <p:cNvPr id="81" name="Line 16"/>
              <p:cNvSpPr>
                <a:spLocks noChangeShapeType="1"/>
              </p:cNvSpPr>
              <p:nvPr/>
            </p:nvSpPr>
            <p:spPr bwMode="auto">
              <a:xfrm>
                <a:off x="3920" y="2049"/>
                <a:ext cx="0" cy="1176"/>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82" name="Line 17"/>
              <p:cNvSpPr>
                <a:spLocks noChangeShapeType="1"/>
              </p:cNvSpPr>
              <p:nvPr/>
            </p:nvSpPr>
            <p:spPr bwMode="auto">
              <a:xfrm>
                <a:off x="3265" y="2047"/>
                <a:ext cx="662" cy="0"/>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80" name="Oval 18"/>
            <p:cNvSpPr>
              <a:spLocks noChangeArrowheads="1"/>
            </p:cNvSpPr>
            <p:nvPr/>
          </p:nvSpPr>
          <p:spPr bwMode="auto">
            <a:xfrm>
              <a:off x="3873" y="200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83" name="Group 19"/>
          <p:cNvGrpSpPr>
            <a:grpSpLocks/>
          </p:cNvGrpSpPr>
          <p:nvPr/>
        </p:nvGrpSpPr>
        <p:grpSpPr bwMode="auto">
          <a:xfrm>
            <a:off x="3121025" y="3859213"/>
            <a:ext cx="547688" cy="1492250"/>
            <a:chOff x="4452" y="2467"/>
            <a:chExt cx="345" cy="940"/>
          </a:xfrm>
        </p:grpSpPr>
        <p:sp>
          <p:nvSpPr>
            <p:cNvPr id="84" name="Text Box 20"/>
            <p:cNvSpPr txBox="1">
              <a:spLocks noChangeArrowheads="1"/>
            </p:cNvSpPr>
            <p:nvPr/>
          </p:nvSpPr>
          <p:spPr bwMode="auto">
            <a:xfrm>
              <a:off x="4452" y="3119"/>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85" name="Line 21"/>
            <p:cNvSpPr>
              <a:spLocks noChangeShapeType="1"/>
            </p:cNvSpPr>
            <p:nvPr/>
          </p:nvSpPr>
          <p:spPr bwMode="auto">
            <a:xfrm>
              <a:off x="4623" y="2467"/>
              <a:ext cx="0" cy="654"/>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nvGrpSpPr>
          <p:cNvPr id="86" name="Group 22"/>
          <p:cNvGrpSpPr>
            <a:grpSpLocks/>
          </p:cNvGrpSpPr>
          <p:nvPr/>
        </p:nvGrpSpPr>
        <p:grpSpPr bwMode="auto">
          <a:xfrm>
            <a:off x="1046163" y="3649663"/>
            <a:ext cx="2411412" cy="457200"/>
            <a:chOff x="2873" y="2335"/>
            <a:chExt cx="1519" cy="288"/>
          </a:xfrm>
        </p:grpSpPr>
        <p:sp>
          <p:nvSpPr>
            <p:cNvPr id="87" name="Text Box 23"/>
            <p:cNvSpPr txBox="1">
              <a:spLocks noChangeArrowheads="1"/>
            </p:cNvSpPr>
            <p:nvPr/>
          </p:nvSpPr>
          <p:spPr bwMode="auto">
            <a:xfrm>
              <a:off x="2873" y="2335"/>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88" name="Line 24"/>
            <p:cNvSpPr>
              <a:spLocks noChangeShapeType="1"/>
            </p:cNvSpPr>
            <p:nvPr/>
          </p:nvSpPr>
          <p:spPr bwMode="auto">
            <a:xfrm flipV="1">
              <a:off x="3264" y="2463"/>
              <a:ext cx="1087"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89" name="Oval 25"/>
            <p:cNvSpPr>
              <a:spLocks noChangeArrowheads="1"/>
            </p:cNvSpPr>
            <p:nvPr/>
          </p:nvSpPr>
          <p:spPr bwMode="auto">
            <a:xfrm>
              <a:off x="4304" y="241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90" name="Line 26"/>
          <p:cNvSpPr>
            <a:spLocks noChangeShapeType="1"/>
          </p:cNvSpPr>
          <p:nvPr/>
        </p:nvSpPr>
        <p:spPr bwMode="auto">
          <a:xfrm rot="10800000" flipH="1" flipV="1">
            <a:off x="1798638" y="3206750"/>
            <a:ext cx="0" cy="657225"/>
          </a:xfrm>
          <a:prstGeom prst="line">
            <a:avLst/>
          </a:prstGeom>
          <a:noFill/>
          <a:ln w="50800">
            <a:solidFill>
              <a:srgbClr val="FF0066"/>
            </a:solidFill>
            <a:round/>
            <a:headEnd/>
            <a:tailEnd type="triangle" w="lg" len="med"/>
          </a:ln>
        </p:spPr>
        <p:txBody>
          <a:bodyPr/>
          <a:lstStyle/>
          <a:p>
            <a:endParaRPr lang="en-US">
              <a:latin typeface="Arial"/>
              <a:cs typeface="Arial"/>
            </a:endParaRPr>
          </a:p>
        </p:txBody>
      </p:sp>
      <p:sp>
        <p:nvSpPr>
          <p:cNvPr id="91" name="Text Box 27"/>
          <p:cNvSpPr txBox="1">
            <a:spLocks noChangeArrowheads="1"/>
          </p:cNvSpPr>
          <p:nvPr/>
        </p:nvSpPr>
        <p:spPr bwMode="auto">
          <a:xfrm>
            <a:off x="2438400" y="5385137"/>
            <a:ext cx="1446591" cy="830997"/>
          </a:xfrm>
          <a:prstGeom prst="rect">
            <a:avLst/>
          </a:prstGeom>
          <a:solidFill>
            <a:srgbClr val="66FF66"/>
          </a:solidFill>
          <a:ln w="9525">
            <a:solidFill>
              <a:srgbClr val="006600"/>
            </a:solidFill>
            <a:miter lim="800000"/>
            <a:headEnd/>
            <a:tailEnd/>
          </a:ln>
        </p:spPr>
        <p:txBody>
          <a:bodyPr wrap="square">
            <a:spAutoFit/>
          </a:bodyPr>
          <a:lstStyle/>
          <a:p>
            <a:pPr algn="ctr">
              <a:spcBef>
                <a:spcPct val="50000"/>
              </a:spcBef>
            </a:pPr>
            <a:r>
              <a:rPr lang="en-US" sz="2400" b="1" i="1" dirty="0">
                <a:latin typeface="Arial"/>
                <a:cs typeface="Arial"/>
              </a:rPr>
              <a:t>Q</a:t>
            </a:r>
            <a:r>
              <a:rPr lang="en-US" sz="2400" dirty="0">
                <a:latin typeface="Arial"/>
                <a:cs typeface="Arial"/>
              </a:rPr>
              <a:t> rises by 10%</a:t>
            </a:r>
          </a:p>
        </p:txBody>
      </p:sp>
      <p:sp>
        <p:nvSpPr>
          <p:cNvPr id="92" name="Line 40"/>
          <p:cNvSpPr>
            <a:spLocks noChangeShapeType="1"/>
          </p:cNvSpPr>
          <p:nvPr/>
        </p:nvSpPr>
        <p:spPr bwMode="auto">
          <a:xfrm rot="5400000" flipH="1" flipV="1">
            <a:off x="3054351" y="4446587"/>
            <a:ext cx="0" cy="657225"/>
          </a:xfrm>
          <a:prstGeom prst="line">
            <a:avLst/>
          </a:prstGeom>
          <a:noFill/>
          <a:ln w="50800">
            <a:solidFill>
              <a:srgbClr val="009900"/>
            </a:solidFill>
            <a:round/>
            <a:headEnd/>
            <a:tailEnd type="triangle" w="lg" len="med"/>
          </a:ln>
        </p:spPr>
        <p:txBody>
          <a:bodyPr/>
          <a:lstStyle/>
          <a:p>
            <a:endParaRPr lang="en-US">
              <a:latin typeface="Arial"/>
              <a:cs typeface="Arial"/>
            </a:endParaRPr>
          </a:p>
        </p:txBody>
      </p:sp>
      <p:sp>
        <p:nvSpPr>
          <p:cNvPr id="93" name="Text Box 41"/>
          <p:cNvSpPr txBox="1">
            <a:spLocks noChangeArrowheads="1"/>
          </p:cNvSpPr>
          <p:nvPr/>
        </p:nvSpPr>
        <p:spPr bwMode="auto">
          <a:xfrm>
            <a:off x="65088" y="4576763"/>
            <a:ext cx="1203325" cy="830997"/>
          </a:xfrm>
          <a:prstGeom prst="rect">
            <a:avLst/>
          </a:prstGeom>
          <a:solidFill>
            <a:srgbClr val="FFCCCC">
              <a:alpha val="50195"/>
            </a:srgbClr>
          </a:solidFill>
          <a:ln w="9525">
            <a:solidFill>
              <a:srgbClr val="FF0066"/>
            </a:solid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falls by 10%</a:t>
            </a:r>
          </a:p>
        </p:txBody>
      </p:sp>
      <p:sp>
        <p:nvSpPr>
          <p:cNvPr id="44"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276282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wipe(up)">
                                      <p:cBhvr>
                                        <p:cTn id="14" dur="500"/>
                                        <p:tgtEl>
                                          <p:spTgt spid="9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wipe(left)">
                                      <p:cBhvr>
                                        <p:cTn id="18" dur="500"/>
                                        <p:tgtEl>
                                          <p:spTgt spid="8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fade">
                                      <p:cBhvr>
                                        <p:cTn id="23" dur="500"/>
                                        <p:tgtEl>
                                          <p:spTgt spid="9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wipe(up)">
                                      <p:cBhvr>
                                        <p:cTn id="30" dur="500"/>
                                        <p:tgtEl>
                                          <p:spTgt spid="8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left)">
                                      <p:cBhvr>
                                        <p:cTn id="33" dur="500"/>
                                        <p:tgtEl>
                                          <p:spTgt spid="9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wipe(left)">
                                      <p:cBhvr>
                                        <p:cTn id="42" dur="500"/>
                                        <p:tgtEl>
                                          <p:spTgt spid="3">
                                            <p:txEl>
                                              <p:pRg st="0" end="0"/>
                                            </p:txEl>
                                          </p:spTgt>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3">
                                            <p:txEl>
                                              <p:pRg st="1" end="1"/>
                                            </p:txEl>
                                          </p:spTgt>
                                        </p:tgtEl>
                                        <p:attrNameLst>
                                          <p:attrName>style.visibility</p:attrName>
                                        </p:attrNameLst>
                                      </p:cBhvr>
                                      <p:to>
                                        <p:strVal val="visible"/>
                                      </p:to>
                                    </p:set>
                                    <p:animEffect transition="in" filter="wipe(left)">
                                      <p:cBhvr>
                                        <p:cTn id="46" dur="500"/>
                                        <p:tgtEl>
                                          <p:spTgt spid="3">
                                            <p:txEl>
                                              <p:pRg st="1" end="1"/>
                                            </p:txEl>
                                          </p:spTgt>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wipe(left)">
                                      <p:cBhvr>
                                        <p:cTn id="50" dur="500"/>
                                        <p:tgtEl>
                                          <p:spTgt spid="3">
                                            <p:txEl>
                                              <p:pRg st="2" end="2"/>
                                            </p:txEl>
                                          </p:spTgt>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wipe(left)">
                                      <p:cBhvr>
                                        <p:cTn id="54" dur="500"/>
                                        <p:tgtEl>
                                          <p:spTgt spid="3">
                                            <p:txEl>
                                              <p:pRg st="3" end="3"/>
                                            </p:txEl>
                                          </p:spTgt>
                                        </p:tgtEl>
                                      </p:cBhvr>
                                    </p:animEffect>
                                  </p:childTnLst>
                                </p:cTn>
                              </p:par>
                            </p:childTnLst>
                          </p:cTn>
                        </p:par>
                        <p:par>
                          <p:cTn id="55" fill="hold">
                            <p:stCondLst>
                              <p:cond delay="2500"/>
                            </p:stCondLst>
                            <p:childTnLst>
                              <p:par>
                                <p:cTn id="56" presetID="22" presetClass="entr" presetSubtype="8" fill="hold" grpId="0" nodeType="after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animEffect transition="in" filter="wipe(left)">
                                      <p:cBhvr>
                                        <p:cTn id="58" dur="500"/>
                                        <p:tgtEl>
                                          <p:spTgt spid="3">
                                            <p:txEl>
                                              <p:pRg st="4" end="4"/>
                                            </p:txEl>
                                          </p:spTgt>
                                        </p:tgtEl>
                                      </p:cBhvr>
                                    </p:animEffect>
                                  </p:childTnLst>
                                </p:cTn>
                              </p:par>
                            </p:childTnLst>
                          </p:cTn>
                        </p:par>
                        <p:par>
                          <p:cTn id="59" fill="hold">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wipe(left)">
                                      <p:cBhvr>
                                        <p:cTn id="6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0" grpId="0" animBg="1"/>
      <p:bldP spid="91" grpId="0" animBg="1"/>
      <p:bldP spid="92" grpId="0" animBg="1"/>
      <p:bldP spid="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Elastic demand</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21</a:t>
            </a:fld>
            <a:endParaRPr lang="en-US" dirty="0"/>
          </a:p>
        </p:txBody>
      </p:sp>
      <p:sp>
        <p:nvSpPr>
          <p:cNvPr id="3" name="Text Placeholder 2"/>
          <p:cNvSpPr>
            <a:spLocks noGrp="1"/>
          </p:cNvSpPr>
          <p:nvPr>
            <p:ph idx="12"/>
          </p:nvPr>
        </p:nvSpPr>
        <p:spPr>
          <a:xfrm>
            <a:off x="4890668" y="1900237"/>
            <a:ext cx="4009279" cy="4271963"/>
          </a:xfrm>
        </p:spPr>
        <p:txBody>
          <a:bodyPr>
            <a:normAutofit/>
          </a:bodyPr>
          <a:lstStyle/>
          <a:p>
            <a:r>
              <a:rPr lang="en-US" sz="3200" b="1" i="1" dirty="0"/>
              <a:t>D</a:t>
            </a:r>
            <a:r>
              <a:rPr lang="en-US" sz="3200" dirty="0"/>
              <a:t> curve</a:t>
            </a:r>
          </a:p>
          <a:p>
            <a:pPr marL="0" indent="0">
              <a:buNone/>
            </a:pPr>
            <a:r>
              <a:rPr lang="en-US" sz="3200" dirty="0">
                <a:solidFill>
                  <a:schemeClr val="accent2">
                    <a:lumMod val="75000"/>
                  </a:schemeClr>
                </a:solidFill>
              </a:rPr>
              <a:t>	</a:t>
            </a:r>
            <a:r>
              <a:rPr lang="en-US" sz="3200" dirty="0">
                <a:solidFill>
                  <a:srgbClr val="FF0000"/>
                </a:solidFill>
              </a:rPr>
              <a:t>relatively flat</a:t>
            </a:r>
          </a:p>
          <a:p>
            <a:r>
              <a:rPr lang="en-US" sz="3200" dirty="0">
                <a:cs typeface="Arial"/>
              </a:rPr>
              <a:t>Consumers’ price sensitivity:</a:t>
            </a:r>
          </a:p>
          <a:p>
            <a:pPr marL="0" indent="0">
              <a:buNone/>
            </a:pPr>
            <a:r>
              <a:rPr lang="en-US" sz="3200" dirty="0">
                <a:solidFill>
                  <a:schemeClr val="accent2">
                    <a:lumMod val="75000"/>
                  </a:schemeClr>
                </a:solidFill>
                <a:cs typeface="Arial"/>
              </a:rPr>
              <a:t>	</a:t>
            </a:r>
            <a:r>
              <a:rPr lang="en-US" sz="3200" dirty="0">
                <a:solidFill>
                  <a:srgbClr val="FF0000"/>
                </a:solidFill>
                <a:cs typeface="Arial"/>
              </a:rPr>
              <a:t>relatively high</a:t>
            </a:r>
          </a:p>
          <a:p>
            <a:r>
              <a:rPr lang="en-US" sz="3200" dirty="0">
                <a:cs typeface="Arial"/>
              </a:rPr>
              <a:t>Elasticity:</a:t>
            </a:r>
          </a:p>
          <a:p>
            <a:pPr marL="0" indent="0">
              <a:buNone/>
            </a:pPr>
            <a:r>
              <a:rPr lang="en-US" sz="3200" dirty="0">
                <a:solidFill>
                  <a:schemeClr val="accent2">
                    <a:lumMod val="75000"/>
                  </a:schemeClr>
                </a:solidFill>
                <a:cs typeface="Arial"/>
              </a:rPr>
              <a:t>	</a:t>
            </a:r>
            <a:r>
              <a:rPr lang="en-US" sz="3200" dirty="0">
                <a:solidFill>
                  <a:srgbClr val="FF0000"/>
                </a:solidFill>
                <a:cs typeface="Arial"/>
              </a:rPr>
              <a:t>&gt;1</a:t>
            </a:r>
          </a:p>
          <a:p>
            <a:endParaRPr lang="en-US" sz="3200" dirty="0"/>
          </a:p>
        </p:txBody>
      </p:sp>
      <p:sp>
        <p:nvSpPr>
          <p:cNvPr id="6" name="Text Box 26"/>
          <p:cNvSpPr txBox="1">
            <a:spLocks noChangeArrowheads="1"/>
          </p:cNvSpPr>
          <p:nvPr/>
        </p:nvSpPr>
        <p:spPr bwMode="auto">
          <a:xfrm>
            <a:off x="6057900" y="871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009900"/>
                </a:solidFill>
                <a:latin typeface="Arial"/>
                <a:cs typeface="Arial"/>
              </a:rPr>
              <a:t>&gt;10%</a:t>
            </a:r>
            <a:endParaRPr lang="en-US" sz="2500" b="1" i="1" baseline="30000" dirty="0">
              <a:solidFill>
                <a:srgbClr val="009900"/>
              </a:solidFill>
              <a:latin typeface="Arial"/>
              <a:cs typeface="Arial"/>
            </a:endParaRPr>
          </a:p>
        </p:txBody>
      </p:sp>
      <p:sp>
        <p:nvSpPr>
          <p:cNvPr id="7" name="Text Box 27"/>
          <p:cNvSpPr txBox="1">
            <a:spLocks noChangeArrowheads="1"/>
          </p:cNvSpPr>
          <p:nvPr/>
        </p:nvSpPr>
        <p:spPr bwMode="auto">
          <a:xfrm>
            <a:off x="6064250" y="1379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FF0066"/>
                </a:solidFill>
                <a:latin typeface="Arial"/>
                <a:cs typeface="Arial"/>
              </a:rPr>
              <a:t>10%</a:t>
            </a:r>
            <a:endParaRPr lang="en-US" sz="2500" b="1" i="1" baseline="30000" dirty="0">
              <a:solidFill>
                <a:srgbClr val="FF0066"/>
              </a:solidFill>
              <a:latin typeface="Arial"/>
              <a:cs typeface="Arial"/>
            </a:endParaRPr>
          </a:p>
        </p:txBody>
      </p:sp>
      <p:sp>
        <p:nvSpPr>
          <p:cNvPr id="8" name="Text Box 28"/>
          <p:cNvSpPr txBox="1">
            <a:spLocks noChangeArrowheads="1"/>
          </p:cNvSpPr>
          <p:nvPr/>
        </p:nvSpPr>
        <p:spPr bwMode="auto">
          <a:xfrm>
            <a:off x="7202488" y="1111250"/>
            <a:ext cx="682625" cy="488950"/>
          </a:xfrm>
          <a:prstGeom prst="rect">
            <a:avLst/>
          </a:prstGeom>
          <a:noFill/>
          <a:ln w="9525">
            <a:noFill/>
            <a:miter lim="800000"/>
            <a:headEnd/>
            <a:tailEnd/>
          </a:ln>
        </p:spPr>
        <p:txBody>
          <a:bodyPr>
            <a:spAutoFit/>
          </a:bodyPr>
          <a:lstStyle/>
          <a:p>
            <a:pPr algn="ctr">
              <a:spcBef>
                <a:spcPct val="50000"/>
              </a:spcBef>
            </a:pPr>
            <a:r>
              <a:rPr lang="en-US" sz="2600" dirty="0">
                <a:solidFill>
                  <a:srgbClr val="0000FF"/>
                </a:solidFill>
                <a:latin typeface="Arial"/>
                <a:cs typeface="Arial"/>
              </a:rPr>
              <a:t>&gt; 1</a:t>
            </a:r>
          </a:p>
        </p:txBody>
      </p:sp>
      <p:grpSp>
        <p:nvGrpSpPr>
          <p:cNvPr id="9" name="Group 29"/>
          <p:cNvGrpSpPr>
            <a:grpSpLocks/>
          </p:cNvGrpSpPr>
          <p:nvPr/>
        </p:nvGrpSpPr>
        <p:grpSpPr bwMode="auto">
          <a:xfrm>
            <a:off x="725488" y="874713"/>
            <a:ext cx="6413500" cy="981075"/>
            <a:chOff x="747" y="551"/>
            <a:chExt cx="4040" cy="618"/>
          </a:xfrm>
        </p:grpSpPr>
        <p:sp>
          <p:nvSpPr>
            <p:cNvPr id="10" name="Text Box 30"/>
            <p:cNvSpPr txBox="1">
              <a:spLocks noChangeArrowheads="1"/>
            </p:cNvSpPr>
            <p:nvPr/>
          </p:nvSpPr>
          <p:spPr bwMode="auto">
            <a:xfrm>
              <a:off x="747" y="603"/>
              <a:ext cx="1436" cy="521"/>
            </a:xfrm>
            <a:prstGeom prst="rect">
              <a:avLst/>
            </a:prstGeom>
            <a:noFill/>
            <a:ln w="9525">
              <a:noFill/>
              <a:miter lim="800000"/>
              <a:headEnd/>
              <a:tailEnd/>
            </a:ln>
          </p:spPr>
          <p:txBody>
            <a:bodyPr>
              <a:spAutoFit/>
            </a:bodyPr>
            <a:lstStyle/>
            <a:p>
              <a:pPr algn="ctr">
                <a:lnSpc>
                  <a:spcPct val="95000"/>
                </a:lnSpc>
                <a:spcBef>
                  <a:spcPct val="50000"/>
                </a:spcBef>
              </a:pPr>
              <a:r>
                <a:rPr lang="en-US" sz="2500" dirty="0">
                  <a:latin typeface="Arial"/>
                  <a:cs typeface="Arial"/>
                </a:rPr>
                <a:t>Price elasticity </a:t>
              </a:r>
              <a:br>
                <a:rPr lang="en-US" sz="2500" dirty="0">
                  <a:latin typeface="Arial"/>
                  <a:cs typeface="Arial"/>
                </a:rPr>
              </a:br>
              <a:r>
                <a:rPr lang="en-US" sz="2500" dirty="0">
                  <a:latin typeface="Arial"/>
                  <a:cs typeface="Arial"/>
                </a:rPr>
                <a:t>of demand</a:t>
              </a:r>
            </a:p>
          </p:txBody>
        </p:sp>
        <p:sp>
          <p:nvSpPr>
            <p:cNvPr id="11" name="Text Box 31"/>
            <p:cNvSpPr txBox="1">
              <a:spLocks noChangeArrowheads="1"/>
            </p:cNvSpPr>
            <p:nvPr/>
          </p:nvSpPr>
          <p:spPr bwMode="auto">
            <a:xfrm>
              <a:off x="2091" y="704"/>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12" name="Text Box 32"/>
            <p:cNvSpPr txBox="1">
              <a:spLocks noChangeArrowheads="1"/>
            </p:cNvSpPr>
            <p:nvPr/>
          </p:nvSpPr>
          <p:spPr bwMode="auto">
            <a:xfrm>
              <a:off x="2358" y="55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Q</a:t>
              </a:r>
              <a:endParaRPr lang="en-US" sz="2500" b="1" i="1" baseline="30000">
                <a:latin typeface="Arial"/>
                <a:cs typeface="Arial"/>
              </a:endParaRPr>
            </a:p>
          </p:txBody>
        </p:sp>
        <p:sp>
          <p:nvSpPr>
            <p:cNvPr id="13" name="Text Box 33"/>
            <p:cNvSpPr txBox="1">
              <a:spLocks noChangeArrowheads="1"/>
            </p:cNvSpPr>
            <p:nvPr/>
          </p:nvSpPr>
          <p:spPr bwMode="auto">
            <a:xfrm>
              <a:off x="2362" y="871"/>
              <a:ext cx="1502" cy="298"/>
            </a:xfrm>
            <a:prstGeom prst="rect">
              <a:avLst/>
            </a:prstGeom>
            <a:noFill/>
            <a:ln w="9525">
              <a:noFill/>
              <a:miter lim="800000"/>
              <a:headEnd/>
              <a:tailEnd/>
            </a:ln>
          </p:spPr>
          <p:txBody>
            <a:bodyPr>
              <a:spAutoFit/>
            </a:bodyPr>
            <a:lstStyle/>
            <a:p>
              <a:pPr algn="ctr">
                <a:spcBef>
                  <a:spcPct val="50000"/>
                </a:spcBef>
              </a:pPr>
              <a:r>
                <a:rPr lang="en-US" sz="2500" dirty="0">
                  <a:latin typeface="Arial"/>
                  <a:cs typeface="Arial"/>
                </a:rPr>
                <a:t>% change in </a:t>
              </a:r>
              <a:r>
                <a:rPr lang="en-US" sz="2500" b="1" i="1" dirty="0">
                  <a:latin typeface="Arial"/>
                  <a:cs typeface="Arial"/>
                </a:rPr>
                <a:t>P</a:t>
              </a:r>
              <a:endParaRPr lang="en-US" sz="2500" b="1" i="1" baseline="30000" dirty="0">
                <a:latin typeface="Arial"/>
                <a:cs typeface="Arial"/>
              </a:endParaRPr>
            </a:p>
          </p:txBody>
        </p:sp>
        <p:sp>
          <p:nvSpPr>
            <p:cNvPr id="14" name="Line 34"/>
            <p:cNvSpPr>
              <a:spLocks noChangeShapeType="1"/>
            </p:cNvSpPr>
            <p:nvPr/>
          </p:nvSpPr>
          <p:spPr bwMode="auto">
            <a:xfrm>
              <a:off x="2417" y="859"/>
              <a:ext cx="1404" cy="0"/>
            </a:xfrm>
            <a:prstGeom prst="line">
              <a:avLst/>
            </a:prstGeom>
            <a:noFill/>
            <a:ln w="12700">
              <a:solidFill>
                <a:schemeClr val="tx1"/>
              </a:solidFill>
              <a:round/>
              <a:headEnd/>
              <a:tailEnd/>
            </a:ln>
          </p:spPr>
          <p:txBody>
            <a:bodyPr/>
            <a:lstStyle/>
            <a:p>
              <a:endParaRPr lang="en-US">
                <a:latin typeface="Arial"/>
                <a:cs typeface="Arial"/>
              </a:endParaRPr>
            </a:p>
          </p:txBody>
        </p:sp>
        <p:sp>
          <p:nvSpPr>
            <p:cNvPr id="15" name="Text Box 35"/>
            <p:cNvSpPr txBox="1">
              <a:spLocks noChangeArrowheads="1"/>
            </p:cNvSpPr>
            <p:nvPr/>
          </p:nvSpPr>
          <p:spPr bwMode="auto">
            <a:xfrm>
              <a:off x="3839" y="702"/>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16" name="Line 36"/>
            <p:cNvSpPr>
              <a:spLocks noChangeShapeType="1"/>
            </p:cNvSpPr>
            <p:nvPr/>
          </p:nvSpPr>
          <p:spPr bwMode="auto">
            <a:xfrm>
              <a:off x="4171" y="860"/>
              <a:ext cx="616" cy="0"/>
            </a:xfrm>
            <a:prstGeom prst="line">
              <a:avLst/>
            </a:prstGeom>
            <a:noFill/>
            <a:ln w="12700">
              <a:solidFill>
                <a:schemeClr val="tx1"/>
              </a:solidFill>
              <a:round/>
              <a:headEnd/>
              <a:tailEnd/>
            </a:ln>
          </p:spPr>
          <p:txBody>
            <a:bodyPr/>
            <a:lstStyle/>
            <a:p>
              <a:endParaRPr lang="en-US">
                <a:latin typeface="Arial"/>
                <a:cs typeface="Arial"/>
              </a:endParaRPr>
            </a:p>
          </p:txBody>
        </p:sp>
      </p:grpSp>
      <p:grpSp>
        <p:nvGrpSpPr>
          <p:cNvPr id="67" name="Group 2"/>
          <p:cNvGrpSpPr>
            <a:grpSpLocks/>
          </p:cNvGrpSpPr>
          <p:nvPr/>
        </p:nvGrpSpPr>
        <p:grpSpPr bwMode="auto">
          <a:xfrm>
            <a:off x="2298700" y="1600200"/>
            <a:ext cx="2686050" cy="2390775"/>
            <a:chOff x="3710" y="836"/>
            <a:chExt cx="1713" cy="1506"/>
          </a:xfrm>
        </p:grpSpPr>
        <p:sp>
          <p:nvSpPr>
            <p:cNvPr id="68" name="Arc 3"/>
            <p:cNvSpPr>
              <a:spLocks/>
            </p:cNvSpPr>
            <p:nvPr/>
          </p:nvSpPr>
          <p:spPr bwMode="auto">
            <a:xfrm flipH="1" flipV="1">
              <a:off x="3710" y="836"/>
              <a:ext cx="1713" cy="1355"/>
            </a:xfrm>
            <a:custGeom>
              <a:avLst/>
              <a:gdLst>
                <a:gd name="T0" fmla="*/ 0 w 19777"/>
                <a:gd name="T1" fmla="*/ 0 h 21238"/>
                <a:gd name="T2" fmla="*/ 0 w 19777"/>
                <a:gd name="T3" fmla="*/ 0 h 21238"/>
                <a:gd name="T4" fmla="*/ 0 w 19777"/>
                <a:gd name="T5" fmla="*/ 0 h 21238"/>
                <a:gd name="T6" fmla="*/ 0 60000 65536"/>
                <a:gd name="T7" fmla="*/ 0 60000 65536"/>
                <a:gd name="T8" fmla="*/ 0 60000 65536"/>
                <a:gd name="T9" fmla="*/ 0 w 19777"/>
                <a:gd name="T10" fmla="*/ 0 h 21238"/>
                <a:gd name="T11" fmla="*/ 19777 w 19777"/>
                <a:gd name="T12" fmla="*/ 21238 h 21238"/>
              </a:gdLst>
              <a:ahLst/>
              <a:cxnLst>
                <a:cxn ang="T6">
                  <a:pos x="T0" y="T1"/>
                </a:cxn>
                <a:cxn ang="T7">
                  <a:pos x="T2" y="T3"/>
                </a:cxn>
                <a:cxn ang="T8">
                  <a:pos x="T4" y="T5"/>
                </a:cxn>
              </a:cxnLst>
              <a:rect l="T9" t="T10" r="T11" b="T12"/>
              <a:pathLst>
                <a:path w="19777" h="21238" fill="none" extrusionOk="0">
                  <a:moveTo>
                    <a:pt x="3937" y="0"/>
                  </a:moveTo>
                  <a:cubicBezTo>
                    <a:pt x="10970" y="1303"/>
                    <a:pt x="16901" y="6004"/>
                    <a:pt x="19777" y="12552"/>
                  </a:cubicBezTo>
                </a:path>
                <a:path w="19777" h="21238" stroke="0" extrusionOk="0">
                  <a:moveTo>
                    <a:pt x="3937" y="0"/>
                  </a:moveTo>
                  <a:cubicBezTo>
                    <a:pt x="10970" y="1303"/>
                    <a:pt x="16901" y="6004"/>
                    <a:pt x="19777" y="12552"/>
                  </a:cubicBezTo>
                  <a:lnTo>
                    <a:pt x="0" y="21238"/>
                  </a:lnTo>
                  <a:close/>
                </a:path>
              </a:pathLst>
            </a:custGeom>
            <a:noFill/>
            <a:ln w="38100">
              <a:solidFill>
                <a:srgbClr val="003399"/>
              </a:solidFill>
              <a:round/>
              <a:headEnd/>
              <a:tailEnd/>
            </a:ln>
          </p:spPr>
          <p:txBody>
            <a:bodyPr wrap="none" anchor="ctr"/>
            <a:lstStyle/>
            <a:p>
              <a:endParaRPr lang="en-US">
                <a:latin typeface="Arial"/>
                <a:cs typeface="Arial"/>
              </a:endParaRPr>
            </a:p>
          </p:txBody>
        </p:sp>
        <p:sp>
          <p:nvSpPr>
            <p:cNvPr id="69" name="Text Box 4"/>
            <p:cNvSpPr txBox="1">
              <a:spLocks noChangeArrowheads="1"/>
            </p:cNvSpPr>
            <p:nvPr/>
          </p:nvSpPr>
          <p:spPr bwMode="auto">
            <a:xfrm>
              <a:off x="4976" y="2054"/>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grpSp>
        <p:nvGrpSpPr>
          <p:cNvPr id="70" name="Group 6"/>
          <p:cNvGrpSpPr>
            <a:grpSpLocks/>
          </p:cNvGrpSpPr>
          <p:nvPr/>
        </p:nvGrpSpPr>
        <p:grpSpPr bwMode="auto">
          <a:xfrm>
            <a:off x="1398587" y="1900237"/>
            <a:ext cx="3567337" cy="3357888"/>
            <a:chOff x="3226" y="1041"/>
            <a:chExt cx="1978" cy="1966"/>
          </a:xfrm>
        </p:grpSpPr>
        <p:grpSp>
          <p:nvGrpSpPr>
            <p:cNvPr id="71" name="Group 7"/>
            <p:cNvGrpSpPr>
              <a:grpSpLocks/>
            </p:cNvGrpSpPr>
            <p:nvPr/>
          </p:nvGrpSpPr>
          <p:grpSpPr bwMode="auto">
            <a:xfrm>
              <a:off x="3421" y="1302"/>
              <a:ext cx="1661" cy="1413"/>
              <a:chOff x="1098" y="1361"/>
              <a:chExt cx="2116" cy="2027"/>
            </a:xfrm>
          </p:grpSpPr>
          <p:sp>
            <p:nvSpPr>
              <p:cNvPr id="74" name="Line 8"/>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75" name="Line 9"/>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72" name="Text Box 10"/>
            <p:cNvSpPr txBox="1">
              <a:spLocks noChangeArrowheads="1"/>
            </p:cNvSpPr>
            <p:nvPr/>
          </p:nvSpPr>
          <p:spPr bwMode="auto">
            <a:xfrm>
              <a:off x="3226" y="1041"/>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73" name="Text Box 11"/>
            <p:cNvSpPr txBox="1">
              <a:spLocks noChangeArrowheads="1"/>
            </p:cNvSpPr>
            <p:nvPr/>
          </p:nvSpPr>
          <p:spPr bwMode="auto">
            <a:xfrm>
              <a:off x="4817" y="2739"/>
              <a:ext cx="387" cy="26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Q</a:t>
              </a:r>
            </a:p>
          </p:txBody>
        </p:sp>
      </p:grpSp>
      <p:grpSp>
        <p:nvGrpSpPr>
          <p:cNvPr id="76" name="Group 12"/>
          <p:cNvGrpSpPr>
            <a:grpSpLocks/>
          </p:cNvGrpSpPr>
          <p:nvPr/>
        </p:nvGrpSpPr>
        <p:grpSpPr bwMode="auto">
          <a:xfrm>
            <a:off x="1139825" y="2805112"/>
            <a:ext cx="1943100" cy="2386013"/>
            <a:chOff x="2877" y="1902"/>
            <a:chExt cx="1224" cy="1503"/>
          </a:xfrm>
        </p:grpSpPr>
        <p:sp>
          <p:nvSpPr>
            <p:cNvPr id="77" name="Text Box 13"/>
            <p:cNvSpPr txBox="1">
              <a:spLocks noChangeArrowheads="1"/>
            </p:cNvSpPr>
            <p:nvPr/>
          </p:nvSpPr>
          <p:spPr bwMode="auto">
            <a:xfrm>
              <a:off x="3731" y="3117"/>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sp>
          <p:nvSpPr>
            <p:cNvPr id="78" name="Text Box 14"/>
            <p:cNvSpPr txBox="1">
              <a:spLocks noChangeArrowheads="1"/>
            </p:cNvSpPr>
            <p:nvPr/>
          </p:nvSpPr>
          <p:spPr bwMode="auto">
            <a:xfrm>
              <a:off x="2877" y="1902"/>
              <a:ext cx="376"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grpSp>
          <p:nvGrpSpPr>
            <p:cNvPr id="79" name="Group 15"/>
            <p:cNvGrpSpPr>
              <a:grpSpLocks/>
            </p:cNvGrpSpPr>
            <p:nvPr/>
          </p:nvGrpSpPr>
          <p:grpSpPr bwMode="auto">
            <a:xfrm>
              <a:off x="3265" y="2047"/>
              <a:ext cx="662" cy="1079"/>
              <a:chOff x="3265" y="2047"/>
              <a:chExt cx="662" cy="1178"/>
            </a:xfrm>
          </p:grpSpPr>
          <p:sp>
            <p:nvSpPr>
              <p:cNvPr id="81" name="Line 16"/>
              <p:cNvSpPr>
                <a:spLocks noChangeShapeType="1"/>
              </p:cNvSpPr>
              <p:nvPr/>
            </p:nvSpPr>
            <p:spPr bwMode="auto">
              <a:xfrm>
                <a:off x="3920" y="2049"/>
                <a:ext cx="0" cy="1176"/>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82" name="Line 17"/>
              <p:cNvSpPr>
                <a:spLocks noChangeShapeType="1"/>
              </p:cNvSpPr>
              <p:nvPr/>
            </p:nvSpPr>
            <p:spPr bwMode="auto">
              <a:xfrm>
                <a:off x="3265" y="2047"/>
                <a:ext cx="662" cy="0"/>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80" name="Oval 18"/>
            <p:cNvSpPr>
              <a:spLocks noChangeArrowheads="1"/>
            </p:cNvSpPr>
            <p:nvPr/>
          </p:nvSpPr>
          <p:spPr bwMode="auto">
            <a:xfrm>
              <a:off x="3873" y="200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83" name="Group 19"/>
          <p:cNvGrpSpPr>
            <a:grpSpLocks/>
          </p:cNvGrpSpPr>
          <p:nvPr/>
        </p:nvGrpSpPr>
        <p:grpSpPr bwMode="auto">
          <a:xfrm>
            <a:off x="3852862" y="3702050"/>
            <a:ext cx="547688" cy="1492250"/>
            <a:chOff x="4452" y="2467"/>
            <a:chExt cx="345" cy="940"/>
          </a:xfrm>
        </p:grpSpPr>
        <p:sp>
          <p:nvSpPr>
            <p:cNvPr id="84" name="Text Box 20"/>
            <p:cNvSpPr txBox="1">
              <a:spLocks noChangeArrowheads="1"/>
            </p:cNvSpPr>
            <p:nvPr/>
          </p:nvSpPr>
          <p:spPr bwMode="auto">
            <a:xfrm>
              <a:off x="4452" y="3119"/>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85" name="Line 21"/>
            <p:cNvSpPr>
              <a:spLocks noChangeShapeType="1"/>
            </p:cNvSpPr>
            <p:nvPr/>
          </p:nvSpPr>
          <p:spPr bwMode="auto">
            <a:xfrm>
              <a:off x="4623" y="2467"/>
              <a:ext cx="0" cy="654"/>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nvGrpSpPr>
          <p:cNvPr id="86" name="Group 22"/>
          <p:cNvGrpSpPr>
            <a:grpSpLocks/>
          </p:cNvGrpSpPr>
          <p:nvPr/>
        </p:nvGrpSpPr>
        <p:grpSpPr bwMode="auto">
          <a:xfrm>
            <a:off x="1133475" y="3492500"/>
            <a:ext cx="3060700" cy="457200"/>
            <a:chOff x="2873" y="2335"/>
            <a:chExt cx="1928" cy="288"/>
          </a:xfrm>
        </p:grpSpPr>
        <p:sp>
          <p:nvSpPr>
            <p:cNvPr id="87" name="Text Box 23"/>
            <p:cNvSpPr txBox="1">
              <a:spLocks noChangeArrowheads="1"/>
            </p:cNvSpPr>
            <p:nvPr/>
          </p:nvSpPr>
          <p:spPr bwMode="auto">
            <a:xfrm>
              <a:off x="2873" y="2335"/>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88" name="Line 24"/>
            <p:cNvSpPr>
              <a:spLocks noChangeShapeType="1"/>
            </p:cNvSpPr>
            <p:nvPr/>
          </p:nvSpPr>
          <p:spPr bwMode="auto">
            <a:xfrm>
              <a:off x="3264" y="2463"/>
              <a:ext cx="1490"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89" name="Oval 25"/>
            <p:cNvSpPr>
              <a:spLocks noChangeArrowheads="1"/>
            </p:cNvSpPr>
            <p:nvPr/>
          </p:nvSpPr>
          <p:spPr bwMode="auto">
            <a:xfrm>
              <a:off x="4713" y="241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90" name="Line 26"/>
          <p:cNvSpPr>
            <a:spLocks noChangeShapeType="1"/>
          </p:cNvSpPr>
          <p:nvPr/>
        </p:nvSpPr>
        <p:spPr bwMode="auto">
          <a:xfrm rot="10800000" flipH="1" flipV="1">
            <a:off x="1885950" y="3038475"/>
            <a:ext cx="0" cy="657225"/>
          </a:xfrm>
          <a:prstGeom prst="line">
            <a:avLst/>
          </a:prstGeom>
          <a:noFill/>
          <a:ln w="50800">
            <a:solidFill>
              <a:srgbClr val="FF0066"/>
            </a:solidFill>
            <a:round/>
            <a:headEnd/>
            <a:tailEnd type="triangle" w="lg" len="med"/>
          </a:ln>
        </p:spPr>
        <p:txBody>
          <a:bodyPr/>
          <a:lstStyle/>
          <a:p>
            <a:endParaRPr lang="en-US">
              <a:latin typeface="Arial"/>
              <a:cs typeface="Arial"/>
            </a:endParaRPr>
          </a:p>
        </p:txBody>
      </p:sp>
      <p:sp>
        <p:nvSpPr>
          <p:cNvPr id="91" name="Line 27"/>
          <p:cNvSpPr>
            <a:spLocks noChangeShapeType="1"/>
          </p:cNvSpPr>
          <p:nvPr/>
        </p:nvSpPr>
        <p:spPr bwMode="auto">
          <a:xfrm rot="-5400000">
            <a:off x="3464719" y="3966368"/>
            <a:ext cx="0" cy="1300163"/>
          </a:xfrm>
          <a:prstGeom prst="line">
            <a:avLst/>
          </a:prstGeom>
          <a:noFill/>
          <a:ln w="50800">
            <a:solidFill>
              <a:srgbClr val="009900"/>
            </a:solidFill>
            <a:round/>
            <a:headEnd/>
            <a:tailEnd type="triangle" w="lg" len="med"/>
          </a:ln>
        </p:spPr>
        <p:txBody>
          <a:bodyPr/>
          <a:lstStyle/>
          <a:p>
            <a:endParaRPr lang="en-US">
              <a:latin typeface="Arial"/>
              <a:cs typeface="Arial"/>
            </a:endParaRPr>
          </a:p>
        </p:txBody>
      </p:sp>
      <p:sp>
        <p:nvSpPr>
          <p:cNvPr id="92" name="Text Box 28"/>
          <p:cNvSpPr txBox="1">
            <a:spLocks noChangeArrowheads="1"/>
          </p:cNvSpPr>
          <p:nvPr/>
        </p:nvSpPr>
        <p:spPr bwMode="auto">
          <a:xfrm>
            <a:off x="2422525" y="5334000"/>
            <a:ext cx="2166937" cy="830997"/>
          </a:xfrm>
          <a:prstGeom prst="rect">
            <a:avLst/>
          </a:prstGeom>
          <a:solidFill>
            <a:srgbClr val="66FF66"/>
          </a:solidFill>
          <a:ln w="9525">
            <a:no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rises more than 10%</a:t>
            </a:r>
          </a:p>
        </p:txBody>
      </p:sp>
      <p:sp>
        <p:nvSpPr>
          <p:cNvPr id="93" name="Text Box 41"/>
          <p:cNvSpPr txBox="1">
            <a:spLocks noChangeArrowheads="1"/>
          </p:cNvSpPr>
          <p:nvPr/>
        </p:nvSpPr>
        <p:spPr bwMode="auto">
          <a:xfrm>
            <a:off x="152400" y="4419600"/>
            <a:ext cx="1203325" cy="830997"/>
          </a:xfrm>
          <a:prstGeom prst="rect">
            <a:avLst/>
          </a:prstGeom>
          <a:solidFill>
            <a:srgbClr val="FFCCCC">
              <a:alpha val="50195"/>
            </a:srgbClr>
          </a:solidFill>
          <a:ln w="9525">
            <a:no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falls by 10%</a:t>
            </a:r>
          </a:p>
        </p:txBody>
      </p:sp>
      <p:sp>
        <p:nvSpPr>
          <p:cNvPr id="44"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658933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wipe(up)">
                                      <p:cBhvr>
                                        <p:cTn id="14" dur="500"/>
                                        <p:tgtEl>
                                          <p:spTgt spid="9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wipe(left)">
                                      <p:cBhvr>
                                        <p:cTn id="18" dur="500"/>
                                        <p:tgtEl>
                                          <p:spTgt spid="8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91"/>
                                        </p:tgtEl>
                                        <p:attrNameLst>
                                          <p:attrName>style.visibility</p:attrName>
                                        </p:attrNameLst>
                                      </p:cBhvr>
                                      <p:to>
                                        <p:strVal val="visible"/>
                                      </p:to>
                                    </p:set>
                                    <p:animEffect transition="in" filter="wipe(left)">
                                      <p:cBhvr>
                                        <p:cTn id="30" dur="500"/>
                                        <p:tgtEl>
                                          <p:spTgt spid="91"/>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up)">
                                      <p:cBhvr>
                                        <p:cTn id="34" dur="500"/>
                                        <p:tgtEl>
                                          <p:spTgt spid="8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wipe(left)">
                                      <p:cBhvr>
                                        <p:cTn id="43" dur="500"/>
                                        <p:tgtEl>
                                          <p:spTgt spid="3">
                                            <p:txEl>
                                              <p:pRg st="0" end="0"/>
                                            </p:txEl>
                                          </p:spTgt>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wipe(left)">
                                      <p:cBhvr>
                                        <p:cTn id="47" dur="500"/>
                                        <p:tgtEl>
                                          <p:spTgt spid="3">
                                            <p:txEl>
                                              <p:pRg st="1" end="1"/>
                                            </p:txEl>
                                          </p:spTgt>
                                        </p:tgtEl>
                                      </p:cBhvr>
                                    </p:animEffect>
                                  </p:childTnLst>
                                </p:cTn>
                              </p:par>
                            </p:childTnLst>
                          </p:cTn>
                        </p:par>
                        <p:par>
                          <p:cTn id="48" fill="hold">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wipe(left)">
                                      <p:cBhvr>
                                        <p:cTn id="51" dur="500"/>
                                        <p:tgtEl>
                                          <p:spTgt spid="3">
                                            <p:txEl>
                                              <p:pRg st="2" end="2"/>
                                            </p:txEl>
                                          </p:spTgt>
                                        </p:tgtEl>
                                      </p:cBhvr>
                                    </p:animEffect>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left)">
                                      <p:cBhvr>
                                        <p:cTn id="55" dur="500"/>
                                        <p:tgtEl>
                                          <p:spTgt spid="3">
                                            <p:txEl>
                                              <p:pRg st="3" end="3"/>
                                            </p:txEl>
                                          </p:spTgt>
                                        </p:tgtEl>
                                      </p:cBhvr>
                                    </p:animEffect>
                                  </p:childTnLst>
                                </p:cTn>
                              </p:par>
                            </p:childTnLst>
                          </p:cTn>
                        </p:par>
                        <p:par>
                          <p:cTn id="56" fill="hold">
                            <p:stCondLst>
                              <p:cond delay="2500"/>
                            </p:stCondLst>
                            <p:childTnLst>
                              <p:par>
                                <p:cTn id="57" presetID="22" presetClass="entr" presetSubtype="8" fill="hold" grpId="0" nodeType="after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wipe(left)">
                                      <p:cBhvr>
                                        <p:cTn id="59" dur="500"/>
                                        <p:tgtEl>
                                          <p:spTgt spid="3">
                                            <p:txEl>
                                              <p:pRg st="4" end="4"/>
                                            </p:txEl>
                                          </p:spTgt>
                                        </p:tgtEl>
                                      </p:cBhvr>
                                    </p:animEffect>
                                  </p:childTnLst>
                                </p:cTn>
                              </p:par>
                            </p:childTnLst>
                          </p:cTn>
                        </p:par>
                        <p:par>
                          <p:cTn id="60" fill="hold">
                            <p:stCondLst>
                              <p:cond delay="3000"/>
                            </p:stCondLst>
                            <p:childTnLst>
                              <p:par>
                                <p:cTn id="61" presetID="22" presetClass="entr" presetSubtype="8" fill="hold" grpId="0" nodeType="after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wipe(left)">
                                      <p:cBhvr>
                                        <p:cTn id="6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0" grpId="0" animBg="1"/>
      <p:bldP spid="91" grpId="0" animBg="1"/>
      <p:bldP spid="92" grpId="0" animBg="1"/>
      <p:bldP spid="9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Perfectly elastic demand</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22</a:t>
            </a:fld>
            <a:endParaRPr lang="en-US" dirty="0"/>
          </a:p>
        </p:txBody>
      </p:sp>
      <p:sp>
        <p:nvSpPr>
          <p:cNvPr id="3" name="Text Placeholder 2"/>
          <p:cNvSpPr>
            <a:spLocks noGrp="1"/>
          </p:cNvSpPr>
          <p:nvPr>
            <p:ph idx="12"/>
          </p:nvPr>
        </p:nvSpPr>
        <p:spPr>
          <a:xfrm>
            <a:off x="5578053" y="1905000"/>
            <a:ext cx="3489747" cy="4387849"/>
          </a:xfrm>
        </p:spPr>
        <p:txBody>
          <a:bodyPr>
            <a:noAutofit/>
          </a:bodyPr>
          <a:lstStyle/>
          <a:p>
            <a:r>
              <a:rPr lang="en-US" sz="3200" b="1" i="1" dirty="0"/>
              <a:t>D</a:t>
            </a:r>
            <a:r>
              <a:rPr lang="en-US" sz="3200" dirty="0"/>
              <a:t> curve</a:t>
            </a:r>
          </a:p>
          <a:p>
            <a:pPr marL="0" indent="0">
              <a:buNone/>
            </a:pPr>
            <a:r>
              <a:rPr lang="en-US" sz="3200" dirty="0">
                <a:solidFill>
                  <a:schemeClr val="accent2">
                    <a:lumMod val="75000"/>
                  </a:schemeClr>
                </a:solidFill>
              </a:rPr>
              <a:t>	</a:t>
            </a:r>
            <a:r>
              <a:rPr lang="en-US" sz="3200" dirty="0">
                <a:solidFill>
                  <a:srgbClr val="FF0000"/>
                </a:solidFill>
              </a:rPr>
              <a:t>horizontal</a:t>
            </a:r>
          </a:p>
          <a:p>
            <a:r>
              <a:rPr lang="en-US" sz="3200" dirty="0">
                <a:cs typeface="Arial"/>
              </a:rPr>
              <a:t>Consumers’ price sensitivity:</a:t>
            </a:r>
          </a:p>
          <a:p>
            <a:pPr marL="0" indent="0">
              <a:buNone/>
            </a:pPr>
            <a:r>
              <a:rPr lang="en-US" sz="3200" dirty="0">
                <a:solidFill>
                  <a:schemeClr val="accent2">
                    <a:lumMod val="75000"/>
                  </a:schemeClr>
                </a:solidFill>
                <a:cs typeface="Arial"/>
              </a:rPr>
              <a:t>	</a:t>
            </a:r>
            <a:r>
              <a:rPr lang="en-US" sz="3200" dirty="0">
                <a:solidFill>
                  <a:srgbClr val="FF0000"/>
                </a:solidFill>
                <a:cs typeface="Arial"/>
              </a:rPr>
              <a:t>extreme</a:t>
            </a:r>
          </a:p>
          <a:p>
            <a:r>
              <a:rPr lang="en-US" sz="3200" dirty="0">
                <a:cs typeface="Arial"/>
              </a:rPr>
              <a:t>Elasticity:</a:t>
            </a:r>
          </a:p>
          <a:p>
            <a:pPr marL="0" indent="0">
              <a:buNone/>
            </a:pPr>
            <a:r>
              <a:rPr lang="en-US" sz="3200" dirty="0">
                <a:solidFill>
                  <a:schemeClr val="accent2">
                    <a:lumMod val="75000"/>
                  </a:schemeClr>
                </a:solidFill>
                <a:cs typeface="Arial"/>
              </a:rPr>
              <a:t>	</a:t>
            </a:r>
            <a:r>
              <a:rPr lang="en-US" sz="3200" dirty="0">
                <a:solidFill>
                  <a:srgbClr val="FF0000"/>
                </a:solidFill>
                <a:cs typeface="Arial"/>
              </a:rPr>
              <a:t>infinity</a:t>
            </a:r>
          </a:p>
          <a:p>
            <a:endParaRPr lang="en-US" sz="3200" dirty="0"/>
          </a:p>
        </p:txBody>
      </p:sp>
      <p:sp>
        <p:nvSpPr>
          <p:cNvPr id="6" name="Text Box 26"/>
          <p:cNvSpPr txBox="1">
            <a:spLocks noChangeArrowheads="1"/>
          </p:cNvSpPr>
          <p:nvPr/>
        </p:nvSpPr>
        <p:spPr bwMode="auto">
          <a:xfrm>
            <a:off x="6057900" y="871538"/>
            <a:ext cx="1171575" cy="477054"/>
          </a:xfrm>
          <a:prstGeom prst="rect">
            <a:avLst/>
          </a:prstGeom>
          <a:noFill/>
          <a:ln w="9525">
            <a:noFill/>
            <a:miter lim="800000"/>
            <a:headEnd/>
            <a:tailEnd/>
          </a:ln>
        </p:spPr>
        <p:txBody>
          <a:bodyPr>
            <a:spAutoFit/>
          </a:bodyPr>
          <a:lstStyle/>
          <a:p>
            <a:pPr algn="ctr">
              <a:spcBef>
                <a:spcPct val="50000"/>
              </a:spcBef>
            </a:pPr>
            <a:r>
              <a:rPr lang="en-US" sz="2500" dirty="0">
                <a:solidFill>
                  <a:srgbClr val="006600"/>
                </a:solidFill>
                <a:latin typeface="Arial"/>
                <a:cs typeface="Arial"/>
              </a:rPr>
              <a:t>any %</a:t>
            </a:r>
            <a:endParaRPr lang="en-US" sz="2500" b="1" i="1" baseline="30000" dirty="0">
              <a:solidFill>
                <a:srgbClr val="006600"/>
              </a:solidFill>
              <a:latin typeface="Arial"/>
              <a:cs typeface="Arial"/>
            </a:endParaRPr>
          </a:p>
        </p:txBody>
      </p:sp>
      <p:sp>
        <p:nvSpPr>
          <p:cNvPr id="7" name="Text Box 27"/>
          <p:cNvSpPr txBox="1">
            <a:spLocks noChangeArrowheads="1"/>
          </p:cNvSpPr>
          <p:nvPr/>
        </p:nvSpPr>
        <p:spPr bwMode="auto">
          <a:xfrm>
            <a:off x="6064250" y="1379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FF0066"/>
                </a:solidFill>
                <a:latin typeface="Arial"/>
                <a:cs typeface="Arial"/>
              </a:rPr>
              <a:t>0%</a:t>
            </a:r>
            <a:endParaRPr lang="en-US" sz="2500" b="1" i="1" baseline="30000" dirty="0">
              <a:solidFill>
                <a:srgbClr val="FF0066"/>
              </a:solidFill>
              <a:latin typeface="Arial"/>
              <a:cs typeface="Arial"/>
            </a:endParaRPr>
          </a:p>
        </p:txBody>
      </p:sp>
      <p:sp>
        <p:nvSpPr>
          <p:cNvPr id="8" name="Text Box 28"/>
          <p:cNvSpPr txBox="1">
            <a:spLocks noChangeArrowheads="1"/>
          </p:cNvSpPr>
          <p:nvPr/>
        </p:nvSpPr>
        <p:spPr bwMode="auto">
          <a:xfrm>
            <a:off x="7202488" y="1111250"/>
            <a:ext cx="1588586" cy="492443"/>
          </a:xfrm>
          <a:prstGeom prst="rect">
            <a:avLst/>
          </a:prstGeom>
          <a:noFill/>
          <a:ln w="9525">
            <a:noFill/>
            <a:miter lim="800000"/>
            <a:headEnd/>
            <a:tailEnd/>
          </a:ln>
        </p:spPr>
        <p:txBody>
          <a:bodyPr wrap="square">
            <a:spAutoFit/>
          </a:bodyPr>
          <a:lstStyle/>
          <a:p>
            <a:pPr algn="ctr">
              <a:spcBef>
                <a:spcPct val="50000"/>
              </a:spcBef>
            </a:pPr>
            <a:r>
              <a:rPr lang="en-US" sz="2600" dirty="0">
                <a:solidFill>
                  <a:srgbClr val="0000FF"/>
                </a:solidFill>
                <a:latin typeface="Arial"/>
                <a:cs typeface="Arial"/>
              </a:rPr>
              <a:t>= infinity</a:t>
            </a:r>
          </a:p>
        </p:txBody>
      </p:sp>
      <p:grpSp>
        <p:nvGrpSpPr>
          <p:cNvPr id="9" name="Group 29"/>
          <p:cNvGrpSpPr>
            <a:grpSpLocks/>
          </p:cNvGrpSpPr>
          <p:nvPr/>
        </p:nvGrpSpPr>
        <p:grpSpPr bwMode="auto">
          <a:xfrm>
            <a:off x="725488" y="874713"/>
            <a:ext cx="6413500" cy="981075"/>
            <a:chOff x="747" y="551"/>
            <a:chExt cx="4040" cy="618"/>
          </a:xfrm>
        </p:grpSpPr>
        <p:sp>
          <p:nvSpPr>
            <p:cNvPr id="10" name="Text Box 30"/>
            <p:cNvSpPr txBox="1">
              <a:spLocks noChangeArrowheads="1"/>
            </p:cNvSpPr>
            <p:nvPr/>
          </p:nvSpPr>
          <p:spPr bwMode="auto">
            <a:xfrm>
              <a:off x="747" y="603"/>
              <a:ext cx="1436" cy="521"/>
            </a:xfrm>
            <a:prstGeom prst="rect">
              <a:avLst/>
            </a:prstGeom>
            <a:noFill/>
            <a:ln w="9525">
              <a:noFill/>
              <a:miter lim="800000"/>
              <a:headEnd/>
              <a:tailEnd/>
            </a:ln>
          </p:spPr>
          <p:txBody>
            <a:bodyPr>
              <a:spAutoFit/>
            </a:bodyPr>
            <a:lstStyle/>
            <a:p>
              <a:pPr algn="ctr">
                <a:lnSpc>
                  <a:spcPct val="95000"/>
                </a:lnSpc>
                <a:spcBef>
                  <a:spcPct val="50000"/>
                </a:spcBef>
              </a:pPr>
              <a:r>
                <a:rPr lang="en-US" sz="2500" dirty="0">
                  <a:latin typeface="Arial"/>
                  <a:cs typeface="Arial"/>
                </a:rPr>
                <a:t>Price elasticity </a:t>
              </a:r>
              <a:br>
                <a:rPr lang="en-US" sz="2500" dirty="0">
                  <a:latin typeface="Arial"/>
                  <a:cs typeface="Arial"/>
                </a:rPr>
              </a:br>
              <a:r>
                <a:rPr lang="en-US" sz="2500" dirty="0">
                  <a:latin typeface="Arial"/>
                  <a:cs typeface="Arial"/>
                </a:rPr>
                <a:t>of demand</a:t>
              </a:r>
            </a:p>
          </p:txBody>
        </p:sp>
        <p:sp>
          <p:nvSpPr>
            <p:cNvPr id="11" name="Text Box 31"/>
            <p:cNvSpPr txBox="1">
              <a:spLocks noChangeArrowheads="1"/>
            </p:cNvSpPr>
            <p:nvPr/>
          </p:nvSpPr>
          <p:spPr bwMode="auto">
            <a:xfrm>
              <a:off x="2091" y="704"/>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12" name="Text Box 32"/>
            <p:cNvSpPr txBox="1">
              <a:spLocks noChangeArrowheads="1"/>
            </p:cNvSpPr>
            <p:nvPr/>
          </p:nvSpPr>
          <p:spPr bwMode="auto">
            <a:xfrm>
              <a:off x="2358" y="55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Q</a:t>
              </a:r>
              <a:endParaRPr lang="en-US" sz="2500" b="1" i="1" baseline="30000">
                <a:latin typeface="Arial"/>
                <a:cs typeface="Arial"/>
              </a:endParaRPr>
            </a:p>
          </p:txBody>
        </p:sp>
        <p:sp>
          <p:nvSpPr>
            <p:cNvPr id="13" name="Text Box 33"/>
            <p:cNvSpPr txBox="1">
              <a:spLocks noChangeArrowheads="1"/>
            </p:cNvSpPr>
            <p:nvPr/>
          </p:nvSpPr>
          <p:spPr bwMode="auto">
            <a:xfrm>
              <a:off x="2362" y="871"/>
              <a:ext cx="1502" cy="298"/>
            </a:xfrm>
            <a:prstGeom prst="rect">
              <a:avLst/>
            </a:prstGeom>
            <a:noFill/>
            <a:ln w="9525">
              <a:noFill/>
              <a:miter lim="800000"/>
              <a:headEnd/>
              <a:tailEnd/>
            </a:ln>
          </p:spPr>
          <p:txBody>
            <a:bodyPr>
              <a:spAutoFit/>
            </a:bodyPr>
            <a:lstStyle/>
            <a:p>
              <a:pPr algn="ctr">
                <a:spcBef>
                  <a:spcPct val="50000"/>
                </a:spcBef>
              </a:pPr>
              <a:r>
                <a:rPr lang="en-US" sz="2500" dirty="0">
                  <a:latin typeface="Arial"/>
                  <a:cs typeface="Arial"/>
                </a:rPr>
                <a:t>% change in </a:t>
              </a:r>
              <a:r>
                <a:rPr lang="en-US" sz="2500" b="1" i="1" dirty="0">
                  <a:latin typeface="Arial"/>
                  <a:cs typeface="Arial"/>
                </a:rPr>
                <a:t>P</a:t>
              </a:r>
              <a:endParaRPr lang="en-US" sz="2500" b="1" i="1" baseline="30000" dirty="0">
                <a:latin typeface="Arial"/>
                <a:cs typeface="Arial"/>
              </a:endParaRPr>
            </a:p>
          </p:txBody>
        </p:sp>
        <p:sp>
          <p:nvSpPr>
            <p:cNvPr id="14" name="Line 34"/>
            <p:cNvSpPr>
              <a:spLocks noChangeShapeType="1"/>
            </p:cNvSpPr>
            <p:nvPr/>
          </p:nvSpPr>
          <p:spPr bwMode="auto">
            <a:xfrm>
              <a:off x="2417" y="859"/>
              <a:ext cx="1404" cy="0"/>
            </a:xfrm>
            <a:prstGeom prst="line">
              <a:avLst/>
            </a:prstGeom>
            <a:noFill/>
            <a:ln w="12700">
              <a:solidFill>
                <a:schemeClr val="tx1"/>
              </a:solidFill>
              <a:round/>
              <a:headEnd/>
              <a:tailEnd/>
            </a:ln>
          </p:spPr>
          <p:txBody>
            <a:bodyPr/>
            <a:lstStyle/>
            <a:p>
              <a:endParaRPr lang="en-US">
                <a:latin typeface="Arial"/>
                <a:cs typeface="Arial"/>
              </a:endParaRPr>
            </a:p>
          </p:txBody>
        </p:sp>
        <p:sp>
          <p:nvSpPr>
            <p:cNvPr id="15" name="Text Box 35"/>
            <p:cNvSpPr txBox="1">
              <a:spLocks noChangeArrowheads="1"/>
            </p:cNvSpPr>
            <p:nvPr/>
          </p:nvSpPr>
          <p:spPr bwMode="auto">
            <a:xfrm>
              <a:off x="3839" y="702"/>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16" name="Line 36"/>
            <p:cNvSpPr>
              <a:spLocks noChangeShapeType="1"/>
            </p:cNvSpPr>
            <p:nvPr/>
          </p:nvSpPr>
          <p:spPr bwMode="auto">
            <a:xfrm>
              <a:off x="4171" y="860"/>
              <a:ext cx="616" cy="0"/>
            </a:xfrm>
            <a:prstGeom prst="line">
              <a:avLst/>
            </a:prstGeom>
            <a:noFill/>
            <a:ln w="12700">
              <a:solidFill>
                <a:schemeClr val="tx1"/>
              </a:solidFill>
              <a:round/>
              <a:headEnd/>
              <a:tailEnd/>
            </a:ln>
          </p:spPr>
          <p:txBody>
            <a:bodyPr/>
            <a:lstStyle/>
            <a:p>
              <a:endParaRPr lang="en-US">
                <a:latin typeface="Arial"/>
                <a:cs typeface="Arial"/>
              </a:endParaRPr>
            </a:p>
          </p:txBody>
        </p:sp>
      </p:grpSp>
      <p:grpSp>
        <p:nvGrpSpPr>
          <p:cNvPr id="44" name="Group 2"/>
          <p:cNvGrpSpPr>
            <a:grpSpLocks/>
          </p:cNvGrpSpPr>
          <p:nvPr/>
        </p:nvGrpSpPr>
        <p:grpSpPr bwMode="auto">
          <a:xfrm>
            <a:off x="2255838" y="2590800"/>
            <a:ext cx="2986088" cy="457200"/>
            <a:chOff x="3262" y="1764"/>
            <a:chExt cx="1881" cy="288"/>
          </a:xfrm>
        </p:grpSpPr>
        <p:sp>
          <p:nvSpPr>
            <p:cNvPr id="45" name="Line 3"/>
            <p:cNvSpPr>
              <a:spLocks noChangeShapeType="1"/>
            </p:cNvSpPr>
            <p:nvPr/>
          </p:nvSpPr>
          <p:spPr bwMode="auto">
            <a:xfrm>
              <a:off x="3262" y="2045"/>
              <a:ext cx="1765" cy="0"/>
            </a:xfrm>
            <a:prstGeom prst="line">
              <a:avLst/>
            </a:prstGeom>
            <a:noFill/>
            <a:ln w="38100">
              <a:solidFill>
                <a:srgbClr val="003399"/>
              </a:solidFill>
              <a:round/>
              <a:headEnd/>
              <a:tailEnd/>
            </a:ln>
          </p:spPr>
          <p:txBody>
            <a:bodyPr/>
            <a:lstStyle/>
            <a:p>
              <a:endParaRPr lang="en-US">
                <a:latin typeface="Arial"/>
                <a:cs typeface="Arial"/>
              </a:endParaRPr>
            </a:p>
          </p:txBody>
        </p:sp>
        <p:sp>
          <p:nvSpPr>
            <p:cNvPr id="46" name="Text Box 4"/>
            <p:cNvSpPr txBox="1">
              <a:spLocks noChangeArrowheads="1"/>
            </p:cNvSpPr>
            <p:nvPr/>
          </p:nvSpPr>
          <p:spPr bwMode="auto">
            <a:xfrm>
              <a:off x="4769" y="1764"/>
              <a:ext cx="374" cy="28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D</a:t>
              </a:r>
            </a:p>
          </p:txBody>
        </p:sp>
      </p:grpSp>
      <p:grpSp>
        <p:nvGrpSpPr>
          <p:cNvPr id="47" name="Group 6"/>
          <p:cNvGrpSpPr>
            <a:grpSpLocks/>
          </p:cNvGrpSpPr>
          <p:nvPr/>
        </p:nvGrpSpPr>
        <p:grpSpPr bwMode="auto">
          <a:xfrm>
            <a:off x="1903412" y="1905000"/>
            <a:ext cx="3671940" cy="3352764"/>
            <a:chOff x="3226" y="1041"/>
            <a:chExt cx="2036" cy="1963"/>
          </a:xfrm>
        </p:grpSpPr>
        <p:grpSp>
          <p:nvGrpSpPr>
            <p:cNvPr id="48" name="Group 7"/>
            <p:cNvGrpSpPr>
              <a:grpSpLocks/>
            </p:cNvGrpSpPr>
            <p:nvPr/>
          </p:nvGrpSpPr>
          <p:grpSpPr bwMode="auto">
            <a:xfrm>
              <a:off x="3421" y="1302"/>
              <a:ext cx="1661" cy="1413"/>
              <a:chOff x="1098" y="1361"/>
              <a:chExt cx="2116" cy="2027"/>
            </a:xfrm>
          </p:grpSpPr>
          <p:sp>
            <p:nvSpPr>
              <p:cNvPr id="51" name="Line 8"/>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52" name="Line 9"/>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9" name="Text Box 10"/>
            <p:cNvSpPr txBox="1">
              <a:spLocks noChangeArrowheads="1"/>
            </p:cNvSpPr>
            <p:nvPr/>
          </p:nvSpPr>
          <p:spPr bwMode="auto">
            <a:xfrm>
              <a:off x="3226" y="1041"/>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50" name="Text Box 11"/>
            <p:cNvSpPr txBox="1">
              <a:spLocks noChangeArrowheads="1"/>
            </p:cNvSpPr>
            <p:nvPr/>
          </p:nvSpPr>
          <p:spPr bwMode="auto">
            <a:xfrm>
              <a:off x="4875" y="2736"/>
              <a:ext cx="387" cy="26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Q</a:t>
              </a:r>
            </a:p>
          </p:txBody>
        </p:sp>
      </p:grpSp>
      <p:sp>
        <p:nvSpPr>
          <p:cNvPr id="53" name="Text Box 12"/>
          <p:cNvSpPr txBox="1">
            <a:spLocks noChangeArrowheads="1"/>
          </p:cNvSpPr>
          <p:nvPr/>
        </p:nvSpPr>
        <p:spPr bwMode="auto">
          <a:xfrm>
            <a:off x="1590675" y="2809875"/>
            <a:ext cx="650875" cy="457200"/>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grpSp>
        <p:nvGrpSpPr>
          <p:cNvPr id="54" name="Group 13"/>
          <p:cNvGrpSpPr>
            <a:grpSpLocks/>
          </p:cNvGrpSpPr>
          <p:nvPr/>
        </p:nvGrpSpPr>
        <p:grpSpPr bwMode="auto">
          <a:xfrm>
            <a:off x="3000375" y="2970213"/>
            <a:ext cx="587375" cy="2225675"/>
            <a:chOff x="3731" y="2003"/>
            <a:chExt cx="370" cy="1402"/>
          </a:xfrm>
        </p:grpSpPr>
        <p:sp>
          <p:nvSpPr>
            <p:cNvPr id="55" name="Text Box 14"/>
            <p:cNvSpPr txBox="1">
              <a:spLocks noChangeArrowheads="1"/>
            </p:cNvSpPr>
            <p:nvPr/>
          </p:nvSpPr>
          <p:spPr bwMode="auto">
            <a:xfrm>
              <a:off x="3731" y="3117"/>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sp>
          <p:nvSpPr>
            <p:cNvPr id="56" name="Line 15"/>
            <p:cNvSpPr>
              <a:spLocks noChangeShapeType="1"/>
            </p:cNvSpPr>
            <p:nvPr/>
          </p:nvSpPr>
          <p:spPr bwMode="auto">
            <a:xfrm>
              <a:off x="3920" y="2049"/>
              <a:ext cx="0" cy="1077"/>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57" name="Oval 16"/>
            <p:cNvSpPr>
              <a:spLocks noChangeArrowheads="1"/>
            </p:cNvSpPr>
            <p:nvPr/>
          </p:nvSpPr>
          <p:spPr bwMode="auto">
            <a:xfrm>
              <a:off x="3873" y="200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58" name="Line 17"/>
          <p:cNvSpPr>
            <a:spLocks noChangeShapeType="1"/>
          </p:cNvSpPr>
          <p:nvPr/>
        </p:nvSpPr>
        <p:spPr bwMode="auto">
          <a:xfrm rot="5400000" flipV="1">
            <a:off x="3864769" y="4075906"/>
            <a:ext cx="0" cy="1090613"/>
          </a:xfrm>
          <a:prstGeom prst="line">
            <a:avLst/>
          </a:prstGeom>
          <a:noFill/>
          <a:ln w="50800">
            <a:solidFill>
              <a:srgbClr val="006600"/>
            </a:solidFill>
            <a:round/>
            <a:headEnd/>
            <a:tailEnd type="triangle" w="lg" len="med"/>
          </a:ln>
        </p:spPr>
        <p:txBody>
          <a:bodyPr/>
          <a:lstStyle/>
          <a:p>
            <a:endParaRPr lang="en-US">
              <a:latin typeface="Arial"/>
              <a:cs typeface="Arial"/>
            </a:endParaRPr>
          </a:p>
        </p:txBody>
      </p:sp>
      <p:sp>
        <p:nvSpPr>
          <p:cNvPr id="59" name="Text Box 18"/>
          <p:cNvSpPr txBox="1">
            <a:spLocks noChangeArrowheads="1"/>
          </p:cNvSpPr>
          <p:nvPr/>
        </p:nvSpPr>
        <p:spPr bwMode="auto">
          <a:xfrm>
            <a:off x="255588" y="3352800"/>
            <a:ext cx="1725612" cy="830997"/>
          </a:xfrm>
          <a:prstGeom prst="rect">
            <a:avLst/>
          </a:prstGeom>
          <a:solidFill>
            <a:srgbClr val="FFCCCC">
              <a:alpha val="50195"/>
            </a:srgbClr>
          </a:solidFill>
          <a:ln w="9525">
            <a:solidFill>
              <a:srgbClr val="FF0066"/>
            </a:solid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changes by 0%</a:t>
            </a:r>
          </a:p>
        </p:txBody>
      </p:sp>
      <p:sp>
        <p:nvSpPr>
          <p:cNvPr id="60" name="Text Box 19"/>
          <p:cNvSpPr txBox="1">
            <a:spLocks noChangeArrowheads="1"/>
          </p:cNvSpPr>
          <p:nvPr/>
        </p:nvSpPr>
        <p:spPr bwMode="auto">
          <a:xfrm>
            <a:off x="2971800" y="5349875"/>
            <a:ext cx="1847850" cy="830997"/>
          </a:xfrm>
          <a:prstGeom prst="rect">
            <a:avLst/>
          </a:prstGeom>
          <a:solidFill>
            <a:srgbClr val="66FF66"/>
          </a:solidFill>
          <a:ln w="9525">
            <a:solidFill>
              <a:srgbClr val="006600"/>
            </a:solid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changes </a:t>
            </a:r>
            <a:br>
              <a:rPr lang="en-US" sz="2400" dirty="0">
                <a:latin typeface="Arial"/>
                <a:cs typeface="Arial"/>
              </a:rPr>
            </a:br>
            <a:r>
              <a:rPr lang="en-US" sz="2400" dirty="0">
                <a:latin typeface="Arial"/>
                <a:cs typeface="Arial"/>
              </a:rPr>
              <a:t>by any %</a:t>
            </a:r>
          </a:p>
        </p:txBody>
      </p:sp>
      <p:grpSp>
        <p:nvGrpSpPr>
          <p:cNvPr id="61" name="Group 24"/>
          <p:cNvGrpSpPr>
            <a:grpSpLocks/>
          </p:cNvGrpSpPr>
          <p:nvPr/>
        </p:nvGrpSpPr>
        <p:grpSpPr bwMode="auto">
          <a:xfrm>
            <a:off x="4108450" y="2967038"/>
            <a:ext cx="587375" cy="2225675"/>
            <a:chOff x="3731" y="2003"/>
            <a:chExt cx="370" cy="1402"/>
          </a:xfrm>
        </p:grpSpPr>
        <p:sp>
          <p:nvSpPr>
            <p:cNvPr id="62" name="Text Box 25"/>
            <p:cNvSpPr txBox="1">
              <a:spLocks noChangeArrowheads="1"/>
            </p:cNvSpPr>
            <p:nvPr/>
          </p:nvSpPr>
          <p:spPr bwMode="auto">
            <a:xfrm>
              <a:off x="3731" y="3117"/>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63" name="Line 26"/>
            <p:cNvSpPr>
              <a:spLocks noChangeShapeType="1"/>
            </p:cNvSpPr>
            <p:nvPr/>
          </p:nvSpPr>
          <p:spPr bwMode="auto">
            <a:xfrm>
              <a:off x="3920" y="2049"/>
              <a:ext cx="0" cy="1077"/>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64" name="Oval 27"/>
            <p:cNvSpPr>
              <a:spLocks noChangeArrowheads="1"/>
            </p:cNvSpPr>
            <p:nvPr/>
          </p:nvSpPr>
          <p:spPr bwMode="auto">
            <a:xfrm>
              <a:off x="3873" y="200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65" name="Text Box 28"/>
          <p:cNvSpPr txBox="1">
            <a:spLocks noChangeArrowheads="1"/>
          </p:cNvSpPr>
          <p:nvPr/>
        </p:nvSpPr>
        <p:spPr bwMode="auto">
          <a:xfrm>
            <a:off x="1025525" y="2813050"/>
            <a:ext cx="809625" cy="457200"/>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r>
              <a:rPr lang="en-US" sz="2400">
                <a:latin typeface="Arial"/>
                <a:cs typeface="Arial"/>
              </a:rPr>
              <a:t> =</a:t>
            </a:r>
            <a:endParaRPr lang="en-US" sz="2400" b="1" baseline="-25000">
              <a:latin typeface="Arial"/>
              <a:cs typeface="Arial"/>
            </a:endParaRPr>
          </a:p>
        </p:txBody>
      </p:sp>
      <p:sp>
        <p:nvSpPr>
          <p:cNvPr id="39"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48058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left)">
                                      <p:cBhvr>
                                        <p:cTn id="26" dur="500"/>
                                        <p:tgtEl>
                                          <p:spTgt spid="58"/>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up)">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wipe(left)">
                                      <p:cBhvr>
                                        <p:cTn id="39" dur="500"/>
                                        <p:tgtEl>
                                          <p:spTgt spid="3">
                                            <p:txEl>
                                              <p:pRg st="0" end="0"/>
                                            </p:txEl>
                                          </p:spTgt>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left)">
                                      <p:cBhvr>
                                        <p:cTn id="43" dur="500"/>
                                        <p:tgtEl>
                                          <p:spTgt spid="3">
                                            <p:txEl>
                                              <p:pRg st="1" end="1"/>
                                            </p:txEl>
                                          </p:spTgt>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wipe(left)">
                                      <p:cBhvr>
                                        <p:cTn id="47" dur="500"/>
                                        <p:tgtEl>
                                          <p:spTgt spid="3">
                                            <p:txEl>
                                              <p:pRg st="2" end="2"/>
                                            </p:txEl>
                                          </p:spTgt>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wipe(left)">
                                      <p:cBhvr>
                                        <p:cTn id="51" dur="500"/>
                                        <p:tgtEl>
                                          <p:spTgt spid="3">
                                            <p:txEl>
                                              <p:pRg st="3" end="3"/>
                                            </p:txEl>
                                          </p:spTgt>
                                        </p:tgtEl>
                                      </p:cBhvr>
                                    </p:animEffect>
                                  </p:childTnLst>
                                </p:cTn>
                              </p:par>
                            </p:childTnLst>
                          </p:cTn>
                        </p:par>
                        <p:par>
                          <p:cTn id="52" fill="hold">
                            <p:stCondLst>
                              <p:cond delay="2500"/>
                            </p:stCondLst>
                            <p:childTnLst>
                              <p:par>
                                <p:cTn id="53" presetID="22" presetClass="entr" presetSubtype="8" fill="hold" grpId="0" nodeType="after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left)">
                                      <p:cBhvr>
                                        <p:cTn id="55" dur="500"/>
                                        <p:tgtEl>
                                          <p:spTgt spid="3">
                                            <p:txEl>
                                              <p:pRg st="4" end="4"/>
                                            </p:txEl>
                                          </p:spTgt>
                                        </p:tgtEl>
                                      </p:cBhvr>
                                    </p:animEffect>
                                  </p:childTnLst>
                                </p:cTn>
                              </p:par>
                            </p:childTnLst>
                          </p:cTn>
                        </p:par>
                        <p:par>
                          <p:cTn id="56" fill="hold">
                            <p:stCondLst>
                              <p:cond delay="3000"/>
                            </p:stCondLst>
                            <p:childTnLst>
                              <p:par>
                                <p:cTn id="57" presetID="22" presetClass="entr" presetSubtype="8" fill="hold" grpId="0" nodeType="after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wipe(left)">
                                      <p:cBhvr>
                                        <p:cTn id="5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58" grpId="0" animBg="1"/>
      <p:bldP spid="59" grpId="0" animBg="1"/>
      <p:bldP spid="60" grpId="0" animBg="1"/>
      <p:bldP spid="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A few elasticities from the real world</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23</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1376363"/>
            <a:ext cx="7181850"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94492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up)">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Elasticity along a linear demand curve </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24</a:t>
            </a:fld>
            <a:endParaRPr lang="en-US" dirty="0"/>
          </a:p>
        </p:txBody>
      </p:sp>
      <p:sp>
        <p:nvSpPr>
          <p:cNvPr id="3" name="Text Placeholder 2"/>
          <p:cNvSpPr>
            <a:spLocks noGrp="1"/>
          </p:cNvSpPr>
          <p:nvPr>
            <p:ph idx="12"/>
          </p:nvPr>
        </p:nvSpPr>
        <p:spPr>
          <a:xfrm>
            <a:off x="5453063" y="990600"/>
            <a:ext cx="3446884" cy="5181600"/>
          </a:xfrm>
        </p:spPr>
        <p:txBody>
          <a:bodyPr>
            <a:normAutofit/>
          </a:bodyPr>
          <a:lstStyle/>
          <a:p>
            <a:pPr marL="0" indent="0">
              <a:buNone/>
            </a:pPr>
            <a:r>
              <a:rPr lang="en-US" sz="3200" dirty="0"/>
              <a:t>The slope of a linear demand curve is constant, but its elasticity </a:t>
            </a:r>
            <a:br>
              <a:rPr lang="en-US" sz="3200" dirty="0"/>
            </a:br>
            <a:r>
              <a:rPr lang="en-US" sz="3200" dirty="0"/>
              <a:t>is not. </a:t>
            </a:r>
          </a:p>
          <a:p>
            <a:endParaRPr lang="en-US" sz="3200" dirty="0"/>
          </a:p>
        </p:txBody>
      </p:sp>
      <p:grpSp>
        <p:nvGrpSpPr>
          <p:cNvPr id="6" name="Group 5"/>
          <p:cNvGrpSpPr>
            <a:grpSpLocks/>
          </p:cNvGrpSpPr>
          <p:nvPr/>
        </p:nvGrpSpPr>
        <p:grpSpPr bwMode="auto">
          <a:xfrm>
            <a:off x="414338" y="1412875"/>
            <a:ext cx="4486275" cy="4341813"/>
            <a:chOff x="261" y="890"/>
            <a:chExt cx="2826" cy="2735"/>
          </a:xfrm>
        </p:grpSpPr>
        <p:grpSp>
          <p:nvGrpSpPr>
            <p:cNvPr id="7" name="Group 6"/>
            <p:cNvGrpSpPr>
              <a:grpSpLocks/>
            </p:cNvGrpSpPr>
            <p:nvPr/>
          </p:nvGrpSpPr>
          <p:grpSpPr bwMode="auto">
            <a:xfrm>
              <a:off x="575" y="890"/>
              <a:ext cx="2512" cy="2570"/>
              <a:chOff x="432" y="911"/>
              <a:chExt cx="2986" cy="2570"/>
            </a:xfrm>
          </p:grpSpPr>
          <p:grpSp>
            <p:nvGrpSpPr>
              <p:cNvPr id="16" name="Group 7"/>
              <p:cNvGrpSpPr>
                <a:grpSpLocks/>
              </p:cNvGrpSpPr>
              <p:nvPr/>
            </p:nvGrpSpPr>
            <p:grpSpPr bwMode="auto">
              <a:xfrm>
                <a:off x="607" y="1177"/>
                <a:ext cx="2502" cy="2164"/>
                <a:chOff x="1098" y="1361"/>
                <a:chExt cx="2116" cy="2027"/>
              </a:xfrm>
            </p:grpSpPr>
            <p:sp>
              <p:nvSpPr>
                <p:cNvPr id="19" name="Line 8"/>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20" name="Line 9"/>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7" name="Text Box 10"/>
              <p:cNvSpPr txBox="1">
                <a:spLocks noChangeArrowheads="1"/>
              </p:cNvSpPr>
              <p:nvPr/>
            </p:nvSpPr>
            <p:spPr bwMode="auto">
              <a:xfrm>
                <a:off x="432" y="911"/>
                <a:ext cx="39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18" name="Text Box 11"/>
              <p:cNvSpPr txBox="1">
                <a:spLocks noChangeArrowheads="1"/>
              </p:cNvSpPr>
              <p:nvPr/>
            </p:nvSpPr>
            <p:spPr bwMode="auto">
              <a:xfrm>
                <a:off x="3051" y="3193"/>
                <a:ext cx="3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sp>
          <p:nvSpPr>
            <p:cNvPr id="8" name="Text Box 12"/>
            <p:cNvSpPr txBox="1">
              <a:spLocks noChangeArrowheads="1"/>
            </p:cNvSpPr>
            <p:nvPr/>
          </p:nvSpPr>
          <p:spPr bwMode="auto">
            <a:xfrm>
              <a:off x="261" y="1251"/>
              <a:ext cx="456" cy="298"/>
            </a:xfrm>
            <a:prstGeom prst="rect">
              <a:avLst/>
            </a:prstGeom>
            <a:noFill/>
            <a:ln w="9525">
              <a:noFill/>
              <a:miter lim="800000"/>
              <a:headEnd/>
              <a:tailEnd/>
            </a:ln>
          </p:spPr>
          <p:txBody>
            <a:bodyPr anchor="ctr">
              <a:spAutoFit/>
            </a:bodyPr>
            <a:lstStyle/>
            <a:p>
              <a:pPr algn="r">
                <a:spcBef>
                  <a:spcPct val="50000"/>
                </a:spcBef>
              </a:pPr>
              <a:r>
                <a:rPr lang="en-US" sz="2500">
                  <a:latin typeface="Arial"/>
                  <a:cs typeface="Arial"/>
                </a:rPr>
                <a:t>$30</a:t>
              </a:r>
            </a:p>
          </p:txBody>
        </p:sp>
        <p:sp>
          <p:nvSpPr>
            <p:cNvPr id="9" name="Text Box 13"/>
            <p:cNvSpPr txBox="1">
              <a:spLocks noChangeArrowheads="1"/>
            </p:cNvSpPr>
            <p:nvPr/>
          </p:nvSpPr>
          <p:spPr bwMode="auto">
            <a:xfrm>
              <a:off x="261" y="1896"/>
              <a:ext cx="456" cy="298"/>
            </a:xfrm>
            <a:prstGeom prst="rect">
              <a:avLst/>
            </a:prstGeom>
            <a:noFill/>
            <a:ln w="9525">
              <a:noFill/>
              <a:miter lim="800000"/>
              <a:headEnd/>
              <a:tailEnd/>
            </a:ln>
          </p:spPr>
          <p:txBody>
            <a:bodyPr anchor="ctr">
              <a:spAutoFit/>
            </a:bodyPr>
            <a:lstStyle/>
            <a:p>
              <a:pPr algn="r">
                <a:spcBef>
                  <a:spcPct val="50000"/>
                </a:spcBef>
              </a:pPr>
              <a:r>
                <a:rPr lang="en-US" sz="2500">
                  <a:latin typeface="Arial"/>
                  <a:cs typeface="Arial"/>
                </a:rPr>
                <a:t>20</a:t>
              </a:r>
            </a:p>
          </p:txBody>
        </p:sp>
        <p:sp>
          <p:nvSpPr>
            <p:cNvPr id="10" name="Text Box 14"/>
            <p:cNvSpPr txBox="1">
              <a:spLocks noChangeArrowheads="1"/>
            </p:cNvSpPr>
            <p:nvPr/>
          </p:nvSpPr>
          <p:spPr bwMode="auto">
            <a:xfrm>
              <a:off x="261" y="2532"/>
              <a:ext cx="456" cy="298"/>
            </a:xfrm>
            <a:prstGeom prst="rect">
              <a:avLst/>
            </a:prstGeom>
            <a:noFill/>
            <a:ln w="9525">
              <a:noFill/>
              <a:miter lim="800000"/>
              <a:headEnd/>
              <a:tailEnd/>
            </a:ln>
          </p:spPr>
          <p:txBody>
            <a:bodyPr anchor="ctr">
              <a:spAutoFit/>
            </a:bodyPr>
            <a:lstStyle/>
            <a:p>
              <a:pPr algn="r">
                <a:spcBef>
                  <a:spcPct val="50000"/>
                </a:spcBef>
              </a:pPr>
              <a:r>
                <a:rPr lang="en-US" sz="2500">
                  <a:latin typeface="Arial"/>
                  <a:cs typeface="Arial"/>
                </a:rPr>
                <a:t>10</a:t>
              </a:r>
            </a:p>
          </p:txBody>
        </p:sp>
        <p:sp>
          <p:nvSpPr>
            <p:cNvPr id="11" name="Text Box 15"/>
            <p:cNvSpPr txBox="1">
              <a:spLocks noChangeArrowheads="1"/>
            </p:cNvSpPr>
            <p:nvPr/>
          </p:nvSpPr>
          <p:spPr bwMode="auto">
            <a:xfrm>
              <a:off x="261" y="3165"/>
              <a:ext cx="456" cy="298"/>
            </a:xfrm>
            <a:prstGeom prst="rect">
              <a:avLst/>
            </a:prstGeom>
            <a:noFill/>
            <a:ln w="9525">
              <a:noFill/>
              <a:miter lim="800000"/>
              <a:headEnd/>
              <a:tailEnd/>
            </a:ln>
          </p:spPr>
          <p:txBody>
            <a:bodyPr anchor="ctr">
              <a:spAutoFit/>
            </a:bodyPr>
            <a:lstStyle/>
            <a:p>
              <a:pPr algn="r">
                <a:spcBef>
                  <a:spcPct val="50000"/>
                </a:spcBef>
              </a:pPr>
              <a:r>
                <a:rPr lang="en-US" sz="2500">
                  <a:latin typeface="Arial"/>
                  <a:cs typeface="Arial"/>
                </a:rPr>
                <a:t>$0</a:t>
              </a:r>
            </a:p>
          </p:txBody>
        </p:sp>
        <p:sp>
          <p:nvSpPr>
            <p:cNvPr id="12" name="Text Box 16"/>
            <p:cNvSpPr txBox="1">
              <a:spLocks noChangeArrowheads="1"/>
            </p:cNvSpPr>
            <p:nvPr/>
          </p:nvSpPr>
          <p:spPr bwMode="auto">
            <a:xfrm>
              <a:off x="594" y="3327"/>
              <a:ext cx="264" cy="298"/>
            </a:xfrm>
            <a:prstGeom prst="rect">
              <a:avLst/>
            </a:prstGeom>
            <a:noFill/>
            <a:ln w="9525">
              <a:noFill/>
              <a:miter lim="800000"/>
              <a:headEnd/>
              <a:tailEnd/>
            </a:ln>
          </p:spPr>
          <p:txBody>
            <a:bodyPr anchor="ctr">
              <a:spAutoFit/>
            </a:bodyPr>
            <a:lstStyle/>
            <a:p>
              <a:pPr algn="ctr">
                <a:spcBef>
                  <a:spcPct val="50000"/>
                </a:spcBef>
              </a:pPr>
              <a:r>
                <a:rPr lang="en-US" sz="2500">
                  <a:latin typeface="Arial"/>
                  <a:cs typeface="Arial"/>
                </a:rPr>
                <a:t>0</a:t>
              </a:r>
            </a:p>
          </p:txBody>
        </p:sp>
        <p:sp>
          <p:nvSpPr>
            <p:cNvPr id="13" name="Text Box 17"/>
            <p:cNvSpPr txBox="1">
              <a:spLocks noChangeArrowheads="1"/>
            </p:cNvSpPr>
            <p:nvPr/>
          </p:nvSpPr>
          <p:spPr bwMode="auto">
            <a:xfrm>
              <a:off x="1086" y="3327"/>
              <a:ext cx="396" cy="298"/>
            </a:xfrm>
            <a:prstGeom prst="rect">
              <a:avLst/>
            </a:prstGeom>
            <a:noFill/>
            <a:ln w="9525">
              <a:noFill/>
              <a:miter lim="800000"/>
              <a:headEnd/>
              <a:tailEnd/>
            </a:ln>
          </p:spPr>
          <p:txBody>
            <a:bodyPr anchor="ctr">
              <a:spAutoFit/>
            </a:bodyPr>
            <a:lstStyle/>
            <a:p>
              <a:pPr algn="ctr">
                <a:spcBef>
                  <a:spcPct val="50000"/>
                </a:spcBef>
              </a:pPr>
              <a:r>
                <a:rPr lang="en-US" sz="2500">
                  <a:latin typeface="Arial"/>
                  <a:cs typeface="Arial"/>
                </a:rPr>
                <a:t>20</a:t>
              </a:r>
            </a:p>
          </p:txBody>
        </p:sp>
        <p:sp>
          <p:nvSpPr>
            <p:cNvPr id="14" name="Text Box 18"/>
            <p:cNvSpPr txBox="1">
              <a:spLocks noChangeArrowheads="1"/>
            </p:cNvSpPr>
            <p:nvPr/>
          </p:nvSpPr>
          <p:spPr bwMode="auto">
            <a:xfrm>
              <a:off x="1650" y="3327"/>
              <a:ext cx="396" cy="298"/>
            </a:xfrm>
            <a:prstGeom prst="rect">
              <a:avLst/>
            </a:prstGeom>
            <a:noFill/>
            <a:ln w="9525">
              <a:noFill/>
              <a:miter lim="800000"/>
              <a:headEnd/>
              <a:tailEnd/>
            </a:ln>
          </p:spPr>
          <p:txBody>
            <a:bodyPr anchor="ctr">
              <a:spAutoFit/>
            </a:bodyPr>
            <a:lstStyle/>
            <a:p>
              <a:pPr algn="ctr">
                <a:spcBef>
                  <a:spcPct val="50000"/>
                </a:spcBef>
              </a:pPr>
              <a:r>
                <a:rPr lang="en-US" sz="2500">
                  <a:latin typeface="Arial"/>
                  <a:cs typeface="Arial"/>
                </a:rPr>
                <a:t>40</a:t>
              </a:r>
            </a:p>
          </p:txBody>
        </p:sp>
        <p:sp>
          <p:nvSpPr>
            <p:cNvPr id="15" name="Text Box 19"/>
            <p:cNvSpPr txBox="1">
              <a:spLocks noChangeArrowheads="1"/>
            </p:cNvSpPr>
            <p:nvPr/>
          </p:nvSpPr>
          <p:spPr bwMode="auto">
            <a:xfrm>
              <a:off x="2202" y="3327"/>
              <a:ext cx="396" cy="298"/>
            </a:xfrm>
            <a:prstGeom prst="rect">
              <a:avLst/>
            </a:prstGeom>
            <a:noFill/>
            <a:ln w="9525">
              <a:noFill/>
              <a:miter lim="800000"/>
              <a:headEnd/>
              <a:tailEnd/>
            </a:ln>
          </p:spPr>
          <p:txBody>
            <a:bodyPr anchor="ctr">
              <a:spAutoFit/>
            </a:bodyPr>
            <a:lstStyle/>
            <a:p>
              <a:pPr algn="ctr">
                <a:spcBef>
                  <a:spcPct val="50000"/>
                </a:spcBef>
              </a:pPr>
              <a:r>
                <a:rPr lang="en-US" sz="2500">
                  <a:latin typeface="Arial"/>
                  <a:cs typeface="Arial"/>
                </a:rPr>
                <a:t>60</a:t>
              </a:r>
            </a:p>
          </p:txBody>
        </p:sp>
      </p:grpSp>
      <p:grpSp>
        <p:nvGrpSpPr>
          <p:cNvPr id="21" name="Group 21"/>
          <p:cNvGrpSpPr>
            <a:grpSpLocks/>
          </p:cNvGrpSpPr>
          <p:nvPr/>
        </p:nvGrpSpPr>
        <p:grpSpPr bwMode="auto">
          <a:xfrm>
            <a:off x="1076325" y="2154238"/>
            <a:ext cx="2801938" cy="3181350"/>
            <a:chOff x="678" y="1357"/>
            <a:chExt cx="1765" cy="2004"/>
          </a:xfrm>
        </p:grpSpPr>
        <p:sp>
          <p:nvSpPr>
            <p:cNvPr id="22" name="Line 22"/>
            <p:cNvSpPr>
              <a:spLocks noChangeShapeType="1"/>
            </p:cNvSpPr>
            <p:nvPr/>
          </p:nvSpPr>
          <p:spPr bwMode="auto">
            <a:xfrm>
              <a:off x="728" y="1401"/>
              <a:ext cx="1682" cy="1921"/>
            </a:xfrm>
            <a:prstGeom prst="line">
              <a:avLst/>
            </a:prstGeom>
            <a:noFill/>
            <a:ln w="38100">
              <a:solidFill>
                <a:srgbClr val="003399"/>
              </a:solidFill>
              <a:round/>
              <a:headEnd/>
              <a:tailEnd/>
            </a:ln>
          </p:spPr>
          <p:txBody>
            <a:bodyPr/>
            <a:lstStyle/>
            <a:p>
              <a:endParaRPr lang="en-US">
                <a:latin typeface="Arial"/>
                <a:cs typeface="Arial"/>
              </a:endParaRPr>
            </a:p>
          </p:txBody>
        </p:sp>
        <p:sp>
          <p:nvSpPr>
            <p:cNvPr id="23" name="Oval 23"/>
            <p:cNvSpPr>
              <a:spLocks noChangeArrowheads="1"/>
            </p:cNvSpPr>
            <p:nvPr/>
          </p:nvSpPr>
          <p:spPr bwMode="auto">
            <a:xfrm>
              <a:off x="678" y="1357"/>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4" name="Oval 24"/>
            <p:cNvSpPr>
              <a:spLocks noChangeArrowheads="1"/>
            </p:cNvSpPr>
            <p:nvPr/>
          </p:nvSpPr>
          <p:spPr bwMode="auto">
            <a:xfrm>
              <a:off x="2355" y="3274"/>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25" name="Group 25"/>
          <p:cNvGrpSpPr>
            <a:grpSpLocks/>
          </p:cNvGrpSpPr>
          <p:nvPr/>
        </p:nvGrpSpPr>
        <p:grpSpPr bwMode="auto">
          <a:xfrm>
            <a:off x="1152525" y="3178175"/>
            <a:ext cx="954088" cy="2090738"/>
            <a:chOff x="726" y="2002"/>
            <a:chExt cx="601" cy="1317"/>
          </a:xfrm>
        </p:grpSpPr>
        <p:sp>
          <p:nvSpPr>
            <p:cNvPr id="26" name="Oval 26"/>
            <p:cNvSpPr>
              <a:spLocks noChangeArrowheads="1"/>
            </p:cNvSpPr>
            <p:nvPr/>
          </p:nvSpPr>
          <p:spPr bwMode="auto">
            <a:xfrm>
              <a:off x="1239" y="200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27" name="Group 27"/>
            <p:cNvGrpSpPr>
              <a:grpSpLocks/>
            </p:cNvGrpSpPr>
            <p:nvPr/>
          </p:nvGrpSpPr>
          <p:grpSpPr bwMode="auto">
            <a:xfrm>
              <a:off x="726" y="2049"/>
              <a:ext cx="558" cy="1270"/>
              <a:chOff x="357" y="2450"/>
              <a:chExt cx="795" cy="646"/>
            </a:xfrm>
          </p:grpSpPr>
          <p:sp>
            <p:nvSpPr>
              <p:cNvPr id="28" name="Line 28"/>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9" name="Line 29"/>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grpSp>
      <p:grpSp>
        <p:nvGrpSpPr>
          <p:cNvPr id="30" name="Group 30"/>
          <p:cNvGrpSpPr>
            <a:grpSpLocks/>
          </p:cNvGrpSpPr>
          <p:nvPr/>
        </p:nvGrpSpPr>
        <p:grpSpPr bwMode="auto">
          <a:xfrm>
            <a:off x="1149350" y="4187825"/>
            <a:ext cx="1852613" cy="1079500"/>
            <a:chOff x="724" y="2638"/>
            <a:chExt cx="1167" cy="680"/>
          </a:xfrm>
        </p:grpSpPr>
        <p:sp>
          <p:nvSpPr>
            <p:cNvPr id="31" name="Oval 31"/>
            <p:cNvSpPr>
              <a:spLocks noChangeArrowheads="1"/>
            </p:cNvSpPr>
            <p:nvPr/>
          </p:nvSpPr>
          <p:spPr bwMode="auto">
            <a:xfrm>
              <a:off x="1803" y="263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32" name="Group 32"/>
            <p:cNvGrpSpPr>
              <a:grpSpLocks/>
            </p:cNvGrpSpPr>
            <p:nvPr/>
          </p:nvGrpSpPr>
          <p:grpSpPr bwMode="auto">
            <a:xfrm>
              <a:off x="724" y="2685"/>
              <a:ext cx="1124" cy="633"/>
              <a:chOff x="357" y="2450"/>
              <a:chExt cx="795" cy="646"/>
            </a:xfrm>
          </p:grpSpPr>
          <p:sp>
            <p:nvSpPr>
              <p:cNvPr id="33" name="Line 33"/>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4" name="Line 34"/>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grpSp>
      <p:sp>
        <p:nvSpPr>
          <p:cNvPr id="35" name="AutoShape 35"/>
          <p:cNvSpPr>
            <a:spLocks/>
          </p:cNvSpPr>
          <p:nvPr/>
        </p:nvSpPr>
        <p:spPr bwMode="auto">
          <a:xfrm rot="-2471049">
            <a:off x="2520950" y="2881313"/>
            <a:ext cx="404813" cy="1319212"/>
          </a:xfrm>
          <a:prstGeom prst="rightBrace">
            <a:avLst>
              <a:gd name="adj1" fmla="val 81470"/>
              <a:gd name="adj2" fmla="val 50000"/>
            </a:avLst>
          </a:prstGeom>
          <a:noFill/>
          <a:ln w="12700">
            <a:solidFill>
              <a:srgbClr val="006600"/>
            </a:solidFill>
            <a:round/>
            <a:headEnd/>
            <a:tailEnd/>
          </a:ln>
        </p:spPr>
        <p:txBody>
          <a:bodyPr wrap="none" anchor="ctr"/>
          <a:lstStyle/>
          <a:p>
            <a:endParaRPr lang="en-US">
              <a:latin typeface="Arial"/>
              <a:cs typeface="Arial"/>
            </a:endParaRPr>
          </a:p>
        </p:txBody>
      </p:sp>
      <p:sp>
        <p:nvSpPr>
          <p:cNvPr id="36" name="AutoShape 36"/>
          <p:cNvSpPr>
            <a:spLocks/>
          </p:cNvSpPr>
          <p:nvPr/>
        </p:nvSpPr>
        <p:spPr bwMode="auto">
          <a:xfrm rot="-2471049">
            <a:off x="3406775" y="3895725"/>
            <a:ext cx="404813" cy="1319213"/>
          </a:xfrm>
          <a:prstGeom prst="rightBrace">
            <a:avLst>
              <a:gd name="adj1" fmla="val 81471"/>
              <a:gd name="adj2" fmla="val 50000"/>
            </a:avLst>
          </a:prstGeom>
          <a:noFill/>
          <a:ln w="12700">
            <a:solidFill>
              <a:srgbClr val="702224"/>
            </a:solidFill>
            <a:round/>
            <a:headEnd/>
            <a:tailEnd/>
          </a:ln>
        </p:spPr>
        <p:txBody>
          <a:bodyPr wrap="none" anchor="ctr"/>
          <a:lstStyle/>
          <a:p>
            <a:endParaRPr lang="en-US">
              <a:latin typeface="Arial"/>
              <a:cs typeface="Arial"/>
            </a:endParaRPr>
          </a:p>
        </p:txBody>
      </p:sp>
      <p:sp>
        <p:nvSpPr>
          <p:cNvPr id="37" name="AutoShape 40"/>
          <p:cNvSpPr>
            <a:spLocks/>
          </p:cNvSpPr>
          <p:nvPr/>
        </p:nvSpPr>
        <p:spPr bwMode="auto">
          <a:xfrm rot="-2471049">
            <a:off x="1639888" y="1857375"/>
            <a:ext cx="404812" cy="1319213"/>
          </a:xfrm>
          <a:prstGeom prst="rightBrace">
            <a:avLst>
              <a:gd name="adj1" fmla="val 81471"/>
              <a:gd name="adj2" fmla="val 50000"/>
            </a:avLst>
          </a:prstGeom>
          <a:noFill/>
          <a:ln w="12700">
            <a:solidFill>
              <a:srgbClr val="800080"/>
            </a:solidFill>
            <a:round/>
            <a:headEnd/>
            <a:tailEnd/>
          </a:ln>
        </p:spPr>
        <p:txBody>
          <a:bodyPr wrap="none" anchor="ctr"/>
          <a:lstStyle/>
          <a:p>
            <a:endParaRPr lang="en-US">
              <a:latin typeface="Arial"/>
              <a:cs typeface="Arial"/>
            </a:endParaRPr>
          </a:p>
        </p:txBody>
      </p:sp>
      <p:grpSp>
        <p:nvGrpSpPr>
          <p:cNvPr id="38" name="Group 49"/>
          <p:cNvGrpSpPr>
            <a:grpSpLocks/>
          </p:cNvGrpSpPr>
          <p:nvPr/>
        </p:nvGrpSpPr>
        <p:grpSpPr bwMode="auto">
          <a:xfrm>
            <a:off x="1858963" y="1776413"/>
            <a:ext cx="2727325" cy="906462"/>
            <a:chOff x="1298" y="707"/>
            <a:chExt cx="1718" cy="571"/>
          </a:xfrm>
        </p:grpSpPr>
        <p:grpSp>
          <p:nvGrpSpPr>
            <p:cNvPr id="39" name="Group 48"/>
            <p:cNvGrpSpPr>
              <a:grpSpLocks/>
            </p:cNvGrpSpPr>
            <p:nvPr/>
          </p:nvGrpSpPr>
          <p:grpSpPr bwMode="auto">
            <a:xfrm>
              <a:off x="1747" y="707"/>
              <a:ext cx="662" cy="571"/>
              <a:chOff x="1747" y="707"/>
              <a:chExt cx="662" cy="571"/>
            </a:xfrm>
          </p:grpSpPr>
          <p:sp>
            <p:nvSpPr>
              <p:cNvPr id="42" name="Text Box 43"/>
              <p:cNvSpPr txBox="1">
                <a:spLocks noChangeArrowheads="1"/>
              </p:cNvSpPr>
              <p:nvPr/>
            </p:nvSpPr>
            <p:spPr bwMode="auto">
              <a:xfrm>
                <a:off x="1758" y="707"/>
                <a:ext cx="642" cy="298"/>
              </a:xfrm>
              <a:prstGeom prst="rect">
                <a:avLst/>
              </a:prstGeom>
              <a:noFill/>
              <a:ln w="9525">
                <a:noFill/>
                <a:miter lim="800000"/>
                <a:headEnd/>
                <a:tailEnd/>
              </a:ln>
            </p:spPr>
            <p:txBody>
              <a:bodyPr>
                <a:spAutoFit/>
              </a:bodyPr>
              <a:lstStyle/>
              <a:p>
                <a:pPr algn="ctr">
                  <a:spcBef>
                    <a:spcPct val="50000"/>
                  </a:spcBef>
                </a:pPr>
                <a:r>
                  <a:rPr lang="en-US" sz="2500">
                    <a:solidFill>
                      <a:srgbClr val="800080"/>
                    </a:solidFill>
                    <a:latin typeface="Arial"/>
                    <a:cs typeface="Arial"/>
                  </a:rPr>
                  <a:t>200%</a:t>
                </a:r>
                <a:endParaRPr lang="en-US" sz="2500" b="1" i="1" baseline="30000">
                  <a:solidFill>
                    <a:srgbClr val="800080"/>
                  </a:solidFill>
                  <a:latin typeface="Arial"/>
                  <a:cs typeface="Arial"/>
                </a:endParaRPr>
              </a:p>
            </p:txBody>
          </p:sp>
          <p:sp>
            <p:nvSpPr>
              <p:cNvPr id="43" name="Text Box 44"/>
              <p:cNvSpPr txBox="1">
                <a:spLocks noChangeArrowheads="1"/>
              </p:cNvSpPr>
              <p:nvPr/>
            </p:nvSpPr>
            <p:spPr bwMode="auto">
              <a:xfrm>
                <a:off x="1747" y="980"/>
                <a:ext cx="662" cy="298"/>
              </a:xfrm>
              <a:prstGeom prst="rect">
                <a:avLst/>
              </a:prstGeom>
              <a:noFill/>
              <a:ln w="9525">
                <a:noFill/>
                <a:miter lim="800000"/>
                <a:headEnd/>
                <a:tailEnd/>
              </a:ln>
            </p:spPr>
            <p:txBody>
              <a:bodyPr>
                <a:spAutoFit/>
              </a:bodyPr>
              <a:lstStyle/>
              <a:p>
                <a:pPr algn="ctr">
                  <a:spcBef>
                    <a:spcPct val="50000"/>
                  </a:spcBef>
                </a:pPr>
                <a:r>
                  <a:rPr lang="en-US" sz="2500">
                    <a:solidFill>
                      <a:srgbClr val="800080"/>
                    </a:solidFill>
                    <a:latin typeface="Arial"/>
                    <a:cs typeface="Arial"/>
                  </a:rPr>
                  <a:t>40%</a:t>
                </a:r>
                <a:endParaRPr lang="en-US" sz="2500" b="1" i="1" baseline="30000">
                  <a:solidFill>
                    <a:srgbClr val="800080"/>
                  </a:solidFill>
                  <a:latin typeface="Arial"/>
                  <a:cs typeface="Arial"/>
                </a:endParaRPr>
              </a:p>
            </p:txBody>
          </p:sp>
          <p:sp>
            <p:nvSpPr>
              <p:cNvPr id="44" name="Line 45"/>
              <p:cNvSpPr>
                <a:spLocks noChangeShapeType="1"/>
              </p:cNvSpPr>
              <p:nvPr/>
            </p:nvSpPr>
            <p:spPr bwMode="auto">
              <a:xfrm flipV="1">
                <a:off x="1814" y="998"/>
                <a:ext cx="520" cy="0"/>
              </a:xfrm>
              <a:prstGeom prst="line">
                <a:avLst/>
              </a:prstGeom>
              <a:noFill/>
              <a:ln w="12700">
                <a:solidFill>
                  <a:srgbClr val="800080"/>
                </a:solidFill>
                <a:round/>
                <a:headEnd/>
                <a:tailEnd/>
              </a:ln>
            </p:spPr>
            <p:txBody>
              <a:bodyPr/>
              <a:lstStyle/>
              <a:p>
                <a:endParaRPr lang="en-US">
                  <a:latin typeface="Arial"/>
                  <a:cs typeface="Arial"/>
                </a:endParaRPr>
              </a:p>
            </p:txBody>
          </p:sp>
        </p:grpSp>
        <p:sp>
          <p:nvSpPr>
            <p:cNvPr id="40" name="Text Box 46"/>
            <p:cNvSpPr txBox="1">
              <a:spLocks noChangeArrowheads="1"/>
            </p:cNvSpPr>
            <p:nvPr/>
          </p:nvSpPr>
          <p:spPr bwMode="auto">
            <a:xfrm>
              <a:off x="2348" y="845"/>
              <a:ext cx="668" cy="298"/>
            </a:xfrm>
            <a:prstGeom prst="rect">
              <a:avLst/>
            </a:prstGeom>
            <a:noFill/>
            <a:ln w="9525">
              <a:noFill/>
              <a:miter lim="800000"/>
              <a:headEnd/>
              <a:tailEnd/>
            </a:ln>
          </p:spPr>
          <p:txBody>
            <a:bodyPr>
              <a:spAutoFit/>
            </a:bodyPr>
            <a:lstStyle/>
            <a:p>
              <a:pPr>
                <a:spcBef>
                  <a:spcPct val="50000"/>
                </a:spcBef>
              </a:pPr>
              <a:r>
                <a:rPr lang="en-US" sz="2500">
                  <a:solidFill>
                    <a:srgbClr val="800080"/>
                  </a:solidFill>
                  <a:latin typeface="Arial"/>
                  <a:cs typeface="Arial"/>
                </a:rPr>
                <a:t>= 5.0</a:t>
              </a:r>
            </a:p>
          </p:txBody>
        </p:sp>
        <p:sp>
          <p:nvSpPr>
            <p:cNvPr id="41" name="Text Box 47"/>
            <p:cNvSpPr txBox="1">
              <a:spLocks noChangeArrowheads="1"/>
            </p:cNvSpPr>
            <p:nvPr/>
          </p:nvSpPr>
          <p:spPr bwMode="auto">
            <a:xfrm>
              <a:off x="1298" y="840"/>
              <a:ext cx="508" cy="298"/>
            </a:xfrm>
            <a:prstGeom prst="rect">
              <a:avLst/>
            </a:prstGeom>
            <a:noFill/>
            <a:ln w="9525">
              <a:noFill/>
              <a:miter lim="800000"/>
              <a:headEnd/>
              <a:tailEnd/>
            </a:ln>
          </p:spPr>
          <p:txBody>
            <a:bodyPr>
              <a:spAutoFit/>
            </a:bodyPr>
            <a:lstStyle/>
            <a:p>
              <a:pPr algn="r">
                <a:spcBef>
                  <a:spcPct val="50000"/>
                </a:spcBef>
              </a:pPr>
              <a:r>
                <a:rPr lang="en-US" sz="2500" b="1" i="1">
                  <a:solidFill>
                    <a:srgbClr val="800080"/>
                  </a:solidFill>
                  <a:latin typeface="Arial"/>
                  <a:cs typeface="Arial"/>
                </a:rPr>
                <a:t>E</a:t>
              </a:r>
              <a:r>
                <a:rPr lang="en-US" sz="2500">
                  <a:solidFill>
                    <a:srgbClr val="800080"/>
                  </a:solidFill>
                  <a:latin typeface="Arial"/>
                  <a:cs typeface="Arial"/>
                </a:rPr>
                <a:t> </a:t>
              </a:r>
              <a:r>
                <a:rPr lang="en-US" sz="1200">
                  <a:solidFill>
                    <a:srgbClr val="800080"/>
                  </a:solidFill>
                  <a:latin typeface="Arial"/>
                  <a:cs typeface="Arial"/>
                </a:rPr>
                <a:t> </a:t>
              </a:r>
              <a:r>
                <a:rPr lang="en-US" sz="2500">
                  <a:solidFill>
                    <a:srgbClr val="800080"/>
                  </a:solidFill>
                  <a:latin typeface="Arial"/>
                  <a:cs typeface="Arial"/>
                </a:rPr>
                <a:t>=</a:t>
              </a:r>
            </a:p>
          </p:txBody>
        </p:sp>
      </p:grpSp>
      <p:grpSp>
        <p:nvGrpSpPr>
          <p:cNvPr id="45" name="Group 50"/>
          <p:cNvGrpSpPr>
            <a:grpSpLocks/>
          </p:cNvGrpSpPr>
          <p:nvPr/>
        </p:nvGrpSpPr>
        <p:grpSpPr bwMode="auto">
          <a:xfrm>
            <a:off x="2725738" y="2805113"/>
            <a:ext cx="2727325" cy="906462"/>
            <a:chOff x="1298" y="707"/>
            <a:chExt cx="1718" cy="571"/>
          </a:xfrm>
        </p:grpSpPr>
        <p:grpSp>
          <p:nvGrpSpPr>
            <p:cNvPr id="46" name="Group 51"/>
            <p:cNvGrpSpPr>
              <a:grpSpLocks/>
            </p:cNvGrpSpPr>
            <p:nvPr/>
          </p:nvGrpSpPr>
          <p:grpSpPr bwMode="auto">
            <a:xfrm>
              <a:off x="1747" y="707"/>
              <a:ext cx="662" cy="571"/>
              <a:chOff x="1747" y="707"/>
              <a:chExt cx="662" cy="571"/>
            </a:xfrm>
          </p:grpSpPr>
          <p:sp>
            <p:nvSpPr>
              <p:cNvPr id="49" name="Text Box 52"/>
              <p:cNvSpPr txBox="1">
                <a:spLocks noChangeArrowheads="1"/>
              </p:cNvSpPr>
              <p:nvPr/>
            </p:nvSpPr>
            <p:spPr bwMode="auto">
              <a:xfrm>
                <a:off x="1758" y="707"/>
                <a:ext cx="642" cy="298"/>
              </a:xfrm>
              <a:prstGeom prst="rect">
                <a:avLst/>
              </a:prstGeom>
              <a:noFill/>
              <a:ln w="9525">
                <a:noFill/>
                <a:miter lim="800000"/>
                <a:headEnd/>
                <a:tailEnd/>
              </a:ln>
            </p:spPr>
            <p:txBody>
              <a:bodyPr>
                <a:spAutoFit/>
              </a:bodyPr>
              <a:lstStyle/>
              <a:p>
                <a:pPr algn="ctr">
                  <a:spcBef>
                    <a:spcPct val="50000"/>
                  </a:spcBef>
                </a:pPr>
                <a:r>
                  <a:rPr lang="en-US" sz="2500" dirty="0">
                    <a:solidFill>
                      <a:srgbClr val="006600"/>
                    </a:solidFill>
                    <a:latin typeface="Arial"/>
                    <a:cs typeface="Arial"/>
                  </a:rPr>
                  <a:t>67%</a:t>
                </a:r>
                <a:endParaRPr lang="en-US" sz="2500" b="1" i="1" baseline="30000" dirty="0">
                  <a:solidFill>
                    <a:srgbClr val="006600"/>
                  </a:solidFill>
                  <a:latin typeface="Arial"/>
                  <a:cs typeface="Arial"/>
                </a:endParaRPr>
              </a:p>
            </p:txBody>
          </p:sp>
          <p:sp>
            <p:nvSpPr>
              <p:cNvPr id="50" name="Text Box 53"/>
              <p:cNvSpPr txBox="1">
                <a:spLocks noChangeArrowheads="1"/>
              </p:cNvSpPr>
              <p:nvPr/>
            </p:nvSpPr>
            <p:spPr bwMode="auto">
              <a:xfrm>
                <a:off x="1747" y="980"/>
                <a:ext cx="662" cy="298"/>
              </a:xfrm>
              <a:prstGeom prst="rect">
                <a:avLst/>
              </a:prstGeom>
              <a:noFill/>
              <a:ln w="9525">
                <a:noFill/>
                <a:miter lim="800000"/>
                <a:headEnd/>
                <a:tailEnd/>
              </a:ln>
            </p:spPr>
            <p:txBody>
              <a:bodyPr>
                <a:spAutoFit/>
              </a:bodyPr>
              <a:lstStyle/>
              <a:p>
                <a:pPr algn="ctr">
                  <a:spcBef>
                    <a:spcPct val="50000"/>
                  </a:spcBef>
                </a:pPr>
                <a:r>
                  <a:rPr lang="en-US" sz="2500">
                    <a:solidFill>
                      <a:srgbClr val="006600"/>
                    </a:solidFill>
                    <a:latin typeface="Arial"/>
                    <a:cs typeface="Arial"/>
                  </a:rPr>
                  <a:t>67%</a:t>
                </a:r>
                <a:endParaRPr lang="en-US" sz="2500" b="1" i="1" baseline="30000">
                  <a:solidFill>
                    <a:srgbClr val="006600"/>
                  </a:solidFill>
                  <a:latin typeface="Arial"/>
                  <a:cs typeface="Arial"/>
                </a:endParaRPr>
              </a:p>
            </p:txBody>
          </p:sp>
          <p:sp>
            <p:nvSpPr>
              <p:cNvPr id="51" name="Line 54"/>
              <p:cNvSpPr>
                <a:spLocks noChangeShapeType="1"/>
              </p:cNvSpPr>
              <p:nvPr/>
            </p:nvSpPr>
            <p:spPr bwMode="auto">
              <a:xfrm flipV="1">
                <a:off x="1814" y="998"/>
                <a:ext cx="520" cy="0"/>
              </a:xfrm>
              <a:prstGeom prst="line">
                <a:avLst/>
              </a:prstGeom>
              <a:noFill/>
              <a:ln w="12700">
                <a:solidFill>
                  <a:srgbClr val="009900"/>
                </a:solidFill>
                <a:round/>
                <a:headEnd/>
                <a:tailEnd/>
              </a:ln>
            </p:spPr>
            <p:txBody>
              <a:bodyPr/>
              <a:lstStyle/>
              <a:p>
                <a:endParaRPr lang="en-US">
                  <a:solidFill>
                    <a:srgbClr val="006600"/>
                  </a:solidFill>
                  <a:latin typeface="Arial"/>
                  <a:cs typeface="Arial"/>
                </a:endParaRPr>
              </a:p>
            </p:txBody>
          </p:sp>
        </p:grpSp>
        <p:sp>
          <p:nvSpPr>
            <p:cNvPr id="47" name="Text Box 55"/>
            <p:cNvSpPr txBox="1">
              <a:spLocks noChangeArrowheads="1"/>
            </p:cNvSpPr>
            <p:nvPr/>
          </p:nvSpPr>
          <p:spPr bwMode="auto">
            <a:xfrm>
              <a:off x="2348" y="845"/>
              <a:ext cx="668" cy="298"/>
            </a:xfrm>
            <a:prstGeom prst="rect">
              <a:avLst/>
            </a:prstGeom>
            <a:noFill/>
            <a:ln w="9525">
              <a:noFill/>
              <a:miter lim="800000"/>
              <a:headEnd/>
              <a:tailEnd/>
            </a:ln>
          </p:spPr>
          <p:txBody>
            <a:bodyPr>
              <a:spAutoFit/>
            </a:bodyPr>
            <a:lstStyle/>
            <a:p>
              <a:pPr>
                <a:spcBef>
                  <a:spcPct val="50000"/>
                </a:spcBef>
              </a:pPr>
              <a:r>
                <a:rPr lang="en-US" sz="2500" dirty="0">
                  <a:solidFill>
                    <a:srgbClr val="006600"/>
                  </a:solidFill>
                  <a:latin typeface="Arial"/>
                  <a:cs typeface="Arial"/>
                </a:rPr>
                <a:t>= 1.0</a:t>
              </a:r>
            </a:p>
          </p:txBody>
        </p:sp>
        <p:sp>
          <p:nvSpPr>
            <p:cNvPr id="48" name="Text Box 56"/>
            <p:cNvSpPr txBox="1">
              <a:spLocks noChangeArrowheads="1"/>
            </p:cNvSpPr>
            <p:nvPr/>
          </p:nvSpPr>
          <p:spPr bwMode="auto">
            <a:xfrm>
              <a:off x="1298" y="840"/>
              <a:ext cx="508" cy="298"/>
            </a:xfrm>
            <a:prstGeom prst="rect">
              <a:avLst/>
            </a:prstGeom>
            <a:noFill/>
            <a:ln w="9525">
              <a:noFill/>
              <a:miter lim="800000"/>
              <a:headEnd/>
              <a:tailEnd/>
            </a:ln>
          </p:spPr>
          <p:txBody>
            <a:bodyPr>
              <a:spAutoFit/>
            </a:bodyPr>
            <a:lstStyle/>
            <a:p>
              <a:pPr algn="r">
                <a:spcBef>
                  <a:spcPct val="50000"/>
                </a:spcBef>
              </a:pPr>
              <a:r>
                <a:rPr lang="en-US" sz="2500" b="1" i="1" dirty="0">
                  <a:solidFill>
                    <a:srgbClr val="006600"/>
                  </a:solidFill>
                  <a:latin typeface="Arial"/>
                  <a:cs typeface="Arial"/>
                </a:rPr>
                <a:t>E</a:t>
              </a:r>
              <a:r>
                <a:rPr lang="en-US" sz="2500" dirty="0">
                  <a:solidFill>
                    <a:srgbClr val="006600"/>
                  </a:solidFill>
                  <a:latin typeface="Arial"/>
                  <a:cs typeface="Arial"/>
                </a:rPr>
                <a:t> </a:t>
              </a:r>
              <a:r>
                <a:rPr lang="en-US" sz="1200" dirty="0">
                  <a:solidFill>
                    <a:srgbClr val="006600"/>
                  </a:solidFill>
                  <a:latin typeface="Arial"/>
                  <a:cs typeface="Arial"/>
                </a:rPr>
                <a:t> </a:t>
              </a:r>
              <a:r>
                <a:rPr lang="en-US" sz="2500" dirty="0">
                  <a:solidFill>
                    <a:srgbClr val="006600"/>
                  </a:solidFill>
                  <a:latin typeface="Arial"/>
                  <a:cs typeface="Arial"/>
                </a:rPr>
                <a:t>=</a:t>
              </a:r>
            </a:p>
          </p:txBody>
        </p:sp>
      </p:grpSp>
      <p:grpSp>
        <p:nvGrpSpPr>
          <p:cNvPr id="52" name="Group 57"/>
          <p:cNvGrpSpPr>
            <a:grpSpLocks/>
          </p:cNvGrpSpPr>
          <p:nvPr/>
        </p:nvGrpSpPr>
        <p:grpSpPr bwMode="auto">
          <a:xfrm>
            <a:off x="3614738" y="3811588"/>
            <a:ext cx="2727325" cy="906462"/>
            <a:chOff x="1298" y="707"/>
            <a:chExt cx="1718" cy="571"/>
          </a:xfrm>
        </p:grpSpPr>
        <p:grpSp>
          <p:nvGrpSpPr>
            <p:cNvPr id="53" name="Group 58"/>
            <p:cNvGrpSpPr>
              <a:grpSpLocks/>
            </p:cNvGrpSpPr>
            <p:nvPr/>
          </p:nvGrpSpPr>
          <p:grpSpPr bwMode="auto">
            <a:xfrm>
              <a:off x="1747" y="707"/>
              <a:ext cx="662" cy="571"/>
              <a:chOff x="1747" y="707"/>
              <a:chExt cx="662" cy="571"/>
            </a:xfrm>
          </p:grpSpPr>
          <p:sp>
            <p:nvSpPr>
              <p:cNvPr id="56" name="Text Box 59"/>
              <p:cNvSpPr txBox="1">
                <a:spLocks noChangeArrowheads="1"/>
              </p:cNvSpPr>
              <p:nvPr/>
            </p:nvSpPr>
            <p:spPr bwMode="auto">
              <a:xfrm>
                <a:off x="1758" y="707"/>
                <a:ext cx="642" cy="298"/>
              </a:xfrm>
              <a:prstGeom prst="rect">
                <a:avLst/>
              </a:prstGeom>
              <a:noFill/>
              <a:ln w="9525">
                <a:noFill/>
                <a:miter lim="800000"/>
                <a:headEnd/>
                <a:tailEnd/>
              </a:ln>
            </p:spPr>
            <p:txBody>
              <a:bodyPr>
                <a:spAutoFit/>
              </a:bodyPr>
              <a:lstStyle/>
              <a:p>
                <a:pPr algn="ctr">
                  <a:spcBef>
                    <a:spcPct val="50000"/>
                  </a:spcBef>
                </a:pPr>
                <a:r>
                  <a:rPr lang="en-US" sz="2500">
                    <a:solidFill>
                      <a:srgbClr val="AE1221"/>
                    </a:solidFill>
                    <a:latin typeface="Arial"/>
                    <a:cs typeface="Arial"/>
                  </a:rPr>
                  <a:t>40%</a:t>
                </a:r>
                <a:endParaRPr lang="en-US" sz="2500" b="1" i="1" baseline="30000">
                  <a:solidFill>
                    <a:srgbClr val="AE1221"/>
                  </a:solidFill>
                  <a:latin typeface="Arial"/>
                  <a:cs typeface="Arial"/>
                </a:endParaRPr>
              </a:p>
            </p:txBody>
          </p:sp>
          <p:sp>
            <p:nvSpPr>
              <p:cNvPr id="57" name="Text Box 60"/>
              <p:cNvSpPr txBox="1">
                <a:spLocks noChangeArrowheads="1"/>
              </p:cNvSpPr>
              <p:nvPr/>
            </p:nvSpPr>
            <p:spPr bwMode="auto">
              <a:xfrm>
                <a:off x="1747" y="980"/>
                <a:ext cx="662" cy="298"/>
              </a:xfrm>
              <a:prstGeom prst="rect">
                <a:avLst/>
              </a:prstGeom>
              <a:noFill/>
              <a:ln w="9525">
                <a:noFill/>
                <a:miter lim="800000"/>
                <a:headEnd/>
                <a:tailEnd/>
              </a:ln>
            </p:spPr>
            <p:txBody>
              <a:bodyPr>
                <a:spAutoFit/>
              </a:bodyPr>
              <a:lstStyle/>
              <a:p>
                <a:pPr algn="ctr">
                  <a:spcBef>
                    <a:spcPct val="50000"/>
                  </a:spcBef>
                </a:pPr>
                <a:r>
                  <a:rPr lang="en-US" sz="2500">
                    <a:solidFill>
                      <a:srgbClr val="AE1221"/>
                    </a:solidFill>
                    <a:latin typeface="Arial"/>
                    <a:cs typeface="Arial"/>
                  </a:rPr>
                  <a:t>200%</a:t>
                </a:r>
                <a:endParaRPr lang="en-US" sz="2500" b="1" i="1" baseline="30000">
                  <a:solidFill>
                    <a:srgbClr val="AE1221"/>
                  </a:solidFill>
                  <a:latin typeface="Arial"/>
                  <a:cs typeface="Arial"/>
                </a:endParaRPr>
              </a:p>
            </p:txBody>
          </p:sp>
          <p:sp>
            <p:nvSpPr>
              <p:cNvPr id="58" name="Line 61"/>
              <p:cNvSpPr>
                <a:spLocks noChangeShapeType="1"/>
              </p:cNvSpPr>
              <p:nvPr/>
            </p:nvSpPr>
            <p:spPr bwMode="auto">
              <a:xfrm flipV="1">
                <a:off x="1814" y="998"/>
                <a:ext cx="520" cy="0"/>
              </a:xfrm>
              <a:prstGeom prst="line">
                <a:avLst/>
              </a:prstGeom>
              <a:noFill/>
              <a:ln w="12700">
                <a:solidFill>
                  <a:srgbClr val="996633"/>
                </a:solidFill>
                <a:round/>
                <a:headEnd/>
                <a:tailEnd/>
              </a:ln>
            </p:spPr>
            <p:txBody>
              <a:bodyPr/>
              <a:lstStyle/>
              <a:p>
                <a:endParaRPr lang="en-US">
                  <a:solidFill>
                    <a:srgbClr val="AE1221"/>
                  </a:solidFill>
                  <a:latin typeface="Arial"/>
                  <a:cs typeface="Arial"/>
                </a:endParaRPr>
              </a:p>
            </p:txBody>
          </p:sp>
        </p:grpSp>
        <p:sp>
          <p:nvSpPr>
            <p:cNvPr id="54" name="Text Box 62"/>
            <p:cNvSpPr txBox="1">
              <a:spLocks noChangeArrowheads="1"/>
            </p:cNvSpPr>
            <p:nvPr/>
          </p:nvSpPr>
          <p:spPr bwMode="auto">
            <a:xfrm>
              <a:off x="2348" y="845"/>
              <a:ext cx="668" cy="298"/>
            </a:xfrm>
            <a:prstGeom prst="rect">
              <a:avLst/>
            </a:prstGeom>
            <a:noFill/>
            <a:ln w="9525">
              <a:noFill/>
              <a:miter lim="800000"/>
              <a:headEnd/>
              <a:tailEnd/>
            </a:ln>
          </p:spPr>
          <p:txBody>
            <a:bodyPr>
              <a:spAutoFit/>
            </a:bodyPr>
            <a:lstStyle/>
            <a:p>
              <a:pPr>
                <a:spcBef>
                  <a:spcPct val="50000"/>
                </a:spcBef>
              </a:pPr>
              <a:r>
                <a:rPr lang="en-US" sz="2500">
                  <a:solidFill>
                    <a:srgbClr val="AE1221"/>
                  </a:solidFill>
                  <a:latin typeface="Arial"/>
                  <a:cs typeface="Arial"/>
                </a:rPr>
                <a:t>= 0.2</a:t>
              </a:r>
            </a:p>
          </p:txBody>
        </p:sp>
        <p:sp>
          <p:nvSpPr>
            <p:cNvPr id="55" name="Text Box 63"/>
            <p:cNvSpPr txBox="1">
              <a:spLocks noChangeArrowheads="1"/>
            </p:cNvSpPr>
            <p:nvPr/>
          </p:nvSpPr>
          <p:spPr bwMode="auto">
            <a:xfrm>
              <a:off x="1298" y="840"/>
              <a:ext cx="508" cy="298"/>
            </a:xfrm>
            <a:prstGeom prst="rect">
              <a:avLst/>
            </a:prstGeom>
            <a:noFill/>
            <a:ln w="9525">
              <a:noFill/>
              <a:miter lim="800000"/>
              <a:headEnd/>
              <a:tailEnd/>
            </a:ln>
          </p:spPr>
          <p:txBody>
            <a:bodyPr>
              <a:spAutoFit/>
            </a:bodyPr>
            <a:lstStyle/>
            <a:p>
              <a:pPr algn="r">
                <a:spcBef>
                  <a:spcPct val="50000"/>
                </a:spcBef>
              </a:pPr>
              <a:r>
                <a:rPr lang="en-US" sz="2500" b="1" i="1" dirty="0">
                  <a:solidFill>
                    <a:srgbClr val="AE1221"/>
                  </a:solidFill>
                  <a:latin typeface="Arial"/>
                  <a:cs typeface="Arial"/>
                </a:rPr>
                <a:t>E</a:t>
              </a:r>
              <a:r>
                <a:rPr lang="en-US" sz="2500" dirty="0">
                  <a:solidFill>
                    <a:srgbClr val="AE1221"/>
                  </a:solidFill>
                  <a:latin typeface="Arial"/>
                  <a:cs typeface="Arial"/>
                </a:rPr>
                <a:t> </a:t>
              </a:r>
              <a:r>
                <a:rPr lang="en-US" sz="1200" dirty="0">
                  <a:solidFill>
                    <a:srgbClr val="AE1221"/>
                  </a:solidFill>
                  <a:latin typeface="Arial"/>
                  <a:cs typeface="Arial"/>
                </a:rPr>
                <a:t> </a:t>
              </a:r>
              <a:r>
                <a:rPr lang="en-US" sz="2500" dirty="0">
                  <a:solidFill>
                    <a:srgbClr val="AE1221"/>
                  </a:solidFill>
                  <a:latin typeface="Arial"/>
                  <a:cs typeface="Arial"/>
                </a:rPr>
                <a:t>=</a:t>
              </a:r>
            </a:p>
          </p:txBody>
        </p:sp>
      </p:grpSp>
      <p:sp>
        <p:nvSpPr>
          <p:cNvPr id="59"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942676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strips(downRight)">
                                      <p:cBhvr>
                                        <p:cTn id="16" dur="500"/>
                                        <p:tgtEl>
                                          <p:spTgt spid="25"/>
                                        </p:tgtEl>
                                      </p:cBhvr>
                                    </p:animEffect>
                                  </p:childTnLst>
                                </p:cTn>
                              </p:par>
                            </p:childTnLst>
                          </p:cTn>
                        </p:par>
                        <p:par>
                          <p:cTn id="17" fill="hold">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strips(downRight)">
                                      <p:cBhvr>
                                        <p:cTn id="20" dur="500"/>
                                        <p:tgtEl>
                                          <p:spTgt spid="37"/>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strips(downRight)">
                                      <p:cBhvr>
                                        <p:cTn id="29" dur="500"/>
                                        <p:tgtEl>
                                          <p:spTgt spid="30"/>
                                        </p:tgtEl>
                                      </p:cBhvr>
                                    </p:animEffect>
                                  </p:childTnLst>
                                </p:cTn>
                              </p:par>
                            </p:childTnLst>
                          </p:cTn>
                        </p:par>
                        <p:par>
                          <p:cTn id="30" fill="hold">
                            <p:stCondLst>
                              <p:cond delay="500"/>
                            </p:stCondLst>
                            <p:childTnLst>
                              <p:par>
                                <p:cTn id="31" presetID="18" presetClass="entr" presetSubtype="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strips(downRight)">
                                      <p:cBhvr>
                                        <p:cTn id="33" dur="500"/>
                                        <p:tgtEl>
                                          <p:spTgt spid="35"/>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strips(downRight)">
                                      <p:cBhvr>
                                        <p:cTn id="42" dur="500"/>
                                        <p:tgtEl>
                                          <p:spTgt spid="36"/>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5" grpId="0" animBg="1"/>
      <p:bldP spid="36" grpId="0" animBg="1"/>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Our scenario: total revenue</a:t>
            </a:r>
          </a:p>
        </p:txBody>
      </p:sp>
      <p:sp>
        <p:nvSpPr>
          <p:cNvPr id="3" name="Content Placeholder 2"/>
          <p:cNvSpPr>
            <a:spLocks noGrp="1"/>
          </p:cNvSpPr>
          <p:nvPr>
            <p:ph idx="1"/>
          </p:nvPr>
        </p:nvSpPr>
        <p:spPr>
          <a:xfrm>
            <a:off x="347241" y="914400"/>
            <a:ext cx="8644359" cy="5534025"/>
          </a:xfrm>
          <a:prstGeom prst="rect">
            <a:avLst/>
          </a:prstGeom>
        </p:spPr>
        <p:txBody>
          <a:bodyPr>
            <a:noAutofit/>
          </a:bodyPr>
          <a:lstStyle/>
          <a:p>
            <a:pPr marL="0" indent="0">
              <a:buNone/>
            </a:pPr>
            <a:r>
              <a:rPr lang="en-US" dirty="0">
                <a:solidFill>
                  <a:srgbClr val="002060"/>
                </a:solidFill>
              </a:rPr>
              <a:t>Continuing our scenario, if you raise your price from $2,000 to $2,500, would your revenue rise or fall?</a:t>
            </a:r>
          </a:p>
          <a:p>
            <a:pPr marL="0" indent="0">
              <a:buNone/>
            </a:pPr>
            <a:r>
              <a:rPr lang="en-US" dirty="0"/>
              <a:t>	Total Revenue (</a:t>
            </a:r>
            <a:r>
              <a:rPr lang="en-US" b="1" i="1" dirty="0"/>
              <a:t>TR</a:t>
            </a:r>
            <a:r>
              <a:rPr lang="en-US" dirty="0"/>
              <a:t>) = </a:t>
            </a:r>
            <a:r>
              <a:rPr lang="en-US" b="1" i="1" dirty="0"/>
              <a:t>P</a:t>
            </a:r>
            <a:r>
              <a:rPr lang="en-US" dirty="0"/>
              <a:t> x </a:t>
            </a:r>
            <a:r>
              <a:rPr lang="en-US" b="1" i="1" dirty="0"/>
              <a:t>Q</a:t>
            </a:r>
            <a:r>
              <a:rPr lang="en-US" dirty="0"/>
              <a:t>  </a:t>
            </a:r>
          </a:p>
          <a:p>
            <a:r>
              <a:rPr lang="en-US" dirty="0">
                <a:solidFill>
                  <a:srgbClr val="002060"/>
                </a:solidFill>
              </a:rPr>
              <a:t>A price increase has two effects on revenue:</a:t>
            </a:r>
          </a:p>
          <a:p>
            <a:pPr lvl="1"/>
            <a:r>
              <a:rPr lang="en-US" sz="3000" dirty="0"/>
              <a:t>Higher revenue: because of the higher </a:t>
            </a:r>
            <a:r>
              <a:rPr lang="en-US" sz="3000" b="1" i="1" dirty="0"/>
              <a:t>P</a:t>
            </a:r>
            <a:r>
              <a:rPr lang="en-US" sz="3000" dirty="0"/>
              <a:t>   </a:t>
            </a:r>
          </a:p>
          <a:p>
            <a:pPr lvl="1"/>
            <a:r>
              <a:rPr lang="en-US" sz="3000" dirty="0"/>
              <a:t>Lower revenue: you maintain fewer accounts (lower </a:t>
            </a:r>
            <a:r>
              <a:rPr lang="en-US" sz="3000" b="1" i="1" dirty="0"/>
              <a:t>Q</a:t>
            </a:r>
            <a:r>
              <a:rPr lang="en-US" sz="3000" dirty="0"/>
              <a:t>)</a:t>
            </a:r>
          </a:p>
          <a:p>
            <a:r>
              <a:rPr lang="en-US" dirty="0">
                <a:solidFill>
                  <a:srgbClr val="002060"/>
                </a:solidFill>
              </a:rPr>
              <a:t>Which of these two effects is bigger? </a:t>
            </a:r>
          </a:p>
          <a:p>
            <a:pPr lvl="1"/>
            <a:r>
              <a:rPr lang="en-US" sz="3000" dirty="0"/>
              <a:t>It depends on the price elasticity of demand </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25</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5559355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Our scenario: elastic demand</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26</a:t>
            </a:fld>
            <a:endParaRPr lang="en-US" dirty="0"/>
          </a:p>
        </p:txBody>
      </p:sp>
      <p:sp>
        <p:nvSpPr>
          <p:cNvPr id="3" name="Text Placeholder 2"/>
          <p:cNvSpPr>
            <a:spLocks noGrp="1"/>
          </p:cNvSpPr>
          <p:nvPr>
            <p:ph idx="12"/>
          </p:nvPr>
        </p:nvSpPr>
        <p:spPr>
          <a:xfrm>
            <a:off x="5562600" y="961426"/>
            <a:ext cx="3352800" cy="5363174"/>
          </a:xfrm>
        </p:spPr>
        <p:txBody>
          <a:bodyPr>
            <a:normAutofit lnSpcReduction="10000"/>
          </a:bodyPr>
          <a:lstStyle/>
          <a:p>
            <a:pPr marL="0" indent="0">
              <a:buNone/>
            </a:pPr>
            <a:r>
              <a:rPr lang="en-US" sz="2600" dirty="0">
                <a:solidFill>
                  <a:srgbClr val="C00000"/>
                </a:solidFill>
              </a:rPr>
              <a:t>Price elasticity of demand = 1.8</a:t>
            </a:r>
          </a:p>
          <a:p>
            <a:r>
              <a:rPr lang="en-US" sz="2600" dirty="0">
                <a:solidFill>
                  <a:srgbClr val="004D86"/>
                </a:solidFill>
                <a:cs typeface="Arial"/>
              </a:rPr>
              <a:t>If </a:t>
            </a:r>
            <a:r>
              <a:rPr lang="en-US" sz="2600" b="1" i="1" dirty="0">
                <a:solidFill>
                  <a:srgbClr val="004D86"/>
                </a:solidFill>
                <a:cs typeface="Arial"/>
              </a:rPr>
              <a:t>P</a:t>
            </a:r>
            <a:r>
              <a:rPr lang="en-US" sz="2600" dirty="0">
                <a:solidFill>
                  <a:srgbClr val="004D86"/>
                </a:solidFill>
                <a:cs typeface="Arial"/>
              </a:rPr>
              <a:t> = $2,000, </a:t>
            </a:r>
          </a:p>
          <a:p>
            <a:pPr marL="0" indent="0">
              <a:buNone/>
            </a:pPr>
            <a:r>
              <a:rPr lang="en-US" sz="2600" b="1" i="1" dirty="0">
                <a:solidFill>
                  <a:srgbClr val="004D86"/>
                </a:solidFill>
                <a:cs typeface="Arial"/>
              </a:rPr>
              <a:t>Q</a:t>
            </a:r>
            <a:r>
              <a:rPr lang="en-US" sz="2600" dirty="0">
                <a:solidFill>
                  <a:srgbClr val="004D86"/>
                </a:solidFill>
                <a:cs typeface="Arial"/>
              </a:rPr>
              <a:t> = 12, and TR = $24,000</a:t>
            </a:r>
          </a:p>
          <a:p>
            <a:r>
              <a:rPr lang="en-US" sz="2600" dirty="0">
                <a:solidFill>
                  <a:srgbClr val="006600"/>
                </a:solidFill>
                <a:cs typeface="Arial"/>
              </a:rPr>
              <a:t>If </a:t>
            </a:r>
            <a:r>
              <a:rPr lang="en-US" sz="2600" b="1" i="1" dirty="0">
                <a:solidFill>
                  <a:srgbClr val="006600"/>
                </a:solidFill>
                <a:cs typeface="Arial"/>
              </a:rPr>
              <a:t>P</a:t>
            </a:r>
            <a:r>
              <a:rPr lang="en-US" sz="2600" dirty="0">
                <a:solidFill>
                  <a:srgbClr val="006600"/>
                </a:solidFill>
                <a:cs typeface="Arial"/>
              </a:rPr>
              <a:t> = $2,500, </a:t>
            </a:r>
          </a:p>
          <a:p>
            <a:pPr marL="0" indent="0">
              <a:buNone/>
            </a:pPr>
            <a:r>
              <a:rPr lang="en-US" sz="2600" b="1" i="1" dirty="0">
                <a:solidFill>
                  <a:srgbClr val="006600"/>
                </a:solidFill>
                <a:cs typeface="Arial"/>
              </a:rPr>
              <a:t>Q</a:t>
            </a:r>
            <a:r>
              <a:rPr lang="en-US" sz="2600" dirty="0">
                <a:solidFill>
                  <a:srgbClr val="006600"/>
                </a:solidFill>
                <a:cs typeface="Arial"/>
              </a:rPr>
              <a:t> = 8, and TR = $20,000</a:t>
            </a:r>
          </a:p>
          <a:p>
            <a:endParaRPr lang="en-US" sz="2600" dirty="0">
              <a:solidFill>
                <a:srgbClr val="006600"/>
              </a:solidFill>
              <a:cs typeface="Arial"/>
            </a:endParaRPr>
          </a:p>
          <a:p>
            <a:pPr marL="0" indent="0">
              <a:buNone/>
            </a:pPr>
            <a:r>
              <a:rPr lang="en-US" sz="2600" dirty="0">
                <a:solidFill>
                  <a:srgbClr val="C00000"/>
                </a:solidFill>
                <a:cs typeface="Arial"/>
              </a:rPr>
              <a:t>When </a:t>
            </a:r>
            <a:r>
              <a:rPr lang="en-US" sz="2600" b="1" i="1" dirty="0">
                <a:solidFill>
                  <a:srgbClr val="C00000"/>
                </a:solidFill>
                <a:cs typeface="Arial"/>
              </a:rPr>
              <a:t>D</a:t>
            </a:r>
            <a:r>
              <a:rPr lang="en-US" sz="2600" dirty="0">
                <a:solidFill>
                  <a:srgbClr val="C00000"/>
                </a:solidFill>
                <a:cs typeface="Arial"/>
              </a:rPr>
              <a:t> is elastic, </a:t>
            </a:r>
            <a:br>
              <a:rPr lang="en-US" sz="2600" dirty="0">
                <a:solidFill>
                  <a:srgbClr val="C00000"/>
                </a:solidFill>
                <a:cs typeface="Arial"/>
              </a:rPr>
            </a:br>
            <a:r>
              <a:rPr lang="en-US" sz="2600" dirty="0">
                <a:solidFill>
                  <a:srgbClr val="C00000"/>
                </a:solidFill>
                <a:cs typeface="Arial"/>
              </a:rPr>
              <a:t>a price increase causes revenue to fall. </a:t>
            </a:r>
          </a:p>
          <a:p>
            <a:endParaRPr lang="en-US" sz="2600" dirty="0"/>
          </a:p>
          <a:p>
            <a:endParaRPr lang="en-US" sz="2600" dirty="0"/>
          </a:p>
        </p:txBody>
      </p:sp>
      <p:grpSp>
        <p:nvGrpSpPr>
          <p:cNvPr id="6" name="Group 4"/>
          <p:cNvGrpSpPr>
            <a:grpSpLocks/>
          </p:cNvGrpSpPr>
          <p:nvPr/>
        </p:nvGrpSpPr>
        <p:grpSpPr bwMode="auto">
          <a:xfrm>
            <a:off x="852488" y="1989137"/>
            <a:ext cx="4449762" cy="3868738"/>
            <a:chOff x="2444" y="900"/>
            <a:chExt cx="2803" cy="2437"/>
          </a:xfrm>
        </p:grpSpPr>
        <p:grpSp>
          <p:nvGrpSpPr>
            <p:cNvPr id="7" name="Group 5"/>
            <p:cNvGrpSpPr>
              <a:grpSpLocks/>
            </p:cNvGrpSpPr>
            <p:nvPr/>
          </p:nvGrpSpPr>
          <p:grpSpPr bwMode="auto">
            <a:xfrm>
              <a:off x="2591" y="1175"/>
              <a:ext cx="2350" cy="2015"/>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2444" y="900"/>
              <a:ext cx="316" cy="289"/>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P</a:t>
              </a:r>
            </a:p>
          </p:txBody>
        </p:sp>
        <p:sp>
          <p:nvSpPr>
            <p:cNvPr id="9" name="Text Box 9"/>
            <p:cNvSpPr txBox="1">
              <a:spLocks noChangeArrowheads="1"/>
            </p:cNvSpPr>
            <p:nvPr/>
          </p:nvSpPr>
          <p:spPr bwMode="auto">
            <a:xfrm>
              <a:off x="4886" y="3046"/>
              <a:ext cx="361" cy="291"/>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39"/>
          <p:cNvGrpSpPr>
            <a:grpSpLocks/>
          </p:cNvGrpSpPr>
          <p:nvPr/>
        </p:nvGrpSpPr>
        <p:grpSpPr bwMode="auto">
          <a:xfrm>
            <a:off x="1428750" y="2860675"/>
            <a:ext cx="3905250" cy="1722437"/>
            <a:chOff x="2996" y="1521"/>
            <a:chExt cx="2460" cy="1085"/>
          </a:xfrm>
        </p:grpSpPr>
        <p:sp>
          <p:nvSpPr>
            <p:cNvPr id="13" name="Line 11"/>
            <p:cNvSpPr>
              <a:spLocks noChangeShapeType="1"/>
            </p:cNvSpPr>
            <p:nvPr/>
          </p:nvSpPr>
          <p:spPr bwMode="auto">
            <a:xfrm>
              <a:off x="2996" y="1521"/>
              <a:ext cx="2045" cy="919"/>
            </a:xfrm>
            <a:prstGeom prst="line">
              <a:avLst/>
            </a:prstGeom>
            <a:noFill/>
            <a:ln w="38100">
              <a:solidFill>
                <a:schemeClr val="accent6">
                  <a:lumMod val="50000"/>
                </a:schemeClr>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882" y="2318"/>
              <a:ext cx="574"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sp>
        <p:nvSpPr>
          <p:cNvPr id="15" name="Rectangle 35"/>
          <p:cNvSpPr>
            <a:spLocks noChangeArrowheads="1"/>
          </p:cNvSpPr>
          <p:nvPr/>
        </p:nvSpPr>
        <p:spPr bwMode="auto">
          <a:xfrm>
            <a:off x="2587625" y="4013200"/>
            <a:ext cx="1314450" cy="1600200"/>
          </a:xfrm>
          <a:prstGeom prst="rect">
            <a:avLst/>
          </a:prstGeom>
          <a:pattFill prst="wdDnDiag">
            <a:fgClr>
              <a:srgbClr val="0000FF">
                <a:alpha val="50195"/>
              </a:srgbClr>
            </a:fgClr>
            <a:bgClr>
              <a:srgbClr val="33CCFF">
                <a:alpha val="50195"/>
              </a:srgbClr>
            </a:bgClr>
          </a:pattFill>
          <a:ln w="38100">
            <a:solidFill>
              <a:srgbClr val="0000CC"/>
            </a:solidFill>
            <a:miter lim="800000"/>
            <a:headEnd/>
            <a:tailEnd/>
          </a:ln>
        </p:spPr>
        <p:txBody>
          <a:bodyPr wrap="none" anchor="ctr"/>
          <a:lstStyle/>
          <a:p>
            <a:endParaRPr lang="en-US">
              <a:latin typeface="Arial"/>
              <a:cs typeface="Arial"/>
            </a:endParaRPr>
          </a:p>
        </p:txBody>
      </p:sp>
      <p:sp>
        <p:nvSpPr>
          <p:cNvPr id="16" name="Rectangle 36"/>
          <p:cNvSpPr>
            <a:spLocks noChangeArrowheads="1"/>
          </p:cNvSpPr>
          <p:nvPr/>
        </p:nvSpPr>
        <p:spPr bwMode="auto">
          <a:xfrm>
            <a:off x="1111250" y="3398837"/>
            <a:ext cx="1479550" cy="571500"/>
          </a:xfrm>
          <a:prstGeom prst="rect">
            <a:avLst/>
          </a:prstGeom>
          <a:pattFill prst="wdUpDiag">
            <a:fgClr>
              <a:srgbClr val="FF9900">
                <a:alpha val="50195"/>
              </a:srgbClr>
            </a:fgClr>
            <a:bgClr>
              <a:srgbClr val="FFFF99">
                <a:alpha val="50195"/>
              </a:srgbClr>
            </a:bgClr>
          </a:pattFill>
          <a:ln w="38100">
            <a:solidFill>
              <a:srgbClr val="006600"/>
            </a:solidFill>
            <a:miter lim="800000"/>
            <a:headEnd/>
            <a:tailEnd/>
          </a:ln>
        </p:spPr>
        <p:txBody>
          <a:bodyPr wrap="none" anchor="ctr"/>
          <a:lstStyle/>
          <a:p>
            <a:endParaRPr lang="en-US">
              <a:latin typeface="Arial"/>
              <a:cs typeface="Arial"/>
            </a:endParaRPr>
          </a:p>
        </p:txBody>
      </p:sp>
      <p:sp>
        <p:nvSpPr>
          <p:cNvPr id="17" name="Text Box 37"/>
          <p:cNvSpPr txBox="1">
            <a:spLocks noChangeArrowheads="1"/>
          </p:cNvSpPr>
          <p:nvPr/>
        </p:nvSpPr>
        <p:spPr bwMode="auto">
          <a:xfrm>
            <a:off x="3457137" y="2976701"/>
            <a:ext cx="1845113" cy="707886"/>
          </a:xfrm>
          <a:prstGeom prst="rect">
            <a:avLst/>
          </a:prstGeom>
          <a:noFill/>
          <a:ln w="38100">
            <a:solidFill>
              <a:srgbClr val="0000FF"/>
            </a:solidFill>
            <a:miter lim="800000"/>
            <a:headEnd/>
            <a:tailEnd/>
          </a:ln>
        </p:spPr>
        <p:txBody>
          <a:bodyPr wrap="square">
            <a:spAutoFit/>
          </a:bodyPr>
          <a:lstStyle/>
          <a:p>
            <a:pPr>
              <a:spcBef>
                <a:spcPct val="50000"/>
              </a:spcBef>
            </a:pPr>
            <a:r>
              <a:rPr lang="en-US" sz="2000" dirty="0">
                <a:latin typeface="Arial"/>
                <a:cs typeface="Arial"/>
              </a:rPr>
              <a:t>lost revenue due to lower </a:t>
            </a:r>
            <a:r>
              <a:rPr lang="en-US" sz="2000" b="1" i="1" dirty="0">
                <a:latin typeface="Arial"/>
                <a:cs typeface="Arial"/>
              </a:rPr>
              <a:t>Q</a:t>
            </a:r>
          </a:p>
        </p:txBody>
      </p:sp>
      <p:sp>
        <p:nvSpPr>
          <p:cNvPr id="18" name="Text Box 38"/>
          <p:cNvSpPr txBox="1">
            <a:spLocks noChangeArrowheads="1"/>
          </p:cNvSpPr>
          <p:nvPr/>
        </p:nvSpPr>
        <p:spPr bwMode="auto">
          <a:xfrm>
            <a:off x="1480470" y="1845012"/>
            <a:ext cx="2166938" cy="1015663"/>
          </a:xfrm>
          <a:prstGeom prst="rect">
            <a:avLst/>
          </a:prstGeom>
          <a:noFill/>
          <a:ln w="38100">
            <a:solidFill>
              <a:srgbClr val="006600"/>
            </a:solidFill>
            <a:miter lim="800000"/>
            <a:headEnd/>
            <a:tailEnd/>
          </a:ln>
        </p:spPr>
        <p:txBody>
          <a:bodyPr wrap="square">
            <a:spAutoFit/>
          </a:bodyPr>
          <a:lstStyle/>
          <a:p>
            <a:pPr>
              <a:spcBef>
                <a:spcPct val="50000"/>
              </a:spcBef>
            </a:pPr>
            <a:r>
              <a:rPr lang="en-US" sz="2000" dirty="0">
                <a:latin typeface="Arial"/>
                <a:cs typeface="Arial"/>
              </a:rPr>
              <a:t>increased revenue due to higher </a:t>
            </a:r>
            <a:r>
              <a:rPr lang="en-US" sz="2000" b="1" i="1" dirty="0">
                <a:latin typeface="Arial"/>
                <a:cs typeface="Arial"/>
              </a:rPr>
              <a:t>P</a:t>
            </a:r>
          </a:p>
        </p:txBody>
      </p:sp>
      <p:sp>
        <p:nvSpPr>
          <p:cNvPr id="19" name="Text Box 40"/>
          <p:cNvSpPr txBox="1">
            <a:spLocks noChangeArrowheads="1"/>
          </p:cNvSpPr>
          <p:nvPr/>
        </p:nvSpPr>
        <p:spPr bwMode="auto">
          <a:xfrm>
            <a:off x="609600" y="990600"/>
            <a:ext cx="4217987" cy="830997"/>
          </a:xfrm>
          <a:prstGeom prst="rect">
            <a:avLst/>
          </a:prstGeom>
          <a:noFill/>
          <a:ln w="9525">
            <a:noFill/>
            <a:miter lim="800000"/>
            <a:headEnd/>
            <a:tailEnd/>
          </a:ln>
        </p:spPr>
        <p:txBody>
          <a:bodyPr wrap="square">
            <a:spAutoFit/>
          </a:bodyPr>
          <a:lstStyle/>
          <a:p>
            <a:pPr algn="ctr">
              <a:spcBef>
                <a:spcPct val="50000"/>
              </a:spcBef>
            </a:pPr>
            <a:r>
              <a:rPr lang="en-US" sz="2400" dirty="0">
                <a:cs typeface="Arial"/>
              </a:rPr>
              <a:t>Deman</a:t>
            </a:r>
            <a:r>
              <a:rPr lang="en-US" altLang="moh-CA" sz="2400" dirty="0">
                <a:cs typeface="Arial"/>
              </a:rPr>
              <a:t>d </a:t>
            </a:r>
            <a:r>
              <a:rPr lang="en-US" sz="2400" dirty="0">
                <a:cs typeface="Arial"/>
              </a:rPr>
              <a:t>for maintaining social media accounts</a:t>
            </a:r>
          </a:p>
        </p:txBody>
      </p:sp>
      <p:grpSp>
        <p:nvGrpSpPr>
          <p:cNvPr id="20" name="Group 14"/>
          <p:cNvGrpSpPr>
            <a:grpSpLocks/>
          </p:cNvGrpSpPr>
          <p:nvPr/>
        </p:nvGrpSpPr>
        <p:grpSpPr bwMode="auto">
          <a:xfrm>
            <a:off x="0" y="3757612"/>
            <a:ext cx="4205288" cy="2312988"/>
            <a:chOff x="2094" y="2086"/>
            <a:chExt cx="2649" cy="1457"/>
          </a:xfrm>
        </p:grpSpPr>
        <p:sp>
          <p:nvSpPr>
            <p:cNvPr id="21" name="Rectangle 15"/>
            <p:cNvSpPr>
              <a:spLocks noChangeArrowheads="1"/>
            </p:cNvSpPr>
            <p:nvPr/>
          </p:nvSpPr>
          <p:spPr bwMode="auto">
            <a:xfrm>
              <a:off x="2787" y="2238"/>
              <a:ext cx="1779" cy="1020"/>
            </a:xfrm>
            <a:prstGeom prst="rect">
              <a:avLst/>
            </a:prstGeom>
            <a:solidFill>
              <a:srgbClr val="0066FF">
                <a:alpha val="50195"/>
              </a:srgbClr>
            </a:solidFill>
            <a:ln w="9525">
              <a:noFill/>
              <a:miter lim="800000"/>
              <a:headEnd/>
              <a:tailEnd/>
            </a:ln>
          </p:spPr>
          <p:txBody>
            <a:bodyPr wrap="none" anchor="ctr"/>
            <a:lstStyle/>
            <a:p>
              <a:endParaRPr lang="en-US">
                <a:latin typeface="Arial"/>
                <a:cs typeface="Arial"/>
              </a:endParaRPr>
            </a:p>
          </p:txBody>
        </p:sp>
        <p:grpSp>
          <p:nvGrpSpPr>
            <p:cNvPr id="22" name="Group 16"/>
            <p:cNvGrpSpPr>
              <a:grpSpLocks/>
            </p:cNvGrpSpPr>
            <p:nvPr/>
          </p:nvGrpSpPr>
          <p:grpSpPr bwMode="auto">
            <a:xfrm>
              <a:off x="2094" y="2086"/>
              <a:ext cx="2649" cy="1457"/>
              <a:chOff x="1905" y="2014"/>
              <a:chExt cx="2649" cy="1457"/>
            </a:xfrm>
          </p:grpSpPr>
          <p:sp>
            <p:nvSpPr>
              <p:cNvPr id="24" name="Text Box 17"/>
              <p:cNvSpPr txBox="1">
                <a:spLocks noChangeArrowheads="1"/>
              </p:cNvSpPr>
              <p:nvPr/>
            </p:nvSpPr>
            <p:spPr bwMode="auto">
              <a:xfrm>
                <a:off x="1905" y="2014"/>
                <a:ext cx="684" cy="291"/>
              </a:xfrm>
              <a:prstGeom prst="rect">
                <a:avLst/>
              </a:prstGeom>
              <a:noFill/>
              <a:ln w="9525">
                <a:noFill/>
                <a:miter lim="800000"/>
                <a:headEnd/>
                <a:tailEnd/>
              </a:ln>
            </p:spPr>
            <p:txBody>
              <a:bodyPr wrap="square">
                <a:spAutoFit/>
              </a:bodyPr>
              <a:lstStyle/>
              <a:p>
                <a:pPr algn="r">
                  <a:spcBef>
                    <a:spcPct val="50000"/>
                  </a:spcBef>
                </a:pPr>
                <a:r>
                  <a:rPr lang="en-US" sz="2400" dirty="0">
                    <a:latin typeface="Arial"/>
                    <a:cs typeface="Arial"/>
                  </a:rPr>
                  <a:t>$2000</a:t>
                </a:r>
                <a:endParaRPr lang="en-US" sz="2400" baseline="-25000" dirty="0">
                  <a:latin typeface="Arial"/>
                  <a:cs typeface="Arial"/>
                </a:endParaRPr>
              </a:p>
            </p:txBody>
          </p:sp>
          <p:sp>
            <p:nvSpPr>
              <p:cNvPr id="25" name="Text Box 18"/>
              <p:cNvSpPr txBox="1">
                <a:spLocks noChangeArrowheads="1"/>
              </p:cNvSpPr>
              <p:nvPr/>
            </p:nvSpPr>
            <p:spPr bwMode="auto">
              <a:xfrm>
                <a:off x="4209" y="3183"/>
                <a:ext cx="345" cy="288"/>
              </a:xfrm>
              <a:prstGeom prst="rect">
                <a:avLst/>
              </a:prstGeom>
              <a:noFill/>
              <a:ln w="9525">
                <a:noFill/>
                <a:miter lim="800000"/>
                <a:headEnd/>
                <a:tailEnd/>
              </a:ln>
            </p:spPr>
            <p:txBody>
              <a:bodyPr>
                <a:spAutoFit/>
              </a:bodyPr>
              <a:lstStyle/>
              <a:p>
                <a:pPr algn="ctr">
                  <a:spcBef>
                    <a:spcPct val="50000"/>
                  </a:spcBef>
                </a:pPr>
                <a:r>
                  <a:rPr lang="en-US" sz="2400" dirty="0">
                    <a:latin typeface="Arial"/>
                    <a:cs typeface="Arial"/>
                  </a:rPr>
                  <a:t>12</a:t>
                </a:r>
                <a:endParaRPr lang="en-US" sz="2400" baseline="-25000" dirty="0">
                  <a:latin typeface="Arial"/>
                  <a:cs typeface="Arial"/>
                </a:endParaRPr>
              </a:p>
            </p:txBody>
          </p:sp>
          <p:grpSp>
            <p:nvGrpSpPr>
              <p:cNvPr id="26" name="Group 19"/>
              <p:cNvGrpSpPr>
                <a:grpSpLocks/>
              </p:cNvGrpSpPr>
              <p:nvPr/>
            </p:nvGrpSpPr>
            <p:grpSpPr bwMode="auto">
              <a:xfrm>
                <a:off x="2605" y="2161"/>
                <a:ext cx="1773" cy="1013"/>
                <a:chOff x="357" y="2450"/>
                <a:chExt cx="795" cy="646"/>
              </a:xfrm>
            </p:grpSpPr>
            <p:sp>
              <p:nvSpPr>
                <p:cNvPr id="27" name="Line 20"/>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28" name="Line 21"/>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grpSp>
      <p:grpSp>
        <p:nvGrpSpPr>
          <p:cNvPr id="29" name="Group 25"/>
          <p:cNvGrpSpPr>
            <a:grpSpLocks/>
          </p:cNvGrpSpPr>
          <p:nvPr/>
        </p:nvGrpSpPr>
        <p:grpSpPr bwMode="auto">
          <a:xfrm>
            <a:off x="-152399" y="3152775"/>
            <a:ext cx="3011488" cy="2943225"/>
            <a:chOff x="1998" y="1705"/>
            <a:chExt cx="1897" cy="1854"/>
          </a:xfrm>
        </p:grpSpPr>
        <p:grpSp>
          <p:nvGrpSpPr>
            <p:cNvPr id="30" name="Group 26"/>
            <p:cNvGrpSpPr>
              <a:grpSpLocks/>
            </p:cNvGrpSpPr>
            <p:nvPr/>
          </p:nvGrpSpPr>
          <p:grpSpPr bwMode="auto">
            <a:xfrm>
              <a:off x="1998" y="1705"/>
              <a:ext cx="1897" cy="1854"/>
              <a:chOff x="1809" y="1633"/>
              <a:chExt cx="1897" cy="1854"/>
            </a:xfrm>
          </p:grpSpPr>
          <p:sp>
            <p:nvSpPr>
              <p:cNvPr id="33" name="Text Box 27"/>
              <p:cNvSpPr txBox="1">
                <a:spLocks noChangeArrowheads="1"/>
              </p:cNvSpPr>
              <p:nvPr/>
            </p:nvSpPr>
            <p:spPr bwMode="auto">
              <a:xfrm>
                <a:off x="1809" y="1633"/>
                <a:ext cx="780" cy="291"/>
              </a:xfrm>
              <a:prstGeom prst="rect">
                <a:avLst/>
              </a:prstGeom>
              <a:noFill/>
              <a:ln w="9525">
                <a:noFill/>
                <a:miter lim="800000"/>
                <a:headEnd/>
                <a:tailEnd/>
              </a:ln>
            </p:spPr>
            <p:txBody>
              <a:bodyPr wrap="square">
                <a:spAutoFit/>
              </a:bodyPr>
              <a:lstStyle/>
              <a:p>
                <a:pPr algn="r">
                  <a:spcBef>
                    <a:spcPct val="50000"/>
                  </a:spcBef>
                </a:pPr>
                <a:r>
                  <a:rPr lang="en-US" sz="2400" dirty="0">
                    <a:latin typeface="Arial"/>
                    <a:cs typeface="Arial"/>
                  </a:rPr>
                  <a:t>$2500</a:t>
                </a:r>
                <a:endParaRPr lang="en-US" sz="2400" baseline="-25000" dirty="0">
                  <a:latin typeface="Arial"/>
                  <a:cs typeface="Arial"/>
                </a:endParaRPr>
              </a:p>
            </p:txBody>
          </p:sp>
          <p:sp>
            <p:nvSpPr>
              <p:cNvPr id="34" name="Text Box 28"/>
              <p:cNvSpPr txBox="1">
                <a:spLocks noChangeArrowheads="1"/>
              </p:cNvSpPr>
              <p:nvPr/>
            </p:nvSpPr>
            <p:spPr bwMode="auto">
              <a:xfrm>
                <a:off x="3336" y="3199"/>
                <a:ext cx="370"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8</a:t>
                </a:r>
                <a:endParaRPr lang="en-US" sz="2400" baseline="-25000">
                  <a:latin typeface="Arial"/>
                  <a:cs typeface="Arial"/>
                </a:endParaRPr>
              </a:p>
            </p:txBody>
          </p:sp>
          <p:grpSp>
            <p:nvGrpSpPr>
              <p:cNvPr id="35" name="Group 29"/>
              <p:cNvGrpSpPr>
                <a:grpSpLocks/>
              </p:cNvGrpSpPr>
              <p:nvPr/>
            </p:nvGrpSpPr>
            <p:grpSpPr bwMode="auto">
              <a:xfrm>
                <a:off x="2595" y="1775"/>
                <a:ext cx="929" cy="1402"/>
                <a:chOff x="357" y="2450"/>
                <a:chExt cx="795" cy="646"/>
              </a:xfrm>
            </p:grpSpPr>
            <p:sp>
              <p:nvSpPr>
                <p:cNvPr id="36" name="Line 30"/>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37" name="Line 31"/>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sp>
          <p:nvSpPr>
            <p:cNvPr id="32" name="Rectangle 33"/>
            <p:cNvSpPr>
              <a:spLocks noChangeArrowheads="1"/>
            </p:cNvSpPr>
            <p:nvPr/>
          </p:nvSpPr>
          <p:spPr bwMode="auto">
            <a:xfrm>
              <a:off x="2794" y="1851"/>
              <a:ext cx="932" cy="1407"/>
            </a:xfrm>
            <a:prstGeom prst="rect">
              <a:avLst/>
            </a:prstGeom>
            <a:solidFill>
              <a:srgbClr val="92D050">
                <a:alpha val="33000"/>
              </a:srgbClr>
            </a:solidFill>
            <a:ln w="38100">
              <a:noFill/>
              <a:miter lim="800000"/>
              <a:headEnd/>
              <a:tailEnd/>
            </a:ln>
          </p:spPr>
          <p:txBody>
            <a:bodyPr wrap="none" anchor="ctr"/>
            <a:lstStyle/>
            <a:p>
              <a:endParaRPr lang="en-US">
                <a:latin typeface="Arial"/>
                <a:cs typeface="Arial"/>
              </a:endParaRPr>
            </a:p>
          </p:txBody>
        </p:sp>
      </p:grpSp>
      <p:sp>
        <p:nvSpPr>
          <p:cNvPr id="38" name="Line 26"/>
          <p:cNvSpPr>
            <a:spLocks noChangeShapeType="1"/>
          </p:cNvSpPr>
          <p:nvPr/>
        </p:nvSpPr>
        <p:spPr bwMode="auto">
          <a:xfrm rot="10800000" flipH="1" flipV="1">
            <a:off x="838200" y="3505200"/>
            <a:ext cx="0" cy="341313"/>
          </a:xfrm>
          <a:prstGeom prst="line">
            <a:avLst/>
          </a:prstGeom>
          <a:noFill/>
          <a:ln w="50800">
            <a:solidFill>
              <a:srgbClr val="FF0066"/>
            </a:solidFill>
            <a:round/>
            <a:headEnd type="triangle" w="med" len="med"/>
            <a:tailEnd type="none" w="med" len="med"/>
          </a:ln>
        </p:spPr>
        <p:txBody>
          <a:bodyPr/>
          <a:lstStyle/>
          <a:p>
            <a:endParaRPr lang="en-US">
              <a:latin typeface="Arial"/>
              <a:cs typeface="Arial"/>
            </a:endParaRPr>
          </a:p>
        </p:txBody>
      </p:sp>
      <p:sp>
        <p:nvSpPr>
          <p:cNvPr id="39"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45324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down)">
                                      <p:cBhvr>
                                        <p:cTn id="29" dur="500"/>
                                        <p:tgtEl>
                                          <p:spTgt spid="38"/>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wipe(left)">
                                      <p:cBhvr>
                                        <p:cTn id="6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uiExpand="1" animBg="1"/>
      <p:bldP spid="16" grpId="0" uiExpand="1" animBg="1"/>
      <p:bldP spid="17" grpId="0" uiExpand="1" animBg="1"/>
      <p:bldP spid="18" grpId="0" uiExpand="1" animBg="1"/>
      <p:bldP spid="19" grpId="0" uiExpand="1"/>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Our scenario: inelastic demand</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27</a:t>
            </a:fld>
            <a:endParaRPr lang="en-US" dirty="0"/>
          </a:p>
        </p:txBody>
      </p:sp>
      <p:sp>
        <p:nvSpPr>
          <p:cNvPr id="3" name="Text Placeholder 2"/>
          <p:cNvSpPr>
            <a:spLocks noGrp="1"/>
          </p:cNvSpPr>
          <p:nvPr>
            <p:ph idx="12"/>
          </p:nvPr>
        </p:nvSpPr>
        <p:spPr>
          <a:xfrm>
            <a:off x="5715000" y="909935"/>
            <a:ext cx="3200400" cy="5414665"/>
          </a:xfrm>
        </p:spPr>
        <p:txBody>
          <a:bodyPr>
            <a:normAutofit lnSpcReduction="10000"/>
          </a:bodyPr>
          <a:lstStyle/>
          <a:p>
            <a:pPr marL="0" indent="0">
              <a:buNone/>
            </a:pPr>
            <a:r>
              <a:rPr lang="en-US" sz="2600" dirty="0">
                <a:solidFill>
                  <a:srgbClr val="C00000"/>
                </a:solidFill>
              </a:rPr>
              <a:t>Price elasticity of demand = 0.82</a:t>
            </a:r>
          </a:p>
          <a:p>
            <a:r>
              <a:rPr lang="en-US" sz="2600" dirty="0">
                <a:solidFill>
                  <a:srgbClr val="004D86"/>
                </a:solidFill>
                <a:cs typeface="Arial"/>
              </a:rPr>
              <a:t>If </a:t>
            </a:r>
            <a:r>
              <a:rPr lang="en-US" sz="2600" b="1" i="1" dirty="0">
                <a:solidFill>
                  <a:srgbClr val="004D86"/>
                </a:solidFill>
                <a:cs typeface="Arial"/>
              </a:rPr>
              <a:t>P</a:t>
            </a:r>
            <a:r>
              <a:rPr lang="en-US" sz="2600" dirty="0">
                <a:solidFill>
                  <a:srgbClr val="004D86"/>
                </a:solidFill>
                <a:cs typeface="Arial"/>
              </a:rPr>
              <a:t> = $2,000, </a:t>
            </a:r>
          </a:p>
          <a:p>
            <a:pPr marL="0" indent="0">
              <a:buNone/>
            </a:pPr>
            <a:r>
              <a:rPr lang="en-US" sz="2600" b="1" i="1" dirty="0">
                <a:solidFill>
                  <a:srgbClr val="004D86"/>
                </a:solidFill>
                <a:cs typeface="Arial"/>
              </a:rPr>
              <a:t>Q</a:t>
            </a:r>
            <a:r>
              <a:rPr lang="en-US" sz="2600" dirty="0">
                <a:solidFill>
                  <a:srgbClr val="004D86"/>
                </a:solidFill>
                <a:cs typeface="Arial"/>
              </a:rPr>
              <a:t> = 12, and TR = $24,000</a:t>
            </a:r>
          </a:p>
          <a:p>
            <a:r>
              <a:rPr lang="en-US" sz="2600" dirty="0">
                <a:solidFill>
                  <a:srgbClr val="006600"/>
                </a:solidFill>
                <a:cs typeface="Arial"/>
              </a:rPr>
              <a:t>If </a:t>
            </a:r>
            <a:r>
              <a:rPr lang="en-US" sz="2600" b="1" i="1" dirty="0">
                <a:solidFill>
                  <a:srgbClr val="006600"/>
                </a:solidFill>
                <a:cs typeface="Arial"/>
              </a:rPr>
              <a:t>P</a:t>
            </a:r>
            <a:r>
              <a:rPr lang="en-US" sz="2600" dirty="0">
                <a:solidFill>
                  <a:srgbClr val="006600"/>
                </a:solidFill>
                <a:cs typeface="Arial"/>
              </a:rPr>
              <a:t> = $2,500, </a:t>
            </a:r>
          </a:p>
          <a:p>
            <a:pPr marL="0" indent="0">
              <a:buNone/>
            </a:pPr>
            <a:r>
              <a:rPr lang="en-US" sz="2600" b="1" i="1" dirty="0">
                <a:solidFill>
                  <a:srgbClr val="006600"/>
                </a:solidFill>
                <a:cs typeface="Arial"/>
              </a:rPr>
              <a:t>Q</a:t>
            </a:r>
            <a:r>
              <a:rPr lang="en-US" sz="2600" dirty="0">
                <a:solidFill>
                  <a:srgbClr val="006600"/>
                </a:solidFill>
                <a:cs typeface="Arial"/>
              </a:rPr>
              <a:t> = 10, and TR= $25,000</a:t>
            </a:r>
          </a:p>
          <a:p>
            <a:pPr marL="0" indent="0">
              <a:buNone/>
            </a:pPr>
            <a:endParaRPr lang="en-US" sz="2600" dirty="0">
              <a:solidFill>
                <a:srgbClr val="AE1221"/>
              </a:solidFill>
              <a:cs typeface="Arial"/>
            </a:endParaRPr>
          </a:p>
          <a:p>
            <a:pPr marL="0" indent="0">
              <a:buNone/>
            </a:pPr>
            <a:r>
              <a:rPr lang="en-US" sz="2600" dirty="0">
                <a:solidFill>
                  <a:srgbClr val="AE1221"/>
                </a:solidFill>
                <a:cs typeface="Arial"/>
              </a:rPr>
              <a:t>When </a:t>
            </a:r>
            <a:r>
              <a:rPr lang="en-US" sz="2600" b="1" i="1" dirty="0">
                <a:solidFill>
                  <a:srgbClr val="AE1221"/>
                </a:solidFill>
                <a:cs typeface="Arial"/>
              </a:rPr>
              <a:t>D</a:t>
            </a:r>
            <a:r>
              <a:rPr lang="en-US" sz="2600" dirty="0">
                <a:solidFill>
                  <a:srgbClr val="AE1221"/>
                </a:solidFill>
                <a:cs typeface="Arial"/>
              </a:rPr>
              <a:t> is inelastic, </a:t>
            </a:r>
            <a:br>
              <a:rPr lang="en-US" sz="2600" dirty="0">
                <a:solidFill>
                  <a:srgbClr val="AE1221"/>
                </a:solidFill>
                <a:cs typeface="Arial"/>
              </a:rPr>
            </a:br>
            <a:r>
              <a:rPr lang="en-US" sz="2600" dirty="0">
                <a:solidFill>
                  <a:srgbClr val="AE1221"/>
                </a:solidFill>
                <a:cs typeface="Arial"/>
              </a:rPr>
              <a:t>a price increase causes revenue to rise. </a:t>
            </a:r>
            <a:endParaRPr lang="en-US" sz="2600" dirty="0"/>
          </a:p>
        </p:txBody>
      </p:sp>
      <p:grpSp>
        <p:nvGrpSpPr>
          <p:cNvPr id="38" name="Group 4"/>
          <p:cNvGrpSpPr>
            <a:grpSpLocks/>
          </p:cNvGrpSpPr>
          <p:nvPr/>
        </p:nvGrpSpPr>
        <p:grpSpPr bwMode="auto">
          <a:xfrm>
            <a:off x="533400" y="1836737"/>
            <a:ext cx="4648199" cy="3868738"/>
            <a:chOff x="2319" y="900"/>
            <a:chExt cx="2928" cy="2437"/>
          </a:xfrm>
        </p:grpSpPr>
        <p:grpSp>
          <p:nvGrpSpPr>
            <p:cNvPr id="39" name="Group 5"/>
            <p:cNvGrpSpPr>
              <a:grpSpLocks/>
            </p:cNvGrpSpPr>
            <p:nvPr/>
          </p:nvGrpSpPr>
          <p:grpSpPr bwMode="auto">
            <a:xfrm>
              <a:off x="2591" y="1175"/>
              <a:ext cx="2350" cy="2015"/>
              <a:chOff x="1098" y="1361"/>
              <a:chExt cx="2116" cy="2027"/>
            </a:xfrm>
          </p:grpSpPr>
          <p:sp>
            <p:nvSpPr>
              <p:cNvPr id="42"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3"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0" name="Text Box 8"/>
            <p:cNvSpPr txBox="1">
              <a:spLocks noChangeArrowheads="1"/>
            </p:cNvSpPr>
            <p:nvPr/>
          </p:nvSpPr>
          <p:spPr bwMode="auto">
            <a:xfrm>
              <a:off x="2319" y="900"/>
              <a:ext cx="316" cy="289"/>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P</a:t>
              </a:r>
            </a:p>
          </p:txBody>
        </p:sp>
        <p:sp>
          <p:nvSpPr>
            <p:cNvPr id="41" name="Text Box 9"/>
            <p:cNvSpPr txBox="1">
              <a:spLocks noChangeArrowheads="1"/>
            </p:cNvSpPr>
            <p:nvPr/>
          </p:nvSpPr>
          <p:spPr bwMode="auto">
            <a:xfrm>
              <a:off x="4886" y="3046"/>
              <a:ext cx="361" cy="291"/>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44" name="Group 10"/>
          <p:cNvGrpSpPr>
            <a:grpSpLocks/>
          </p:cNvGrpSpPr>
          <p:nvPr/>
        </p:nvGrpSpPr>
        <p:grpSpPr bwMode="auto">
          <a:xfrm>
            <a:off x="2159000" y="2284412"/>
            <a:ext cx="2813050" cy="2378122"/>
            <a:chOff x="3643" y="1410"/>
            <a:chExt cx="1659" cy="989"/>
          </a:xfrm>
        </p:grpSpPr>
        <p:sp>
          <p:nvSpPr>
            <p:cNvPr id="45" name="Line 11"/>
            <p:cNvSpPr>
              <a:spLocks noChangeShapeType="1"/>
            </p:cNvSpPr>
            <p:nvPr/>
          </p:nvSpPr>
          <p:spPr bwMode="auto">
            <a:xfrm>
              <a:off x="3643" y="1410"/>
              <a:ext cx="1379" cy="919"/>
            </a:xfrm>
            <a:prstGeom prst="line">
              <a:avLst/>
            </a:prstGeom>
            <a:noFill/>
            <a:ln w="38100">
              <a:solidFill>
                <a:schemeClr val="accent6">
                  <a:lumMod val="50000"/>
                </a:schemeClr>
              </a:solidFill>
              <a:round/>
              <a:headEnd/>
              <a:tailEnd/>
            </a:ln>
          </p:spPr>
          <p:txBody>
            <a:bodyPr/>
            <a:lstStyle/>
            <a:p>
              <a:endParaRPr lang="en-US">
                <a:latin typeface="Arial"/>
                <a:cs typeface="Arial"/>
              </a:endParaRPr>
            </a:p>
          </p:txBody>
        </p:sp>
        <p:sp>
          <p:nvSpPr>
            <p:cNvPr id="46" name="Text Box 12"/>
            <p:cNvSpPr txBox="1">
              <a:spLocks noChangeArrowheads="1"/>
            </p:cNvSpPr>
            <p:nvPr/>
          </p:nvSpPr>
          <p:spPr bwMode="auto">
            <a:xfrm>
              <a:off x="4915" y="2207"/>
              <a:ext cx="387" cy="19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sp>
        <p:nvSpPr>
          <p:cNvPr id="47" name="Rectangle 38"/>
          <p:cNvSpPr>
            <a:spLocks noChangeArrowheads="1"/>
          </p:cNvSpPr>
          <p:nvPr/>
        </p:nvSpPr>
        <p:spPr bwMode="auto">
          <a:xfrm>
            <a:off x="3176588" y="3857625"/>
            <a:ext cx="603250" cy="1600200"/>
          </a:xfrm>
          <a:prstGeom prst="rect">
            <a:avLst/>
          </a:prstGeom>
          <a:pattFill prst="wdDnDiag">
            <a:fgClr>
              <a:srgbClr val="0000FF">
                <a:alpha val="50195"/>
              </a:srgbClr>
            </a:fgClr>
            <a:bgClr>
              <a:srgbClr val="33CCFF">
                <a:alpha val="50195"/>
              </a:srgbClr>
            </a:bgClr>
          </a:pattFill>
          <a:ln w="38100">
            <a:solidFill>
              <a:srgbClr val="0000CC"/>
            </a:solidFill>
            <a:miter lim="800000"/>
            <a:headEnd/>
            <a:tailEnd/>
          </a:ln>
        </p:spPr>
        <p:txBody>
          <a:bodyPr wrap="none" anchor="ctr"/>
          <a:lstStyle/>
          <a:p>
            <a:endParaRPr lang="en-US">
              <a:latin typeface="Arial"/>
              <a:cs typeface="Arial"/>
            </a:endParaRPr>
          </a:p>
        </p:txBody>
      </p:sp>
      <p:sp>
        <p:nvSpPr>
          <p:cNvPr id="48" name="Rectangle 39"/>
          <p:cNvSpPr>
            <a:spLocks noChangeArrowheads="1"/>
          </p:cNvSpPr>
          <p:nvPr/>
        </p:nvSpPr>
        <p:spPr bwMode="auto">
          <a:xfrm>
            <a:off x="992188" y="3246437"/>
            <a:ext cx="2157412" cy="571500"/>
          </a:xfrm>
          <a:prstGeom prst="rect">
            <a:avLst/>
          </a:prstGeom>
          <a:pattFill prst="wdUpDiag">
            <a:fgClr>
              <a:srgbClr val="FF9900">
                <a:alpha val="50195"/>
              </a:srgbClr>
            </a:fgClr>
            <a:bgClr>
              <a:srgbClr val="FFFF99">
                <a:alpha val="50195"/>
              </a:srgbClr>
            </a:bgClr>
          </a:pattFill>
          <a:ln w="38100">
            <a:solidFill>
              <a:srgbClr val="006600"/>
            </a:solidFill>
            <a:miter lim="800000"/>
            <a:headEnd/>
            <a:tailEnd/>
          </a:ln>
        </p:spPr>
        <p:txBody>
          <a:bodyPr wrap="none" anchor="ctr"/>
          <a:lstStyle/>
          <a:p>
            <a:endParaRPr lang="en-US">
              <a:latin typeface="Arial"/>
              <a:cs typeface="Arial"/>
            </a:endParaRPr>
          </a:p>
        </p:txBody>
      </p:sp>
      <p:sp>
        <p:nvSpPr>
          <p:cNvPr id="49" name="Text Box 40"/>
          <p:cNvSpPr txBox="1">
            <a:spLocks noChangeArrowheads="1"/>
          </p:cNvSpPr>
          <p:nvPr/>
        </p:nvSpPr>
        <p:spPr bwMode="auto">
          <a:xfrm>
            <a:off x="3480537" y="2926085"/>
            <a:ext cx="2005863" cy="707886"/>
          </a:xfrm>
          <a:prstGeom prst="rect">
            <a:avLst/>
          </a:prstGeom>
          <a:solidFill>
            <a:schemeClr val="bg1"/>
          </a:solidFill>
          <a:ln w="38100">
            <a:solidFill>
              <a:srgbClr val="0000FF"/>
            </a:solidFill>
            <a:miter lim="800000"/>
            <a:headEnd/>
            <a:tailEnd/>
          </a:ln>
        </p:spPr>
        <p:txBody>
          <a:bodyPr wrap="square">
            <a:spAutoFit/>
          </a:bodyPr>
          <a:lstStyle/>
          <a:p>
            <a:pPr>
              <a:spcBef>
                <a:spcPct val="50000"/>
              </a:spcBef>
            </a:pPr>
            <a:r>
              <a:rPr lang="en-US" sz="2000" dirty="0">
                <a:latin typeface="Arial"/>
                <a:cs typeface="Arial"/>
              </a:rPr>
              <a:t>lost revenue due to lower </a:t>
            </a:r>
            <a:r>
              <a:rPr lang="en-US" sz="2000" b="1" i="1" dirty="0">
                <a:latin typeface="Arial"/>
                <a:cs typeface="Arial"/>
              </a:rPr>
              <a:t>Q</a:t>
            </a:r>
          </a:p>
        </p:txBody>
      </p:sp>
      <p:sp>
        <p:nvSpPr>
          <p:cNvPr id="50" name="Text Box 41"/>
          <p:cNvSpPr txBox="1">
            <a:spLocks noChangeArrowheads="1"/>
          </p:cNvSpPr>
          <p:nvPr/>
        </p:nvSpPr>
        <p:spPr bwMode="auto">
          <a:xfrm>
            <a:off x="1213588" y="1719430"/>
            <a:ext cx="2114549" cy="1015663"/>
          </a:xfrm>
          <a:prstGeom prst="rect">
            <a:avLst/>
          </a:prstGeom>
          <a:solidFill>
            <a:schemeClr val="bg1"/>
          </a:solidFill>
          <a:ln w="38100">
            <a:solidFill>
              <a:srgbClr val="006600"/>
            </a:solidFill>
            <a:miter lim="800000"/>
            <a:headEnd/>
            <a:tailEnd/>
          </a:ln>
        </p:spPr>
        <p:txBody>
          <a:bodyPr wrap="square">
            <a:spAutoFit/>
          </a:bodyPr>
          <a:lstStyle/>
          <a:p>
            <a:pPr>
              <a:spcBef>
                <a:spcPct val="50000"/>
              </a:spcBef>
            </a:pPr>
            <a:r>
              <a:rPr lang="en-US" sz="2000" dirty="0">
                <a:latin typeface="Arial"/>
                <a:cs typeface="Arial"/>
              </a:rPr>
              <a:t>increased revenue due to higher </a:t>
            </a:r>
            <a:r>
              <a:rPr lang="en-US" sz="2000" b="1" i="1" dirty="0">
                <a:latin typeface="Arial"/>
                <a:cs typeface="Arial"/>
              </a:rPr>
              <a:t>P</a:t>
            </a:r>
          </a:p>
        </p:txBody>
      </p:sp>
      <p:sp>
        <p:nvSpPr>
          <p:cNvPr id="51" name="Text Box 44"/>
          <p:cNvSpPr txBox="1">
            <a:spLocks noChangeArrowheads="1"/>
          </p:cNvSpPr>
          <p:nvPr/>
        </p:nvSpPr>
        <p:spPr bwMode="auto">
          <a:xfrm>
            <a:off x="533400" y="909935"/>
            <a:ext cx="4057652" cy="830997"/>
          </a:xfrm>
          <a:prstGeom prst="rect">
            <a:avLst/>
          </a:prstGeom>
          <a:noFill/>
          <a:ln w="9525">
            <a:noFill/>
            <a:miter lim="800000"/>
            <a:headEnd/>
            <a:tailEnd/>
          </a:ln>
        </p:spPr>
        <p:txBody>
          <a:bodyPr wrap="square">
            <a:spAutoFit/>
          </a:bodyPr>
          <a:lstStyle/>
          <a:p>
            <a:pPr algn="ctr">
              <a:spcBef>
                <a:spcPct val="50000"/>
              </a:spcBef>
            </a:pPr>
            <a:r>
              <a:rPr lang="en-US" sz="2400" dirty="0">
                <a:cs typeface="Arial"/>
              </a:rPr>
              <a:t>Deman</a:t>
            </a:r>
            <a:r>
              <a:rPr lang="en-US" altLang="moh-CA" sz="2400" dirty="0">
                <a:cs typeface="Arial"/>
              </a:rPr>
              <a:t>d </a:t>
            </a:r>
            <a:r>
              <a:rPr lang="en-US" sz="2400" dirty="0">
                <a:cs typeface="Arial"/>
              </a:rPr>
              <a:t>for maintaining social media accounts</a:t>
            </a:r>
          </a:p>
        </p:txBody>
      </p:sp>
      <p:grpSp>
        <p:nvGrpSpPr>
          <p:cNvPr id="52" name="Group 42"/>
          <p:cNvGrpSpPr>
            <a:grpSpLocks/>
          </p:cNvGrpSpPr>
          <p:nvPr/>
        </p:nvGrpSpPr>
        <p:grpSpPr bwMode="auto">
          <a:xfrm>
            <a:off x="-304800" y="3605212"/>
            <a:ext cx="4371975" cy="2312988"/>
            <a:chOff x="2007" y="2230"/>
            <a:chExt cx="2754" cy="1457"/>
          </a:xfrm>
        </p:grpSpPr>
        <p:sp>
          <p:nvSpPr>
            <p:cNvPr id="53" name="Rectangle 15"/>
            <p:cNvSpPr>
              <a:spLocks noChangeArrowheads="1"/>
            </p:cNvSpPr>
            <p:nvPr/>
          </p:nvSpPr>
          <p:spPr bwMode="auto">
            <a:xfrm>
              <a:off x="2805" y="2382"/>
              <a:ext cx="1779" cy="1020"/>
            </a:xfrm>
            <a:prstGeom prst="rect">
              <a:avLst/>
            </a:prstGeom>
            <a:solidFill>
              <a:srgbClr val="0066FF">
                <a:alpha val="50195"/>
              </a:srgbClr>
            </a:solidFill>
            <a:ln w="9525">
              <a:noFill/>
              <a:miter lim="800000"/>
              <a:headEnd/>
              <a:tailEnd/>
            </a:ln>
          </p:spPr>
          <p:txBody>
            <a:bodyPr wrap="none" anchor="ctr"/>
            <a:lstStyle/>
            <a:p>
              <a:endParaRPr lang="en-US">
                <a:latin typeface="Arial"/>
                <a:cs typeface="Arial"/>
              </a:endParaRPr>
            </a:p>
          </p:txBody>
        </p:sp>
        <p:grpSp>
          <p:nvGrpSpPr>
            <p:cNvPr id="54" name="Group 16"/>
            <p:cNvGrpSpPr>
              <a:grpSpLocks/>
            </p:cNvGrpSpPr>
            <p:nvPr/>
          </p:nvGrpSpPr>
          <p:grpSpPr bwMode="auto">
            <a:xfrm>
              <a:off x="2007" y="2230"/>
              <a:ext cx="2754" cy="1457"/>
              <a:chOff x="1800" y="2014"/>
              <a:chExt cx="2754" cy="1457"/>
            </a:xfrm>
          </p:grpSpPr>
          <p:sp>
            <p:nvSpPr>
              <p:cNvPr id="56" name="Text Box 17"/>
              <p:cNvSpPr txBox="1">
                <a:spLocks noChangeArrowheads="1"/>
              </p:cNvSpPr>
              <p:nvPr/>
            </p:nvSpPr>
            <p:spPr bwMode="auto">
              <a:xfrm>
                <a:off x="1800" y="2014"/>
                <a:ext cx="789" cy="291"/>
              </a:xfrm>
              <a:prstGeom prst="rect">
                <a:avLst/>
              </a:prstGeom>
              <a:noFill/>
              <a:ln w="9525">
                <a:noFill/>
                <a:miter lim="800000"/>
                <a:headEnd/>
                <a:tailEnd/>
              </a:ln>
            </p:spPr>
            <p:txBody>
              <a:bodyPr wrap="square">
                <a:spAutoFit/>
              </a:bodyPr>
              <a:lstStyle/>
              <a:p>
                <a:pPr algn="r">
                  <a:spcBef>
                    <a:spcPct val="50000"/>
                  </a:spcBef>
                </a:pPr>
                <a:r>
                  <a:rPr lang="en-US" sz="2400" dirty="0">
                    <a:latin typeface="Arial"/>
                    <a:cs typeface="Arial"/>
                  </a:rPr>
                  <a:t>$2000</a:t>
                </a:r>
                <a:endParaRPr lang="en-US" sz="2400" baseline="-25000" dirty="0">
                  <a:latin typeface="Arial"/>
                  <a:cs typeface="Arial"/>
                </a:endParaRPr>
              </a:p>
            </p:txBody>
          </p:sp>
          <p:sp>
            <p:nvSpPr>
              <p:cNvPr id="57" name="Text Box 18"/>
              <p:cNvSpPr txBox="1">
                <a:spLocks noChangeArrowheads="1"/>
              </p:cNvSpPr>
              <p:nvPr/>
            </p:nvSpPr>
            <p:spPr bwMode="auto">
              <a:xfrm>
                <a:off x="4209" y="3183"/>
                <a:ext cx="34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12</a:t>
                </a:r>
                <a:endParaRPr lang="en-US" sz="2400" baseline="-25000">
                  <a:latin typeface="Arial"/>
                  <a:cs typeface="Arial"/>
                </a:endParaRPr>
              </a:p>
            </p:txBody>
          </p:sp>
          <p:grpSp>
            <p:nvGrpSpPr>
              <p:cNvPr id="58" name="Group 19"/>
              <p:cNvGrpSpPr>
                <a:grpSpLocks/>
              </p:cNvGrpSpPr>
              <p:nvPr/>
            </p:nvGrpSpPr>
            <p:grpSpPr bwMode="auto">
              <a:xfrm>
                <a:off x="2605" y="2161"/>
                <a:ext cx="1773" cy="1013"/>
                <a:chOff x="357" y="2450"/>
                <a:chExt cx="795" cy="646"/>
              </a:xfrm>
            </p:grpSpPr>
            <p:sp>
              <p:nvSpPr>
                <p:cNvPr id="59" name="Line 20"/>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60" name="Line 21"/>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grpSp>
      <p:grpSp>
        <p:nvGrpSpPr>
          <p:cNvPr id="61" name="Group 43"/>
          <p:cNvGrpSpPr>
            <a:grpSpLocks/>
          </p:cNvGrpSpPr>
          <p:nvPr/>
        </p:nvGrpSpPr>
        <p:grpSpPr bwMode="auto">
          <a:xfrm>
            <a:off x="-304799" y="3000375"/>
            <a:ext cx="3748088" cy="2943225"/>
            <a:chOff x="2007" y="1849"/>
            <a:chExt cx="2361" cy="1854"/>
          </a:xfrm>
        </p:grpSpPr>
        <p:grpSp>
          <p:nvGrpSpPr>
            <p:cNvPr id="62" name="Group 24"/>
            <p:cNvGrpSpPr>
              <a:grpSpLocks/>
            </p:cNvGrpSpPr>
            <p:nvPr/>
          </p:nvGrpSpPr>
          <p:grpSpPr bwMode="auto">
            <a:xfrm>
              <a:off x="2007" y="1849"/>
              <a:ext cx="2361" cy="1854"/>
              <a:chOff x="1989" y="1705"/>
              <a:chExt cx="2361" cy="1854"/>
            </a:xfrm>
          </p:grpSpPr>
          <p:sp>
            <p:nvSpPr>
              <p:cNvPr id="65" name="Text Box 25"/>
              <p:cNvSpPr txBox="1">
                <a:spLocks noChangeArrowheads="1"/>
              </p:cNvSpPr>
              <p:nvPr/>
            </p:nvSpPr>
            <p:spPr bwMode="auto">
              <a:xfrm>
                <a:off x="1989" y="1705"/>
                <a:ext cx="789" cy="291"/>
              </a:xfrm>
              <a:prstGeom prst="rect">
                <a:avLst/>
              </a:prstGeom>
              <a:noFill/>
              <a:ln w="9525">
                <a:noFill/>
                <a:miter lim="800000"/>
                <a:headEnd/>
                <a:tailEnd/>
              </a:ln>
            </p:spPr>
            <p:txBody>
              <a:bodyPr wrap="square">
                <a:spAutoFit/>
              </a:bodyPr>
              <a:lstStyle/>
              <a:p>
                <a:pPr algn="r">
                  <a:spcBef>
                    <a:spcPct val="50000"/>
                  </a:spcBef>
                </a:pPr>
                <a:r>
                  <a:rPr lang="en-US" sz="2400" dirty="0">
                    <a:latin typeface="Arial"/>
                    <a:cs typeface="Arial"/>
                  </a:rPr>
                  <a:t>$2500</a:t>
                </a:r>
                <a:endParaRPr lang="en-US" sz="2400" baseline="-25000" dirty="0">
                  <a:latin typeface="Arial"/>
                  <a:cs typeface="Arial"/>
                </a:endParaRPr>
              </a:p>
            </p:txBody>
          </p:sp>
          <p:sp>
            <p:nvSpPr>
              <p:cNvPr id="66" name="Text Box 26"/>
              <p:cNvSpPr txBox="1">
                <a:spLocks noChangeArrowheads="1"/>
              </p:cNvSpPr>
              <p:nvPr/>
            </p:nvSpPr>
            <p:spPr bwMode="auto">
              <a:xfrm>
                <a:off x="3980" y="3271"/>
                <a:ext cx="370"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10</a:t>
                </a:r>
                <a:endParaRPr lang="en-US" sz="2400" baseline="-25000">
                  <a:latin typeface="Arial"/>
                  <a:cs typeface="Arial"/>
                </a:endParaRPr>
              </a:p>
            </p:txBody>
          </p:sp>
          <p:grpSp>
            <p:nvGrpSpPr>
              <p:cNvPr id="67" name="Group 27"/>
              <p:cNvGrpSpPr>
                <a:grpSpLocks/>
              </p:cNvGrpSpPr>
              <p:nvPr/>
            </p:nvGrpSpPr>
            <p:grpSpPr bwMode="auto">
              <a:xfrm>
                <a:off x="2784" y="1847"/>
                <a:ext cx="1382" cy="1402"/>
                <a:chOff x="357" y="2450"/>
                <a:chExt cx="795" cy="646"/>
              </a:xfrm>
            </p:grpSpPr>
            <p:sp>
              <p:nvSpPr>
                <p:cNvPr id="68" name="Line 28"/>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69" name="Line 29"/>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sp>
          <p:nvSpPr>
            <p:cNvPr id="63" name="Rectangle 30"/>
            <p:cNvSpPr>
              <a:spLocks noChangeArrowheads="1"/>
            </p:cNvSpPr>
            <p:nvPr/>
          </p:nvSpPr>
          <p:spPr bwMode="auto">
            <a:xfrm>
              <a:off x="2823" y="1995"/>
              <a:ext cx="1366" cy="1407"/>
            </a:xfrm>
            <a:prstGeom prst="rect">
              <a:avLst/>
            </a:prstGeom>
            <a:solidFill>
              <a:srgbClr val="66FF66">
                <a:alpha val="29000"/>
              </a:srgbClr>
            </a:solidFill>
            <a:ln w="38100">
              <a:noFill/>
              <a:miter lim="800000"/>
              <a:headEnd/>
              <a:tailEnd/>
            </a:ln>
          </p:spPr>
          <p:txBody>
            <a:bodyPr wrap="none" anchor="ctr"/>
            <a:lstStyle/>
            <a:p>
              <a:endParaRPr lang="en-US">
                <a:latin typeface="Arial"/>
                <a:cs typeface="Arial"/>
              </a:endParaRPr>
            </a:p>
          </p:txBody>
        </p:sp>
      </p:grpSp>
      <p:sp>
        <p:nvSpPr>
          <p:cNvPr id="37" name="Line 26"/>
          <p:cNvSpPr>
            <a:spLocks noChangeShapeType="1"/>
          </p:cNvSpPr>
          <p:nvPr/>
        </p:nvSpPr>
        <p:spPr bwMode="auto">
          <a:xfrm rot="10800000" flipH="1" flipV="1">
            <a:off x="761999" y="3305174"/>
            <a:ext cx="0" cy="341313"/>
          </a:xfrm>
          <a:prstGeom prst="line">
            <a:avLst/>
          </a:prstGeom>
          <a:noFill/>
          <a:ln w="50800">
            <a:solidFill>
              <a:srgbClr val="FF0066"/>
            </a:solidFill>
            <a:round/>
            <a:headEnd type="triangle" w="med" len="med"/>
            <a:tailEnd type="none" w="med" len="med"/>
          </a:ln>
        </p:spPr>
        <p:txBody>
          <a:bodyPr/>
          <a:lstStyle/>
          <a:p>
            <a:endParaRPr lang="en-US">
              <a:latin typeface="Arial"/>
              <a:cs typeface="Arial"/>
            </a:endParaRPr>
          </a:p>
        </p:txBody>
      </p:sp>
      <p:sp>
        <p:nvSpPr>
          <p:cNvPr id="55"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282862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500"/>
                                        <p:tgtEl>
                                          <p:spTgt spid="3">
                                            <p:txEl>
                                              <p:pRg st="3" end="3"/>
                                            </p:txEl>
                                          </p:spTgt>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51"/>
                                        </p:tgtEl>
                                      </p:cBhvr>
                                    </p:animEffect>
                                    <p:set>
                                      <p:cBhvr>
                                        <p:cTn id="38" dur="1" fill="hold">
                                          <p:stCondLst>
                                            <p:cond delay="499"/>
                                          </p:stCondLst>
                                        </p:cTn>
                                        <p:tgtEl>
                                          <p:spTgt spid="51"/>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wipe(left)">
                                      <p:cBhvr>
                                        <p:cTn id="56" dur="500"/>
                                        <p:tgtEl>
                                          <p:spTgt spid="3">
                                            <p:txEl>
                                              <p:pRg st="6" end="6"/>
                                            </p:txEl>
                                          </p:spTgt>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down)">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7" grpId="0" animBg="1"/>
      <p:bldP spid="48" grpId="0" animBg="1"/>
      <p:bldP spid="49" grpId="0" animBg="1"/>
      <p:bldP spid="50" grpId="0" animBg="1"/>
      <p:bldP spid="51" grpId="0"/>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wrap="square" anchor="ctr"/>
          <a:lstStyle/>
          <a:p>
            <a:r>
              <a:rPr lang="en-US" altLang="en-US" sz="3800" dirty="0"/>
              <a:t>Price Elasticity and Total Revenue</a:t>
            </a:r>
          </a:p>
        </p:txBody>
      </p:sp>
      <p:sp>
        <p:nvSpPr>
          <p:cNvPr id="20483" name="Content Placeholder 2"/>
          <p:cNvSpPr>
            <a:spLocks noGrp="1"/>
          </p:cNvSpPr>
          <p:nvPr>
            <p:ph idx="1"/>
          </p:nvPr>
        </p:nvSpPr>
        <p:spPr>
          <a:prstGeom prst="rect">
            <a:avLst/>
          </a:prstGeom>
        </p:spPr>
        <p:txBody>
          <a:bodyPr/>
          <a:lstStyle/>
          <a:p>
            <a:r>
              <a:rPr lang="en-US" altLang="en-US" dirty="0"/>
              <a:t>For a price increase, i</a:t>
            </a:r>
            <a:r>
              <a:rPr lang="en-US" altLang="en-US" dirty="0">
                <a:cs typeface="Arial" charset="0"/>
              </a:rPr>
              <a:t>f demand is elastic</a:t>
            </a:r>
          </a:p>
          <a:p>
            <a:pPr lvl="1">
              <a:buFont typeface="Wingdings" panose="05000000000000000000" pitchFamily="2" charset="2"/>
              <a:buChar char="§"/>
            </a:pPr>
            <a:r>
              <a:rPr lang="en-US" altLang="en-US" sz="3000" b="1" i="1" dirty="0">
                <a:cs typeface="Arial" charset="0"/>
              </a:rPr>
              <a:t>E</a:t>
            </a:r>
            <a:r>
              <a:rPr lang="en-US" altLang="en-US" sz="3000" dirty="0">
                <a:cs typeface="Arial" charset="0"/>
              </a:rPr>
              <a:t> &gt; 1: % change in </a:t>
            </a:r>
            <a:r>
              <a:rPr lang="en-US" altLang="en-US" sz="3000" b="1" i="1" dirty="0">
                <a:cs typeface="Arial" charset="0"/>
              </a:rPr>
              <a:t>Q</a:t>
            </a:r>
            <a:r>
              <a:rPr lang="en-US" altLang="en-US" sz="3000" dirty="0">
                <a:cs typeface="Arial" charset="0"/>
              </a:rPr>
              <a:t> &gt; % change in </a:t>
            </a:r>
            <a:r>
              <a:rPr lang="en-US" altLang="en-US" sz="3000" b="1" i="1" dirty="0">
                <a:cs typeface="Arial" charset="0"/>
              </a:rPr>
              <a:t>P</a:t>
            </a:r>
          </a:p>
          <a:p>
            <a:pPr lvl="1">
              <a:buFont typeface="Wingdings" panose="05000000000000000000" pitchFamily="2" charset="2"/>
              <a:buChar char="§"/>
            </a:pPr>
            <a:r>
              <a:rPr lang="en-US" altLang="en-US" sz="3000" b="1" i="1" dirty="0">
                <a:cs typeface="Arial" charset="0"/>
              </a:rPr>
              <a:t>TR</a:t>
            </a:r>
            <a:r>
              <a:rPr lang="en-US" altLang="en-US" sz="3000" dirty="0"/>
              <a:t> decreases: the fall in revenue from lower </a:t>
            </a:r>
            <a:r>
              <a:rPr lang="en-US" altLang="en-US" sz="3000" b="1" i="1" dirty="0"/>
              <a:t>Q</a:t>
            </a:r>
            <a:r>
              <a:rPr lang="en-US" altLang="en-US" sz="3000" dirty="0"/>
              <a:t> &gt; the increase in revenue from higher </a:t>
            </a:r>
            <a:r>
              <a:rPr lang="en-US" altLang="en-US" sz="3000" b="1" i="1" dirty="0"/>
              <a:t>P</a:t>
            </a:r>
          </a:p>
          <a:p>
            <a:r>
              <a:rPr lang="en-US" altLang="en-US" dirty="0"/>
              <a:t>For a price increase, i</a:t>
            </a:r>
            <a:r>
              <a:rPr lang="en-US" altLang="en-US" dirty="0">
                <a:cs typeface="Arial" charset="0"/>
              </a:rPr>
              <a:t>f demand is inelastic</a:t>
            </a:r>
          </a:p>
          <a:p>
            <a:pPr lvl="1">
              <a:buFont typeface="Wingdings" panose="05000000000000000000" pitchFamily="2" charset="2"/>
              <a:buChar char="§"/>
            </a:pPr>
            <a:r>
              <a:rPr lang="en-US" altLang="en-US" sz="3000" b="1" i="1" dirty="0">
                <a:cs typeface="Arial" charset="0"/>
              </a:rPr>
              <a:t>E</a:t>
            </a:r>
            <a:r>
              <a:rPr lang="en-US" altLang="en-US" sz="3000" dirty="0">
                <a:cs typeface="Arial" charset="0"/>
              </a:rPr>
              <a:t> &lt; 1: % change in </a:t>
            </a:r>
            <a:r>
              <a:rPr lang="en-US" altLang="en-US" sz="3000" b="1" i="1" dirty="0">
                <a:cs typeface="Arial" charset="0"/>
              </a:rPr>
              <a:t>Q</a:t>
            </a:r>
            <a:r>
              <a:rPr lang="en-US" altLang="en-US" sz="3000" dirty="0">
                <a:cs typeface="Arial" charset="0"/>
              </a:rPr>
              <a:t> &lt; % change in </a:t>
            </a:r>
            <a:r>
              <a:rPr lang="en-US" altLang="en-US" sz="3000" b="1" i="1" dirty="0">
                <a:cs typeface="Arial" charset="0"/>
              </a:rPr>
              <a:t>P</a:t>
            </a:r>
          </a:p>
          <a:p>
            <a:pPr lvl="1">
              <a:buFont typeface="Wingdings" panose="05000000000000000000" pitchFamily="2" charset="2"/>
              <a:buChar char="§"/>
            </a:pPr>
            <a:r>
              <a:rPr lang="en-US" altLang="en-US" sz="3000" b="1" i="1" dirty="0">
                <a:cs typeface="Arial" charset="0"/>
              </a:rPr>
              <a:t>TR</a:t>
            </a:r>
            <a:r>
              <a:rPr lang="en-US" altLang="en-US" sz="3000" dirty="0"/>
              <a:t> increases: the fall in revenue from lower </a:t>
            </a:r>
            <a:r>
              <a:rPr lang="en-US" altLang="en-US" sz="3000" b="1" i="1" dirty="0"/>
              <a:t>Q</a:t>
            </a:r>
            <a:r>
              <a:rPr lang="en-US" altLang="en-US" sz="3000" dirty="0"/>
              <a:t> &lt; the increase in revenue from higher </a:t>
            </a:r>
            <a:r>
              <a:rPr lang="en-US" altLang="en-US" sz="3000" b="1" i="1" dirty="0"/>
              <a:t>P</a:t>
            </a:r>
          </a:p>
        </p:txBody>
      </p:sp>
      <p:sp>
        <p:nvSpPr>
          <p:cNvPr id="20485"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B1DCDCC-369B-4117-ABA3-24DAD8E08E3D}" type="slidenum">
              <a:rPr lang="en-US" altLang="en-US" sz="1200" smtClean="0">
                <a:solidFill>
                  <a:srgbClr val="002060"/>
                </a:solidFill>
              </a:rPr>
              <a:pPr algn="ctr" eaLnBrk="1" hangingPunct="1"/>
              <a:t>28</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46348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a:solidFill>
                  <a:srgbClr val="C00000"/>
                </a:solidFill>
              </a:rPr>
              <a:t>Elasticity and total revenue</a:t>
            </a:r>
          </a:p>
        </p:txBody>
      </p:sp>
      <p:sp>
        <p:nvSpPr>
          <p:cNvPr id="3" name="Content Placeholder 2"/>
          <p:cNvSpPr>
            <a:spLocks noGrp="1"/>
          </p:cNvSpPr>
          <p:nvPr>
            <p:ph idx="1"/>
          </p:nvPr>
        </p:nvSpPr>
        <p:spPr>
          <a:prstGeom prst="rect">
            <a:avLst/>
          </a:prstGeom>
        </p:spPr>
        <p:txBody>
          <a:bodyPr>
            <a:normAutofit/>
          </a:bodyPr>
          <a:lstStyle/>
          <a:p>
            <a:pPr marL="514350" indent="-514350">
              <a:buClr>
                <a:srgbClr val="C00000"/>
              </a:buClr>
              <a:buFont typeface="+mj-lt"/>
              <a:buAutoNum type="alphaUcPeriod"/>
            </a:pPr>
            <a:r>
              <a:rPr lang="en-US" dirty="0">
                <a:solidFill>
                  <a:schemeClr val="tx1"/>
                </a:solidFill>
              </a:rPr>
              <a:t>Pharmacies raise the price of insulin by 10%.  </a:t>
            </a:r>
          </a:p>
          <a:p>
            <a:pPr marL="914400" lvl="1" indent="-514350">
              <a:buClr>
                <a:srgbClr val="C00000"/>
              </a:buClr>
            </a:pPr>
            <a:r>
              <a:rPr lang="en-US" sz="3200" dirty="0">
                <a:solidFill>
                  <a:schemeClr val="tx1"/>
                </a:solidFill>
              </a:rPr>
              <a:t>Does total expenditure on insulin rises or falls?</a:t>
            </a:r>
          </a:p>
          <a:p>
            <a:pPr marL="514350" indent="-514350">
              <a:buClr>
                <a:srgbClr val="C00000"/>
              </a:buClr>
              <a:buFont typeface="+mj-lt"/>
              <a:buAutoNum type="alphaUcPeriod"/>
            </a:pPr>
            <a:r>
              <a:rPr lang="en-US" dirty="0">
                <a:solidFill>
                  <a:schemeClr val="tx1"/>
                </a:solidFill>
              </a:rPr>
              <a:t>As a result of a fare war, the price of a luxury cruise falls 20%.  </a:t>
            </a:r>
          </a:p>
          <a:p>
            <a:pPr lvl="1">
              <a:buClr>
                <a:srgbClr val="C00000"/>
              </a:buClr>
            </a:pPr>
            <a:r>
              <a:rPr lang="en-US" sz="3200" dirty="0">
                <a:solidFill>
                  <a:schemeClr val="tx1"/>
                </a:solidFill>
              </a:rPr>
              <a:t>Does luxury cruise companies’ total revenue rises or falls? </a:t>
            </a:r>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29</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2402718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Our scenario </a:t>
            </a:r>
          </a:p>
        </p:txBody>
      </p:sp>
      <p:sp>
        <p:nvSpPr>
          <p:cNvPr id="3" name="Content Placeholder 2"/>
          <p:cNvSpPr>
            <a:spLocks noGrp="1"/>
          </p:cNvSpPr>
          <p:nvPr>
            <p:ph idx="1"/>
          </p:nvPr>
        </p:nvSpPr>
        <p:spPr>
          <a:xfrm>
            <a:off x="152400" y="838200"/>
            <a:ext cx="8839201" cy="5610225"/>
          </a:xfrm>
        </p:spPr>
        <p:txBody>
          <a:bodyPr>
            <a:normAutofit lnSpcReduction="10000"/>
          </a:bodyPr>
          <a:lstStyle/>
          <a:p>
            <a:r>
              <a:rPr lang="en-US" sz="2800" dirty="0">
                <a:solidFill>
                  <a:schemeClr val="accent6">
                    <a:lumMod val="50000"/>
                  </a:schemeClr>
                </a:solidFill>
              </a:rPr>
              <a:t>You maintain the social media accounts for local businesses </a:t>
            </a:r>
          </a:p>
          <a:p>
            <a:pPr lvl="1"/>
            <a:r>
              <a:rPr lang="en-US" dirty="0"/>
              <a:t>You charge $2,000 per business, and currently maintain the social media accounts for 12 businesses per year.  </a:t>
            </a:r>
          </a:p>
          <a:p>
            <a:r>
              <a:rPr lang="en-US" sz="2800" dirty="0">
                <a:solidFill>
                  <a:schemeClr val="accent6">
                    <a:lumMod val="50000"/>
                  </a:schemeClr>
                </a:solidFill>
              </a:rPr>
              <a:t>Your costs are rising (including the opportunity cost of your time).</a:t>
            </a:r>
          </a:p>
          <a:p>
            <a:pPr lvl="1"/>
            <a:r>
              <a:rPr lang="en-US" dirty="0"/>
              <a:t>You consider raising the price to $2,500.  </a:t>
            </a:r>
          </a:p>
          <a:p>
            <a:r>
              <a:rPr lang="en-US" sz="2800" dirty="0">
                <a:solidFill>
                  <a:schemeClr val="accent6">
                    <a:lumMod val="50000"/>
                  </a:schemeClr>
                </a:solidFill>
              </a:rPr>
              <a:t>The law of demand: if you raise your price, you will not have as many accounts to maintain.  </a:t>
            </a:r>
          </a:p>
          <a:p>
            <a:pPr lvl="1"/>
            <a:r>
              <a:rPr lang="en-US" dirty="0">
                <a:solidFill>
                  <a:srgbClr val="C00000"/>
                </a:solidFill>
              </a:rPr>
              <a:t>How many fewer accounts?  </a:t>
            </a:r>
          </a:p>
          <a:p>
            <a:pPr lvl="1"/>
            <a:r>
              <a:rPr lang="en-US" dirty="0">
                <a:solidFill>
                  <a:srgbClr val="C00000"/>
                </a:solidFill>
              </a:rPr>
              <a:t>How much will your revenue fall, or might it increase?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8727653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a:solidFill>
                  <a:srgbClr val="C00000"/>
                </a:solidFill>
              </a:rPr>
              <a:t>Answers, A</a:t>
            </a:r>
          </a:p>
        </p:txBody>
      </p:sp>
      <p:sp>
        <p:nvSpPr>
          <p:cNvPr id="3" name="Content Placeholder 2"/>
          <p:cNvSpPr>
            <a:spLocks noGrp="1"/>
          </p:cNvSpPr>
          <p:nvPr>
            <p:ph idx="1"/>
          </p:nvPr>
        </p:nvSpPr>
        <p:spPr>
          <a:prstGeom prst="rect">
            <a:avLst/>
          </a:prstGeom>
        </p:spPr>
        <p:txBody>
          <a:bodyPr>
            <a:noAutofit/>
          </a:bodyPr>
          <a:lstStyle/>
          <a:p>
            <a:pPr marL="514350" indent="-514350">
              <a:buClr>
                <a:srgbClr val="C00000"/>
              </a:buClr>
              <a:buFont typeface="+mj-lt"/>
              <a:buAutoNum type="alphaUcPeriod"/>
            </a:pPr>
            <a:r>
              <a:rPr lang="en-US" dirty="0">
                <a:solidFill>
                  <a:schemeClr val="tx1"/>
                </a:solidFill>
              </a:rPr>
              <a:t>Pharmacies raise the price of insulin by 10%.  </a:t>
            </a:r>
          </a:p>
          <a:p>
            <a:pPr marL="914400" lvl="1" indent="-514350">
              <a:buClr>
                <a:srgbClr val="AE1221"/>
              </a:buClr>
            </a:pPr>
            <a:r>
              <a:rPr lang="en-US" sz="3200" dirty="0">
                <a:solidFill>
                  <a:schemeClr val="tx1"/>
                </a:solidFill>
              </a:rPr>
              <a:t>Does total expenditure on insulin rises or falls?</a:t>
            </a:r>
          </a:p>
          <a:p>
            <a:pPr marL="400050" lvl="1" indent="0">
              <a:buClr>
                <a:srgbClr val="AE1221"/>
              </a:buClr>
              <a:buNone/>
            </a:pPr>
            <a:r>
              <a:rPr lang="en-US" sz="3200" dirty="0"/>
              <a:t>  </a:t>
            </a:r>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30</a:t>
            </a:fld>
            <a:endParaRPr lang="en-US"/>
          </a:p>
        </p:txBody>
      </p:sp>
      <p:sp>
        <p:nvSpPr>
          <p:cNvPr id="7" name="Content Placeholder 6"/>
          <p:cNvSpPr>
            <a:spLocks noGrp="1"/>
          </p:cNvSpPr>
          <p:nvPr>
            <p:ph idx="12"/>
          </p:nvPr>
        </p:nvSpPr>
        <p:spPr/>
        <p:txBody>
          <a:bodyPr>
            <a:normAutofit/>
          </a:bodyPr>
          <a:lstStyle/>
          <a:p>
            <a:r>
              <a:rPr lang="en-US" sz="3200" dirty="0"/>
              <a:t>Expenditure = total revenue = </a:t>
            </a:r>
            <a:r>
              <a:rPr lang="en-US" sz="3200" b="1" i="1" dirty="0"/>
              <a:t>P</a:t>
            </a:r>
            <a:r>
              <a:rPr lang="en-US" sz="3200" dirty="0"/>
              <a:t> x </a:t>
            </a:r>
            <a:r>
              <a:rPr lang="en-US" sz="3200" b="1" i="1" dirty="0"/>
              <a:t>Q</a:t>
            </a:r>
            <a:r>
              <a:rPr lang="en-US" sz="3200" dirty="0"/>
              <a:t> </a:t>
            </a:r>
          </a:p>
          <a:p>
            <a:r>
              <a:rPr lang="en-US" sz="3200" dirty="0"/>
              <a:t>Since demand for insulin is inelastic, </a:t>
            </a:r>
            <a:r>
              <a:rPr lang="en-US" sz="3200" b="1" i="1" dirty="0"/>
              <a:t>Q</a:t>
            </a:r>
            <a:r>
              <a:rPr lang="en-US" sz="3200" dirty="0"/>
              <a:t> will fall less than 10%, so expenditure rises.</a:t>
            </a:r>
          </a:p>
          <a:p>
            <a:endParaRPr lang="en-US" sz="3200" dirty="0"/>
          </a:p>
        </p:txBody>
      </p:sp>
      <p:sp>
        <p:nvSpPr>
          <p:cNvPr id="8"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9913472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a:solidFill>
                  <a:srgbClr val="C00000"/>
                </a:solidFill>
              </a:rPr>
              <a:t>Answers, B</a:t>
            </a:r>
          </a:p>
        </p:txBody>
      </p:sp>
      <p:sp>
        <p:nvSpPr>
          <p:cNvPr id="3" name="Content Placeholder 2"/>
          <p:cNvSpPr>
            <a:spLocks noGrp="1"/>
          </p:cNvSpPr>
          <p:nvPr>
            <p:ph idx="1"/>
          </p:nvPr>
        </p:nvSpPr>
        <p:spPr>
          <a:prstGeom prst="rect">
            <a:avLst/>
          </a:prstGeom>
        </p:spPr>
        <p:txBody>
          <a:bodyPr>
            <a:normAutofit/>
          </a:bodyPr>
          <a:lstStyle/>
          <a:p>
            <a:pPr marL="514350" indent="-514350">
              <a:buClr>
                <a:srgbClr val="C00000"/>
              </a:buClr>
              <a:buFont typeface="+mj-lt"/>
              <a:buAutoNum type="alphaUcPeriod" startAt="2"/>
            </a:pPr>
            <a:r>
              <a:rPr lang="en-US" dirty="0">
                <a:solidFill>
                  <a:schemeClr val="tx1"/>
                </a:solidFill>
              </a:rPr>
              <a:t>As a result of a fare war, the price of a luxury cruise falls 20%.  </a:t>
            </a:r>
          </a:p>
          <a:p>
            <a:pPr lvl="1">
              <a:buClr>
                <a:srgbClr val="AE1221"/>
              </a:buClr>
            </a:pPr>
            <a:r>
              <a:rPr lang="en-US" sz="3200" dirty="0">
                <a:solidFill>
                  <a:schemeClr val="tx1"/>
                </a:solidFill>
              </a:rPr>
              <a:t>Does luxury cruise companies’ total revenue rises or falls? </a:t>
            </a:r>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31</a:t>
            </a:fld>
            <a:endParaRPr lang="en-US"/>
          </a:p>
        </p:txBody>
      </p:sp>
      <p:sp>
        <p:nvSpPr>
          <p:cNvPr id="7" name="Content Placeholder 6"/>
          <p:cNvSpPr>
            <a:spLocks noGrp="1"/>
          </p:cNvSpPr>
          <p:nvPr>
            <p:ph idx="12"/>
          </p:nvPr>
        </p:nvSpPr>
        <p:spPr>
          <a:xfrm>
            <a:off x="381000" y="3200400"/>
            <a:ext cx="8518947" cy="3200400"/>
          </a:xfrm>
        </p:spPr>
        <p:txBody>
          <a:bodyPr>
            <a:normAutofit/>
          </a:bodyPr>
          <a:lstStyle/>
          <a:p>
            <a:r>
              <a:rPr lang="en-US" dirty="0"/>
              <a:t>Revenue = </a:t>
            </a:r>
            <a:r>
              <a:rPr lang="en-US" b="1" i="1" dirty="0"/>
              <a:t>P</a:t>
            </a:r>
            <a:r>
              <a:rPr lang="en-US" dirty="0"/>
              <a:t> x </a:t>
            </a:r>
            <a:r>
              <a:rPr lang="en-US" b="1" i="1" dirty="0"/>
              <a:t>Q</a:t>
            </a:r>
          </a:p>
          <a:p>
            <a:r>
              <a:rPr lang="en-US" dirty="0"/>
              <a:t>The fall in </a:t>
            </a:r>
            <a:r>
              <a:rPr lang="en-US" b="1" i="1" dirty="0"/>
              <a:t>P</a:t>
            </a:r>
            <a:r>
              <a:rPr lang="en-US" dirty="0"/>
              <a:t> reduces revenue, but </a:t>
            </a:r>
            <a:r>
              <a:rPr lang="en-US" b="1" i="1" dirty="0"/>
              <a:t>Q </a:t>
            </a:r>
            <a:r>
              <a:rPr lang="en-US" dirty="0"/>
              <a:t>increases, which increases revenue.  Which effect is bigger? </a:t>
            </a:r>
          </a:p>
          <a:p>
            <a:r>
              <a:rPr lang="en-US" dirty="0"/>
              <a:t>Since demand is elastic, </a:t>
            </a:r>
            <a:r>
              <a:rPr lang="en-US" b="1" i="1" dirty="0"/>
              <a:t>Q</a:t>
            </a:r>
            <a:r>
              <a:rPr lang="en-US" dirty="0"/>
              <a:t> will increase more than 20%, so revenue rises.</a:t>
            </a:r>
          </a:p>
          <a:p>
            <a:endParaRPr lang="en-US" dirty="0"/>
          </a:p>
        </p:txBody>
      </p:sp>
      <p:sp>
        <p:nvSpPr>
          <p:cNvPr id="8"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68959434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z="3200" dirty="0"/>
              <a:t>Does Drug Interdiction Increase </a:t>
            </a:r>
            <a:br>
              <a:rPr lang="en-US" altLang="en-US" sz="3200" dirty="0"/>
            </a:br>
            <a:r>
              <a:rPr lang="en-US" altLang="en-US" sz="3200" dirty="0"/>
              <a:t>or Decrease Drug-related Crime?</a:t>
            </a:r>
          </a:p>
        </p:txBody>
      </p:sp>
      <p:sp>
        <p:nvSpPr>
          <p:cNvPr id="48131" name="Content Placeholder 2"/>
          <p:cNvSpPr>
            <a:spLocks noGrp="1"/>
          </p:cNvSpPr>
          <p:nvPr>
            <p:ph idx="1"/>
          </p:nvPr>
        </p:nvSpPr>
        <p:spPr>
          <a:prstGeom prst="rect">
            <a:avLst/>
          </a:prstGeom>
        </p:spPr>
        <p:txBody>
          <a:bodyPr/>
          <a:lstStyle/>
          <a:p>
            <a:pPr marL="514350" indent="-514350">
              <a:buFont typeface="+mj-lt"/>
              <a:buAutoNum type="arabicPeriod"/>
            </a:pPr>
            <a:r>
              <a:rPr lang="en-US" altLang="en-US" dirty="0"/>
              <a:t>Increase the number of federal agents devoted to the war on drugs</a:t>
            </a:r>
          </a:p>
          <a:p>
            <a:pPr lvl="1"/>
            <a:r>
              <a:rPr lang="en-US" altLang="en-US" dirty="0"/>
              <a:t>Illegal drugs: supply curve shifts left</a:t>
            </a:r>
          </a:p>
          <a:p>
            <a:pPr lvl="2"/>
            <a:r>
              <a:rPr lang="en-US" altLang="en-US" dirty="0"/>
              <a:t>Higher price and lower quantity</a:t>
            </a:r>
          </a:p>
          <a:p>
            <a:pPr lvl="1"/>
            <a:r>
              <a:rPr lang="en-US" altLang="en-US" dirty="0"/>
              <a:t>Amount of drug-related crimes</a:t>
            </a:r>
          </a:p>
          <a:p>
            <a:pPr lvl="2"/>
            <a:r>
              <a:rPr lang="en-US" altLang="en-US" dirty="0"/>
              <a:t>Inelastic demand for drugs</a:t>
            </a:r>
          </a:p>
          <a:p>
            <a:pPr lvl="2"/>
            <a:r>
              <a:rPr lang="en-US" altLang="en-US" dirty="0"/>
              <a:t>Higher drugs price: higher total revenue</a:t>
            </a:r>
          </a:p>
          <a:p>
            <a:pPr lvl="2"/>
            <a:r>
              <a:rPr lang="en-US" altLang="en-US" dirty="0"/>
              <a:t>Increase drug-related crime</a:t>
            </a:r>
          </a:p>
        </p:txBody>
      </p:sp>
      <p:sp>
        <p:nvSpPr>
          <p:cNvPr id="48133"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4E7E86F-F14D-4306-A3B1-9AFDA49C6A7F}" type="slidenum">
              <a:rPr lang="en-US" altLang="en-US" sz="1200" smtClean="0">
                <a:solidFill>
                  <a:srgbClr val="002060"/>
                </a:solidFill>
              </a:rPr>
              <a:pPr algn="ctr" eaLnBrk="1" hangingPunct="1"/>
              <a:t>32</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886332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5535612" y="1903412"/>
            <a:ext cx="1490663" cy="3128962"/>
            <a:chOff x="3446" y="1165"/>
            <a:chExt cx="939" cy="1971"/>
          </a:xfrm>
        </p:grpSpPr>
        <p:sp>
          <p:nvSpPr>
            <p:cNvPr id="42032" name="Line 17"/>
            <p:cNvSpPr>
              <a:spLocks noChangeShapeType="1"/>
            </p:cNvSpPr>
            <p:nvPr/>
          </p:nvSpPr>
          <p:spPr bwMode="auto">
            <a:xfrm>
              <a:off x="3624" y="1417"/>
              <a:ext cx="761" cy="1719"/>
            </a:xfrm>
            <a:prstGeom prst="line">
              <a:avLst/>
            </a:prstGeom>
            <a:noFill/>
            <a:ln w="38100">
              <a:solidFill>
                <a:schemeClr val="tx2"/>
              </a:solidFill>
              <a:round/>
              <a:headEnd/>
              <a:tailEnd/>
            </a:ln>
          </p:spPr>
          <p:txBody>
            <a:bodyPr/>
            <a:lstStyle/>
            <a:p>
              <a:endParaRPr lang="en-US">
                <a:latin typeface="Arial"/>
                <a:cs typeface="Arial"/>
              </a:endParaRPr>
            </a:p>
          </p:txBody>
        </p:sp>
        <p:sp>
          <p:nvSpPr>
            <p:cNvPr id="42033" name="Text Box 18"/>
            <p:cNvSpPr txBox="1">
              <a:spLocks noChangeArrowheads="1"/>
            </p:cNvSpPr>
            <p:nvPr/>
          </p:nvSpPr>
          <p:spPr bwMode="auto">
            <a:xfrm>
              <a:off x="3446" y="1165"/>
              <a:ext cx="413"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r>
                <a:rPr lang="en-US" sz="2400" b="1" baseline="-25000">
                  <a:latin typeface="Arial"/>
                  <a:cs typeface="Arial"/>
                </a:rPr>
                <a:t>1</a:t>
              </a:r>
            </a:p>
          </p:txBody>
        </p:sp>
      </p:grpSp>
      <p:sp>
        <p:nvSpPr>
          <p:cNvPr id="41989" name="Rectangle 2"/>
          <p:cNvSpPr>
            <a:spLocks noGrp="1" noChangeArrowheads="1"/>
          </p:cNvSpPr>
          <p:nvPr>
            <p:ph type="title"/>
          </p:nvPr>
        </p:nvSpPr>
        <p:spPr/>
        <p:txBody>
          <a:bodyPr>
            <a:noAutofit/>
          </a:bodyPr>
          <a:lstStyle/>
          <a:p>
            <a:pPr algn="ctr" eaLnBrk="1" hangingPunct="1"/>
            <a:r>
              <a:rPr lang="en-US" sz="3200" dirty="0">
                <a:solidFill>
                  <a:srgbClr val="C00000"/>
                </a:solidFill>
              </a:rPr>
              <a:t>Policy 1:  Interdiction</a:t>
            </a:r>
          </a:p>
        </p:txBody>
      </p:sp>
      <p:sp>
        <p:nvSpPr>
          <p:cNvPr id="16" name="Slide Number Placeholder 15"/>
          <p:cNvSpPr>
            <a:spLocks noGrp="1"/>
          </p:cNvSpPr>
          <p:nvPr>
            <p:ph type="sldNum" sz="quarter" idx="10"/>
          </p:nvPr>
        </p:nvSpPr>
        <p:spPr/>
        <p:txBody>
          <a:bodyPr/>
          <a:lstStyle/>
          <a:p>
            <a:pPr>
              <a:defRPr/>
            </a:pPr>
            <a:fld id="{2F37425F-5E17-4209-B948-B5CE2119E408}" type="slidenum">
              <a:rPr lang="en-US" smtClean="0"/>
              <a:pPr>
                <a:defRPr/>
              </a:pPr>
              <a:t>33</a:t>
            </a:fld>
            <a:endParaRPr lang="en-US" dirty="0"/>
          </a:p>
        </p:txBody>
      </p:sp>
      <p:sp>
        <p:nvSpPr>
          <p:cNvPr id="14" name="Text Placeholder 13"/>
          <p:cNvSpPr>
            <a:spLocks noGrp="1"/>
          </p:cNvSpPr>
          <p:nvPr>
            <p:ph idx="12"/>
          </p:nvPr>
        </p:nvSpPr>
        <p:spPr>
          <a:xfrm>
            <a:off x="152400" y="1178717"/>
            <a:ext cx="3567112" cy="5298283"/>
          </a:xfrm>
        </p:spPr>
        <p:txBody>
          <a:bodyPr>
            <a:normAutofit/>
          </a:bodyPr>
          <a:lstStyle/>
          <a:p>
            <a:pPr marL="0" indent="0">
              <a:buNone/>
            </a:pPr>
            <a:r>
              <a:rPr lang="en-US" sz="2800" dirty="0">
                <a:solidFill>
                  <a:srgbClr val="C00000"/>
                </a:solidFill>
                <a:cs typeface="Arial"/>
              </a:rPr>
              <a:t>Interdiction reduces the supply of drugs.</a:t>
            </a:r>
          </a:p>
          <a:p>
            <a:r>
              <a:rPr lang="en-US" sz="2800" dirty="0">
                <a:cs typeface="Arial"/>
              </a:rPr>
              <a:t>Demand for drugs is inelastic: </a:t>
            </a:r>
            <a:r>
              <a:rPr lang="en-US" sz="2800" b="1" i="1" dirty="0">
                <a:cs typeface="Arial"/>
              </a:rPr>
              <a:t>P</a:t>
            </a:r>
            <a:r>
              <a:rPr lang="en-US" sz="2800" dirty="0">
                <a:cs typeface="Arial"/>
              </a:rPr>
              <a:t> rises proportionally more than </a:t>
            </a:r>
            <a:r>
              <a:rPr lang="en-US" sz="2800" b="1" i="1" dirty="0">
                <a:cs typeface="Arial"/>
              </a:rPr>
              <a:t>Q</a:t>
            </a:r>
            <a:r>
              <a:rPr lang="en-US" sz="2800" dirty="0">
                <a:cs typeface="Arial"/>
              </a:rPr>
              <a:t> falls.</a:t>
            </a:r>
          </a:p>
          <a:p>
            <a:pPr marL="0" indent="0">
              <a:buNone/>
            </a:pPr>
            <a:r>
              <a:rPr lang="en-US" sz="2800" u="sng" dirty="0">
                <a:solidFill>
                  <a:srgbClr val="C00000"/>
                </a:solidFill>
                <a:cs typeface="Arial"/>
              </a:rPr>
              <a:t>Result</a:t>
            </a:r>
            <a:r>
              <a:rPr lang="en-US" sz="2800" dirty="0">
                <a:solidFill>
                  <a:srgbClr val="C00000"/>
                </a:solidFill>
                <a:cs typeface="Arial"/>
              </a:rPr>
              <a:t>: an increase in total spending on drugs, and in drug-related crime.</a:t>
            </a:r>
          </a:p>
          <a:p>
            <a:endParaRPr lang="en-US" sz="2800" dirty="0"/>
          </a:p>
        </p:txBody>
      </p:sp>
      <p:sp>
        <p:nvSpPr>
          <p:cNvPr id="4199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grpSp>
        <p:nvGrpSpPr>
          <p:cNvPr id="3" name="Group 4"/>
          <p:cNvGrpSpPr>
            <a:grpSpLocks/>
          </p:cNvGrpSpPr>
          <p:nvPr/>
        </p:nvGrpSpPr>
        <p:grpSpPr bwMode="auto">
          <a:xfrm>
            <a:off x="3348038" y="763586"/>
            <a:ext cx="5453063" cy="5484814"/>
            <a:chOff x="1998" y="287"/>
            <a:chExt cx="3435" cy="3455"/>
          </a:xfrm>
        </p:grpSpPr>
        <p:grpSp>
          <p:nvGrpSpPr>
            <p:cNvPr id="4" name="Group 5"/>
            <p:cNvGrpSpPr>
              <a:grpSpLocks/>
            </p:cNvGrpSpPr>
            <p:nvPr/>
          </p:nvGrpSpPr>
          <p:grpSpPr bwMode="auto">
            <a:xfrm>
              <a:off x="2613" y="792"/>
              <a:ext cx="2750" cy="2433"/>
              <a:chOff x="1098" y="1361"/>
              <a:chExt cx="2116" cy="2027"/>
            </a:xfrm>
          </p:grpSpPr>
          <p:sp>
            <p:nvSpPr>
              <p:cNvPr id="4203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203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2028" name="Text Box 8"/>
            <p:cNvSpPr txBox="1">
              <a:spLocks noChangeArrowheads="1"/>
            </p:cNvSpPr>
            <p:nvPr/>
          </p:nvSpPr>
          <p:spPr bwMode="auto">
            <a:xfrm>
              <a:off x="1998" y="287"/>
              <a:ext cx="854" cy="523"/>
            </a:xfrm>
            <a:prstGeom prst="rect">
              <a:avLst/>
            </a:prstGeom>
            <a:noFill/>
            <a:ln w="9525">
              <a:noFill/>
              <a:miter lim="800000"/>
              <a:headEnd/>
              <a:tailEnd/>
            </a:ln>
          </p:spPr>
          <p:txBody>
            <a:bodyPr>
              <a:spAutoFit/>
            </a:bodyPr>
            <a:lstStyle/>
            <a:p>
              <a:pPr algn="r">
                <a:spcBef>
                  <a:spcPct val="50000"/>
                </a:spcBef>
              </a:pPr>
              <a:r>
                <a:rPr lang="en-US" sz="2400" dirty="0">
                  <a:latin typeface="Arial"/>
                  <a:cs typeface="Arial"/>
                </a:rPr>
                <a:t>Price of Drugs</a:t>
              </a:r>
            </a:p>
          </p:txBody>
        </p:sp>
        <p:sp>
          <p:nvSpPr>
            <p:cNvPr id="42029" name="Text Box 9"/>
            <p:cNvSpPr txBox="1">
              <a:spLocks noChangeArrowheads="1"/>
            </p:cNvSpPr>
            <p:nvPr/>
          </p:nvSpPr>
          <p:spPr bwMode="auto">
            <a:xfrm>
              <a:off x="4498" y="3219"/>
              <a:ext cx="935" cy="523"/>
            </a:xfrm>
            <a:prstGeom prst="rect">
              <a:avLst/>
            </a:prstGeom>
            <a:noFill/>
            <a:ln w="9525">
              <a:noFill/>
              <a:miter lim="800000"/>
              <a:headEnd/>
              <a:tailEnd/>
            </a:ln>
          </p:spPr>
          <p:txBody>
            <a:bodyPr>
              <a:spAutoFit/>
            </a:bodyPr>
            <a:lstStyle/>
            <a:p>
              <a:pPr algn="r">
                <a:spcBef>
                  <a:spcPct val="50000"/>
                </a:spcBef>
              </a:pPr>
              <a:r>
                <a:rPr lang="en-US" sz="2400">
                  <a:latin typeface="Arial"/>
                  <a:cs typeface="Arial"/>
                </a:rPr>
                <a:t>Quantity </a:t>
              </a:r>
              <a:br>
                <a:rPr lang="en-US" sz="2400">
                  <a:latin typeface="Arial"/>
                  <a:cs typeface="Arial"/>
                </a:rPr>
              </a:br>
              <a:r>
                <a:rPr lang="en-US" sz="2400">
                  <a:latin typeface="Arial"/>
                  <a:cs typeface="Arial"/>
                </a:rPr>
                <a:t>of Drugs</a:t>
              </a:r>
            </a:p>
          </p:txBody>
        </p:sp>
      </p:grpSp>
      <p:grpSp>
        <p:nvGrpSpPr>
          <p:cNvPr id="5" name="Group 10"/>
          <p:cNvGrpSpPr>
            <a:grpSpLocks/>
          </p:cNvGrpSpPr>
          <p:nvPr/>
        </p:nvGrpSpPr>
        <p:grpSpPr bwMode="auto">
          <a:xfrm>
            <a:off x="6007100" y="2216149"/>
            <a:ext cx="2371725" cy="2224088"/>
            <a:chOff x="3459" y="1417"/>
            <a:chExt cx="1494" cy="1401"/>
          </a:xfrm>
        </p:grpSpPr>
        <p:sp>
          <p:nvSpPr>
            <p:cNvPr id="42025" name="Line 11"/>
            <p:cNvSpPr>
              <a:spLocks noChangeShapeType="1"/>
            </p:cNvSpPr>
            <p:nvPr/>
          </p:nvSpPr>
          <p:spPr bwMode="auto">
            <a:xfrm flipV="1">
              <a:off x="3459" y="1611"/>
              <a:ext cx="1198" cy="1207"/>
            </a:xfrm>
            <a:prstGeom prst="line">
              <a:avLst/>
            </a:prstGeom>
            <a:noFill/>
            <a:ln w="38100">
              <a:solidFill>
                <a:schemeClr val="tx2"/>
              </a:solidFill>
              <a:round/>
              <a:headEnd/>
              <a:tailEnd/>
            </a:ln>
          </p:spPr>
          <p:txBody>
            <a:bodyPr/>
            <a:lstStyle/>
            <a:p>
              <a:endParaRPr lang="en-US">
                <a:latin typeface="Arial"/>
                <a:cs typeface="Arial"/>
              </a:endParaRPr>
            </a:p>
          </p:txBody>
        </p:sp>
        <p:sp>
          <p:nvSpPr>
            <p:cNvPr id="42026" name="Text Box 12"/>
            <p:cNvSpPr txBox="1">
              <a:spLocks noChangeArrowheads="1"/>
            </p:cNvSpPr>
            <p:nvPr/>
          </p:nvSpPr>
          <p:spPr bwMode="auto">
            <a:xfrm>
              <a:off x="4596" y="1417"/>
              <a:ext cx="35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r>
                <a:rPr lang="en-US" sz="2400" b="1" baseline="-25000">
                  <a:latin typeface="Arial"/>
                  <a:cs typeface="Arial"/>
                </a:rPr>
                <a:t>1</a:t>
              </a:r>
            </a:p>
          </p:txBody>
        </p:sp>
      </p:grpSp>
      <p:grpSp>
        <p:nvGrpSpPr>
          <p:cNvPr id="6" name="Group 13"/>
          <p:cNvGrpSpPr>
            <a:grpSpLocks/>
          </p:cNvGrpSpPr>
          <p:nvPr/>
        </p:nvGrpSpPr>
        <p:grpSpPr bwMode="auto">
          <a:xfrm>
            <a:off x="4953000" y="1904999"/>
            <a:ext cx="2438400" cy="2125663"/>
            <a:chOff x="2979" y="1046"/>
            <a:chExt cx="1536" cy="1339"/>
          </a:xfrm>
        </p:grpSpPr>
        <p:sp>
          <p:nvSpPr>
            <p:cNvPr id="42023" name="Line 14"/>
            <p:cNvSpPr>
              <a:spLocks noChangeShapeType="1"/>
            </p:cNvSpPr>
            <p:nvPr/>
          </p:nvSpPr>
          <p:spPr bwMode="auto">
            <a:xfrm flipV="1">
              <a:off x="2979" y="1178"/>
              <a:ext cx="1198" cy="1207"/>
            </a:xfrm>
            <a:prstGeom prst="line">
              <a:avLst/>
            </a:prstGeom>
            <a:noFill/>
            <a:ln w="38100">
              <a:solidFill>
                <a:srgbClr val="CC0000"/>
              </a:solidFill>
              <a:round/>
              <a:headEnd/>
              <a:tailEnd/>
            </a:ln>
          </p:spPr>
          <p:txBody>
            <a:bodyPr/>
            <a:lstStyle/>
            <a:p>
              <a:endParaRPr lang="en-US">
                <a:latin typeface="Arial"/>
                <a:cs typeface="Arial"/>
              </a:endParaRPr>
            </a:p>
          </p:txBody>
        </p:sp>
        <p:sp>
          <p:nvSpPr>
            <p:cNvPr id="42024" name="Text Box 15"/>
            <p:cNvSpPr txBox="1">
              <a:spLocks noChangeArrowheads="1"/>
            </p:cNvSpPr>
            <p:nvPr/>
          </p:nvSpPr>
          <p:spPr bwMode="auto">
            <a:xfrm>
              <a:off x="4102" y="1046"/>
              <a:ext cx="413" cy="28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S</a:t>
              </a:r>
              <a:r>
                <a:rPr lang="en-US" sz="2400" b="1" baseline="-25000" dirty="0">
                  <a:latin typeface="Arial"/>
                  <a:cs typeface="Arial"/>
                </a:rPr>
                <a:t>2</a:t>
              </a:r>
            </a:p>
          </p:txBody>
        </p:sp>
      </p:grpSp>
      <p:grpSp>
        <p:nvGrpSpPr>
          <p:cNvPr id="7" name="Group 19"/>
          <p:cNvGrpSpPr>
            <a:grpSpLocks/>
          </p:cNvGrpSpPr>
          <p:nvPr/>
        </p:nvGrpSpPr>
        <p:grpSpPr bwMode="auto">
          <a:xfrm>
            <a:off x="3719512" y="3679824"/>
            <a:ext cx="3084513" cy="2201863"/>
            <a:chOff x="2232" y="2124"/>
            <a:chExt cx="1943" cy="1387"/>
          </a:xfrm>
        </p:grpSpPr>
        <p:sp>
          <p:nvSpPr>
            <p:cNvPr id="42017" name="Text Box 20"/>
            <p:cNvSpPr txBox="1">
              <a:spLocks noChangeArrowheads="1"/>
            </p:cNvSpPr>
            <p:nvPr/>
          </p:nvSpPr>
          <p:spPr bwMode="auto">
            <a:xfrm>
              <a:off x="2232" y="2124"/>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sp>
          <p:nvSpPr>
            <p:cNvPr id="42018" name="Text Box 21"/>
            <p:cNvSpPr txBox="1">
              <a:spLocks noChangeArrowheads="1"/>
            </p:cNvSpPr>
            <p:nvPr/>
          </p:nvSpPr>
          <p:spPr bwMode="auto">
            <a:xfrm>
              <a:off x="3830" y="3223"/>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nvGrpSpPr>
            <p:cNvPr id="8" name="Group 22"/>
            <p:cNvGrpSpPr>
              <a:grpSpLocks/>
            </p:cNvGrpSpPr>
            <p:nvPr/>
          </p:nvGrpSpPr>
          <p:grpSpPr bwMode="auto">
            <a:xfrm>
              <a:off x="2617" y="2270"/>
              <a:ext cx="1387" cy="955"/>
              <a:chOff x="357" y="2450"/>
              <a:chExt cx="795" cy="646"/>
            </a:xfrm>
          </p:grpSpPr>
          <p:sp>
            <p:nvSpPr>
              <p:cNvPr id="42021" name="Line 23"/>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2022" name="Line 24"/>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42020" name="Oval 25"/>
            <p:cNvSpPr>
              <a:spLocks noChangeArrowheads="1"/>
            </p:cNvSpPr>
            <p:nvPr/>
          </p:nvSpPr>
          <p:spPr bwMode="auto">
            <a:xfrm>
              <a:off x="3963" y="2226"/>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9" name="Group 26"/>
          <p:cNvGrpSpPr>
            <a:grpSpLocks/>
          </p:cNvGrpSpPr>
          <p:nvPr/>
        </p:nvGrpSpPr>
        <p:grpSpPr bwMode="auto">
          <a:xfrm>
            <a:off x="3743325" y="2668587"/>
            <a:ext cx="2627312" cy="3216275"/>
            <a:chOff x="2247" y="1487"/>
            <a:chExt cx="1655" cy="2026"/>
          </a:xfrm>
        </p:grpSpPr>
        <p:sp>
          <p:nvSpPr>
            <p:cNvPr id="42011" name="Text Box 27"/>
            <p:cNvSpPr txBox="1">
              <a:spLocks noChangeArrowheads="1"/>
            </p:cNvSpPr>
            <p:nvPr/>
          </p:nvSpPr>
          <p:spPr bwMode="auto">
            <a:xfrm>
              <a:off x="2247" y="1487"/>
              <a:ext cx="376"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42012" name="Text Box 28"/>
            <p:cNvSpPr txBox="1">
              <a:spLocks noChangeArrowheads="1"/>
            </p:cNvSpPr>
            <p:nvPr/>
          </p:nvSpPr>
          <p:spPr bwMode="auto">
            <a:xfrm>
              <a:off x="3532" y="3225"/>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grpSp>
          <p:nvGrpSpPr>
            <p:cNvPr id="10" name="Group 29"/>
            <p:cNvGrpSpPr>
              <a:grpSpLocks/>
            </p:cNvGrpSpPr>
            <p:nvPr/>
          </p:nvGrpSpPr>
          <p:grpSpPr bwMode="auto">
            <a:xfrm>
              <a:off x="2618" y="1632"/>
              <a:ext cx="1100" cy="1589"/>
              <a:chOff x="357" y="2450"/>
              <a:chExt cx="795" cy="646"/>
            </a:xfrm>
          </p:grpSpPr>
          <p:sp>
            <p:nvSpPr>
              <p:cNvPr id="42015" name="Line 30"/>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2016" name="Line 31"/>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42014" name="Oval 32"/>
            <p:cNvSpPr>
              <a:spLocks noChangeArrowheads="1"/>
            </p:cNvSpPr>
            <p:nvPr/>
          </p:nvSpPr>
          <p:spPr bwMode="auto">
            <a:xfrm>
              <a:off x="3678" y="158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113697" name="Line 33"/>
          <p:cNvSpPr>
            <a:spLocks noChangeShapeType="1"/>
          </p:cNvSpPr>
          <p:nvPr/>
        </p:nvSpPr>
        <p:spPr bwMode="auto">
          <a:xfrm flipH="1">
            <a:off x="6510337" y="2563812"/>
            <a:ext cx="1203325" cy="0"/>
          </a:xfrm>
          <a:prstGeom prst="line">
            <a:avLst/>
          </a:prstGeom>
          <a:noFill/>
          <a:ln w="38100">
            <a:solidFill>
              <a:srgbClr val="AE1221"/>
            </a:solidFill>
            <a:round/>
            <a:headEnd/>
            <a:tailEnd type="triangle" w="lg" len="med"/>
          </a:ln>
        </p:spPr>
        <p:txBody>
          <a:bodyPr/>
          <a:lstStyle/>
          <a:p>
            <a:endParaRPr lang="en-US">
              <a:latin typeface="Arial"/>
              <a:cs typeface="Arial"/>
            </a:endParaRPr>
          </a:p>
        </p:txBody>
      </p:sp>
      <p:sp>
        <p:nvSpPr>
          <p:cNvPr id="113698" name="Line 34"/>
          <p:cNvSpPr>
            <a:spLocks noChangeShapeType="1"/>
          </p:cNvSpPr>
          <p:nvPr/>
        </p:nvSpPr>
        <p:spPr bwMode="auto">
          <a:xfrm flipH="1">
            <a:off x="6078537" y="5426074"/>
            <a:ext cx="447675" cy="0"/>
          </a:xfrm>
          <a:prstGeom prst="line">
            <a:avLst/>
          </a:prstGeom>
          <a:noFill/>
          <a:ln w="38100">
            <a:solidFill>
              <a:srgbClr val="006600"/>
            </a:solidFill>
            <a:round/>
            <a:headEnd/>
            <a:tailEnd type="triangle" w="lg" len="med"/>
          </a:ln>
        </p:spPr>
        <p:txBody>
          <a:bodyPr/>
          <a:lstStyle/>
          <a:p>
            <a:endParaRPr lang="en-US">
              <a:latin typeface="Arial"/>
              <a:cs typeface="Arial"/>
            </a:endParaRPr>
          </a:p>
        </p:txBody>
      </p:sp>
      <p:sp>
        <p:nvSpPr>
          <p:cNvPr id="113699" name="Line 35"/>
          <p:cNvSpPr>
            <a:spLocks noChangeShapeType="1"/>
          </p:cNvSpPr>
          <p:nvPr/>
        </p:nvSpPr>
        <p:spPr bwMode="auto">
          <a:xfrm rot="5400000" flipH="1">
            <a:off x="3830637" y="3400425"/>
            <a:ext cx="1004887" cy="4762"/>
          </a:xfrm>
          <a:prstGeom prst="line">
            <a:avLst/>
          </a:prstGeom>
          <a:noFill/>
          <a:ln w="38100">
            <a:solidFill>
              <a:srgbClr val="006600"/>
            </a:solidFill>
            <a:round/>
            <a:headEnd/>
            <a:tailEnd type="triangle" w="lg" len="med"/>
          </a:ln>
        </p:spPr>
        <p:txBody>
          <a:bodyPr/>
          <a:lstStyle/>
          <a:p>
            <a:endParaRPr lang="en-US">
              <a:latin typeface="Arial"/>
              <a:cs typeface="Arial"/>
            </a:endParaRPr>
          </a:p>
        </p:txBody>
      </p:sp>
      <p:sp>
        <p:nvSpPr>
          <p:cNvPr id="113703" name="Rectangle 39"/>
          <p:cNvSpPr>
            <a:spLocks noChangeArrowheads="1"/>
          </p:cNvSpPr>
          <p:nvPr/>
        </p:nvSpPr>
        <p:spPr bwMode="auto">
          <a:xfrm>
            <a:off x="4333875" y="3914774"/>
            <a:ext cx="2190750" cy="1500188"/>
          </a:xfrm>
          <a:prstGeom prst="rect">
            <a:avLst/>
          </a:prstGeom>
          <a:solidFill>
            <a:srgbClr val="FFCCCC">
              <a:alpha val="36078"/>
            </a:srgbClr>
          </a:solidFill>
          <a:ln w="9525">
            <a:solidFill>
              <a:srgbClr val="FF0066"/>
            </a:solidFill>
            <a:miter lim="800000"/>
            <a:headEnd/>
            <a:tailEnd/>
          </a:ln>
        </p:spPr>
        <p:txBody>
          <a:bodyPr wrap="none" anchor="ctr"/>
          <a:lstStyle/>
          <a:p>
            <a:endParaRPr lang="en-US">
              <a:latin typeface="Arial"/>
              <a:cs typeface="Arial"/>
            </a:endParaRPr>
          </a:p>
        </p:txBody>
      </p:sp>
      <p:grpSp>
        <p:nvGrpSpPr>
          <p:cNvPr id="11" name="Group 47"/>
          <p:cNvGrpSpPr>
            <a:grpSpLocks/>
          </p:cNvGrpSpPr>
          <p:nvPr/>
        </p:nvGrpSpPr>
        <p:grpSpPr bwMode="auto">
          <a:xfrm>
            <a:off x="4343399" y="1150936"/>
            <a:ext cx="3276599" cy="4264025"/>
            <a:chOff x="2625" y="531"/>
            <a:chExt cx="2064" cy="2686"/>
          </a:xfrm>
        </p:grpSpPr>
        <p:sp>
          <p:nvSpPr>
            <p:cNvPr id="42007" name="Rectangle 40"/>
            <p:cNvSpPr>
              <a:spLocks noChangeArrowheads="1"/>
            </p:cNvSpPr>
            <p:nvPr/>
          </p:nvSpPr>
          <p:spPr bwMode="auto">
            <a:xfrm>
              <a:off x="2625" y="1641"/>
              <a:ext cx="1092" cy="1576"/>
            </a:xfrm>
            <a:prstGeom prst="rect">
              <a:avLst/>
            </a:prstGeom>
            <a:solidFill>
              <a:srgbClr val="66FF66">
                <a:alpha val="35686"/>
              </a:srgbClr>
            </a:solidFill>
            <a:ln w="9525">
              <a:solidFill>
                <a:srgbClr val="006600"/>
              </a:solidFill>
              <a:miter lim="800000"/>
              <a:headEnd/>
              <a:tailEnd/>
            </a:ln>
          </p:spPr>
          <p:txBody>
            <a:bodyPr wrap="none" anchor="ctr"/>
            <a:lstStyle/>
            <a:p>
              <a:endParaRPr lang="en-US">
                <a:latin typeface="Arial"/>
                <a:cs typeface="Arial"/>
              </a:endParaRPr>
            </a:p>
          </p:txBody>
        </p:sp>
        <p:grpSp>
          <p:nvGrpSpPr>
            <p:cNvPr id="12" name="Group 46"/>
            <p:cNvGrpSpPr>
              <a:grpSpLocks/>
            </p:cNvGrpSpPr>
            <p:nvPr/>
          </p:nvGrpSpPr>
          <p:grpSpPr bwMode="auto">
            <a:xfrm>
              <a:off x="2973" y="531"/>
              <a:ext cx="1716" cy="1190"/>
              <a:chOff x="2973" y="531"/>
              <a:chExt cx="1716" cy="1190"/>
            </a:xfrm>
          </p:grpSpPr>
          <p:sp>
            <p:nvSpPr>
              <p:cNvPr id="42009" name="Text Box 42"/>
              <p:cNvSpPr txBox="1">
                <a:spLocks noChangeArrowheads="1"/>
              </p:cNvSpPr>
              <p:nvPr/>
            </p:nvSpPr>
            <p:spPr bwMode="auto">
              <a:xfrm>
                <a:off x="2973" y="531"/>
                <a:ext cx="1716" cy="523"/>
              </a:xfrm>
              <a:prstGeom prst="rect">
                <a:avLst/>
              </a:prstGeom>
              <a:noFill/>
              <a:ln w="9525">
                <a:solidFill>
                  <a:srgbClr val="006600"/>
                </a:solidFill>
                <a:miter lim="800000"/>
                <a:headEnd/>
                <a:tailEnd/>
              </a:ln>
            </p:spPr>
            <p:txBody>
              <a:bodyPr>
                <a:spAutoFit/>
              </a:bodyPr>
              <a:lstStyle/>
              <a:p>
                <a:pPr>
                  <a:spcBef>
                    <a:spcPct val="50000"/>
                  </a:spcBef>
                </a:pPr>
                <a:r>
                  <a:rPr lang="en-US" sz="2400" dirty="0">
                    <a:latin typeface="Arial"/>
                    <a:cs typeface="Arial"/>
                  </a:rPr>
                  <a:t>new value of drug-related crime</a:t>
                </a:r>
              </a:p>
            </p:txBody>
          </p:sp>
          <p:sp>
            <p:nvSpPr>
              <p:cNvPr id="42010" name="Line 43"/>
              <p:cNvSpPr>
                <a:spLocks noChangeShapeType="1"/>
              </p:cNvSpPr>
              <p:nvPr/>
            </p:nvSpPr>
            <p:spPr bwMode="auto">
              <a:xfrm flipH="1">
                <a:off x="3081" y="1018"/>
                <a:ext cx="74" cy="703"/>
              </a:xfrm>
              <a:prstGeom prst="line">
                <a:avLst/>
              </a:prstGeom>
              <a:noFill/>
              <a:ln w="9525">
                <a:solidFill>
                  <a:schemeClr val="tx1"/>
                </a:solidFill>
                <a:round/>
                <a:headEnd/>
                <a:tailEnd/>
              </a:ln>
            </p:spPr>
            <p:txBody>
              <a:bodyPr/>
              <a:lstStyle/>
              <a:p>
                <a:endParaRPr lang="en-US">
                  <a:latin typeface="Arial"/>
                  <a:cs typeface="Arial"/>
                </a:endParaRPr>
              </a:p>
            </p:txBody>
          </p:sp>
        </p:grpSp>
      </p:grpSp>
      <p:grpSp>
        <p:nvGrpSpPr>
          <p:cNvPr id="13" name="Group 45"/>
          <p:cNvGrpSpPr>
            <a:grpSpLocks/>
          </p:cNvGrpSpPr>
          <p:nvPr/>
        </p:nvGrpSpPr>
        <p:grpSpPr bwMode="auto">
          <a:xfrm>
            <a:off x="6450012" y="3549650"/>
            <a:ext cx="2541588" cy="1570038"/>
            <a:chOff x="3952" y="2042"/>
            <a:chExt cx="1601" cy="989"/>
          </a:xfrm>
        </p:grpSpPr>
        <p:sp>
          <p:nvSpPr>
            <p:cNvPr id="42005" name="Text Box 41"/>
            <p:cNvSpPr txBox="1">
              <a:spLocks noChangeArrowheads="1"/>
            </p:cNvSpPr>
            <p:nvPr/>
          </p:nvSpPr>
          <p:spPr bwMode="auto">
            <a:xfrm>
              <a:off x="4467" y="2042"/>
              <a:ext cx="1086" cy="989"/>
            </a:xfrm>
            <a:prstGeom prst="rect">
              <a:avLst/>
            </a:prstGeom>
            <a:solidFill>
              <a:srgbClr val="FFCCCC">
                <a:alpha val="36078"/>
              </a:srgbClr>
            </a:solidFill>
            <a:ln w="9525">
              <a:solidFill>
                <a:srgbClr val="FF0066"/>
              </a:solidFill>
              <a:miter lim="800000"/>
              <a:headEnd/>
              <a:tailEnd/>
            </a:ln>
          </p:spPr>
          <p:txBody>
            <a:bodyPr>
              <a:spAutoFit/>
            </a:bodyPr>
            <a:lstStyle/>
            <a:p>
              <a:pPr>
                <a:spcBef>
                  <a:spcPct val="50000"/>
                </a:spcBef>
              </a:pPr>
              <a:r>
                <a:rPr lang="en-US" sz="2400" dirty="0">
                  <a:latin typeface="Arial"/>
                  <a:cs typeface="Arial"/>
                </a:rPr>
                <a:t>initial value of drug-related crime</a:t>
              </a:r>
            </a:p>
          </p:txBody>
        </p:sp>
        <p:sp>
          <p:nvSpPr>
            <p:cNvPr id="42006" name="Line 44"/>
            <p:cNvSpPr>
              <a:spLocks noChangeShapeType="1"/>
            </p:cNvSpPr>
            <p:nvPr/>
          </p:nvSpPr>
          <p:spPr bwMode="auto">
            <a:xfrm flipV="1">
              <a:off x="3952" y="2498"/>
              <a:ext cx="509" cy="181"/>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48"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2455507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703"/>
                                        </p:tgtEl>
                                        <p:attrNameLst>
                                          <p:attrName>style.visibility</p:attrName>
                                        </p:attrNameLst>
                                      </p:cBhvr>
                                      <p:to>
                                        <p:strVal val="visible"/>
                                      </p:to>
                                    </p:set>
                                    <p:animEffect transition="in" filter="fade">
                                      <p:cBhvr>
                                        <p:cTn id="7" dur="500"/>
                                        <p:tgtEl>
                                          <p:spTgt spid="113703"/>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113697"/>
                                        </p:tgtEl>
                                        <p:attrNameLst>
                                          <p:attrName>style.visibility</p:attrName>
                                        </p:attrNameLst>
                                      </p:cBhvr>
                                      <p:to>
                                        <p:strVal val="visible"/>
                                      </p:to>
                                    </p:set>
                                    <p:animEffect transition="in" filter="wipe(right)">
                                      <p:cBhvr>
                                        <p:cTn id="19" dur="500"/>
                                        <p:tgtEl>
                                          <p:spTgt spid="113697"/>
                                        </p:tgtEl>
                                      </p:cBhvr>
                                    </p:animEffect>
                                  </p:childTnLst>
                                </p:cTn>
                              </p:par>
                            </p:childTnLst>
                          </p:cTn>
                        </p:par>
                        <p:par>
                          <p:cTn id="20" fill="hold">
                            <p:stCondLst>
                              <p:cond delay="1000"/>
                            </p:stCondLst>
                            <p:childTnLst>
                              <p:par>
                                <p:cTn id="21" presetID="18" presetClass="entr" presetSubtype="3"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upRigh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
                                            <p:txEl>
                                              <p:pRg st="1" end="1"/>
                                            </p:txEl>
                                          </p:spTgt>
                                        </p:tgtEl>
                                        <p:attrNameLst>
                                          <p:attrName>style.visibility</p:attrName>
                                        </p:attrNameLst>
                                      </p:cBhvr>
                                      <p:to>
                                        <p:strVal val="visible"/>
                                      </p:to>
                                    </p:set>
                                    <p:animEffect transition="in" filter="wipe(left)">
                                      <p:cBhvr>
                                        <p:cTn id="28" dur="500"/>
                                        <p:tgtEl>
                                          <p:spTgt spid="14">
                                            <p:txEl>
                                              <p:pRg st="1" end="1"/>
                                            </p:txEl>
                                          </p:spTgt>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13699"/>
                                        </p:tgtEl>
                                        <p:attrNameLst>
                                          <p:attrName>style.visibility</p:attrName>
                                        </p:attrNameLst>
                                      </p:cBhvr>
                                      <p:to>
                                        <p:strVal val="visible"/>
                                      </p:to>
                                    </p:set>
                                    <p:animEffect transition="in" filter="wipe(down)">
                                      <p:cBhvr>
                                        <p:cTn id="32" dur="500"/>
                                        <p:tgtEl>
                                          <p:spTgt spid="113699"/>
                                        </p:tgtEl>
                                      </p:cBhvr>
                                    </p:animEffect>
                                  </p:childTnLst>
                                </p:cTn>
                              </p:par>
                            </p:childTnLst>
                          </p:cTn>
                        </p:par>
                        <p:par>
                          <p:cTn id="33" fill="hold">
                            <p:stCondLst>
                              <p:cond delay="1000"/>
                            </p:stCondLst>
                            <p:childTnLst>
                              <p:par>
                                <p:cTn id="34" presetID="18" presetClass="entr" presetSubtype="6"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strips(downRight)">
                                      <p:cBhvr>
                                        <p:cTn id="36" dur="500"/>
                                        <p:tgtEl>
                                          <p:spTgt spid="9"/>
                                        </p:tgtEl>
                                      </p:cBhvr>
                                    </p:animEffect>
                                  </p:childTnLst>
                                </p:cTn>
                              </p:par>
                            </p:childTnLst>
                          </p:cTn>
                        </p:par>
                        <p:par>
                          <p:cTn id="37" fill="hold">
                            <p:stCondLst>
                              <p:cond delay="1500"/>
                            </p:stCondLst>
                            <p:childTnLst>
                              <p:par>
                                <p:cTn id="38" presetID="22" presetClass="entr" presetSubtype="2" fill="hold" grpId="0" nodeType="afterEffect">
                                  <p:stCondLst>
                                    <p:cond delay="0"/>
                                  </p:stCondLst>
                                  <p:childTnLst>
                                    <p:set>
                                      <p:cBhvr>
                                        <p:cTn id="39" dur="1" fill="hold">
                                          <p:stCondLst>
                                            <p:cond delay="0"/>
                                          </p:stCondLst>
                                        </p:cTn>
                                        <p:tgtEl>
                                          <p:spTgt spid="113698"/>
                                        </p:tgtEl>
                                        <p:attrNameLst>
                                          <p:attrName>style.visibility</p:attrName>
                                        </p:attrNameLst>
                                      </p:cBhvr>
                                      <p:to>
                                        <p:strVal val="visible"/>
                                      </p:to>
                                    </p:set>
                                    <p:animEffect transition="in" filter="wipe(right)">
                                      <p:cBhvr>
                                        <p:cTn id="40" dur="500"/>
                                        <p:tgtEl>
                                          <p:spTgt spid="11369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animEffect transition="in" filter="wipe(left)">
                                      <p:cBhvr>
                                        <p:cTn id="49"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13697" grpId="0" animBg="1"/>
      <p:bldP spid="113698" grpId="0" animBg="1"/>
      <p:bldP spid="113699" grpId="0" animBg="1"/>
      <p:bldP spid="11370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z="3200" dirty="0"/>
              <a:t>Does Drug Interdiction Increase </a:t>
            </a:r>
            <a:br>
              <a:rPr lang="en-US" altLang="en-US" sz="3200" dirty="0"/>
            </a:br>
            <a:r>
              <a:rPr lang="en-US" altLang="en-US" sz="3200" dirty="0"/>
              <a:t>or Decrease Drug-related Crime?</a:t>
            </a:r>
          </a:p>
        </p:txBody>
      </p:sp>
      <p:sp>
        <p:nvSpPr>
          <p:cNvPr id="49155" name="Content Placeholder 2"/>
          <p:cNvSpPr>
            <a:spLocks noGrp="1"/>
          </p:cNvSpPr>
          <p:nvPr>
            <p:ph idx="1"/>
          </p:nvPr>
        </p:nvSpPr>
        <p:spPr>
          <a:prstGeom prst="rect">
            <a:avLst/>
          </a:prstGeom>
        </p:spPr>
        <p:txBody>
          <a:bodyPr/>
          <a:lstStyle/>
          <a:p>
            <a:pPr marL="514350" indent="-514350">
              <a:buFont typeface="+mj-lt"/>
              <a:buAutoNum type="arabicPeriod" startAt="2"/>
            </a:pPr>
            <a:r>
              <a:rPr lang="en-US" altLang="en-US" dirty="0"/>
              <a:t>Policy of drug education</a:t>
            </a:r>
          </a:p>
          <a:p>
            <a:pPr lvl="1"/>
            <a:r>
              <a:rPr lang="en-US" altLang="en-US" dirty="0"/>
              <a:t>Reduce demand for illegal drugs</a:t>
            </a:r>
          </a:p>
          <a:p>
            <a:pPr lvl="1"/>
            <a:r>
              <a:rPr lang="en-US" altLang="en-US" dirty="0"/>
              <a:t>Left shift of demand curve</a:t>
            </a:r>
          </a:p>
          <a:p>
            <a:pPr lvl="1"/>
            <a:r>
              <a:rPr lang="en-US" altLang="en-US" dirty="0"/>
              <a:t>Lower quantity</a:t>
            </a:r>
          </a:p>
          <a:p>
            <a:pPr lvl="1"/>
            <a:r>
              <a:rPr lang="en-US" altLang="en-US" dirty="0"/>
              <a:t>Lower price</a:t>
            </a:r>
          </a:p>
          <a:p>
            <a:pPr lvl="1"/>
            <a:r>
              <a:rPr lang="en-US" altLang="en-US" dirty="0"/>
              <a:t>Reduce drug-related crime</a:t>
            </a:r>
          </a:p>
        </p:txBody>
      </p:sp>
      <p:sp>
        <p:nvSpPr>
          <p:cNvPr id="49157"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DCDA914-308F-492E-B508-90E9F580923B}" type="slidenum">
              <a:rPr lang="en-US" altLang="en-US" sz="1200" smtClean="0">
                <a:solidFill>
                  <a:srgbClr val="002060"/>
                </a:solidFill>
              </a:rPr>
              <a:pPr algn="ctr" eaLnBrk="1" hangingPunct="1"/>
              <a:t>34</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02734766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noAutofit/>
          </a:bodyPr>
          <a:lstStyle/>
          <a:p>
            <a:pPr algn="ctr" eaLnBrk="1" hangingPunct="1"/>
            <a:r>
              <a:rPr lang="en-US" sz="3200" dirty="0">
                <a:solidFill>
                  <a:srgbClr val="C00000"/>
                </a:solidFill>
              </a:rPr>
              <a:t>Policy 2:  Education</a:t>
            </a:r>
          </a:p>
        </p:txBody>
      </p:sp>
      <p:sp>
        <p:nvSpPr>
          <p:cNvPr id="15" name="Slide Number Placeholder 14"/>
          <p:cNvSpPr>
            <a:spLocks noGrp="1"/>
          </p:cNvSpPr>
          <p:nvPr>
            <p:ph type="sldNum" sz="quarter" idx="10"/>
          </p:nvPr>
        </p:nvSpPr>
        <p:spPr/>
        <p:txBody>
          <a:bodyPr/>
          <a:lstStyle/>
          <a:p>
            <a:pPr>
              <a:defRPr/>
            </a:pPr>
            <a:fld id="{2F37425F-5E17-4209-B948-B5CE2119E408}" type="slidenum">
              <a:rPr lang="en-US" smtClean="0"/>
              <a:pPr>
                <a:defRPr/>
              </a:pPr>
              <a:t>35</a:t>
            </a:fld>
            <a:endParaRPr lang="en-US" dirty="0"/>
          </a:p>
        </p:txBody>
      </p:sp>
      <p:sp>
        <p:nvSpPr>
          <p:cNvPr id="13" name="Text Placeholder 12"/>
          <p:cNvSpPr>
            <a:spLocks noGrp="1"/>
          </p:cNvSpPr>
          <p:nvPr>
            <p:ph idx="12"/>
          </p:nvPr>
        </p:nvSpPr>
        <p:spPr>
          <a:xfrm>
            <a:off x="152400" y="1989138"/>
            <a:ext cx="3505200" cy="4183062"/>
          </a:xfrm>
        </p:spPr>
        <p:txBody>
          <a:bodyPr>
            <a:noAutofit/>
          </a:bodyPr>
          <a:lstStyle/>
          <a:p>
            <a:pPr marL="0" indent="0">
              <a:buNone/>
            </a:pPr>
            <a:r>
              <a:rPr lang="en-US" sz="2800" dirty="0">
                <a:solidFill>
                  <a:srgbClr val="C00000"/>
                </a:solidFill>
                <a:cs typeface="Arial"/>
              </a:rPr>
              <a:t>Education reduces the demand for drugs.</a:t>
            </a:r>
          </a:p>
          <a:p>
            <a:r>
              <a:rPr lang="en-US" sz="2800" b="1" i="1" dirty="0">
                <a:cs typeface="Arial"/>
              </a:rPr>
              <a:t>P</a:t>
            </a:r>
            <a:r>
              <a:rPr lang="en-US" sz="2800" dirty="0">
                <a:cs typeface="Arial"/>
              </a:rPr>
              <a:t> and </a:t>
            </a:r>
            <a:r>
              <a:rPr lang="en-US" sz="2800" b="1" i="1" dirty="0">
                <a:cs typeface="Arial"/>
              </a:rPr>
              <a:t>Q</a:t>
            </a:r>
            <a:r>
              <a:rPr lang="en-US" sz="2800" dirty="0">
                <a:cs typeface="Arial"/>
              </a:rPr>
              <a:t> fall. </a:t>
            </a:r>
          </a:p>
          <a:p>
            <a:pPr marL="0" indent="0">
              <a:buNone/>
            </a:pPr>
            <a:r>
              <a:rPr lang="en-US" sz="2800" u="sng" dirty="0">
                <a:solidFill>
                  <a:srgbClr val="C00000"/>
                </a:solidFill>
                <a:cs typeface="Arial"/>
              </a:rPr>
              <a:t>Result</a:t>
            </a:r>
            <a:r>
              <a:rPr lang="en-US" sz="2800" dirty="0">
                <a:solidFill>
                  <a:srgbClr val="C00000"/>
                </a:solidFill>
                <a:cs typeface="Arial"/>
              </a:rPr>
              <a:t>:</a:t>
            </a:r>
            <a:br>
              <a:rPr lang="en-US" sz="2800" dirty="0">
                <a:solidFill>
                  <a:srgbClr val="C00000"/>
                </a:solidFill>
                <a:cs typeface="Arial"/>
              </a:rPr>
            </a:br>
            <a:r>
              <a:rPr lang="en-US" sz="2800" dirty="0">
                <a:solidFill>
                  <a:srgbClr val="C00000"/>
                </a:solidFill>
                <a:cs typeface="Arial"/>
              </a:rPr>
              <a:t>A decrease in total spending on drugs, and in drug-related crime. </a:t>
            </a:r>
          </a:p>
          <a:p>
            <a:endParaRPr lang="en-US" sz="2800" dirty="0">
              <a:solidFill>
                <a:srgbClr val="AE1221"/>
              </a:solidFill>
              <a:cs typeface="Arial"/>
            </a:endParaRPr>
          </a:p>
          <a:p>
            <a:endParaRPr lang="en-US" sz="2800" dirty="0"/>
          </a:p>
        </p:txBody>
      </p:sp>
      <p:sp>
        <p:nvSpPr>
          <p:cNvPr id="4301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grpSp>
        <p:nvGrpSpPr>
          <p:cNvPr id="2" name="Group 4"/>
          <p:cNvGrpSpPr>
            <a:grpSpLocks/>
          </p:cNvGrpSpPr>
          <p:nvPr/>
        </p:nvGrpSpPr>
        <p:grpSpPr bwMode="auto">
          <a:xfrm>
            <a:off x="2767013" y="1158875"/>
            <a:ext cx="5857875" cy="4781551"/>
            <a:chOff x="1743" y="730"/>
            <a:chExt cx="3690" cy="3012"/>
          </a:xfrm>
        </p:grpSpPr>
        <p:grpSp>
          <p:nvGrpSpPr>
            <p:cNvPr id="3" name="Group 5"/>
            <p:cNvGrpSpPr>
              <a:grpSpLocks/>
            </p:cNvGrpSpPr>
            <p:nvPr/>
          </p:nvGrpSpPr>
          <p:grpSpPr bwMode="auto">
            <a:xfrm>
              <a:off x="2613" y="792"/>
              <a:ext cx="2750" cy="2433"/>
              <a:chOff x="1098" y="1361"/>
              <a:chExt cx="2116" cy="2027"/>
            </a:xfrm>
          </p:grpSpPr>
          <p:sp>
            <p:nvSpPr>
              <p:cNvPr id="43055"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3056"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3053" name="Text Box 8"/>
            <p:cNvSpPr txBox="1">
              <a:spLocks noChangeArrowheads="1"/>
            </p:cNvSpPr>
            <p:nvPr/>
          </p:nvSpPr>
          <p:spPr bwMode="auto">
            <a:xfrm>
              <a:off x="1743" y="730"/>
              <a:ext cx="854" cy="523"/>
            </a:xfrm>
            <a:prstGeom prst="rect">
              <a:avLst/>
            </a:prstGeom>
            <a:noFill/>
            <a:ln w="9525">
              <a:noFill/>
              <a:miter lim="800000"/>
              <a:headEnd/>
              <a:tailEnd/>
            </a:ln>
          </p:spPr>
          <p:txBody>
            <a:bodyPr>
              <a:spAutoFit/>
            </a:bodyPr>
            <a:lstStyle/>
            <a:p>
              <a:pPr algn="r">
                <a:spcBef>
                  <a:spcPct val="50000"/>
                </a:spcBef>
              </a:pPr>
              <a:r>
                <a:rPr lang="en-US" sz="2400">
                  <a:latin typeface="Arial"/>
                  <a:cs typeface="Arial"/>
                </a:rPr>
                <a:t>Price of Drugs</a:t>
              </a:r>
            </a:p>
          </p:txBody>
        </p:sp>
        <p:sp>
          <p:nvSpPr>
            <p:cNvPr id="43054" name="Text Box 9"/>
            <p:cNvSpPr txBox="1">
              <a:spLocks noChangeArrowheads="1"/>
            </p:cNvSpPr>
            <p:nvPr/>
          </p:nvSpPr>
          <p:spPr bwMode="auto">
            <a:xfrm>
              <a:off x="4498" y="3219"/>
              <a:ext cx="935" cy="523"/>
            </a:xfrm>
            <a:prstGeom prst="rect">
              <a:avLst/>
            </a:prstGeom>
            <a:noFill/>
            <a:ln w="9525">
              <a:noFill/>
              <a:miter lim="800000"/>
              <a:headEnd/>
              <a:tailEnd/>
            </a:ln>
          </p:spPr>
          <p:txBody>
            <a:bodyPr>
              <a:spAutoFit/>
            </a:bodyPr>
            <a:lstStyle/>
            <a:p>
              <a:pPr algn="r">
                <a:spcBef>
                  <a:spcPct val="50000"/>
                </a:spcBef>
              </a:pPr>
              <a:r>
                <a:rPr lang="en-US" sz="2400">
                  <a:latin typeface="Arial"/>
                  <a:cs typeface="Arial"/>
                </a:rPr>
                <a:t>Quantity </a:t>
              </a:r>
              <a:br>
                <a:rPr lang="en-US" sz="2400">
                  <a:latin typeface="Arial"/>
                  <a:cs typeface="Arial"/>
                </a:rPr>
              </a:br>
              <a:r>
                <a:rPr lang="en-US" sz="2400">
                  <a:latin typeface="Arial"/>
                  <a:cs typeface="Arial"/>
                </a:rPr>
                <a:t>of Drugs</a:t>
              </a:r>
            </a:p>
          </p:txBody>
        </p:sp>
      </p:grpSp>
      <p:grpSp>
        <p:nvGrpSpPr>
          <p:cNvPr id="4" name="Group 10"/>
          <p:cNvGrpSpPr>
            <a:grpSpLocks/>
          </p:cNvGrpSpPr>
          <p:nvPr/>
        </p:nvGrpSpPr>
        <p:grpSpPr bwMode="auto">
          <a:xfrm>
            <a:off x="5470525" y="1849438"/>
            <a:ext cx="1490663" cy="3128962"/>
            <a:chOff x="3446" y="1165"/>
            <a:chExt cx="939" cy="1971"/>
          </a:xfrm>
        </p:grpSpPr>
        <p:sp>
          <p:nvSpPr>
            <p:cNvPr id="43050" name="Line 11"/>
            <p:cNvSpPr>
              <a:spLocks noChangeShapeType="1"/>
            </p:cNvSpPr>
            <p:nvPr/>
          </p:nvSpPr>
          <p:spPr bwMode="auto">
            <a:xfrm>
              <a:off x="3624" y="1417"/>
              <a:ext cx="761" cy="1719"/>
            </a:xfrm>
            <a:prstGeom prst="line">
              <a:avLst/>
            </a:prstGeom>
            <a:noFill/>
            <a:ln w="38100">
              <a:solidFill>
                <a:schemeClr val="tx2"/>
              </a:solidFill>
              <a:round/>
              <a:headEnd/>
              <a:tailEnd/>
            </a:ln>
          </p:spPr>
          <p:txBody>
            <a:bodyPr/>
            <a:lstStyle/>
            <a:p>
              <a:endParaRPr lang="en-US">
                <a:latin typeface="Arial"/>
                <a:cs typeface="Arial"/>
              </a:endParaRPr>
            </a:p>
          </p:txBody>
        </p:sp>
        <p:sp>
          <p:nvSpPr>
            <p:cNvPr id="43051" name="Text Box 12"/>
            <p:cNvSpPr txBox="1">
              <a:spLocks noChangeArrowheads="1"/>
            </p:cNvSpPr>
            <p:nvPr/>
          </p:nvSpPr>
          <p:spPr bwMode="auto">
            <a:xfrm>
              <a:off x="3446" y="1165"/>
              <a:ext cx="413"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r>
                <a:rPr lang="en-US" sz="2400" b="1" baseline="-25000">
                  <a:latin typeface="Arial"/>
                  <a:cs typeface="Arial"/>
                </a:rPr>
                <a:t>1</a:t>
              </a:r>
            </a:p>
          </p:txBody>
        </p:sp>
      </p:grpSp>
      <p:grpSp>
        <p:nvGrpSpPr>
          <p:cNvPr id="5" name="Group 13"/>
          <p:cNvGrpSpPr>
            <a:grpSpLocks/>
          </p:cNvGrpSpPr>
          <p:nvPr/>
        </p:nvGrpSpPr>
        <p:grpSpPr bwMode="auto">
          <a:xfrm>
            <a:off x="5491163" y="2249488"/>
            <a:ext cx="2371725" cy="2224087"/>
            <a:chOff x="3459" y="1417"/>
            <a:chExt cx="1494" cy="1401"/>
          </a:xfrm>
        </p:grpSpPr>
        <p:sp>
          <p:nvSpPr>
            <p:cNvPr id="43048" name="Line 14"/>
            <p:cNvSpPr>
              <a:spLocks noChangeShapeType="1"/>
            </p:cNvSpPr>
            <p:nvPr/>
          </p:nvSpPr>
          <p:spPr bwMode="auto">
            <a:xfrm flipV="1">
              <a:off x="3459" y="1611"/>
              <a:ext cx="1198" cy="1207"/>
            </a:xfrm>
            <a:prstGeom prst="line">
              <a:avLst/>
            </a:prstGeom>
            <a:noFill/>
            <a:ln w="38100">
              <a:solidFill>
                <a:schemeClr val="tx2"/>
              </a:solidFill>
              <a:round/>
              <a:headEnd/>
              <a:tailEnd/>
            </a:ln>
          </p:spPr>
          <p:txBody>
            <a:bodyPr/>
            <a:lstStyle/>
            <a:p>
              <a:endParaRPr lang="en-US">
                <a:latin typeface="Arial"/>
                <a:cs typeface="Arial"/>
              </a:endParaRPr>
            </a:p>
          </p:txBody>
        </p:sp>
        <p:sp>
          <p:nvSpPr>
            <p:cNvPr id="43049" name="Text Box 15"/>
            <p:cNvSpPr txBox="1">
              <a:spLocks noChangeArrowheads="1"/>
            </p:cNvSpPr>
            <p:nvPr/>
          </p:nvSpPr>
          <p:spPr bwMode="auto">
            <a:xfrm>
              <a:off x="4596" y="1417"/>
              <a:ext cx="35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endParaRPr lang="en-US" sz="2400" b="1" baseline="-25000">
                <a:latin typeface="Arial"/>
                <a:cs typeface="Arial"/>
              </a:endParaRPr>
            </a:p>
          </p:txBody>
        </p:sp>
      </p:grpSp>
      <p:grpSp>
        <p:nvGrpSpPr>
          <p:cNvPr id="6" name="Group 16"/>
          <p:cNvGrpSpPr>
            <a:grpSpLocks/>
          </p:cNvGrpSpPr>
          <p:nvPr/>
        </p:nvGrpSpPr>
        <p:grpSpPr bwMode="auto">
          <a:xfrm>
            <a:off x="3543300" y="3371850"/>
            <a:ext cx="3084513" cy="2201863"/>
            <a:chOff x="2232" y="2124"/>
            <a:chExt cx="1943" cy="1387"/>
          </a:xfrm>
        </p:grpSpPr>
        <p:sp>
          <p:nvSpPr>
            <p:cNvPr id="43042" name="Text Box 17"/>
            <p:cNvSpPr txBox="1">
              <a:spLocks noChangeArrowheads="1"/>
            </p:cNvSpPr>
            <p:nvPr/>
          </p:nvSpPr>
          <p:spPr bwMode="auto">
            <a:xfrm>
              <a:off x="2232" y="2124"/>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sp>
          <p:nvSpPr>
            <p:cNvPr id="43043" name="Text Box 18"/>
            <p:cNvSpPr txBox="1">
              <a:spLocks noChangeArrowheads="1"/>
            </p:cNvSpPr>
            <p:nvPr/>
          </p:nvSpPr>
          <p:spPr bwMode="auto">
            <a:xfrm>
              <a:off x="3830" y="3223"/>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nvGrpSpPr>
            <p:cNvPr id="7" name="Group 19"/>
            <p:cNvGrpSpPr>
              <a:grpSpLocks/>
            </p:cNvGrpSpPr>
            <p:nvPr/>
          </p:nvGrpSpPr>
          <p:grpSpPr bwMode="auto">
            <a:xfrm>
              <a:off x="2617" y="2270"/>
              <a:ext cx="1387" cy="955"/>
              <a:chOff x="357" y="2450"/>
              <a:chExt cx="795" cy="646"/>
            </a:xfrm>
          </p:grpSpPr>
          <p:sp>
            <p:nvSpPr>
              <p:cNvPr id="43046" name="Line 20"/>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3047" name="Line 21"/>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43045" name="Oval 22"/>
            <p:cNvSpPr>
              <a:spLocks noChangeArrowheads="1"/>
            </p:cNvSpPr>
            <p:nvPr/>
          </p:nvSpPr>
          <p:spPr bwMode="auto">
            <a:xfrm>
              <a:off x="3963" y="2226"/>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8" name="Group 23"/>
          <p:cNvGrpSpPr>
            <a:grpSpLocks/>
          </p:cNvGrpSpPr>
          <p:nvPr/>
        </p:nvGrpSpPr>
        <p:grpSpPr bwMode="auto">
          <a:xfrm>
            <a:off x="4613275" y="1846263"/>
            <a:ext cx="1474788" cy="3125787"/>
            <a:chOff x="2906" y="1163"/>
            <a:chExt cx="929" cy="1969"/>
          </a:xfrm>
        </p:grpSpPr>
        <p:sp>
          <p:nvSpPr>
            <p:cNvPr id="43040" name="Line 24"/>
            <p:cNvSpPr>
              <a:spLocks noChangeShapeType="1"/>
            </p:cNvSpPr>
            <p:nvPr/>
          </p:nvSpPr>
          <p:spPr bwMode="auto">
            <a:xfrm>
              <a:off x="3074" y="1413"/>
              <a:ext cx="761" cy="1719"/>
            </a:xfrm>
            <a:prstGeom prst="line">
              <a:avLst/>
            </a:prstGeom>
            <a:noFill/>
            <a:ln w="38100">
              <a:solidFill>
                <a:srgbClr val="CC0000"/>
              </a:solidFill>
              <a:round/>
              <a:headEnd/>
              <a:tailEnd/>
            </a:ln>
          </p:spPr>
          <p:txBody>
            <a:bodyPr/>
            <a:lstStyle/>
            <a:p>
              <a:endParaRPr lang="en-US">
                <a:latin typeface="Arial"/>
                <a:cs typeface="Arial"/>
              </a:endParaRPr>
            </a:p>
          </p:txBody>
        </p:sp>
        <p:sp>
          <p:nvSpPr>
            <p:cNvPr id="43041" name="Text Box 25"/>
            <p:cNvSpPr txBox="1">
              <a:spLocks noChangeArrowheads="1"/>
            </p:cNvSpPr>
            <p:nvPr/>
          </p:nvSpPr>
          <p:spPr bwMode="auto">
            <a:xfrm>
              <a:off x="2906" y="1163"/>
              <a:ext cx="413"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r>
                <a:rPr lang="en-US" sz="2400" b="1" baseline="-25000">
                  <a:latin typeface="Arial"/>
                  <a:cs typeface="Arial"/>
                </a:rPr>
                <a:t>2</a:t>
              </a:r>
            </a:p>
          </p:txBody>
        </p:sp>
      </p:grpSp>
      <p:grpSp>
        <p:nvGrpSpPr>
          <p:cNvPr id="9" name="Group 26"/>
          <p:cNvGrpSpPr>
            <a:grpSpLocks/>
          </p:cNvGrpSpPr>
          <p:nvPr/>
        </p:nvGrpSpPr>
        <p:grpSpPr bwMode="auto">
          <a:xfrm>
            <a:off x="3548063" y="3965575"/>
            <a:ext cx="2492375" cy="1603375"/>
            <a:chOff x="2235" y="2498"/>
            <a:chExt cx="1570" cy="1010"/>
          </a:xfrm>
        </p:grpSpPr>
        <p:sp>
          <p:nvSpPr>
            <p:cNvPr id="43034" name="Text Box 27"/>
            <p:cNvSpPr txBox="1">
              <a:spLocks noChangeArrowheads="1"/>
            </p:cNvSpPr>
            <p:nvPr/>
          </p:nvSpPr>
          <p:spPr bwMode="auto">
            <a:xfrm>
              <a:off x="2235" y="2498"/>
              <a:ext cx="376"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43035" name="Text Box 28"/>
            <p:cNvSpPr txBox="1">
              <a:spLocks noChangeArrowheads="1"/>
            </p:cNvSpPr>
            <p:nvPr/>
          </p:nvSpPr>
          <p:spPr bwMode="auto">
            <a:xfrm>
              <a:off x="3435" y="3220"/>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grpSp>
          <p:nvGrpSpPr>
            <p:cNvPr id="10" name="Group 29"/>
            <p:cNvGrpSpPr>
              <a:grpSpLocks/>
            </p:cNvGrpSpPr>
            <p:nvPr/>
          </p:nvGrpSpPr>
          <p:grpSpPr bwMode="auto">
            <a:xfrm>
              <a:off x="2616" y="2645"/>
              <a:ext cx="1006" cy="583"/>
              <a:chOff x="357" y="2450"/>
              <a:chExt cx="795" cy="646"/>
            </a:xfrm>
          </p:grpSpPr>
          <p:sp>
            <p:nvSpPr>
              <p:cNvPr id="43038" name="Line 30"/>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3039" name="Line 31"/>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43037" name="Oval 32"/>
            <p:cNvSpPr>
              <a:spLocks noChangeArrowheads="1"/>
            </p:cNvSpPr>
            <p:nvPr/>
          </p:nvSpPr>
          <p:spPr bwMode="auto">
            <a:xfrm>
              <a:off x="3579" y="259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114721" name="Line 33"/>
          <p:cNvSpPr>
            <a:spLocks noChangeShapeType="1"/>
          </p:cNvSpPr>
          <p:nvPr/>
        </p:nvSpPr>
        <p:spPr bwMode="auto">
          <a:xfrm flipH="1">
            <a:off x="5068888" y="2570163"/>
            <a:ext cx="755650" cy="0"/>
          </a:xfrm>
          <a:prstGeom prst="line">
            <a:avLst/>
          </a:prstGeom>
          <a:noFill/>
          <a:ln w="38100">
            <a:solidFill>
              <a:srgbClr val="AE1221"/>
            </a:solidFill>
            <a:round/>
            <a:headEnd/>
            <a:tailEnd type="triangle" w="lg" len="med"/>
          </a:ln>
        </p:spPr>
        <p:txBody>
          <a:bodyPr/>
          <a:lstStyle/>
          <a:p>
            <a:endParaRPr lang="en-US">
              <a:latin typeface="Arial"/>
              <a:cs typeface="Arial"/>
            </a:endParaRPr>
          </a:p>
        </p:txBody>
      </p:sp>
      <p:sp>
        <p:nvSpPr>
          <p:cNvPr id="114722" name="Line 34"/>
          <p:cNvSpPr>
            <a:spLocks noChangeShapeType="1"/>
          </p:cNvSpPr>
          <p:nvPr/>
        </p:nvSpPr>
        <p:spPr bwMode="auto">
          <a:xfrm flipH="1">
            <a:off x="5754688" y="5118100"/>
            <a:ext cx="595312" cy="0"/>
          </a:xfrm>
          <a:prstGeom prst="line">
            <a:avLst/>
          </a:prstGeom>
          <a:noFill/>
          <a:ln w="38100">
            <a:solidFill>
              <a:srgbClr val="006600"/>
            </a:solidFill>
            <a:round/>
            <a:headEnd/>
            <a:tailEnd type="triangle" w="lg" len="med"/>
          </a:ln>
        </p:spPr>
        <p:txBody>
          <a:bodyPr/>
          <a:lstStyle/>
          <a:p>
            <a:endParaRPr lang="en-US">
              <a:latin typeface="Arial"/>
              <a:cs typeface="Arial"/>
            </a:endParaRPr>
          </a:p>
        </p:txBody>
      </p:sp>
      <p:sp>
        <p:nvSpPr>
          <p:cNvPr id="114723" name="Line 35"/>
          <p:cNvSpPr>
            <a:spLocks noChangeShapeType="1"/>
          </p:cNvSpPr>
          <p:nvPr/>
        </p:nvSpPr>
        <p:spPr bwMode="auto">
          <a:xfrm rot="16200000" flipH="1">
            <a:off x="3861594" y="3909219"/>
            <a:ext cx="595312" cy="0"/>
          </a:xfrm>
          <a:prstGeom prst="line">
            <a:avLst/>
          </a:prstGeom>
          <a:noFill/>
          <a:ln w="38100">
            <a:solidFill>
              <a:srgbClr val="006600"/>
            </a:solidFill>
            <a:round/>
            <a:headEnd/>
            <a:tailEnd type="triangle" w="lg" len="med"/>
          </a:ln>
        </p:spPr>
        <p:txBody>
          <a:bodyPr/>
          <a:lstStyle/>
          <a:p>
            <a:endParaRPr lang="en-US">
              <a:latin typeface="Arial"/>
              <a:cs typeface="Arial"/>
            </a:endParaRPr>
          </a:p>
        </p:txBody>
      </p:sp>
      <p:sp>
        <p:nvSpPr>
          <p:cNvPr id="43026" name="Rectangle 39"/>
          <p:cNvSpPr>
            <a:spLocks noChangeArrowheads="1"/>
          </p:cNvSpPr>
          <p:nvPr/>
        </p:nvSpPr>
        <p:spPr bwMode="auto">
          <a:xfrm>
            <a:off x="4157663" y="3606800"/>
            <a:ext cx="2190750" cy="1500188"/>
          </a:xfrm>
          <a:prstGeom prst="rect">
            <a:avLst/>
          </a:prstGeom>
          <a:solidFill>
            <a:srgbClr val="FFCCCC">
              <a:alpha val="36078"/>
            </a:srgbClr>
          </a:solidFill>
          <a:ln w="9525">
            <a:solidFill>
              <a:srgbClr val="FF0066"/>
            </a:solidFill>
            <a:miter lim="800000"/>
            <a:headEnd/>
            <a:tailEnd/>
          </a:ln>
        </p:spPr>
        <p:txBody>
          <a:bodyPr wrap="none" anchor="ctr"/>
          <a:lstStyle/>
          <a:p>
            <a:endParaRPr lang="en-US">
              <a:latin typeface="Arial"/>
              <a:cs typeface="Arial"/>
            </a:endParaRPr>
          </a:p>
        </p:txBody>
      </p:sp>
      <p:grpSp>
        <p:nvGrpSpPr>
          <p:cNvPr id="11" name="Group 40"/>
          <p:cNvGrpSpPr>
            <a:grpSpLocks/>
          </p:cNvGrpSpPr>
          <p:nvPr/>
        </p:nvGrpSpPr>
        <p:grpSpPr bwMode="auto">
          <a:xfrm>
            <a:off x="6273800" y="3241676"/>
            <a:ext cx="2541588" cy="1570038"/>
            <a:chOff x="3952" y="2042"/>
            <a:chExt cx="1601" cy="989"/>
          </a:xfrm>
        </p:grpSpPr>
        <p:sp>
          <p:nvSpPr>
            <p:cNvPr id="43032" name="Text Box 41"/>
            <p:cNvSpPr txBox="1">
              <a:spLocks noChangeArrowheads="1"/>
            </p:cNvSpPr>
            <p:nvPr/>
          </p:nvSpPr>
          <p:spPr bwMode="auto">
            <a:xfrm>
              <a:off x="4467" y="2042"/>
              <a:ext cx="1086" cy="989"/>
            </a:xfrm>
            <a:prstGeom prst="rect">
              <a:avLst/>
            </a:prstGeom>
            <a:solidFill>
              <a:srgbClr val="FFCCCC">
                <a:alpha val="36078"/>
              </a:srgbClr>
            </a:solidFill>
            <a:ln w="9525">
              <a:solidFill>
                <a:srgbClr val="FF0066"/>
              </a:solidFill>
              <a:miter lim="800000"/>
              <a:headEnd/>
              <a:tailEnd/>
            </a:ln>
          </p:spPr>
          <p:txBody>
            <a:bodyPr>
              <a:spAutoFit/>
            </a:bodyPr>
            <a:lstStyle/>
            <a:p>
              <a:pPr>
                <a:spcBef>
                  <a:spcPct val="50000"/>
                </a:spcBef>
              </a:pPr>
              <a:r>
                <a:rPr lang="en-US" sz="2400" dirty="0">
                  <a:latin typeface="Arial"/>
                  <a:cs typeface="Arial"/>
                </a:rPr>
                <a:t>initial value of drug-related crime</a:t>
              </a:r>
            </a:p>
          </p:txBody>
        </p:sp>
        <p:sp>
          <p:nvSpPr>
            <p:cNvPr id="43033" name="Line 42"/>
            <p:cNvSpPr>
              <a:spLocks noChangeShapeType="1"/>
            </p:cNvSpPr>
            <p:nvPr/>
          </p:nvSpPr>
          <p:spPr bwMode="auto">
            <a:xfrm flipV="1">
              <a:off x="3952" y="2498"/>
              <a:ext cx="509" cy="181"/>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114732" name="Rectangle 44"/>
          <p:cNvSpPr>
            <a:spLocks noChangeArrowheads="1"/>
          </p:cNvSpPr>
          <p:nvPr/>
        </p:nvSpPr>
        <p:spPr bwMode="auto">
          <a:xfrm>
            <a:off x="4167188" y="4208463"/>
            <a:ext cx="1573212" cy="898525"/>
          </a:xfrm>
          <a:prstGeom prst="rect">
            <a:avLst/>
          </a:prstGeom>
          <a:solidFill>
            <a:srgbClr val="66FF66"/>
          </a:solidFill>
          <a:ln w="9525">
            <a:solidFill>
              <a:srgbClr val="006600"/>
            </a:solidFill>
            <a:miter lim="800000"/>
            <a:headEnd/>
            <a:tailEnd/>
          </a:ln>
        </p:spPr>
        <p:txBody>
          <a:bodyPr wrap="none" anchor="ctr"/>
          <a:lstStyle/>
          <a:p>
            <a:endParaRPr lang="en-US">
              <a:latin typeface="Arial"/>
              <a:cs typeface="Arial"/>
            </a:endParaRPr>
          </a:p>
        </p:txBody>
      </p:sp>
      <p:grpSp>
        <p:nvGrpSpPr>
          <p:cNvPr id="12" name="Group 48"/>
          <p:cNvGrpSpPr>
            <a:grpSpLocks/>
          </p:cNvGrpSpPr>
          <p:nvPr/>
        </p:nvGrpSpPr>
        <p:grpSpPr bwMode="auto">
          <a:xfrm>
            <a:off x="4394200" y="903287"/>
            <a:ext cx="2724150" cy="3516313"/>
            <a:chOff x="2768" y="490"/>
            <a:chExt cx="1716" cy="2215"/>
          </a:xfrm>
        </p:grpSpPr>
        <p:sp>
          <p:nvSpPr>
            <p:cNvPr id="43030" name="Text Box 46"/>
            <p:cNvSpPr txBox="1">
              <a:spLocks noChangeArrowheads="1"/>
            </p:cNvSpPr>
            <p:nvPr/>
          </p:nvSpPr>
          <p:spPr bwMode="auto">
            <a:xfrm>
              <a:off x="2768" y="490"/>
              <a:ext cx="1716" cy="523"/>
            </a:xfrm>
            <a:prstGeom prst="rect">
              <a:avLst/>
            </a:prstGeom>
            <a:noFill/>
            <a:ln w="9525">
              <a:solidFill>
                <a:srgbClr val="006600"/>
              </a:solidFill>
              <a:miter lim="800000"/>
              <a:headEnd/>
              <a:tailEnd/>
            </a:ln>
          </p:spPr>
          <p:txBody>
            <a:bodyPr>
              <a:spAutoFit/>
            </a:bodyPr>
            <a:lstStyle/>
            <a:p>
              <a:pPr>
                <a:spcBef>
                  <a:spcPct val="50000"/>
                </a:spcBef>
              </a:pPr>
              <a:r>
                <a:rPr lang="en-US" sz="2400" dirty="0">
                  <a:latin typeface="Arial"/>
                  <a:cs typeface="Arial"/>
                </a:rPr>
                <a:t>new value of drug-related crime</a:t>
              </a:r>
            </a:p>
          </p:txBody>
        </p:sp>
        <p:sp>
          <p:nvSpPr>
            <p:cNvPr id="43031" name="Line 47"/>
            <p:cNvSpPr>
              <a:spLocks noChangeShapeType="1"/>
            </p:cNvSpPr>
            <p:nvPr/>
          </p:nvSpPr>
          <p:spPr bwMode="auto">
            <a:xfrm flipH="1">
              <a:off x="3120" y="1004"/>
              <a:ext cx="376" cy="1701"/>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4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8240725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4721"/>
                                        </p:tgtEl>
                                        <p:attrNameLst>
                                          <p:attrName>style.visibility</p:attrName>
                                        </p:attrNameLst>
                                      </p:cBhvr>
                                      <p:to>
                                        <p:strVal val="visible"/>
                                      </p:to>
                                    </p:set>
                                    <p:animEffect transition="in" filter="wipe(right)">
                                      <p:cBhvr>
                                        <p:cTn id="11" dur="500"/>
                                        <p:tgtEl>
                                          <p:spTgt spid="114721"/>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Righ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wipe(left)">
                                      <p:cBhvr>
                                        <p:cTn id="20" dur="500"/>
                                        <p:tgtEl>
                                          <p:spTgt spid="13">
                                            <p:txEl>
                                              <p:pRg st="1" end="1"/>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4723"/>
                                        </p:tgtEl>
                                        <p:attrNameLst>
                                          <p:attrName>style.visibility</p:attrName>
                                        </p:attrNameLst>
                                      </p:cBhvr>
                                      <p:to>
                                        <p:strVal val="visible"/>
                                      </p:to>
                                    </p:set>
                                    <p:animEffect transition="in" filter="wipe(up)">
                                      <p:cBhvr>
                                        <p:cTn id="24" dur="500"/>
                                        <p:tgtEl>
                                          <p:spTgt spid="114723"/>
                                        </p:tgtEl>
                                      </p:cBhvr>
                                    </p:animEffect>
                                  </p:childTnLst>
                                </p:cTn>
                              </p:par>
                            </p:childTnLst>
                          </p:cTn>
                        </p:par>
                        <p:par>
                          <p:cTn id="25" fill="hold">
                            <p:stCondLst>
                              <p:cond delay="1000"/>
                            </p:stCondLst>
                            <p:childTnLst>
                              <p:par>
                                <p:cTn id="26" presetID="18" presetClass="entr" presetSubtype="6"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trips(downRight)">
                                      <p:cBhvr>
                                        <p:cTn id="28" dur="500"/>
                                        <p:tgtEl>
                                          <p:spTgt spid="9"/>
                                        </p:tgtEl>
                                      </p:cBhvr>
                                    </p:animEffect>
                                  </p:childTnLst>
                                </p:cTn>
                              </p:par>
                            </p:childTnLst>
                          </p:cTn>
                        </p:par>
                        <p:par>
                          <p:cTn id="29" fill="hold">
                            <p:stCondLst>
                              <p:cond delay="1500"/>
                            </p:stCondLst>
                            <p:childTnLst>
                              <p:par>
                                <p:cTn id="30" presetID="22" presetClass="entr" presetSubtype="2" fill="hold" grpId="0" nodeType="afterEffect">
                                  <p:stCondLst>
                                    <p:cond delay="0"/>
                                  </p:stCondLst>
                                  <p:childTnLst>
                                    <p:set>
                                      <p:cBhvr>
                                        <p:cTn id="31" dur="1" fill="hold">
                                          <p:stCondLst>
                                            <p:cond delay="0"/>
                                          </p:stCondLst>
                                        </p:cTn>
                                        <p:tgtEl>
                                          <p:spTgt spid="114722"/>
                                        </p:tgtEl>
                                        <p:attrNameLst>
                                          <p:attrName>style.visibility</p:attrName>
                                        </p:attrNameLst>
                                      </p:cBhvr>
                                      <p:to>
                                        <p:strVal val="visible"/>
                                      </p:to>
                                    </p:set>
                                    <p:animEffect transition="in" filter="wipe(right)">
                                      <p:cBhvr>
                                        <p:cTn id="32" dur="500"/>
                                        <p:tgtEl>
                                          <p:spTgt spid="1147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4732"/>
                                        </p:tgtEl>
                                        <p:attrNameLst>
                                          <p:attrName>style.visibility</p:attrName>
                                        </p:attrNameLst>
                                      </p:cBhvr>
                                      <p:to>
                                        <p:strVal val="visible"/>
                                      </p:to>
                                    </p:set>
                                    <p:animEffect transition="in" filter="fade">
                                      <p:cBhvr>
                                        <p:cTn id="40" dur="500"/>
                                        <p:tgtEl>
                                          <p:spTgt spid="114732"/>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13">
                                            <p:txEl>
                                              <p:pRg st="2" end="2"/>
                                            </p:txEl>
                                          </p:spTgt>
                                        </p:tgtEl>
                                        <p:attrNameLst>
                                          <p:attrName>style.visibility</p:attrName>
                                        </p:attrNameLst>
                                      </p:cBhvr>
                                      <p:to>
                                        <p:strVal val="visible"/>
                                      </p:to>
                                    </p:set>
                                    <p:animEffect transition="in" filter="wipe(left)">
                                      <p:cBhvr>
                                        <p:cTn id="44"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14721" grpId="0" animBg="1"/>
      <p:bldP spid="114722" grpId="0" animBg="1"/>
      <p:bldP spid="114723" grpId="0" animBg="1"/>
      <p:bldP spid="11473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wrap="square" anchor="ctr"/>
          <a:lstStyle/>
          <a:p>
            <a:r>
              <a:rPr lang="en-US" altLang="en-US" dirty="0"/>
              <a:t>Income Elasticity of Demand</a:t>
            </a:r>
          </a:p>
        </p:txBody>
      </p:sp>
      <p:sp>
        <p:nvSpPr>
          <p:cNvPr id="28675" name="Content Placeholder 2"/>
          <p:cNvSpPr>
            <a:spLocks noGrp="1"/>
          </p:cNvSpPr>
          <p:nvPr>
            <p:ph idx="1"/>
          </p:nvPr>
        </p:nvSpPr>
        <p:spPr>
          <a:prstGeom prst="rect">
            <a:avLst/>
          </a:prstGeom>
        </p:spPr>
        <p:txBody>
          <a:bodyPr/>
          <a:lstStyle/>
          <a:p>
            <a:r>
              <a:rPr lang="en-US" altLang="en-US" dirty="0"/>
              <a:t>Income elasticity of demand</a:t>
            </a:r>
          </a:p>
          <a:p>
            <a:pPr lvl="1"/>
            <a:r>
              <a:rPr lang="en-US" altLang="en-US" dirty="0"/>
              <a:t>How much the quantity demanded of a good responds to a change in consumers’ income</a:t>
            </a:r>
          </a:p>
          <a:p>
            <a:pPr lvl="1"/>
            <a:r>
              <a:rPr lang="en-US" altLang="en-US" dirty="0"/>
              <a:t>Percentage change in quantity demanded </a:t>
            </a:r>
          </a:p>
          <a:p>
            <a:pPr lvl="2"/>
            <a:r>
              <a:rPr lang="en-US" altLang="en-US" dirty="0"/>
              <a:t>Divided by the percentage change in income</a:t>
            </a:r>
          </a:p>
          <a:p>
            <a:pPr lvl="1"/>
            <a:r>
              <a:rPr lang="en-US" altLang="en-US" dirty="0"/>
              <a:t>Normal goods: income elasticity &gt; 0</a:t>
            </a:r>
          </a:p>
          <a:p>
            <a:pPr lvl="1"/>
            <a:r>
              <a:rPr lang="en-US" altLang="en-US" dirty="0"/>
              <a:t>Inferior goods: income elasticity &lt; 0</a:t>
            </a:r>
          </a:p>
          <a:p>
            <a:endParaRPr lang="en-US" altLang="en-US" dirty="0"/>
          </a:p>
        </p:txBody>
      </p:sp>
      <p:sp>
        <p:nvSpPr>
          <p:cNvPr id="28677"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06AAD46-D803-4EB2-976C-69C8EFE437DB}" type="slidenum">
              <a:rPr lang="en-US" altLang="en-US" sz="1200" smtClean="0">
                <a:solidFill>
                  <a:srgbClr val="002060"/>
                </a:solidFill>
              </a:rPr>
              <a:pPr algn="ctr" eaLnBrk="1" hangingPunct="1"/>
              <a:t>36</a:t>
            </a:fld>
            <a:endParaRPr lang="en-US" altLang="en-US" sz="1200">
              <a:solidFill>
                <a:srgbClr val="002060"/>
              </a:solidFill>
            </a:endParaRPr>
          </a:p>
        </p:txBody>
      </p:sp>
      <p:sp>
        <p:nvSpPr>
          <p:cNvPr id="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53217001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wrap="square" anchor="ctr"/>
          <a:lstStyle/>
          <a:p>
            <a:r>
              <a:rPr lang="en-US" altLang="en-US" dirty="0"/>
              <a:t>Cross-Price Elasticity of Demand</a:t>
            </a:r>
          </a:p>
        </p:txBody>
      </p:sp>
      <p:sp>
        <p:nvSpPr>
          <p:cNvPr id="30723" name="Content Placeholder 2"/>
          <p:cNvSpPr>
            <a:spLocks noGrp="1"/>
          </p:cNvSpPr>
          <p:nvPr>
            <p:ph idx="1"/>
          </p:nvPr>
        </p:nvSpPr>
        <p:spPr>
          <a:prstGeom prst="rect">
            <a:avLst/>
          </a:prstGeom>
        </p:spPr>
        <p:txBody>
          <a:bodyPr/>
          <a:lstStyle/>
          <a:p>
            <a:r>
              <a:rPr lang="en-US" altLang="en-US" dirty="0"/>
              <a:t>Cross-price elasticity of demand</a:t>
            </a:r>
          </a:p>
          <a:p>
            <a:pPr lvl="1"/>
            <a:r>
              <a:rPr lang="en-US" altLang="en-US" dirty="0"/>
              <a:t>How much the </a:t>
            </a:r>
            <a:r>
              <a:rPr lang="en-US" altLang="en-US" b="1" i="1" dirty="0" err="1"/>
              <a:t>Q</a:t>
            </a:r>
            <a:r>
              <a:rPr lang="en-US" altLang="en-US" b="1" i="1" baseline="30000" dirty="0" err="1"/>
              <a:t>d</a:t>
            </a:r>
            <a:r>
              <a:rPr lang="en-US" altLang="en-US" dirty="0"/>
              <a:t> of one good responds to a change in the price of another good</a:t>
            </a:r>
          </a:p>
          <a:p>
            <a:pPr lvl="1"/>
            <a:r>
              <a:rPr lang="en-US" altLang="en-US" dirty="0"/>
              <a:t>Percentage change in </a:t>
            </a:r>
            <a:r>
              <a:rPr lang="en-US" altLang="en-US" b="1" i="1" dirty="0" err="1"/>
              <a:t>Q</a:t>
            </a:r>
            <a:r>
              <a:rPr lang="en-US" altLang="en-US" b="1" i="1" baseline="30000" dirty="0" err="1"/>
              <a:t>d</a:t>
            </a:r>
            <a:r>
              <a:rPr lang="en-US" altLang="en-US" b="1" i="1" baseline="30000" dirty="0"/>
              <a:t> </a:t>
            </a:r>
            <a:r>
              <a:rPr lang="en-US" altLang="en-US" dirty="0"/>
              <a:t>of the first good</a:t>
            </a:r>
          </a:p>
          <a:p>
            <a:pPr lvl="2"/>
            <a:r>
              <a:rPr lang="en-US" altLang="en-US" dirty="0"/>
              <a:t>Divided by the percentage change in price of the second good</a:t>
            </a:r>
          </a:p>
          <a:p>
            <a:pPr lvl="1"/>
            <a:r>
              <a:rPr lang="en-US" altLang="en-US" dirty="0"/>
              <a:t>Substitutes: cross-price elasticity &gt; 0</a:t>
            </a:r>
          </a:p>
          <a:p>
            <a:pPr lvl="1"/>
            <a:r>
              <a:rPr lang="en-US" altLang="en-US" dirty="0"/>
              <a:t>Complements: cross-price elasticity &lt; 0</a:t>
            </a:r>
          </a:p>
          <a:p>
            <a:endParaRPr lang="en-US" altLang="en-US" dirty="0"/>
          </a:p>
        </p:txBody>
      </p:sp>
      <p:sp>
        <p:nvSpPr>
          <p:cNvPr id="30725"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EE45524-5680-43B8-8FF7-DECA1B59CE02}" type="slidenum">
              <a:rPr lang="en-US" altLang="en-US" sz="1200" smtClean="0">
                <a:solidFill>
                  <a:srgbClr val="002060"/>
                </a:solidFill>
              </a:rPr>
              <a:pPr algn="ctr" eaLnBrk="1" hangingPunct="1"/>
              <a:t>37</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0542615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wrap="square" anchor="ctr"/>
          <a:lstStyle/>
          <a:p>
            <a:r>
              <a:rPr lang="en-US" altLang="en-US" dirty="0"/>
              <a:t>The Price Elasticity of Supply</a:t>
            </a:r>
          </a:p>
        </p:txBody>
      </p:sp>
      <p:sp>
        <p:nvSpPr>
          <p:cNvPr id="32771" name="Content Placeholder 2"/>
          <p:cNvSpPr>
            <a:spLocks noGrp="1"/>
          </p:cNvSpPr>
          <p:nvPr>
            <p:ph idx="1"/>
          </p:nvPr>
        </p:nvSpPr>
        <p:spPr>
          <a:prstGeom prst="rect">
            <a:avLst/>
          </a:prstGeom>
        </p:spPr>
        <p:txBody>
          <a:bodyPr/>
          <a:lstStyle/>
          <a:p>
            <a:r>
              <a:rPr lang="en-US" altLang="en-US" dirty="0"/>
              <a:t>Price elasticity of supply</a:t>
            </a:r>
          </a:p>
          <a:p>
            <a:pPr lvl="1"/>
            <a:r>
              <a:rPr lang="en-US" altLang="en-US" dirty="0"/>
              <a:t>How much the quantity supplied of a good responds to a change in the price of that good</a:t>
            </a:r>
          </a:p>
          <a:p>
            <a:pPr lvl="1"/>
            <a:r>
              <a:rPr lang="en-US" altLang="en-US" dirty="0"/>
              <a:t>Percentage change in quantity supplied</a:t>
            </a:r>
          </a:p>
          <a:p>
            <a:pPr lvl="2"/>
            <a:r>
              <a:rPr lang="en-US" altLang="en-US" dirty="0"/>
              <a:t>Divided by the percentage change in price</a:t>
            </a:r>
          </a:p>
          <a:p>
            <a:pPr lvl="1"/>
            <a:r>
              <a:rPr lang="en-US" altLang="en-US" dirty="0"/>
              <a:t>Loosely speaking, it measures sellers’ </a:t>
            </a:r>
            <a:br>
              <a:rPr lang="en-US" altLang="en-US" dirty="0"/>
            </a:br>
            <a:r>
              <a:rPr lang="en-US" altLang="en-US" dirty="0"/>
              <a:t>price-sensitivity</a:t>
            </a:r>
          </a:p>
        </p:txBody>
      </p:sp>
      <p:sp>
        <p:nvSpPr>
          <p:cNvPr id="32773"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5AB1E54-2BA0-48BA-BE69-5D84CE5C85C7}" type="slidenum">
              <a:rPr lang="en-US" altLang="en-US" sz="1200" smtClean="0">
                <a:solidFill>
                  <a:srgbClr val="002060"/>
                </a:solidFill>
              </a:rPr>
              <a:pPr algn="ctr" eaLnBrk="1" hangingPunct="1"/>
              <a:t>38</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35191219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60"/>
          <p:cNvGrpSpPr>
            <a:grpSpLocks/>
          </p:cNvGrpSpPr>
          <p:nvPr/>
        </p:nvGrpSpPr>
        <p:grpSpPr bwMode="auto">
          <a:xfrm>
            <a:off x="7202488" y="3375025"/>
            <a:ext cx="547687" cy="2081213"/>
            <a:chOff x="4537" y="2126"/>
            <a:chExt cx="345" cy="1311"/>
          </a:xfrm>
        </p:grpSpPr>
        <p:sp>
          <p:nvSpPr>
            <p:cNvPr id="45103" name="Line 20"/>
            <p:cNvSpPr>
              <a:spLocks noChangeShapeType="1"/>
            </p:cNvSpPr>
            <p:nvPr/>
          </p:nvSpPr>
          <p:spPr bwMode="auto">
            <a:xfrm>
              <a:off x="4709" y="2126"/>
              <a:ext cx="0" cy="1025"/>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5104" name="Text Box 27"/>
            <p:cNvSpPr txBox="1">
              <a:spLocks noChangeArrowheads="1"/>
            </p:cNvSpPr>
            <p:nvPr/>
          </p:nvSpPr>
          <p:spPr bwMode="auto">
            <a:xfrm>
              <a:off x="4537" y="3149"/>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grpSp>
      <p:sp>
        <p:nvSpPr>
          <p:cNvPr id="45061" name="Rectangle 2"/>
          <p:cNvSpPr>
            <a:spLocks noGrp="1" noChangeArrowheads="1"/>
          </p:cNvSpPr>
          <p:nvPr>
            <p:ph type="title"/>
          </p:nvPr>
        </p:nvSpPr>
        <p:spPr/>
        <p:txBody>
          <a:bodyPr/>
          <a:lstStyle/>
          <a:p>
            <a:pPr algn="ctr" eaLnBrk="1" hangingPunct="1"/>
            <a:r>
              <a:rPr lang="en-US" dirty="0">
                <a:solidFill>
                  <a:srgbClr val="C00000"/>
                </a:solidFill>
              </a:rPr>
              <a:t>Calculating Price Elasticity of Supply</a:t>
            </a:r>
          </a:p>
        </p:txBody>
      </p:sp>
      <p:sp>
        <p:nvSpPr>
          <p:cNvPr id="126979" name="Rectangle 3"/>
          <p:cNvSpPr>
            <a:spLocks noGrp="1" noChangeArrowheads="1"/>
          </p:cNvSpPr>
          <p:nvPr>
            <p:ph type="body" sz="quarter" idx="12"/>
          </p:nvPr>
        </p:nvSpPr>
        <p:spPr>
          <a:xfrm>
            <a:off x="215900" y="1058386"/>
            <a:ext cx="3365500" cy="5418613"/>
          </a:xfrm>
        </p:spPr>
        <p:txBody>
          <a:bodyPr>
            <a:normAutofit/>
          </a:bodyPr>
          <a:lstStyle/>
          <a:p>
            <a:pPr marL="0" indent="0" eaLnBrk="1" hangingPunct="1">
              <a:buFont typeface="Wingdings" pitchFamily="2" charset="2"/>
              <a:buNone/>
            </a:pPr>
            <a:r>
              <a:rPr lang="en-US" sz="2800" dirty="0">
                <a:solidFill>
                  <a:schemeClr val="tx1"/>
                </a:solidFill>
              </a:rPr>
              <a:t>Price elasticity </a:t>
            </a:r>
            <a:br>
              <a:rPr lang="en-US" sz="2800" dirty="0">
                <a:solidFill>
                  <a:schemeClr val="tx1"/>
                </a:solidFill>
              </a:rPr>
            </a:br>
            <a:r>
              <a:rPr lang="en-US" sz="2800" dirty="0">
                <a:solidFill>
                  <a:schemeClr val="tx1"/>
                </a:solidFill>
              </a:rPr>
              <a:t>of supply </a:t>
            </a:r>
          </a:p>
          <a:p>
            <a:pPr marL="0" indent="0" eaLnBrk="1" hangingPunct="1">
              <a:buFont typeface="Wingdings" pitchFamily="2" charset="2"/>
              <a:buNone/>
            </a:pPr>
            <a:endParaRPr lang="en-US" sz="2800" dirty="0">
              <a:solidFill>
                <a:schemeClr val="tx1"/>
              </a:solidFill>
            </a:endParaRPr>
          </a:p>
          <a:p>
            <a:pPr marL="0" indent="0" eaLnBrk="1" hangingPunct="1">
              <a:buFont typeface="Wingdings" pitchFamily="2" charset="2"/>
              <a:buNone/>
            </a:pPr>
            <a:endParaRPr lang="en-US" sz="2800" dirty="0">
              <a:solidFill>
                <a:schemeClr val="tx1"/>
              </a:solidFill>
            </a:endParaRPr>
          </a:p>
          <a:p>
            <a:pPr eaLnBrk="1" hangingPunct="1">
              <a:buNone/>
            </a:pPr>
            <a:r>
              <a:rPr lang="en-US" sz="2800" dirty="0">
                <a:solidFill>
                  <a:schemeClr val="tx1"/>
                </a:solidFill>
              </a:rPr>
              <a:t>Again, we use the midpoint method to compute the percentage changes.</a:t>
            </a:r>
          </a:p>
        </p:txBody>
      </p:sp>
      <p:sp>
        <p:nvSpPr>
          <p:cNvPr id="15" name="Slide Number Placeholder 14"/>
          <p:cNvSpPr>
            <a:spLocks noGrp="1"/>
          </p:cNvSpPr>
          <p:nvPr>
            <p:ph type="sldNum" sz="quarter" idx="13"/>
          </p:nvPr>
        </p:nvSpPr>
        <p:spPr/>
        <p:txBody>
          <a:bodyPr/>
          <a:lstStyle/>
          <a:p>
            <a:pPr>
              <a:defRPr/>
            </a:pPr>
            <a:fld id="{2F37425F-5E17-4209-B948-B5CE2119E408}" type="slidenum">
              <a:rPr lang="en-US" smtClean="0"/>
              <a:pPr>
                <a:defRPr/>
              </a:pPr>
              <a:t>39</a:t>
            </a:fld>
            <a:endParaRPr lang="en-US" dirty="0"/>
          </a:p>
        </p:txBody>
      </p:sp>
      <p:sp>
        <p:nvSpPr>
          <p:cNvPr id="45063"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grpSp>
        <p:nvGrpSpPr>
          <p:cNvPr id="3" name="Group 5"/>
          <p:cNvGrpSpPr>
            <a:grpSpLocks/>
          </p:cNvGrpSpPr>
          <p:nvPr/>
        </p:nvGrpSpPr>
        <p:grpSpPr bwMode="auto">
          <a:xfrm>
            <a:off x="5343525" y="2346325"/>
            <a:ext cx="3406775" cy="2876550"/>
            <a:chOff x="3226" y="1041"/>
            <a:chExt cx="2146" cy="1812"/>
          </a:xfrm>
        </p:grpSpPr>
        <p:grpSp>
          <p:nvGrpSpPr>
            <p:cNvPr id="4" name="Group 6"/>
            <p:cNvGrpSpPr>
              <a:grpSpLocks/>
            </p:cNvGrpSpPr>
            <p:nvPr/>
          </p:nvGrpSpPr>
          <p:grpSpPr bwMode="auto">
            <a:xfrm>
              <a:off x="3421" y="1302"/>
              <a:ext cx="1661" cy="1413"/>
              <a:chOff x="1098" y="1361"/>
              <a:chExt cx="2116" cy="2027"/>
            </a:xfrm>
          </p:grpSpPr>
          <p:sp>
            <p:nvSpPr>
              <p:cNvPr id="45101" name="Line 7"/>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5102" name="Line 8"/>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5099" name="Text Box 9"/>
            <p:cNvSpPr txBox="1">
              <a:spLocks noChangeArrowheads="1"/>
            </p:cNvSpPr>
            <p:nvPr/>
          </p:nvSpPr>
          <p:spPr bwMode="auto">
            <a:xfrm>
              <a:off x="3226" y="1041"/>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45100" name="Text Box 10"/>
            <p:cNvSpPr txBox="1">
              <a:spLocks noChangeArrowheads="1"/>
            </p:cNvSpPr>
            <p:nvPr/>
          </p:nvSpPr>
          <p:spPr bwMode="auto">
            <a:xfrm>
              <a:off x="4985" y="2565"/>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5" name="Group 54"/>
          <p:cNvGrpSpPr>
            <a:grpSpLocks/>
          </p:cNvGrpSpPr>
          <p:nvPr/>
        </p:nvGrpSpPr>
        <p:grpSpPr bwMode="auto">
          <a:xfrm>
            <a:off x="6370638" y="2566988"/>
            <a:ext cx="2190750" cy="2189162"/>
            <a:chOff x="4013" y="1617"/>
            <a:chExt cx="1380" cy="1379"/>
          </a:xfrm>
        </p:grpSpPr>
        <p:sp>
          <p:nvSpPr>
            <p:cNvPr id="45096" name="Line 12"/>
            <p:cNvSpPr>
              <a:spLocks noChangeShapeType="1"/>
            </p:cNvSpPr>
            <p:nvPr/>
          </p:nvSpPr>
          <p:spPr bwMode="auto">
            <a:xfrm rot="6600000">
              <a:off x="3783" y="1847"/>
              <a:ext cx="1379" cy="919"/>
            </a:xfrm>
            <a:prstGeom prst="line">
              <a:avLst/>
            </a:prstGeom>
            <a:noFill/>
            <a:ln w="38100">
              <a:solidFill>
                <a:srgbClr val="003399"/>
              </a:solidFill>
              <a:round/>
              <a:headEnd/>
              <a:tailEnd/>
            </a:ln>
          </p:spPr>
          <p:txBody>
            <a:bodyPr/>
            <a:lstStyle/>
            <a:p>
              <a:endParaRPr lang="en-US">
                <a:latin typeface="Arial"/>
                <a:cs typeface="Arial"/>
              </a:endParaRPr>
            </a:p>
          </p:txBody>
        </p:sp>
        <p:sp>
          <p:nvSpPr>
            <p:cNvPr id="45097" name="Text Box 13"/>
            <p:cNvSpPr txBox="1">
              <a:spLocks noChangeArrowheads="1"/>
            </p:cNvSpPr>
            <p:nvPr/>
          </p:nvSpPr>
          <p:spPr bwMode="auto">
            <a:xfrm>
              <a:off x="5073" y="1632"/>
              <a:ext cx="32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p>
          </p:txBody>
        </p:sp>
      </p:grpSp>
      <p:grpSp>
        <p:nvGrpSpPr>
          <p:cNvPr id="6" name="Group 59"/>
          <p:cNvGrpSpPr>
            <a:grpSpLocks/>
          </p:cNvGrpSpPr>
          <p:nvPr/>
        </p:nvGrpSpPr>
        <p:grpSpPr bwMode="auto">
          <a:xfrm>
            <a:off x="5062538" y="3167063"/>
            <a:ext cx="2479675" cy="457200"/>
            <a:chOff x="3189" y="1995"/>
            <a:chExt cx="1562" cy="288"/>
          </a:xfrm>
        </p:grpSpPr>
        <p:sp>
          <p:nvSpPr>
            <p:cNvPr id="45093" name="Text Box 16"/>
            <p:cNvSpPr txBox="1">
              <a:spLocks noChangeArrowheads="1"/>
            </p:cNvSpPr>
            <p:nvPr/>
          </p:nvSpPr>
          <p:spPr bwMode="auto">
            <a:xfrm>
              <a:off x="3189" y="1995"/>
              <a:ext cx="376"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45094" name="Line 19"/>
            <p:cNvSpPr>
              <a:spLocks noChangeShapeType="1"/>
            </p:cNvSpPr>
            <p:nvPr/>
          </p:nvSpPr>
          <p:spPr bwMode="auto">
            <a:xfrm>
              <a:off x="3570" y="2124"/>
              <a:ext cx="1139"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5095" name="Oval 23"/>
            <p:cNvSpPr>
              <a:spLocks noChangeArrowheads="1"/>
            </p:cNvSpPr>
            <p:nvPr/>
          </p:nvSpPr>
          <p:spPr bwMode="auto">
            <a:xfrm>
              <a:off x="4663" y="2081"/>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7" name="Group 58"/>
          <p:cNvGrpSpPr>
            <a:grpSpLocks/>
          </p:cNvGrpSpPr>
          <p:nvPr/>
        </p:nvGrpSpPr>
        <p:grpSpPr bwMode="auto">
          <a:xfrm>
            <a:off x="5045075" y="3686175"/>
            <a:ext cx="1958975" cy="1766888"/>
            <a:chOff x="3178" y="2322"/>
            <a:chExt cx="1234" cy="1113"/>
          </a:xfrm>
        </p:grpSpPr>
        <p:sp>
          <p:nvSpPr>
            <p:cNvPr id="45087" name="Text Box 17"/>
            <p:cNvSpPr txBox="1">
              <a:spLocks noChangeArrowheads="1"/>
            </p:cNvSpPr>
            <p:nvPr/>
          </p:nvSpPr>
          <p:spPr bwMode="auto">
            <a:xfrm>
              <a:off x="4042" y="3147"/>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sp>
          <p:nvSpPr>
            <p:cNvPr id="45088" name="Text Box 26"/>
            <p:cNvSpPr txBox="1">
              <a:spLocks noChangeArrowheads="1"/>
            </p:cNvSpPr>
            <p:nvPr/>
          </p:nvSpPr>
          <p:spPr bwMode="auto">
            <a:xfrm>
              <a:off x="3178" y="2322"/>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grpSp>
          <p:nvGrpSpPr>
            <p:cNvPr id="8" name="Group 28"/>
            <p:cNvGrpSpPr>
              <a:grpSpLocks/>
            </p:cNvGrpSpPr>
            <p:nvPr/>
          </p:nvGrpSpPr>
          <p:grpSpPr bwMode="auto">
            <a:xfrm>
              <a:off x="3563" y="2469"/>
              <a:ext cx="680" cy="680"/>
              <a:chOff x="357" y="2450"/>
              <a:chExt cx="795" cy="646"/>
            </a:xfrm>
          </p:grpSpPr>
          <p:sp>
            <p:nvSpPr>
              <p:cNvPr id="45091" name="Line 29"/>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5092" name="Line 30"/>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45090" name="Oval 33"/>
            <p:cNvSpPr>
              <a:spLocks noChangeArrowheads="1"/>
            </p:cNvSpPr>
            <p:nvPr/>
          </p:nvSpPr>
          <p:spPr bwMode="auto">
            <a:xfrm>
              <a:off x="4198" y="242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127010" name="Line 34"/>
          <p:cNvSpPr>
            <a:spLocks noChangeShapeType="1"/>
          </p:cNvSpPr>
          <p:nvPr/>
        </p:nvSpPr>
        <p:spPr bwMode="auto">
          <a:xfrm flipH="1" flipV="1">
            <a:off x="5810250" y="3387725"/>
            <a:ext cx="0" cy="508000"/>
          </a:xfrm>
          <a:prstGeom prst="line">
            <a:avLst/>
          </a:prstGeom>
          <a:noFill/>
          <a:ln w="50800">
            <a:solidFill>
              <a:srgbClr val="702224"/>
            </a:solidFill>
            <a:round/>
            <a:headEnd/>
            <a:tailEnd type="triangle" w="lg" len="med"/>
          </a:ln>
        </p:spPr>
        <p:txBody>
          <a:bodyPr/>
          <a:lstStyle/>
          <a:p>
            <a:endParaRPr lang="en-US">
              <a:latin typeface="Arial"/>
              <a:cs typeface="Arial"/>
            </a:endParaRPr>
          </a:p>
        </p:txBody>
      </p:sp>
      <p:sp>
        <p:nvSpPr>
          <p:cNvPr id="127011" name="Line 35"/>
          <p:cNvSpPr>
            <a:spLocks noChangeShapeType="1"/>
          </p:cNvSpPr>
          <p:nvPr/>
        </p:nvSpPr>
        <p:spPr bwMode="auto">
          <a:xfrm rot="5400000" flipV="1">
            <a:off x="7104063" y="4475162"/>
            <a:ext cx="0" cy="733425"/>
          </a:xfrm>
          <a:prstGeom prst="line">
            <a:avLst/>
          </a:prstGeom>
          <a:noFill/>
          <a:ln w="50800">
            <a:solidFill>
              <a:srgbClr val="702224"/>
            </a:solidFill>
            <a:round/>
            <a:headEnd/>
            <a:tailEnd type="triangle" w="lg" len="med"/>
          </a:ln>
        </p:spPr>
        <p:txBody>
          <a:bodyPr/>
          <a:lstStyle/>
          <a:p>
            <a:endParaRPr lang="en-US">
              <a:latin typeface="Arial"/>
              <a:cs typeface="Arial"/>
            </a:endParaRPr>
          </a:p>
        </p:txBody>
      </p:sp>
      <p:sp>
        <p:nvSpPr>
          <p:cNvPr id="127012" name="Text Box 36"/>
          <p:cNvSpPr txBox="1">
            <a:spLocks noChangeArrowheads="1"/>
          </p:cNvSpPr>
          <p:nvPr/>
        </p:nvSpPr>
        <p:spPr bwMode="auto">
          <a:xfrm>
            <a:off x="3886200" y="3208764"/>
            <a:ext cx="1203325" cy="830997"/>
          </a:xfrm>
          <a:prstGeom prst="rect">
            <a:avLst/>
          </a:prstGeom>
          <a:noFill/>
          <a:ln w="9525">
            <a:solidFill>
              <a:srgbClr val="C00000"/>
            </a:solid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rises by 8%</a:t>
            </a:r>
          </a:p>
        </p:txBody>
      </p:sp>
      <p:sp>
        <p:nvSpPr>
          <p:cNvPr id="127013" name="Text Box 37"/>
          <p:cNvSpPr txBox="1">
            <a:spLocks noChangeArrowheads="1"/>
          </p:cNvSpPr>
          <p:nvPr/>
        </p:nvSpPr>
        <p:spPr bwMode="auto">
          <a:xfrm>
            <a:off x="6561931" y="5489910"/>
            <a:ext cx="1281113" cy="830997"/>
          </a:xfrm>
          <a:prstGeom prst="rect">
            <a:avLst/>
          </a:prstGeom>
          <a:noFill/>
          <a:ln w="9525">
            <a:solidFill>
              <a:srgbClr val="C00000"/>
            </a:solid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rises by 16%</a:t>
            </a:r>
          </a:p>
        </p:txBody>
      </p:sp>
      <p:graphicFrame>
        <p:nvGraphicFramePr>
          <p:cNvPr id="13" name="Object 12"/>
          <p:cNvGraphicFramePr>
            <a:graphicFrameLocks noChangeAspect="1"/>
          </p:cNvGraphicFramePr>
          <p:nvPr>
            <p:extLst>
              <p:ext uri="{D42A27DB-BD31-4B8C-83A1-F6EECF244321}">
                <p14:modId xmlns:p14="http://schemas.microsoft.com/office/powerpoint/2010/main" val="3533926455"/>
              </p:ext>
            </p:extLst>
          </p:nvPr>
        </p:nvGraphicFramePr>
        <p:xfrm>
          <a:off x="2698750" y="1069975"/>
          <a:ext cx="5683250" cy="1063625"/>
        </p:xfrm>
        <a:graphic>
          <a:graphicData uri="http://schemas.openxmlformats.org/presentationml/2006/ole">
            <mc:AlternateContent xmlns:mc="http://schemas.openxmlformats.org/markup-compatibility/2006">
              <mc:Choice xmlns:v="urn:schemas-microsoft-com:vml" Requires="v">
                <p:oleObj spid="_x0000_s8248" name="Equation" r:id="rId5" imgW="2374560" imgH="444240" progId="Equation.DSMT4">
                  <p:embed/>
                </p:oleObj>
              </mc:Choice>
              <mc:Fallback>
                <p:oleObj name="Equation" r:id="rId5" imgW="2374560" imgH="444240" progId="Equation.DSMT4">
                  <p:embed/>
                  <p:pic>
                    <p:nvPicPr>
                      <p:cNvPr id="0" name=""/>
                      <p:cNvPicPr/>
                      <p:nvPr/>
                    </p:nvPicPr>
                    <p:blipFill>
                      <a:blip r:embed="rId6"/>
                      <a:stretch>
                        <a:fillRect/>
                      </a:stretch>
                    </p:blipFill>
                    <p:spPr>
                      <a:xfrm>
                        <a:off x="2698750" y="1069975"/>
                        <a:ext cx="5683250" cy="1063625"/>
                      </a:xfrm>
                      <a:prstGeom prst="rect">
                        <a:avLst/>
                      </a:prstGeom>
                    </p:spPr>
                  </p:pic>
                </p:oleObj>
              </mc:Fallback>
            </mc:AlternateContent>
          </a:graphicData>
        </a:graphic>
      </p:graphicFrame>
      <p:sp>
        <p:nvSpPr>
          <p:cNvPr id="35"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908143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012"/>
                                        </p:tgtEl>
                                        <p:attrNameLst>
                                          <p:attrName>style.visibility</p:attrName>
                                        </p:attrNameLst>
                                      </p:cBhvr>
                                      <p:to>
                                        <p:strVal val="visible"/>
                                      </p:to>
                                    </p:set>
                                    <p:animEffect transition="in" filter="fade">
                                      <p:cBhvr>
                                        <p:cTn id="7" dur="500"/>
                                        <p:tgtEl>
                                          <p:spTgt spid="1270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7010"/>
                                        </p:tgtEl>
                                        <p:attrNameLst>
                                          <p:attrName>style.visibility</p:attrName>
                                        </p:attrNameLst>
                                      </p:cBhvr>
                                      <p:to>
                                        <p:strVal val="visible"/>
                                      </p:to>
                                    </p:set>
                                    <p:animEffect transition="in" filter="wipe(down)">
                                      <p:cBhvr>
                                        <p:cTn id="11" dur="500"/>
                                        <p:tgtEl>
                                          <p:spTgt spid="1270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7013"/>
                                        </p:tgtEl>
                                        <p:attrNameLst>
                                          <p:attrName>style.visibility</p:attrName>
                                        </p:attrNameLst>
                                      </p:cBhvr>
                                      <p:to>
                                        <p:strVal val="visible"/>
                                      </p:to>
                                    </p:set>
                                    <p:animEffect transition="in" filter="fade">
                                      <p:cBhvr>
                                        <p:cTn id="20" dur="500"/>
                                        <p:tgtEl>
                                          <p:spTgt spid="12701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27011"/>
                                        </p:tgtEl>
                                        <p:attrNameLst>
                                          <p:attrName>style.visibility</p:attrName>
                                        </p:attrNameLst>
                                      </p:cBhvr>
                                      <p:to>
                                        <p:strVal val="visible"/>
                                      </p:to>
                                    </p:set>
                                    <p:animEffect transition="in" filter="wipe(left)">
                                      <p:cBhvr>
                                        <p:cTn id="24" dur="500"/>
                                        <p:tgtEl>
                                          <p:spTgt spid="127011"/>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26979">
                                            <p:txEl>
                                              <p:pRg st="0" end="0"/>
                                            </p:txEl>
                                          </p:spTgt>
                                        </p:tgtEl>
                                        <p:attrNameLst>
                                          <p:attrName>style.visibility</p:attrName>
                                        </p:attrNameLst>
                                      </p:cBhvr>
                                      <p:to>
                                        <p:strVal val="visible"/>
                                      </p:to>
                                    </p:set>
                                    <p:animEffect transition="in" filter="wipe(left)">
                                      <p:cBhvr>
                                        <p:cTn id="32" dur="500"/>
                                        <p:tgtEl>
                                          <p:spTgt spid="126979">
                                            <p:txEl>
                                              <p:pRg st="0" end="0"/>
                                            </p:txEl>
                                          </p:spTgt>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126979">
                                            <p:txEl>
                                              <p:pRg st="3" end="3"/>
                                            </p:txEl>
                                          </p:spTgt>
                                        </p:tgtEl>
                                        <p:attrNameLst>
                                          <p:attrName>style.visibility</p:attrName>
                                        </p:attrNameLst>
                                      </p:cBhvr>
                                      <p:to>
                                        <p:strVal val="visible"/>
                                      </p:to>
                                    </p:set>
                                    <p:animEffect transition="in" filter="wipe(left)">
                                      <p:cBhvr>
                                        <p:cTn id="40" dur="500"/>
                                        <p:tgtEl>
                                          <p:spTgt spid="12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bldLvl="5"/>
      <p:bldP spid="127010" grpId="0" animBg="1"/>
      <p:bldP spid="127011" grpId="0" animBg="1"/>
      <p:bldP spid="127012" grpId="0" animBg="1"/>
      <p:bldP spid="1270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ctr"/>
          <a:lstStyle/>
          <a:p>
            <a:r>
              <a:rPr lang="en-US" altLang="en-US" dirty="0"/>
              <a:t>The Elasticity of Demand</a:t>
            </a:r>
          </a:p>
        </p:txBody>
      </p:sp>
      <p:sp>
        <p:nvSpPr>
          <p:cNvPr id="10243" name="Content Placeholder 2"/>
          <p:cNvSpPr>
            <a:spLocks noGrp="1"/>
          </p:cNvSpPr>
          <p:nvPr>
            <p:ph idx="1"/>
          </p:nvPr>
        </p:nvSpPr>
        <p:spPr>
          <a:xfrm>
            <a:off x="277813" y="1025525"/>
            <a:ext cx="8713787" cy="5422900"/>
          </a:xfrm>
        </p:spPr>
        <p:txBody>
          <a:bodyPr/>
          <a:lstStyle/>
          <a:p>
            <a:r>
              <a:rPr lang="en-US" altLang="en-US" dirty="0"/>
              <a:t>Elasticity</a:t>
            </a:r>
          </a:p>
          <a:p>
            <a:pPr lvl="1"/>
            <a:r>
              <a:rPr lang="en-US" altLang="en-US" dirty="0"/>
              <a:t>Measure of the responsiveness of </a:t>
            </a:r>
            <a:r>
              <a:rPr lang="en-US" altLang="en-US" b="1" i="1" dirty="0" err="1"/>
              <a:t>Q</a:t>
            </a:r>
            <a:r>
              <a:rPr lang="en-US" altLang="en-US" b="1" i="1" baseline="30000" dirty="0" err="1"/>
              <a:t>d</a:t>
            </a:r>
            <a:r>
              <a:rPr lang="en-US" altLang="en-US" b="1" i="1" dirty="0"/>
              <a:t> </a:t>
            </a:r>
            <a:r>
              <a:rPr lang="en-US" altLang="en-US" dirty="0"/>
              <a:t>or </a:t>
            </a:r>
            <a:r>
              <a:rPr lang="en-US" altLang="en-US" b="1" i="1" dirty="0"/>
              <a:t>Q</a:t>
            </a:r>
            <a:r>
              <a:rPr lang="en-US" altLang="en-US" b="1" i="1" baseline="30000" dirty="0"/>
              <a:t>s </a:t>
            </a:r>
            <a:r>
              <a:rPr lang="en-US" altLang="en-US" dirty="0"/>
              <a:t>to a change in one of its determinants</a:t>
            </a:r>
          </a:p>
          <a:p>
            <a:r>
              <a:rPr lang="en-US" altLang="en-US" dirty="0"/>
              <a:t>Price elasticity of demand</a:t>
            </a:r>
          </a:p>
          <a:p>
            <a:pPr lvl="1"/>
            <a:r>
              <a:rPr lang="en-US" altLang="en-US" dirty="0"/>
              <a:t>How much the quantity demanded of a good responds to a change in the price of that good</a:t>
            </a:r>
          </a:p>
          <a:p>
            <a:pPr lvl="2"/>
            <a:r>
              <a:rPr lang="en-US" altLang="en-US" dirty="0"/>
              <a:t>Loosely speaking, it measures the price-sensitivity of buyers’ demand</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1BC1C01-5591-4CC5-A763-5B570CDE6275}" type="slidenum">
              <a:rPr lang="en-US" altLang="en-US" sz="1200" smtClean="0">
                <a:solidFill>
                  <a:srgbClr val="002060"/>
                </a:solidFill>
              </a:rPr>
              <a:pPr algn="ctr" eaLnBrk="1" hangingPunct="1"/>
              <a:t>4</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62793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wrap="square" anchor="ctr"/>
          <a:lstStyle/>
          <a:p>
            <a:r>
              <a:rPr lang="en-US" altLang="en-US" dirty="0"/>
              <a:t>The Variety of Supply Curves – 1 </a:t>
            </a:r>
          </a:p>
        </p:txBody>
      </p:sp>
      <p:sp>
        <p:nvSpPr>
          <p:cNvPr id="35843" name="Content Placeholder 2"/>
          <p:cNvSpPr>
            <a:spLocks noGrp="1"/>
          </p:cNvSpPr>
          <p:nvPr>
            <p:ph idx="1"/>
          </p:nvPr>
        </p:nvSpPr>
        <p:spPr>
          <a:prstGeom prst="rect">
            <a:avLst/>
          </a:prstGeom>
        </p:spPr>
        <p:txBody>
          <a:bodyPr/>
          <a:lstStyle/>
          <a:p>
            <a:r>
              <a:rPr lang="en-US" altLang="en-US" dirty="0"/>
              <a:t>Supply is unit elastic</a:t>
            </a:r>
          </a:p>
          <a:p>
            <a:pPr lvl="1"/>
            <a:r>
              <a:rPr lang="en-US" altLang="en-US" dirty="0"/>
              <a:t>Price elasticity of supply = 1</a:t>
            </a:r>
          </a:p>
          <a:p>
            <a:r>
              <a:rPr lang="en-US" altLang="en-US" dirty="0"/>
              <a:t>Supply is elastic</a:t>
            </a:r>
          </a:p>
          <a:p>
            <a:pPr lvl="1"/>
            <a:r>
              <a:rPr lang="en-US" altLang="en-US" dirty="0"/>
              <a:t>Price elasticity of supply &gt; 1</a:t>
            </a:r>
          </a:p>
          <a:p>
            <a:r>
              <a:rPr lang="en-US" altLang="en-US" dirty="0"/>
              <a:t>Supply is inelastic</a:t>
            </a:r>
          </a:p>
          <a:p>
            <a:pPr lvl="1"/>
            <a:r>
              <a:rPr lang="en-US" altLang="en-US" dirty="0"/>
              <a:t>Price elasticity of supply &lt; 1</a:t>
            </a:r>
          </a:p>
        </p:txBody>
      </p:sp>
      <p:sp>
        <p:nvSpPr>
          <p:cNvPr id="35845"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D0424FA-95D1-41E9-AD82-26B33B52D7FF}" type="slidenum">
              <a:rPr lang="en-US" altLang="en-US" sz="1200" smtClean="0">
                <a:solidFill>
                  <a:srgbClr val="002060"/>
                </a:solidFill>
              </a:rPr>
              <a:pPr algn="ctr" eaLnBrk="1" hangingPunct="1"/>
              <a:t>40</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864276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ctr"/>
          <a:lstStyle/>
          <a:p>
            <a:r>
              <a:rPr lang="en-US" altLang="en-US" dirty="0"/>
              <a:t>The Variety of Supply Curves – 2 </a:t>
            </a:r>
          </a:p>
        </p:txBody>
      </p:sp>
      <p:sp>
        <p:nvSpPr>
          <p:cNvPr id="36867" name="Content Placeholder 2"/>
          <p:cNvSpPr>
            <a:spLocks noGrp="1"/>
          </p:cNvSpPr>
          <p:nvPr>
            <p:ph idx="1"/>
          </p:nvPr>
        </p:nvSpPr>
        <p:spPr>
          <a:prstGeom prst="rect">
            <a:avLst/>
          </a:prstGeom>
        </p:spPr>
        <p:txBody>
          <a:bodyPr/>
          <a:lstStyle/>
          <a:p>
            <a:r>
              <a:rPr lang="en-US" altLang="en-US" dirty="0"/>
              <a:t>Supply is perfectly inelastic</a:t>
            </a:r>
          </a:p>
          <a:p>
            <a:pPr lvl="1"/>
            <a:r>
              <a:rPr lang="en-US" altLang="en-US" dirty="0"/>
              <a:t>Price elasticity of supply = 0</a:t>
            </a:r>
          </a:p>
          <a:p>
            <a:pPr lvl="1"/>
            <a:r>
              <a:rPr lang="en-US" altLang="en-US" dirty="0"/>
              <a:t>Supply curve is vertical</a:t>
            </a:r>
          </a:p>
          <a:p>
            <a:r>
              <a:rPr lang="en-US" altLang="en-US" dirty="0"/>
              <a:t>Supply is perfectly elastic</a:t>
            </a:r>
          </a:p>
          <a:p>
            <a:pPr lvl="1"/>
            <a:r>
              <a:rPr lang="en-US" altLang="en-US" dirty="0"/>
              <a:t>Price elasticity of supply = infinity</a:t>
            </a:r>
          </a:p>
          <a:p>
            <a:pPr lvl="1"/>
            <a:r>
              <a:rPr lang="en-US" altLang="en-US" dirty="0"/>
              <a:t>Supply curve is horizontal</a:t>
            </a:r>
          </a:p>
          <a:p>
            <a:r>
              <a:rPr lang="en-US" altLang="en-US" dirty="0"/>
              <a:t>The flatter the supply curve</a:t>
            </a:r>
          </a:p>
          <a:p>
            <a:pPr lvl="1"/>
            <a:r>
              <a:rPr lang="en-US" altLang="en-US" dirty="0"/>
              <a:t>The greater the price elasticity of supply</a:t>
            </a:r>
          </a:p>
          <a:p>
            <a:endParaRPr lang="en-US" altLang="en-US" dirty="0"/>
          </a:p>
        </p:txBody>
      </p:sp>
      <p:sp>
        <p:nvSpPr>
          <p:cNvPr id="36869"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0D37AE8-EE2D-4E74-BFA4-A49EFAAF2643}" type="slidenum">
              <a:rPr lang="en-US" altLang="en-US" sz="1200" smtClean="0">
                <a:solidFill>
                  <a:srgbClr val="002060"/>
                </a:solidFill>
              </a:rPr>
              <a:pPr algn="ctr" eaLnBrk="1" hangingPunct="1"/>
              <a:t>41</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7996299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13438" y="2301875"/>
            <a:ext cx="614362" cy="2671763"/>
            <a:chOff x="3725" y="1450"/>
            <a:chExt cx="387" cy="1683"/>
          </a:xfrm>
        </p:grpSpPr>
        <p:sp>
          <p:nvSpPr>
            <p:cNvPr id="47145" name="Text Box 3"/>
            <p:cNvSpPr txBox="1">
              <a:spLocks noChangeArrowheads="1"/>
            </p:cNvSpPr>
            <p:nvPr/>
          </p:nvSpPr>
          <p:spPr bwMode="auto">
            <a:xfrm>
              <a:off x="3725" y="1450"/>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p>
          </p:txBody>
        </p:sp>
        <p:sp>
          <p:nvSpPr>
            <p:cNvPr id="47146" name="Line 4"/>
            <p:cNvSpPr>
              <a:spLocks noChangeShapeType="1"/>
            </p:cNvSpPr>
            <p:nvPr/>
          </p:nvSpPr>
          <p:spPr bwMode="auto">
            <a:xfrm flipH="1">
              <a:off x="3918" y="1698"/>
              <a:ext cx="0" cy="1435"/>
            </a:xfrm>
            <a:prstGeom prst="line">
              <a:avLst/>
            </a:prstGeom>
            <a:noFill/>
            <a:ln w="38100">
              <a:solidFill>
                <a:srgbClr val="003399"/>
              </a:solidFill>
              <a:round/>
              <a:headEnd/>
              <a:tailEnd/>
            </a:ln>
          </p:spPr>
          <p:txBody>
            <a:bodyPr/>
            <a:lstStyle/>
            <a:p>
              <a:endParaRPr lang="en-US">
                <a:latin typeface="Arial"/>
                <a:cs typeface="Arial"/>
              </a:endParaRPr>
            </a:p>
          </p:txBody>
        </p:sp>
      </p:grpSp>
      <p:sp>
        <p:nvSpPr>
          <p:cNvPr id="47109" name="Rectangle 5"/>
          <p:cNvSpPr>
            <a:spLocks noGrp="1" noChangeArrowheads="1"/>
          </p:cNvSpPr>
          <p:nvPr>
            <p:ph type="title"/>
          </p:nvPr>
        </p:nvSpPr>
        <p:spPr/>
        <p:txBody>
          <a:bodyPr/>
          <a:lstStyle/>
          <a:p>
            <a:pPr algn="ctr" eaLnBrk="1" hangingPunct="1"/>
            <a:r>
              <a:rPr lang="en-US" sz="3200" dirty="0">
                <a:solidFill>
                  <a:srgbClr val="C00000"/>
                </a:solidFill>
              </a:rPr>
              <a:t>Perfectly inelastic supply</a:t>
            </a:r>
            <a:endParaRPr lang="en-US" sz="3000" b="0" dirty="0">
              <a:solidFill>
                <a:srgbClr val="C00000"/>
              </a:solidFill>
            </a:endParaRPr>
          </a:p>
        </p:txBody>
      </p:sp>
      <p:sp>
        <p:nvSpPr>
          <p:cNvPr id="7" name="Text Placeholder 6"/>
          <p:cNvSpPr>
            <a:spLocks noGrp="1"/>
          </p:cNvSpPr>
          <p:nvPr>
            <p:ph idx="1"/>
          </p:nvPr>
        </p:nvSpPr>
        <p:spPr>
          <a:xfrm>
            <a:off x="228600" y="1939192"/>
            <a:ext cx="4072359" cy="4385408"/>
          </a:xfrm>
        </p:spPr>
        <p:txBody>
          <a:bodyPr>
            <a:normAutofit/>
          </a:bodyPr>
          <a:lstStyle/>
          <a:p>
            <a:r>
              <a:rPr lang="en-US" b="1" i="1" dirty="0"/>
              <a:t>S</a:t>
            </a:r>
            <a:r>
              <a:rPr lang="en-US" dirty="0"/>
              <a:t> curve:</a:t>
            </a:r>
          </a:p>
          <a:p>
            <a:pPr marL="0" indent="0">
              <a:buNone/>
            </a:pPr>
            <a:r>
              <a:rPr lang="en-US" dirty="0"/>
              <a:t>	</a:t>
            </a:r>
            <a:r>
              <a:rPr lang="en-US" dirty="0">
                <a:solidFill>
                  <a:srgbClr val="0000FF"/>
                </a:solidFill>
              </a:rPr>
              <a:t>vertical</a:t>
            </a:r>
          </a:p>
          <a:p>
            <a:r>
              <a:rPr lang="en-US" dirty="0"/>
              <a:t>Sellers’ price sensitivity:</a:t>
            </a:r>
          </a:p>
          <a:p>
            <a:pPr marL="0" indent="0">
              <a:buNone/>
            </a:pPr>
            <a:r>
              <a:rPr lang="en-US" dirty="0"/>
              <a:t>	</a:t>
            </a:r>
            <a:r>
              <a:rPr lang="en-US" dirty="0">
                <a:solidFill>
                  <a:srgbClr val="0000FF"/>
                </a:solidFill>
              </a:rPr>
              <a:t>none</a:t>
            </a:r>
          </a:p>
          <a:p>
            <a:r>
              <a:rPr lang="en-US" dirty="0"/>
              <a:t>Elasticity:</a:t>
            </a:r>
          </a:p>
          <a:p>
            <a:pPr marL="0" indent="0">
              <a:buNone/>
            </a:pPr>
            <a:r>
              <a:rPr lang="en-US" dirty="0"/>
              <a:t>	</a:t>
            </a:r>
            <a:r>
              <a:rPr lang="en-US" dirty="0">
                <a:solidFill>
                  <a:srgbClr val="0000FF"/>
                </a:solidFill>
              </a:rPr>
              <a:t>0</a:t>
            </a:r>
          </a:p>
        </p:txBody>
      </p:sp>
      <p:sp>
        <p:nvSpPr>
          <p:cNvPr id="9" name="Slide Number Placeholder 8"/>
          <p:cNvSpPr>
            <a:spLocks noGrp="1"/>
          </p:cNvSpPr>
          <p:nvPr>
            <p:ph type="sldNum" sz="quarter" idx="10"/>
          </p:nvPr>
        </p:nvSpPr>
        <p:spPr/>
        <p:txBody>
          <a:bodyPr/>
          <a:lstStyle/>
          <a:p>
            <a:pPr>
              <a:defRPr/>
            </a:pPr>
            <a:fld id="{2F37425F-5E17-4209-B948-B5CE2119E408}" type="slidenum">
              <a:rPr lang="en-US" smtClean="0"/>
              <a:pPr>
                <a:defRPr/>
              </a:pPr>
              <a:t>42</a:t>
            </a:fld>
            <a:endParaRPr lang="en-US" dirty="0"/>
          </a:p>
        </p:txBody>
      </p:sp>
      <p:grpSp>
        <p:nvGrpSpPr>
          <p:cNvPr id="3" name="Group 6"/>
          <p:cNvGrpSpPr>
            <a:grpSpLocks/>
          </p:cNvGrpSpPr>
          <p:nvPr/>
        </p:nvGrpSpPr>
        <p:grpSpPr bwMode="auto">
          <a:xfrm>
            <a:off x="4826000" y="2114550"/>
            <a:ext cx="3870325" cy="3060700"/>
            <a:chOff x="3226" y="1041"/>
            <a:chExt cx="2146" cy="1792"/>
          </a:xfrm>
        </p:grpSpPr>
        <p:grpSp>
          <p:nvGrpSpPr>
            <p:cNvPr id="4" name="Group 7"/>
            <p:cNvGrpSpPr>
              <a:grpSpLocks/>
            </p:cNvGrpSpPr>
            <p:nvPr/>
          </p:nvGrpSpPr>
          <p:grpSpPr bwMode="auto">
            <a:xfrm>
              <a:off x="3421" y="1302"/>
              <a:ext cx="1661" cy="1413"/>
              <a:chOff x="1098" y="1361"/>
              <a:chExt cx="2116" cy="2027"/>
            </a:xfrm>
          </p:grpSpPr>
          <p:sp>
            <p:nvSpPr>
              <p:cNvPr id="47143" name="Line 8"/>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7144" name="Line 9"/>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7141" name="Text Box 10"/>
            <p:cNvSpPr txBox="1">
              <a:spLocks noChangeArrowheads="1"/>
            </p:cNvSpPr>
            <p:nvPr/>
          </p:nvSpPr>
          <p:spPr bwMode="auto">
            <a:xfrm>
              <a:off x="3226" y="1041"/>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47142" name="Text Box 11"/>
            <p:cNvSpPr txBox="1">
              <a:spLocks noChangeArrowheads="1"/>
            </p:cNvSpPr>
            <p:nvPr/>
          </p:nvSpPr>
          <p:spPr bwMode="auto">
            <a:xfrm>
              <a:off x="4985" y="2565"/>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sp>
        <p:nvSpPr>
          <p:cNvPr id="47111" name="Text Box 12"/>
          <p:cNvSpPr txBox="1">
            <a:spLocks noChangeArrowheads="1"/>
          </p:cNvSpPr>
          <p:nvPr/>
        </p:nvSpPr>
        <p:spPr bwMode="auto">
          <a:xfrm>
            <a:off x="5922963" y="4948238"/>
            <a:ext cx="587375" cy="457200"/>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Q</a:t>
            </a:r>
            <a:r>
              <a:rPr lang="en-US" sz="2400" b="1" baseline="-25000" dirty="0">
                <a:latin typeface="Arial"/>
                <a:cs typeface="Arial"/>
              </a:rPr>
              <a:t>1</a:t>
            </a:r>
          </a:p>
        </p:txBody>
      </p:sp>
      <p:sp>
        <p:nvSpPr>
          <p:cNvPr id="47112" name="Text Box 13"/>
          <p:cNvSpPr txBox="1">
            <a:spLocks noChangeArrowheads="1"/>
          </p:cNvSpPr>
          <p:nvPr/>
        </p:nvSpPr>
        <p:spPr bwMode="auto">
          <a:xfrm>
            <a:off x="4567238" y="3686175"/>
            <a:ext cx="596900" cy="457200"/>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sp>
        <p:nvSpPr>
          <p:cNvPr id="47113" name="Line 14"/>
          <p:cNvSpPr>
            <a:spLocks noChangeShapeType="1"/>
          </p:cNvSpPr>
          <p:nvPr/>
        </p:nvSpPr>
        <p:spPr bwMode="auto">
          <a:xfrm>
            <a:off x="5183188" y="3916363"/>
            <a:ext cx="105092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7114" name="Oval 15"/>
          <p:cNvSpPr>
            <a:spLocks noChangeArrowheads="1"/>
          </p:cNvSpPr>
          <p:nvPr/>
        </p:nvSpPr>
        <p:spPr bwMode="auto">
          <a:xfrm>
            <a:off x="6148388" y="3846513"/>
            <a:ext cx="139700" cy="138112"/>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5" name="Group 16"/>
          <p:cNvGrpSpPr>
            <a:grpSpLocks/>
          </p:cNvGrpSpPr>
          <p:nvPr/>
        </p:nvGrpSpPr>
        <p:grpSpPr bwMode="auto">
          <a:xfrm>
            <a:off x="4560888" y="3040063"/>
            <a:ext cx="1731962" cy="457200"/>
            <a:chOff x="2873" y="1915"/>
            <a:chExt cx="1091" cy="288"/>
          </a:xfrm>
        </p:grpSpPr>
        <p:sp>
          <p:nvSpPr>
            <p:cNvPr id="47137" name="Text Box 17"/>
            <p:cNvSpPr txBox="1">
              <a:spLocks noChangeArrowheads="1"/>
            </p:cNvSpPr>
            <p:nvPr/>
          </p:nvSpPr>
          <p:spPr bwMode="auto">
            <a:xfrm>
              <a:off x="2873" y="1915"/>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47138" name="Line 18"/>
            <p:cNvSpPr>
              <a:spLocks noChangeShapeType="1"/>
            </p:cNvSpPr>
            <p:nvPr/>
          </p:nvSpPr>
          <p:spPr bwMode="auto">
            <a:xfrm flipV="1">
              <a:off x="3264" y="2043"/>
              <a:ext cx="656"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7139" name="Oval 19"/>
            <p:cNvSpPr>
              <a:spLocks noChangeArrowheads="1"/>
            </p:cNvSpPr>
            <p:nvPr/>
          </p:nvSpPr>
          <p:spPr bwMode="auto">
            <a:xfrm>
              <a:off x="3876" y="199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412692" name="Line 20"/>
          <p:cNvSpPr>
            <a:spLocks noChangeShapeType="1"/>
          </p:cNvSpPr>
          <p:nvPr/>
        </p:nvSpPr>
        <p:spPr bwMode="auto">
          <a:xfrm flipH="1" flipV="1">
            <a:off x="5313363" y="3252788"/>
            <a:ext cx="0" cy="657225"/>
          </a:xfrm>
          <a:prstGeom prst="line">
            <a:avLst/>
          </a:prstGeom>
          <a:noFill/>
          <a:ln w="50800">
            <a:solidFill>
              <a:srgbClr val="FF0066"/>
            </a:solidFill>
            <a:round/>
            <a:headEnd/>
            <a:tailEnd type="triangle" w="lg" len="med"/>
          </a:ln>
        </p:spPr>
        <p:txBody>
          <a:bodyPr/>
          <a:lstStyle/>
          <a:p>
            <a:endParaRPr lang="en-US">
              <a:latin typeface="Arial"/>
              <a:cs typeface="Arial"/>
            </a:endParaRPr>
          </a:p>
        </p:txBody>
      </p:sp>
      <p:sp>
        <p:nvSpPr>
          <p:cNvPr id="412693" name="Text Box 21"/>
          <p:cNvSpPr txBox="1">
            <a:spLocks noChangeArrowheads="1"/>
          </p:cNvSpPr>
          <p:nvPr/>
        </p:nvSpPr>
        <p:spPr bwMode="auto">
          <a:xfrm>
            <a:off x="5562600" y="5410200"/>
            <a:ext cx="1835150" cy="830997"/>
          </a:xfrm>
          <a:prstGeom prst="rect">
            <a:avLst/>
          </a:prstGeom>
          <a:solidFill>
            <a:srgbClr val="66FF66"/>
          </a:solidFill>
          <a:ln w="9525">
            <a:solidFill>
              <a:srgbClr val="006600"/>
            </a:solid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changes </a:t>
            </a:r>
            <a:br>
              <a:rPr lang="en-US" sz="2400" dirty="0">
                <a:latin typeface="Arial"/>
                <a:cs typeface="Arial"/>
              </a:rPr>
            </a:br>
            <a:r>
              <a:rPr lang="en-US" sz="2400" dirty="0">
                <a:latin typeface="Arial"/>
                <a:cs typeface="Arial"/>
              </a:rPr>
              <a:t>by 0%</a:t>
            </a:r>
          </a:p>
        </p:txBody>
      </p:sp>
      <p:sp>
        <p:nvSpPr>
          <p:cNvPr id="4711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12695" name="Text Box 23"/>
          <p:cNvSpPr txBox="1">
            <a:spLocks noChangeArrowheads="1"/>
          </p:cNvSpPr>
          <p:nvPr/>
        </p:nvSpPr>
        <p:spPr bwMode="auto">
          <a:xfrm>
            <a:off x="6073775" y="871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006600"/>
                </a:solidFill>
                <a:latin typeface="Arial"/>
                <a:cs typeface="Arial"/>
              </a:rPr>
              <a:t>0%</a:t>
            </a:r>
            <a:endParaRPr lang="en-US" sz="2500" b="1" i="1" baseline="30000" dirty="0">
              <a:solidFill>
                <a:srgbClr val="006600"/>
              </a:solidFill>
              <a:latin typeface="Arial"/>
              <a:cs typeface="Arial"/>
            </a:endParaRPr>
          </a:p>
        </p:txBody>
      </p:sp>
      <p:sp>
        <p:nvSpPr>
          <p:cNvPr id="412696" name="Text Box 24"/>
          <p:cNvSpPr txBox="1">
            <a:spLocks noChangeArrowheads="1"/>
          </p:cNvSpPr>
          <p:nvPr/>
        </p:nvSpPr>
        <p:spPr bwMode="auto">
          <a:xfrm>
            <a:off x="6080125" y="1379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FF0066"/>
                </a:solidFill>
                <a:latin typeface="Arial"/>
                <a:cs typeface="Arial"/>
              </a:rPr>
              <a:t>10%</a:t>
            </a:r>
            <a:endParaRPr lang="en-US" sz="2500" b="1" i="1" baseline="30000" dirty="0">
              <a:solidFill>
                <a:srgbClr val="FF0066"/>
              </a:solidFill>
              <a:latin typeface="Arial"/>
              <a:cs typeface="Arial"/>
            </a:endParaRPr>
          </a:p>
        </p:txBody>
      </p:sp>
      <p:sp>
        <p:nvSpPr>
          <p:cNvPr id="412697" name="Text Box 25"/>
          <p:cNvSpPr txBox="1">
            <a:spLocks noChangeArrowheads="1"/>
          </p:cNvSpPr>
          <p:nvPr/>
        </p:nvSpPr>
        <p:spPr bwMode="auto">
          <a:xfrm>
            <a:off x="7218363" y="1111250"/>
            <a:ext cx="682625" cy="488950"/>
          </a:xfrm>
          <a:prstGeom prst="rect">
            <a:avLst/>
          </a:prstGeom>
          <a:noFill/>
          <a:ln w="9525">
            <a:noFill/>
            <a:miter lim="800000"/>
            <a:headEnd/>
            <a:tailEnd/>
          </a:ln>
        </p:spPr>
        <p:txBody>
          <a:bodyPr>
            <a:spAutoFit/>
          </a:bodyPr>
          <a:lstStyle/>
          <a:p>
            <a:pPr algn="ctr">
              <a:spcBef>
                <a:spcPct val="50000"/>
              </a:spcBef>
            </a:pPr>
            <a:r>
              <a:rPr lang="en-US" sz="2600" dirty="0">
                <a:solidFill>
                  <a:srgbClr val="0000FF"/>
                </a:solidFill>
                <a:latin typeface="Arial"/>
                <a:cs typeface="Arial"/>
              </a:rPr>
              <a:t>= 0</a:t>
            </a:r>
          </a:p>
        </p:txBody>
      </p:sp>
      <p:grpSp>
        <p:nvGrpSpPr>
          <p:cNvPr id="6" name="Group 26"/>
          <p:cNvGrpSpPr>
            <a:grpSpLocks/>
          </p:cNvGrpSpPr>
          <p:nvPr/>
        </p:nvGrpSpPr>
        <p:grpSpPr bwMode="auto">
          <a:xfrm>
            <a:off x="741363" y="874713"/>
            <a:ext cx="6413500" cy="981075"/>
            <a:chOff x="747" y="551"/>
            <a:chExt cx="4040" cy="618"/>
          </a:xfrm>
        </p:grpSpPr>
        <p:sp>
          <p:nvSpPr>
            <p:cNvPr id="47130" name="Text Box 27"/>
            <p:cNvSpPr txBox="1">
              <a:spLocks noChangeArrowheads="1"/>
            </p:cNvSpPr>
            <p:nvPr/>
          </p:nvSpPr>
          <p:spPr bwMode="auto">
            <a:xfrm>
              <a:off x="747" y="603"/>
              <a:ext cx="1436" cy="521"/>
            </a:xfrm>
            <a:prstGeom prst="rect">
              <a:avLst/>
            </a:prstGeom>
            <a:noFill/>
            <a:ln w="9525">
              <a:noFill/>
              <a:miter lim="800000"/>
              <a:headEnd/>
              <a:tailEnd/>
            </a:ln>
          </p:spPr>
          <p:txBody>
            <a:bodyPr>
              <a:spAutoFit/>
            </a:bodyPr>
            <a:lstStyle/>
            <a:p>
              <a:pPr algn="ctr">
                <a:lnSpc>
                  <a:spcPct val="95000"/>
                </a:lnSpc>
                <a:spcBef>
                  <a:spcPct val="50000"/>
                </a:spcBef>
              </a:pPr>
              <a:r>
                <a:rPr lang="en-US" sz="2500">
                  <a:latin typeface="Arial"/>
                  <a:cs typeface="Arial"/>
                </a:rPr>
                <a:t>Price elasticity </a:t>
              </a:r>
              <a:br>
                <a:rPr lang="en-US" sz="2500">
                  <a:latin typeface="Arial"/>
                  <a:cs typeface="Arial"/>
                </a:rPr>
              </a:br>
              <a:r>
                <a:rPr lang="en-US" sz="2500">
                  <a:latin typeface="Arial"/>
                  <a:cs typeface="Arial"/>
                </a:rPr>
                <a:t>of supply</a:t>
              </a:r>
            </a:p>
          </p:txBody>
        </p:sp>
        <p:sp>
          <p:nvSpPr>
            <p:cNvPr id="47131" name="Text Box 28"/>
            <p:cNvSpPr txBox="1">
              <a:spLocks noChangeArrowheads="1"/>
            </p:cNvSpPr>
            <p:nvPr/>
          </p:nvSpPr>
          <p:spPr bwMode="auto">
            <a:xfrm>
              <a:off x="2091" y="704"/>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47132" name="Text Box 29"/>
            <p:cNvSpPr txBox="1">
              <a:spLocks noChangeArrowheads="1"/>
            </p:cNvSpPr>
            <p:nvPr/>
          </p:nvSpPr>
          <p:spPr bwMode="auto">
            <a:xfrm>
              <a:off x="2358" y="55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Q</a:t>
              </a:r>
              <a:endParaRPr lang="en-US" sz="2500" b="1" i="1" baseline="30000">
                <a:latin typeface="Arial"/>
                <a:cs typeface="Arial"/>
              </a:endParaRPr>
            </a:p>
          </p:txBody>
        </p:sp>
        <p:sp>
          <p:nvSpPr>
            <p:cNvPr id="47133" name="Text Box 30"/>
            <p:cNvSpPr txBox="1">
              <a:spLocks noChangeArrowheads="1"/>
            </p:cNvSpPr>
            <p:nvPr/>
          </p:nvSpPr>
          <p:spPr bwMode="auto">
            <a:xfrm>
              <a:off x="2362" y="87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P</a:t>
              </a:r>
              <a:endParaRPr lang="en-US" sz="2500" b="1" i="1" baseline="30000">
                <a:latin typeface="Arial"/>
                <a:cs typeface="Arial"/>
              </a:endParaRPr>
            </a:p>
          </p:txBody>
        </p:sp>
        <p:sp>
          <p:nvSpPr>
            <p:cNvPr id="47134" name="Line 31"/>
            <p:cNvSpPr>
              <a:spLocks noChangeShapeType="1"/>
            </p:cNvSpPr>
            <p:nvPr/>
          </p:nvSpPr>
          <p:spPr bwMode="auto">
            <a:xfrm>
              <a:off x="2417" y="859"/>
              <a:ext cx="1404" cy="0"/>
            </a:xfrm>
            <a:prstGeom prst="line">
              <a:avLst/>
            </a:prstGeom>
            <a:noFill/>
            <a:ln w="12700">
              <a:solidFill>
                <a:schemeClr val="tx1"/>
              </a:solidFill>
              <a:round/>
              <a:headEnd/>
              <a:tailEnd/>
            </a:ln>
          </p:spPr>
          <p:txBody>
            <a:bodyPr/>
            <a:lstStyle/>
            <a:p>
              <a:endParaRPr lang="en-US">
                <a:latin typeface="Arial"/>
                <a:cs typeface="Arial"/>
              </a:endParaRPr>
            </a:p>
          </p:txBody>
        </p:sp>
        <p:sp>
          <p:nvSpPr>
            <p:cNvPr id="47135" name="Text Box 32"/>
            <p:cNvSpPr txBox="1">
              <a:spLocks noChangeArrowheads="1"/>
            </p:cNvSpPr>
            <p:nvPr/>
          </p:nvSpPr>
          <p:spPr bwMode="auto">
            <a:xfrm>
              <a:off x="3839" y="702"/>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47136" name="Line 33"/>
            <p:cNvSpPr>
              <a:spLocks noChangeShapeType="1"/>
            </p:cNvSpPr>
            <p:nvPr/>
          </p:nvSpPr>
          <p:spPr bwMode="auto">
            <a:xfrm>
              <a:off x="4171" y="860"/>
              <a:ext cx="6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12706" name="Text Box 34"/>
          <p:cNvSpPr txBox="1">
            <a:spLocks noChangeArrowheads="1"/>
          </p:cNvSpPr>
          <p:nvPr/>
        </p:nvSpPr>
        <p:spPr bwMode="auto">
          <a:xfrm>
            <a:off x="3429000" y="3200400"/>
            <a:ext cx="1265238" cy="830997"/>
          </a:xfrm>
          <a:prstGeom prst="rect">
            <a:avLst/>
          </a:prstGeom>
          <a:solidFill>
            <a:srgbClr val="FFCCCC">
              <a:alpha val="50195"/>
            </a:srgbClr>
          </a:solidFill>
          <a:ln w="9525">
            <a:solidFill>
              <a:srgbClr val="C00000"/>
            </a:solid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rises by 10%</a:t>
            </a:r>
          </a:p>
        </p:txBody>
      </p:sp>
      <p:sp>
        <p:nvSpPr>
          <p:cNvPr id="38"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59526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2706"/>
                                        </p:tgtEl>
                                        <p:attrNameLst>
                                          <p:attrName>style.visibility</p:attrName>
                                        </p:attrNameLst>
                                      </p:cBhvr>
                                      <p:to>
                                        <p:strVal val="visible"/>
                                      </p:to>
                                    </p:set>
                                    <p:animEffect transition="in" filter="fade">
                                      <p:cBhvr>
                                        <p:cTn id="7" dur="500"/>
                                        <p:tgtEl>
                                          <p:spTgt spid="4127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2696"/>
                                        </p:tgtEl>
                                        <p:attrNameLst>
                                          <p:attrName>style.visibility</p:attrName>
                                        </p:attrNameLst>
                                      </p:cBhvr>
                                      <p:to>
                                        <p:strVal val="visible"/>
                                      </p:to>
                                    </p:set>
                                    <p:animEffect transition="in" filter="fade">
                                      <p:cBhvr>
                                        <p:cTn id="10" dur="500"/>
                                        <p:tgtEl>
                                          <p:spTgt spid="41269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12692"/>
                                        </p:tgtEl>
                                        <p:attrNameLst>
                                          <p:attrName>style.visibility</p:attrName>
                                        </p:attrNameLst>
                                      </p:cBhvr>
                                      <p:to>
                                        <p:strVal val="visible"/>
                                      </p:to>
                                    </p:set>
                                    <p:animEffect transition="in" filter="wipe(down)">
                                      <p:cBhvr>
                                        <p:cTn id="14" dur="500"/>
                                        <p:tgtEl>
                                          <p:spTgt spid="41269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2693"/>
                                        </p:tgtEl>
                                        <p:attrNameLst>
                                          <p:attrName>style.visibility</p:attrName>
                                        </p:attrNameLst>
                                      </p:cBhvr>
                                      <p:to>
                                        <p:strVal val="visible"/>
                                      </p:to>
                                    </p:set>
                                    <p:animEffect transition="in" filter="fade">
                                      <p:cBhvr>
                                        <p:cTn id="23" dur="500"/>
                                        <p:tgtEl>
                                          <p:spTgt spid="41269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2695"/>
                                        </p:tgtEl>
                                        <p:attrNameLst>
                                          <p:attrName>style.visibility</p:attrName>
                                        </p:attrNameLst>
                                      </p:cBhvr>
                                      <p:to>
                                        <p:strVal val="visible"/>
                                      </p:to>
                                    </p:set>
                                    <p:animEffect transition="in" filter="fade">
                                      <p:cBhvr>
                                        <p:cTn id="26" dur="500"/>
                                        <p:tgtEl>
                                          <p:spTgt spid="41269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12697"/>
                                        </p:tgtEl>
                                        <p:attrNameLst>
                                          <p:attrName>style.visibility</p:attrName>
                                        </p:attrNameLst>
                                      </p:cBhvr>
                                      <p:to>
                                        <p:strVal val="visible"/>
                                      </p:to>
                                    </p:set>
                                    <p:animEffect transition="in" filter="fade">
                                      <p:cBhvr>
                                        <p:cTn id="31" dur="500"/>
                                        <p:tgtEl>
                                          <p:spTgt spid="412697"/>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wipe(left)">
                                      <p:cBhvr>
                                        <p:cTn id="35" dur="500"/>
                                        <p:tgtEl>
                                          <p:spTgt spid="7">
                                            <p:txEl>
                                              <p:pRg st="0" end="0"/>
                                            </p:txEl>
                                          </p:spTgt>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Effect transition="in" filter="wipe(left)">
                                      <p:cBhvr>
                                        <p:cTn id="39" dur="500"/>
                                        <p:tgtEl>
                                          <p:spTgt spid="7">
                                            <p:txEl>
                                              <p:pRg st="1" end="1"/>
                                            </p:txEl>
                                          </p:spTgt>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Effect transition="in" filter="wipe(left)">
                                      <p:cBhvr>
                                        <p:cTn id="43" dur="500"/>
                                        <p:tgtEl>
                                          <p:spTgt spid="7">
                                            <p:txEl>
                                              <p:pRg st="2" end="2"/>
                                            </p:txEl>
                                          </p:spTgt>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wipe(left)">
                                      <p:cBhvr>
                                        <p:cTn id="47" dur="500"/>
                                        <p:tgtEl>
                                          <p:spTgt spid="7">
                                            <p:txEl>
                                              <p:pRg st="3" end="3"/>
                                            </p:txEl>
                                          </p:spTgt>
                                        </p:tgtEl>
                                      </p:cBhvr>
                                    </p:animEffect>
                                  </p:childTnLst>
                                </p:cTn>
                              </p:par>
                            </p:childTnLst>
                          </p:cTn>
                        </p:par>
                        <p:par>
                          <p:cTn id="48" fill="hold">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animEffect transition="in" filter="wipe(left)">
                                      <p:cBhvr>
                                        <p:cTn id="51" dur="500"/>
                                        <p:tgtEl>
                                          <p:spTgt spid="7">
                                            <p:txEl>
                                              <p:pRg st="4" end="4"/>
                                            </p:txEl>
                                          </p:spTgt>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animEffect transition="in" filter="wipe(left)">
                                      <p:cBhvr>
                                        <p:cTn id="55"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12692" grpId="0" animBg="1"/>
      <p:bldP spid="412693" grpId="0" animBg="1"/>
      <p:bldP spid="412695" grpId="0"/>
      <p:bldP spid="412696" grpId="0"/>
      <p:bldP spid="412697" grpId="0"/>
      <p:bldP spid="412706"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51425" y="1095375"/>
            <a:ext cx="2151063" cy="3219450"/>
            <a:chOff x="3182" y="687"/>
            <a:chExt cx="1364" cy="2028"/>
          </a:xfrm>
        </p:grpSpPr>
        <p:sp>
          <p:nvSpPr>
            <p:cNvPr id="48174" name="Arc 3"/>
            <p:cNvSpPr>
              <a:spLocks/>
            </p:cNvSpPr>
            <p:nvPr/>
          </p:nvSpPr>
          <p:spPr bwMode="auto">
            <a:xfrm rot="5400000">
              <a:off x="2739" y="1130"/>
              <a:ext cx="2028" cy="1142"/>
            </a:xfrm>
            <a:custGeom>
              <a:avLst/>
              <a:gdLst>
                <a:gd name="T0" fmla="*/ 0 w 20429"/>
                <a:gd name="T1" fmla="*/ 0 h 18670"/>
                <a:gd name="T2" fmla="*/ 0 w 20429"/>
                <a:gd name="T3" fmla="*/ 0 h 18670"/>
                <a:gd name="T4" fmla="*/ 0 w 20429"/>
                <a:gd name="T5" fmla="*/ 0 h 18670"/>
                <a:gd name="T6" fmla="*/ 0 60000 65536"/>
                <a:gd name="T7" fmla="*/ 0 60000 65536"/>
                <a:gd name="T8" fmla="*/ 0 60000 65536"/>
                <a:gd name="T9" fmla="*/ 0 w 20429"/>
                <a:gd name="T10" fmla="*/ 0 h 18670"/>
                <a:gd name="T11" fmla="*/ 20429 w 20429"/>
                <a:gd name="T12" fmla="*/ 18670 h 18670"/>
              </a:gdLst>
              <a:ahLst/>
              <a:cxnLst>
                <a:cxn ang="T6">
                  <a:pos x="T0" y="T1"/>
                </a:cxn>
                <a:cxn ang="T7">
                  <a:pos x="T2" y="T3"/>
                </a:cxn>
                <a:cxn ang="T8">
                  <a:pos x="T4" y="T5"/>
                </a:cxn>
              </a:cxnLst>
              <a:rect l="T9" t="T10" r="T11" b="T12"/>
              <a:pathLst>
                <a:path w="20429" h="18670" fill="none" extrusionOk="0">
                  <a:moveTo>
                    <a:pt x="10862" y="0"/>
                  </a:moveTo>
                  <a:cubicBezTo>
                    <a:pt x="15347" y="2609"/>
                    <a:pt x="18743" y="6746"/>
                    <a:pt x="20428" y="11653"/>
                  </a:cubicBezTo>
                </a:path>
                <a:path w="20429" h="18670" stroke="0" extrusionOk="0">
                  <a:moveTo>
                    <a:pt x="10862" y="0"/>
                  </a:moveTo>
                  <a:cubicBezTo>
                    <a:pt x="15347" y="2609"/>
                    <a:pt x="18743" y="6746"/>
                    <a:pt x="20428" y="11653"/>
                  </a:cubicBezTo>
                  <a:lnTo>
                    <a:pt x="0" y="18670"/>
                  </a:lnTo>
                  <a:close/>
                </a:path>
              </a:pathLst>
            </a:custGeom>
            <a:noFill/>
            <a:ln w="38100">
              <a:solidFill>
                <a:srgbClr val="003399"/>
              </a:solidFill>
              <a:round/>
              <a:headEnd/>
              <a:tailEnd/>
            </a:ln>
          </p:spPr>
          <p:txBody>
            <a:bodyPr wrap="none" anchor="ctr"/>
            <a:lstStyle/>
            <a:p>
              <a:endParaRPr lang="en-US">
                <a:latin typeface="Arial"/>
                <a:cs typeface="Arial"/>
              </a:endParaRPr>
            </a:p>
          </p:txBody>
        </p:sp>
        <p:sp>
          <p:nvSpPr>
            <p:cNvPr id="48175" name="Text Box 4"/>
            <p:cNvSpPr txBox="1">
              <a:spLocks noChangeArrowheads="1"/>
            </p:cNvSpPr>
            <p:nvPr/>
          </p:nvSpPr>
          <p:spPr bwMode="auto">
            <a:xfrm>
              <a:off x="4159" y="1518"/>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p>
          </p:txBody>
        </p:sp>
      </p:grpSp>
      <p:sp>
        <p:nvSpPr>
          <p:cNvPr id="48133" name="Rectangle 5"/>
          <p:cNvSpPr>
            <a:spLocks noGrp="1" noChangeArrowheads="1"/>
          </p:cNvSpPr>
          <p:nvPr>
            <p:ph type="title"/>
          </p:nvPr>
        </p:nvSpPr>
        <p:spPr/>
        <p:txBody>
          <a:bodyPr/>
          <a:lstStyle/>
          <a:p>
            <a:pPr algn="ctr" eaLnBrk="1" hangingPunct="1"/>
            <a:r>
              <a:rPr lang="en-US" sz="3200" dirty="0">
                <a:solidFill>
                  <a:srgbClr val="C00000"/>
                </a:solidFill>
              </a:rPr>
              <a:t>Inelastic supply</a:t>
            </a:r>
          </a:p>
        </p:txBody>
      </p:sp>
      <p:sp>
        <p:nvSpPr>
          <p:cNvPr id="8" name="Text Placeholder 7"/>
          <p:cNvSpPr>
            <a:spLocks noGrp="1"/>
          </p:cNvSpPr>
          <p:nvPr>
            <p:ph idx="1"/>
          </p:nvPr>
        </p:nvSpPr>
        <p:spPr>
          <a:xfrm>
            <a:off x="228600" y="1905000"/>
            <a:ext cx="3843759" cy="4333875"/>
          </a:xfrm>
        </p:spPr>
        <p:txBody>
          <a:bodyPr>
            <a:normAutofit/>
          </a:bodyPr>
          <a:lstStyle/>
          <a:p>
            <a:r>
              <a:rPr lang="en-US" b="1" i="1" dirty="0"/>
              <a:t>S</a:t>
            </a:r>
            <a:r>
              <a:rPr lang="en-US" dirty="0"/>
              <a:t> curve:</a:t>
            </a:r>
          </a:p>
          <a:p>
            <a:pPr marL="0" indent="0">
              <a:buNone/>
            </a:pPr>
            <a:r>
              <a:rPr lang="en-US" dirty="0"/>
              <a:t>	</a:t>
            </a:r>
            <a:r>
              <a:rPr lang="en-US" dirty="0">
                <a:solidFill>
                  <a:srgbClr val="0000FF"/>
                </a:solidFill>
              </a:rPr>
              <a:t>relatively steep</a:t>
            </a:r>
          </a:p>
          <a:p>
            <a:r>
              <a:rPr lang="en-US" dirty="0"/>
              <a:t>Sellers’ price sensitivity:</a:t>
            </a:r>
          </a:p>
          <a:p>
            <a:pPr marL="0" indent="0">
              <a:buNone/>
            </a:pPr>
            <a:r>
              <a:rPr lang="en-US" dirty="0"/>
              <a:t>	</a:t>
            </a:r>
            <a:r>
              <a:rPr lang="en-US" dirty="0">
                <a:solidFill>
                  <a:srgbClr val="0000FF"/>
                </a:solidFill>
              </a:rPr>
              <a:t>relatively low</a:t>
            </a:r>
          </a:p>
          <a:p>
            <a:r>
              <a:rPr lang="en-US" dirty="0"/>
              <a:t>Elasticity:</a:t>
            </a:r>
          </a:p>
          <a:p>
            <a:pPr marL="0" indent="0">
              <a:buNone/>
            </a:pPr>
            <a:r>
              <a:rPr lang="en-US" dirty="0"/>
              <a:t>	</a:t>
            </a:r>
            <a:r>
              <a:rPr lang="en-US" dirty="0">
                <a:solidFill>
                  <a:srgbClr val="0000FF"/>
                </a:solidFill>
              </a:rPr>
              <a:t>&lt; 1</a:t>
            </a:r>
            <a:endParaRPr lang="en-US" dirty="0"/>
          </a:p>
        </p:txBody>
      </p:sp>
      <p:sp>
        <p:nvSpPr>
          <p:cNvPr id="10" name="Slide Number Placeholder 9"/>
          <p:cNvSpPr>
            <a:spLocks noGrp="1"/>
          </p:cNvSpPr>
          <p:nvPr>
            <p:ph type="sldNum" sz="quarter" idx="10"/>
          </p:nvPr>
        </p:nvSpPr>
        <p:spPr/>
        <p:txBody>
          <a:bodyPr/>
          <a:lstStyle/>
          <a:p>
            <a:pPr>
              <a:defRPr/>
            </a:pPr>
            <a:fld id="{2F37425F-5E17-4209-B948-B5CE2119E408}" type="slidenum">
              <a:rPr lang="en-US" smtClean="0"/>
              <a:pPr>
                <a:defRPr/>
              </a:pPr>
              <a:t>43</a:t>
            </a:fld>
            <a:endParaRPr lang="en-US" dirty="0"/>
          </a:p>
        </p:txBody>
      </p:sp>
      <p:grpSp>
        <p:nvGrpSpPr>
          <p:cNvPr id="3" name="Group 6"/>
          <p:cNvGrpSpPr>
            <a:grpSpLocks/>
          </p:cNvGrpSpPr>
          <p:nvPr/>
        </p:nvGrpSpPr>
        <p:grpSpPr bwMode="auto">
          <a:xfrm>
            <a:off x="4826000" y="2114550"/>
            <a:ext cx="3870325" cy="3060700"/>
            <a:chOff x="3226" y="1041"/>
            <a:chExt cx="2146" cy="1792"/>
          </a:xfrm>
        </p:grpSpPr>
        <p:grpSp>
          <p:nvGrpSpPr>
            <p:cNvPr id="4" name="Group 7"/>
            <p:cNvGrpSpPr>
              <a:grpSpLocks/>
            </p:cNvGrpSpPr>
            <p:nvPr/>
          </p:nvGrpSpPr>
          <p:grpSpPr bwMode="auto">
            <a:xfrm>
              <a:off x="3421" y="1302"/>
              <a:ext cx="1661" cy="1413"/>
              <a:chOff x="1098" y="1361"/>
              <a:chExt cx="2116" cy="2027"/>
            </a:xfrm>
          </p:grpSpPr>
          <p:sp>
            <p:nvSpPr>
              <p:cNvPr id="48172" name="Line 8"/>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8173" name="Line 9"/>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8170" name="Text Box 10"/>
            <p:cNvSpPr txBox="1">
              <a:spLocks noChangeArrowheads="1"/>
            </p:cNvSpPr>
            <p:nvPr/>
          </p:nvSpPr>
          <p:spPr bwMode="auto">
            <a:xfrm>
              <a:off x="3226" y="1041"/>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48171" name="Text Box 11"/>
            <p:cNvSpPr txBox="1">
              <a:spLocks noChangeArrowheads="1"/>
            </p:cNvSpPr>
            <p:nvPr/>
          </p:nvSpPr>
          <p:spPr bwMode="auto">
            <a:xfrm>
              <a:off x="4985" y="2565"/>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sp>
        <p:nvSpPr>
          <p:cNvPr id="48135" name="Text Box 12"/>
          <p:cNvSpPr txBox="1">
            <a:spLocks noChangeArrowheads="1"/>
          </p:cNvSpPr>
          <p:nvPr/>
        </p:nvSpPr>
        <p:spPr bwMode="auto">
          <a:xfrm>
            <a:off x="5922963" y="4948238"/>
            <a:ext cx="587375" cy="457200"/>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sp>
        <p:nvSpPr>
          <p:cNvPr id="48136" name="Text Box 13"/>
          <p:cNvSpPr txBox="1">
            <a:spLocks noChangeArrowheads="1"/>
          </p:cNvSpPr>
          <p:nvPr/>
        </p:nvSpPr>
        <p:spPr bwMode="auto">
          <a:xfrm>
            <a:off x="4567238" y="3686175"/>
            <a:ext cx="596900" cy="457200"/>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sp>
        <p:nvSpPr>
          <p:cNvPr id="48137" name="Line 14"/>
          <p:cNvSpPr>
            <a:spLocks noChangeShapeType="1"/>
          </p:cNvSpPr>
          <p:nvPr/>
        </p:nvSpPr>
        <p:spPr bwMode="auto">
          <a:xfrm>
            <a:off x="6223000" y="3922713"/>
            <a:ext cx="0" cy="1044575"/>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8138" name="Line 15"/>
          <p:cNvSpPr>
            <a:spLocks noChangeShapeType="1"/>
          </p:cNvSpPr>
          <p:nvPr/>
        </p:nvSpPr>
        <p:spPr bwMode="auto">
          <a:xfrm>
            <a:off x="5183188" y="3916363"/>
            <a:ext cx="105092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8139" name="Oval 16"/>
          <p:cNvSpPr>
            <a:spLocks noChangeArrowheads="1"/>
          </p:cNvSpPr>
          <p:nvPr/>
        </p:nvSpPr>
        <p:spPr bwMode="auto">
          <a:xfrm>
            <a:off x="6148388" y="3846513"/>
            <a:ext cx="139700" cy="138112"/>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5" name="Group 17"/>
          <p:cNvGrpSpPr>
            <a:grpSpLocks/>
          </p:cNvGrpSpPr>
          <p:nvPr/>
        </p:nvGrpSpPr>
        <p:grpSpPr bwMode="auto">
          <a:xfrm>
            <a:off x="6457950" y="3243263"/>
            <a:ext cx="547688" cy="2165350"/>
            <a:chOff x="4068" y="2043"/>
            <a:chExt cx="345" cy="1364"/>
          </a:xfrm>
        </p:grpSpPr>
        <p:sp>
          <p:nvSpPr>
            <p:cNvPr id="48167" name="Text Box 18"/>
            <p:cNvSpPr txBox="1">
              <a:spLocks noChangeArrowheads="1"/>
            </p:cNvSpPr>
            <p:nvPr/>
          </p:nvSpPr>
          <p:spPr bwMode="auto">
            <a:xfrm>
              <a:off x="4068" y="3119"/>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48168" name="Line 19"/>
            <p:cNvSpPr>
              <a:spLocks noChangeShapeType="1"/>
            </p:cNvSpPr>
            <p:nvPr/>
          </p:nvSpPr>
          <p:spPr bwMode="auto">
            <a:xfrm>
              <a:off x="4202" y="2043"/>
              <a:ext cx="2" cy="1084"/>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nvGrpSpPr>
          <p:cNvPr id="6" name="Group 20"/>
          <p:cNvGrpSpPr>
            <a:grpSpLocks/>
          </p:cNvGrpSpPr>
          <p:nvPr/>
        </p:nvGrpSpPr>
        <p:grpSpPr bwMode="auto">
          <a:xfrm>
            <a:off x="4560888" y="3040063"/>
            <a:ext cx="2174875" cy="457200"/>
            <a:chOff x="2873" y="1915"/>
            <a:chExt cx="1370" cy="288"/>
          </a:xfrm>
        </p:grpSpPr>
        <p:sp>
          <p:nvSpPr>
            <p:cNvPr id="48164" name="Text Box 21"/>
            <p:cNvSpPr txBox="1">
              <a:spLocks noChangeArrowheads="1"/>
            </p:cNvSpPr>
            <p:nvPr/>
          </p:nvSpPr>
          <p:spPr bwMode="auto">
            <a:xfrm>
              <a:off x="2873" y="1915"/>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48165" name="Line 22"/>
            <p:cNvSpPr>
              <a:spLocks noChangeShapeType="1"/>
            </p:cNvSpPr>
            <p:nvPr/>
          </p:nvSpPr>
          <p:spPr bwMode="auto">
            <a:xfrm>
              <a:off x="3264" y="2043"/>
              <a:ext cx="93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8166" name="Oval 23"/>
            <p:cNvSpPr>
              <a:spLocks noChangeArrowheads="1"/>
            </p:cNvSpPr>
            <p:nvPr/>
          </p:nvSpPr>
          <p:spPr bwMode="auto">
            <a:xfrm>
              <a:off x="4155" y="199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414744" name="Line 24"/>
          <p:cNvSpPr>
            <a:spLocks noChangeShapeType="1"/>
          </p:cNvSpPr>
          <p:nvPr/>
        </p:nvSpPr>
        <p:spPr bwMode="auto">
          <a:xfrm flipH="1" flipV="1">
            <a:off x="5313363" y="3252788"/>
            <a:ext cx="0" cy="657225"/>
          </a:xfrm>
          <a:prstGeom prst="line">
            <a:avLst/>
          </a:prstGeom>
          <a:noFill/>
          <a:ln w="50800">
            <a:solidFill>
              <a:srgbClr val="FF0066"/>
            </a:solidFill>
            <a:round/>
            <a:headEnd/>
            <a:tailEnd type="triangle" w="lg" len="med"/>
          </a:ln>
        </p:spPr>
        <p:txBody>
          <a:bodyPr/>
          <a:lstStyle/>
          <a:p>
            <a:endParaRPr lang="en-US">
              <a:latin typeface="Arial"/>
              <a:cs typeface="Arial"/>
            </a:endParaRPr>
          </a:p>
        </p:txBody>
      </p:sp>
      <p:sp>
        <p:nvSpPr>
          <p:cNvPr id="414745" name="Line 25"/>
          <p:cNvSpPr>
            <a:spLocks noChangeShapeType="1"/>
          </p:cNvSpPr>
          <p:nvPr/>
        </p:nvSpPr>
        <p:spPr bwMode="auto">
          <a:xfrm rot="-5400000">
            <a:off x="6453982" y="4618831"/>
            <a:ext cx="0" cy="423863"/>
          </a:xfrm>
          <a:prstGeom prst="line">
            <a:avLst/>
          </a:prstGeom>
          <a:noFill/>
          <a:ln w="50800">
            <a:solidFill>
              <a:srgbClr val="009900"/>
            </a:solidFill>
            <a:round/>
            <a:headEnd/>
            <a:tailEnd type="triangle" w="lg" len="med"/>
          </a:ln>
        </p:spPr>
        <p:txBody>
          <a:bodyPr/>
          <a:lstStyle/>
          <a:p>
            <a:endParaRPr lang="en-US">
              <a:latin typeface="Arial"/>
              <a:cs typeface="Arial"/>
            </a:endParaRPr>
          </a:p>
        </p:txBody>
      </p:sp>
      <p:sp>
        <p:nvSpPr>
          <p:cNvPr id="414746" name="Text Box 26"/>
          <p:cNvSpPr txBox="1">
            <a:spLocks noChangeArrowheads="1"/>
          </p:cNvSpPr>
          <p:nvPr/>
        </p:nvSpPr>
        <p:spPr bwMode="auto">
          <a:xfrm>
            <a:off x="5562600" y="5410200"/>
            <a:ext cx="2166937" cy="830997"/>
          </a:xfrm>
          <a:prstGeom prst="rect">
            <a:avLst/>
          </a:prstGeom>
          <a:solidFill>
            <a:srgbClr val="66FF66"/>
          </a:solidFill>
          <a:ln w="9525">
            <a:solidFill>
              <a:srgbClr val="006600"/>
            </a:solid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rises less than 10%</a:t>
            </a:r>
          </a:p>
        </p:txBody>
      </p:sp>
      <p:sp>
        <p:nvSpPr>
          <p:cNvPr id="4814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14748" name="Text Box 28"/>
          <p:cNvSpPr txBox="1">
            <a:spLocks noChangeArrowheads="1"/>
          </p:cNvSpPr>
          <p:nvPr/>
        </p:nvSpPr>
        <p:spPr bwMode="auto">
          <a:xfrm>
            <a:off x="6073775" y="871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006600"/>
                </a:solidFill>
                <a:latin typeface="Arial"/>
                <a:cs typeface="Arial"/>
              </a:rPr>
              <a:t>&lt; 10%</a:t>
            </a:r>
            <a:endParaRPr lang="en-US" sz="2500" b="1" i="1" baseline="30000" dirty="0">
              <a:solidFill>
                <a:srgbClr val="006600"/>
              </a:solidFill>
              <a:latin typeface="Arial"/>
              <a:cs typeface="Arial"/>
            </a:endParaRPr>
          </a:p>
        </p:txBody>
      </p:sp>
      <p:sp>
        <p:nvSpPr>
          <p:cNvPr id="414749" name="Text Box 29"/>
          <p:cNvSpPr txBox="1">
            <a:spLocks noChangeArrowheads="1"/>
          </p:cNvSpPr>
          <p:nvPr/>
        </p:nvSpPr>
        <p:spPr bwMode="auto">
          <a:xfrm>
            <a:off x="6080125" y="1379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FF0066"/>
                </a:solidFill>
                <a:latin typeface="Arial"/>
                <a:cs typeface="Arial"/>
              </a:rPr>
              <a:t>10%</a:t>
            </a:r>
            <a:endParaRPr lang="en-US" sz="2500" b="1" i="1" baseline="30000" dirty="0">
              <a:solidFill>
                <a:srgbClr val="FF0066"/>
              </a:solidFill>
              <a:latin typeface="Arial"/>
              <a:cs typeface="Arial"/>
            </a:endParaRPr>
          </a:p>
        </p:txBody>
      </p:sp>
      <p:sp>
        <p:nvSpPr>
          <p:cNvPr id="414750" name="Text Box 30"/>
          <p:cNvSpPr txBox="1">
            <a:spLocks noChangeArrowheads="1"/>
          </p:cNvSpPr>
          <p:nvPr/>
        </p:nvSpPr>
        <p:spPr bwMode="auto">
          <a:xfrm>
            <a:off x="7218363" y="1111250"/>
            <a:ext cx="682625" cy="488950"/>
          </a:xfrm>
          <a:prstGeom prst="rect">
            <a:avLst/>
          </a:prstGeom>
          <a:noFill/>
          <a:ln w="9525">
            <a:noFill/>
            <a:miter lim="800000"/>
            <a:headEnd/>
            <a:tailEnd/>
          </a:ln>
        </p:spPr>
        <p:txBody>
          <a:bodyPr>
            <a:spAutoFit/>
          </a:bodyPr>
          <a:lstStyle/>
          <a:p>
            <a:pPr algn="ctr">
              <a:spcBef>
                <a:spcPct val="50000"/>
              </a:spcBef>
            </a:pPr>
            <a:r>
              <a:rPr lang="en-US" sz="2600">
                <a:solidFill>
                  <a:srgbClr val="0000FF"/>
                </a:solidFill>
                <a:latin typeface="Arial"/>
                <a:cs typeface="Arial"/>
              </a:rPr>
              <a:t>&lt; 1</a:t>
            </a:r>
          </a:p>
        </p:txBody>
      </p:sp>
      <p:grpSp>
        <p:nvGrpSpPr>
          <p:cNvPr id="7" name="Group 31"/>
          <p:cNvGrpSpPr>
            <a:grpSpLocks/>
          </p:cNvGrpSpPr>
          <p:nvPr/>
        </p:nvGrpSpPr>
        <p:grpSpPr bwMode="auto">
          <a:xfrm>
            <a:off x="741363" y="874713"/>
            <a:ext cx="6413500" cy="981075"/>
            <a:chOff x="747" y="551"/>
            <a:chExt cx="4040" cy="618"/>
          </a:xfrm>
        </p:grpSpPr>
        <p:sp>
          <p:nvSpPr>
            <p:cNvPr id="48157" name="Text Box 32"/>
            <p:cNvSpPr txBox="1">
              <a:spLocks noChangeArrowheads="1"/>
            </p:cNvSpPr>
            <p:nvPr/>
          </p:nvSpPr>
          <p:spPr bwMode="auto">
            <a:xfrm>
              <a:off x="747" y="603"/>
              <a:ext cx="1436" cy="521"/>
            </a:xfrm>
            <a:prstGeom prst="rect">
              <a:avLst/>
            </a:prstGeom>
            <a:noFill/>
            <a:ln w="9525">
              <a:noFill/>
              <a:miter lim="800000"/>
              <a:headEnd/>
              <a:tailEnd/>
            </a:ln>
          </p:spPr>
          <p:txBody>
            <a:bodyPr>
              <a:spAutoFit/>
            </a:bodyPr>
            <a:lstStyle/>
            <a:p>
              <a:pPr algn="ctr">
                <a:lnSpc>
                  <a:spcPct val="95000"/>
                </a:lnSpc>
                <a:spcBef>
                  <a:spcPct val="50000"/>
                </a:spcBef>
              </a:pPr>
              <a:r>
                <a:rPr lang="en-US" sz="2500">
                  <a:latin typeface="Arial"/>
                  <a:cs typeface="Arial"/>
                </a:rPr>
                <a:t>Price elasticity </a:t>
              </a:r>
              <a:br>
                <a:rPr lang="en-US" sz="2500">
                  <a:latin typeface="Arial"/>
                  <a:cs typeface="Arial"/>
                </a:rPr>
              </a:br>
              <a:r>
                <a:rPr lang="en-US" sz="2500">
                  <a:latin typeface="Arial"/>
                  <a:cs typeface="Arial"/>
                </a:rPr>
                <a:t>of supply</a:t>
              </a:r>
            </a:p>
          </p:txBody>
        </p:sp>
        <p:sp>
          <p:nvSpPr>
            <p:cNvPr id="48158" name="Text Box 33"/>
            <p:cNvSpPr txBox="1">
              <a:spLocks noChangeArrowheads="1"/>
            </p:cNvSpPr>
            <p:nvPr/>
          </p:nvSpPr>
          <p:spPr bwMode="auto">
            <a:xfrm>
              <a:off x="2091" y="704"/>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48159" name="Text Box 34"/>
            <p:cNvSpPr txBox="1">
              <a:spLocks noChangeArrowheads="1"/>
            </p:cNvSpPr>
            <p:nvPr/>
          </p:nvSpPr>
          <p:spPr bwMode="auto">
            <a:xfrm>
              <a:off x="2358" y="55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Q</a:t>
              </a:r>
              <a:endParaRPr lang="en-US" sz="2500" b="1" i="1" baseline="30000">
                <a:latin typeface="Arial"/>
                <a:cs typeface="Arial"/>
              </a:endParaRPr>
            </a:p>
          </p:txBody>
        </p:sp>
        <p:sp>
          <p:nvSpPr>
            <p:cNvPr id="48160" name="Text Box 35"/>
            <p:cNvSpPr txBox="1">
              <a:spLocks noChangeArrowheads="1"/>
            </p:cNvSpPr>
            <p:nvPr/>
          </p:nvSpPr>
          <p:spPr bwMode="auto">
            <a:xfrm>
              <a:off x="2362" y="87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P</a:t>
              </a:r>
              <a:endParaRPr lang="en-US" sz="2500" b="1" i="1" baseline="30000">
                <a:latin typeface="Arial"/>
                <a:cs typeface="Arial"/>
              </a:endParaRPr>
            </a:p>
          </p:txBody>
        </p:sp>
        <p:sp>
          <p:nvSpPr>
            <p:cNvPr id="48161" name="Line 36"/>
            <p:cNvSpPr>
              <a:spLocks noChangeShapeType="1"/>
            </p:cNvSpPr>
            <p:nvPr/>
          </p:nvSpPr>
          <p:spPr bwMode="auto">
            <a:xfrm>
              <a:off x="2417" y="859"/>
              <a:ext cx="1404" cy="0"/>
            </a:xfrm>
            <a:prstGeom prst="line">
              <a:avLst/>
            </a:prstGeom>
            <a:noFill/>
            <a:ln w="12700">
              <a:solidFill>
                <a:schemeClr val="tx1"/>
              </a:solidFill>
              <a:round/>
              <a:headEnd/>
              <a:tailEnd/>
            </a:ln>
          </p:spPr>
          <p:txBody>
            <a:bodyPr/>
            <a:lstStyle/>
            <a:p>
              <a:endParaRPr lang="en-US">
                <a:latin typeface="Arial"/>
                <a:cs typeface="Arial"/>
              </a:endParaRPr>
            </a:p>
          </p:txBody>
        </p:sp>
        <p:sp>
          <p:nvSpPr>
            <p:cNvPr id="48162" name="Text Box 37"/>
            <p:cNvSpPr txBox="1">
              <a:spLocks noChangeArrowheads="1"/>
            </p:cNvSpPr>
            <p:nvPr/>
          </p:nvSpPr>
          <p:spPr bwMode="auto">
            <a:xfrm>
              <a:off x="3839" y="702"/>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48163" name="Line 38"/>
            <p:cNvSpPr>
              <a:spLocks noChangeShapeType="1"/>
            </p:cNvSpPr>
            <p:nvPr/>
          </p:nvSpPr>
          <p:spPr bwMode="auto">
            <a:xfrm>
              <a:off x="4171" y="860"/>
              <a:ext cx="6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14759" name="Text Box 39"/>
          <p:cNvSpPr txBox="1">
            <a:spLocks noChangeArrowheads="1"/>
          </p:cNvSpPr>
          <p:nvPr/>
        </p:nvSpPr>
        <p:spPr bwMode="auto">
          <a:xfrm>
            <a:off x="3321134" y="3207603"/>
            <a:ext cx="1265238" cy="830997"/>
          </a:xfrm>
          <a:prstGeom prst="rect">
            <a:avLst/>
          </a:prstGeom>
          <a:solidFill>
            <a:srgbClr val="FFCCCC">
              <a:alpha val="50195"/>
            </a:srgbClr>
          </a:solidFill>
          <a:ln w="9525">
            <a:solidFill>
              <a:srgbClr val="FF0066"/>
            </a:solid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rises by 10%</a:t>
            </a:r>
          </a:p>
        </p:txBody>
      </p:sp>
      <p:sp>
        <p:nvSpPr>
          <p:cNvPr id="43"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30993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4759"/>
                                        </p:tgtEl>
                                        <p:attrNameLst>
                                          <p:attrName>style.visibility</p:attrName>
                                        </p:attrNameLst>
                                      </p:cBhvr>
                                      <p:to>
                                        <p:strVal val="visible"/>
                                      </p:to>
                                    </p:set>
                                    <p:animEffect transition="in" filter="fade">
                                      <p:cBhvr>
                                        <p:cTn id="7" dur="500"/>
                                        <p:tgtEl>
                                          <p:spTgt spid="4147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4749"/>
                                        </p:tgtEl>
                                        <p:attrNameLst>
                                          <p:attrName>style.visibility</p:attrName>
                                        </p:attrNameLst>
                                      </p:cBhvr>
                                      <p:to>
                                        <p:strVal val="visible"/>
                                      </p:to>
                                    </p:set>
                                    <p:animEffect transition="in" filter="fade">
                                      <p:cBhvr>
                                        <p:cTn id="10" dur="500"/>
                                        <p:tgtEl>
                                          <p:spTgt spid="414749"/>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14744"/>
                                        </p:tgtEl>
                                        <p:attrNameLst>
                                          <p:attrName>style.visibility</p:attrName>
                                        </p:attrNameLst>
                                      </p:cBhvr>
                                      <p:to>
                                        <p:strVal val="visible"/>
                                      </p:to>
                                    </p:set>
                                    <p:animEffect transition="in" filter="wipe(down)">
                                      <p:cBhvr>
                                        <p:cTn id="14" dur="500"/>
                                        <p:tgtEl>
                                          <p:spTgt spid="41474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4746"/>
                                        </p:tgtEl>
                                        <p:attrNameLst>
                                          <p:attrName>style.visibility</p:attrName>
                                        </p:attrNameLst>
                                      </p:cBhvr>
                                      <p:to>
                                        <p:strVal val="visible"/>
                                      </p:to>
                                    </p:set>
                                    <p:animEffect transition="in" filter="fade">
                                      <p:cBhvr>
                                        <p:cTn id="23" dur="500"/>
                                        <p:tgtEl>
                                          <p:spTgt spid="41474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4748"/>
                                        </p:tgtEl>
                                        <p:attrNameLst>
                                          <p:attrName>style.visibility</p:attrName>
                                        </p:attrNameLst>
                                      </p:cBhvr>
                                      <p:to>
                                        <p:strVal val="visible"/>
                                      </p:to>
                                    </p:set>
                                    <p:animEffect transition="in" filter="fade">
                                      <p:cBhvr>
                                        <p:cTn id="26" dur="500"/>
                                        <p:tgtEl>
                                          <p:spTgt spid="414748"/>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14745"/>
                                        </p:tgtEl>
                                        <p:attrNameLst>
                                          <p:attrName>style.visibility</p:attrName>
                                        </p:attrNameLst>
                                      </p:cBhvr>
                                      <p:to>
                                        <p:strVal val="visible"/>
                                      </p:to>
                                    </p:set>
                                    <p:animEffect transition="in" filter="wipe(left)">
                                      <p:cBhvr>
                                        <p:cTn id="30" dur="500"/>
                                        <p:tgtEl>
                                          <p:spTgt spid="414745"/>
                                        </p:tgtEl>
                                      </p:cBhvr>
                                    </p:animEffect>
                                  </p:childTnLst>
                                </p:cTn>
                              </p:par>
                              <p:par>
                                <p:cTn id="31" presetID="22" presetClass="entr" presetSubtype="1"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14750"/>
                                        </p:tgtEl>
                                        <p:attrNameLst>
                                          <p:attrName>style.visibility</p:attrName>
                                        </p:attrNameLst>
                                      </p:cBhvr>
                                      <p:to>
                                        <p:strVal val="visible"/>
                                      </p:to>
                                    </p:set>
                                    <p:animEffect transition="in" filter="fade">
                                      <p:cBhvr>
                                        <p:cTn id="38" dur="500"/>
                                        <p:tgtEl>
                                          <p:spTgt spid="414750"/>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wipe(left)">
                                      <p:cBhvr>
                                        <p:cTn id="42" dur="500"/>
                                        <p:tgtEl>
                                          <p:spTgt spid="8">
                                            <p:txEl>
                                              <p:pRg st="0" end="0"/>
                                            </p:txEl>
                                          </p:spTgt>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8">
                                            <p:txEl>
                                              <p:pRg st="1" end="1"/>
                                            </p:txEl>
                                          </p:spTgt>
                                        </p:tgtEl>
                                        <p:attrNameLst>
                                          <p:attrName>style.visibility</p:attrName>
                                        </p:attrNameLst>
                                      </p:cBhvr>
                                      <p:to>
                                        <p:strVal val="visible"/>
                                      </p:to>
                                    </p:set>
                                    <p:animEffect transition="in" filter="wipe(left)">
                                      <p:cBhvr>
                                        <p:cTn id="46" dur="500"/>
                                        <p:tgtEl>
                                          <p:spTgt spid="8">
                                            <p:txEl>
                                              <p:pRg st="1" end="1"/>
                                            </p:txEl>
                                          </p:spTgt>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8">
                                            <p:txEl>
                                              <p:pRg st="2" end="2"/>
                                            </p:txEl>
                                          </p:spTgt>
                                        </p:tgtEl>
                                        <p:attrNameLst>
                                          <p:attrName>style.visibility</p:attrName>
                                        </p:attrNameLst>
                                      </p:cBhvr>
                                      <p:to>
                                        <p:strVal val="visible"/>
                                      </p:to>
                                    </p:set>
                                    <p:animEffect transition="in" filter="wipe(left)">
                                      <p:cBhvr>
                                        <p:cTn id="50" dur="500"/>
                                        <p:tgtEl>
                                          <p:spTgt spid="8">
                                            <p:txEl>
                                              <p:pRg st="2" end="2"/>
                                            </p:txEl>
                                          </p:spTgt>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Effect transition="in" filter="wipe(left)">
                                      <p:cBhvr>
                                        <p:cTn id="54" dur="500"/>
                                        <p:tgtEl>
                                          <p:spTgt spid="8">
                                            <p:txEl>
                                              <p:pRg st="3" end="3"/>
                                            </p:txEl>
                                          </p:spTgt>
                                        </p:tgtEl>
                                      </p:cBhvr>
                                    </p:animEffect>
                                  </p:childTnLst>
                                </p:cTn>
                              </p:par>
                            </p:childTnLst>
                          </p:cTn>
                        </p:par>
                        <p:par>
                          <p:cTn id="55" fill="hold">
                            <p:stCondLst>
                              <p:cond delay="2500"/>
                            </p:stCondLst>
                            <p:childTnLst>
                              <p:par>
                                <p:cTn id="56" presetID="22" presetClass="entr" presetSubtype="8" fill="hold" grpId="0" nodeType="afterEffect">
                                  <p:stCondLst>
                                    <p:cond delay="0"/>
                                  </p:stCondLst>
                                  <p:childTnLst>
                                    <p:set>
                                      <p:cBhvr>
                                        <p:cTn id="57" dur="1" fill="hold">
                                          <p:stCondLst>
                                            <p:cond delay="0"/>
                                          </p:stCondLst>
                                        </p:cTn>
                                        <p:tgtEl>
                                          <p:spTgt spid="8">
                                            <p:txEl>
                                              <p:pRg st="4" end="4"/>
                                            </p:txEl>
                                          </p:spTgt>
                                        </p:tgtEl>
                                        <p:attrNameLst>
                                          <p:attrName>style.visibility</p:attrName>
                                        </p:attrNameLst>
                                      </p:cBhvr>
                                      <p:to>
                                        <p:strVal val="visible"/>
                                      </p:to>
                                    </p:set>
                                    <p:animEffect transition="in" filter="wipe(left)">
                                      <p:cBhvr>
                                        <p:cTn id="58" dur="500"/>
                                        <p:tgtEl>
                                          <p:spTgt spid="8">
                                            <p:txEl>
                                              <p:pRg st="4" end="4"/>
                                            </p:txEl>
                                          </p:spTgt>
                                        </p:tgtEl>
                                      </p:cBhvr>
                                    </p:animEffect>
                                  </p:childTnLst>
                                </p:cTn>
                              </p:par>
                            </p:childTnLst>
                          </p:cTn>
                        </p:par>
                        <p:par>
                          <p:cTn id="59" fill="hold">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8">
                                            <p:txEl>
                                              <p:pRg st="5" end="5"/>
                                            </p:txEl>
                                          </p:spTgt>
                                        </p:tgtEl>
                                        <p:attrNameLst>
                                          <p:attrName>style.visibility</p:attrName>
                                        </p:attrNameLst>
                                      </p:cBhvr>
                                      <p:to>
                                        <p:strVal val="visible"/>
                                      </p:to>
                                    </p:set>
                                    <p:animEffect transition="in" filter="wipe(left)">
                                      <p:cBhvr>
                                        <p:cTn id="6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14744" grpId="0" animBg="1"/>
      <p:bldP spid="414745" grpId="0" animBg="1"/>
      <p:bldP spid="414746" grpId="0" animBg="1"/>
      <p:bldP spid="414748" grpId="0"/>
      <p:bldP spid="414749" grpId="0"/>
      <p:bldP spid="414750" grpId="0"/>
      <p:bldP spid="41475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89538" y="2490788"/>
            <a:ext cx="2505075" cy="2473325"/>
            <a:chOff x="3269" y="1569"/>
            <a:chExt cx="1578" cy="1558"/>
          </a:xfrm>
        </p:grpSpPr>
        <p:sp>
          <p:nvSpPr>
            <p:cNvPr id="49198" name="Line 3"/>
            <p:cNvSpPr>
              <a:spLocks noChangeShapeType="1"/>
            </p:cNvSpPr>
            <p:nvPr/>
          </p:nvSpPr>
          <p:spPr bwMode="auto">
            <a:xfrm flipV="1">
              <a:off x="3269" y="1802"/>
              <a:ext cx="1305" cy="1325"/>
            </a:xfrm>
            <a:prstGeom prst="line">
              <a:avLst/>
            </a:prstGeom>
            <a:noFill/>
            <a:ln w="38100">
              <a:solidFill>
                <a:srgbClr val="003399"/>
              </a:solidFill>
              <a:round/>
              <a:headEnd/>
              <a:tailEnd/>
            </a:ln>
          </p:spPr>
          <p:txBody>
            <a:bodyPr/>
            <a:lstStyle/>
            <a:p>
              <a:endParaRPr lang="en-US">
                <a:latin typeface="Arial"/>
                <a:cs typeface="Arial"/>
              </a:endParaRPr>
            </a:p>
          </p:txBody>
        </p:sp>
        <p:sp>
          <p:nvSpPr>
            <p:cNvPr id="49199" name="Text Box 4"/>
            <p:cNvSpPr txBox="1">
              <a:spLocks noChangeArrowheads="1"/>
            </p:cNvSpPr>
            <p:nvPr/>
          </p:nvSpPr>
          <p:spPr bwMode="auto">
            <a:xfrm>
              <a:off x="4447" y="1569"/>
              <a:ext cx="40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p>
          </p:txBody>
        </p:sp>
      </p:grpSp>
      <p:sp>
        <p:nvSpPr>
          <p:cNvPr id="49157" name="Rectangle 5"/>
          <p:cNvSpPr>
            <a:spLocks noGrp="1" noChangeArrowheads="1"/>
          </p:cNvSpPr>
          <p:nvPr>
            <p:ph type="title"/>
          </p:nvPr>
        </p:nvSpPr>
        <p:spPr/>
        <p:txBody>
          <a:bodyPr/>
          <a:lstStyle/>
          <a:p>
            <a:pPr algn="ctr" eaLnBrk="1" hangingPunct="1"/>
            <a:r>
              <a:rPr lang="en-US" sz="3200" dirty="0">
                <a:solidFill>
                  <a:srgbClr val="C00000"/>
                </a:solidFill>
              </a:rPr>
              <a:t>Unit elastic supply</a:t>
            </a:r>
          </a:p>
        </p:txBody>
      </p:sp>
      <p:sp>
        <p:nvSpPr>
          <p:cNvPr id="8" name="Text Placeholder 7"/>
          <p:cNvSpPr>
            <a:spLocks noGrp="1"/>
          </p:cNvSpPr>
          <p:nvPr>
            <p:ph idx="1"/>
          </p:nvPr>
        </p:nvSpPr>
        <p:spPr>
          <a:xfrm>
            <a:off x="0" y="1838818"/>
            <a:ext cx="4491038" cy="4333875"/>
          </a:xfrm>
        </p:spPr>
        <p:txBody>
          <a:bodyPr>
            <a:noAutofit/>
          </a:bodyPr>
          <a:lstStyle/>
          <a:p>
            <a:r>
              <a:rPr lang="en-US" b="1" i="1" dirty="0"/>
              <a:t>S</a:t>
            </a:r>
            <a:r>
              <a:rPr lang="en-US" dirty="0"/>
              <a:t> curve:</a:t>
            </a:r>
          </a:p>
          <a:p>
            <a:pPr marL="0" indent="0">
              <a:buNone/>
            </a:pPr>
            <a:r>
              <a:rPr lang="en-US" dirty="0"/>
              <a:t>	</a:t>
            </a:r>
            <a:r>
              <a:rPr lang="en-US" dirty="0">
                <a:solidFill>
                  <a:srgbClr val="0000FF"/>
                </a:solidFill>
              </a:rPr>
              <a:t>intermediate slope</a:t>
            </a:r>
          </a:p>
          <a:p>
            <a:r>
              <a:rPr lang="en-US" dirty="0"/>
              <a:t>Sellers’ price sensitivity:</a:t>
            </a:r>
          </a:p>
          <a:p>
            <a:pPr marL="0" indent="0">
              <a:buNone/>
            </a:pPr>
            <a:r>
              <a:rPr lang="en-US" dirty="0"/>
              <a:t>	</a:t>
            </a:r>
            <a:r>
              <a:rPr lang="en-US" dirty="0">
                <a:solidFill>
                  <a:srgbClr val="0000FF"/>
                </a:solidFill>
              </a:rPr>
              <a:t>intermediate</a:t>
            </a:r>
          </a:p>
          <a:p>
            <a:r>
              <a:rPr lang="en-US" dirty="0"/>
              <a:t>Elasticity:</a:t>
            </a:r>
          </a:p>
          <a:p>
            <a:pPr marL="0" indent="0">
              <a:buNone/>
            </a:pPr>
            <a:r>
              <a:rPr lang="en-US" dirty="0"/>
              <a:t>	</a:t>
            </a:r>
            <a:r>
              <a:rPr lang="en-US" dirty="0">
                <a:solidFill>
                  <a:srgbClr val="0000FF"/>
                </a:solidFill>
              </a:rPr>
              <a:t>= 1</a:t>
            </a:r>
          </a:p>
          <a:p>
            <a:endParaRPr lang="en-US" dirty="0"/>
          </a:p>
        </p:txBody>
      </p:sp>
      <p:sp>
        <p:nvSpPr>
          <p:cNvPr id="10" name="Slide Number Placeholder 9"/>
          <p:cNvSpPr>
            <a:spLocks noGrp="1"/>
          </p:cNvSpPr>
          <p:nvPr>
            <p:ph type="sldNum" sz="quarter" idx="10"/>
          </p:nvPr>
        </p:nvSpPr>
        <p:spPr/>
        <p:txBody>
          <a:bodyPr/>
          <a:lstStyle/>
          <a:p>
            <a:pPr>
              <a:defRPr/>
            </a:pPr>
            <a:fld id="{2F37425F-5E17-4209-B948-B5CE2119E408}" type="slidenum">
              <a:rPr lang="en-US" smtClean="0"/>
              <a:pPr>
                <a:defRPr/>
              </a:pPr>
              <a:t>44</a:t>
            </a:fld>
            <a:endParaRPr lang="en-US" dirty="0"/>
          </a:p>
        </p:txBody>
      </p:sp>
      <p:grpSp>
        <p:nvGrpSpPr>
          <p:cNvPr id="3" name="Group 6"/>
          <p:cNvGrpSpPr>
            <a:grpSpLocks/>
          </p:cNvGrpSpPr>
          <p:nvPr/>
        </p:nvGrpSpPr>
        <p:grpSpPr bwMode="auto">
          <a:xfrm>
            <a:off x="4826000" y="2114550"/>
            <a:ext cx="3870325" cy="3060700"/>
            <a:chOff x="3226" y="1041"/>
            <a:chExt cx="2146" cy="1792"/>
          </a:xfrm>
        </p:grpSpPr>
        <p:grpSp>
          <p:nvGrpSpPr>
            <p:cNvPr id="4" name="Group 7"/>
            <p:cNvGrpSpPr>
              <a:grpSpLocks/>
            </p:cNvGrpSpPr>
            <p:nvPr/>
          </p:nvGrpSpPr>
          <p:grpSpPr bwMode="auto">
            <a:xfrm>
              <a:off x="3421" y="1302"/>
              <a:ext cx="1661" cy="1413"/>
              <a:chOff x="1098" y="1361"/>
              <a:chExt cx="2116" cy="2027"/>
            </a:xfrm>
          </p:grpSpPr>
          <p:sp>
            <p:nvSpPr>
              <p:cNvPr id="49196" name="Line 8"/>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9197" name="Line 9"/>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9194" name="Text Box 10"/>
            <p:cNvSpPr txBox="1">
              <a:spLocks noChangeArrowheads="1"/>
            </p:cNvSpPr>
            <p:nvPr/>
          </p:nvSpPr>
          <p:spPr bwMode="auto">
            <a:xfrm>
              <a:off x="3226" y="1041"/>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49195" name="Text Box 11"/>
            <p:cNvSpPr txBox="1">
              <a:spLocks noChangeArrowheads="1"/>
            </p:cNvSpPr>
            <p:nvPr/>
          </p:nvSpPr>
          <p:spPr bwMode="auto">
            <a:xfrm>
              <a:off x="4985" y="2565"/>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sp>
        <p:nvSpPr>
          <p:cNvPr id="49159" name="Text Box 12"/>
          <p:cNvSpPr txBox="1">
            <a:spLocks noChangeArrowheads="1"/>
          </p:cNvSpPr>
          <p:nvPr/>
        </p:nvSpPr>
        <p:spPr bwMode="auto">
          <a:xfrm>
            <a:off x="5922963" y="4948238"/>
            <a:ext cx="587375" cy="457200"/>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sp>
        <p:nvSpPr>
          <p:cNvPr id="49160" name="Text Box 13"/>
          <p:cNvSpPr txBox="1">
            <a:spLocks noChangeArrowheads="1"/>
          </p:cNvSpPr>
          <p:nvPr/>
        </p:nvSpPr>
        <p:spPr bwMode="auto">
          <a:xfrm>
            <a:off x="4567238" y="3686175"/>
            <a:ext cx="596900" cy="457200"/>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sp>
        <p:nvSpPr>
          <p:cNvPr id="49161" name="Line 14"/>
          <p:cNvSpPr>
            <a:spLocks noChangeShapeType="1"/>
          </p:cNvSpPr>
          <p:nvPr/>
        </p:nvSpPr>
        <p:spPr bwMode="auto">
          <a:xfrm>
            <a:off x="6223000" y="3922713"/>
            <a:ext cx="0" cy="1044575"/>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9162" name="Line 15"/>
          <p:cNvSpPr>
            <a:spLocks noChangeShapeType="1"/>
          </p:cNvSpPr>
          <p:nvPr/>
        </p:nvSpPr>
        <p:spPr bwMode="auto">
          <a:xfrm>
            <a:off x="5183188" y="3916363"/>
            <a:ext cx="105092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9163" name="Oval 16"/>
          <p:cNvSpPr>
            <a:spLocks noChangeArrowheads="1"/>
          </p:cNvSpPr>
          <p:nvPr/>
        </p:nvSpPr>
        <p:spPr bwMode="auto">
          <a:xfrm>
            <a:off x="6148388" y="3846513"/>
            <a:ext cx="139700" cy="138112"/>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5" name="Group 17"/>
          <p:cNvGrpSpPr>
            <a:grpSpLocks/>
          </p:cNvGrpSpPr>
          <p:nvPr/>
        </p:nvGrpSpPr>
        <p:grpSpPr bwMode="auto">
          <a:xfrm>
            <a:off x="6618288" y="3243263"/>
            <a:ext cx="547687" cy="2165350"/>
            <a:chOff x="4586" y="2043"/>
            <a:chExt cx="345" cy="1364"/>
          </a:xfrm>
        </p:grpSpPr>
        <p:sp>
          <p:nvSpPr>
            <p:cNvPr id="49191" name="Text Box 18"/>
            <p:cNvSpPr txBox="1">
              <a:spLocks noChangeArrowheads="1"/>
            </p:cNvSpPr>
            <p:nvPr/>
          </p:nvSpPr>
          <p:spPr bwMode="auto">
            <a:xfrm>
              <a:off x="4586" y="3119"/>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49192" name="Line 19"/>
            <p:cNvSpPr>
              <a:spLocks noChangeShapeType="1"/>
            </p:cNvSpPr>
            <p:nvPr/>
          </p:nvSpPr>
          <p:spPr bwMode="auto">
            <a:xfrm>
              <a:off x="4755" y="2043"/>
              <a:ext cx="2" cy="1084"/>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nvGrpSpPr>
          <p:cNvPr id="6" name="Group 20"/>
          <p:cNvGrpSpPr>
            <a:grpSpLocks/>
          </p:cNvGrpSpPr>
          <p:nvPr/>
        </p:nvGrpSpPr>
        <p:grpSpPr bwMode="auto">
          <a:xfrm>
            <a:off x="4560888" y="3040063"/>
            <a:ext cx="2395537" cy="457200"/>
            <a:chOff x="2873" y="1915"/>
            <a:chExt cx="1509" cy="288"/>
          </a:xfrm>
        </p:grpSpPr>
        <p:sp>
          <p:nvSpPr>
            <p:cNvPr id="49188" name="Text Box 21"/>
            <p:cNvSpPr txBox="1">
              <a:spLocks noChangeArrowheads="1"/>
            </p:cNvSpPr>
            <p:nvPr/>
          </p:nvSpPr>
          <p:spPr bwMode="auto">
            <a:xfrm>
              <a:off x="2873" y="1915"/>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49189" name="Line 22"/>
            <p:cNvSpPr>
              <a:spLocks noChangeShapeType="1"/>
            </p:cNvSpPr>
            <p:nvPr/>
          </p:nvSpPr>
          <p:spPr bwMode="auto">
            <a:xfrm>
              <a:off x="3264" y="2043"/>
              <a:ext cx="1069"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9190" name="Oval 23"/>
            <p:cNvSpPr>
              <a:spLocks noChangeArrowheads="1"/>
            </p:cNvSpPr>
            <p:nvPr/>
          </p:nvSpPr>
          <p:spPr bwMode="auto">
            <a:xfrm>
              <a:off x="4294" y="200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416792" name="Line 24"/>
          <p:cNvSpPr>
            <a:spLocks noChangeShapeType="1"/>
          </p:cNvSpPr>
          <p:nvPr/>
        </p:nvSpPr>
        <p:spPr bwMode="auto">
          <a:xfrm flipH="1" flipV="1">
            <a:off x="5313363" y="3252788"/>
            <a:ext cx="0" cy="657225"/>
          </a:xfrm>
          <a:prstGeom prst="line">
            <a:avLst/>
          </a:prstGeom>
          <a:noFill/>
          <a:ln w="50800">
            <a:solidFill>
              <a:srgbClr val="FF0066"/>
            </a:solidFill>
            <a:round/>
            <a:headEnd/>
            <a:tailEnd type="triangle" w="lg" len="med"/>
          </a:ln>
        </p:spPr>
        <p:txBody>
          <a:bodyPr/>
          <a:lstStyle/>
          <a:p>
            <a:endParaRPr lang="en-US">
              <a:latin typeface="Arial"/>
              <a:cs typeface="Arial"/>
            </a:endParaRPr>
          </a:p>
        </p:txBody>
      </p:sp>
      <p:sp>
        <p:nvSpPr>
          <p:cNvPr id="416793" name="Line 25"/>
          <p:cNvSpPr>
            <a:spLocks noChangeShapeType="1"/>
          </p:cNvSpPr>
          <p:nvPr/>
        </p:nvSpPr>
        <p:spPr bwMode="auto">
          <a:xfrm rot="-5400000">
            <a:off x="6558757" y="4509294"/>
            <a:ext cx="0" cy="642937"/>
          </a:xfrm>
          <a:prstGeom prst="line">
            <a:avLst/>
          </a:prstGeom>
          <a:noFill/>
          <a:ln w="50800">
            <a:solidFill>
              <a:srgbClr val="009900"/>
            </a:solidFill>
            <a:round/>
            <a:headEnd/>
            <a:tailEnd type="triangle" w="lg" len="med"/>
          </a:ln>
        </p:spPr>
        <p:txBody>
          <a:bodyPr/>
          <a:lstStyle/>
          <a:p>
            <a:endParaRPr lang="en-US">
              <a:latin typeface="Arial"/>
              <a:cs typeface="Arial"/>
            </a:endParaRPr>
          </a:p>
        </p:txBody>
      </p:sp>
      <p:sp>
        <p:nvSpPr>
          <p:cNvPr id="416794" name="Text Box 26"/>
          <p:cNvSpPr txBox="1">
            <a:spLocks noChangeArrowheads="1"/>
          </p:cNvSpPr>
          <p:nvPr/>
        </p:nvSpPr>
        <p:spPr bwMode="auto">
          <a:xfrm>
            <a:off x="5849938" y="5548313"/>
            <a:ext cx="1428750" cy="830997"/>
          </a:xfrm>
          <a:prstGeom prst="rect">
            <a:avLst/>
          </a:prstGeom>
          <a:solidFill>
            <a:srgbClr val="66FF66"/>
          </a:solidFill>
          <a:ln w="9525">
            <a:solidFill>
              <a:srgbClr val="006600"/>
            </a:solid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rises </a:t>
            </a:r>
            <a:br>
              <a:rPr lang="en-US" sz="2400" dirty="0">
                <a:latin typeface="Arial"/>
                <a:cs typeface="Arial"/>
              </a:rPr>
            </a:br>
            <a:r>
              <a:rPr lang="en-US" sz="2400" dirty="0">
                <a:latin typeface="Arial"/>
                <a:cs typeface="Arial"/>
              </a:rPr>
              <a:t>by 10%</a:t>
            </a:r>
          </a:p>
        </p:txBody>
      </p:sp>
      <p:sp>
        <p:nvSpPr>
          <p:cNvPr id="4916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16796" name="Text Box 28"/>
          <p:cNvSpPr txBox="1">
            <a:spLocks noChangeArrowheads="1"/>
          </p:cNvSpPr>
          <p:nvPr/>
        </p:nvSpPr>
        <p:spPr bwMode="auto">
          <a:xfrm>
            <a:off x="6073775" y="871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006600"/>
                </a:solidFill>
                <a:latin typeface="Arial"/>
                <a:cs typeface="Arial"/>
              </a:rPr>
              <a:t>10%</a:t>
            </a:r>
            <a:endParaRPr lang="en-US" sz="2500" b="1" i="1" baseline="30000" dirty="0">
              <a:solidFill>
                <a:srgbClr val="006600"/>
              </a:solidFill>
              <a:latin typeface="Arial"/>
              <a:cs typeface="Arial"/>
            </a:endParaRPr>
          </a:p>
        </p:txBody>
      </p:sp>
      <p:sp>
        <p:nvSpPr>
          <p:cNvPr id="416797" name="Text Box 29"/>
          <p:cNvSpPr txBox="1">
            <a:spLocks noChangeArrowheads="1"/>
          </p:cNvSpPr>
          <p:nvPr/>
        </p:nvSpPr>
        <p:spPr bwMode="auto">
          <a:xfrm>
            <a:off x="6080125" y="1379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FF0066"/>
                </a:solidFill>
                <a:latin typeface="Arial"/>
                <a:cs typeface="Arial"/>
              </a:rPr>
              <a:t>10%</a:t>
            </a:r>
            <a:endParaRPr lang="en-US" sz="2500" b="1" i="1" baseline="30000" dirty="0">
              <a:solidFill>
                <a:srgbClr val="FF0066"/>
              </a:solidFill>
              <a:latin typeface="Arial"/>
              <a:cs typeface="Arial"/>
            </a:endParaRPr>
          </a:p>
        </p:txBody>
      </p:sp>
      <p:sp>
        <p:nvSpPr>
          <p:cNvPr id="416798" name="Text Box 30"/>
          <p:cNvSpPr txBox="1">
            <a:spLocks noChangeArrowheads="1"/>
          </p:cNvSpPr>
          <p:nvPr/>
        </p:nvSpPr>
        <p:spPr bwMode="auto">
          <a:xfrm>
            <a:off x="7218363" y="1111250"/>
            <a:ext cx="682625" cy="488950"/>
          </a:xfrm>
          <a:prstGeom prst="rect">
            <a:avLst/>
          </a:prstGeom>
          <a:noFill/>
          <a:ln w="9525">
            <a:noFill/>
            <a:miter lim="800000"/>
            <a:headEnd/>
            <a:tailEnd/>
          </a:ln>
        </p:spPr>
        <p:txBody>
          <a:bodyPr>
            <a:spAutoFit/>
          </a:bodyPr>
          <a:lstStyle/>
          <a:p>
            <a:pPr algn="ctr">
              <a:spcBef>
                <a:spcPct val="50000"/>
              </a:spcBef>
            </a:pPr>
            <a:r>
              <a:rPr lang="en-US" sz="2600">
                <a:solidFill>
                  <a:srgbClr val="0000FF"/>
                </a:solidFill>
                <a:latin typeface="Arial"/>
                <a:cs typeface="Arial"/>
              </a:rPr>
              <a:t>= 1</a:t>
            </a:r>
          </a:p>
        </p:txBody>
      </p:sp>
      <p:grpSp>
        <p:nvGrpSpPr>
          <p:cNvPr id="7" name="Group 31"/>
          <p:cNvGrpSpPr>
            <a:grpSpLocks/>
          </p:cNvGrpSpPr>
          <p:nvPr/>
        </p:nvGrpSpPr>
        <p:grpSpPr bwMode="auto">
          <a:xfrm>
            <a:off x="741363" y="874713"/>
            <a:ext cx="6413500" cy="981075"/>
            <a:chOff x="747" y="551"/>
            <a:chExt cx="4040" cy="618"/>
          </a:xfrm>
        </p:grpSpPr>
        <p:sp>
          <p:nvSpPr>
            <p:cNvPr id="49181" name="Text Box 32"/>
            <p:cNvSpPr txBox="1">
              <a:spLocks noChangeArrowheads="1"/>
            </p:cNvSpPr>
            <p:nvPr/>
          </p:nvSpPr>
          <p:spPr bwMode="auto">
            <a:xfrm>
              <a:off x="747" y="603"/>
              <a:ext cx="1436" cy="521"/>
            </a:xfrm>
            <a:prstGeom prst="rect">
              <a:avLst/>
            </a:prstGeom>
            <a:noFill/>
            <a:ln w="9525">
              <a:noFill/>
              <a:miter lim="800000"/>
              <a:headEnd/>
              <a:tailEnd/>
            </a:ln>
          </p:spPr>
          <p:txBody>
            <a:bodyPr>
              <a:spAutoFit/>
            </a:bodyPr>
            <a:lstStyle/>
            <a:p>
              <a:pPr algn="ctr">
                <a:lnSpc>
                  <a:spcPct val="95000"/>
                </a:lnSpc>
                <a:spcBef>
                  <a:spcPct val="50000"/>
                </a:spcBef>
              </a:pPr>
              <a:r>
                <a:rPr lang="en-US" sz="2500">
                  <a:latin typeface="Arial"/>
                  <a:cs typeface="Arial"/>
                </a:rPr>
                <a:t>Price elasticity </a:t>
              </a:r>
              <a:br>
                <a:rPr lang="en-US" sz="2500">
                  <a:latin typeface="Arial"/>
                  <a:cs typeface="Arial"/>
                </a:rPr>
              </a:br>
              <a:r>
                <a:rPr lang="en-US" sz="2500">
                  <a:latin typeface="Arial"/>
                  <a:cs typeface="Arial"/>
                </a:rPr>
                <a:t>of supply</a:t>
              </a:r>
            </a:p>
          </p:txBody>
        </p:sp>
        <p:sp>
          <p:nvSpPr>
            <p:cNvPr id="49182" name="Text Box 33"/>
            <p:cNvSpPr txBox="1">
              <a:spLocks noChangeArrowheads="1"/>
            </p:cNvSpPr>
            <p:nvPr/>
          </p:nvSpPr>
          <p:spPr bwMode="auto">
            <a:xfrm>
              <a:off x="2091" y="704"/>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49183" name="Text Box 34"/>
            <p:cNvSpPr txBox="1">
              <a:spLocks noChangeArrowheads="1"/>
            </p:cNvSpPr>
            <p:nvPr/>
          </p:nvSpPr>
          <p:spPr bwMode="auto">
            <a:xfrm>
              <a:off x="2358" y="55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Q</a:t>
              </a:r>
              <a:endParaRPr lang="en-US" sz="2500" b="1" i="1" baseline="30000">
                <a:latin typeface="Arial"/>
                <a:cs typeface="Arial"/>
              </a:endParaRPr>
            </a:p>
          </p:txBody>
        </p:sp>
        <p:sp>
          <p:nvSpPr>
            <p:cNvPr id="49184" name="Text Box 35"/>
            <p:cNvSpPr txBox="1">
              <a:spLocks noChangeArrowheads="1"/>
            </p:cNvSpPr>
            <p:nvPr/>
          </p:nvSpPr>
          <p:spPr bwMode="auto">
            <a:xfrm>
              <a:off x="2362" y="87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P</a:t>
              </a:r>
              <a:endParaRPr lang="en-US" sz="2500" b="1" i="1" baseline="30000">
                <a:latin typeface="Arial"/>
                <a:cs typeface="Arial"/>
              </a:endParaRPr>
            </a:p>
          </p:txBody>
        </p:sp>
        <p:sp>
          <p:nvSpPr>
            <p:cNvPr id="49185" name="Line 36"/>
            <p:cNvSpPr>
              <a:spLocks noChangeShapeType="1"/>
            </p:cNvSpPr>
            <p:nvPr/>
          </p:nvSpPr>
          <p:spPr bwMode="auto">
            <a:xfrm>
              <a:off x="2417" y="859"/>
              <a:ext cx="1404" cy="0"/>
            </a:xfrm>
            <a:prstGeom prst="line">
              <a:avLst/>
            </a:prstGeom>
            <a:noFill/>
            <a:ln w="12700">
              <a:solidFill>
                <a:schemeClr val="tx1"/>
              </a:solidFill>
              <a:round/>
              <a:headEnd/>
              <a:tailEnd/>
            </a:ln>
          </p:spPr>
          <p:txBody>
            <a:bodyPr/>
            <a:lstStyle/>
            <a:p>
              <a:endParaRPr lang="en-US">
                <a:latin typeface="Arial"/>
                <a:cs typeface="Arial"/>
              </a:endParaRPr>
            </a:p>
          </p:txBody>
        </p:sp>
        <p:sp>
          <p:nvSpPr>
            <p:cNvPr id="49186" name="Text Box 37"/>
            <p:cNvSpPr txBox="1">
              <a:spLocks noChangeArrowheads="1"/>
            </p:cNvSpPr>
            <p:nvPr/>
          </p:nvSpPr>
          <p:spPr bwMode="auto">
            <a:xfrm>
              <a:off x="3839" y="702"/>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49187" name="Line 38"/>
            <p:cNvSpPr>
              <a:spLocks noChangeShapeType="1"/>
            </p:cNvSpPr>
            <p:nvPr/>
          </p:nvSpPr>
          <p:spPr bwMode="auto">
            <a:xfrm>
              <a:off x="4171" y="860"/>
              <a:ext cx="6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16807" name="Text Box 39"/>
          <p:cNvSpPr txBox="1">
            <a:spLocks noChangeArrowheads="1"/>
          </p:cNvSpPr>
          <p:nvPr/>
        </p:nvSpPr>
        <p:spPr bwMode="auto">
          <a:xfrm>
            <a:off x="3687762" y="4267200"/>
            <a:ext cx="1265238" cy="830997"/>
          </a:xfrm>
          <a:prstGeom prst="rect">
            <a:avLst/>
          </a:prstGeom>
          <a:solidFill>
            <a:srgbClr val="FFCCCC">
              <a:alpha val="50195"/>
            </a:srgbClr>
          </a:solidFill>
          <a:ln w="9525">
            <a:solidFill>
              <a:srgbClr val="FF0066"/>
            </a:solid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rises by 10%</a:t>
            </a:r>
          </a:p>
        </p:txBody>
      </p:sp>
      <p:sp>
        <p:nvSpPr>
          <p:cNvPr id="43"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13770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6807"/>
                                        </p:tgtEl>
                                        <p:attrNameLst>
                                          <p:attrName>style.visibility</p:attrName>
                                        </p:attrNameLst>
                                      </p:cBhvr>
                                      <p:to>
                                        <p:strVal val="visible"/>
                                      </p:to>
                                    </p:set>
                                    <p:animEffect transition="in" filter="fade">
                                      <p:cBhvr>
                                        <p:cTn id="7" dur="500"/>
                                        <p:tgtEl>
                                          <p:spTgt spid="4168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6797"/>
                                        </p:tgtEl>
                                        <p:attrNameLst>
                                          <p:attrName>style.visibility</p:attrName>
                                        </p:attrNameLst>
                                      </p:cBhvr>
                                      <p:to>
                                        <p:strVal val="visible"/>
                                      </p:to>
                                    </p:set>
                                    <p:animEffect transition="in" filter="fade">
                                      <p:cBhvr>
                                        <p:cTn id="10" dur="500"/>
                                        <p:tgtEl>
                                          <p:spTgt spid="416797"/>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16792"/>
                                        </p:tgtEl>
                                        <p:attrNameLst>
                                          <p:attrName>style.visibility</p:attrName>
                                        </p:attrNameLst>
                                      </p:cBhvr>
                                      <p:to>
                                        <p:strVal val="visible"/>
                                      </p:to>
                                    </p:set>
                                    <p:animEffect transition="in" filter="wipe(down)">
                                      <p:cBhvr>
                                        <p:cTn id="14" dur="500"/>
                                        <p:tgtEl>
                                          <p:spTgt spid="41679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6794"/>
                                        </p:tgtEl>
                                        <p:attrNameLst>
                                          <p:attrName>style.visibility</p:attrName>
                                        </p:attrNameLst>
                                      </p:cBhvr>
                                      <p:to>
                                        <p:strVal val="visible"/>
                                      </p:to>
                                    </p:set>
                                    <p:animEffect transition="in" filter="fade">
                                      <p:cBhvr>
                                        <p:cTn id="23" dur="500"/>
                                        <p:tgtEl>
                                          <p:spTgt spid="41679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6796"/>
                                        </p:tgtEl>
                                        <p:attrNameLst>
                                          <p:attrName>style.visibility</p:attrName>
                                        </p:attrNameLst>
                                      </p:cBhvr>
                                      <p:to>
                                        <p:strVal val="visible"/>
                                      </p:to>
                                    </p:set>
                                    <p:animEffect transition="in" filter="fade">
                                      <p:cBhvr>
                                        <p:cTn id="26" dur="500"/>
                                        <p:tgtEl>
                                          <p:spTgt spid="416796"/>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16793"/>
                                        </p:tgtEl>
                                        <p:attrNameLst>
                                          <p:attrName>style.visibility</p:attrName>
                                        </p:attrNameLst>
                                      </p:cBhvr>
                                      <p:to>
                                        <p:strVal val="visible"/>
                                      </p:to>
                                    </p:set>
                                    <p:animEffect transition="in" filter="wipe(left)">
                                      <p:cBhvr>
                                        <p:cTn id="30" dur="500"/>
                                        <p:tgtEl>
                                          <p:spTgt spid="416793"/>
                                        </p:tgtEl>
                                      </p:cBhvr>
                                    </p:animEffect>
                                  </p:childTnLst>
                                </p:cTn>
                              </p:par>
                              <p:par>
                                <p:cTn id="31" presetID="22" presetClass="entr" presetSubtype="1"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16798"/>
                                        </p:tgtEl>
                                        <p:attrNameLst>
                                          <p:attrName>style.visibility</p:attrName>
                                        </p:attrNameLst>
                                      </p:cBhvr>
                                      <p:to>
                                        <p:strVal val="visible"/>
                                      </p:to>
                                    </p:set>
                                    <p:animEffect transition="in" filter="fade">
                                      <p:cBhvr>
                                        <p:cTn id="38" dur="500"/>
                                        <p:tgtEl>
                                          <p:spTgt spid="416798"/>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wipe(left)">
                                      <p:cBhvr>
                                        <p:cTn id="42" dur="500"/>
                                        <p:tgtEl>
                                          <p:spTgt spid="8">
                                            <p:txEl>
                                              <p:pRg st="0" end="0"/>
                                            </p:txEl>
                                          </p:spTgt>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8">
                                            <p:txEl>
                                              <p:pRg st="1" end="1"/>
                                            </p:txEl>
                                          </p:spTgt>
                                        </p:tgtEl>
                                        <p:attrNameLst>
                                          <p:attrName>style.visibility</p:attrName>
                                        </p:attrNameLst>
                                      </p:cBhvr>
                                      <p:to>
                                        <p:strVal val="visible"/>
                                      </p:to>
                                    </p:set>
                                    <p:animEffect transition="in" filter="wipe(left)">
                                      <p:cBhvr>
                                        <p:cTn id="46" dur="500"/>
                                        <p:tgtEl>
                                          <p:spTgt spid="8">
                                            <p:txEl>
                                              <p:pRg st="1" end="1"/>
                                            </p:txEl>
                                          </p:spTgt>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8">
                                            <p:txEl>
                                              <p:pRg st="2" end="2"/>
                                            </p:txEl>
                                          </p:spTgt>
                                        </p:tgtEl>
                                        <p:attrNameLst>
                                          <p:attrName>style.visibility</p:attrName>
                                        </p:attrNameLst>
                                      </p:cBhvr>
                                      <p:to>
                                        <p:strVal val="visible"/>
                                      </p:to>
                                    </p:set>
                                    <p:animEffect transition="in" filter="wipe(left)">
                                      <p:cBhvr>
                                        <p:cTn id="50" dur="500"/>
                                        <p:tgtEl>
                                          <p:spTgt spid="8">
                                            <p:txEl>
                                              <p:pRg st="2" end="2"/>
                                            </p:txEl>
                                          </p:spTgt>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Effect transition="in" filter="wipe(left)">
                                      <p:cBhvr>
                                        <p:cTn id="54" dur="500"/>
                                        <p:tgtEl>
                                          <p:spTgt spid="8">
                                            <p:txEl>
                                              <p:pRg st="3" end="3"/>
                                            </p:txEl>
                                          </p:spTgt>
                                        </p:tgtEl>
                                      </p:cBhvr>
                                    </p:animEffect>
                                  </p:childTnLst>
                                </p:cTn>
                              </p:par>
                            </p:childTnLst>
                          </p:cTn>
                        </p:par>
                        <p:par>
                          <p:cTn id="55" fill="hold">
                            <p:stCondLst>
                              <p:cond delay="2500"/>
                            </p:stCondLst>
                            <p:childTnLst>
                              <p:par>
                                <p:cTn id="56" presetID="22" presetClass="entr" presetSubtype="8" fill="hold" grpId="0" nodeType="afterEffect">
                                  <p:stCondLst>
                                    <p:cond delay="0"/>
                                  </p:stCondLst>
                                  <p:childTnLst>
                                    <p:set>
                                      <p:cBhvr>
                                        <p:cTn id="57" dur="1" fill="hold">
                                          <p:stCondLst>
                                            <p:cond delay="0"/>
                                          </p:stCondLst>
                                        </p:cTn>
                                        <p:tgtEl>
                                          <p:spTgt spid="8">
                                            <p:txEl>
                                              <p:pRg st="4" end="4"/>
                                            </p:txEl>
                                          </p:spTgt>
                                        </p:tgtEl>
                                        <p:attrNameLst>
                                          <p:attrName>style.visibility</p:attrName>
                                        </p:attrNameLst>
                                      </p:cBhvr>
                                      <p:to>
                                        <p:strVal val="visible"/>
                                      </p:to>
                                    </p:set>
                                    <p:animEffect transition="in" filter="wipe(left)">
                                      <p:cBhvr>
                                        <p:cTn id="58" dur="500"/>
                                        <p:tgtEl>
                                          <p:spTgt spid="8">
                                            <p:txEl>
                                              <p:pRg st="4" end="4"/>
                                            </p:txEl>
                                          </p:spTgt>
                                        </p:tgtEl>
                                      </p:cBhvr>
                                    </p:animEffect>
                                  </p:childTnLst>
                                </p:cTn>
                              </p:par>
                            </p:childTnLst>
                          </p:cTn>
                        </p:par>
                        <p:par>
                          <p:cTn id="59" fill="hold">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8">
                                            <p:txEl>
                                              <p:pRg st="5" end="5"/>
                                            </p:txEl>
                                          </p:spTgt>
                                        </p:tgtEl>
                                        <p:attrNameLst>
                                          <p:attrName>style.visibility</p:attrName>
                                        </p:attrNameLst>
                                      </p:cBhvr>
                                      <p:to>
                                        <p:strVal val="visible"/>
                                      </p:to>
                                    </p:set>
                                    <p:animEffect transition="in" filter="wipe(left)">
                                      <p:cBhvr>
                                        <p:cTn id="6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16792" grpId="0" animBg="1"/>
      <p:bldP spid="416793" grpId="0" animBg="1"/>
      <p:bldP spid="416794" grpId="0" animBg="1"/>
      <p:bldP spid="416796" grpId="0"/>
      <p:bldP spid="416797" grpId="0"/>
      <p:bldP spid="416798" grpId="0"/>
      <p:bldP spid="416807"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10188" y="1854200"/>
            <a:ext cx="2933700" cy="2162175"/>
            <a:chOff x="3361" y="945"/>
            <a:chExt cx="1788" cy="1362"/>
          </a:xfrm>
        </p:grpSpPr>
        <p:sp>
          <p:nvSpPr>
            <p:cNvPr id="50222" name="Arc 3"/>
            <p:cNvSpPr>
              <a:spLocks/>
            </p:cNvSpPr>
            <p:nvPr/>
          </p:nvSpPr>
          <p:spPr bwMode="auto">
            <a:xfrm flipH="1" flipV="1">
              <a:off x="3361" y="945"/>
              <a:ext cx="1532" cy="1362"/>
            </a:xfrm>
            <a:custGeom>
              <a:avLst/>
              <a:gdLst>
                <a:gd name="T0" fmla="*/ 0 w 18663"/>
                <a:gd name="T1" fmla="*/ 0 h 21465"/>
                <a:gd name="T2" fmla="*/ 0 w 18663"/>
                <a:gd name="T3" fmla="*/ 0 h 21465"/>
                <a:gd name="T4" fmla="*/ 0 w 18663"/>
                <a:gd name="T5" fmla="*/ 0 h 21465"/>
                <a:gd name="T6" fmla="*/ 0 60000 65536"/>
                <a:gd name="T7" fmla="*/ 0 60000 65536"/>
                <a:gd name="T8" fmla="*/ 0 60000 65536"/>
                <a:gd name="T9" fmla="*/ 0 w 18663"/>
                <a:gd name="T10" fmla="*/ 0 h 21465"/>
                <a:gd name="T11" fmla="*/ 18663 w 18663"/>
                <a:gd name="T12" fmla="*/ 21465 h 21465"/>
              </a:gdLst>
              <a:ahLst/>
              <a:cxnLst>
                <a:cxn ang="T6">
                  <a:pos x="T0" y="T1"/>
                </a:cxn>
                <a:cxn ang="T7">
                  <a:pos x="T2" y="T3"/>
                </a:cxn>
                <a:cxn ang="T8">
                  <a:pos x="T4" y="T5"/>
                </a:cxn>
              </a:cxnLst>
              <a:rect l="T9" t="T10" r="T11" b="T12"/>
              <a:pathLst>
                <a:path w="18663" h="21465" fill="none" extrusionOk="0">
                  <a:moveTo>
                    <a:pt x="0" y="10590"/>
                  </a:moveTo>
                  <a:cubicBezTo>
                    <a:pt x="3437" y="4690"/>
                    <a:pt x="9462" y="763"/>
                    <a:pt x="16248" y="0"/>
                  </a:cubicBezTo>
                </a:path>
                <a:path w="18663" h="21465" stroke="0" extrusionOk="0">
                  <a:moveTo>
                    <a:pt x="0" y="10590"/>
                  </a:moveTo>
                  <a:cubicBezTo>
                    <a:pt x="3437" y="4690"/>
                    <a:pt x="9462" y="763"/>
                    <a:pt x="16248" y="0"/>
                  </a:cubicBezTo>
                  <a:lnTo>
                    <a:pt x="18663" y="21465"/>
                  </a:lnTo>
                  <a:close/>
                </a:path>
              </a:pathLst>
            </a:custGeom>
            <a:noFill/>
            <a:ln w="38100">
              <a:solidFill>
                <a:srgbClr val="003399"/>
              </a:solidFill>
              <a:round/>
              <a:headEnd/>
              <a:tailEnd/>
            </a:ln>
          </p:spPr>
          <p:txBody>
            <a:bodyPr wrap="none" anchor="ctr"/>
            <a:lstStyle/>
            <a:p>
              <a:endParaRPr lang="en-US">
                <a:latin typeface="Arial"/>
                <a:cs typeface="Arial"/>
              </a:endParaRPr>
            </a:p>
          </p:txBody>
        </p:sp>
        <p:sp>
          <p:nvSpPr>
            <p:cNvPr id="50223" name="Text Box 4"/>
            <p:cNvSpPr txBox="1">
              <a:spLocks noChangeArrowheads="1"/>
            </p:cNvSpPr>
            <p:nvPr/>
          </p:nvSpPr>
          <p:spPr bwMode="auto">
            <a:xfrm>
              <a:off x="4762" y="1368"/>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p>
          </p:txBody>
        </p:sp>
      </p:grpSp>
      <p:sp>
        <p:nvSpPr>
          <p:cNvPr id="50181" name="Rectangle 5"/>
          <p:cNvSpPr>
            <a:spLocks noGrp="1" noChangeArrowheads="1"/>
          </p:cNvSpPr>
          <p:nvPr>
            <p:ph type="title"/>
          </p:nvPr>
        </p:nvSpPr>
        <p:spPr/>
        <p:txBody>
          <a:bodyPr/>
          <a:lstStyle/>
          <a:p>
            <a:pPr algn="ctr" eaLnBrk="1" hangingPunct="1"/>
            <a:r>
              <a:rPr lang="en-US" sz="3200" dirty="0">
                <a:solidFill>
                  <a:srgbClr val="C00000"/>
                </a:solidFill>
              </a:rPr>
              <a:t>Elastic supply</a:t>
            </a:r>
          </a:p>
        </p:txBody>
      </p:sp>
      <p:sp>
        <p:nvSpPr>
          <p:cNvPr id="8" name="Text Placeholder 7"/>
          <p:cNvSpPr>
            <a:spLocks noGrp="1"/>
          </p:cNvSpPr>
          <p:nvPr>
            <p:ph idx="1"/>
          </p:nvPr>
        </p:nvSpPr>
        <p:spPr>
          <a:xfrm>
            <a:off x="152400" y="1855788"/>
            <a:ext cx="4072359" cy="4592637"/>
          </a:xfrm>
        </p:spPr>
        <p:txBody>
          <a:bodyPr>
            <a:noAutofit/>
          </a:bodyPr>
          <a:lstStyle/>
          <a:p>
            <a:r>
              <a:rPr lang="en-US" b="1" i="1" dirty="0"/>
              <a:t>S</a:t>
            </a:r>
            <a:r>
              <a:rPr lang="en-US" dirty="0"/>
              <a:t> curve:</a:t>
            </a:r>
          </a:p>
          <a:p>
            <a:pPr marL="0" indent="0">
              <a:buNone/>
            </a:pPr>
            <a:r>
              <a:rPr lang="en-US" dirty="0"/>
              <a:t>	</a:t>
            </a:r>
            <a:r>
              <a:rPr lang="en-US" dirty="0">
                <a:solidFill>
                  <a:srgbClr val="0000FF"/>
                </a:solidFill>
              </a:rPr>
              <a:t>relatively flat</a:t>
            </a:r>
            <a:endParaRPr lang="en-US" dirty="0"/>
          </a:p>
          <a:p>
            <a:r>
              <a:rPr lang="en-US" dirty="0"/>
              <a:t>Sellers’ price sensitivity:</a:t>
            </a:r>
          </a:p>
          <a:p>
            <a:pPr marL="0" indent="0">
              <a:buNone/>
            </a:pPr>
            <a:r>
              <a:rPr lang="en-US" dirty="0"/>
              <a:t>	</a:t>
            </a:r>
            <a:r>
              <a:rPr lang="en-US" dirty="0">
                <a:solidFill>
                  <a:srgbClr val="0000FF"/>
                </a:solidFill>
              </a:rPr>
              <a:t>relatively high</a:t>
            </a:r>
            <a:endParaRPr lang="en-US" dirty="0"/>
          </a:p>
          <a:p>
            <a:r>
              <a:rPr lang="en-US" dirty="0"/>
              <a:t>Elasticity:</a:t>
            </a:r>
          </a:p>
          <a:p>
            <a:pPr marL="0" indent="0">
              <a:buNone/>
            </a:pPr>
            <a:r>
              <a:rPr lang="en-US" dirty="0"/>
              <a:t>	</a:t>
            </a:r>
            <a:r>
              <a:rPr lang="en-US" dirty="0">
                <a:solidFill>
                  <a:srgbClr val="0000FF"/>
                </a:solidFill>
              </a:rPr>
              <a:t>&gt; 1</a:t>
            </a:r>
          </a:p>
        </p:txBody>
      </p:sp>
      <p:sp>
        <p:nvSpPr>
          <p:cNvPr id="10" name="Slide Number Placeholder 9"/>
          <p:cNvSpPr>
            <a:spLocks noGrp="1"/>
          </p:cNvSpPr>
          <p:nvPr>
            <p:ph type="sldNum" sz="quarter" idx="10"/>
          </p:nvPr>
        </p:nvSpPr>
        <p:spPr/>
        <p:txBody>
          <a:bodyPr/>
          <a:lstStyle/>
          <a:p>
            <a:pPr>
              <a:defRPr/>
            </a:pPr>
            <a:fld id="{2F37425F-5E17-4209-B948-B5CE2119E408}" type="slidenum">
              <a:rPr lang="en-US" smtClean="0"/>
              <a:pPr>
                <a:defRPr/>
              </a:pPr>
              <a:t>45</a:t>
            </a:fld>
            <a:endParaRPr lang="en-US" dirty="0"/>
          </a:p>
        </p:txBody>
      </p:sp>
      <p:grpSp>
        <p:nvGrpSpPr>
          <p:cNvPr id="3" name="Group 6"/>
          <p:cNvGrpSpPr>
            <a:grpSpLocks/>
          </p:cNvGrpSpPr>
          <p:nvPr/>
        </p:nvGrpSpPr>
        <p:grpSpPr bwMode="auto">
          <a:xfrm>
            <a:off x="4826000" y="2114550"/>
            <a:ext cx="3870325" cy="3060700"/>
            <a:chOff x="3226" y="1041"/>
            <a:chExt cx="2146" cy="1792"/>
          </a:xfrm>
        </p:grpSpPr>
        <p:grpSp>
          <p:nvGrpSpPr>
            <p:cNvPr id="4" name="Group 7"/>
            <p:cNvGrpSpPr>
              <a:grpSpLocks/>
            </p:cNvGrpSpPr>
            <p:nvPr/>
          </p:nvGrpSpPr>
          <p:grpSpPr bwMode="auto">
            <a:xfrm>
              <a:off x="3421" y="1302"/>
              <a:ext cx="1661" cy="1413"/>
              <a:chOff x="1098" y="1361"/>
              <a:chExt cx="2116" cy="2027"/>
            </a:xfrm>
          </p:grpSpPr>
          <p:sp>
            <p:nvSpPr>
              <p:cNvPr id="50220" name="Line 8"/>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50221" name="Line 9"/>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50218" name="Text Box 10"/>
            <p:cNvSpPr txBox="1">
              <a:spLocks noChangeArrowheads="1"/>
            </p:cNvSpPr>
            <p:nvPr/>
          </p:nvSpPr>
          <p:spPr bwMode="auto">
            <a:xfrm>
              <a:off x="3226" y="1041"/>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50219" name="Text Box 11"/>
            <p:cNvSpPr txBox="1">
              <a:spLocks noChangeArrowheads="1"/>
            </p:cNvSpPr>
            <p:nvPr/>
          </p:nvSpPr>
          <p:spPr bwMode="auto">
            <a:xfrm>
              <a:off x="4985" y="2565"/>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sp>
        <p:nvSpPr>
          <p:cNvPr id="50183" name="Text Box 12"/>
          <p:cNvSpPr txBox="1">
            <a:spLocks noChangeArrowheads="1"/>
          </p:cNvSpPr>
          <p:nvPr/>
        </p:nvSpPr>
        <p:spPr bwMode="auto">
          <a:xfrm>
            <a:off x="5922963" y="4948238"/>
            <a:ext cx="587375" cy="457200"/>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sp>
        <p:nvSpPr>
          <p:cNvPr id="50184" name="Text Box 13"/>
          <p:cNvSpPr txBox="1">
            <a:spLocks noChangeArrowheads="1"/>
          </p:cNvSpPr>
          <p:nvPr/>
        </p:nvSpPr>
        <p:spPr bwMode="auto">
          <a:xfrm>
            <a:off x="4567238" y="3686175"/>
            <a:ext cx="596900" cy="457200"/>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sp>
        <p:nvSpPr>
          <p:cNvPr id="50185" name="Line 14"/>
          <p:cNvSpPr>
            <a:spLocks noChangeShapeType="1"/>
          </p:cNvSpPr>
          <p:nvPr/>
        </p:nvSpPr>
        <p:spPr bwMode="auto">
          <a:xfrm>
            <a:off x="6223000" y="3922713"/>
            <a:ext cx="0" cy="1044575"/>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50186" name="Line 15"/>
          <p:cNvSpPr>
            <a:spLocks noChangeShapeType="1"/>
          </p:cNvSpPr>
          <p:nvPr/>
        </p:nvSpPr>
        <p:spPr bwMode="auto">
          <a:xfrm>
            <a:off x="5183188" y="3916363"/>
            <a:ext cx="105092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50187" name="Oval 16"/>
          <p:cNvSpPr>
            <a:spLocks noChangeArrowheads="1"/>
          </p:cNvSpPr>
          <p:nvPr/>
        </p:nvSpPr>
        <p:spPr bwMode="auto">
          <a:xfrm>
            <a:off x="6148388" y="3846513"/>
            <a:ext cx="139700" cy="138112"/>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5" name="Group 17"/>
          <p:cNvGrpSpPr>
            <a:grpSpLocks/>
          </p:cNvGrpSpPr>
          <p:nvPr/>
        </p:nvGrpSpPr>
        <p:grpSpPr bwMode="auto">
          <a:xfrm>
            <a:off x="7280275" y="3243263"/>
            <a:ext cx="547688" cy="2165350"/>
            <a:chOff x="4586" y="2043"/>
            <a:chExt cx="345" cy="1364"/>
          </a:xfrm>
        </p:grpSpPr>
        <p:sp>
          <p:nvSpPr>
            <p:cNvPr id="50215" name="Text Box 18"/>
            <p:cNvSpPr txBox="1">
              <a:spLocks noChangeArrowheads="1"/>
            </p:cNvSpPr>
            <p:nvPr/>
          </p:nvSpPr>
          <p:spPr bwMode="auto">
            <a:xfrm>
              <a:off x="4586" y="3119"/>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50216" name="Line 19"/>
            <p:cNvSpPr>
              <a:spLocks noChangeShapeType="1"/>
            </p:cNvSpPr>
            <p:nvPr/>
          </p:nvSpPr>
          <p:spPr bwMode="auto">
            <a:xfrm>
              <a:off x="4755" y="2043"/>
              <a:ext cx="2" cy="1084"/>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nvGrpSpPr>
          <p:cNvPr id="6" name="Group 20"/>
          <p:cNvGrpSpPr>
            <a:grpSpLocks/>
          </p:cNvGrpSpPr>
          <p:nvPr/>
        </p:nvGrpSpPr>
        <p:grpSpPr bwMode="auto">
          <a:xfrm>
            <a:off x="4560888" y="3040063"/>
            <a:ext cx="3060700" cy="457200"/>
            <a:chOff x="2873" y="2335"/>
            <a:chExt cx="1928" cy="288"/>
          </a:xfrm>
        </p:grpSpPr>
        <p:sp>
          <p:nvSpPr>
            <p:cNvPr id="50212" name="Text Box 21"/>
            <p:cNvSpPr txBox="1">
              <a:spLocks noChangeArrowheads="1"/>
            </p:cNvSpPr>
            <p:nvPr/>
          </p:nvSpPr>
          <p:spPr bwMode="auto">
            <a:xfrm>
              <a:off x="2873" y="2335"/>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50213" name="Line 22"/>
            <p:cNvSpPr>
              <a:spLocks noChangeShapeType="1"/>
            </p:cNvSpPr>
            <p:nvPr/>
          </p:nvSpPr>
          <p:spPr bwMode="auto">
            <a:xfrm>
              <a:off x="3264" y="2463"/>
              <a:ext cx="1490"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50214" name="Oval 23"/>
            <p:cNvSpPr>
              <a:spLocks noChangeArrowheads="1"/>
            </p:cNvSpPr>
            <p:nvPr/>
          </p:nvSpPr>
          <p:spPr bwMode="auto">
            <a:xfrm>
              <a:off x="4713" y="241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418840" name="Line 24"/>
          <p:cNvSpPr>
            <a:spLocks noChangeShapeType="1"/>
          </p:cNvSpPr>
          <p:nvPr/>
        </p:nvSpPr>
        <p:spPr bwMode="auto">
          <a:xfrm flipH="1" flipV="1">
            <a:off x="5313363" y="3252788"/>
            <a:ext cx="0" cy="657225"/>
          </a:xfrm>
          <a:prstGeom prst="line">
            <a:avLst/>
          </a:prstGeom>
          <a:noFill/>
          <a:ln w="50800">
            <a:solidFill>
              <a:srgbClr val="FF0066"/>
            </a:solidFill>
            <a:round/>
            <a:headEnd/>
            <a:tailEnd type="triangle" w="lg" len="med"/>
          </a:ln>
        </p:spPr>
        <p:txBody>
          <a:bodyPr/>
          <a:lstStyle/>
          <a:p>
            <a:endParaRPr lang="en-US">
              <a:latin typeface="Arial"/>
              <a:cs typeface="Arial"/>
            </a:endParaRPr>
          </a:p>
        </p:txBody>
      </p:sp>
      <p:sp>
        <p:nvSpPr>
          <p:cNvPr id="418841" name="Line 25"/>
          <p:cNvSpPr>
            <a:spLocks noChangeShapeType="1"/>
          </p:cNvSpPr>
          <p:nvPr/>
        </p:nvSpPr>
        <p:spPr bwMode="auto">
          <a:xfrm rot="-5400000">
            <a:off x="6892132" y="4180681"/>
            <a:ext cx="0" cy="1300163"/>
          </a:xfrm>
          <a:prstGeom prst="line">
            <a:avLst/>
          </a:prstGeom>
          <a:noFill/>
          <a:ln w="50800">
            <a:solidFill>
              <a:srgbClr val="009900"/>
            </a:solidFill>
            <a:round/>
            <a:headEnd/>
            <a:tailEnd type="triangle" w="lg" len="med"/>
          </a:ln>
        </p:spPr>
        <p:txBody>
          <a:bodyPr/>
          <a:lstStyle/>
          <a:p>
            <a:endParaRPr lang="en-US">
              <a:latin typeface="Arial"/>
              <a:cs typeface="Arial"/>
            </a:endParaRPr>
          </a:p>
        </p:txBody>
      </p:sp>
      <p:sp>
        <p:nvSpPr>
          <p:cNvPr id="418842" name="Text Box 26"/>
          <p:cNvSpPr txBox="1">
            <a:spLocks noChangeArrowheads="1"/>
          </p:cNvSpPr>
          <p:nvPr/>
        </p:nvSpPr>
        <p:spPr bwMode="auto">
          <a:xfrm>
            <a:off x="5759461" y="5403183"/>
            <a:ext cx="2166937" cy="830997"/>
          </a:xfrm>
          <a:prstGeom prst="rect">
            <a:avLst/>
          </a:prstGeom>
          <a:solidFill>
            <a:srgbClr val="66FF66"/>
          </a:solidFill>
          <a:ln w="9525">
            <a:solidFill>
              <a:srgbClr val="006600"/>
            </a:solid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rises more than 10%</a:t>
            </a:r>
          </a:p>
        </p:txBody>
      </p:sp>
      <p:sp>
        <p:nvSpPr>
          <p:cNvPr id="5019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18844" name="Text Box 28"/>
          <p:cNvSpPr txBox="1">
            <a:spLocks noChangeArrowheads="1"/>
          </p:cNvSpPr>
          <p:nvPr/>
        </p:nvSpPr>
        <p:spPr bwMode="auto">
          <a:xfrm>
            <a:off x="6073775" y="871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006600"/>
                </a:solidFill>
                <a:latin typeface="Arial"/>
                <a:cs typeface="Arial"/>
              </a:rPr>
              <a:t>&gt; 10%</a:t>
            </a:r>
            <a:endParaRPr lang="en-US" sz="2500" b="1" i="1" baseline="30000" dirty="0">
              <a:solidFill>
                <a:srgbClr val="006600"/>
              </a:solidFill>
              <a:latin typeface="Arial"/>
              <a:cs typeface="Arial"/>
            </a:endParaRPr>
          </a:p>
        </p:txBody>
      </p:sp>
      <p:sp>
        <p:nvSpPr>
          <p:cNvPr id="418845" name="Text Box 29"/>
          <p:cNvSpPr txBox="1">
            <a:spLocks noChangeArrowheads="1"/>
          </p:cNvSpPr>
          <p:nvPr/>
        </p:nvSpPr>
        <p:spPr bwMode="auto">
          <a:xfrm>
            <a:off x="6080125" y="1379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FF0066"/>
                </a:solidFill>
                <a:latin typeface="Arial"/>
                <a:cs typeface="Arial"/>
              </a:rPr>
              <a:t>10%</a:t>
            </a:r>
            <a:endParaRPr lang="en-US" sz="2500" b="1" i="1" baseline="30000" dirty="0">
              <a:solidFill>
                <a:srgbClr val="FF0066"/>
              </a:solidFill>
              <a:latin typeface="Arial"/>
              <a:cs typeface="Arial"/>
            </a:endParaRPr>
          </a:p>
        </p:txBody>
      </p:sp>
      <p:sp>
        <p:nvSpPr>
          <p:cNvPr id="418846" name="Text Box 30"/>
          <p:cNvSpPr txBox="1">
            <a:spLocks noChangeArrowheads="1"/>
          </p:cNvSpPr>
          <p:nvPr/>
        </p:nvSpPr>
        <p:spPr bwMode="auto">
          <a:xfrm>
            <a:off x="7218363" y="1111250"/>
            <a:ext cx="682625" cy="488950"/>
          </a:xfrm>
          <a:prstGeom prst="rect">
            <a:avLst/>
          </a:prstGeom>
          <a:noFill/>
          <a:ln w="9525">
            <a:noFill/>
            <a:miter lim="800000"/>
            <a:headEnd/>
            <a:tailEnd/>
          </a:ln>
        </p:spPr>
        <p:txBody>
          <a:bodyPr>
            <a:spAutoFit/>
          </a:bodyPr>
          <a:lstStyle/>
          <a:p>
            <a:pPr algn="ctr">
              <a:spcBef>
                <a:spcPct val="50000"/>
              </a:spcBef>
            </a:pPr>
            <a:r>
              <a:rPr lang="en-US" sz="2600">
                <a:solidFill>
                  <a:srgbClr val="0000FF"/>
                </a:solidFill>
                <a:latin typeface="Arial"/>
                <a:cs typeface="Arial"/>
              </a:rPr>
              <a:t>&gt; 1</a:t>
            </a:r>
          </a:p>
        </p:txBody>
      </p:sp>
      <p:grpSp>
        <p:nvGrpSpPr>
          <p:cNvPr id="7" name="Group 31"/>
          <p:cNvGrpSpPr>
            <a:grpSpLocks/>
          </p:cNvGrpSpPr>
          <p:nvPr/>
        </p:nvGrpSpPr>
        <p:grpSpPr bwMode="auto">
          <a:xfrm>
            <a:off x="741363" y="874713"/>
            <a:ext cx="6413500" cy="981075"/>
            <a:chOff x="747" y="551"/>
            <a:chExt cx="4040" cy="618"/>
          </a:xfrm>
        </p:grpSpPr>
        <p:sp>
          <p:nvSpPr>
            <p:cNvPr id="50205" name="Text Box 32"/>
            <p:cNvSpPr txBox="1">
              <a:spLocks noChangeArrowheads="1"/>
            </p:cNvSpPr>
            <p:nvPr/>
          </p:nvSpPr>
          <p:spPr bwMode="auto">
            <a:xfrm>
              <a:off x="747" y="603"/>
              <a:ext cx="1436" cy="521"/>
            </a:xfrm>
            <a:prstGeom prst="rect">
              <a:avLst/>
            </a:prstGeom>
            <a:noFill/>
            <a:ln w="9525">
              <a:noFill/>
              <a:miter lim="800000"/>
              <a:headEnd/>
              <a:tailEnd/>
            </a:ln>
          </p:spPr>
          <p:txBody>
            <a:bodyPr>
              <a:spAutoFit/>
            </a:bodyPr>
            <a:lstStyle/>
            <a:p>
              <a:pPr algn="ctr">
                <a:lnSpc>
                  <a:spcPct val="95000"/>
                </a:lnSpc>
                <a:spcBef>
                  <a:spcPct val="50000"/>
                </a:spcBef>
              </a:pPr>
              <a:r>
                <a:rPr lang="en-US" sz="2500">
                  <a:latin typeface="Arial"/>
                  <a:cs typeface="Arial"/>
                </a:rPr>
                <a:t>Price elasticity </a:t>
              </a:r>
              <a:br>
                <a:rPr lang="en-US" sz="2500">
                  <a:latin typeface="Arial"/>
                  <a:cs typeface="Arial"/>
                </a:rPr>
              </a:br>
              <a:r>
                <a:rPr lang="en-US" sz="2500">
                  <a:latin typeface="Arial"/>
                  <a:cs typeface="Arial"/>
                </a:rPr>
                <a:t>of supply</a:t>
              </a:r>
            </a:p>
          </p:txBody>
        </p:sp>
        <p:sp>
          <p:nvSpPr>
            <p:cNvPr id="50206" name="Text Box 33"/>
            <p:cNvSpPr txBox="1">
              <a:spLocks noChangeArrowheads="1"/>
            </p:cNvSpPr>
            <p:nvPr/>
          </p:nvSpPr>
          <p:spPr bwMode="auto">
            <a:xfrm>
              <a:off x="2091" y="704"/>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50207" name="Text Box 34"/>
            <p:cNvSpPr txBox="1">
              <a:spLocks noChangeArrowheads="1"/>
            </p:cNvSpPr>
            <p:nvPr/>
          </p:nvSpPr>
          <p:spPr bwMode="auto">
            <a:xfrm>
              <a:off x="2358" y="55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Q</a:t>
              </a:r>
              <a:endParaRPr lang="en-US" sz="2500" b="1" i="1" baseline="30000">
                <a:latin typeface="Arial"/>
                <a:cs typeface="Arial"/>
              </a:endParaRPr>
            </a:p>
          </p:txBody>
        </p:sp>
        <p:sp>
          <p:nvSpPr>
            <p:cNvPr id="50208" name="Text Box 35"/>
            <p:cNvSpPr txBox="1">
              <a:spLocks noChangeArrowheads="1"/>
            </p:cNvSpPr>
            <p:nvPr/>
          </p:nvSpPr>
          <p:spPr bwMode="auto">
            <a:xfrm>
              <a:off x="2362" y="87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P</a:t>
              </a:r>
              <a:endParaRPr lang="en-US" sz="2500" b="1" i="1" baseline="30000">
                <a:latin typeface="Arial"/>
                <a:cs typeface="Arial"/>
              </a:endParaRPr>
            </a:p>
          </p:txBody>
        </p:sp>
        <p:sp>
          <p:nvSpPr>
            <p:cNvPr id="50209" name="Line 36"/>
            <p:cNvSpPr>
              <a:spLocks noChangeShapeType="1"/>
            </p:cNvSpPr>
            <p:nvPr/>
          </p:nvSpPr>
          <p:spPr bwMode="auto">
            <a:xfrm>
              <a:off x="2417" y="859"/>
              <a:ext cx="1404" cy="0"/>
            </a:xfrm>
            <a:prstGeom prst="line">
              <a:avLst/>
            </a:prstGeom>
            <a:noFill/>
            <a:ln w="12700">
              <a:solidFill>
                <a:schemeClr val="tx1"/>
              </a:solidFill>
              <a:round/>
              <a:headEnd/>
              <a:tailEnd/>
            </a:ln>
          </p:spPr>
          <p:txBody>
            <a:bodyPr/>
            <a:lstStyle/>
            <a:p>
              <a:endParaRPr lang="en-US">
                <a:latin typeface="Arial"/>
                <a:cs typeface="Arial"/>
              </a:endParaRPr>
            </a:p>
          </p:txBody>
        </p:sp>
        <p:sp>
          <p:nvSpPr>
            <p:cNvPr id="50210" name="Text Box 37"/>
            <p:cNvSpPr txBox="1">
              <a:spLocks noChangeArrowheads="1"/>
            </p:cNvSpPr>
            <p:nvPr/>
          </p:nvSpPr>
          <p:spPr bwMode="auto">
            <a:xfrm>
              <a:off x="3839" y="702"/>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50211" name="Line 38"/>
            <p:cNvSpPr>
              <a:spLocks noChangeShapeType="1"/>
            </p:cNvSpPr>
            <p:nvPr/>
          </p:nvSpPr>
          <p:spPr bwMode="auto">
            <a:xfrm>
              <a:off x="4171" y="860"/>
              <a:ext cx="6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18855" name="Text Box 39"/>
          <p:cNvSpPr txBox="1">
            <a:spLocks noChangeArrowheads="1"/>
          </p:cNvSpPr>
          <p:nvPr/>
        </p:nvSpPr>
        <p:spPr bwMode="auto">
          <a:xfrm>
            <a:off x="3429000" y="3124200"/>
            <a:ext cx="1265238" cy="830997"/>
          </a:xfrm>
          <a:prstGeom prst="rect">
            <a:avLst/>
          </a:prstGeom>
          <a:solidFill>
            <a:srgbClr val="FFCCCC">
              <a:alpha val="50195"/>
            </a:srgbClr>
          </a:solidFill>
          <a:ln w="9525">
            <a:solidFill>
              <a:srgbClr val="FF0066"/>
            </a:solid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rises by 10%</a:t>
            </a:r>
          </a:p>
        </p:txBody>
      </p:sp>
      <p:sp>
        <p:nvSpPr>
          <p:cNvPr id="43"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3905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8855"/>
                                        </p:tgtEl>
                                        <p:attrNameLst>
                                          <p:attrName>style.visibility</p:attrName>
                                        </p:attrNameLst>
                                      </p:cBhvr>
                                      <p:to>
                                        <p:strVal val="visible"/>
                                      </p:to>
                                    </p:set>
                                    <p:animEffect transition="in" filter="fade">
                                      <p:cBhvr>
                                        <p:cTn id="7" dur="500"/>
                                        <p:tgtEl>
                                          <p:spTgt spid="4188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8845"/>
                                        </p:tgtEl>
                                        <p:attrNameLst>
                                          <p:attrName>style.visibility</p:attrName>
                                        </p:attrNameLst>
                                      </p:cBhvr>
                                      <p:to>
                                        <p:strVal val="visible"/>
                                      </p:to>
                                    </p:set>
                                    <p:animEffect transition="in" filter="fade">
                                      <p:cBhvr>
                                        <p:cTn id="10" dur="500"/>
                                        <p:tgtEl>
                                          <p:spTgt spid="418845"/>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18840"/>
                                        </p:tgtEl>
                                        <p:attrNameLst>
                                          <p:attrName>style.visibility</p:attrName>
                                        </p:attrNameLst>
                                      </p:cBhvr>
                                      <p:to>
                                        <p:strVal val="visible"/>
                                      </p:to>
                                    </p:set>
                                    <p:animEffect transition="in" filter="wipe(down)">
                                      <p:cBhvr>
                                        <p:cTn id="14" dur="500"/>
                                        <p:tgtEl>
                                          <p:spTgt spid="41884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8842"/>
                                        </p:tgtEl>
                                        <p:attrNameLst>
                                          <p:attrName>style.visibility</p:attrName>
                                        </p:attrNameLst>
                                      </p:cBhvr>
                                      <p:to>
                                        <p:strVal val="visible"/>
                                      </p:to>
                                    </p:set>
                                    <p:animEffect transition="in" filter="fade">
                                      <p:cBhvr>
                                        <p:cTn id="23" dur="500"/>
                                        <p:tgtEl>
                                          <p:spTgt spid="41884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8844"/>
                                        </p:tgtEl>
                                        <p:attrNameLst>
                                          <p:attrName>style.visibility</p:attrName>
                                        </p:attrNameLst>
                                      </p:cBhvr>
                                      <p:to>
                                        <p:strVal val="visible"/>
                                      </p:to>
                                    </p:set>
                                    <p:animEffect transition="in" filter="fade">
                                      <p:cBhvr>
                                        <p:cTn id="26" dur="500"/>
                                        <p:tgtEl>
                                          <p:spTgt spid="418844"/>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18841"/>
                                        </p:tgtEl>
                                        <p:attrNameLst>
                                          <p:attrName>style.visibility</p:attrName>
                                        </p:attrNameLst>
                                      </p:cBhvr>
                                      <p:to>
                                        <p:strVal val="visible"/>
                                      </p:to>
                                    </p:set>
                                    <p:animEffect transition="in" filter="wipe(left)">
                                      <p:cBhvr>
                                        <p:cTn id="30" dur="500"/>
                                        <p:tgtEl>
                                          <p:spTgt spid="418841"/>
                                        </p:tgtEl>
                                      </p:cBhvr>
                                    </p:animEffect>
                                  </p:childTnLst>
                                </p:cTn>
                              </p:par>
                              <p:par>
                                <p:cTn id="31" presetID="22" presetClass="entr" presetSubtype="1"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18846"/>
                                        </p:tgtEl>
                                        <p:attrNameLst>
                                          <p:attrName>style.visibility</p:attrName>
                                        </p:attrNameLst>
                                      </p:cBhvr>
                                      <p:to>
                                        <p:strVal val="visible"/>
                                      </p:to>
                                    </p:set>
                                    <p:animEffect transition="in" filter="fade">
                                      <p:cBhvr>
                                        <p:cTn id="38" dur="500"/>
                                        <p:tgtEl>
                                          <p:spTgt spid="418846"/>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wipe(left)">
                                      <p:cBhvr>
                                        <p:cTn id="42" dur="500"/>
                                        <p:tgtEl>
                                          <p:spTgt spid="8">
                                            <p:txEl>
                                              <p:pRg st="0" end="0"/>
                                            </p:txEl>
                                          </p:spTgt>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8">
                                            <p:txEl>
                                              <p:pRg st="1" end="1"/>
                                            </p:txEl>
                                          </p:spTgt>
                                        </p:tgtEl>
                                        <p:attrNameLst>
                                          <p:attrName>style.visibility</p:attrName>
                                        </p:attrNameLst>
                                      </p:cBhvr>
                                      <p:to>
                                        <p:strVal val="visible"/>
                                      </p:to>
                                    </p:set>
                                    <p:animEffect transition="in" filter="wipe(left)">
                                      <p:cBhvr>
                                        <p:cTn id="46" dur="500"/>
                                        <p:tgtEl>
                                          <p:spTgt spid="8">
                                            <p:txEl>
                                              <p:pRg st="1" end="1"/>
                                            </p:txEl>
                                          </p:spTgt>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8">
                                            <p:txEl>
                                              <p:pRg st="2" end="2"/>
                                            </p:txEl>
                                          </p:spTgt>
                                        </p:tgtEl>
                                        <p:attrNameLst>
                                          <p:attrName>style.visibility</p:attrName>
                                        </p:attrNameLst>
                                      </p:cBhvr>
                                      <p:to>
                                        <p:strVal val="visible"/>
                                      </p:to>
                                    </p:set>
                                    <p:animEffect transition="in" filter="wipe(left)">
                                      <p:cBhvr>
                                        <p:cTn id="50" dur="500"/>
                                        <p:tgtEl>
                                          <p:spTgt spid="8">
                                            <p:txEl>
                                              <p:pRg st="2" end="2"/>
                                            </p:txEl>
                                          </p:spTgt>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Effect transition="in" filter="wipe(left)">
                                      <p:cBhvr>
                                        <p:cTn id="54" dur="500"/>
                                        <p:tgtEl>
                                          <p:spTgt spid="8">
                                            <p:txEl>
                                              <p:pRg st="3" end="3"/>
                                            </p:txEl>
                                          </p:spTgt>
                                        </p:tgtEl>
                                      </p:cBhvr>
                                    </p:animEffect>
                                  </p:childTnLst>
                                </p:cTn>
                              </p:par>
                            </p:childTnLst>
                          </p:cTn>
                        </p:par>
                        <p:par>
                          <p:cTn id="55" fill="hold">
                            <p:stCondLst>
                              <p:cond delay="2500"/>
                            </p:stCondLst>
                            <p:childTnLst>
                              <p:par>
                                <p:cTn id="56" presetID="22" presetClass="entr" presetSubtype="8" fill="hold" grpId="0" nodeType="afterEffect">
                                  <p:stCondLst>
                                    <p:cond delay="0"/>
                                  </p:stCondLst>
                                  <p:childTnLst>
                                    <p:set>
                                      <p:cBhvr>
                                        <p:cTn id="57" dur="1" fill="hold">
                                          <p:stCondLst>
                                            <p:cond delay="0"/>
                                          </p:stCondLst>
                                        </p:cTn>
                                        <p:tgtEl>
                                          <p:spTgt spid="8">
                                            <p:txEl>
                                              <p:pRg st="4" end="4"/>
                                            </p:txEl>
                                          </p:spTgt>
                                        </p:tgtEl>
                                        <p:attrNameLst>
                                          <p:attrName>style.visibility</p:attrName>
                                        </p:attrNameLst>
                                      </p:cBhvr>
                                      <p:to>
                                        <p:strVal val="visible"/>
                                      </p:to>
                                    </p:set>
                                    <p:animEffect transition="in" filter="wipe(left)">
                                      <p:cBhvr>
                                        <p:cTn id="58" dur="500"/>
                                        <p:tgtEl>
                                          <p:spTgt spid="8">
                                            <p:txEl>
                                              <p:pRg st="4" end="4"/>
                                            </p:txEl>
                                          </p:spTgt>
                                        </p:tgtEl>
                                      </p:cBhvr>
                                    </p:animEffect>
                                  </p:childTnLst>
                                </p:cTn>
                              </p:par>
                            </p:childTnLst>
                          </p:cTn>
                        </p:par>
                        <p:par>
                          <p:cTn id="59" fill="hold">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8">
                                            <p:txEl>
                                              <p:pRg st="5" end="5"/>
                                            </p:txEl>
                                          </p:spTgt>
                                        </p:tgtEl>
                                        <p:attrNameLst>
                                          <p:attrName>style.visibility</p:attrName>
                                        </p:attrNameLst>
                                      </p:cBhvr>
                                      <p:to>
                                        <p:strVal val="visible"/>
                                      </p:to>
                                    </p:set>
                                    <p:animEffect transition="in" filter="wipe(left)">
                                      <p:cBhvr>
                                        <p:cTn id="6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18840" grpId="0" animBg="1"/>
      <p:bldP spid="418841" grpId="0" animBg="1"/>
      <p:bldP spid="418842" grpId="0" animBg="1"/>
      <p:bldP spid="418844" grpId="0"/>
      <p:bldP spid="418845" grpId="0"/>
      <p:bldP spid="418846" grpId="0"/>
      <p:bldP spid="418855"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78425" y="3016250"/>
            <a:ext cx="3270250" cy="457200"/>
            <a:chOff x="3262" y="1900"/>
            <a:chExt cx="2060" cy="288"/>
          </a:xfrm>
        </p:grpSpPr>
        <p:sp>
          <p:nvSpPr>
            <p:cNvPr id="51243" name="Line 3"/>
            <p:cNvSpPr>
              <a:spLocks noChangeShapeType="1"/>
            </p:cNvSpPr>
            <p:nvPr/>
          </p:nvSpPr>
          <p:spPr bwMode="auto">
            <a:xfrm>
              <a:off x="3262" y="2045"/>
              <a:ext cx="1765" cy="0"/>
            </a:xfrm>
            <a:prstGeom prst="line">
              <a:avLst/>
            </a:prstGeom>
            <a:noFill/>
            <a:ln w="38100">
              <a:solidFill>
                <a:srgbClr val="003399"/>
              </a:solidFill>
              <a:round/>
              <a:headEnd/>
              <a:tailEnd/>
            </a:ln>
          </p:spPr>
          <p:txBody>
            <a:bodyPr/>
            <a:lstStyle/>
            <a:p>
              <a:endParaRPr lang="en-US">
                <a:latin typeface="Arial"/>
                <a:cs typeface="Arial"/>
              </a:endParaRPr>
            </a:p>
          </p:txBody>
        </p:sp>
        <p:sp>
          <p:nvSpPr>
            <p:cNvPr id="51244" name="Text Box 4"/>
            <p:cNvSpPr txBox="1">
              <a:spLocks noChangeArrowheads="1"/>
            </p:cNvSpPr>
            <p:nvPr/>
          </p:nvSpPr>
          <p:spPr bwMode="auto">
            <a:xfrm>
              <a:off x="4948" y="1900"/>
              <a:ext cx="374"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p>
          </p:txBody>
        </p:sp>
      </p:grpSp>
      <p:sp>
        <p:nvSpPr>
          <p:cNvPr id="51205" name="Rectangle 5"/>
          <p:cNvSpPr>
            <a:spLocks noGrp="1" noChangeArrowheads="1"/>
          </p:cNvSpPr>
          <p:nvPr>
            <p:ph type="title"/>
          </p:nvPr>
        </p:nvSpPr>
        <p:spPr/>
        <p:txBody>
          <a:bodyPr>
            <a:normAutofit/>
          </a:bodyPr>
          <a:lstStyle/>
          <a:p>
            <a:pPr algn="ctr" eaLnBrk="1" hangingPunct="1"/>
            <a:r>
              <a:rPr lang="en-US" sz="3200" dirty="0">
                <a:solidFill>
                  <a:srgbClr val="C00000"/>
                </a:solidFill>
              </a:rPr>
              <a:t>Perfectly elastic supply</a:t>
            </a:r>
            <a:endParaRPr lang="en-US" sz="3000" b="0" dirty="0">
              <a:solidFill>
                <a:srgbClr val="C00000"/>
              </a:solidFill>
            </a:endParaRPr>
          </a:p>
        </p:txBody>
      </p:sp>
      <p:sp>
        <p:nvSpPr>
          <p:cNvPr id="8" name="Text Placeholder 7"/>
          <p:cNvSpPr>
            <a:spLocks noGrp="1"/>
          </p:cNvSpPr>
          <p:nvPr>
            <p:ph idx="1"/>
          </p:nvPr>
        </p:nvSpPr>
        <p:spPr>
          <a:xfrm>
            <a:off x="228600" y="1784352"/>
            <a:ext cx="4072359" cy="4664074"/>
          </a:xfrm>
        </p:spPr>
        <p:txBody>
          <a:bodyPr>
            <a:normAutofit/>
          </a:bodyPr>
          <a:lstStyle/>
          <a:p>
            <a:r>
              <a:rPr lang="en-US" b="1" i="1" dirty="0"/>
              <a:t>S</a:t>
            </a:r>
            <a:r>
              <a:rPr lang="en-US" dirty="0"/>
              <a:t> curve:</a:t>
            </a:r>
          </a:p>
          <a:p>
            <a:pPr marL="0" indent="0">
              <a:buNone/>
            </a:pPr>
            <a:r>
              <a:rPr lang="en-US" dirty="0"/>
              <a:t>	</a:t>
            </a:r>
            <a:r>
              <a:rPr lang="en-US" dirty="0">
                <a:solidFill>
                  <a:srgbClr val="0000FF"/>
                </a:solidFill>
              </a:rPr>
              <a:t>horizontal</a:t>
            </a:r>
          </a:p>
          <a:p>
            <a:r>
              <a:rPr lang="en-US" dirty="0"/>
              <a:t>Sellers’ price sensitivity:</a:t>
            </a:r>
          </a:p>
          <a:p>
            <a:pPr marL="0" indent="0">
              <a:buNone/>
            </a:pPr>
            <a:r>
              <a:rPr lang="en-US" dirty="0"/>
              <a:t>	</a:t>
            </a:r>
            <a:r>
              <a:rPr lang="en-US" dirty="0">
                <a:solidFill>
                  <a:srgbClr val="0000FF"/>
                </a:solidFill>
              </a:rPr>
              <a:t>extreme</a:t>
            </a:r>
          </a:p>
          <a:p>
            <a:r>
              <a:rPr lang="en-US" dirty="0"/>
              <a:t>Elasticity:</a:t>
            </a:r>
          </a:p>
          <a:p>
            <a:pPr marL="0" indent="0">
              <a:buNone/>
            </a:pPr>
            <a:r>
              <a:rPr lang="en-US" dirty="0"/>
              <a:t>	</a:t>
            </a:r>
            <a:r>
              <a:rPr lang="en-US" dirty="0">
                <a:solidFill>
                  <a:srgbClr val="0000FF"/>
                </a:solidFill>
              </a:rPr>
              <a:t>infinity</a:t>
            </a:r>
          </a:p>
        </p:txBody>
      </p:sp>
      <p:sp>
        <p:nvSpPr>
          <p:cNvPr id="10" name="Slide Number Placeholder 9"/>
          <p:cNvSpPr>
            <a:spLocks noGrp="1"/>
          </p:cNvSpPr>
          <p:nvPr>
            <p:ph type="sldNum" sz="quarter" idx="10"/>
          </p:nvPr>
        </p:nvSpPr>
        <p:spPr/>
        <p:txBody>
          <a:bodyPr/>
          <a:lstStyle/>
          <a:p>
            <a:pPr>
              <a:defRPr/>
            </a:pPr>
            <a:fld id="{2F37425F-5E17-4209-B948-B5CE2119E408}" type="slidenum">
              <a:rPr lang="en-US" smtClean="0"/>
              <a:pPr>
                <a:defRPr/>
              </a:pPr>
              <a:t>46</a:t>
            </a:fld>
            <a:endParaRPr lang="en-US" dirty="0"/>
          </a:p>
        </p:txBody>
      </p:sp>
      <p:grpSp>
        <p:nvGrpSpPr>
          <p:cNvPr id="3" name="Group 6"/>
          <p:cNvGrpSpPr>
            <a:grpSpLocks/>
          </p:cNvGrpSpPr>
          <p:nvPr/>
        </p:nvGrpSpPr>
        <p:grpSpPr bwMode="auto">
          <a:xfrm>
            <a:off x="4826000" y="2114550"/>
            <a:ext cx="3870325" cy="3060700"/>
            <a:chOff x="3226" y="1041"/>
            <a:chExt cx="2146" cy="1792"/>
          </a:xfrm>
        </p:grpSpPr>
        <p:grpSp>
          <p:nvGrpSpPr>
            <p:cNvPr id="4" name="Group 7"/>
            <p:cNvGrpSpPr>
              <a:grpSpLocks/>
            </p:cNvGrpSpPr>
            <p:nvPr/>
          </p:nvGrpSpPr>
          <p:grpSpPr bwMode="auto">
            <a:xfrm>
              <a:off x="3421" y="1302"/>
              <a:ext cx="1661" cy="1413"/>
              <a:chOff x="1098" y="1361"/>
              <a:chExt cx="2116" cy="2027"/>
            </a:xfrm>
          </p:grpSpPr>
          <p:sp>
            <p:nvSpPr>
              <p:cNvPr id="51241" name="Line 8"/>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51242" name="Line 9"/>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51239" name="Text Box 10"/>
            <p:cNvSpPr txBox="1">
              <a:spLocks noChangeArrowheads="1"/>
            </p:cNvSpPr>
            <p:nvPr/>
          </p:nvSpPr>
          <p:spPr bwMode="auto">
            <a:xfrm>
              <a:off x="3226" y="1041"/>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51240" name="Text Box 11"/>
            <p:cNvSpPr txBox="1">
              <a:spLocks noChangeArrowheads="1"/>
            </p:cNvSpPr>
            <p:nvPr/>
          </p:nvSpPr>
          <p:spPr bwMode="auto">
            <a:xfrm>
              <a:off x="4985" y="2565"/>
              <a:ext cx="387" cy="26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sp>
        <p:nvSpPr>
          <p:cNvPr id="51207" name="Text Box 12"/>
          <p:cNvSpPr txBox="1">
            <a:spLocks noChangeArrowheads="1"/>
          </p:cNvSpPr>
          <p:nvPr/>
        </p:nvSpPr>
        <p:spPr bwMode="auto">
          <a:xfrm>
            <a:off x="4513263" y="3019425"/>
            <a:ext cx="650875" cy="457200"/>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grpSp>
        <p:nvGrpSpPr>
          <p:cNvPr id="5" name="Group 13"/>
          <p:cNvGrpSpPr>
            <a:grpSpLocks/>
          </p:cNvGrpSpPr>
          <p:nvPr/>
        </p:nvGrpSpPr>
        <p:grpSpPr bwMode="auto">
          <a:xfrm>
            <a:off x="5922963" y="3179763"/>
            <a:ext cx="587375" cy="2225675"/>
            <a:chOff x="3731" y="2003"/>
            <a:chExt cx="370" cy="1402"/>
          </a:xfrm>
        </p:grpSpPr>
        <p:sp>
          <p:nvSpPr>
            <p:cNvPr id="51235" name="Text Box 14"/>
            <p:cNvSpPr txBox="1">
              <a:spLocks noChangeArrowheads="1"/>
            </p:cNvSpPr>
            <p:nvPr/>
          </p:nvSpPr>
          <p:spPr bwMode="auto">
            <a:xfrm>
              <a:off x="3731" y="3117"/>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sp>
          <p:nvSpPr>
            <p:cNvPr id="51236" name="Line 15"/>
            <p:cNvSpPr>
              <a:spLocks noChangeShapeType="1"/>
            </p:cNvSpPr>
            <p:nvPr/>
          </p:nvSpPr>
          <p:spPr bwMode="auto">
            <a:xfrm>
              <a:off x="3920" y="2049"/>
              <a:ext cx="0" cy="1077"/>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51237" name="Oval 16"/>
            <p:cNvSpPr>
              <a:spLocks noChangeArrowheads="1"/>
            </p:cNvSpPr>
            <p:nvPr/>
          </p:nvSpPr>
          <p:spPr bwMode="auto">
            <a:xfrm>
              <a:off x="3873" y="200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420881" name="Line 17"/>
          <p:cNvSpPr>
            <a:spLocks noChangeShapeType="1"/>
          </p:cNvSpPr>
          <p:nvPr/>
        </p:nvSpPr>
        <p:spPr bwMode="auto">
          <a:xfrm rot="5400000" flipV="1">
            <a:off x="6787357" y="4285456"/>
            <a:ext cx="0" cy="1090613"/>
          </a:xfrm>
          <a:prstGeom prst="line">
            <a:avLst/>
          </a:prstGeom>
          <a:noFill/>
          <a:ln w="50800">
            <a:solidFill>
              <a:srgbClr val="009900"/>
            </a:solidFill>
            <a:round/>
            <a:headEnd/>
            <a:tailEnd type="triangle" w="lg" len="med"/>
          </a:ln>
        </p:spPr>
        <p:txBody>
          <a:bodyPr/>
          <a:lstStyle/>
          <a:p>
            <a:endParaRPr lang="en-US">
              <a:latin typeface="Arial"/>
              <a:cs typeface="Arial"/>
            </a:endParaRPr>
          </a:p>
        </p:txBody>
      </p:sp>
      <p:sp>
        <p:nvSpPr>
          <p:cNvPr id="420882" name="Text Box 18"/>
          <p:cNvSpPr txBox="1">
            <a:spLocks noChangeArrowheads="1"/>
          </p:cNvSpPr>
          <p:nvPr/>
        </p:nvSpPr>
        <p:spPr bwMode="auto">
          <a:xfrm>
            <a:off x="3298826" y="3688983"/>
            <a:ext cx="1725612" cy="830997"/>
          </a:xfrm>
          <a:prstGeom prst="rect">
            <a:avLst/>
          </a:prstGeom>
          <a:solidFill>
            <a:srgbClr val="FFCCCC">
              <a:alpha val="50195"/>
            </a:srgbClr>
          </a:solidFill>
          <a:ln w="9525">
            <a:solidFill>
              <a:srgbClr val="FF0066"/>
            </a:solid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changes by 0%</a:t>
            </a:r>
          </a:p>
        </p:txBody>
      </p:sp>
      <p:sp>
        <p:nvSpPr>
          <p:cNvPr id="420883" name="Text Box 19"/>
          <p:cNvSpPr txBox="1">
            <a:spLocks noChangeArrowheads="1"/>
          </p:cNvSpPr>
          <p:nvPr/>
        </p:nvSpPr>
        <p:spPr bwMode="auto">
          <a:xfrm>
            <a:off x="5879307" y="5355039"/>
            <a:ext cx="1847850" cy="830997"/>
          </a:xfrm>
          <a:prstGeom prst="rect">
            <a:avLst/>
          </a:prstGeom>
          <a:solidFill>
            <a:srgbClr val="66FF66"/>
          </a:solidFill>
          <a:ln w="9525">
            <a:solidFill>
              <a:srgbClr val="006600"/>
            </a:solid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changes </a:t>
            </a:r>
            <a:br>
              <a:rPr lang="en-US" sz="2400" dirty="0">
                <a:latin typeface="Arial"/>
                <a:cs typeface="Arial"/>
              </a:rPr>
            </a:br>
            <a:r>
              <a:rPr lang="en-US" sz="2400" dirty="0">
                <a:latin typeface="Arial"/>
                <a:cs typeface="Arial"/>
              </a:rPr>
              <a:t>by any %</a:t>
            </a:r>
          </a:p>
        </p:txBody>
      </p:sp>
      <p:sp>
        <p:nvSpPr>
          <p:cNvPr id="5121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20885" name="Text Box 21"/>
          <p:cNvSpPr txBox="1">
            <a:spLocks noChangeArrowheads="1"/>
          </p:cNvSpPr>
          <p:nvPr/>
        </p:nvSpPr>
        <p:spPr bwMode="auto">
          <a:xfrm>
            <a:off x="6073775" y="871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006600"/>
                </a:solidFill>
                <a:latin typeface="Arial"/>
                <a:cs typeface="Arial"/>
              </a:rPr>
              <a:t>any %</a:t>
            </a:r>
            <a:endParaRPr lang="en-US" sz="2500" b="1" i="1" baseline="30000" dirty="0">
              <a:solidFill>
                <a:srgbClr val="006600"/>
              </a:solidFill>
              <a:latin typeface="Arial"/>
              <a:cs typeface="Arial"/>
            </a:endParaRPr>
          </a:p>
        </p:txBody>
      </p:sp>
      <p:sp>
        <p:nvSpPr>
          <p:cNvPr id="420886" name="Text Box 22"/>
          <p:cNvSpPr txBox="1">
            <a:spLocks noChangeArrowheads="1"/>
          </p:cNvSpPr>
          <p:nvPr/>
        </p:nvSpPr>
        <p:spPr bwMode="auto">
          <a:xfrm>
            <a:off x="6080125" y="1379538"/>
            <a:ext cx="1171575" cy="473075"/>
          </a:xfrm>
          <a:prstGeom prst="rect">
            <a:avLst/>
          </a:prstGeom>
          <a:noFill/>
          <a:ln w="9525">
            <a:noFill/>
            <a:miter lim="800000"/>
            <a:headEnd/>
            <a:tailEnd/>
          </a:ln>
        </p:spPr>
        <p:txBody>
          <a:bodyPr>
            <a:spAutoFit/>
          </a:bodyPr>
          <a:lstStyle/>
          <a:p>
            <a:pPr algn="ctr">
              <a:spcBef>
                <a:spcPct val="50000"/>
              </a:spcBef>
            </a:pPr>
            <a:r>
              <a:rPr lang="en-US" sz="2500" dirty="0">
                <a:solidFill>
                  <a:srgbClr val="FF0066"/>
                </a:solidFill>
                <a:latin typeface="Arial"/>
                <a:cs typeface="Arial"/>
              </a:rPr>
              <a:t>0%</a:t>
            </a:r>
            <a:endParaRPr lang="en-US" sz="2500" b="1" i="1" baseline="30000" dirty="0">
              <a:solidFill>
                <a:srgbClr val="FF0066"/>
              </a:solidFill>
              <a:latin typeface="Arial"/>
              <a:cs typeface="Arial"/>
            </a:endParaRPr>
          </a:p>
        </p:txBody>
      </p:sp>
      <p:sp>
        <p:nvSpPr>
          <p:cNvPr id="420887" name="Text Box 23"/>
          <p:cNvSpPr txBox="1">
            <a:spLocks noChangeArrowheads="1"/>
          </p:cNvSpPr>
          <p:nvPr/>
        </p:nvSpPr>
        <p:spPr bwMode="auto">
          <a:xfrm>
            <a:off x="7129463" y="1111250"/>
            <a:ext cx="1481137" cy="488950"/>
          </a:xfrm>
          <a:prstGeom prst="rect">
            <a:avLst/>
          </a:prstGeom>
          <a:noFill/>
          <a:ln w="9525">
            <a:noFill/>
            <a:miter lim="800000"/>
            <a:headEnd/>
            <a:tailEnd/>
          </a:ln>
        </p:spPr>
        <p:txBody>
          <a:bodyPr>
            <a:spAutoFit/>
          </a:bodyPr>
          <a:lstStyle/>
          <a:p>
            <a:pPr algn="ctr">
              <a:spcBef>
                <a:spcPct val="50000"/>
              </a:spcBef>
            </a:pPr>
            <a:r>
              <a:rPr lang="en-US" sz="2600">
                <a:solidFill>
                  <a:srgbClr val="0000FF"/>
                </a:solidFill>
                <a:latin typeface="Arial"/>
                <a:cs typeface="Arial"/>
              </a:rPr>
              <a:t>= infinity</a:t>
            </a:r>
          </a:p>
        </p:txBody>
      </p:sp>
      <p:grpSp>
        <p:nvGrpSpPr>
          <p:cNvPr id="6" name="Group 24"/>
          <p:cNvGrpSpPr>
            <a:grpSpLocks/>
          </p:cNvGrpSpPr>
          <p:nvPr/>
        </p:nvGrpSpPr>
        <p:grpSpPr bwMode="auto">
          <a:xfrm>
            <a:off x="741363" y="874713"/>
            <a:ext cx="6413500" cy="981075"/>
            <a:chOff x="747" y="551"/>
            <a:chExt cx="4040" cy="618"/>
          </a:xfrm>
        </p:grpSpPr>
        <p:sp>
          <p:nvSpPr>
            <p:cNvPr id="51228" name="Text Box 25"/>
            <p:cNvSpPr txBox="1">
              <a:spLocks noChangeArrowheads="1"/>
            </p:cNvSpPr>
            <p:nvPr/>
          </p:nvSpPr>
          <p:spPr bwMode="auto">
            <a:xfrm>
              <a:off x="747" y="603"/>
              <a:ext cx="1436" cy="521"/>
            </a:xfrm>
            <a:prstGeom prst="rect">
              <a:avLst/>
            </a:prstGeom>
            <a:noFill/>
            <a:ln w="9525">
              <a:noFill/>
              <a:miter lim="800000"/>
              <a:headEnd/>
              <a:tailEnd/>
            </a:ln>
          </p:spPr>
          <p:txBody>
            <a:bodyPr>
              <a:spAutoFit/>
            </a:bodyPr>
            <a:lstStyle/>
            <a:p>
              <a:pPr algn="ctr">
                <a:lnSpc>
                  <a:spcPct val="95000"/>
                </a:lnSpc>
                <a:spcBef>
                  <a:spcPct val="50000"/>
                </a:spcBef>
              </a:pPr>
              <a:r>
                <a:rPr lang="en-US" sz="2500">
                  <a:latin typeface="Arial"/>
                  <a:cs typeface="Arial"/>
                </a:rPr>
                <a:t>Price elasticity </a:t>
              </a:r>
              <a:br>
                <a:rPr lang="en-US" sz="2500">
                  <a:latin typeface="Arial"/>
                  <a:cs typeface="Arial"/>
                </a:rPr>
              </a:br>
              <a:r>
                <a:rPr lang="en-US" sz="2500">
                  <a:latin typeface="Arial"/>
                  <a:cs typeface="Arial"/>
                </a:rPr>
                <a:t>of supply</a:t>
              </a:r>
            </a:p>
          </p:txBody>
        </p:sp>
        <p:sp>
          <p:nvSpPr>
            <p:cNvPr id="51229" name="Text Box 26"/>
            <p:cNvSpPr txBox="1">
              <a:spLocks noChangeArrowheads="1"/>
            </p:cNvSpPr>
            <p:nvPr/>
          </p:nvSpPr>
          <p:spPr bwMode="auto">
            <a:xfrm>
              <a:off x="2091" y="704"/>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51230" name="Text Box 27"/>
            <p:cNvSpPr txBox="1">
              <a:spLocks noChangeArrowheads="1"/>
            </p:cNvSpPr>
            <p:nvPr/>
          </p:nvSpPr>
          <p:spPr bwMode="auto">
            <a:xfrm>
              <a:off x="2358" y="55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Q</a:t>
              </a:r>
              <a:endParaRPr lang="en-US" sz="2500" b="1" i="1" baseline="30000">
                <a:latin typeface="Arial"/>
                <a:cs typeface="Arial"/>
              </a:endParaRPr>
            </a:p>
          </p:txBody>
        </p:sp>
        <p:sp>
          <p:nvSpPr>
            <p:cNvPr id="51231" name="Text Box 28"/>
            <p:cNvSpPr txBox="1">
              <a:spLocks noChangeArrowheads="1"/>
            </p:cNvSpPr>
            <p:nvPr/>
          </p:nvSpPr>
          <p:spPr bwMode="auto">
            <a:xfrm>
              <a:off x="2362" y="871"/>
              <a:ext cx="1502" cy="298"/>
            </a:xfrm>
            <a:prstGeom prst="rect">
              <a:avLst/>
            </a:prstGeom>
            <a:noFill/>
            <a:ln w="9525">
              <a:noFill/>
              <a:miter lim="800000"/>
              <a:headEnd/>
              <a:tailEnd/>
            </a:ln>
          </p:spPr>
          <p:txBody>
            <a:bodyPr>
              <a:spAutoFit/>
            </a:bodyPr>
            <a:lstStyle/>
            <a:p>
              <a:pPr algn="ctr">
                <a:spcBef>
                  <a:spcPct val="50000"/>
                </a:spcBef>
              </a:pPr>
              <a:r>
                <a:rPr lang="en-US" sz="2500">
                  <a:latin typeface="Arial"/>
                  <a:cs typeface="Arial"/>
                </a:rPr>
                <a:t>% change in </a:t>
              </a:r>
              <a:r>
                <a:rPr lang="en-US" sz="2500" b="1" i="1">
                  <a:latin typeface="Arial"/>
                  <a:cs typeface="Arial"/>
                </a:rPr>
                <a:t>P</a:t>
              </a:r>
              <a:endParaRPr lang="en-US" sz="2500" b="1" i="1" baseline="30000">
                <a:latin typeface="Arial"/>
                <a:cs typeface="Arial"/>
              </a:endParaRPr>
            </a:p>
          </p:txBody>
        </p:sp>
        <p:sp>
          <p:nvSpPr>
            <p:cNvPr id="51232" name="Line 29"/>
            <p:cNvSpPr>
              <a:spLocks noChangeShapeType="1"/>
            </p:cNvSpPr>
            <p:nvPr/>
          </p:nvSpPr>
          <p:spPr bwMode="auto">
            <a:xfrm>
              <a:off x="2417" y="859"/>
              <a:ext cx="1404" cy="0"/>
            </a:xfrm>
            <a:prstGeom prst="line">
              <a:avLst/>
            </a:prstGeom>
            <a:noFill/>
            <a:ln w="12700">
              <a:solidFill>
                <a:schemeClr val="tx1"/>
              </a:solidFill>
              <a:round/>
              <a:headEnd/>
              <a:tailEnd/>
            </a:ln>
          </p:spPr>
          <p:txBody>
            <a:bodyPr/>
            <a:lstStyle/>
            <a:p>
              <a:endParaRPr lang="en-US">
                <a:latin typeface="Arial"/>
                <a:cs typeface="Arial"/>
              </a:endParaRPr>
            </a:p>
          </p:txBody>
        </p:sp>
        <p:sp>
          <p:nvSpPr>
            <p:cNvPr id="51233" name="Text Box 30"/>
            <p:cNvSpPr txBox="1">
              <a:spLocks noChangeArrowheads="1"/>
            </p:cNvSpPr>
            <p:nvPr/>
          </p:nvSpPr>
          <p:spPr bwMode="auto">
            <a:xfrm>
              <a:off x="3839" y="702"/>
              <a:ext cx="289" cy="308"/>
            </a:xfrm>
            <a:prstGeom prst="rect">
              <a:avLst/>
            </a:prstGeom>
            <a:noFill/>
            <a:ln w="9525">
              <a:noFill/>
              <a:miter lim="800000"/>
              <a:headEnd/>
              <a:tailEnd/>
            </a:ln>
          </p:spPr>
          <p:txBody>
            <a:bodyPr>
              <a:spAutoFit/>
            </a:bodyPr>
            <a:lstStyle/>
            <a:p>
              <a:pPr algn="ctr">
                <a:spcBef>
                  <a:spcPct val="50000"/>
                </a:spcBef>
              </a:pPr>
              <a:r>
                <a:rPr lang="en-US" sz="2600">
                  <a:latin typeface="Arial"/>
                  <a:cs typeface="Arial"/>
                </a:rPr>
                <a:t>=</a:t>
              </a:r>
            </a:p>
          </p:txBody>
        </p:sp>
        <p:sp>
          <p:nvSpPr>
            <p:cNvPr id="51234" name="Line 31"/>
            <p:cNvSpPr>
              <a:spLocks noChangeShapeType="1"/>
            </p:cNvSpPr>
            <p:nvPr/>
          </p:nvSpPr>
          <p:spPr bwMode="auto">
            <a:xfrm>
              <a:off x="4171" y="860"/>
              <a:ext cx="616" cy="0"/>
            </a:xfrm>
            <a:prstGeom prst="line">
              <a:avLst/>
            </a:prstGeom>
            <a:noFill/>
            <a:ln w="12700">
              <a:solidFill>
                <a:schemeClr val="tx1"/>
              </a:solidFill>
              <a:round/>
              <a:headEnd/>
              <a:tailEnd/>
            </a:ln>
          </p:spPr>
          <p:txBody>
            <a:bodyPr/>
            <a:lstStyle/>
            <a:p>
              <a:endParaRPr lang="en-US">
                <a:latin typeface="Arial"/>
                <a:cs typeface="Arial"/>
              </a:endParaRPr>
            </a:p>
          </p:txBody>
        </p:sp>
      </p:grpSp>
      <p:grpSp>
        <p:nvGrpSpPr>
          <p:cNvPr id="7" name="Group 32"/>
          <p:cNvGrpSpPr>
            <a:grpSpLocks/>
          </p:cNvGrpSpPr>
          <p:nvPr/>
        </p:nvGrpSpPr>
        <p:grpSpPr bwMode="auto">
          <a:xfrm>
            <a:off x="7031038" y="3176588"/>
            <a:ext cx="587375" cy="2225675"/>
            <a:chOff x="3731" y="2003"/>
            <a:chExt cx="370" cy="1402"/>
          </a:xfrm>
        </p:grpSpPr>
        <p:sp>
          <p:nvSpPr>
            <p:cNvPr id="51225" name="Text Box 33"/>
            <p:cNvSpPr txBox="1">
              <a:spLocks noChangeArrowheads="1"/>
            </p:cNvSpPr>
            <p:nvPr/>
          </p:nvSpPr>
          <p:spPr bwMode="auto">
            <a:xfrm>
              <a:off x="3731" y="3117"/>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51226" name="Line 34"/>
            <p:cNvSpPr>
              <a:spLocks noChangeShapeType="1"/>
            </p:cNvSpPr>
            <p:nvPr/>
          </p:nvSpPr>
          <p:spPr bwMode="auto">
            <a:xfrm>
              <a:off x="3920" y="2049"/>
              <a:ext cx="0" cy="1077"/>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51227" name="Oval 35"/>
            <p:cNvSpPr>
              <a:spLocks noChangeArrowheads="1"/>
            </p:cNvSpPr>
            <p:nvPr/>
          </p:nvSpPr>
          <p:spPr bwMode="auto">
            <a:xfrm>
              <a:off x="3873" y="200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420900" name="Text Box 36"/>
          <p:cNvSpPr txBox="1">
            <a:spLocks noChangeArrowheads="1"/>
          </p:cNvSpPr>
          <p:nvPr/>
        </p:nvSpPr>
        <p:spPr bwMode="auto">
          <a:xfrm>
            <a:off x="3948113" y="3022600"/>
            <a:ext cx="809625" cy="457200"/>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r>
              <a:rPr lang="en-US" sz="2400">
                <a:latin typeface="Arial"/>
                <a:cs typeface="Arial"/>
              </a:rPr>
              <a:t> =</a:t>
            </a:r>
            <a:endParaRPr lang="en-US" sz="2400" b="1" baseline="-25000">
              <a:latin typeface="Arial"/>
              <a:cs typeface="Arial"/>
            </a:endParaRPr>
          </a:p>
        </p:txBody>
      </p:sp>
      <p:sp>
        <p:nvSpPr>
          <p:cNvPr id="40"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6989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0882"/>
                                        </p:tgtEl>
                                        <p:attrNameLst>
                                          <p:attrName>style.visibility</p:attrName>
                                        </p:attrNameLst>
                                      </p:cBhvr>
                                      <p:to>
                                        <p:strVal val="visible"/>
                                      </p:to>
                                    </p:set>
                                    <p:animEffect transition="in" filter="fade">
                                      <p:cBhvr>
                                        <p:cTn id="7" dur="500"/>
                                        <p:tgtEl>
                                          <p:spTgt spid="4208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0886"/>
                                        </p:tgtEl>
                                        <p:attrNameLst>
                                          <p:attrName>style.visibility</p:attrName>
                                        </p:attrNameLst>
                                      </p:cBhvr>
                                      <p:to>
                                        <p:strVal val="visible"/>
                                      </p:to>
                                    </p:set>
                                    <p:animEffect transition="in" filter="fade">
                                      <p:cBhvr>
                                        <p:cTn id="10" dur="500"/>
                                        <p:tgtEl>
                                          <p:spTgt spid="42088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20900"/>
                                        </p:tgtEl>
                                        <p:attrNameLst>
                                          <p:attrName>style.visibility</p:attrName>
                                        </p:attrNameLst>
                                      </p:cBhvr>
                                      <p:to>
                                        <p:strVal val="visible"/>
                                      </p:to>
                                    </p:set>
                                    <p:animEffect transition="in" filter="fade">
                                      <p:cBhvr>
                                        <p:cTn id="14" dur="500"/>
                                        <p:tgtEl>
                                          <p:spTgt spid="42090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20883"/>
                                        </p:tgtEl>
                                        <p:attrNameLst>
                                          <p:attrName>style.visibility</p:attrName>
                                        </p:attrNameLst>
                                      </p:cBhvr>
                                      <p:to>
                                        <p:strVal val="visible"/>
                                      </p:to>
                                    </p:set>
                                    <p:animEffect transition="in" filter="fade">
                                      <p:cBhvr>
                                        <p:cTn id="19" dur="500"/>
                                        <p:tgtEl>
                                          <p:spTgt spid="42088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0885"/>
                                        </p:tgtEl>
                                        <p:attrNameLst>
                                          <p:attrName>style.visibility</p:attrName>
                                        </p:attrNameLst>
                                      </p:cBhvr>
                                      <p:to>
                                        <p:strVal val="visible"/>
                                      </p:to>
                                    </p:set>
                                    <p:animEffect transition="in" filter="fade">
                                      <p:cBhvr>
                                        <p:cTn id="22" dur="500"/>
                                        <p:tgtEl>
                                          <p:spTgt spid="420885"/>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20881"/>
                                        </p:tgtEl>
                                        <p:attrNameLst>
                                          <p:attrName>style.visibility</p:attrName>
                                        </p:attrNameLst>
                                      </p:cBhvr>
                                      <p:to>
                                        <p:strVal val="visible"/>
                                      </p:to>
                                    </p:set>
                                    <p:animEffect transition="in" filter="wipe(left)">
                                      <p:cBhvr>
                                        <p:cTn id="26" dur="500"/>
                                        <p:tgtEl>
                                          <p:spTgt spid="420881"/>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20887"/>
                                        </p:tgtEl>
                                        <p:attrNameLst>
                                          <p:attrName>style.visibility</p:attrName>
                                        </p:attrNameLst>
                                      </p:cBhvr>
                                      <p:to>
                                        <p:strVal val="visible"/>
                                      </p:to>
                                    </p:set>
                                    <p:animEffect transition="in" filter="fade">
                                      <p:cBhvr>
                                        <p:cTn id="35" dur="500"/>
                                        <p:tgtEl>
                                          <p:spTgt spid="420887"/>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wipe(left)">
                                      <p:cBhvr>
                                        <p:cTn id="39" dur="500"/>
                                        <p:tgtEl>
                                          <p:spTgt spid="8">
                                            <p:txEl>
                                              <p:pRg st="0" end="0"/>
                                            </p:txEl>
                                          </p:spTgt>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Effect transition="in" filter="wipe(left)">
                                      <p:cBhvr>
                                        <p:cTn id="43" dur="500"/>
                                        <p:tgtEl>
                                          <p:spTgt spid="8">
                                            <p:txEl>
                                              <p:pRg st="1" end="1"/>
                                            </p:txEl>
                                          </p:spTgt>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wipe(left)">
                                      <p:cBhvr>
                                        <p:cTn id="47" dur="500"/>
                                        <p:tgtEl>
                                          <p:spTgt spid="8">
                                            <p:txEl>
                                              <p:pRg st="2" end="2"/>
                                            </p:txEl>
                                          </p:spTgt>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animEffect transition="in" filter="wipe(left)">
                                      <p:cBhvr>
                                        <p:cTn id="51" dur="500"/>
                                        <p:tgtEl>
                                          <p:spTgt spid="8">
                                            <p:txEl>
                                              <p:pRg st="3" end="3"/>
                                            </p:txEl>
                                          </p:spTgt>
                                        </p:tgtEl>
                                      </p:cBhvr>
                                    </p:animEffect>
                                  </p:childTnLst>
                                </p:cTn>
                              </p:par>
                            </p:childTnLst>
                          </p:cTn>
                        </p:par>
                        <p:par>
                          <p:cTn id="52" fill="hold">
                            <p:stCondLst>
                              <p:cond delay="2500"/>
                            </p:stCondLst>
                            <p:childTnLst>
                              <p:par>
                                <p:cTn id="53" presetID="22" presetClass="entr" presetSubtype="8" fill="hold" grpId="0" nodeType="after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Effect transition="in" filter="wipe(left)">
                                      <p:cBhvr>
                                        <p:cTn id="55" dur="500"/>
                                        <p:tgtEl>
                                          <p:spTgt spid="8">
                                            <p:txEl>
                                              <p:pRg st="4" end="4"/>
                                            </p:txEl>
                                          </p:spTgt>
                                        </p:tgtEl>
                                      </p:cBhvr>
                                    </p:animEffect>
                                  </p:childTnLst>
                                </p:cTn>
                              </p:par>
                            </p:childTnLst>
                          </p:cTn>
                        </p:par>
                        <p:par>
                          <p:cTn id="56" fill="hold">
                            <p:stCondLst>
                              <p:cond delay="3000"/>
                            </p:stCondLst>
                            <p:childTnLst>
                              <p:par>
                                <p:cTn id="57" presetID="22" presetClass="entr" presetSubtype="8" fill="hold" grpId="0" nodeType="afterEffect">
                                  <p:stCondLst>
                                    <p:cond delay="0"/>
                                  </p:stCondLst>
                                  <p:childTnLst>
                                    <p:set>
                                      <p:cBhvr>
                                        <p:cTn id="58" dur="1" fill="hold">
                                          <p:stCondLst>
                                            <p:cond delay="0"/>
                                          </p:stCondLst>
                                        </p:cTn>
                                        <p:tgtEl>
                                          <p:spTgt spid="8">
                                            <p:txEl>
                                              <p:pRg st="5" end="5"/>
                                            </p:txEl>
                                          </p:spTgt>
                                        </p:tgtEl>
                                        <p:attrNameLst>
                                          <p:attrName>style.visibility</p:attrName>
                                        </p:attrNameLst>
                                      </p:cBhvr>
                                      <p:to>
                                        <p:strVal val="visible"/>
                                      </p:to>
                                    </p:set>
                                    <p:animEffect transition="in" filter="wipe(left)">
                                      <p:cBhvr>
                                        <p:cTn id="59"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20881" grpId="0" animBg="1"/>
      <p:bldP spid="420882" grpId="0" animBg="1"/>
      <p:bldP spid="420883" grpId="0" animBg="1"/>
      <p:bldP spid="420885" grpId="0"/>
      <p:bldP spid="420886" grpId="0"/>
      <p:bldP spid="420887" grpId="0"/>
      <p:bldP spid="42090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Determinants of Supply Elasticity</a:t>
            </a:r>
          </a:p>
        </p:txBody>
      </p:sp>
      <p:sp>
        <p:nvSpPr>
          <p:cNvPr id="3" name="Content Placeholder 2"/>
          <p:cNvSpPr>
            <a:spLocks noGrp="1"/>
          </p:cNvSpPr>
          <p:nvPr>
            <p:ph idx="1"/>
          </p:nvPr>
        </p:nvSpPr>
        <p:spPr>
          <a:prstGeom prst="rect">
            <a:avLst/>
          </a:prstGeom>
        </p:spPr>
        <p:txBody>
          <a:bodyPr/>
          <a:lstStyle/>
          <a:p>
            <a:pPr eaLnBrk="1" hangingPunct="1"/>
            <a:r>
              <a:rPr lang="en-US" dirty="0"/>
              <a:t>Greater price elasticity of supply</a:t>
            </a:r>
          </a:p>
          <a:p>
            <a:pPr lvl="1" eaLnBrk="1" hangingPunct="1"/>
            <a:r>
              <a:rPr lang="en-US" dirty="0"/>
              <a:t>The more easily sellers can change the quantity they produce</a:t>
            </a:r>
          </a:p>
          <a:p>
            <a:pPr eaLnBrk="1" hangingPunct="1"/>
            <a:r>
              <a:rPr lang="en-US" dirty="0"/>
              <a:t>Price elasticity of supply is greater in the long run than in the short run</a:t>
            </a:r>
          </a:p>
          <a:p>
            <a:pPr lvl="1" eaLnBrk="1" hangingPunct="1"/>
            <a:r>
              <a:rPr lang="en-US" sz="3000" dirty="0"/>
              <a:t>In the long run: firms can build new factories, or new firms may be able to enter the market</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47</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7784986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dirty="0">
                <a:solidFill>
                  <a:schemeClr val="accent6">
                    <a:lumMod val="50000"/>
                  </a:schemeClr>
                </a:solidFill>
              </a:rPr>
              <a:t>Active Learning 3: </a:t>
            </a:r>
            <a:r>
              <a:rPr lang="en-US" sz="2800" dirty="0">
                <a:solidFill>
                  <a:srgbClr val="C00000"/>
                </a:solidFill>
              </a:rPr>
              <a:t>Elasticity and changes in equilibrium</a:t>
            </a:r>
          </a:p>
        </p:txBody>
      </p:sp>
      <p:sp>
        <p:nvSpPr>
          <p:cNvPr id="3" name="Content Placeholder 2"/>
          <p:cNvSpPr>
            <a:spLocks noGrp="1"/>
          </p:cNvSpPr>
          <p:nvPr>
            <p:ph idx="1"/>
          </p:nvPr>
        </p:nvSpPr>
        <p:spPr>
          <a:xfrm>
            <a:off x="347241" y="838200"/>
            <a:ext cx="8518947" cy="5715000"/>
          </a:xfrm>
          <a:prstGeom prst="rect">
            <a:avLst/>
          </a:prstGeom>
        </p:spPr>
        <p:txBody>
          <a:bodyPr>
            <a:noAutofit/>
          </a:bodyPr>
          <a:lstStyle/>
          <a:p>
            <a:pPr marL="0" indent="0">
              <a:buClr>
                <a:srgbClr val="AE1221"/>
              </a:buClr>
              <a:buNone/>
            </a:pPr>
            <a:r>
              <a:rPr lang="en-US" sz="3000" dirty="0">
                <a:solidFill>
                  <a:srgbClr val="002060"/>
                </a:solidFill>
              </a:rPr>
              <a:t>Assume the supply of parking spots is inelastic and the supply of wheat is elastic. Suppose population growth causes demand for both goods to double (at each price, </a:t>
            </a:r>
            <a:r>
              <a:rPr lang="en-US" sz="3000" b="1" i="1" dirty="0" err="1">
                <a:solidFill>
                  <a:srgbClr val="002060"/>
                </a:solidFill>
              </a:rPr>
              <a:t>Q</a:t>
            </a:r>
            <a:r>
              <a:rPr lang="en-US" sz="3000" b="1" i="1" baseline="30000" dirty="0" err="1">
                <a:solidFill>
                  <a:srgbClr val="002060"/>
                </a:solidFill>
              </a:rPr>
              <a:t>d</a:t>
            </a:r>
            <a:r>
              <a:rPr lang="en-US" sz="3000" dirty="0">
                <a:solidFill>
                  <a:srgbClr val="002060"/>
                </a:solidFill>
              </a:rPr>
              <a:t> doubles). </a:t>
            </a:r>
          </a:p>
          <a:p>
            <a:pPr>
              <a:buClr>
                <a:srgbClr val="C00000"/>
              </a:buClr>
            </a:pPr>
            <a:r>
              <a:rPr lang="en-US" sz="3000" dirty="0"/>
              <a:t>For which product will </a:t>
            </a:r>
            <a:r>
              <a:rPr lang="en-US" sz="3000" b="1" i="1" dirty="0"/>
              <a:t>P</a:t>
            </a:r>
            <a:r>
              <a:rPr lang="en-US" sz="3000" dirty="0"/>
              <a:t> change the most? </a:t>
            </a:r>
          </a:p>
          <a:p>
            <a:pPr>
              <a:buClr>
                <a:srgbClr val="C00000"/>
              </a:buClr>
            </a:pPr>
            <a:r>
              <a:rPr lang="en-US" sz="3000" dirty="0"/>
              <a:t>For which product will </a:t>
            </a:r>
            <a:r>
              <a:rPr lang="en-US" sz="3000" b="1" i="1" dirty="0"/>
              <a:t>Q</a:t>
            </a:r>
            <a:r>
              <a:rPr lang="en-US" sz="3000" dirty="0"/>
              <a:t> change the most?</a:t>
            </a:r>
            <a:endParaRPr lang="en-US" sz="3000" dirty="0">
              <a:solidFill>
                <a:schemeClr val="accent6">
                  <a:lumMod val="50000"/>
                </a:schemeClr>
              </a:solidFill>
            </a:endParaRPr>
          </a:p>
          <a:p>
            <a:pPr marL="514350" indent="-514350">
              <a:buClr>
                <a:srgbClr val="C00000"/>
              </a:buClr>
              <a:buFont typeface="+mj-lt"/>
              <a:buAutoNum type="alphaUcPeriod"/>
            </a:pPr>
            <a:r>
              <a:rPr lang="en-US" sz="3000" dirty="0">
                <a:solidFill>
                  <a:schemeClr val="tx1"/>
                </a:solidFill>
              </a:rPr>
              <a:t>Draw a graph with the new equilibrium in the market for parking </a:t>
            </a:r>
          </a:p>
          <a:p>
            <a:pPr marL="514350" indent="-514350">
              <a:buClr>
                <a:srgbClr val="C00000"/>
              </a:buClr>
              <a:buFont typeface="+mj-lt"/>
              <a:buAutoNum type="alphaUcPeriod"/>
            </a:pPr>
            <a:r>
              <a:rPr lang="en-US" sz="3000" dirty="0">
                <a:solidFill>
                  <a:schemeClr val="tx1"/>
                </a:solidFill>
              </a:rPr>
              <a:t>Draw a graph with the new equilibrium in the market for wheat</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48</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28830948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5555526" y="1817688"/>
            <a:ext cx="976242" cy="3507196"/>
            <a:chOff x="5555526" y="1817688"/>
            <a:chExt cx="976242" cy="3507196"/>
          </a:xfrm>
        </p:grpSpPr>
        <p:sp>
          <p:nvSpPr>
            <p:cNvPr id="18" name="Text Box 24"/>
            <p:cNvSpPr txBox="1">
              <a:spLocks noChangeArrowheads="1"/>
            </p:cNvSpPr>
            <p:nvPr/>
          </p:nvSpPr>
          <p:spPr bwMode="auto">
            <a:xfrm>
              <a:off x="5917406" y="1817688"/>
              <a:ext cx="614362" cy="457200"/>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S</a:t>
              </a:r>
            </a:p>
          </p:txBody>
        </p:sp>
        <p:cxnSp>
          <p:nvCxnSpPr>
            <p:cNvPr id="41" name="Straight Connector 40"/>
            <p:cNvCxnSpPr/>
            <p:nvPr/>
          </p:nvCxnSpPr>
          <p:spPr bwMode="auto">
            <a:xfrm flipH="1">
              <a:off x="5555526" y="2215427"/>
              <a:ext cx="652614" cy="3109457"/>
            </a:xfrm>
            <a:prstGeom prst="line">
              <a:avLst/>
            </a:prstGeom>
            <a:noFill/>
            <a:ln w="57150" cap="flat" cmpd="sng" algn="ctr">
              <a:solidFill>
                <a:srgbClr val="0070C0"/>
              </a:solidFill>
              <a:prstDash val="solid"/>
              <a:round/>
              <a:headEnd type="none" w="med" len="med"/>
              <a:tailEnd type="none" w="med" len="med"/>
            </a:ln>
            <a:effectLst/>
          </p:spPr>
        </p:cxnSp>
      </p:grpSp>
      <p:sp>
        <p:nvSpPr>
          <p:cNvPr id="2" name="Title 1"/>
          <p:cNvSpPr>
            <a:spLocks noGrp="1"/>
          </p:cNvSpPr>
          <p:nvPr>
            <p:ph type="title"/>
          </p:nvPr>
        </p:nvSpPr>
        <p:spPr/>
        <p:txBody>
          <a:bodyPr/>
          <a:lstStyle/>
          <a:p>
            <a:pPr algn="l"/>
            <a:r>
              <a:rPr lang="en-US" dirty="0">
                <a:solidFill>
                  <a:schemeClr val="accent6">
                    <a:lumMod val="50000"/>
                  </a:schemeClr>
                </a:solidFill>
              </a:rPr>
              <a:t>Active Learning 3</a:t>
            </a:r>
            <a:r>
              <a:rPr lang="en-US" b="1" dirty="0">
                <a:solidFill>
                  <a:srgbClr val="C00000"/>
                </a:solidFill>
              </a:rPr>
              <a:t>A</a:t>
            </a:r>
            <a:r>
              <a:rPr lang="en-US" dirty="0">
                <a:solidFill>
                  <a:srgbClr val="C00000"/>
                </a:solidFill>
              </a:rPr>
              <a:t>. Parking spots</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49</a:t>
            </a:fld>
            <a:endParaRPr lang="en-US"/>
          </a:p>
        </p:txBody>
      </p:sp>
      <p:sp>
        <p:nvSpPr>
          <p:cNvPr id="3" name="Content Placeholder 2"/>
          <p:cNvSpPr>
            <a:spLocks noGrp="1"/>
          </p:cNvSpPr>
          <p:nvPr>
            <p:ph idx="12"/>
          </p:nvPr>
        </p:nvSpPr>
        <p:spPr>
          <a:xfrm>
            <a:off x="152400" y="1295400"/>
            <a:ext cx="3276600" cy="5105400"/>
          </a:xfrm>
          <a:prstGeom prst="rect">
            <a:avLst/>
          </a:prstGeom>
        </p:spPr>
        <p:txBody>
          <a:bodyPr>
            <a:normAutofit/>
          </a:bodyPr>
          <a:lstStyle/>
          <a:p>
            <a:pPr marL="0" indent="0">
              <a:lnSpc>
                <a:spcPct val="105000"/>
              </a:lnSpc>
              <a:spcBef>
                <a:spcPct val="50000"/>
              </a:spcBef>
              <a:buNone/>
            </a:pPr>
            <a:r>
              <a:rPr lang="en-US" sz="3200" dirty="0">
                <a:cs typeface="Arial"/>
              </a:rPr>
              <a:t>When </a:t>
            </a:r>
            <a:r>
              <a:rPr lang="en-US" sz="3200" dirty="0">
                <a:solidFill>
                  <a:srgbClr val="C00000"/>
                </a:solidFill>
                <a:cs typeface="Arial"/>
              </a:rPr>
              <a:t>supply is </a:t>
            </a:r>
            <a:r>
              <a:rPr lang="en-US" sz="3200" i="1" dirty="0">
                <a:solidFill>
                  <a:srgbClr val="C00000"/>
                </a:solidFill>
                <a:cs typeface="Arial"/>
              </a:rPr>
              <a:t>inelastic</a:t>
            </a:r>
            <a:r>
              <a:rPr lang="en-US" sz="3200" dirty="0">
                <a:cs typeface="Arial"/>
              </a:rPr>
              <a:t>, an increase in demand has a bigger impact on price than on quantity. </a:t>
            </a:r>
            <a:endParaRPr lang="en-US" sz="3200" dirty="0"/>
          </a:p>
        </p:txBody>
      </p:sp>
      <p:sp>
        <p:nvSpPr>
          <p:cNvPr id="6" name="Rectangle 9"/>
          <p:cNvSpPr>
            <a:spLocks noChangeArrowheads="1"/>
          </p:cNvSpPr>
          <p:nvPr/>
        </p:nvSpPr>
        <p:spPr bwMode="auto">
          <a:xfrm>
            <a:off x="4545013" y="908050"/>
            <a:ext cx="3513137" cy="1060450"/>
          </a:xfrm>
          <a:prstGeom prst="rect">
            <a:avLst/>
          </a:prstGeom>
          <a:noFill/>
          <a:ln w="9525">
            <a:noFill/>
            <a:miter lim="800000"/>
            <a:headEnd/>
            <a:tailEnd/>
          </a:ln>
        </p:spPr>
        <p:txBody>
          <a:bodyPr/>
          <a:lstStyle/>
          <a:p>
            <a:pPr algn="ctr">
              <a:lnSpc>
                <a:spcPct val="105000"/>
              </a:lnSpc>
              <a:spcBef>
                <a:spcPct val="45000"/>
              </a:spcBef>
              <a:buClr>
                <a:srgbClr val="003399"/>
              </a:buClr>
              <a:buSzPct val="120000"/>
              <a:buFont typeface="Wingdings" pitchFamily="2" charset="2"/>
              <a:buNone/>
            </a:pPr>
            <a:r>
              <a:rPr lang="en-US" sz="2800" dirty="0">
                <a:latin typeface="Arial"/>
                <a:cs typeface="Arial"/>
              </a:rPr>
              <a:t>Parking spots (inelastic supply):</a:t>
            </a:r>
          </a:p>
        </p:txBody>
      </p:sp>
      <p:grpSp>
        <p:nvGrpSpPr>
          <p:cNvPr id="7" name="Group 10"/>
          <p:cNvGrpSpPr>
            <a:grpSpLocks/>
          </p:cNvGrpSpPr>
          <p:nvPr/>
        </p:nvGrpSpPr>
        <p:grpSpPr bwMode="auto">
          <a:xfrm>
            <a:off x="4114800" y="1817688"/>
            <a:ext cx="4800600" cy="3841750"/>
            <a:chOff x="2305" y="942"/>
            <a:chExt cx="2712" cy="2736"/>
          </a:xfrm>
        </p:grpSpPr>
        <p:grpSp>
          <p:nvGrpSpPr>
            <p:cNvPr id="8" name="Group 11"/>
            <p:cNvGrpSpPr>
              <a:grpSpLocks/>
            </p:cNvGrpSpPr>
            <p:nvPr/>
          </p:nvGrpSpPr>
          <p:grpSpPr bwMode="auto">
            <a:xfrm>
              <a:off x="2424" y="1167"/>
              <a:ext cx="2382" cy="2331"/>
              <a:chOff x="2424" y="1167"/>
              <a:chExt cx="2400" cy="2079"/>
            </a:xfrm>
          </p:grpSpPr>
          <p:sp>
            <p:nvSpPr>
              <p:cNvPr id="11" name="Line 12"/>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12" name="Line 13"/>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9" name="Text Box 14"/>
            <p:cNvSpPr txBox="1">
              <a:spLocks noChangeArrowheads="1"/>
            </p:cNvSpPr>
            <p:nvPr/>
          </p:nvSpPr>
          <p:spPr bwMode="auto">
            <a:xfrm>
              <a:off x="2305" y="942"/>
              <a:ext cx="233" cy="315"/>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P</a:t>
              </a:r>
            </a:p>
          </p:txBody>
        </p:sp>
        <p:sp>
          <p:nvSpPr>
            <p:cNvPr id="10" name="Text Box 15"/>
            <p:cNvSpPr txBox="1">
              <a:spLocks noChangeArrowheads="1"/>
            </p:cNvSpPr>
            <p:nvPr/>
          </p:nvSpPr>
          <p:spPr bwMode="auto">
            <a:xfrm>
              <a:off x="4784" y="3363"/>
              <a:ext cx="233" cy="315"/>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Q</a:t>
              </a:r>
            </a:p>
          </p:txBody>
        </p:sp>
      </p:grpSp>
      <p:grpSp>
        <p:nvGrpSpPr>
          <p:cNvPr id="13" name="Group 16"/>
          <p:cNvGrpSpPr>
            <a:grpSpLocks/>
          </p:cNvGrpSpPr>
          <p:nvPr/>
        </p:nvGrpSpPr>
        <p:grpSpPr bwMode="auto">
          <a:xfrm>
            <a:off x="4351337" y="2468563"/>
            <a:ext cx="1906588" cy="2914650"/>
            <a:chOff x="2598" y="1682"/>
            <a:chExt cx="1201" cy="1836"/>
          </a:xfrm>
        </p:grpSpPr>
        <p:sp>
          <p:nvSpPr>
            <p:cNvPr id="14" name="Text Box 17"/>
            <p:cNvSpPr txBox="1">
              <a:spLocks noChangeArrowheads="1"/>
            </p:cNvSpPr>
            <p:nvPr/>
          </p:nvSpPr>
          <p:spPr bwMode="auto">
            <a:xfrm>
              <a:off x="2598" y="1682"/>
              <a:ext cx="382"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D</a:t>
              </a:r>
              <a:r>
                <a:rPr lang="en-US" sz="2300" b="1" baseline="-25000">
                  <a:latin typeface="Arial"/>
                  <a:cs typeface="Arial"/>
                </a:rPr>
                <a:t>1</a:t>
              </a:r>
            </a:p>
          </p:txBody>
        </p:sp>
        <p:sp>
          <p:nvSpPr>
            <p:cNvPr id="15" name="Line 18"/>
            <p:cNvSpPr>
              <a:spLocks noChangeShapeType="1"/>
            </p:cNvSpPr>
            <p:nvPr/>
          </p:nvSpPr>
          <p:spPr bwMode="auto">
            <a:xfrm>
              <a:off x="2798" y="1965"/>
              <a:ext cx="1001" cy="1553"/>
            </a:xfrm>
            <a:prstGeom prst="line">
              <a:avLst/>
            </a:prstGeom>
            <a:noFill/>
            <a:ln w="28575">
              <a:solidFill>
                <a:schemeClr val="tx1"/>
              </a:solidFill>
              <a:round/>
              <a:headEnd/>
              <a:tailEnd/>
            </a:ln>
          </p:spPr>
          <p:txBody>
            <a:bodyPr/>
            <a:lstStyle/>
            <a:p>
              <a:endParaRPr lang="en-US">
                <a:latin typeface="Arial"/>
                <a:cs typeface="Arial"/>
              </a:endParaRPr>
            </a:p>
          </p:txBody>
        </p:sp>
      </p:grpSp>
      <p:grpSp>
        <p:nvGrpSpPr>
          <p:cNvPr id="19" name="Group 25"/>
          <p:cNvGrpSpPr>
            <a:grpSpLocks/>
          </p:cNvGrpSpPr>
          <p:nvPr/>
        </p:nvGrpSpPr>
        <p:grpSpPr bwMode="auto">
          <a:xfrm>
            <a:off x="3706813" y="4327525"/>
            <a:ext cx="2214563" cy="1538288"/>
            <a:chOff x="2108" y="2853"/>
            <a:chExt cx="1395" cy="969"/>
          </a:xfrm>
        </p:grpSpPr>
        <p:sp>
          <p:nvSpPr>
            <p:cNvPr id="20" name="Text Box 26"/>
            <p:cNvSpPr txBox="1">
              <a:spLocks noChangeArrowheads="1"/>
            </p:cNvSpPr>
            <p:nvPr/>
          </p:nvSpPr>
          <p:spPr bwMode="auto">
            <a:xfrm>
              <a:off x="3133" y="3534"/>
              <a:ext cx="370" cy="28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Q</a:t>
              </a:r>
              <a:r>
                <a:rPr lang="en-US" sz="2400" baseline="-25000" dirty="0">
                  <a:latin typeface="Arial"/>
                  <a:cs typeface="Arial"/>
                </a:rPr>
                <a:t>1</a:t>
              </a:r>
            </a:p>
          </p:txBody>
        </p:sp>
        <p:sp>
          <p:nvSpPr>
            <p:cNvPr id="21" name="Text Box 27"/>
            <p:cNvSpPr txBox="1">
              <a:spLocks noChangeArrowheads="1"/>
            </p:cNvSpPr>
            <p:nvPr/>
          </p:nvSpPr>
          <p:spPr bwMode="auto">
            <a:xfrm>
              <a:off x="2108" y="2853"/>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aseline="-25000">
                  <a:latin typeface="Arial"/>
                  <a:cs typeface="Arial"/>
                </a:rPr>
                <a:t>1</a:t>
              </a:r>
            </a:p>
          </p:txBody>
        </p:sp>
        <p:grpSp>
          <p:nvGrpSpPr>
            <p:cNvPr id="22" name="Group 28"/>
            <p:cNvGrpSpPr>
              <a:grpSpLocks/>
            </p:cNvGrpSpPr>
            <p:nvPr/>
          </p:nvGrpSpPr>
          <p:grpSpPr bwMode="auto">
            <a:xfrm>
              <a:off x="2501" y="3000"/>
              <a:ext cx="896" cy="536"/>
              <a:chOff x="357" y="2450"/>
              <a:chExt cx="795" cy="646"/>
            </a:xfrm>
          </p:grpSpPr>
          <p:sp>
            <p:nvSpPr>
              <p:cNvPr id="23" name="Line 29"/>
              <p:cNvSpPr>
                <a:spLocks noChangeShapeType="1"/>
              </p:cNvSpPr>
              <p:nvPr/>
            </p:nvSpPr>
            <p:spPr bwMode="auto">
              <a:xfrm>
                <a:off x="357" y="2450"/>
                <a:ext cx="795" cy="0"/>
              </a:xfrm>
              <a:prstGeom prst="line">
                <a:avLst/>
              </a:prstGeom>
              <a:noFill/>
              <a:ln w="9525">
                <a:solidFill>
                  <a:srgbClr val="4D4D4D"/>
                </a:solidFill>
                <a:prstDash val="lgDash"/>
                <a:round/>
                <a:headEnd/>
                <a:tailEnd/>
              </a:ln>
            </p:spPr>
            <p:txBody>
              <a:bodyPr/>
              <a:lstStyle/>
              <a:p>
                <a:endParaRPr lang="en-US">
                  <a:latin typeface="Arial"/>
                  <a:cs typeface="Arial"/>
                </a:endParaRPr>
              </a:p>
            </p:txBody>
          </p:sp>
          <p:sp>
            <p:nvSpPr>
              <p:cNvPr id="24" name="Line 30"/>
              <p:cNvSpPr>
                <a:spLocks noChangeShapeType="1"/>
              </p:cNvSpPr>
              <p:nvPr/>
            </p:nvSpPr>
            <p:spPr bwMode="auto">
              <a:xfrm>
                <a:off x="1131" y="2451"/>
                <a:ext cx="0" cy="645"/>
              </a:xfrm>
              <a:prstGeom prst="line">
                <a:avLst/>
              </a:prstGeom>
              <a:noFill/>
              <a:ln w="9525">
                <a:solidFill>
                  <a:srgbClr val="4D4D4D"/>
                </a:solidFill>
                <a:prstDash val="lgDash"/>
                <a:round/>
                <a:headEnd/>
                <a:tailEnd/>
              </a:ln>
            </p:spPr>
            <p:txBody>
              <a:bodyPr/>
              <a:lstStyle/>
              <a:p>
                <a:endParaRPr lang="en-US">
                  <a:latin typeface="Arial"/>
                  <a:cs typeface="Arial"/>
                </a:endParaRPr>
              </a:p>
            </p:txBody>
          </p:sp>
        </p:grpSp>
      </p:grpSp>
      <p:grpSp>
        <p:nvGrpSpPr>
          <p:cNvPr id="25" name="Group 31"/>
          <p:cNvGrpSpPr>
            <a:grpSpLocks/>
          </p:cNvGrpSpPr>
          <p:nvPr/>
        </p:nvGrpSpPr>
        <p:grpSpPr bwMode="auto">
          <a:xfrm>
            <a:off x="5638808" y="4187825"/>
            <a:ext cx="585789" cy="457200"/>
            <a:chOff x="3325" y="2765"/>
            <a:chExt cx="369" cy="288"/>
          </a:xfrm>
        </p:grpSpPr>
        <p:sp>
          <p:nvSpPr>
            <p:cNvPr id="26" name="Text Box 32"/>
            <p:cNvSpPr txBox="1">
              <a:spLocks noChangeArrowheads="1"/>
            </p:cNvSpPr>
            <p:nvPr/>
          </p:nvSpPr>
          <p:spPr bwMode="auto">
            <a:xfrm>
              <a:off x="3447" y="2765"/>
              <a:ext cx="247" cy="288"/>
            </a:xfrm>
            <a:prstGeom prst="rect">
              <a:avLst/>
            </a:prstGeom>
            <a:noFill/>
            <a:ln w="9525">
              <a:noFill/>
              <a:miter lim="800000"/>
              <a:headEnd/>
              <a:tailEnd/>
            </a:ln>
          </p:spPr>
          <p:txBody>
            <a:bodyPr>
              <a:spAutoFit/>
            </a:bodyPr>
            <a:lstStyle/>
            <a:p>
              <a:pPr algn="ctr">
                <a:spcBef>
                  <a:spcPct val="50000"/>
                </a:spcBef>
              </a:pPr>
              <a:r>
                <a:rPr lang="en-US" sz="2400" dirty="0">
                  <a:latin typeface="Arial"/>
                  <a:cs typeface="Arial"/>
                </a:rPr>
                <a:t>A</a:t>
              </a:r>
            </a:p>
          </p:txBody>
        </p:sp>
        <p:sp>
          <p:nvSpPr>
            <p:cNvPr id="27" name="Oval 33"/>
            <p:cNvSpPr>
              <a:spLocks noChangeArrowheads="1"/>
            </p:cNvSpPr>
            <p:nvPr/>
          </p:nvSpPr>
          <p:spPr bwMode="auto">
            <a:xfrm>
              <a:off x="3325" y="2964"/>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28" name="Group 19"/>
          <p:cNvGrpSpPr>
            <a:grpSpLocks/>
          </p:cNvGrpSpPr>
          <p:nvPr/>
        </p:nvGrpSpPr>
        <p:grpSpPr bwMode="auto">
          <a:xfrm>
            <a:off x="4903787" y="2468563"/>
            <a:ext cx="3343275" cy="2914650"/>
            <a:chOff x="2946" y="1682"/>
            <a:chExt cx="2106" cy="1836"/>
          </a:xfrm>
        </p:grpSpPr>
        <p:sp>
          <p:nvSpPr>
            <p:cNvPr id="29" name="Line 20"/>
            <p:cNvSpPr>
              <a:spLocks noChangeShapeType="1"/>
            </p:cNvSpPr>
            <p:nvPr/>
          </p:nvSpPr>
          <p:spPr bwMode="auto">
            <a:xfrm>
              <a:off x="3133" y="1988"/>
              <a:ext cx="1919" cy="1530"/>
            </a:xfrm>
            <a:prstGeom prst="line">
              <a:avLst/>
            </a:prstGeom>
            <a:noFill/>
            <a:ln w="28575">
              <a:solidFill>
                <a:srgbClr val="CC0000"/>
              </a:solidFill>
              <a:round/>
              <a:headEnd/>
              <a:tailEnd/>
            </a:ln>
          </p:spPr>
          <p:txBody>
            <a:bodyPr/>
            <a:lstStyle/>
            <a:p>
              <a:endParaRPr lang="en-US">
                <a:latin typeface="Arial"/>
                <a:cs typeface="Arial"/>
              </a:endParaRPr>
            </a:p>
          </p:txBody>
        </p:sp>
        <p:sp>
          <p:nvSpPr>
            <p:cNvPr id="30" name="Text Box 21"/>
            <p:cNvSpPr txBox="1">
              <a:spLocks noChangeArrowheads="1"/>
            </p:cNvSpPr>
            <p:nvPr/>
          </p:nvSpPr>
          <p:spPr bwMode="auto">
            <a:xfrm>
              <a:off x="2946" y="1682"/>
              <a:ext cx="382" cy="279"/>
            </a:xfrm>
            <a:prstGeom prst="rect">
              <a:avLst/>
            </a:prstGeom>
            <a:noFill/>
            <a:ln w="9525">
              <a:noFill/>
              <a:miter lim="800000"/>
              <a:headEnd/>
              <a:tailEnd/>
            </a:ln>
          </p:spPr>
          <p:txBody>
            <a:bodyPr>
              <a:spAutoFit/>
            </a:bodyPr>
            <a:lstStyle/>
            <a:p>
              <a:pPr algn="ctr">
                <a:spcBef>
                  <a:spcPct val="50000"/>
                </a:spcBef>
              </a:pPr>
              <a:r>
                <a:rPr lang="en-US" sz="2300" b="1" i="1">
                  <a:solidFill>
                    <a:srgbClr val="A50021"/>
                  </a:solidFill>
                  <a:latin typeface="Arial"/>
                  <a:cs typeface="Arial"/>
                </a:rPr>
                <a:t>D</a:t>
              </a:r>
              <a:r>
                <a:rPr lang="en-US" sz="2300" b="1" baseline="-25000">
                  <a:solidFill>
                    <a:srgbClr val="A50021"/>
                  </a:solidFill>
                  <a:latin typeface="Arial"/>
                  <a:cs typeface="Arial"/>
                </a:rPr>
                <a:t>2</a:t>
              </a:r>
            </a:p>
          </p:txBody>
        </p:sp>
      </p:grpSp>
      <p:grpSp>
        <p:nvGrpSpPr>
          <p:cNvPr id="31" name="Group 34"/>
          <p:cNvGrpSpPr>
            <a:grpSpLocks/>
          </p:cNvGrpSpPr>
          <p:nvPr/>
        </p:nvGrpSpPr>
        <p:grpSpPr bwMode="auto">
          <a:xfrm>
            <a:off x="3708402" y="3200400"/>
            <a:ext cx="2692401" cy="2667000"/>
            <a:chOff x="2109" y="2143"/>
            <a:chExt cx="1696" cy="1680"/>
          </a:xfrm>
        </p:grpSpPr>
        <p:grpSp>
          <p:nvGrpSpPr>
            <p:cNvPr id="32" name="Group 35"/>
            <p:cNvGrpSpPr>
              <a:grpSpLocks/>
            </p:cNvGrpSpPr>
            <p:nvPr/>
          </p:nvGrpSpPr>
          <p:grpSpPr bwMode="auto">
            <a:xfrm>
              <a:off x="2497" y="2340"/>
              <a:ext cx="1013" cy="1199"/>
              <a:chOff x="357" y="2367"/>
              <a:chExt cx="684" cy="729"/>
            </a:xfrm>
          </p:grpSpPr>
          <p:sp>
            <p:nvSpPr>
              <p:cNvPr id="38" name="Line 36"/>
              <p:cNvSpPr>
                <a:spLocks noChangeShapeType="1"/>
              </p:cNvSpPr>
              <p:nvPr/>
            </p:nvSpPr>
            <p:spPr bwMode="auto">
              <a:xfrm>
                <a:off x="357" y="2367"/>
                <a:ext cx="684" cy="0"/>
              </a:xfrm>
              <a:prstGeom prst="line">
                <a:avLst/>
              </a:prstGeom>
              <a:noFill/>
              <a:ln w="9525">
                <a:solidFill>
                  <a:srgbClr val="4D4D4D"/>
                </a:solidFill>
                <a:prstDash val="lgDash"/>
                <a:round/>
                <a:headEnd/>
                <a:tailEnd/>
              </a:ln>
            </p:spPr>
            <p:txBody>
              <a:bodyPr/>
              <a:lstStyle/>
              <a:p>
                <a:endParaRPr lang="en-US">
                  <a:latin typeface="Arial"/>
                  <a:cs typeface="Arial"/>
                </a:endParaRPr>
              </a:p>
            </p:txBody>
          </p:sp>
          <p:sp>
            <p:nvSpPr>
              <p:cNvPr id="39" name="Line 37"/>
              <p:cNvSpPr>
                <a:spLocks noChangeShapeType="1"/>
              </p:cNvSpPr>
              <p:nvPr/>
            </p:nvSpPr>
            <p:spPr bwMode="auto">
              <a:xfrm>
                <a:off x="1035" y="2367"/>
                <a:ext cx="3" cy="729"/>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nvGrpSpPr>
            <p:cNvPr id="33" name="Group 38"/>
            <p:cNvGrpSpPr>
              <a:grpSpLocks/>
            </p:cNvGrpSpPr>
            <p:nvPr/>
          </p:nvGrpSpPr>
          <p:grpSpPr bwMode="auto">
            <a:xfrm>
              <a:off x="3469" y="2143"/>
              <a:ext cx="323" cy="288"/>
              <a:chOff x="3469" y="2143"/>
              <a:chExt cx="323" cy="288"/>
            </a:xfrm>
          </p:grpSpPr>
          <p:sp>
            <p:nvSpPr>
              <p:cNvPr id="36" name="Text Box 39"/>
              <p:cNvSpPr txBox="1">
                <a:spLocks noChangeArrowheads="1"/>
              </p:cNvSpPr>
              <p:nvPr/>
            </p:nvSpPr>
            <p:spPr bwMode="auto">
              <a:xfrm>
                <a:off x="3545" y="2143"/>
                <a:ext cx="247"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B</a:t>
                </a:r>
              </a:p>
            </p:txBody>
          </p:sp>
          <p:sp>
            <p:nvSpPr>
              <p:cNvPr id="37" name="Oval 40"/>
              <p:cNvSpPr>
                <a:spLocks noChangeArrowheads="1"/>
              </p:cNvSpPr>
              <p:nvPr/>
            </p:nvSpPr>
            <p:spPr bwMode="auto">
              <a:xfrm>
                <a:off x="3469" y="2296"/>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34" name="Text Box 41"/>
            <p:cNvSpPr txBox="1">
              <a:spLocks noChangeArrowheads="1"/>
            </p:cNvSpPr>
            <p:nvPr/>
          </p:nvSpPr>
          <p:spPr bwMode="auto">
            <a:xfrm>
              <a:off x="3435" y="3535"/>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aseline="-25000">
                  <a:latin typeface="Arial"/>
                  <a:cs typeface="Arial"/>
                </a:rPr>
                <a:t>2</a:t>
              </a:r>
            </a:p>
          </p:txBody>
        </p:sp>
        <p:sp>
          <p:nvSpPr>
            <p:cNvPr id="35" name="Text Box 42"/>
            <p:cNvSpPr txBox="1">
              <a:spLocks noChangeArrowheads="1"/>
            </p:cNvSpPr>
            <p:nvPr/>
          </p:nvSpPr>
          <p:spPr bwMode="auto">
            <a:xfrm>
              <a:off x="2109" y="2191"/>
              <a:ext cx="387" cy="288"/>
            </a:xfrm>
            <a:prstGeom prst="rect">
              <a:avLst/>
            </a:prstGeom>
            <a:noFill/>
            <a:ln w="9525">
              <a:noFill/>
              <a:miter lim="800000"/>
              <a:headEnd/>
              <a:tailEnd/>
            </a:ln>
          </p:spPr>
          <p:txBody>
            <a:bodyPr>
              <a:spAutoFit/>
            </a:bodyPr>
            <a:lstStyle/>
            <a:p>
              <a:pPr algn="r">
                <a:spcBef>
                  <a:spcPct val="50000"/>
                </a:spcBef>
              </a:pPr>
              <a:r>
                <a:rPr lang="en-US" sz="2400" b="1" i="1" dirty="0">
                  <a:latin typeface="Arial"/>
                  <a:cs typeface="Arial"/>
                </a:rPr>
                <a:t>P</a:t>
              </a:r>
              <a:r>
                <a:rPr lang="en-US" sz="2400" baseline="-25000" dirty="0">
                  <a:latin typeface="Arial"/>
                  <a:cs typeface="Arial"/>
                </a:rPr>
                <a:t>2</a:t>
              </a:r>
            </a:p>
          </p:txBody>
        </p:sp>
      </p:grpSp>
      <p:sp>
        <p:nvSpPr>
          <p:cNvPr id="40"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926497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trips(downRigh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strips(downRight)">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The Price Elasticity of Demand</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5</a:t>
            </a:fld>
            <a:endParaRPr lang="en-US" dirty="0"/>
          </a:p>
        </p:txBody>
      </p:sp>
      <p:sp>
        <p:nvSpPr>
          <p:cNvPr id="3" name="Text Placeholder 2"/>
          <p:cNvSpPr>
            <a:spLocks noGrp="1"/>
          </p:cNvSpPr>
          <p:nvPr>
            <p:ph idx="12"/>
          </p:nvPr>
        </p:nvSpPr>
        <p:spPr>
          <a:xfrm>
            <a:off x="685800" y="822325"/>
            <a:ext cx="8471695" cy="5715000"/>
          </a:xfrm>
        </p:spPr>
        <p:txBody>
          <a:bodyPr>
            <a:noAutofit/>
          </a:bodyPr>
          <a:lstStyle/>
          <a:p>
            <a:pPr>
              <a:buNone/>
            </a:pPr>
            <a:r>
              <a:rPr lang="en-US" sz="2600" dirty="0">
                <a:solidFill>
                  <a:schemeClr val="tx1"/>
                </a:solidFill>
              </a:rPr>
              <a:t>				             Price elasticity of demand is </a:t>
            </a:r>
          </a:p>
          <a:p>
            <a:endParaRPr lang="en-US" sz="2600" dirty="0">
              <a:solidFill>
                <a:schemeClr val="tx1"/>
              </a:solidFill>
            </a:endParaRPr>
          </a:p>
          <a:p>
            <a:endParaRPr lang="en-US" sz="2600" dirty="0">
              <a:solidFill>
                <a:schemeClr val="tx1"/>
              </a:solidFill>
            </a:endParaRPr>
          </a:p>
          <a:p>
            <a:endParaRPr lang="en-US" sz="2600" dirty="0">
              <a:solidFill>
                <a:schemeClr val="tx1"/>
              </a:solidFill>
            </a:endParaRPr>
          </a:p>
          <a:p>
            <a:pPr>
              <a:buNone/>
            </a:pPr>
            <a:endParaRPr lang="en-US" sz="2600" dirty="0">
              <a:solidFill>
                <a:schemeClr val="tx1"/>
              </a:solidFill>
            </a:endParaRPr>
          </a:p>
          <a:p>
            <a:pPr>
              <a:buNone/>
            </a:pPr>
            <a:endParaRPr lang="en-US" sz="2600" dirty="0">
              <a:solidFill>
                <a:schemeClr val="tx1"/>
              </a:solidFill>
            </a:endParaRPr>
          </a:p>
          <a:p>
            <a:pPr>
              <a:buNone/>
            </a:pPr>
            <a:r>
              <a:rPr lang="en-US" sz="2600" dirty="0">
                <a:solidFill>
                  <a:schemeClr val="tx1"/>
                </a:solidFill>
              </a:rPr>
              <a:t>					     </a:t>
            </a:r>
            <a:r>
              <a:rPr lang="en-US" sz="2400" dirty="0">
                <a:solidFill>
                  <a:schemeClr val="tx1"/>
                </a:solidFill>
              </a:rPr>
              <a:t>Along a D curve, P and Q 					     move in opposite 						     directions, which would 						     make </a:t>
            </a:r>
            <a:r>
              <a:rPr lang="en-US" sz="2400" b="1" i="1" dirty="0">
                <a:solidFill>
                  <a:srgbClr val="C00000"/>
                </a:solidFill>
              </a:rPr>
              <a:t>price elasticity 						     negative</a:t>
            </a:r>
            <a:r>
              <a:rPr lang="en-US" sz="2400" dirty="0">
                <a:solidFill>
                  <a:srgbClr val="C00000"/>
                </a:solidFill>
              </a:rPr>
              <a:t>. </a:t>
            </a:r>
            <a:endParaRPr lang="en-US" sz="2400" dirty="0">
              <a:solidFill>
                <a:schemeClr val="tx1"/>
              </a:solidFill>
            </a:endParaRPr>
          </a:p>
          <a:p>
            <a:pPr>
              <a:buNone/>
            </a:pPr>
            <a:r>
              <a:rPr lang="en-US" sz="2400" dirty="0">
                <a:solidFill>
                  <a:schemeClr val="tx1"/>
                </a:solidFill>
              </a:rPr>
              <a:t>We will drop the minus sign and report all price elasticities as </a:t>
            </a:r>
            <a:r>
              <a:rPr lang="en-US" sz="2400" dirty="0">
                <a:solidFill>
                  <a:srgbClr val="C00000"/>
                </a:solidFill>
              </a:rPr>
              <a:t>positive numbers </a:t>
            </a:r>
            <a:r>
              <a:rPr lang="en-US" sz="2400" dirty="0">
                <a:solidFill>
                  <a:schemeClr val="tx1"/>
                </a:solidFill>
              </a:rPr>
              <a:t>(absolute values). </a:t>
            </a:r>
          </a:p>
          <a:p>
            <a:endParaRPr lang="en-US" sz="2600" dirty="0">
              <a:solidFill>
                <a:schemeClr val="tx1"/>
              </a:solidFill>
            </a:endParaRPr>
          </a:p>
        </p:txBody>
      </p:sp>
      <p:grpSp>
        <p:nvGrpSpPr>
          <p:cNvPr id="6" name="Group 5"/>
          <p:cNvGrpSpPr>
            <a:grpSpLocks/>
          </p:cNvGrpSpPr>
          <p:nvPr/>
        </p:nvGrpSpPr>
        <p:grpSpPr bwMode="auto">
          <a:xfrm>
            <a:off x="1517650" y="1371600"/>
            <a:ext cx="3406775" cy="2876550"/>
            <a:chOff x="3226" y="1041"/>
            <a:chExt cx="2146" cy="1812"/>
          </a:xfrm>
        </p:grpSpPr>
        <p:grpSp>
          <p:nvGrpSpPr>
            <p:cNvPr id="7" name="Group 6"/>
            <p:cNvGrpSpPr>
              <a:grpSpLocks/>
            </p:cNvGrpSpPr>
            <p:nvPr/>
          </p:nvGrpSpPr>
          <p:grpSpPr bwMode="auto">
            <a:xfrm>
              <a:off x="3421" y="1302"/>
              <a:ext cx="1661" cy="1413"/>
              <a:chOff x="1098" y="1361"/>
              <a:chExt cx="2116" cy="2027"/>
            </a:xfrm>
          </p:grpSpPr>
          <p:sp>
            <p:nvSpPr>
              <p:cNvPr id="10" name="Line 7"/>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8"/>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9"/>
            <p:cNvSpPr txBox="1">
              <a:spLocks noChangeArrowheads="1"/>
            </p:cNvSpPr>
            <p:nvPr/>
          </p:nvSpPr>
          <p:spPr bwMode="auto">
            <a:xfrm>
              <a:off x="3226" y="1041"/>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10"/>
            <p:cNvSpPr txBox="1">
              <a:spLocks noChangeArrowheads="1"/>
            </p:cNvSpPr>
            <p:nvPr/>
          </p:nvSpPr>
          <p:spPr bwMode="auto">
            <a:xfrm>
              <a:off x="4985" y="2565"/>
              <a:ext cx="387" cy="28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Q</a:t>
              </a:r>
            </a:p>
          </p:txBody>
        </p:sp>
      </p:grpSp>
      <p:grpSp>
        <p:nvGrpSpPr>
          <p:cNvPr id="12" name="Group 11"/>
          <p:cNvGrpSpPr>
            <a:grpSpLocks/>
          </p:cNvGrpSpPr>
          <p:nvPr/>
        </p:nvGrpSpPr>
        <p:grpSpPr bwMode="auto">
          <a:xfrm>
            <a:off x="2179638" y="1957388"/>
            <a:ext cx="2633662" cy="1722437"/>
            <a:chOff x="3643" y="1410"/>
            <a:chExt cx="1659" cy="1085"/>
          </a:xfrm>
        </p:grpSpPr>
        <p:sp>
          <p:nvSpPr>
            <p:cNvPr id="13" name="Line 12"/>
            <p:cNvSpPr>
              <a:spLocks noChangeShapeType="1"/>
            </p:cNvSpPr>
            <p:nvPr/>
          </p:nvSpPr>
          <p:spPr bwMode="auto">
            <a:xfrm>
              <a:off x="3643" y="1410"/>
              <a:ext cx="1379" cy="919"/>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3"/>
            <p:cNvSpPr txBox="1">
              <a:spLocks noChangeArrowheads="1"/>
            </p:cNvSpPr>
            <p:nvPr/>
          </p:nvSpPr>
          <p:spPr bwMode="auto">
            <a:xfrm>
              <a:off x="4915" y="2207"/>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grpSp>
        <p:nvGrpSpPr>
          <p:cNvPr id="15" name="Group 55"/>
          <p:cNvGrpSpPr>
            <a:grpSpLocks/>
          </p:cNvGrpSpPr>
          <p:nvPr/>
        </p:nvGrpSpPr>
        <p:grpSpPr bwMode="auto">
          <a:xfrm>
            <a:off x="2590800" y="2435225"/>
            <a:ext cx="587375" cy="2043113"/>
            <a:chOff x="4042" y="2148"/>
            <a:chExt cx="370" cy="1287"/>
          </a:xfrm>
        </p:grpSpPr>
        <p:sp>
          <p:nvSpPr>
            <p:cNvPr id="16" name="Text Box 17"/>
            <p:cNvSpPr txBox="1">
              <a:spLocks noChangeArrowheads="1"/>
            </p:cNvSpPr>
            <p:nvPr/>
          </p:nvSpPr>
          <p:spPr bwMode="auto">
            <a:xfrm>
              <a:off x="4042" y="3147"/>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17" name="Line 20"/>
            <p:cNvSpPr>
              <a:spLocks noChangeShapeType="1"/>
            </p:cNvSpPr>
            <p:nvPr/>
          </p:nvSpPr>
          <p:spPr bwMode="auto">
            <a:xfrm>
              <a:off x="4230" y="2148"/>
              <a:ext cx="0" cy="1004"/>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nvGrpSpPr>
          <p:cNvPr id="18" name="Group 54"/>
          <p:cNvGrpSpPr>
            <a:grpSpLocks/>
          </p:cNvGrpSpPr>
          <p:nvPr/>
        </p:nvGrpSpPr>
        <p:grpSpPr bwMode="auto">
          <a:xfrm>
            <a:off x="1236663" y="2192338"/>
            <a:ext cx="1720850" cy="457200"/>
            <a:chOff x="3189" y="1995"/>
            <a:chExt cx="1084" cy="288"/>
          </a:xfrm>
        </p:grpSpPr>
        <p:sp>
          <p:nvSpPr>
            <p:cNvPr id="19" name="Text Box 16"/>
            <p:cNvSpPr txBox="1">
              <a:spLocks noChangeArrowheads="1"/>
            </p:cNvSpPr>
            <p:nvPr/>
          </p:nvSpPr>
          <p:spPr bwMode="auto">
            <a:xfrm>
              <a:off x="3189" y="1995"/>
              <a:ext cx="376"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20" name="Line 19"/>
            <p:cNvSpPr>
              <a:spLocks noChangeShapeType="1"/>
            </p:cNvSpPr>
            <p:nvPr/>
          </p:nvSpPr>
          <p:spPr bwMode="auto">
            <a:xfrm>
              <a:off x="3562" y="2146"/>
              <a:ext cx="668"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21" name="Oval 23"/>
            <p:cNvSpPr>
              <a:spLocks noChangeArrowheads="1"/>
            </p:cNvSpPr>
            <p:nvPr/>
          </p:nvSpPr>
          <p:spPr bwMode="auto">
            <a:xfrm>
              <a:off x="4185" y="210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22" name="Group 53"/>
          <p:cNvGrpSpPr>
            <a:grpSpLocks/>
          </p:cNvGrpSpPr>
          <p:nvPr/>
        </p:nvGrpSpPr>
        <p:grpSpPr bwMode="auto">
          <a:xfrm>
            <a:off x="1219200" y="2711450"/>
            <a:ext cx="2705100" cy="1770063"/>
            <a:chOff x="3178" y="2322"/>
            <a:chExt cx="1704" cy="1115"/>
          </a:xfrm>
        </p:grpSpPr>
        <p:grpSp>
          <p:nvGrpSpPr>
            <p:cNvPr id="23" name="Group 25"/>
            <p:cNvGrpSpPr>
              <a:grpSpLocks/>
            </p:cNvGrpSpPr>
            <p:nvPr/>
          </p:nvGrpSpPr>
          <p:grpSpPr bwMode="auto">
            <a:xfrm>
              <a:off x="3178" y="2322"/>
              <a:ext cx="1704" cy="1115"/>
              <a:chOff x="3038" y="1885"/>
              <a:chExt cx="1704" cy="1115"/>
            </a:xfrm>
          </p:grpSpPr>
          <p:sp>
            <p:nvSpPr>
              <p:cNvPr id="25" name="Text Box 26"/>
              <p:cNvSpPr txBox="1">
                <a:spLocks noChangeArrowheads="1"/>
              </p:cNvSpPr>
              <p:nvPr/>
            </p:nvSpPr>
            <p:spPr bwMode="auto">
              <a:xfrm>
                <a:off x="3038" y="1885"/>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sp>
            <p:nvSpPr>
              <p:cNvPr id="26" name="Text Box 27"/>
              <p:cNvSpPr txBox="1">
                <a:spLocks noChangeArrowheads="1"/>
              </p:cNvSpPr>
              <p:nvPr/>
            </p:nvSpPr>
            <p:spPr bwMode="auto">
              <a:xfrm>
                <a:off x="4397" y="2712"/>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nvGrpSpPr>
              <p:cNvPr id="27" name="Group 28"/>
              <p:cNvGrpSpPr>
                <a:grpSpLocks/>
              </p:cNvGrpSpPr>
              <p:nvPr/>
            </p:nvGrpSpPr>
            <p:grpSpPr bwMode="auto">
              <a:xfrm>
                <a:off x="3423" y="2032"/>
                <a:ext cx="1152" cy="680"/>
                <a:chOff x="357" y="2450"/>
                <a:chExt cx="795" cy="646"/>
              </a:xfrm>
            </p:grpSpPr>
            <p:sp>
              <p:nvSpPr>
                <p:cNvPr id="28" name="Line 29"/>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29" name="Line 30"/>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sp>
          <p:nvSpPr>
            <p:cNvPr id="24" name="Oval 33"/>
            <p:cNvSpPr>
              <a:spLocks noChangeArrowheads="1"/>
            </p:cNvSpPr>
            <p:nvPr/>
          </p:nvSpPr>
          <p:spPr bwMode="auto">
            <a:xfrm>
              <a:off x="4668" y="2421"/>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30" name="Line 34"/>
          <p:cNvSpPr>
            <a:spLocks noChangeShapeType="1"/>
          </p:cNvSpPr>
          <p:nvPr/>
        </p:nvSpPr>
        <p:spPr bwMode="auto">
          <a:xfrm flipH="1" flipV="1">
            <a:off x="1984375" y="2435225"/>
            <a:ext cx="0" cy="508000"/>
          </a:xfrm>
          <a:prstGeom prst="line">
            <a:avLst/>
          </a:prstGeom>
          <a:noFill/>
          <a:ln w="50800">
            <a:solidFill>
              <a:srgbClr val="702224"/>
            </a:solidFill>
            <a:round/>
            <a:headEnd/>
            <a:tailEnd type="triangle" w="lg" len="med"/>
          </a:ln>
        </p:spPr>
        <p:txBody>
          <a:bodyPr/>
          <a:lstStyle/>
          <a:p>
            <a:endParaRPr lang="en-US">
              <a:latin typeface="Arial"/>
              <a:cs typeface="Arial"/>
            </a:endParaRPr>
          </a:p>
        </p:txBody>
      </p:sp>
      <p:sp>
        <p:nvSpPr>
          <p:cNvPr id="31" name="Line 35"/>
          <p:cNvSpPr>
            <a:spLocks noChangeShapeType="1"/>
          </p:cNvSpPr>
          <p:nvPr/>
        </p:nvSpPr>
        <p:spPr bwMode="auto">
          <a:xfrm rot="16200000" flipV="1">
            <a:off x="3271838" y="3486150"/>
            <a:ext cx="0" cy="762000"/>
          </a:xfrm>
          <a:prstGeom prst="line">
            <a:avLst/>
          </a:prstGeom>
          <a:noFill/>
          <a:ln w="50800">
            <a:solidFill>
              <a:srgbClr val="702224"/>
            </a:solidFill>
            <a:round/>
            <a:headEnd/>
            <a:tailEnd type="triangle" w="lg" len="med"/>
          </a:ln>
        </p:spPr>
        <p:txBody>
          <a:bodyPr/>
          <a:lstStyle/>
          <a:p>
            <a:endParaRPr lang="en-US">
              <a:latin typeface="Arial"/>
              <a:cs typeface="Arial"/>
            </a:endParaRPr>
          </a:p>
        </p:txBody>
      </p:sp>
      <p:sp>
        <p:nvSpPr>
          <p:cNvPr id="32" name="Text Box 36"/>
          <p:cNvSpPr txBox="1">
            <a:spLocks noChangeArrowheads="1"/>
          </p:cNvSpPr>
          <p:nvPr/>
        </p:nvSpPr>
        <p:spPr bwMode="auto">
          <a:xfrm>
            <a:off x="76200" y="2286000"/>
            <a:ext cx="1203325" cy="830997"/>
          </a:xfrm>
          <a:prstGeom prst="rect">
            <a:avLst/>
          </a:prstGeom>
          <a:noFill/>
          <a:ln w="9525">
            <a:solidFill>
              <a:srgbClr val="C00000"/>
            </a:solid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rises by 10%</a:t>
            </a:r>
          </a:p>
        </p:txBody>
      </p:sp>
      <p:sp>
        <p:nvSpPr>
          <p:cNvPr id="33" name="Text Box 37"/>
          <p:cNvSpPr txBox="1">
            <a:spLocks noChangeArrowheads="1"/>
          </p:cNvSpPr>
          <p:nvPr/>
        </p:nvSpPr>
        <p:spPr bwMode="auto">
          <a:xfrm>
            <a:off x="2736056" y="4481513"/>
            <a:ext cx="1281113" cy="830997"/>
          </a:xfrm>
          <a:prstGeom prst="rect">
            <a:avLst/>
          </a:prstGeom>
          <a:noFill/>
          <a:ln w="9525">
            <a:solidFill>
              <a:srgbClr val="C00000"/>
            </a:solid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falls by 15%</a:t>
            </a:r>
          </a:p>
        </p:txBody>
      </p:sp>
      <p:graphicFrame>
        <p:nvGraphicFramePr>
          <p:cNvPr id="35" name="Object 34"/>
          <p:cNvGraphicFramePr>
            <a:graphicFrameLocks noChangeAspect="1"/>
          </p:cNvGraphicFramePr>
          <p:nvPr>
            <p:extLst>
              <p:ext uri="{D42A27DB-BD31-4B8C-83A1-F6EECF244321}">
                <p14:modId xmlns:p14="http://schemas.microsoft.com/office/powerpoint/2010/main" val="3305541205"/>
              </p:ext>
            </p:extLst>
          </p:nvPr>
        </p:nvGraphicFramePr>
        <p:xfrm>
          <a:off x="4526869" y="1268999"/>
          <a:ext cx="4401306" cy="1846677"/>
        </p:xfrm>
        <a:graphic>
          <a:graphicData uri="http://schemas.openxmlformats.org/presentationml/2006/ole">
            <mc:AlternateContent xmlns:mc="http://schemas.openxmlformats.org/markup-compatibility/2006">
              <mc:Choice xmlns:v="urn:schemas-microsoft-com:vml" Requires="v">
                <p:oleObj spid="_x0000_s4157" name="Equation" r:id="rId4" imgW="2057400" imgH="863280" progId="Equation.DSMT4">
                  <p:embed/>
                </p:oleObj>
              </mc:Choice>
              <mc:Fallback>
                <p:oleObj name="Equation" r:id="rId4" imgW="2057400" imgH="863280" progId="Equation.DSMT4">
                  <p:embed/>
                  <p:pic>
                    <p:nvPicPr>
                      <p:cNvPr id="0" name=""/>
                      <p:cNvPicPr/>
                      <p:nvPr/>
                    </p:nvPicPr>
                    <p:blipFill>
                      <a:blip r:embed="rId5"/>
                      <a:stretch>
                        <a:fillRect/>
                      </a:stretch>
                    </p:blipFill>
                    <p:spPr>
                      <a:xfrm>
                        <a:off x="4526869" y="1268999"/>
                        <a:ext cx="4401306" cy="1846677"/>
                      </a:xfrm>
                      <a:prstGeom prst="rect">
                        <a:avLst/>
                      </a:prstGeom>
                    </p:spPr>
                  </p:pic>
                </p:oleObj>
              </mc:Fallback>
            </mc:AlternateContent>
          </a:graphicData>
        </a:graphic>
      </p:graphicFrame>
      <p:sp>
        <p:nvSpPr>
          <p:cNvPr id="3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59294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down)">
                                      <p:cBhvr>
                                        <p:cTn id="11" dur="500"/>
                                        <p:tgtEl>
                                          <p:spTgt spid="3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par>
                                <p:cTn id="24" presetID="22" presetClass="entr" presetSubtype="1"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wipe(left)">
                                      <p:cBhvr>
                                        <p:cTn id="31" dur="500"/>
                                        <p:tgtEl>
                                          <p:spTgt spid="3">
                                            <p:txEl>
                                              <p:pRg st="0" end="0"/>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left)">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left)">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animBg="1"/>
      <p:bldP spid="31" grpId="0" animBg="1"/>
      <p:bldP spid="32" grpId="0" animBg="1"/>
      <p:bldP spid="3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940824" y="3544680"/>
            <a:ext cx="3122010" cy="1243670"/>
            <a:chOff x="4940824" y="3544680"/>
            <a:chExt cx="3122010" cy="1243670"/>
          </a:xfrm>
        </p:grpSpPr>
        <p:sp>
          <p:nvSpPr>
            <p:cNvPr id="51" name="Text Box 24"/>
            <p:cNvSpPr txBox="1">
              <a:spLocks noChangeArrowheads="1"/>
            </p:cNvSpPr>
            <p:nvPr/>
          </p:nvSpPr>
          <p:spPr bwMode="auto">
            <a:xfrm>
              <a:off x="7448471" y="3544680"/>
              <a:ext cx="614363" cy="457200"/>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S</a:t>
              </a:r>
            </a:p>
          </p:txBody>
        </p:sp>
        <p:cxnSp>
          <p:nvCxnSpPr>
            <p:cNvPr id="74" name="Straight Connector 73"/>
            <p:cNvCxnSpPr/>
            <p:nvPr/>
          </p:nvCxnSpPr>
          <p:spPr bwMode="auto">
            <a:xfrm flipH="1">
              <a:off x="4940824" y="3854450"/>
              <a:ext cx="2434582" cy="933900"/>
            </a:xfrm>
            <a:prstGeom prst="line">
              <a:avLst/>
            </a:prstGeom>
            <a:noFill/>
            <a:ln w="57150" cap="flat" cmpd="sng" algn="ctr">
              <a:solidFill>
                <a:srgbClr val="0070C0"/>
              </a:solidFill>
              <a:prstDash val="solid"/>
              <a:round/>
              <a:headEnd type="none" w="med" len="med"/>
              <a:tailEnd type="none" w="med" len="med"/>
            </a:ln>
            <a:effectLst/>
          </p:spPr>
        </p:cxnSp>
      </p:grpSp>
      <p:sp>
        <p:nvSpPr>
          <p:cNvPr id="2" name="Title 1"/>
          <p:cNvSpPr>
            <a:spLocks noGrp="1"/>
          </p:cNvSpPr>
          <p:nvPr>
            <p:ph type="title"/>
          </p:nvPr>
        </p:nvSpPr>
        <p:spPr/>
        <p:txBody>
          <a:bodyPr/>
          <a:lstStyle/>
          <a:p>
            <a:pPr algn="l"/>
            <a:r>
              <a:rPr lang="en-US" dirty="0">
                <a:solidFill>
                  <a:schemeClr val="accent6">
                    <a:lumMod val="50000"/>
                  </a:schemeClr>
                </a:solidFill>
              </a:rPr>
              <a:t>Active Learning 3</a:t>
            </a:r>
            <a:r>
              <a:rPr lang="en-US" b="1" dirty="0">
                <a:solidFill>
                  <a:srgbClr val="C00000"/>
                </a:solidFill>
              </a:rPr>
              <a:t>B</a:t>
            </a:r>
            <a:r>
              <a:rPr lang="en-US" dirty="0">
                <a:solidFill>
                  <a:srgbClr val="C00000"/>
                </a:solidFill>
              </a:rPr>
              <a:t>. Wheat </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50</a:t>
            </a:fld>
            <a:endParaRPr lang="en-US"/>
          </a:p>
        </p:txBody>
      </p:sp>
      <p:sp>
        <p:nvSpPr>
          <p:cNvPr id="3" name="Content Placeholder 2"/>
          <p:cNvSpPr>
            <a:spLocks noGrp="1"/>
          </p:cNvSpPr>
          <p:nvPr>
            <p:ph idx="12"/>
          </p:nvPr>
        </p:nvSpPr>
        <p:spPr>
          <a:xfrm>
            <a:off x="152400" y="1295400"/>
            <a:ext cx="3657600" cy="4953000"/>
          </a:xfrm>
          <a:prstGeom prst="rect">
            <a:avLst/>
          </a:prstGeom>
        </p:spPr>
        <p:txBody>
          <a:bodyPr>
            <a:normAutofit/>
          </a:bodyPr>
          <a:lstStyle/>
          <a:p>
            <a:pPr marL="0" indent="0">
              <a:lnSpc>
                <a:spcPct val="105000"/>
              </a:lnSpc>
              <a:spcBef>
                <a:spcPct val="50000"/>
              </a:spcBef>
              <a:buNone/>
            </a:pPr>
            <a:r>
              <a:rPr lang="en-US" sz="3200" dirty="0">
                <a:cs typeface="Arial"/>
              </a:rPr>
              <a:t>When </a:t>
            </a:r>
            <a:r>
              <a:rPr lang="en-US" sz="3200" dirty="0">
                <a:solidFill>
                  <a:srgbClr val="C00000"/>
                </a:solidFill>
                <a:cs typeface="Arial"/>
              </a:rPr>
              <a:t>supply </a:t>
            </a:r>
            <a:br>
              <a:rPr lang="en-US" sz="3200" dirty="0">
                <a:solidFill>
                  <a:srgbClr val="C00000"/>
                </a:solidFill>
                <a:cs typeface="Arial"/>
              </a:rPr>
            </a:br>
            <a:r>
              <a:rPr lang="en-US" sz="3200" dirty="0">
                <a:solidFill>
                  <a:srgbClr val="C00000"/>
                </a:solidFill>
                <a:cs typeface="Arial"/>
              </a:rPr>
              <a:t>is </a:t>
            </a:r>
            <a:r>
              <a:rPr lang="en-US" sz="3200" i="1" dirty="0">
                <a:solidFill>
                  <a:srgbClr val="C00000"/>
                </a:solidFill>
                <a:cs typeface="Arial"/>
              </a:rPr>
              <a:t>elastic</a:t>
            </a:r>
            <a:r>
              <a:rPr lang="en-US" sz="3200" dirty="0">
                <a:solidFill>
                  <a:srgbClr val="C00000"/>
                </a:solidFill>
                <a:cs typeface="Arial"/>
              </a:rPr>
              <a:t>, </a:t>
            </a:r>
            <a:br>
              <a:rPr lang="en-US" sz="3200" dirty="0">
                <a:cs typeface="Arial"/>
              </a:rPr>
            </a:br>
            <a:r>
              <a:rPr lang="en-US" sz="3200" dirty="0">
                <a:cs typeface="Arial"/>
              </a:rPr>
              <a:t>an increase in demand has a bigger impact on quantity than on price. </a:t>
            </a:r>
          </a:p>
        </p:txBody>
      </p:sp>
      <p:sp>
        <p:nvSpPr>
          <p:cNvPr id="40" name="Rectangle 10"/>
          <p:cNvSpPr>
            <a:spLocks noChangeArrowheads="1"/>
          </p:cNvSpPr>
          <p:nvPr/>
        </p:nvSpPr>
        <p:spPr bwMode="auto">
          <a:xfrm>
            <a:off x="4706937" y="847724"/>
            <a:ext cx="3719821" cy="1211283"/>
          </a:xfrm>
          <a:prstGeom prst="rect">
            <a:avLst/>
          </a:prstGeom>
          <a:noFill/>
          <a:ln w="9525">
            <a:noFill/>
            <a:miter lim="800000"/>
            <a:headEnd/>
            <a:tailEnd/>
          </a:ln>
        </p:spPr>
        <p:txBody>
          <a:bodyPr/>
          <a:lstStyle/>
          <a:p>
            <a:pPr algn="ctr">
              <a:lnSpc>
                <a:spcPct val="105000"/>
              </a:lnSpc>
              <a:spcBef>
                <a:spcPct val="45000"/>
              </a:spcBef>
              <a:buClr>
                <a:srgbClr val="003399"/>
              </a:buClr>
              <a:buSzPct val="120000"/>
              <a:buFont typeface="Wingdings" pitchFamily="2" charset="2"/>
              <a:buNone/>
            </a:pPr>
            <a:r>
              <a:rPr lang="en-US" sz="2800" dirty="0">
                <a:latin typeface="Arial"/>
                <a:cs typeface="Arial"/>
              </a:rPr>
              <a:t>Wheat </a:t>
            </a:r>
          </a:p>
          <a:p>
            <a:pPr algn="ctr">
              <a:lnSpc>
                <a:spcPct val="105000"/>
              </a:lnSpc>
              <a:spcBef>
                <a:spcPct val="45000"/>
              </a:spcBef>
              <a:buClr>
                <a:srgbClr val="003399"/>
              </a:buClr>
              <a:buSzPct val="120000"/>
              <a:buFont typeface="Wingdings" pitchFamily="2" charset="2"/>
              <a:buNone/>
            </a:pPr>
            <a:r>
              <a:rPr lang="en-US" sz="2800" dirty="0">
                <a:latin typeface="Arial"/>
                <a:cs typeface="Arial"/>
              </a:rPr>
              <a:t>(elastic supply):</a:t>
            </a:r>
          </a:p>
        </p:txBody>
      </p:sp>
      <p:grpSp>
        <p:nvGrpSpPr>
          <p:cNvPr id="41" name="Group 11"/>
          <p:cNvGrpSpPr>
            <a:grpSpLocks/>
          </p:cNvGrpSpPr>
          <p:nvPr/>
        </p:nvGrpSpPr>
        <p:grpSpPr bwMode="auto">
          <a:xfrm>
            <a:off x="4038600" y="1743075"/>
            <a:ext cx="4800600" cy="3841750"/>
            <a:chOff x="2305" y="942"/>
            <a:chExt cx="2712" cy="2736"/>
          </a:xfrm>
        </p:grpSpPr>
        <p:grpSp>
          <p:nvGrpSpPr>
            <p:cNvPr id="42" name="Group 12"/>
            <p:cNvGrpSpPr>
              <a:grpSpLocks/>
            </p:cNvGrpSpPr>
            <p:nvPr/>
          </p:nvGrpSpPr>
          <p:grpSpPr bwMode="auto">
            <a:xfrm>
              <a:off x="2424" y="1167"/>
              <a:ext cx="2382" cy="2331"/>
              <a:chOff x="2424" y="1167"/>
              <a:chExt cx="2400" cy="2079"/>
            </a:xfrm>
          </p:grpSpPr>
          <p:sp>
            <p:nvSpPr>
              <p:cNvPr id="45" name="Line 13"/>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46" name="Line 14"/>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43" name="Text Box 15"/>
            <p:cNvSpPr txBox="1">
              <a:spLocks noChangeArrowheads="1"/>
            </p:cNvSpPr>
            <p:nvPr/>
          </p:nvSpPr>
          <p:spPr bwMode="auto">
            <a:xfrm>
              <a:off x="2305" y="942"/>
              <a:ext cx="233" cy="315"/>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P</a:t>
              </a:r>
            </a:p>
          </p:txBody>
        </p:sp>
        <p:sp>
          <p:nvSpPr>
            <p:cNvPr id="44" name="Text Box 16"/>
            <p:cNvSpPr txBox="1">
              <a:spLocks noChangeArrowheads="1"/>
            </p:cNvSpPr>
            <p:nvPr/>
          </p:nvSpPr>
          <p:spPr bwMode="auto">
            <a:xfrm>
              <a:off x="4784" y="3363"/>
              <a:ext cx="233" cy="315"/>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Q</a:t>
              </a:r>
            </a:p>
          </p:txBody>
        </p:sp>
      </p:grpSp>
      <p:grpSp>
        <p:nvGrpSpPr>
          <p:cNvPr id="47" name="Group 17"/>
          <p:cNvGrpSpPr>
            <a:grpSpLocks/>
          </p:cNvGrpSpPr>
          <p:nvPr/>
        </p:nvGrpSpPr>
        <p:grpSpPr bwMode="auto">
          <a:xfrm>
            <a:off x="4275137" y="2393950"/>
            <a:ext cx="1906588" cy="2914650"/>
            <a:chOff x="2598" y="1682"/>
            <a:chExt cx="1201" cy="1836"/>
          </a:xfrm>
        </p:grpSpPr>
        <p:sp>
          <p:nvSpPr>
            <p:cNvPr id="48" name="Text Box 18"/>
            <p:cNvSpPr txBox="1">
              <a:spLocks noChangeArrowheads="1"/>
            </p:cNvSpPr>
            <p:nvPr/>
          </p:nvSpPr>
          <p:spPr bwMode="auto">
            <a:xfrm>
              <a:off x="2598" y="1682"/>
              <a:ext cx="382"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D</a:t>
              </a:r>
              <a:r>
                <a:rPr lang="en-US" sz="2300" b="1" baseline="-25000">
                  <a:latin typeface="Arial"/>
                  <a:cs typeface="Arial"/>
                </a:rPr>
                <a:t>1</a:t>
              </a:r>
            </a:p>
          </p:txBody>
        </p:sp>
        <p:sp>
          <p:nvSpPr>
            <p:cNvPr id="49" name="Line 19"/>
            <p:cNvSpPr>
              <a:spLocks noChangeShapeType="1"/>
            </p:cNvSpPr>
            <p:nvPr/>
          </p:nvSpPr>
          <p:spPr bwMode="auto">
            <a:xfrm>
              <a:off x="2798" y="1965"/>
              <a:ext cx="1001" cy="1553"/>
            </a:xfrm>
            <a:prstGeom prst="line">
              <a:avLst/>
            </a:prstGeom>
            <a:noFill/>
            <a:ln w="28575">
              <a:solidFill>
                <a:schemeClr val="tx1"/>
              </a:solidFill>
              <a:round/>
              <a:headEnd/>
              <a:tailEnd/>
            </a:ln>
          </p:spPr>
          <p:txBody>
            <a:bodyPr/>
            <a:lstStyle/>
            <a:p>
              <a:endParaRPr lang="en-US">
                <a:latin typeface="Arial"/>
                <a:cs typeface="Arial"/>
              </a:endParaRPr>
            </a:p>
          </p:txBody>
        </p:sp>
      </p:grpSp>
      <p:grpSp>
        <p:nvGrpSpPr>
          <p:cNvPr id="53" name="Group 26"/>
          <p:cNvGrpSpPr>
            <a:grpSpLocks/>
          </p:cNvGrpSpPr>
          <p:nvPr/>
        </p:nvGrpSpPr>
        <p:grpSpPr bwMode="auto">
          <a:xfrm>
            <a:off x="3630612" y="4021137"/>
            <a:ext cx="2339975" cy="1770063"/>
            <a:chOff x="2108" y="2707"/>
            <a:chExt cx="1474" cy="1115"/>
          </a:xfrm>
        </p:grpSpPr>
        <p:grpSp>
          <p:nvGrpSpPr>
            <p:cNvPr id="54" name="Group 27"/>
            <p:cNvGrpSpPr>
              <a:grpSpLocks/>
            </p:cNvGrpSpPr>
            <p:nvPr/>
          </p:nvGrpSpPr>
          <p:grpSpPr bwMode="auto">
            <a:xfrm>
              <a:off x="2108" y="2853"/>
              <a:ext cx="1474" cy="969"/>
              <a:chOff x="2108" y="2853"/>
              <a:chExt cx="1474" cy="969"/>
            </a:xfrm>
          </p:grpSpPr>
          <p:sp>
            <p:nvSpPr>
              <p:cNvPr id="58" name="Text Box 28"/>
              <p:cNvSpPr txBox="1">
                <a:spLocks noChangeArrowheads="1"/>
              </p:cNvSpPr>
              <p:nvPr/>
            </p:nvSpPr>
            <p:spPr bwMode="auto">
              <a:xfrm>
                <a:off x="3212" y="3534"/>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aseline="-25000">
                    <a:latin typeface="Arial"/>
                    <a:cs typeface="Arial"/>
                  </a:rPr>
                  <a:t>1</a:t>
                </a:r>
              </a:p>
            </p:txBody>
          </p:sp>
          <p:sp>
            <p:nvSpPr>
              <p:cNvPr id="59" name="Text Box 29"/>
              <p:cNvSpPr txBox="1">
                <a:spLocks noChangeArrowheads="1"/>
              </p:cNvSpPr>
              <p:nvPr/>
            </p:nvSpPr>
            <p:spPr bwMode="auto">
              <a:xfrm>
                <a:off x="2108" y="2853"/>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aseline="-25000">
                    <a:latin typeface="Arial"/>
                    <a:cs typeface="Arial"/>
                  </a:rPr>
                  <a:t>1</a:t>
                </a:r>
              </a:p>
            </p:txBody>
          </p:sp>
          <p:grpSp>
            <p:nvGrpSpPr>
              <p:cNvPr id="60" name="Group 30"/>
              <p:cNvGrpSpPr>
                <a:grpSpLocks/>
              </p:cNvGrpSpPr>
              <p:nvPr/>
            </p:nvGrpSpPr>
            <p:grpSpPr bwMode="auto">
              <a:xfrm>
                <a:off x="2501" y="3000"/>
                <a:ext cx="896" cy="536"/>
                <a:chOff x="357" y="2450"/>
                <a:chExt cx="795" cy="646"/>
              </a:xfrm>
            </p:grpSpPr>
            <p:sp>
              <p:nvSpPr>
                <p:cNvPr id="61" name="Line 31"/>
                <p:cNvSpPr>
                  <a:spLocks noChangeShapeType="1"/>
                </p:cNvSpPr>
                <p:nvPr/>
              </p:nvSpPr>
              <p:spPr bwMode="auto">
                <a:xfrm>
                  <a:off x="357" y="2450"/>
                  <a:ext cx="795" cy="0"/>
                </a:xfrm>
                <a:prstGeom prst="line">
                  <a:avLst/>
                </a:prstGeom>
                <a:noFill/>
                <a:ln w="9525">
                  <a:solidFill>
                    <a:srgbClr val="4D4D4D"/>
                  </a:solidFill>
                  <a:prstDash val="lgDash"/>
                  <a:round/>
                  <a:headEnd/>
                  <a:tailEnd/>
                </a:ln>
              </p:spPr>
              <p:txBody>
                <a:bodyPr/>
                <a:lstStyle/>
                <a:p>
                  <a:endParaRPr lang="en-US">
                    <a:latin typeface="Arial"/>
                    <a:cs typeface="Arial"/>
                  </a:endParaRPr>
                </a:p>
              </p:txBody>
            </p:sp>
            <p:sp>
              <p:nvSpPr>
                <p:cNvPr id="62" name="Line 32"/>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grpSp>
          <p:nvGrpSpPr>
            <p:cNvPr id="55" name="Group 33"/>
            <p:cNvGrpSpPr>
              <a:grpSpLocks/>
            </p:cNvGrpSpPr>
            <p:nvPr/>
          </p:nvGrpSpPr>
          <p:grpSpPr bwMode="auto">
            <a:xfrm>
              <a:off x="3333" y="2707"/>
              <a:ext cx="247" cy="344"/>
              <a:chOff x="3333" y="2707"/>
              <a:chExt cx="247" cy="344"/>
            </a:xfrm>
          </p:grpSpPr>
          <p:sp>
            <p:nvSpPr>
              <p:cNvPr id="56" name="Text Box 34"/>
              <p:cNvSpPr txBox="1">
                <a:spLocks noChangeArrowheads="1"/>
              </p:cNvSpPr>
              <p:nvPr/>
            </p:nvSpPr>
            <p:spPr bwMode="auto">
              <a:xfrm>
                <a:off x="3333" y="2707"/>
                <a:ext cx="247"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A</a:t>
                </a:r>
              </a:p>
            </p:txBody>
          </p:sp>
          <p:sp>
            <p:nvSpPr>
              <p:cNvPr id="57" name="Oval 35"/>
              <p:cNvSpPr>
                <a:spLocks noChangeArrowheads="1"/>
              </p:cNvSpPr>
              <p:nvPr/>
            </p:nvSpPr>
            <p:spPr bwMode="auto">
              <a:xfrm>
                <a:off x="3356" y="2964"/>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grpSp>
        <p:nvGrpSpPr>
          <p:cNvPr id="63" name="Group 20"/>
          <p:cNvGrpSpPr>
            <a:grpSpLocks/>
          </p:cNvGrpSpPr>
          <p:nvPr/>
        </p:nvGrpSpPr>
        <p:grpSpPr bwMode="auto">
          <a:xfrm>
            <a:off x="4827587" y="2393950"/>
            <a:ext cx="3343275" cy="2914650"/>
            <a:chOff x="2946" y="1682"/>
            <a:chExt cx="2106" cy="1836"/>
          </a:xfrm>
        </p:grpSpPr>
        <p:sp>
          <p:nvSpPr>
            <p:cNvPr id="64" name="Line 21"/>
            <p:cNvSpPr>
              <a:spLocks noChangeShapeType="1"/>
            </p:cNvSpPr>
            <p:nvPr/>
          </p:nvSpPr>
          <p:spPr bwMode="auto">
            <a:xfrm>
              <a:off x="3133" y="1988"/>
              <a:ext cx="1919" cy="1530"/>
            </a:xfrm>
            <a:prstGeom prst="line">
              <a:avLst/>
            </a:prstGeom>
            <a:noFill/>
            <a:ln w="28575">
              <a:solidFill>
                <a:srgbClr val="CC0000"/>
              </a:solidFill>
              <a:round/>
              <a:headEnd/>
              <a:tailEnd/>
            </a:ln>
          </p:spPr>
          <p:txBody>
            <a:bodyPr/>
            <a:lstStyle/>
            <a:p>
              <a:endParaRPr lang="en-US">
                <a:latin typeface="Arial"/>
                <a:cs typeface="Arial"/>
              </a:endParaRPr>
            </a:p>
          </p:txBody>
        </p:sp>
        <p:sp>
          <p:nvSpPr>
            <p:cNvPr id="65" name="Text Box 22"/>
            <p:cNvSpPr txBox="1">
              <a:spLocks noChangeArrowheads="1"/>
            </p:cNvSpPr>
            <p:nvPr/>
          </p:nvSpPr>
          <p:spPr bwMode="auto">
            <a:xfrm>
              <a:off x="2946" y="1682"/>
              <a:ext cx="382" cy="279"/>
            </a:xfrm>
            <a:prstGeom prst="rect">
              <a:avLst/>
            </a:prstGeom>
            <a:noFill/>
            <a:ln w="9525">
              <a:noFill/>
              <a:miter lim="800000"/>
              <a:headEnd/>
              <a:tailEnd/>
            </a:ln>
          </p:spPr>
          <p:txBody>
            <a:bodyPr>
              <a:spAutoFit/>
            </a:bodyPr>
            <a:lstStyle/>
            <a:p>
              <a:pPr algn="ctr">
                <a:spcBef>
                  <a:spcPct val="50000"/>
                </a:spcBef>
              </a:pPr>
              <a:r>
                <a:rPr lang="en-US" sz="2300" b="1" i="1">
                  <a:solidFill>
                    <a:srgbClr val="A50021"/>
                  </a:solidFill>
                  <a:latin typeface="Arial"/>
                  <a:cs typeface="Arial"/>
                </a:rPr>
                <a:t>D</a:t>
              </a:r>
              <a:r>
                <a:rPr lang="en-US" sz="2300" b="1" baseline="-25000">
                  <a:solidFill>
                    <a:srgbClr val="A50021"/>
                  </a:solidFill>
                  <a:latin typeface="Arial"/>
                  <a:cs typeface="Arial"/>
                </a:rPr>
                <a:t>2</a:t>
              </a:r>
            </a:p>
          </p:txBody>
        </p:sp>
      </p:grpSp>
      <p:grpSp>
        <p:nvGrpSpPr>
          <p:cNvPr id="66" name="Group 36"/>
          <p:cNvGrpSpPr>
            <a:grpSpLocks/>
          </p:cNvGrpSpPr>
          <p:nvPr/>
        </p:nvGrpSpPr>
        <p:grpSpPr bwMode="auto">
          <a:xfrm>
            <a:off x="3617912" y="3625850"/>
            <a:ext cx="3333750" cy="2160587"/>
            <a:chOff x="2100" y="2458"/>
            <a:chExt cx="2100" cy="1361"/>
          </a:xfrm>
        </p:grpSpPr>
        <p:grpSp>
          <p:nvGrpSpPr>
            <p:cNvPr id="67" name="Group 37"/>
            <p:cNvGrpSpPr>
              <a:grpSpLocks/>
            </p:cNvGrpSpPr>
            <p:nvPr/>
          </p:nvGrpSpPr>
          <p:grpSpPr bwMode="auto">
            <a:xfrm>
              <a:off x="2492" y="2761"/>
              <a:ext cx="1528" cy="771"/>
              <a:chOff x="357" y="2450"/>
              <a:chExt cx="795" cy="646"/>
            </a:xfrm>
          </p:grpSpPr>
          <p:sp>
            <p:nvSpPr>
              <p:cNvPr id="72" name="Line 38"/>
              <p:cNvSpPr>
                <a:spLocks noChangeShapeType="1"/>
              </p:cNvSpPr>
              <p:nvPr/>
            </p:nvSpPr>
            <p:spPr bwMode="auto">
              <a:xfrm>
                <a:off x="357" y="2450"/>
                <a:ext cx="795" cy="0"/>
              </a:xfrm>
              <a:prstGeom prst="line">
                <a:avLst/>
              </a:prstGeom>
              <a:noFill/>
              <a:ln w="9525">
                <a:solidFill>
                  <a:srgbClr val="4D4D4D"/>
                </a:solidFill>
                <a:prstDash val="lgDash"/>
                <a:round/>
                <a:headEnd/>
                <a:tailEnd/>
              </a:ln>
            </p:spPr>
            <p:txBody>
              <a:bodyPr/>
              <a:lstStyle/>
              <a:p>
                <a:endParaRPr lang="en-US">
                  <a:latin typeface="Arial"/>
                  <a:cs typeface="Arial"/>
                </a:endParaRPr>
              </a:p>
            </p:txBody>
          </p:sp>
          <p:sp>
            <p:nvSpPr>
              <p:cNvPr id="73" name="Line 39"/>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68" name="Text Box 40"/>
            <p:cNvSpPr txBox="1">
              <a:spLocks noChangeArrowheads="1"/>
            </p:cNvSpPr>
            <p:nvPr/>
          </p:nvSpPr>
          <p:spPr bwMode="auto">
            <a:xfrm>
              <a:off x="3830" y="3531"/>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aseline="-25000">
                  <a:latin typeface="Arial"/>
                  <a:cs typeface="Arial"/>
                </a:rPr>
                <a:t>2</a:t>
              </a:r>
            </a:p>
          </p:txBody>
        </p:sp>
        <p:sp>
          <p:nvSpPr>
            <p:cNvPr id="69" name="Text Box 41"/>
            <p:cNvSpPr txBox="1">
              <a:spLocks noChangeArrowheads="1"/>
            </p:cNvSpPr>
            <p:nvPr/>
          </p:nvSpPr>
          <p:spPr bwMode="auto">
            <a:xfrm>
              <a:off x="2100" y="2604"/>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aseline="-25000">
                  <a:latin typeface="Arial"/>
                  <a:cs typeface="Arial"/>
                </a:rPr>
                <a:t>2</a:t>
              </a:r>
            </a:p>
          </p:txBody>
        </p:sp>
        <p:sp>
          <p:nvSpPr>
            <p:cNvPr id="70" name="Text Box 42"/>
            <p:cNvSpPr txBox="1">
              <a:spLocks noChangeArrowheads="1"/>
            </p:cNvSpPr>
            <p:nvPr/>
          </p:nvSpPr>
          <p:spPr bwMode="auto">
            <a:xfrm>
              <a:off x="3915" y="2458"/>
              <a:ext cx="247"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B</a:t>
              </a:r>
            </a:p>
          </p:txBody>
        </p:sp>
        <p:sp>
          <p:nvSpPr>
            <p:cNvPr id="71" name="Oval 43"/>
            <p:cNvSpPr>
              <a:spLocks noChangeArrowheads="1"/>
            </p:cNvSpPr>
            <p:nvPr/>
          </p:nvSpPr>
          <p:spPr bwMode="auto">
            <a:xfrm>
              <a:off x="3979" y="271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50"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893825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strips(downRigh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strips(downRight)">
                                      <p:cBhvr>
                                        <p:cTn id="12" dur="500"/>
                                        <p:tgtEl>
                                          <p:spTgt spid="6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ctr"/>
            <a:r>
              <a:rPr lang="en-US" altLang="en-US" sz="3200" dirty="0">
                <a:solidFill>
                  <a:srgbClr val="C00000"/>
                </a:solidFill>
              </a:rPr>
              <a:t>How the price elasticity of supply can vary</a:t>
            </a:r>
          </a:p>
        </p:txBody>
      </p:sp>
      <p:sp>
        <p:nvSpPr>
          <p:cNvPr id="41987" name="Slide Number Placeholder 2"/>
          <p:cNvSpPr>
            <a:spLocks noGrp="1"/>
          </p:cNvSpPr>
          <p:nvPr>
            <p:ph type="sldNum" sz="quarter" idx="10"/>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5EF42B7C-B381-47D2-ABC6-4217D07BCA6A}" type="slidenum">
              <a:rPr lang="en-US" altLang="en-US" smtClean="0">
                <a:solidFill>
                  <a:srgbClr val="002060"/>
                </a:solidFill>
              </a:rPr>
              <a:pPr algn="ctr" eaLnBrk="1" hangingPunct="1"/>
              <a:t>51</a:t>
            </a:fld>
            <a:endParaRPr lang="en-US" altLang="en-US">
              <a:solidFill>
                <a:srgbClr val="002060"/>
              </a:solidFill>
            </a:endParaRPr>
          </a:p>
        </p:txBody>
      </p:sp>
      <p:sp>
        <p:nvSpPr>
          <p:cNvPr id="3" name="Text Placeholder 2"/>
          <p:cNvSpPr>
            <a:spLocks noGrp="1"/>
          </p:cNvSpPr>
          <p:nvPr>
            <p:ph idx="12"/>
          </p:nvPr>
        </p:nvSpPr>
        <p:spPr>
          <a:xfrm>
            <a:off x="80751" y="5181600"/>
            <a:ext cx="8518947" cy="1219200"/>
          </a:xfrm>
          <a:noFill/>
        </p:spPr>
        <p:txBody>
          <a:bodyPr/>
          <a:lstStyle/>
          <a:p>
            <a:r>
              <a:rPr lang="en-US" sz="2800" dirty="0"/>
              <a:t>Supply often becomes less elastic as </a:t>
            </a:r>
            <a:r>
              <a:rPr lang="en-US" sz="2800" b="1" i="1" dirty="0"/>
              <a:t>Q</a:t>
            </a:r>
            <a:r>
              <a:rPr lang="en-US" sz="2800" dirty="0"/>
              <a:t> rises, due to capacity limits. </a:t>
            </a:r>
          </a:p>
        </p:txBody>
      </p:sp>
      <p:grpSp>
        <p:nvGrpSpPr>
          <p:cNvPr id="2" name="Group 41"/>
          <p:cNvGrpSpPr>
            <a:grpSpLocks/>
          </p:cNvGrpSpPr>
          <p:nvPr/>
        </p:nvGrpSpPr>
        <p:grpSpPr bwMode="auto">
          <a:xfrm>
            <a:off x="1101725" y="1330325"/>
            <a:ext cx="5715000" cy="3189287"/>
            <a:chOff x="152400" y="2069068"/>
            <a:chExt cx="5715000" cy="3188732"/>
          </a:xfrm>
        </p:grpSpPr>
        <p:sp>
          <p:nvSpPr>
            <p:cNvPr id="7" name="Rectangle 6"/>
            <p:cNvSpPr/>
            <p:nvPr/>
          </p:nvSpPr>
          <p:spPr>
            <a:xfrm>
              <a:off x="914400" y="2210330"/>
              <a:ext cx="4953000" cy="3047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800" dirty="0">
                <a:solidFill>
                  <a:schemeClr val="tx1"/>
                </a:solidFill>
              </a:endParaRPr>
            </a:p>
          </p:txBody>
        </p:sp>
        <p:grpSp>
          <p:nvGrpSpPr>
            <p:cNvPr id="42034" name="Group 13"/>
            <p:cNvGrpSpPr>
              <a:grpSpLocks/>
            </p:cNvGrpSpPr>
            <p:nvPr/>
          </p:nvGrpSpPr>
          <p:grpSpPr bwMode="auto">
            <a:xfrm>
              <a:off x="152400" y="2069068"/>
              <a:ext cx="774571" cy="3188732"/>
              <a:chOff x="152400" y="2069068"/>
              <a:chExt cx="774571" cy="3188732"/>
            </a:xfrm>
          </p:grpSpPr>
          <p:cxnSp>
            <p:nvCxnSpPr>
              <p:cNvPr id="9" name="Straight Connector 8"/>
              <p:cNvCxnSpPr/>
              <p:nvPr/>
            </p:nvCxnSpPr>
            <p:spPr>
              <a:xfrm rot="5400000">
                <a:off x="-608541" y="3733271"/>
                <a:ext cx="304747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036" name="TextBox 8"/>
              <p:cNvSpPr txBox="1">
                <a:spLocks noChangeArrowheads="1"/>
              </p:cNvSpPr>
              <p:nvPr/>
            </p:nvSpPr>
            <p:spPr bwMode="auto">
              <a:xfrm>
                <a:off x="152400" y="2069068"/>
                <a:ext cx="774571" cy="36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Price </a:t>
                </a:r>
              </a:p>
            </p:txBody>
          </p:sp>
        </p:grpSp>
      </p:grpSp>
      <p:grpSp>
        <p:nvGrpSpPr>
          <p:cNvPr id="4" name="Group 46"/>
          <p:cNvGrpSpPr>
            <a:grpSpLocks/>
          </p:cNvGrpSpPr>
          <p:nvPr/>
        </p:nvGrpSpPr>
        <p:grpSpPr bwMode="auto">
          <a:xfrm>
            <a:off x="1627188" y="4519612"/>
            <a:ext cx="6145212" cy="381000"/>
            <a:chOff x="677692" y="5257800"/>
            <a:chExt cx="6145311" cy="381000"/>
          </a:xfrm>
        </p:grpSpPr>
        <p:cxnSp>
          <p:nvCxnSpPr>
            <p:cNvPr id="12" name="Straight Connector 11"/>
            <p:cNvCxnSpPr/>
            <p:nvPr/>
          </p:nvCxnSpPr>
          <p:spPr>
            <a:xfrm>
              <a:off x="914233" y="5257800"/>
              <a:ext cx="4953080" cy="11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031" name="TextBox 11"/>
            <p:cNvSpPr txBox="1">
              <a:spLocks noChangeArrowheads="1"/>
            </p:cNvSpPr>
            <p:nvPr/>
          </p:nvSpPr>
          <p:spPr bwMode="auto">
            <a:xfrm>
              <a:off x="5714991" y="5269468"/>
              <a:ext cx="1108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Quantity </a:t>
              </a:r>
            </a:p>
          </p:txBody>
        </p:sp>
        <p:sp>
          <p:nvSpPr>
            <p:cNvPr id="42032" name="TextBox 12"/>
            <p:cNvSpPr txBox="1">
              <a:spLocks noChangeArrowheads="1"/>
            </p:cNvSpPr>
            <p:nvPr/>
          </p:nvSpPr>
          <p:spPr bwMode="auto">
            <a:xfrm>
              <a:off x="677692" y="5257800"/>
              <a:ext cx="312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0</a:t>
              </a:r>
            </a:p>
          </p:txBody>
        </p:sp>
      </p:grpSp>
      <p:grpSp>
        <p:nvGrpSpPr>
          <p:cNvPr id="5" name="Group 55"/>
          <p:cNvGrpSpPr>
            <a:grpSpLocks/>
          </p:cNvGrpSpPr>
          <p:nvPr/>
        </p:nvGrpSpPr>
        <p:grpSpPr bwMode="auto">
          <a:xfrm>
            <a:off x="1293813" y="1798637"/>
            <a:ext cx="4379912" cy="369888"/>
            <a:chOff x="421249" y="3200400"/>
            <a:chExt cx="4379351" cy="368778"/>
          </a:xfrm>
        </p:grpSpPr>
        <p:cxnSp>
          <p:nvCxnSpPr>
            <p:cNvPr id="16" name="Straight Connector 15"/>
            <p:cNvCxnSpPr/>
            <p:nvPr/>
          </p:nvCxnSpPr>
          <p:spPr>
            <a:xfrm>
              <a:off x="991088" y="3428314"/>
              <a:ext cx="3809512" cy="1583"/>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029" name="TextBox 15"/>
            <p:cNvSpPr txBox="1">
              <a:spLocks noChangeArrowheads="1"/>
            </p:cNvSpPr>
            <p:nvPr/>
          </p:nvSpPr>
          <p:spPr bwMode="auto">
            <a:xfrm>
              <a:off x="421249" y="3200400"/>
              <a:ext cx="569319" cy="36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$15</a:t>
              </a:r>
            </a:p>
          </p:txBody>
        </p:sp>
      </p:grpSp>
      <p:grpSp>
        <p:nvGrpSpPr>
          <p:cNvPr id="6" name="Group 58"/>
          <p:cNvGrpSpPr>
            <a:grpSpLocks/>
          </p:cNvGrpSpPr>
          <p:nvPr/>
        </p:nvGrpSpPr>
        <p:grpSpPr bwMode="auto">
          <a:xfrm>
            <a:off x="1422400" y="2397125"/>
            <a:ext cx="4022725" cy="369887"/>
            <a:chOff x="473264" y="4126467"/>
            <a:chExt cx="4022536" cy="368777"/>
          </a:xfrm>
        </p:grpSpPr>
        <p:cxnSp>
          <p:nvCxnSpPr>
            <p:cNvPr id="19" name="Straight Connector 18"/>
            <p:cNvCxnSpPr/>
            <p:nvPr/>
          </p:nvCxnSpPr>
          <p:spPr>
            <a:xfrm>
              <a:off x="914568" y="4265748"/>
              <a:ext cx="3581232" cy="1266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027" name="TextBox 18"/>
            <p:cNvSpPr txBox="1">
              <a:spLocks noChangeArrowheads="1"/>
            </p:cNvSpPr>
            <p:nvPr/>
          </p:nvSpPr>
          <p:spPr bwMode="auto">
            <a:xfrm>
              <a:off x="473264" y="4126467"/>
              <a:ext cx="441126" cy="368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dirty="0"/>
                <a:t>12</a:t>
              </a:r>
            </a:p>
          </p:txBody>
        </p:sp>
      </p:grpSp>
      <p:grpSp>
        <p:nvGrpSpPr>
          <p:cNvPr id="8" name="Group 77"/>
          <p:cNvGrpSpPr>
            <a:grpSpLocks/>
          </p:cNvGrpSpPr>
          <p:nvPr/>
        </p:nvGrpSpPr>
        <p:grpSpPr bwMode="auto">
          <a:xfrm>
            <a:off x="1995488" y="1406525"/>
            <a:ext cx="4784725" cy="2616200"/>
            <a:chOff x="6264351" y="1492639"/>
            <a:chExt cx="4784730" cy="2616035"/>
          </a:xfrm>
        </p:grpSpPr>
        <p:sp>
          <p:nvSpPr>
            <p:cNvPr id="42024" name="TextBox 27"/>
            <p:cNvSpPr txBox="1">
              <a:spLocks noChangeArrowheads="1"/>
            </p:cNvSpPr>
            <p:nvPr/>
          </p:nvSpPr>
          <p:spPr bwMode="auto">
            <a:xfrm>
              <a:off x="10094973" y="1492639"/>
              <a:ext cx="954108" cy="3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dirty="0"/>
                <a:t>Supply </a:t>
              </a:r>
            </a:p>
          </p:txBody>
        </p:sp>
        <p:sp>
          <p:nvSpPr>
            <p:cNvPr id="23" name="Freeform 22"/>
            <p:cNvSpPr/>
            <p:nvPr/>
          </p:nvSpPr>
          <p:spPr>
            <a:xfrm rot="15734642">
              <a:off x="7193106" y="1082963"/>
              <a:ext cx="2096956" cy="3954466"/>
            </a:xfrm>
            <a:custGeom>
              <a:avLst/>
              <a:gdLst>
                <a:gd name="connsiteX0" fmla="*/ 0 w 1638795"/>
                <a:gd name="connsiteY0" fmla="*/ 0 h 1413164"/>
                <a:gd name="connsiteX1" fmla="*/ 1638795 w 1638795"/>
                <a:gd name="connsiteY1" fmla="*/ 1413164 h 1413164"/>
                <a:gd name="connsiteX0" fmla="*/ 0 w 1638795"/>
                <a:gd name="connsiteY0" fmla="*/ 0 h 1413164"/>
                <a:gd name="connsiteX1" fmla="*/ 1638795 w 1638795"/>
                <a:gd name="connsiteY1" fmla="*/ 1413164 h 1413164"/>
                <a:gd name="connsiteX0" fmla="*/ 0 w 1638795"/>
                <a:gd name="connsiteY0" fmla="*/ 0 h 1413164"/>
                <a:gd name="connsiteX1" fmla="*/ 1638795 w 1638795"/>
                <a:gd name="connsiteY1" fmla="*/ 1413164 h 1413164"/>
                <a:gd name="connsiteX0" fmla="*/ 0 w 1638795"/>
                <a:gd name="connsiteY0" fmla="*/ 0 h 1434949"/>
                <a:gd name="connsiteX1" fmla="*/ 1638795 w 1638795"/>
                <a:gd name="connsiteY1" fmla="*/ 1413164 h 1434949"/>
                <a:gd name="connsiteX0" fmla="*/ 0 w 1638795"/>
                <a:gd name="connsiteY0" fmla="*/ 0 h 1413164"/>
                <a:gd name="connsiteX1" fmla="*/ 1638795 w 1638795"/>
                <a:gd name="connsiteY1" fmla="*/ 1413164 h 1413164"/>
                <a:gd name="connsiteX0" fmla="*/ 0 w 1976194"/>
                <a:gd name="connsiteY0" fmla="*/ 0 h 1413164"/>
                <a:gd name="connsiteX1" fmla="*/ 1976194 w 1976194"/>
                <a:gd name="connsiteY1" fmla="*/ 1413164 h 1413164"/>
                <a:gd name="connsiteX0" fmla="*/ 0 w 2426059"/>
                <a:gd name="connsiteY0" fmla="*/ 0 h 1616935"/>
                <a:gd name="connsiteX1" fmla="*/ 2426059 w 2426059"/>
                <a:gd name="connsiteY1" fmla="*/ 1616935 h 1616935"/>
                <a:gd name="connsiteX0" fmla="*/ 0 w 2426059"/>
                <a:gd name="connsiteY0" fmla="*/ 0 h 1616935"/>
                <a:gd name="connsiteX1" fmla="*/ 2426059 w 2426059"/>
                <a:gd name="connsiteY1" fmla="*/ 1616935 h 1616935"/>
                <a:gd name="connsiteX0" fmla="*/ 0 w 2426059"/>
                <a:gd name="connsiteY0" fmla="*/ 0 h 1616935"/>
                <a:gd name="connsiteX1" fmla="*/ 2426059 w 2426059"/>
                <a:gd name="connsiteY1" fmla="*/ 1616935 h 1616935"/>
                <a:gd name="connsiteX0" fmla="*/ 0 w 2032704"/>
                <a:gd name="connsiteY0" fmla="*/ 0 h 2389456"/>
                <a:gd name="connsiteX1" fmla="*/ 2032704 w 2032704"/>
                <a:gd name="connsiteY1" fmla="*/ 2389456 h 2389456"/>
                <a:gd name="connsiteX0" fmla="*/ 0 w 2032704"/>
                <a:gd name="connsiteY0" fmla="*/ 0 h 2389456"/>
                <a:gd name="connsiteX1" fmla="*/ 2032704 w 2032704"/>
                <a:gd name="connsiteY1" fmla="*/ 2389456 h 2389456"/>
                <a:gd name="connsiteX0" fmla="*/ 94538 w 2127242"/>
                <a:gd name="connsiteY0" fmla="*/ 0 h 2389456"/>
                <a:gd name="connsiteX1" fmla="*/ 2127242 w 2127242"/>
                <a:gd name="connsiteY1" fmla="*/ 2389456 h 2389456"/>
                <a:gd name="connsiteX0" fmla="*/ 612006 w 2644710"/>
                <a:gd name="connsiteY0" fmla="*/ 0 h 2389456"/>
                <a:gd name="connsiteX1" fmla="*/ 2644710 w 2644710"/>
                <a:gd name="connsiteY1" fmla="*/ 2389456 h 2389456"/>
                <a:gd name="connsiteX0" fmla="*/ 387714 w 2420418"/>
                <a:gd name="connsiteY0" fmla="*/ 0 h 2389456"/>
                <a:gd name="connsiteX1" fmla="*/ 2420418 w 2420418"/>
                <a:gd name="connsiteY1" fmla="*/ 2389456 h 2389456"/>
                <a:gd name="connsiteX0" fmla="*/ 387714 w 2420418"/>
                <a:gd name="connsiteY0" fmla="*/ 0 h 2389456"/>
                <a:gd name="connsiteX1" fmla="*/ 2420418 w 2420418"/>
                <a:gd name="connsiteY1" fmla="*/ 2389456 h 2389456"/>
                <a:gd name="connsiteX0" fmla="*/ 387714 w 2420418"/>
                <a:gd name="connsiteY0" fmla="*/ 0 h 2389456"/>
                <a:gd name="connsiteX1" fmla="*/ 2420418 w 2420418"/>
                <a:gd name="connsiteY1" fmla="*/ 2389456 h 2389456"/>
                <a:gd name="connsiteX0" fmla="*/ 299874 w 2332578"/>
                <a:gd name="connsiteY0" fmla="*/ 0 h 2389456"/>
                <a:gd name="connsiteX1" fmla="*/ 2332578 w 2332578"/>
                <a:gd name="connsiteY1" fmla="*/ 2389456 h 2389456"/>
                <a:gd name="connsiteX0" fmla="*/ 273605 w 2306309"/>
                <a:gd name="connsiteY0" fmla="*/ 0 h 2389456"/>
                <a:gd name="connsiteX1" fmla="*/ 2306309 w 2306309"/>
                <a:gd name="connsiteY1" fmla="*/ 2389456 h 2389456"/>
                <a:gd name="connsiteX0" fmla="*/ 273605 w 2306309"/>
                <a:gd name="connsiteY0" fmla="*/ 0 h 2389456"/>
                <a:gd name="connsiteX1" fmla="*/ 2306309 w 2306309"/>
                <a:gd name="connsiteY1" fmla="*/ 2389456 h 2389456"/>
                <a:gd name="connsiteX0" fmla="*/ 273605 w 2417479"/>
                <a:gd name="connsiteY0" fmla="*/ 0 h 2141204"/>
                <a:gd name="connsiteX1" fmla="*/ 2417479 w 2417479"/>
                <a:gd name="connsiteY1" fmla="*/ 2141204 h 2141204"/>
                <a:gd name="connsiteX0" fmla="*/ 273605 w 2417479"/>
                <a:gd name="connsiteY0" fmla="*/ 0 h 2141204"/>
                <a:gd name="connsiteX1" fmla="*/ 2417479 w 2417479"/>
                <a:gd name="connsiteY1" fmla="*/ 2141204 h 2141204"/>
                <a:gd name="connsiteX0" fmla="*/ 273605 w 2204813"/>
                <a:gd name="connsiteY0" fmla="*/ 0 h 2045786"/>
                <a:gd name="connsiteX1" fmla="*/ 2204813 w 2204813"/>
                <a:gd name="connsiteY1" fmla="*/ 2045786 h 2045786"/>
                <a:gd name="connsiteX0" fmla="*/ 273605 w 2204813"/>
                <a:gd name="connsiteY0" fmla="*/ 0 h 2045786"/>
                <a:gd name="connsiteX1" fmla="*/ 2204813 w 2204813"/>
                <a:gd name="connsiteY1" fmla="*/ 2045786 h 2045786"/>
              </a:gdLst>
              <a:ahLst/>
              <a:cxnLst>
                <a:cxn ang="0">
                  <a:pos x="connsiteX0" y="connsiteY0"/>
                </a:cxn>
                <a:cxn ang="0">
                  <a:pos x="connsiteX1" y="connsiteY1"/>
                </a:cxn>
              </a:cxnLst>
              <a:rect l="l" t="t" r="r" b="b"/>
              <a:pathLst>
                <a:path w="2204813" h="2045786">
                  <a:moveTo>
                    <a:pt x="273605" y="0"/>
                  </a:moveTo>
                  <a:cubicBezTo>
                    <a:pt x="0" y="1202334"/>
                    <a:pt x="1182660" y="1931036"/>
                    <a:pt x="2204813" y="2045786"/>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800"/>
            </a:p>
          </p:txBody>
        </p:sp>
      </p:grpSp>
      <p:grpSp>
        <p:nvGrpSpPr>
          <p:cNvPr id="10" name="Group 78"/>
          <p:cNvGrpSpPr>
            <a:grpSpLocks/>
          </p:cNvGrpSpPr>
          <p:nvPr/>
        </p:nvGrpSpPr>
        <p:grpSpPr bwMode="auto">
          <a:xfrm>
            <a:off x="2320925" y="3998912"/>
            <a:ext cx="569913" cy="889000"/>
            <a:chOff x="6898485" y="4584463"/>
            <a:chExt cx="568862" cy="890798"/>
          </a:xfrm>
        </p:grpSpPr>
        <p:sp>
          <p:nvSpPr>
            <p:cNvPr id="42022" name="TextBox 30"/>
            <p:cNvSpPr txBox="1">
              <a:spLocks noChangeArrowheads="1"/>
            </p:cNvSpPr>
            <p:nvPr/>
          </p:nvSpPr>
          <p:spPr bwMode="auto">
            <a:xfrm>
              <a:off x="6898485" y="5105401"/>
              <a:ext cx="568862" cy="36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100</a:t>
              </a:r>
            </a:p>
          </p:txBody>
        </p:sp>
        <p:cxnSp>
          <p:nvCxnSpPr>
            <p:cNvPr id="26" name="Straight Connector 25"/>
            <p:cNvCxnSpPr/>
            <p:nvPr/>
          </p:nvCxnSpPr>
          <p:spPr>
            <a:xfrm rot="5400000">
              <a:off x="6942639" y="4844547"/>
              <a:ext cx="521753" cy="158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 name="Group 80"/>
          <p:cNvGrpSpPr>
            <a:grpSpLocks/>
          </p:cNvGrpSpPr>
          <p:nvPr/>
        </p:nvGrpSpPr>
        <p:grpSpPr bwMode="auto">
          <a:xfrm>
            <a:off x="5597525" y="2016125"/>
            <a:ext cx="569913" cy="2882900"/>
            <a:chOff x="6822284" y="2591594"/>
            <a:chExt cx="568862" cy="2883167"/>
          </a:xfrm>
        </p:grpSpPr>
        <p:cxnSp>
          <p:nvCxnSpPr>
            <p:cNvPr id="28" name="Straight Connector 27"/>
            <p:cNvCxnSpPr/>
            <p:nvPr/>
          </p:nvCxnSpPr>
          <p:spPr>
            <a:xfrm rot="16200000" flipH="1">
              <a:off x="5699556" y="3831580"/>
              <a:ext cx="2514833" cy="3486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021" name="TextBox 34"/>
            <p:cNvSpPr txBox="1">
              <a:spLocks noChangeArrowheads="1"/>
            </p:cNvSpPr>
            <p:nvPr/>
          </p:nvSpPr>
          <p:spPr bwMode="auto">
            <a:xfrm>
              <a:off x="6822284" y="5105399"/>
              <a:ext cx="568862" cy="36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525</a:t>
              </a:r>
            </a:p>
          </p:txBody>
        </p:sp>
      </p:grpSp>
      <p:grpSp>
        <p:nvGrpSpPr>
          <p:cNvPr id="13" name="Group 78"/>
          <p:cNvGrpSpPr>
            <a:grpSpLocks/>
          </p:cNvGrpSpPr>
          <p:nvPr/>
        </p:nvGrpSpPr>
        <p:grpSpPr bwMode="auto">
          <a:xfrm>
            <a:off x="5140325" y="2549525"/>
            <a:ext cx="569913" cy="2351087"/>
            <a:chOff x="6822284" y="3124200"/>
            <a:chExt cx="568862" cy="2350445"/>
          </a:xfrm>
        </p:grpSpPr>
        <p:sp>
          <p:nvSpPr>
            <p:cNvPr id="42018" name="TextBox 39"/>
            <p:cNvSpPr txBox="1">
              <a:spLocks noChangeArrowheads="1"/>
            </p:cNvSpPr>
            <p:nvPr/>
          </p:nvSpPr>
          <p:spPr bwMode="auto">
            <a:xfrm>
              <a:off x="6822284" y="5105400"/>
              <a:ext cx="568862" cy="36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500</a:t>
              </a:r>
            </a:p>
          </p:txBody>
        </p:sp>
        <p:cxnSp>
          <p:nvCxnSpPr>
            <p:cNvPr id="33" name="Straight Connector 32"/>
            <p:cNvCxnSpPr/>
            <p:nvPr/>
          </p:nvCxnSpPr>
          <p:spPr>
            <a:xfrm rot="16200000" flipH="1">
              <a:off x="6153623" y="4097099"/>
              <a:ext cx="1980659" cy="3486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4" name="Group 78"/>
          <p:cNvGrpSpPr>
            <a:grpSpLocks/>
          </p:cNvGrpSpPr>
          <p:nvPr/>
        </p:nvGrpSpPr>
        <p:grpSpPr bwMode="auto">
          <a:xfrm>
            <a:off x="3103563" y="3844925"/>
            <a:ext cx="569912" cy="1055687"/>
            <a:chOff x="6879671" y="4419599"/>
            <a:chExt cx="568862" cy="1054936"/>
          </a:xfrm>
        </p:grpSpPr>
        <p:sp>
          <p:nvSpPr>
            <p:cNvPr id="42016" name="TextBox 42"/>
            <p:cNvSpPr txBox="1">
              <a:spLocks noChangeArrowheads="1"/>
            </p:cNvSpPr>
            <p:nvPr/>
          </p:nvSpPr>
          <p:spPr bwMode="auto">
            <a:xfrm>
              <a:off x="6879671" y="5105398"/>
              <a:ext cx="568862" cy="36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200</a:t>
              </a:r>
            </a:p>
          </p:txBody>
        </p:sp>
        <p:cxnSp>
          <p:nvCxnSpPr>
            <p:cNvPr id="36" name="Straight Connector 35"/>
            <p:cNvCxnSpPr/>
            <p:nvPr/>
          </p:nvCxnSpPr>
          <p:spPr>
            <a:xfrm rot="5400000">
              <a:off x="6819862" y="4761463"/>
              <a:ext cx="685312" cy="1584"/>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 name="Group 58"/>
          <p:cNvGrpSpPr>
            <a:grpSpLocks/>
          </p:cNvGrpSpPr>
          <p:nvPr/>
        </p:nvGrpSpPr>
        <p:grpSpPr bwMode="auto">
          <a:xfrm>
            <a:off x="1558925" y="3616325"/>
            <a:ext cx="1828800" cy="369887"/>
            <a:chOff x="601495" y="3950731"/>
            <a:chExt cx="1828799" cy="368777"/>
          </a:xfrm>
        </p:grpSpPr>
        <p:cxnSp>
          <p:nvCxnSpPr>
            <p:cNvPr id="38" name="Straight Connector 37"/>
            <p:cNvCxnSpPr/>
            <p:nvPr/>
          </p:nvCxnSpPr>
          <p:spPr>
            <a:xfrm flipV="1">
              <a:off x="914233" y="4178645"/>
              <a:ext cx="1516061" cy="11079"/>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015" name="TextBox 46"/>
            <p:cNvSpPr txBox="1">
              <a:spLocks noChangeArrowheads="1"/>
            </p:cNvSpPr>
            <p:nvPr/>
          </p:nvSpPr>
          <p:spPr bwMode="auto">
            <a:xfrm>
              <a:off x="601495" y="3950731"/>
              <a:ext cx="312906" cy="368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4</a:t>
              </a:r>
            </a:p>
          </p:txBody>
        </p:sp>
      </p:grpSp>
      <p:grpSp>
        <p:nvGrpSpPr>
          <p:cNvPr id="17" name="Group 58"/>
          <p:cNvGrpSpPr>
            <a:grpSpLocks/>
          </p:cNvGrpSpPr>
          <p:nvPr/>
        </p:nvGrpSpPr>
        <p:grpSpPr bwMode="auto">
          <a:xfrm>
            <a:off x="1558925" y="3856037"/>
            <a:ext cx="990600" cy="369888"/>
            <a:chOff x="601495" y="4126468"/>
            <a:chExt cx="990599" cy="368778"/>
          </a:xfrm>
        </p:grpSpPr>
        <p:cxnSp>
          <p:nvCxnSpPr>
            <p:cNvPr id="41" name="Straight Connector 40"/>
            <p:cNvCxnSpPr/>
            <p:nvPr/>
          </p:nvCxnSpPr>
          <p:spPr>
            <a:xfrm>
              <a:off x="914233" y="4265749"/>
              <a:ext cx="677861" cy="1583"/>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013" name="TextBox 49"/>
            <p:cNvSpPr txBox="1">
              <a:spLocks noChangeArrowheads="1"/>
            </p:cNvSpPr>
            <p:nvPr/>
          </p:nvSpPr>
          <p:spPr bwMode="auto">
            <a:xfrm>
              <a:off x="601495" y="4126468"/>
              <a:ext cx="312906" cy="36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3</a:t>
              </a:r>
            </a:p>
          </p:txBody>
        </p:sp>
      </p:grpSp>
      <p:sp>
        <p:nvSpPr>
          <p:cNvPr id="43" name="Freeform 183"/>
          <p:cNvSpPr>
            <a:spLocks/>
          </p:cNvSpPr>
          <p:nvPr/>
        </p:nvSpPr>
        <p:spPr bwMode="auto">
          <a:xfrm>
            <a:off x="2549525" y="392112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183"/>
          <p:cNvSpPr>
            <a:spLocks/>
          </p:cNvSpPr>
          <p:nvPr/>
        </p:nvSpPr>
        <p:spPr bwMode="auto">
          <a:xfrm>
            <a:off x="3311525" y="376872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83"/>
          <p:cNvSpPr>
            <a:spLocks/>
          </p:cNvSpPr>
          <p:nvPr/>
        </p:nvSpPr>
        <p:spPr bwMode="auto">
          <a:xfrm>
            <a:off x="5368925" y="247332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183"/>
          <p:cNvSpPr>
            <a:spLocks/>
          </p:cNvSpPr>
          <p:nvPr/>
        </p:nvSpPr>
        <p:spPr bwMode="auto">
          <a:xfrm>
            <a:off x="5621338" y="1966912"/>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8" name="Group 73"/>
          <p:cNvGrpSpPr>
            <a:grpSpLocks/>
          </p:cNvGrpSpPr>
          <p:nvPr/>
        </p:nvGrpSpPr>
        <p:grpSpPr bwMode="auto">
          <a:xfrm>
            <a:off x="2590801" y="1455004"/>
            <a:ext cx="2886076" cy="1058009"/>
            <a:chOff x="2556260" y="1267782"/>
            <a:chExt cx="2886277" cy="1057325"/>
          </a:xfrm>
        </p:grpSpPr>
        <p:sp>
          <p:nvSpPr>
            <p:cNvPr id="42010" name="TextBox 24"/>
            <p:cNvSpPr txBox="1">
              <a:spLocks noChangeArrowheads="1"/>
            </p:cNvSpPr>
            <p:nvPr/>
          </p:nvSpPr>
          <p:spPr bwMode="auto">
            <a:xfrm>
              <a:off x="2556260" y="1267782"/>
              <a:ext cx="2512402" cy="830460"/>
            </a:xfrm>
            <a:prstGeom prst="rect">
              <a:avLst/>
            </a:prstGeom>
            <a:solidFill>
              <a:schemeClr val="bg1"/>
            </a:solidFill>
            <a:ln w="9525">
              <a:solidFill>
                <a:srgbClr val="C00000"/>
              </a:solidFill>
              <a:miter lim="800000"/>
              <a:headEnd/>
              <a:tailEnd/>
            </a:ln>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2400" dirty="0"/>
                <a:t>Elasticity is small</a:t>
              </a:r>
            </a:p>
            <a:p>
              <a:pPr algn="ctr" eaLnBrk="1" hangingPunct="1">
                <a:buFontTx/>
                <a:buNone/>
              </a:pPr>
              <a:r>
                <a:rPr lang="en-US" altLang="en-US" sz="2400" dirty="0"/>
                <a:t>(less than 1).</a:t>
              </a:r>
            </a:p>
          </p:txBody>
        </p:sp>
        <p:sp>
          <p:nvSpPr>
            <p:cNvPr id="49" name="Left Brace 48"/>
            <p:cNvSpPr/>
            <p:nvPr/>
          </p:nvSpPr>
          <p:spPr>
            <a:xfrm rot="1716976">
              <a:off x="5134540" y="1680999"/>
              <a:ext cx="307997" cy="644108"/>
            </a:xfrm>
            <a:prstGeom prst="leftBrace">
              <a:avLst>
                <a:gd name="adj1" fmla="val 3333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800"/>
            </a:p>
          </p:txBody>
        </p:sp>
      </p:grpSp>
      <p:grpSp>
        <p:nvGrpSpPr>
          <p:cNvPr id="20" name="Group 76"/>
          <p:cNvGrpSpPr>
            <a:grpSpLocks/>
          </p:cNvGrpSpPr>
          <p:nvPr/>
        </p:nvGrpSpPr>
        <p:grpSpPr bwMode="auto">
          <a:xfrm>
            <a:off x="417035" y="2826604"/>
            <a:ext cx="2907187" cy="934182"/>
            <a:chOff x="383355" y="2639314"/>
            <a:chExt cx="2905668" cy="934510"/>
          </a:xfrm>
        </p:grpSpPr>
        <p:sp>
          <p:nvSpPr>
            <p:cNvPr id="51" name="Left Brace 50"/>
            <p:cNvSpPr/>
            <p:nvPr/>
          </p:nvSpPr>
          <p:spPr>
            <a:xfrm rot="4702937">
              <a:off x="2747834" y="3032635"/>
              <a:ext cx="308083" cy="774295"/>
            </a:xfrm>
            <a:prstGeom prst="leftBrace">
              <a:avLst>
                <a:gd name="adj1" fmla="val 3333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800"/>
            </a:p>
          </p:txBody>
        </p:sp>
        <p:sp>
          <p:nvSpPr>
            <p:cNvPr id="42009" name="TextBox 75"/>
            <p:cNvSpPr txBox="1">
              <a:spLocks noChangeArrowheads="1"/>
            </p:cNvSpPr>
            <p:nvPr/>
          </p:nvSpPr>
          <p:spPr bwMode="auto">
            <a:xfrm>
              <a:off x="383355" y="2639314"/>
              <a:ext cx="2477270" cy="831289"/>
            </a:xfrm>
            <a:prstGeom prst="rect">
              <a:avLst/>
            </a:prstGeom>
            <a:solidFill>
              <a:schemeClr val="bg1"/>
            </a:solidFill>
            <a:ln w="9525">
              <a:solidFill>
                <a:srgbClr val="C00000"/>
              </a:solidFill>
              <a:miter lim="800000"/>
              <a:headEnd/>
              <a:tailEnd/>
            </a:ln>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2400" dirty="0"/>
                <a:t>Elasticity is large</a:t>
              </a:r>
            </a:p>
            <a:p>
              <a:pPr algn="ctr" eaLnBrk="1" hangingPunct="1">
                <a:buFontTx/>
                <a:buNone/>
              </a:pPr>
              <a:r>
                <a:rPr lang="en-US" altLang="en-US" sz="2400" dirty="0"/>
                <a:t>(greater than 1).</a:t>
              </a:r>
            </a:p>
          </p:txBody>
        </p:sp>
      </p:grpSp>
      <p:sp>
        <p:nvSpPr>
          <p:cNvPr id="52"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2442551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par>
                          <p:cTn id="24" fill="hold" nodeType="afterGroup">
                            <p:stCondLst>
                              <p:cond delay="1000"/>
                            </p:stCondLst>
                            <p:childTnLst>
                              <p:par>
                                <p:cTn id="25" presetID="2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nodeType="afterGroup">
                            <p:stCondLst>
                              <p:cond delay="1500"/>
                            </p:stCondLst>
                            <p:childTnLst>
                              <p:par>
                                <p:cTn id="29" presetID="2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nodeType="afterGroup">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childTnLst>
                          </p:cTn>
                        </p:par>
                        <p:par>
                          <p:cTn id="36" fill="hold" nodeType="afterGroup">
                            <p:stCondLst>
                              <p:cond delay="2500"/>
                            </p:stCondLst>
                            <p:childTnLst>
                              <p:par>
                                <p:cTn id="37" presetID="22" presetClass="entr" presetSubtype="1"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par>
                          <p:cTn id="40" fill="hold" nodeType="afterGroup">
                            <p:stCondLst>
                              <p:cond delay="3000"/>
                            </p:stCondLst>
                            <p:childTnLst>
                              <p:par>
                                <p:cTn id="41" presetID="22" presetClass="entr" presetSubtype="8"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par>
                          <p:cTn id="53" fill="hold" nodeType="afterGroup">
                            <p:stCondLst>
                              <p:cond delay="1000"/>
                            </p:stCondLst>
                            <p:childTnLst>
                              <p:par>
                                <p:cTn id="54" presetID="22" presetClass="entr" presetSubtype="1"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up)">
                                      <p:cBhvr>
                                        <p:cTn id="56" dur="500"/>
                                        <p:tgtEl>
                                          <p:spTgt spid="13"/>
                                        </p:tgtEl>
                                      </p:cBhvr>
                                    </p:animEffect>
                                  </p:childTnLst>
                                </p:cTn>
                              </p:par>
                            </p:childTnLst>
                          </p:cTn>
                        </p:par>
                        <p:par>
                          <p:cTn id="57" fill="hold" nodeType="afterGroup">
                            <p:stCondLst>
                              <p:cond delay="1500"/>
                            </p:stCondLst>
                            <p:childTnLst>
                              <p:par>
                                <p:cTn id="58" presetID="22" presetClass="entr" presetSubtype="8"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par>
                          <p:cTn id="61" fill="hold" nodeType="afterGroup">
                            <p:stCondLst>
                              <p:cond delay="2000"/>
                            </p:stCondLst>
                            <p:childTnLst>
                              <p:par>
                                <p:cTn id="62" presetID="22" presetClass="entr" presetSubtype="8" fill="hold" grpId="0" nodeType="after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left)">
                                      <p:cBhvr>
                                        <p:cTn id="64" dur="500"/>
                                        <p:tgtEl>
                                          <p:spTgt spid="46"/>
                                        </p:tgtEl>
                                      </p:cBhvr>
                                    </p:animEffect>
                                  </p:childTnLst>
                                </p:cTn>
                              </p:par>
                            </p:childTnLst>
                          </p:cTn>
                        </p:par>
                        <p:par>
                          <p:cTn id="65" fill="hold" nodeType="afterGroup">
                            <p:stCondLst>
                              <p:cond delay="2500"/>
                            </p:stCondLst>
                            <p:childTnLst>
                              <p:par>
                                <p:cTn id="66" presetID="22" presetClass="entr" presetSubtype="1" fill="hold"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up)">
                                      <p:cBhvr>
                                        <p:cTn id="68" dur="500"/>
                                        <p:tgtEl>
                                          <p:spTgt spid="11"/>
                                        </p:tgtEl>
                                      </p:cBhvr>
                                    </p:animEffect>
                                  </p:childTnLst>
                                </p:cTn>
                              </p:par>
                            </p:childTnLst>
                          </p:cTn>
                        </p:par>
                        <p:par>
                          <p:cTn id="69" fill="hold" nodeType="afterGroup">
                            <p:stCondLst>
                              <p:cond delay="3000"/>
                            </p:stCondLst>
                            <p:childTnLst>
                              <p:par>
                                <p:cTn id="70" presetID="22" presetClass="entr" presetSubtype="8"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childTnLst>
                          </p:cTn>
                        </p:par>
                        <p:par>
                          <p:cTn id="73" fill="hold">
                            <p:stCondLst>
                              <p:cond delay="3500"/>
                            </p:stCondLst>
                            <p:childTnLst>
                              <p:par>
                                <p:cTn id="74" presetID="22" presetClass="entr" presetSubtype="8" fill="hold" grpId="0" nodeType="afterEffect">
                                  <p:stCondLst>
                                    <p:cond delay="0"/>
                                  </p:stCondLst>
                                  <p:childTnLst>
                                    <p:set>
                                      <p:cBhvr>
                                        <p:cTn id="75" dur="1" fill="hold">
                                          <p:stCondLst>
                                            <p:cond delay="0"/>
                                          </p:stCondLst>
                                        </p:cTn>
                                        <p:tgtEl>
                                          <p:spTgt spid="3">
                                            <p:txEl>
                                              <p:pRg st="0" end="0"/>
                                            </p:txEl>
                                          </p:spTgt>
                                        </p:tgtEl>
                                        <p:attrNameLst>
                                          <p:attrName>style.visibility</p:attrName>
                                        </p:attrNameLst>
                                      </p:cBhvr>
                                      <p:to>
                                        <p:strVal val="visible"/>
                                      </p:to>
                                    </p:set>
                                    <p:animEffect transition="in" filter="wipe(left)">
                                      <p:cBhvr>
                                        <p:cTn id="7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3" grpId="0" animBg="1"/>
      <p:bldP spid="44" grpId="0" animBg="1"/>
      <p:bldP spid="45" grpId="0" animBg="1"/>
      <p:bldP spid="4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More Applications – 1 </a:t>
            </a:r>
          </a:p>
        </p:txBody>
      </p:sp>
      <p:sp>
        <p:nvSpPr>
          <p:cNvPr id="43011" name="Content Placeholder 2"/>
          <p:cNvSpPr>
            <a:spLocks noGrp="1"/>
          </p:cNvSpPr>
          <p:nvPr>
            <p:ph idx="1"/>
          </p:nvPr>
        </p:nvSpPr>
        <p:spPr>
          <a:prstGeom prst="rect">
            <a:avLst/>
          </a:prstGeom>
        </p:spPr>
        <p:txBody>
          <a:bodyPr/>
          <a:lstStyle/>
          <a:p>
            <a:pPr marL="0" indent="0">
              <a:buNone/>
            </a:pPr>
            <a:r>
              <a:rPr lang="en-US" altLang="en-US" dirty="0"/>
              <a:t>1. Can Good News for Farming Be Bad News for Farmers?</a:t>
            </a:r>
          </a:p>
          <a:p>
            <a:pPr lvl="1"/>
            <a:r>
              <a:rPr lang="en-US" altLang="en-US" dirty="0"/>
              <a:t>New hybrid of wheat: 20% increased production per acre </a:t>
            </a:r>
          </a:p>
          <a:p>
            <a:pPr lvl="2"/>
            <a:r>
              <a:rPr lang="en-US" altLang="en-US" dirty="0"/>
              <a:t>Supply curve shifts to the right</a:t>
            </a:r>
          </a:p>
          <a:p>
            <a:pPr lvl="2"/>
            <a:r>
              <a:rPr lang="en-US" altLang="en-US" dirty="0"/>
              <a:t>Higher quantity and lower price</a:t>
            </a:r>
          </a:p>
          <a:p>
            <a:pPr lvl="2"/>
            <a:r>
              <a:rPr lang="en-US" altLang="en-US" dirty="0"/>
              <a:t>Demand is inelastic: total revenue falls</a:t>
            </a:r>
          </a:p>
          <a:p>
            <a:pPr lvl="1"/>
            <a:r>
              <a:rPr lang="en-US" altLang="en-US" dirty="0"/>
              <a:t>Paradox of public policy: induce farmers not to plant crops</a:t>
            </a:r>
          </a:p>
          <a:p>
            <a:pPr lvl="1"/>
            <a:endParaRPr lang="en-US" altLang="en-US" dirty="0"/>
          </a:p>
        </p:txBody>
      </p:sp>
      <p:sp>
        <p:nvSpPr>
          <p:cNvPr id="43013"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BAE8448-8FE4-4CB3-AF79-BC7A5DD13A2E}" type="slidenum">
              <a:rPr lang="en-US" altLang="en-US" sz="1200" smtClean="0">
                <a:solidFill>
                  <a:srgbClr val="002060"/>
                </a:solidFill>
              </a:rPr>
              <a:pPr algn="ctr" eaLnBrk="1" hangingPunct="1"/>
              <a:t>52</a:t>
            </a:fld>
            <a:endParaRPr lang="en-US" altLang="en-US" sz="1200">
              <a:solidFill>
                <a:srgbClr val="002060"/>
              </a:solidFill>
            </a:endParaRPr>
          </a:p>
        </p:txBody>
      </p:sp>
      <p:sp>
        <p:nvSpPr>
          <p:cNvPr id="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8559156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a:r>
              <a:rPr lang="en-US" altLang="en-US" sz="3200" dirty="0">
                <a:solidFill>
                  <a:srgbClr val="C00000"/>
                </a:solidFill>
              </a:rPr>
              <a:t>An increase in supply in the market for wheat</a:t>
            </a:r>
          </a:p>
        </p:txBody>
      </p:sp>
      <p:sp>
        <p:nvSpPr>
          <p:cNvPr id="44035" name="Slide Number Placeholder 19"/>
          <p:cNvSpPr>
            <a:spLocks noGrp="1"/>
          </p:cNvSpPr>
          <p:nvPr>
            <p:ph type="sldNum" sz="quarter" idx="10"/>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B2D63BA1-1E3D-4835-AD23-753C968EBB4E}" type="slidenum">
              <a:rPr lang="en-US" altLang="en-US" smtClean="0">
                <a:solidFill>
                  <a:srgbClr val="002060"/>
                </a:solidFill>
              </a:rPr>
              <a:pPr algn="ctr" eaLnBrk="1" hangingPunct="1"/>
              <a:t>53</a:t>
            </a:fld>
            <a:endParaRPr lang="en-US" altLang="en-US">
              <a:solidFill>
                <a:srgbClr val="002060"/>
              </a:solidFill>
            </a:endParaRPr>
          </a:p>
        </p:txBody>
      </p:sp>
      <p:sp>
        <p:nvSpPr>
          <p:cNvPr id="6" name="Rectangle 5"/>
          <p:cNvSpPr/>
          <p:nvPr/>
        </p:nvSpPr>
        <p:spPr>
          <a:xfrm>
            <a:off x="2116138" y="1660525"/>
            <a:ext cx="51054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800">
              <a:solidFill>
                <a:schemeClr val="tx1"/>
              </a:solidFill>
            </a:endParaRPr>
          </a:p>
        </p:txBody>
      </p:sp>
      <p:grpSp>
        <p:nvGrpSpPr>
          <p:cNvPr id="2" name="Group 5"/>
          <p:cNvGrpSpPr>
            <a:grpSpLocks/>
          </p:cNvGrpSpPr>
          <p:nvPr/>
        </p:nvGrpSpPr>
        <p:grpSpPr bwMode="auto">
          <a:xfrm>
            <a:off x="2768600" y="1976437"/>
            <a:ext cx="3186113" cy="2452688"/>
            <a:chOff x="6000641" y="2699268"/>
            <a:chExt cx="3185590" cy="2451266"/>
          </a:xfrm>
        </p:grpSpPr>
        <p:cxnSp>
          <p:nvCxnSpPr>
            <p:cNvPr id="8" name="Straight Connector 7"/>
            <p:cNvCxnSpPr/>
            <p:nvPr/>
          </p:nvCxnSpPr>
          <p:spPr>
            <a:xfrm flipV="1">
              <a:off x="6000641" y="2935669"/>
              <a:ext cx="2761797" cy="2214865"/>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4075" name="TextBox 7"/>
            <p:cNvSpPr txBox="1">
              <a:spLocks noChangeArrowheads="1"/>
            </p:cNvSpPr>
            <p:nvPr/>
          </p:nvSpPr>
          <p:spPr bwMode="auto">
            <a:xfrm>
              <a:off x="8762782" y="2699268"/>
              <a:ext cx="423449" cy="36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S</a:t>
              </a:r>
              <a:r>
                <a:rPr lang="en-US" altLang="en-US" sz="1800" baseline="-25000"/>
                <a:t>1</a:t>
              </a:r>
            </a:p>
          </p:txBody>
        </p:sp>
      </p:grpSp>
      <p:grpSp>
        <p:nvGrpSpPr>
          <p:cNvPr id="3" name="Group 11"/>
          <p:cNvGrpSpPr>
            <a:grpSpLocks/>
          </p:cNvGrpSpPr>
          <p:nvPr/>
        </p:nvGrpSpPr>
        <p:grpSpPr bwMode="auto">
          <a:xfrm>
            <a:off x="3386138" y="2544762"/>
            <a:ext cx="2716212" cy="2168525"/>
            <a:chOff x="4718320" y="2514600"/>
            <a:chExt cx="2715546" cy="2168236"/>
          </a:xfrm>
        </p:grpSpPr>
        <p:cxnSp>
          <p:nvCxnSpPr>
            <p:cNvPr id="11" name="Straight Connector 10"/>
            <p:cNvCxnSpPr/>
            <p:nvPr/>
          </p:nvCxnSpPr>
          <p:spPr>
            <a:xfrm flipV="1">
              <a:off x="4718320" y="2808249"/>
              <a:ext cx="2329879" cy="187458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4073" name="TextBox 13"/>
            <p:cNvSpPr txBox="1">
              <a:spLocks noChangeArrowheads="1"/>
            </p:cNvSpPr>
            <p:nvPr/>
          </p:nvSpPr>
          <p:spPr bwMode="auto">
            <a:xfrm>
              <a:off x="7010449" y="2514600"/>
              <a:ext cx="423417"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S</a:t>
              </a:r>
              <a:r>
                <a:rPr lang="en-US" altLang="en-US" sz="1800" baseline="-25000"/>
                <a:t>2</a:t>
              </a:r>
            </a:p>
          </p:txBody>
        </p:sp>
      </p:grpSp>
      <p:grpSp>
        <p:nvGrpSpPr>
          <p:cNvPr id="4" name="Group 15"/>
          <p:cNvGrpSpPr>
            <a:grpSpLocks/>
          </p:cNvGrpSpPr>
          <p:nvPr/>
        </p:nvGrpSpPr>
        <p:grpSpPr bwMode="auto">
          <a:xfrm>
            <a:off x="1049338" y="1508125"/>
            <a:ext cx="1068387" cy="3590925"/>
            <a:chOff x="763437" y="981670"/>
            <a:chExt cx="1066156" cy="3591125"/>
          </a:xfrm>
        </p:grpSpPr>
        <p:cxnSp>
          <p:nvCxnSpPr>
            <p:cNvPr id="15" name="Straight Connector 14"/>
            <p:cNvCxnSpPr/>
            <p:nvPr/>
          </p:nvCxnSpPr>
          <p:spPr>
            <a:xfrm rot="5400000">
              <a:off x="109443" y="2852645"/>
              <a:ext cx="3438717" cy="1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071" name="TextBox 18"/>
            <p:cNvSpPr txBox="1">
              <a:spLocks noChangeArrowheads="1"/>
            </p:cNvSpPr>
            <p:nvPr/>
          </p:nvSpPr>
          <p:spPr bwMode="auto">
            <a:xfrm>
              <a:off x="763437" y="981670"/>
              <a:ext cx="965494" cy="70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r" eaLnBrk="1" hangingPunct="1">
                <a:buFontTx/>
                <a:buNone/>
              </a:pPr>
              <a:r>
                <a:rPr lang="en-US" altLang="en-US" sz="1800"/>
                <a:t>Price of</a:t>
              </a:r>
            </a:p>
            <a:p>
              <a:pPr algn="r" eaLnBrk="1" hangingPunct="1">
                <a:buFontTx/>
                <a:buNone/>
              </a:pPr>
              <a:r>
                <a:rPr lang="en-US" altLang="en-US" sz="1800"/>
                <a:t>Wheat</a:t>
              </a:r>
            </a:p>
          </p:txBody>
        </p:sp>
      </p:grpSp>
      <p:grpSp>
        <p:nvGrpSpPr>
          <p:cNvPr id="5" name="Group 18"/>
          <p:cNvGrpSpPr>
            <a:grpSpLocks/>
          </p:cNvGrpSpPr>
          <p:nvPr/>
        </p:nvGrpSpPr>
        <p:grpSpPr bwMode="auto">
          <a:xfrm>
            <a:off x="1963738" y="5089525"/>
            <a:ext cx="5500687" cy="396875"/>
            <a:chOff x="1676401" y="5172670"/>
            <a:chExt cx="5501014" cy="395675"/>
          </a:xfrm>
        </p:grpSpPr>
        <p:cxnSp>
          <p:nvCxnSpPr>
            <p:cNvPr id="18" name="Straight Connector 17"/>
            <p:cNvCxnSpPr/>
            <p:nvPr/>
          </p:nvCxnSpPr>
          <p:spPr>
            <a:xfrm flipV="1">
              <a:off x="1828810" y="5172670"/>
              <a:ext cx="5105704" cy="94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068" name="TextBox 21"/>
            <p:cNvSpPr txBox="1">
              <a:spLocks noChangeArrowheads="1"/>
            </p:cNvSpPr>
            <p:nvPr/>
          </p:nvSpPr>
          <p:spPr bwMode="auto">
            <a:xfrm>
              <a:off x="5146089" y="5198993"/>
              <a:ext cx="2031326" cy="369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Quantity of Wheat</a:t>
              </a:r>
            </a:p>
          </p:txBody>
        </p:sp>
        <p:sp>
          <p:nvSpPr>
            <p:cNvPr id="44069" name="TextBox 22"/>
            <p:cNvSpPr txBox="1">
              <a:spLocks noChangeArrowheads="1"/>
            </p:cNvSpPr>
            <p:nvPr/>
          </p:nvSpPr>
          <p:spPr bwMode="auto">
            <a:xfrm>
              <a:off x="1676401" y="5181600"/>
              <a:ext cx="312906" cy="36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0</a:t>
              </a:r>
            </a:p>
          </p:txBody>
        </p:sp>
      </p:grpSp>
      <p:grpSp>
        <p:nvGrpSpPr>
          <p:cNvPr id="7" name="Group 22"/>
          <p:cNvGrpSpPr>
            <a:grpSpLocks/>
          </p:cNvGrpSpPr>
          <p:nvPr/>
        </p:nvGrpSpPr>
        <p:grpSpPr bwMode="auto">
          <a:xfrm>
            <a:off x="4402138" y="3727450"/>
            <a:ext cx="550862" cy="1758951"/>
            <a:chOff x="2844314" y="3201191"/>
            <a:chExt cx="552381" cy="1759257"/>
          </a:xfrm>
        </p:grpSpPr>
        <p:cxnSp>
          <p:nvCxnSpPr>
            <p:cNvPr id="22" name="Straight Connector 21"/>
            <p:cNvCxnSpPr/>
            <p:nvPr/>
          </p:nvCxnSpPr>
          <p:spPr>
            <a:xfrm rot="5400000">
              <a:off x="2361359" y="3886315"/>
              <a:ext cx="1371839" cy="1592"/>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066" name="TextBox 25"/>
            <p:cNvSpPr txBox="1">
              <a:spLocks noChangeArrowheads="1"/>
            </p:cNvSpPr>
            <p:nvPr/>
          </p:nvSpPr>
          <p:spPr bwMode="auto">
            <a:xfrm>
              <a:off x="2844314" y="4591054"/>
              <a:ext cx="552381" cy="36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dirty="0"/>
                <a:t>110</a:t>
              </a:r>
            </a:p>
          </p:txBody>
        </p:sp>
      </p:grpSp>
      <p:grpSp>
        <p:nvGrpSpPr>
          <p:cNvPr id="9" name="Group 25"/>
          <p:cNvGrpSpPr>
            <a:grpSpLocks/>
          </p:cNvGrpSpPr>
          <p:nvPr/>
        </p:nvGrpSpPr>
        <p:grpSpPr bwMode="auto">
          <a:xfrm>
            <a:off x="1633538" y="3062287"/>
            <a:ext cx="2692400" cy="369888"/>
            <a:chOff x="1344930" y="3014246"/>
            <a:chExt cx="2693670" cy="368223"/>
          </a:xfrm>
        </p:grpSpPr>
        <p:cxnSp>
          <p:nvCxnSpPr>
            <p:cNvPr id="25" name="Straight Connector 24"/>
            <p:cNvCxnSpPr/>
            <p:nvPr/>
          </p:nvCxnSpPr>
          <p:spPr>
            <a:xfrm>
              <a:off x="1827758" y="3199148"/>
              <a:ext cx="2210842" cy="158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064" name="TextBox 28"/>
            <p:cNvSpPr txBox="1">
              <a:spLocks noChangeArrowheads="1"/>
            </p:cNvSpPr>
            <p:nvPr/>
          </p:nvSpPr>
          <p:spPr bwMode="auto">
            <a:xfrm>
              <a:off x="1344930" y="3014246"/>
              <a:ext cx="441346" cy="36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$3</a:t>
              </a:r>
            </a:p>
          </p:txBody>
        </p:sp>
      </p:grpSp>
      <p:grpSp>
        <p:nvGrpSpPr>
          <p:cNvPr id="10" name="Group 28"/>
          <p:cNvGrpSpPr>
            <a:grpSpLocks/>
          </p:cNvGrpSpPr>
          <p:nvPr/>
        </p:nvGrpSpPr>
        <p:grpSpPr bwMode="auto">
          <a:xfrm>
            <a:off x="1722438" y="3540125"/>
            <a:ext cx="2887662" cy="369887"/>
            <a:chOff x="1423118" y="3014246"/>
            <a:chExt cx="2887702" cy="368223"/>
          </a:xfrm>
        </p:grpSpPr>
        <p:cxnSp>
          <p:nvCxnSpPr>
            <p:cNvPr id="28" name="Straight Connector 27"/>
            <p:cNvCxnSpPr/>
            <p:nvPr/>
          </p:nvCxnSpPr>
          <p:spPr>
            <a:xfrm flipV="1">
              <a:off x="1827936" y="3189665"/>
              <a:ext cx="2482884" cy="9482"/>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062" name="TextBox 31"/>
            <p:cNvSpPr txBox="1">
              <a:spLocks noChangeArrowheads="1"/>
            </p:cNvSpPr>
            <p:nvPr/>
          </p:nvSpPr>
          <p:spPr bwMode="auto">
            <a:xfrm>
              <a:off x="1423118" y="3014246"/>
              <a:ext cx="312908" cy="36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2</a:t>
              </a:r>
            </a:p>
          </p:txBody>
        </p:sp>
      </p:grpSp>
      <p:grpSp>
        <p:nvGrpSpPr>
          <p:cNvPr id="12" name="Group 25"/>
          <p:cNvGrpSpPr>
            <a:grpSpLocks/>
          </p:cNvGrpSpPr>
          <p:nvPr/>
        </p:nvGrpSpPr>
        <p:grpSpPr bwMode="auto">
          <a:xfrm>
            <a:off x="3886200" y="3270251"/>
            <a:ext cx="568325" cy="2216150"/>
            <a:chOff x="3819815" y="2743993"/>
            <a:chExt cx="569169" cy="2216438"/>
          </a:xfrm>
        </p:grpSpPr>
        <p:cxnSp>
          <p:nvCxnSpPr>
            <p:cNvPr id="31" name="Straight Connector 30"/>
            <p:cNvCxnSpPr/>
            <p:nvPr/>
          </p:nvCxnSpPr>
          <p:spPr>
            <a:xfrm rot="5400000">
              <a:off x="3276529" y="3657717"/>
              <a:ext cx="1829038" cy="1589"/>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060" name="TextBox 34"/>
            <p:cNvSpPr txBox="1">
              <a:spLocks noChangeArrowheads="1"/>
            </p:cNvSpPr>
            <p:nvPr/>
          </p:nvSpPr>
          <p:spPr bwMode="auto">
            <a:xfrm>
              <a:off x="3819815" y="4591052"/>
              <a:ext cx="569169" cy="36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dirty="0"/>
                <a:t>100</a:t>
              </a:r>
            </a:p>
          </p:txBody>
        </p:sp>
      </p:grpSp>
      <p:grpSp>
        <p:nvGrpSpPr>
          <p:cNvPr id="14" name="Group 34"/>
          <p:cNvGrpSpPr>
            <a:grpSpLocks/>
          </p:cNvGrpSpPr>
          <p:nvPr/>
        </p:nvGrpSpPr>
        <p:grpSpPr bwMode="auto">
          <a:xfrm>
            <a:off x="3589338" y="2338387"/>
            <a:ext cx="2773362" cy="2733675"/>
            <a:chOff x="5715000" y="2895600"/>
            <a:chExt cx="3983268" cy="2152794"/>
          </a:xfrm>
        </p:grpSpPr>
        <p:cxnSp>
          <p:nvCxnSpPr>
            <p:cNvPr id="34" name="Straight Connector 33"/>
            <p:cNvCxnSpPr/>
            <p:nvPr/>
          </p:nvCxnSpPr>
          <p:spPr>
            <a:xfrm>
              <a:off x="5715000" y="2895600"/>
              <a:ext cx="2505788" cy="1905260"/>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4058" name="TextBox 37"/>
            <p:cNvSpPr txBox="1">
              <a:spLocks noChangeArrowheads="1"/>
            </p:cNvSpPr>
            <p:nvPr/>
          </p:nvSpPr>
          <p:spPr bwMode="auto">
            <a:xfrm>
              <a:off x="7994130" y="4757579"/>
              <a:ext cx="1704138" cy="29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Demand</a:t>
              </a:r>
              <a:endParaRPr lang="en-US" altLang="en-US" sz="1800" baseline="-25000"/>
            </a:p>
          </p:txBody>
        </p:sp>
      </p:grpSp>
      <p:sp>
        <p:nvSpPr>
          <p:cNvPr id="36" name="Freeform 183"/>
          <p:cNvSpPr>
            <a:spLocks/>
          </p:cNvSpPr>
          <p:nvPr/>
        </p:nvSpPr>
        <p:spPr bwMode="auto">
          <a:xfrm>
            <a:off x="4538663" y="364172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en-US"/>
          </a:p>
        </p:txBody>
      </p:sp>
      <p:grpSp>
        <p:nvGrpSpPr>
          <p:cNvPr id="16" name="Group 41"/>
          <p:cNvGrpSpPr>
            <a:grpSpLocks/>
          </p:cNvGrpSpPr>
          <p:nvPr/>
        </p:nvGrpSpPr>
        <p:grpSpPr bwMode="auto">
          <a:xfrm>
            <a:off x="2416175" y="1219199"/>
            <a:ext cx="3461204" cy="1758949"/>
            <a:chOff x="4720975" y="1246182"/>
            <a:chExt cx="3460556" cy="1758894"/>
          </a:xfrm>
          <a:solidFill>
            <a:srgbClr val="F2D698"/>
          </a:solidFill>
        </p:grpSpPr>
        <p:sp>
          <p:nvSpPr>
            <p:cNvPr id="45085" name="TextBox 43"/>
            <p:cNvSpPr txBox="1">
              <a:spLocks noChangeArrowheads="1"/>
            </p:cNvSpPr>
            <p:nvPr/>
          </p:nvSpPr>
          <p:spPr bwMode="auto">
            <a:xfrm>
              <a:off x="4720975" y="1246182"/>
              <a:ext cx="3460556" cy="707863"/>
            </a:xfrm>
            <a:prstGeom prst="rect">
              <a:avLst/>
            </a:prstGeom>
            <a:noFill/>
            <a:ln w="9525">
              <a:solidFill>
                <a:srgbClr val="C00000"/>
              </a:solidFill>
              <a:miter lim="800000"/>
              <a:headEnd/>
              <a:tailEnd/>
            </a:ln>
            <a:extLst/>
          </p:spPr>
          <p:txBody>
            <a:bodyPr wrap="none">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2000" dirty="0"/>
                <a:t>1. When demand is inelastic,</a:t>
              </a:r>
            </a:p>
            <a:p>
              <a:pPr algn="l" eaLnBrk="1" hangingPunct="1">
                <a:buFontTx/>
                <a:buNone/>
                <a:defRPr/>
              </a:pPr>
              <a:r>
                <a:rPr lang="en-US" sz="2000" dirty="0"/>
                <a:t>an increase in supply . . .</a:t>
              </a:r>
            </a:p>
          </p:txBody>
        </p:sp>
        <p:cxnSp>
          <p:nvCxnSpPr>
            <p:cNvPr id="39" name="Straight Connector 38"/>
            <p:cNvCxnSpPr>
              <a:stCxn id="45085" idx="2"/>
            </p:cNvCxnSpPr>
            <p:nvPr/>
          </p:nvCxnSpPr>
          <p:spPr>
            <a:xfrm>
              <a:off x="6451253" y="1954045"/>
              <a:ext cx="958444" cy="105103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p:cNvCxnSpPr/>
          <p:nvPr/>
        </p:nvCxnSpPr>
        <p:spPr>
          <a:xfrm flipV="1">
            <a:off x="4551363" y="3014662"/>
            <a:ext cx="877887" cy="6350"/>
          </a:xfrm>
          <a:prstGeom prst="straightConnector1">
            <a:avLst/>
          </a:prstGeom>
          <a:ln w="57150">
            <a:solidFill>
              <a:srgbClr val="70222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 name="Group 45"/>
          <p:cNvGrpSpPr>
            <a:grpSpLocks/>
          </p:cNvGrpSpPr>
          <p:nvPr/>
        </p:nvGrpSpPr>
        <p:grpSpPr bwMode="auto">
          <a:xfrm>
            <a:off x="205958" y="2881312"/>
            <a:ext cx="1997496" cy="1323439"/>
            <a:chOff x="3043545" y="-520560"/>
            <a:chExt cx="1997032" cy="1322396"/>
          </a:xfrm>
          <a:solidFill>
            <a:srgbClr val="F2D698"/>
          </a:solidFill>
        </p:grpSpPr>
        <p:sp>
          <p:nvSpPr>
            <p:cNvPr id="45083" name="TextBox 47"/>
            <p:cNvSpPr txBox="1">
              <a:spLocks noChangeArrowheads="1"/>
            </p:cNvSpPr>
            <p:nvPr/>
          </p:nvSpPr>
          <p:spPr bwMode="auto">
            <a:xfrm>
              <a:off x="3043545" y="-520560"/>
              <a:ext cx="1427247" cy="1322396"/>
            </a:xfrm>
            <a:prstGeom prst="rect">
              <a:avLst/>
            </a:prstGeom>
            <a:noFill/>
            <a:ln w="9525">
              <a:solidFill>
                <a:srgbClr val="C00000"/>
              </a:solidFill>
              <a:miter lim="800000"/>
              <a:headEnd/>
              <a:tailEnd/>
            </a:ln>
            <a:extLst/>
          </p:spPr>
          <p:txBody>
            <a:bodyPr wrap="square">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2000" dirty="0"/>
                <a:t>2. … leads</a:t>
              </a:r>
            </a:p>
            <a:p>
              <a:pPr algn="l" eaLnBrk="1" hangingPunct="1">
                <a:buFontTx/>
                <a:buNone/>
                <a:defRPr/>
              </a:pPr>
              <a:r>
                <a:rPr lang="en-US" sz="2000" dirty="0"/>
                <a:t>to a large fall in price. . .</a:t>
              </a:r>
            </a:p>
          </p:txBody>
        </p:sp>
        <p:cxnSp>
          <p:nvCxnSpPr>
            <p:cNvPr id="43" name="Straight Connector 42"/>
            <p:cNvCxnSpPr/>
            <p:nvPr/>
          </p:nvCxnSpPr>
          <p:spPr>
            <a:xfrm rot="10800000">
              <a:off x="4543805" y="23524"/>
              <a:ext cx="496772" cy="9041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p:nvPr/>
        </p:nvCxnSpPr>
        <p:spPr>
          <a:xfrm rot="5400000" flipH="1" flipV="1">
            <a:off x="1963738" y="3487737"/>
            <a:ext cx="457200" cy="3175"/>
          </a:xfrm>
          <a:prstGeom prst="straightConnector1">
            <a:avLst/>
          </a:prstGeom>
          <a:ln w="57150">
            <a:solidFill>
              <a:srgbClr val="70222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4273550" y="4999037"/>
            <a:ext cx="360363" cy="3175"/>
          </a:xfrm>
          <a:prstGeom prst="straightConnector1">
            <a:avLst/>
          </a:prstGeom>
          <a:ln w="57150">
            <a:solidFill>
              <a:srgbClr val="70222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50"/>
          <p:cNvGrpSpPr>
            <a:grpSpLocks/>
          </p:cNvGrpSpPr>
          <p:nvPr/>
        </p:nvGrpSpPr>
        <p:grpSpPr bwMode="auto">
          <a:xfrm>
            <a:off x="4554538" y="3270250"/>
            <a:ext cx="4318000" cy="1666875"/>
            <a:chOff x="1066801" y="-2115100"/>
            <a:chExt cx="4318992" cy="1669850"/>
          </a:xfrm>
          <a:solidFill>
            <a:srgbClr val="F2D698"/>
          </a:solidFill>
        </p:grpSpPr>
        <p:sp>
          <p:nvSpPr>
            <p:cNvPr id="45081" name="TextBox 52"/>
            <p:cNvSpPr txBox="1">
              <a:spLocks noChangeArrowheads="1"/>
            </p:cNvSpPr>
            <p:nvPr/>
          </p:nvSpPr>
          <p:spPr bwMode="auto">
            <a:xfrm>
              <a:off x="1972137" y="-2115100"/>
              <a:ext cx="3413656" cy="1325801"/>
            </a:xfrm>
            <a:prstGeom prst="rect">
              <a:avLst/>
            </a:prstGeom>
            <a:noFill/>
            <a:ln w="9525">
              <a:solidFill>
                <a:srgbClr val="C00000"/>
              </a:solidFill>
              <a:miter lim="800000"/>
              <a:headEnd/>
              <a:tailEnd/>
            </a:ln>
            <a:extLst/>
          </p:spPr>
          <p:txBody>
            <a:bodyPr>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2000" dirty="0"/>
                <a:t>3. … and a proportionately smaller increase in quantity sold. As a result, revenue falls from $300 to $220.</a:t>
              </a:r>
            </a:p>
          </p:txBody>
        </p:sp>
        <p:cxnSp>
          <p:nvCxnSpPr>
            <p:cNvPr id="48" name="Straight Connector 47"/>
            <p:cNvCxnSpPr/>
            <p:nvPr/>
          </p:nvCxnSpPr>
          <p:spPr>
            <a:xfrm flipV="1">
              <a:off x="1066801" y="-1240417"/>
              <a:ext cx="892380" cy="79516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Freeform 183"/>
          <p:cNvSpPr>
            <a:spLocks/>
          </p:cNvSpPr>
          <p:nvPr/>
        </p:nvSpPr>
        <p:spPr bwMode="auto">
          <a:xfrm>
            <a:off x="4179888" y="318452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en-US"/>
          </a:p>
        </p:txBody>
      </p:sp>
      <p:sp>
        <p:nvSpPr>
          <p:cNvPr id="50"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3876953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nodeType="afterGroup">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left)">
                                      <p:cBhvr>
                                        <p:cTn id="29" dur="500"/>
                                        <p:tgtEl>
                                          <p:spTgt spid="49"/>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par>
                          <p:cTn id="34" fill="hold" nodeType="afterGroup">
                            <p:stCondLst>
                              <p:cond delay="3000"/>
                            </p:stCondLst>
                            <p:childTnLst>
                              <p:par>
                                <p:cTn id="35" presetID="22" presetClass="entr" presetSubtype="8"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500"/>
                                        <p:tgtEl>
                                          <p:spTgt spid="40"/>
                                        </p:tgtEl>
                                      </p:cBhvr>
                                    </p:animEffect>
                                  </p:childTnLst>
                                </p:cTn>
                              </p:par>
                            </p:childTnLst>
                          </p:cTn>
                        </p:par>
                        <p:par>
                          <p:cTn id="38" fill="hold" nodeType="afterGroup">
                            <p:stCondLst>
                              <p:cond delay="3500"/>
                            </p:stCondLst>
                            <p:childTnLst>
                              <p:par>
                                <p:cTn id="39" presetID="22" presetClass="entr" presetSubtype="8"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par>
                          <p:cTn id="42" fill="hold" nodeType="afterGroup">
                            <p:stCondLst>
                              <p:cond delay="4000"/>
                            </p:stCondLst>
                            <p:childTnLst>
                              <p:par>
                                <p:cTn id="43" presetID="22" presetClass="entr" presetSubtype="8"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par>
                          <p:cTn id="46" fill="hold" nodeType="afterGroup">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500"/>
                                        <p:tgtEl>
                                          <p:spTgt spid="36"/>
                                        </p:tgtEl>
                                      </p:cBhvr>
                                    </p:animEffect>
                                  </p:childTnLst>
                                </p:cTn>
                              </p:par>
                            </p:childTnLst>
                          </p:cTn>
                        </p:par>
                        <p:par>
                          <p:cTn id="50" fill="hold" nodeType="afterGroup">
                            <p:stCondLst>
                              <p:cond delay="5000"/>
                            </p:stCondLst>
                            <p:childTnLst>
                              <p:par>
                                <p:cTn id="51" presetID="22" presetClass="entr" presetSubtype="1"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nodeType="afterGroup">
                            <p:stCondLst>
                              <p:cond delay="5500"/>
                            </p:stCondLst>
                            <p:childTnLst>
                              <p:par>
                                <p:cTn id="55" presetID="22" presetClass="entr" presetSubtype="8" fill="hold" nodeType="afterEffect">
                                  <p:stCondLst>
                                    <p:cond delay="50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par>
                          <p:cTn id="58" fill="hold" nodeType="afterGroup">
                            <p:stCondLst>
                              <p:cond delay="6500"/>
                            </p:stCondLst>
                            <p:childTnLst>
                              <p:par>
                                <p:cTn id="59" presetID="22" presetClass="entr" presetSubtype="1"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up)">
                                      <p:cBhvr>
                                        <p:cTn id="61" dur="500"/>
                                        <p:tgtEl>
                                          <p:spTgt spid="44"/>
                                        </p:tgtEl>
                                      </p:cBhvr>
                                    </p:animEffect>
                                  </p:childTnLst>
                                </p:cTn>
                              </p:par>
                            </p:childTnLst>
                          </p:cTn>
                        </p:par>
                        <p:par>
                          <p:cTn id="62" fill="hold" nodeType="afterGroup">
                            <p:stCondLst>
                              <p:cond delay="7000"/>
                            </p:stCondLst>
                            <p:childTnLst>
                              <p:par>
                                <p:cTn id="63" presetID="22" presetClass="entr" presetSubtype="8" fill="hold" nodeType="afterEffect">
                                  <p:stCondLst>
                                    <p:cond delay="50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par>
                          <p:cTn id="66" fill="hold" nodeType="afterGroup">
                            <p:stCondLst>
                              <p:cond delay="8000"/>
                            </p:stCondLst>
                            <p:childTnLst>
                              <p:par>
                                <p:cTn id="67" presetID="22" presetClass="entr" presetSubtype="8" fill="hold"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ipe(left)">
                                      <p:cBhvr>
                                        <p:cTn id="69" dur="500"/>
                                        <p:tgtEl>
                                          <p:spTgt spid="45"/>
                                        </p:tgtEl>
                                      </p:cBhvr>
                                    </p:animEffect>
                                  </p:childTnLst>
                                </p:cTn>
                              </p:par>
                            </p:childTnLst>
                          </p:cTn>
                        </p:par>
                        <p:par>
                          <p:cTn id="70" fill="hold" nodeType="afterGroup">
                            <p:stCondLst>
                              <p:cond delay="8500"/>
                            </p:stCondLst>
                            <p:childTnLst>
                              <p:par>
                                <p:cTn id="71" presetID="22" presetClass="entr" presetSubtype="8" fill="hold" nodeType="afterEffect">
                                  <p:stCondLst>
                                    <p:cond delay="50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6" grpId="0" animBg="1"/>
      <p:bldP spid="4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a:t>More Applications – 2 </a:t>
            </a:r>
          </a:p>
        </p:txBody>
      </p:sp>
      <p:sp>
        <p:nvSpPr>
          <p:cNvPr id="46083" name="Content Placeholder 2"/>
          <p:cNvSpPr>
            <a:spLocks noGrp="1"/>
          </p:cNvSpPr>
          <p:nvPr>
            <p:ph idx="1"/>
          </p:nvPr>
        </p:nvSpPr>
        <p:spPr>
          <a:prstGeom prst="rect">
            <a:avLst/>
          </a:prstGeom>
        </p:spPr>
        <p:txBody>
          <a:bodyPr/>
          <a:lstStyle/>
          <a:p>
            <a:pPr marL="0" indent="0">
              <a:buNone/>
            </a:pPr>
            <a:r>
              <a:rPr lang="en-US" altLang="en-US" dirty="0"/>
              <a:t>2. Why Did OPEC Fail to Keep the Price of Oil High? </a:t>
            </a:r>
          </a:p>
          <a:p>
            <a:pPr lvl="1"/>
            <a:r>
              <a:rPr lang="en-US" altLang="en-US" dirty="0"/>
              <a:t>Increase in prices 1973-1974, 1971-1981</a:t>
            </a:r>
          </a:p>
          <a:p>
            <a:pPr lvl="1"/>
            <a:r>
              <a:rPr lang="en-US" altLang="en-US" dirty="0"/>
              <a:t>Short-run: supply and demand are inelastic</a:t>
            </a:r>
          </a:p>
          <a:p>
            <a:pPr lvl="2"/>
            <a:r>
              <a:rPr lang="en-US" altLang="en-US" dirty="0"/>
              <a:t>Decrease in supply: large increase in price</a:t>
            </a:r>
          </a:p>
          <a:p>
            <a:pPr lvl="1"/>
            <a:r>
              <a:rPr lang="en-US" altLang="en-US" dirty="0"/>
              <a:t>Long-run: supply and demand are elastic</a:t>
            </a:r>
          </a:p>
          <a:p>
            <a:pPr lvl="2"/>
            <a:r>
              <a:rPr lang="en-US" altLang="en-US" dirty="0"/>
              <a:t>Decrease in supply: small increase in price</a:t>
            </a:r>
          </a:p>
          <a:p>
            <a:endParaRPr lang="en-US" altLang="en-US" dirty="0"/>
          </a:p>
        </p:txBody>
      </p:sp>
      <p:sp>
        <p:nvSpPr>
          <p:cNvPr id="46085"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810272A-8375-44DC-AEA6-1D0D42E48749}" type="slidenum">
              <a:rPr lang="en-US" altLang="en-US" sz="1200" smtClean="0">
                <a:solidFill>
                  <a:srgbClr val="002060"/>
                </a:solidFill>
              </a:rPr>
              <a:pPr algn="ctr" eaLnBrk="1" hangingPunct="1"/>
              <a:t>54</a:t>
            </a:fld>
            <a:endParaRPr lang="en-US" altLang="en-US" sz="1200">
              <a:solidFill>
                <a:srgbClr val="002060"/>
              </a:solidFill>
            </a:endParaRP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8768294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ctr"/>
            <a:r>
              <a:rPr lang="en-US" altLang="en-US" dirty="0">
                <a:solidFill>
                  <a:srgbClr val="C00000"/>
                </a:solidFill>
              </a:rPr>
              <a:t>A reduction in supply in the world market for oil</a:t>
            </a:r>
          </a:p>
        </p:txBody>
      </p:sp>
      <p:sp>
        <p:nvSpPr>
          <p:cNvPr id="47107" name="Slide Number Placeholder 2"/>
          <p:cNvSpPr>
            <a:spLocks noGrp="1"/>
          </p:cNvSpPr>
          <p:nvPr>
            <p:ph type="sldNum" sz="quarter" idx="10"/>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452E442-9B95-437B-A2F5-EB6E5B5674F4}" type="slidenum">
              <a:rPr lang="en-US" altLang="en-US" smtClean="0">
                <a:solidFill>
                  <a:srgbClr val="002060"/>
                </a:solidFill>
              </a:rPr>
              <a:pPr algn="ctr" eaLnBrk="1" hangingPunct="1"/>
              <a:t>55</a:t>
            </a:fld>
            <a:endParaRPr lang="en-US" altLang="en-US">
              <a:solidFill>
                <a:srgbClr val="002060"/>
              </a:solidFill>
            </a:endParaRPr>
          </a:p>
        </p:txBody>
      </p:sp>
      <p:grpSp>
        <p:nvGrpSpPr>
          <p:cNvPr id="2" name="Group 115"/>
          <p:cNvGrpSpPr>
            <a:grpSpLocks/>
          </p:cNvGrpSpPr>
          <p:nvPr/>
        </p:nvGrpSpPr>
        <p:grpSpPr bwMode="auto">
          <a:xfrm>
            <a:off x="4810592" y="2393950"/>
            <a:ext cx="3841283" cy="3286125"/>
            <a:chOff x="4728016" y="1602903"/>
            <a:chExt cx="3841388" cy="3285565"/>
          </a:xfrm>
        </p:grpSpPr>
        <p:sp>
          <p:nvSpPr>
            <p:cNvPr id="7" name="Rectangle 6"/>
            <p:cNvSpPr/>
            <p:nvPr/>
          </p:nvSpPr>
          <p:spPr>
            <a:xfrm>
              <a:off x="5368917" y="1840987"/>
              <a:ext cx="3200487" cy="3047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dirty="0">
                <a:solidFill>
                  <a:schemeClr val="tx1"/>
                </a:solidFill>
              </a:endParaRPr>
            </a:p>
          </p:txBody>
        </p:sp>
        <p:grpSp>
          <p:nvGrpSpPr>
            <p:cNvPr id="47170" name="Group 13"/>
            <p:cNvGrpSpPr>
              <a:grpSpLocks/>
            </p:cNvGrpSpPr>
            <p:nvPr/>
          </p:nvGrpSpPr>
          <p:grpSpPr bwMode="auto">
            <a:xfrm>
              <a:off x="4728016" y="1602903"/>
              <a:ext cx="774592" cy="3285565"/>
              <a:chOff x="273412" y="1972235"/>
              <a:chExt cx="774592" cy="3285565"/>
            </a:xfrm>
          </p:grpSpPr>
          <p:sp>
            <p:nvSpPr>
              <p:cNvPr id="47171" name="TextBox 37"/>
              <p:cNvSpPr txBox="1">
                <a:spLocks noChangeArrowheads="1"/>
              </p:cNvSpPr>
              <p:nvPr/>
            </p:nvSpPr>
            <p:spPr bwMode="auto">
              <a:xfrm>
                <a:off x="273412" y="1972235"/>
                <a:ext cx="774592" cy="36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Price </a:t>
                </a:r>
              </a:p>
            </p:txBody>
          </p:sp>
          <p:cxnSp>
            <p:nvCxnSpPr>
              <p:cNvPr id="10" name="Straight Connector 6"/>
              <p:cNvCxnSpPr/>
              <p:nvPr/>
            </p:nvCxnSpPr>
            <p:spPr>
              <a:xfrm rot="5400000">
                <a:off x="-608634" y="3733266"/>
                <a:ext cx="3047481"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 name="Group 114"/>
          <p:cNvGrpSpPr>
            <a:grpSpLocks/>
          </p:cNvGrpSpPr>
          <p:nvPr/>
        </p:nvGrpSpPr>
        <p:grpSpPr bwMode="auto">
          <a:xfrm>
            <a:off x="67073" y="2516188"/>
            <a:ext cx="3854052" cy="3163887"/>
            <a:chOff x="107490" y="1723926"/>
            <a:chExt cx="3854910" cy="3164542"/>
          </a:xfrm>
        </p:grpSpPr>
        <p:sp>
          <p:nvSpPr>
            <p:cNvPr id="12" name="Rectangle 11"/>
            <p:cNvSpPr/>
            <p:nvPr/>
          </p:nvSpPr>
          <p:spPr>
            <a:xfrm>
              <a:off x="761287" y="1839837"/>
              <a:ext cx="3201113" cy="30486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dirty="0">
                <a:solidFill>
                  <a:schemeClr val="tx1"/>
                </a:solidFill>
              </a:endParaRPr>
            </a:p>
          </p:txBody>
        </p:sp>
        <p:grpSp>
          <p:nvGrpSpPr>
            <p:cNvPr id="47166" name="Group 13"/>
            <p:cNvGrpSpPr>
              <a:grpSpLocks/>
            </p:cNvGrpSpPr>
            <p:nvPr/>
          </p:nvGrpSpPr>
          <p:grpSpPr bwMode="auto">
            <a:xfrm>
              <a:off x="107490" y="1723926"/>
              <a:ext cx="774744" cy="3164541"/>
              <a:chOff x="259890" y="2093258"/>
              <a:chExt cx="774744" cy="3164541"/>
            </a:xfrm>
          </p:grpSpPr>
          <p:sp>
            <p:nvSpPr>
              <p:cNvPr id="47167" name="TextBox 16"/>
              <p:cNvSpPr txBox="1">
                <a:spLocks noChangeArrowheads="1"/>
              </p:cNvSpPr>
              <p:nvPr/>
            </p:nvSpPr>
            <p:spPr bwMode="auto">
              <a:xfrm>
                <a:off x="259890" y="2093258"/>
                <a:ext cx="774744" cy="369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dirty="0"/>
                  <a:t>Price </a:t>
                </a:r>
              </a:p>
            </p:txBody>
          </p:sp>
          <p:cxnSp>
            <p:nvCxnSpPr>
              <p:cNvPr id="15" name="Straight Connector 6"/>
              <p:cNvCxnSpPr/>
              <p:nvPr/>
            </p:nvCxnSpPr>
            <p:spPr>
              <a:xfrm rot="5400000">
                <a:off x="-609834" y="3732690"/>
                <a:ext cx="3048631"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 name="Group 17"/>
          <p:cNvGrpSpPr>
            <a:grpSpLocks/>
          </p:cNvGrpSpPr>
          <p:nvPr/>
        </p:nvGrpSpPr>
        <p:grpSpPr bwMode="auto">
          <a:xfrm>
            <a:off x="1939925" y="3078164"/>
            <a:ext cx="1924096" cy="2560636"/>
            <a:chOff x="2133598" y="2655333"/>
            <a:chExt cx="1924446" cy="2560636"/>
          </a:xfrm>
        </p:grpSpPr>
        <p:cxnSp>
          <p:nvCxnSpPr>
            <p:cNvPr id="17" name="Straight Connector 16"/>
            <p:cNvCxnSpPr/>
            <p:nvPr/>
          </p:nvCxnSpPr>
          <p:spPr>
            <a:xfrm rot="16200000" flipH="1">
              <a:off x="1257368" y="3531563"/>
              <a:ext cx="2514600" cy="762139"/>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7164" name="TextBox 14"/>
            <p:cNvSpPr txBox="1">
              <a:spLocks noChangeArrowheads="1"/>
            </p:cNvSpPr>
            <p:nvPr/>
          </p:nvSpPr>
          <p:spPr bwMode="auto">
            <a:xfrm>
              <a:off x="2937019" y="4846637"/>
              <a:ext cx="1121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dirty="0"/>
                <a:t>Demand </a:t>
              </a:r>
            </a:p>
          </p:txBody>
        </p:sp>
      </p:grpSp>
      <p:grpSp>
        <p:nvGrpSpPr>
          <p:cNvPr id="8" name="Group 58"/>
          <p:cNvGrpSpPr>
            <a:grpSpLocks/>
          </p:cNvGrpSpPr>
          <p:nvPr/>
        </p:nvGrpSpPr>
        <p:grpSpPr bwMode="auto">
          <a:xfrm>
            <a:off x="281577" y="3330570"/>
            <a:ext cx="1812336" cy="369332"/>
            <a:chOff x="449016" y="4038600"/>
            <a:chExt cx="1813015" cy="369232"/>
          </a:xfrm>
        </p:grpSpPr>
        <p:cxnSp>
          <p:nvCxnSpPr>
            <p:cNvPr id="20" name="Straight Connector 19"/>
            <p:cNvCxnSpPr/>
            <p:nvPr/>
          </p:nvCxnSpPr>
          <p:spPr>
            <a:xfrm>
              <a:off x="913738" y="4265551"/>
              <a:ext cx="1348293" cy="476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162" name="TextBox 23"/>
            <p:cNvSpPr txBox="1">
              <a:spLocks noChangeArrowheads="1"/>
            </p:cNvSpPr>
            <p:nvPr/>
          </p:nvSpPr>
          <p:spPr bwMode="auto">
            <a:xfrm>
              <a:off x="449016" y="4038600"/>
              <a:ext cx="423673" cy="36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P</a:t>
              </a:r>
              <a:r>
                <a:rPr lang="en-US" altLang="en-US" baseline="-25000"/>
                <a:t>2</a:t>
              </a:r>
            </a:p>
          </p:txBody>
        </p:sp>
      </p:grpSp>
      <p:sp>
        <p:nvSpPr>
          <p:cNvPr id="22" name="TextBox 21"/>
          <p:cNvSpPr txBox="1">
            <a:spLocks noChangeArrowheads="1"/>
          </p:cNvSpPr>
          <p:nvPr/>
        </p:nvSpPr>
        <p:spPr bwMode="auto">
          <a:xfrm>
            <a:off x="152400" y="914400"/>
            <a:ext cx="41651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sz="2000" dirty="0"/>
              <a:t>(a) The Oil Market in the Short Run</a:t>
            </a:r>
          </a:p>
        </p:txBody>
      </p:sp>
      <p:grpSp>
        <p:nvGrpSpPr>
          <p:cNvPr id="9" name="Group 17"/>
          <p:cNvGrpSpPr>
            <a:grpSpLocks/>
          </p:cNvGrpSpPr>
          <p:nvPr/>
        </p:nvGrpSpPr>
        <p:grpSpPr bwMode="auto">
          <a:xfrm>
            <a:off x="5627688" y="3524251"/>
            <a:ext cx="3239685" cy="1902375"/>
            <a:chOff x="1091172" y="3100655"/>
            <a:chExt cx="3238638" cy="1902151"/>
          </a:xfrm>
        </p:grpSpPr>
        <p:cxnSp>
          <p:nvCxnSpPr>
            <p:cNvPr id="24" name="Straight Connector 23"/>
            <p:cNvCxnSpPr/>
            <p:nvPr/>
          </p:nvCxnSpPr>
          <p:spPr>
            <a:xfrm>
              <a:off x="1091172" y="3100655"/>
              <a:ext cx="2880381" cy="1473027"/>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7160" name="TextBox 35"/>
            <p:cNvSpPr txBox="1">
              <a:spLocks noChangeArrowheads="1"/>
            </p:cNvSpPr>
            <p:nvPr/>
          </p:nvSpPr>
          <p:spPr bwMode="auto">
            <a:xfrm>
              <a:off x="3209351" y="4633517"/>
              <a:ext cx="1120459" cy="36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Demand </a:t>
              </a:r>
            </a:p>
          </p:txBody>
        </p:sp>
      </p:grpSp>
      <p:sp>
        <p:nvSpPr>
          <p:cNvPr id="27" name="TextBox 26"/>
          <p:cNvSpPr txBox="1">
            <a:spLocks noChangeArrowheads="1"/>
          </p:cNvSpPr>
          <p:nvPr/>
        </p:nvSpPr>
        <p:spPr bwMode="auto">
          <a:xfrm>
            <a:off x="4800251" y="914400"/>
            <a:ext cx="41234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2000" dirty="0"/>
              <a:t>(b) The Oil Market in the Long Run</a:t>
            </a:r>
          </a:p>
        </p:txBody>
      </p:sp>
      <p:grpSp>
        <p:nvGrpSpPr>
          <p:cNvPr id="11" name="Group 17"/>
          <p:cNvGrpSpPr>
            <a:grpSpLocks/>
          </p:cNvGrpSpPr>
          <p:nvPr/>
        </p:nvGrpSpPr>
        <p:grpSpPr bwMode="auto">
          <a:xfrm>
            <a:off x="1798639" y="2998788"/>
            <a:ext cx="1615290" cy="2447925"/>
            <a:chOff x="1033156" y="2458400"/>
            <a:chExt cx="1613821" cy="2449286"/>
          </a:xfrm>
        </p:grpSpPr>
        <p:cxnSp>
          <p:nvCxnSpPr>
            <p:cNvPr id="29" name="Straight Connector 28"/>
            <p:cNvCxnSpPr/>
            <p:nvPr/>
          </p:nvCxnSpPr>
          <p:spPr>
            <a:xfrm rot="5400000">
              <a:off x="456560" y="3231955"/>
              <a:ext cx="2252327" cy="1099136"/>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7158" name="TextBox 52"/>
            <p:cNvSpPr txBox="1">
              <a:spLocks noChangeArrowheads="1"/>
            </p:cNvSpPr>
            <p:nvPr/>
          </p:nvSpPr>
          <p:spPr bwMode="auto">
            <a:xfrm>
              <a:off x="2223848" y="2458400"/>
              <a:ext cx="423129" cy="36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S</a:t>
              </a:r>
              <a:r>
                <a:rPr lang="en-US" altLang="en-US" baseline="-25000"/>
                <a:t>1</a:t>
              </a:r>
            </a:p>
          </p:txBody>
        </p:sp>
      </p:grpSp>
      <p:grpSp>
        <p:nvGrpSpPr>
          <p:cNvPr id="13" name="Group 17"/>
          <p:cNvGrpSpPr>
            <a:grpSpLocks/>
          </p:cNvGrpSpPr>
          <p:nvPr/>
        </p:nvGrpSpPr>
        <p:grpSpPr bwMode="auto">
          <a:xfrm>
            <a:off x="1192213" y="2852738"/>
            <a:ext cx="1459726" cy="2568575"/>
            <a:chOff x="950030" y="2553400"/>
            <a:chExt cx="1459625" cy="2568035"/>
          </a:xfrm>
        </p:grpSpPr>
        <p:cxnSp>
          <p:nvCxnSpPr>
            <p:cNvPr id="32" name="Straight Connector 31"/>
            <p:cNvCxnSpPr/>
            <p:nvPr/>
          </p:nvCxnSpPr>
          <p:spPr>
            <a:xfrm rot="5400000">
              <a:off x="373966" y="3445310"/>
              <a:ext cx="2252189" cy="110006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7156" name="TextBox 56"/>
            <p:cNvSpPr txBox="1">
              <a:spLocks noChangeArrowheads="1"/>
            </p:cNvSpPr>
            <p:nvPr/>
          </p:nvSpPr>
          <p:spPr bwMode="auto">
            <a:xfrm>
              <a:off x="1986170" y="2553400"/>
              <a:ext cx="423485" cy="36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S</a:t>
              </a:r>
              <a:r>
                <a:rPr lang="en-US" altLang="en-US" baseline="-25000"/>
                <a:t>2</a:t>
              </a:r>
            </a:p>
          </p:txBody>
        </p:sp>
      </p:grpSp>
      <p:sp>
        <p:nvSpPr>
          <p:cNvPr id="34" name="Freeform 183"/>
          <p:cNvSpPr>
            <a:spLocks/>
          </p:cNvSpPr>
          <p:nvPr/>
        </p:nvSpPr>
        <p:spPr bwMode="auto">
          <a:xfrm>
            <a:off x="2001838" y="350837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en-US"/>
          </a:p>
        </p:txBody>
      </p:sp>
      <p:sp>
        <p:nvSpPr>
          <p:cNvPr id="35" name="Freeform 183"/>
          <p:cNvSpPr>
            <a:spLocks/>
          </p:cNvSpPr>
          <p:nvPr/>
        </p:nvSpPr>
        <p:spPr bwMode="auto">
          <a:xfrm>
            <a:off x="2247900" y="430212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en-US"/>
          </a:p>
        </p:txBody>
      </p:sp>
      <p:grpSp>
        <p:nvGrpSpPr>
          <p:cNvPr id="14" name="Group 58"/>
          <p:cNvGrpSpPr>
            <a:grpSpLocks/>
          </p:cNvGrpSpPr>
          <p:nvPr/>
        </p:nvGrpSpPr>
        <p:grpSpPr bwMode="auto">
          <a:xfrm>
            <a:off x="257759" y="4141788"/>
            <a:ext cx="2069516" cy="369332"/>
            <a:chOff x="448863" y="4038604"/>
            <a:chExt cx="2071769" cy="370824"/>
          </a:xfrm>
        </p:grpSpPr>
        <p:cxnSp>
          <p:nvCxnSpPr>
            <p:cNvPr id="37" name="Straight Connector 36"/>
            <p:cNvCxnSpPr/>
            <p:nvPr/>
          </p:nvCxnSpPr>
          <p:spPr>
            <a:xfrm flipV="1">
              <a:off x="913923" y="4264940"/>
              <a:ext cx="1606709" cy="1593"/>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154" name="TextBox 61"/>
            <p:cNvSpPr txBox="1">
              <a:spLocks noChangeArrowheads="1"/>
            </p:cNvSpPr>
            <p:nvPr/>
          </p:nvSpPr>
          <p:spPr bwMode="auto">
            <a:xfrm>
              <a:off x="448863" y="4038604"/>
              <a:ext cx="423975" cy="37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P</a:t>
              </a:r>
              <a:r>
                <a:rPr lang="en-US" altLang="en-US" baseline="-25000"/>
                <a:t>1</a:t>
              </a:r>
            </a:p>
          </p:txBody>
        </p:sp>
      </p:grpSp>
      <p:cxnSp>
        <p:nvCxnSpPr>
          <p:cNvPr id="39" name="Straight Arrow Connector 38"/>
          <p:cNvCxnSpPr/>
          <p:nvPr/>
        </p:nvCxnSpPr>
        <p:spPr>
          <a:xfrm flipV="1">
            <a:off x="2203450" y="3381375"/>
            <a:ext cx="557213" cy="4763"/>
          </a:xfrm>
          <a:prstGeom prst="straightConnector1">
            <a:avLst/>
          </a:prstGeom>
          <a:ln w="57150">
            <a:solidFill>
              <a:srgbClr val="70222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844550" y="3578226"/>
            <a:ext cx="2" cy="765177"/>
          </a:xfrm>
          <a:prstGeom prst="straightConnector1">
            <a:avLst/>
          </a:prstGeom>
          <a:ln w="57150">
            <a:solidFill>
              <a:srgbClr val="70222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 name="Group 75"/>
          <p:cNvGrpSpPr>
            <a:grpSpLocks/>
          </p:cNvGrpSpPr>
          <p:nvPr/>
        </p:nvGrpSpPr>
        <p:grpSpPr bwMode="auto">
          <a:xfrm>
            <a:off x="609600" y="1447800"/>
            <a:ext cx="3925534" cy="1783806"/>
            <a:chOff x="4831616" y="623418"/>
            <a:chExt cx="3927017" cy="1783106"/>
          </a:xfrm>
          <a:solidFill>
            <a:srgbClr val="F2D698"/>
          </a:solidFill>
        </p:grpSpPr>
        <p:sp>
          <p:nvSpPr>
            <p:cNvPr id="47159" name="TextBox 43"/>
            <p:cNvSpPr txBox="1">
              <a:spLocks noChangeArrowheads="1"/>
            </p:cNvSpPr>
            <p:nvPr/>
          </p:nvSpPr>
          <p:spPr bwMode="auto">
            <a:xfrm>
              <a:off x="4831616" y="623418"/>
              <a:ext cx="3927017" cy="922968"/>
            </a:xfrm>
            <a:prstGeom prst="rect">
              <a:avLst/>
            </a:prstGeom>
            <a:noFill/>
            <a:ln w="9525">
              <a:solidFill>
                <a:srgbClr val="C00000"/>
              </a:solidFill>
              <a:miter lim="800000"/>
              <a:headEnd/>
              <a:tailEnd/>
            </a:ln>
            <a:extLst/>
          </p:spPr>
          <p:txBody>
            <a:bodyPr>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1800" dirty="0"/>
                <a:t>1. In the short run, when supply and demand are inelastic, a shift in supply. . .</a:t>
              </a:r>
            </a:p>
          </p:txBody>
        </p:sp>
        <p:cxnSp>
          <p:nvCxnSpPr>
            <p:cNvPr id="43" name="Straight Connector 42"/>
            <p:cNvCxnSpPr/>
            <p:nvPr/>
          </p:nvCxnSpPr>
          <p:spPr>
            <a:xfrm flipH="1">
              <a:off x="6781803" y="1569197"/>
              <a:ext cx="218905" cy="83732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78"/>
          <p:cNvGrpSpPr>
            <a:grpSpLocks/>
          </p:cNvGrpSpPr>
          <p:nvPr/>
        </p:nvGrpSpPr>
        <p:grpSpPr bwMode="auto">
          <a:xfrm>
            <a:off x="97128" y="3933268"/>
            <a:ext cx="1884072" cy="1705532"/>
            <a:chOff x="4286788" y="1336886"/>
            <a:chExt cx="1884023" cy="1705532"/>
          </a:xfrm>
          <a:solidFill>
            <a:srgbClr val="F2D698"/>
          </a:solidFill>
        </p:grpSpPr>
        <p:sp>
          <p:nvSpPr>
            <p:cNvPr id="47157" name="TextBox 43"/>
            <p:cNvSpPr txBox="1">
              <a:spLocks noChangeArrowheads="1"/>
            </p:cNvSpPr>
            <p:nvPr/>
          </p:nvSpPr>
          <p:spPr bwMode="auto">
            <a:xfrm>
              <a:off x="4286788" y="2119088"/>
              <a:ext cx="1884023" cy="923330"/>
            </a:xfrm>
            <a:prstGeom prst="rect">
              <a:avLst/>
            </a:prstGeom>
            <a:solidFill>
              <a:schemeClr val="bg1"/>
            </a:solidFill>
            <a:ln w="9525">
              <a:solidFill>
                <a:srgbClr val="C00000"/>
              </a:solidFill>
              <a:miter lim="800000"/>
              <a:headEnd/>
              <a:tailEnd/>
            </a:ln>
            <a:extLst/>
          </p:spPr>
          <p:txBody>
            <a:bodyPr wrap="square">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1800" dirty="0"/>
                <a:t>2. … leads to a large increase in price </a:t>
              </a:r>
            </a:p>
          </p:txBody>
        </p:sp>
        <p:cxnSp>
          <p:nvCxnSpPr>
            <p:cNvPr id="46" name="Straight Connector 45"/>
            <p:cNvCxnSpPr/>
            <p:nvPr/>
          </p:nvCxnSpPr>
          <p:spPr>
            <a:xfrm>
              <a:off x="5094514" y="1336886"/>
              <a:ext cx="287331" cy="78220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58"/>
          <p:cNvGrpSpPr>
            <a:grpSpLocks/>
          </p:cNvGrpSpPr>
          <p:nvPr/>
        </p:nvGrpSpPr>
        <p:grpSpPr bwMode="auto">
          <a:xfrm>
            <a:off x="4974240" y="3970333"/>
            <a:ext cx="2031398" cy="369332"/>
            <a:chOff x="449083" y="4038599"/>
            <a:chExt cx="2031508" cy="369232"/>
          </a:xfrm>
        </p:grpSpPr>
        <p:cxnSp>
          <p:nvCxnSpPr>
            <p:cNvPr id="48" name="Straight Connector 47"/>
            <p:cNvCxnSpPr/>
            <p:nvPr/>
          </p:nvCxnSpPr>
          <p:spPr>
            <a:xfrm>
              <a:off x="913643" y="4289356"/>
              <a:ext cx="1566948" cy="3174"/>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152" name="TextBox 84"/>
            <p:cNvSpPr txBox="1">
              <a:spLocks noChangeArrowheads="1"/>
            </p:cNvSpPr>
            <p:nvPr/>
          </p:nvSpPr>
          <p:spPr bwMode="auto">
            <a:xfrm>
              <a:off x="449083" y="4038599"/>
              <a:ext cx="423537" cy="36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P</a:t>
              </a:r>
              <a:r>
                <a:rPr lang="en-US" altLang="en-US" baseline="-25000"/>
                <a:t>2</a:t>
              </a:r>
            </a:p>
          </p:txBody>
        </p:sp>
      </p:grpSp>
      <p:grpSp>
        <p:nvGrpSpPr>
          <p:cNvPr id="21" name="Group 17"/>
          <p:cNvGrpSpPr>
            <a:grpSpLocks/>
          </p:cNvGrpSpPr>
          <p:nvPr/>
        </p:nvGrpSpPr>
        <p:grpSpPr bwMode="auto">
          <a:xfrm>
            <a:off x="6280150" y="3186113"/>
            <a:ext cx="2432910" cy="2235200"/>
            <a:chOff x="1033157" y="2672156"/>
            <a:chExt cx="2433457" cy="2235528"/>
          </a:xfrm>
        </p:grpSpPr>
        <p:cxnSp>
          <p:nvCxnSpPr>
            <p:cNvPr id="51" name="Straight Connector 50"/>
            <p:cNvCxnSpPr/>
            <p:nvPr/>
          </p:nvCxnSpPr>
          <p:spPr>
            <a:xfrm rot="10800000" flipV="1">
              <a:off x="1033157" y="3080203"/>
              <a:ext cx="2032457" cy="1827481"/>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7150" name="TextBox 87"/>
            <p:cNvSpPr txBox="1">
              <a:spLocks noChangeArrowheads="1"/>
            </p:cNvSpPr>
            <p:nvPr/>
          </p:nvSpPr>
          <p:spPr bwMode="auto">
            <a:xfrm>
              <a:off x="3043005" y="2672156"/>
              <a:ext cx="423609" cy="36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S</a:t>
              </a:r>
              <a:r>
                <a:rPr lang="en-US" altLang="en-US" baseline="-25000"/>
                <a:t>1</a:t>
              </a:r>
            </a:p>
          </p:txBody>
        </p:sp>
      </p:grpSp>
      <p:grpSp>
        <p:nvGrpSpPr>
          <p:cNvPr id="23" name="Group 17"/>
          <p:cNvGrpSpPr>
            <a:grpSpLocks/>
          </p:cNvGrpSpPr>
          <p:nvPr/>
        </p:nvGrpSpPr>
        <p:grpSpPr bwMode="auto">
          <a:xfrm>
            <a:off x="5924550" y="3113088"/>
            <a:ext cx="2321909" cy="2097087"/>
            <a:chOff x="609601" y="2589026"/>
            <a:chExt cx="2322651" cy="2096986"/>
          </a:xfrm>
        </p:grpSpPr>
        <p:cxnSp>
          <p:nvCxnSpPr>
            <p:cNvPr id="54" name="Straight Connector 53"/>
            <p:cNvCxnSpPr/>
            <p:nvPr/>
          </p:nvCxnSpPr>
          <p:spPr>
            <a:xfrm rot="10800000" flipV="1">
              <a:off x="609601" y="2963658"/>
              <a:ext cx="1924665" cy="172235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7148" name="TextBox 90"/>
            <p:cNvSpPr txBox="1">
              <a:spLocks noChangeArrowheads="1"/>
            </p:cNvSpPr>
            <p:nvPr/>
          </p:nvSpPr>
          <p:spPr bwMode="auto">
            <a:xfrm>
              <a:off x="2508603" y="2589026"/>
              <a:ext cx="423649" cy="36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S</a:t>
              </a:r>
              <a:r>
                <a:rPr lang="en-US" altLang="en-US" baseline="-25000"/>
                <a:t>2</a:t>
              </a:r>
            </a:p>
          </p:txBody>
        </p:sp>
      </p:grpSp>
      <p:sp>
        <p:nvSpPr>
          <p:cNvPr id="56" name="Freeform 183"/>
          <p:cNvSpPr>
            <a:spLocks/>
          </p:cNvSpPr>
          <p:nvPr/>
        </p:nvSpPr>
        <p:spPr bwMode="auto">
          <a:xfrm>
            <a:off x="6943725" y="4159250"/>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en-US"/>
          </a:p>
        </p:txBody>
      </p:sp>
      <p:sp>
        <p:nvSpPr>
          <p:cNvPr id="57" name="Freeform 183"/>
          <p:cNvSpPr>
            <a:spLocks/>
          </p:cNvSpPr>
          <p:nvPr/>
        </p:nvSpPr>
        <p:spPr bwMode="auto">
          <a:xfrm>
            <a:off x="7299325" y="437197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en-US"/>
          </a:p>
        </p:txBody>
      </p:sp>
      <p:grpSp>
        <p:nvGrpSpPr>
          <p:cNvPr id="25" name="Group 58"/>
          <p:cNvGrpSpPr>
            <a:grpSpLocks/>
          </p:cNvGrpSpPr>
          <p:nvPr/>
        </p:nvGrpSpPr>
        <p:grpSpPr bwMode="auto">
          <a:xfrm>
            <a:off x="4974246" y="4233858"/>
            <a:ext cx="2399691" cy="369332"/>
            <a:chOff x="460946" y="4062349"/>
            <a:chExt cx="2399957" cy="369232"/>
          </a:xfrm>
        </p:grpSpPr>
        <p:cxnSp>
          <p:nvCxnSpPr>
            <p:cNvPr id="59" name="Straight Connector 58"/>
            <p:cNvCxnSpPr/>
            <p:nvPr/>
          </p:nvCxnSpPr>
          <p:spPr>
            <a:xfrm>
              <a:off x="914413" y="4265494"/>
              <a:ext cx="1946490"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146" name="TextBox 95"/>
            <p:cNvSpPr txBox="1">
              <a:spLocks noChangeArrowheads="1"/>
            </p:cNvSpPr>
            <p:nvPr/>
          </p:nvSpPr>
          <p:spPr bwMode="auto">
            <a:xfrm>
              <a:off x="460946" y="4062349"/>
              <a:ext cx="423561" cy="36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P</a:t>
              </a:r>
              <a:r>
                <a:rPr lang="en-US" altLang="en-US" baseline="-25000"/>
                <a:t>1</a:t>
              </a:r>
            </a:p>
          </p:txBody>
        </p:sp>
      </p:grpSp>
      <p:cxnSp>
        <p:nvCxnSpPr>
          <p:cNvPr id="61" name="Straight Arrow Connector 60"/>
          <p:cNvCxnSpPr/>
          <p:nvPr/>
        </p:nvCxnSpPr>
        <p:spPr>
          <a:xfrm flipV="1">
            <a:off x="7573963" y="3746500"/>
            <a:ext cx="558800" cy="6350"/>
          </a:xfrm>
          <a:prstGeom prst="straightConnector1">
            <a:avLst/>
          </a:prstGeom>
          <a:ln w="57150">
            <a:solidFill>
              <a:srgbClr val="70222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5545138" y="4211639"/>
            <a:ext cx="2" cy="223837"/>
          </a:xfrm>
          <a:prstGeom prst="straightConnector1">
            <a:avLst/>
          </a:prstGeom>
          <a:ln w="57150">
            <a:solidFill>
              <a:srgbClr val="70222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8" name="Group 98"/>
          <p:cNvGrpSpPr>
            <a:grpSpLocks/>
          </p:cNvGrpSpPr>
          <p:nvPr/>
        </p:nvGrpSpPr>
        <p:grpSpPr bwMode="auto">
          <a:xfrm>
            <a:off x="5527675" y="1447800"/>
            <a:ext cx="3146425" cy="2292347"/>
            <a:chOff x="4854169" y="328503"/>
            <a:chExt cx="3147729" cy="2291776"/>
          </a:xfrm>
          <a:solidFill>
            <a:srgbClr val="F2D698"/>
          </a:solidFill>
        </p:grpSpPr>
        <p:sp>
          <p:nvSpPr>
            <p:cNvPr id="47147" name="TextBox 43"/>
            <p:cNvSpPr txBox="1">
              <a:spLocks noChangeArrowheads="1"/>
            </p:cNvSpPr>
            <p:nvPr/>
          </p:nvSpPr>
          <p:spPr bwMode="auto">
            <a:xfrm>
              <a:off x="4854169" y="328503"/>
              <a:ext cx="3147729" cy="923100"/>
            </a:xfrm>
            <a:prstGeom prst="rect">
              <a:avLst/>
            </a:prstGeom>
            <a:noFill/>
            <a:ln w="9525">
              <a:solidFill>
                <a:srgbClr val="C00000"/>
              </a:solidFill>
              <a:miter lim="800000"/>
              <a:headEnd/>
              <a:tailEnd/>
            </a:ln>
            <a:extLst/>
          </p:spPr>
          <p:txBody>
            <a:bodyPr>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1800" dirty="0"/>
                <a:t>1. In the long run, when supply and demand are elastic, a shift in supply. . .</a:t>
              </a:r>
            </a:p>
          </p:txBody>
        </p:sp>
        <p:cxnSp>
          <p:nvCxnSpPr>
            <p:cNvPr id="65" name="Straight Connector 64"/>
            <p:cNvCxnSpPr/>
            <p:nvPr/>
          </p:nvCxnSpPr>
          <p:spPr>
            <a:xfrm>
              <a:off x="6623376" y="1251603"/>
              <a:ext cx="644793" cy="136867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101"/>
          <p:cNvGrpSpPr>
            <a:grpSpLocks/>
          </p:cNvGrpSpPr>
          <p:nvPr/>
        </p:nvGrpSpPr>
        <p:grpSpPr bwMode="auto">
          <a:xfrm>
            <a:off x="3579220" y="2887699"/>
            <a:ext cx="1919879" cy="1423394"/>
            <a:chOff x="2684388" y="221075"/>
            <a:chExt cx="1918372" cy="1423262"/>
          </a:xfrm>
          <a:solidFill>
            <a:srgbClr val="F2D698"/>
          </a:solidFill>
        </p:grpSpPr>
        <p:sp>
          <p:nvSpPr>
            <p:cNvPr id="47145" name="TextBox 43"/>
            <p:cNvSpPr txBox="1">
              <a:spLocks noChangeArrowheads="1"/>
            </p:cNvSpPr>
            <p:nvPr/>
          </p:nvSpPr>
          <p:spPr bwMode="auto">
            <a:xfrm>
              <a:off x="2684388" y="221075"/>
              <a:ext cx="1774621" cy="923244"/>
            </a:xfrm>
            <a:prstGeom prst="rect">
              <a:avLst/>
            </a:prstGeom>
            <a:noFill/>
            <a:ln w="9525">
              <a:solidFill>
                <a:srgbClr val="C00000"/>
              </a:solidFill>
              <a:miter lim="800000"/>
              <a:headEnd/>
              <a:tailEnd/>
            </a:ln>
            <a:extLst/>
          </p:spPr>
          <p:txBody>
            <a:bodyPr wrap="square">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1800" dirty="0"/>
                <a:t>2. … leads to a small increase in price </a:t>
              </a:r>
            </a:p>
          </p:txBody>
        </p:sp>
        <p:cxnSp>
          <p:nvCxnSpPr>
            <p:cNvPr id="68" name="Straight Connector 67"/>
            <p:cNvCxnSpPr/>
            <p:nvPr/>
          </p:nvCxnSpPr>
          <p:spPr>
            <a:xfrm rot="16200000" flipV="1">
              <a:off x="4248059" y="1289636"/>
              <a:ext cx="500016" cy="20938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8"/>
          <p:cNvGrpSpPr>
            <a:grpSpLocks/>
          </p:cNvGrpSpPr>
          <p:nvPr/>
        </p:nvGrpSpPr>
        <p:grpSpPr bwMode="auto">
          <a:xfrm>
            <a:off x="484869" y="5668950"/>
            <a:ext cx="3705970" cy="381020"/>
            <a:chOff x="677646" y="5246132"/>
            <a:chExt cx="3707122" cy="380353"/>
          </a:xfrm>
        </p:grpSpPr>
        <p:cxnSp>
          <p:nvCxnSpPr>
            <p:cNvPr id="70" name="Straight Connector 69"/>
            <p:cNvCxnSpPr/>
            <p:nvPr/>
          </p:nvCxnSpPr>
          <p:spPr>
            <a:xfrm flipV="1">
              <a:off x="913575" y="5246132"/>
              <a:ext cx="3201395" cy="11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143" name="TextBox 10"/>
            <p:cNvSpPr txBox="1">
              <a:spLocks noChangeArrowheads="1"/>
            </p:cNvSpPr>
            <p:nvPr/>
          </p:nvSpPr>
          <p:spPr bwMode="auto">
            <a:xfrm>
              <a:off x="3276427" y="5246132"/>
              <a:ext cx="1108341" cy="36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Quantity </a:t>
              </a:r>
            </a:p>
          </p:txBody>
        </p:sp>
        <p:sp>
          <p:nvSpPr>
            <p:cNvPr id="47144" name="TextBox 11"/>
            <p:cNvSpPr txBox="1">
              <a:spLocks noChangeArrowheads="1"/>
            </p:cNvSpPr>
            <p:nvPr/>
          </p:nvSpPr>
          <p:spPr bwMode="auto">
            <a:xfrm>
              <a:off x="677646" y="5257800"/>
              <a:ext cx="313003" cy="36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0</a:t>
              </a:r>
            </a:p>
          </p:txBody>
        </p:sp>
      </p:grpSp>
      <p:grpSp>
        <p:nvGrpSpPr>
          <p:cNvPr id="33" name="Group 34"/>
          <p:cNvGrpSpPr>
            <a:grpSpLocks/>
          </p:cNvGrpSpPr>
          <p:nvPr/>
        </p:nvGrpSpPr>
        <p:grpSpPr bwMode="auto">
          <a:xfrm>
            <a:off x="5215619" y="5668950"/>
            <a:ext cx="3705970" cy="381020"/>
            <a:chOff x="677646" y="5246132"/>
            <a:chExt cx="3707122" cy="380353"/>
          </a:xfrm>
        </p:grpSpPr>
        <p:cxnSp>
          <p:nvCxnSpPr>
            <p:cNvPr id="74" name="Straight Connector 73"/>
            <p:cNvCxnSpPr/>
            <p:nvPr/>
          </p:nvCxnSpPr>
          <p:spPr>
            <a:xfrm flipV="1">
              <a:off x="913575" y="5246132"/>
              <a:ext cx="3201395" cy="11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140" name="TextBox 31"/>
            <p:cNvSpPr txBox="1">
              <a:spLocks noChangeArrowheads="1"/>
            </p:cNvSpPr>
            <p:nvPr/>
          </p:nvSpPr>
          <p:spPr bwMode="auto">
            <a:xfrm>
              <a:off x="3276427" y="5246132"/>
              <a:ext cx="1108341" cy="36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Quantity </a:t>
              </a:r>
            </a:p>
          </p:txBody>
        </p:sp>
        <p:sp>
          <p:nvSpPr>
            <p:cNvPr id="47141" name="TextBox 32"/>
            <p:cNvSpPr txBox="1">
              <a:spLocks noChangeArrowheads="1"/>
            </p:cNvSpPr>
            <p:nvPr/>
          </p:nvSpPr>
          <p:spPr bwMode="auto">
            <a:xfrm>
              <a:off x="677646" y="5257800"/>
              <a:ext cx="313003" cy="36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a:t>0</a:t>
              </a:r>
            </a:p>
          </p:txBody>
        </p:sp>
      </p:grpSp>
      <p:sp>
        <p:nvSpPr>
          <p:cNvPr id="75"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3039823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4"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1000"/>
                                        <p:tgtEl>
                                          <p:spTgt spid="6"/>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childTnLst>
                          </p:cTn>
                        </p:par>
                        <p:par>
                          <p:cTn id="23" fill="hold" nodeType="afterGroup">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nodeType="afterGroup">
                            <p:stCondLst>
                              <p:cond delay="3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nodeType="afterGroup">
                            <p:stCondLst>
                              <p:cond delay="4000"/>
                            </p:stCondLst>
                            <p:childTnLst>
                              <p:par>
                                <p:cTn id="32" presetID="22" presetClass="entr" presetSubtype="2"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right)">
                                      <p:cBhvr>
                                        <p:cTn id="34" dur="500"/>
                                        <p:tgtEl>
                                          <p:spTgt spid="39"/>
                                        </p:tgtEl>
                                      </p:cBhvr>
                                    </p:animEffect>
                                  </p:childTnLst>
                                </p:cTn>
                              </p:par>
                            </p:childTnLst>
                          </p:cTn>
                        </p:par>
                        <p:par>
                          <p:cTn id="35" fill="hold" nodeType="afterGroup">
                            <p:stCondLst>
                              <p:cond delay="45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1000"/>
                                        <p:tgtEl>
                                          <p:spTgt spid="13"/>
                                        </p:tgtEl>
                                      </p:cBhvr>
                                    </p:animEffect>
                                  </p:childTnLst>
                                </p:cTn>
                              </p:par>
                            </p:childTnLst>
                          </p:cTn>
                        </p:par>
                        <p:par>
                          <p:cTn id="39" fill="hold" nodeType="afterGroup">
                            <p:stCondLst>
                              <p:cond delay="5500"/>
                            </p:stCondLst>
                            <p:childTnLst>
                              <p:par>
                                <p:cTn id="40" presetID="22" presetClass="entr" presetSubtype="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par>
                          <p:cTn id="43" fill="hold" nodeType="afterGroup">
                            <p:stCondLst>
                              <p:cond delay="6000"/>
                            </p:stCondLst>
                            <p:childTnLst>
                              <p:par>
                                <p:cTn id="44" presetID="22" presetClass="entr" presetSubtype="8"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nodeType="afterGroup">
                            <p:stCondLst>
                              <p:cond delay="6500"/>
                            </p:stCondLst>
                            <p:childTnLst>
                              <p:par>
                                <p:cTn id="48" presetID="22" presetClass="entr" presetSubtype="4" fill="hold" nodeType="after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down)">
                                      <p:cBhvr>
                                        <p:cTn id="50" dur="500"/>
                                        <p:tgtEl>
                                          <p:spTgt spid="40"/>
                                        </p:tgtEl>
                                      </p:cBhvr>
                                    </p:animEffect>
                                  </p:childTnLst>
                                </p:cTn>
                              </p:par>
                            </p:childTnLst>
                          </p:cTn>
                        </p:par>
                        <p:par>
                          <p:cTn id="51" fill="hold" nodeType="afterGroup">
                            <p:stCondLst>
                              <p:cond delay="7000"/>
                            </p:stCondLst>
                            <p:childTnLst>
                              <p:par>
                                <p:cTn id="52" presetID="22" presetClass="entr" presetSubtype="8"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nodeType="afterGroup">
                            <p:stCondLst>
                              <p:cond delay="7500"/>
                            </p:stCondLst>
                            <p:childTnLst>
                              <p:par>
                                <p:cTn id="56" presetID="22" presetClass="entr" presetSubtype="8"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left)">
                                      <p:cBhvr>
                                        <p:cTn id="63" dur="500"/>
                                        <p:tgtEl>
                                          <p:spTgt spid="27"/>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par>
                                <p:cTn id="68" presetID="22" presetClass="entr" presetSubtype="4" fill="hold" nodeType="with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wipe(down)">
                                      <p:cBhvr>
                                        <p:cTn id="70" dur="500"/>
                                        <p:tgtEl>
                                          <p:spTgt spid="2"/>
                                        </p:tgtEl>
                                      </p:cBhvr>
                                    </p:animEffect>
                                  </p:childTnLst>
                                </p:cTn>
                              </p:par>
                            </p:childTnLst>
                          </p:cTn>
                        </p:par>
                        <p:par>
                          <p:cTn id="71" fill="hold" nodeType="afterGroup">
                            <p:stCondLst>
                              <p:cond delay="1000"/>
                            </p:stCondLst>
                            <p:childTnLst>
                              <p:par>
                                <p:cTn id="72" presetID="22" presetClass="entr" presetSubtype="8" fill="hold"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left)">
                                      <p:cBhvr>
                                        <p:cTn id="74" dur="1000"/>
                                        <p:tgtEl>
                                          <p:spTgt spid="9"/>
                                        </p:tgtEl>
                                      </p:cBhvr>
                                    </p:animEffect>
                                  </p:childTnLst>
                                </p:cTn>
                              </p:par>
                            </p:childTnLst>
                          </p:cTn>
                        </p:par>
                        <p:par>
                          <p:cTn id="75" fill="hold" nodeType="afterGroup">
                            <p:stCondLst>
                              <p:cond delay="2000"/>
                            </p:stCondLst>
                            <p:childTnLst>
                              <p:par>
                                <p:cTn id="76" presetID="22" presetClass="entr" presetSubtype="8" fill="hold"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left)">
                                      <p:cBhvr>
                                        <p:cTn id="78" dur="1000"/>
                                        <p:tgtEl>
                                          <p:spTgt spid="21"/>
                                        </p:tgtEl>
                                      </p:cBhvr>
                                    </p:animEffect>
                                  </p:childTnLst>
                                </p:cTn>
                              </p:par>
                            </p:childTnLst>
                          </p:cTn>
                        </p:par>
                        <p:par>
                          <p:cTn id="79" fill="hold" nodeType="afterGroup">
                            <p:stCondLst>
                              <p:cond delay="3000"/>
                            </p:stCondLst>
                            <p:childTnLst>
                              <p:par>
                                <p:cTn id="80" presetID="22" presetClass="entr" presetSubtype="8" fill="hold" grpId="0" nodeType="after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left)">
                                      <p:cBhvr>
                                        <p:cTn id="82" dur="500"/>
                                        <p:tgtEl>
                                          <p:spTgt spid="57"/>
                                        </p:tgtEl>
                                      </p:cBhvr>
                                    </p:animEffect>
                                  </p:childTnLst>
                                </p:cTn>
                              </p:par>
                            </p:childTnLst>
                          </p:cTn>
                        </p:par>
                        <p:par>
                          <p:cTn id="83" fill="hold" nodeType="afterGroup">
                            <p:stCondLst>
                              <p:cond delay="3500"/>
                            </p:stCondLst>
                            <p:childTnLst>
                              <p:par>
                                <p:cTn id="84" presetID="22" presetClass="entr" presetSubtype="8" fill="hold"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left)">
                                      <p:cBhvr>
                                        <p:cTn id="86" dur="500"/>
                                        <p:tgtEl>
                                          <p:spTgt spid="25"/>
                                        </p:tgtEl>
                                      </p:cBhvr>
                                    </p:animEffect>
                                  </p:childTnLst>
                                </p:cTn>
                              </p:par>
                            </p:childTnLst>
                          </p:cTn>
                        </p:par>
                        <p:par>
                          <p:cTn id="87" fill="hold" nodeType="afterGroup">
                            <p:stCondLst>
                              <p:cond delay="4000"/>
                            </p:stCondLst>
                            <p:childTnLst>
                              <p:par>
                                <p:cTn id="88" presetID="22" presetClass="entr" presetSubtype="2"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right)">
                                      <p:cBhvr>
                                        <p:cTn id="90" dur="500"/>
                                        <p:tgtEl>
                                          <p:spTgt spid="61"/>
                                        </p:tgtEl>
                                      </p:cBhvr>
                                    </p:animEffect>
                                  </p:childTnLst>
                                </p:cTn>
                              </p:par>
                            </p:childTnLst>
                          </p:cTn>
                        </p:par>
                        <p:par>
                          <p:cTn id="91" fill="hold" nodeType="afterGroup">
                            <p:stCondLst>
                              <p:cond delay="4500"/>
                            </p:stCondLst>
                            <p:childTnLst>
                              <p:par>
                                <p:cTn id="92" presetID="22" presetClass="entr" presetSubtype="8" fill="hold"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left)">
                                      <p:cBhvr>
                                        <p:cTn id="94" dur="1000"/>
                                        <p:tgtEl>
                                          <p:spTgt spid="23"/>
                                        </p:tgtEl>
                                      </p:cBhvr>
                                    </p:animEffect>
                                  </p:childTnLst>
                                </p:cTn>
                              </p:par>
                            </p:childTnLst>
                          </p:cTn>
                        </p:par>
                        <p:par>
                          <p:cTn id="95" fill="hold" nodeType="afterGroup">
                            <p:stCondLst>
                              <p:cond delay="5500"/>
                            </p:stCondLst>
                            <p:childTnLst>
                              <p:par>
                                <p:cTn id="96" presetID="22" presetClass="entr" presetSubtype="8" fill="hold" grpId="0" nodeType="after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wipe(left)">
                                      <p:cBhvr>
                                        <p:cTn id="98" dur="500"/>
                                        <p:tgtEl>
                                          <p:spTgt spid="56"/>
                                        </p:tgtEl>
                                      </p:cBhvr>
                                    </p:animEffect>
                                  </p:childTnLst>
                                </p:cTn>
                              </p:par>
                            </p:childTnLst>
                          </p:cTn>
                        </p:par>
                        <p:par>
                          <p:cTn id="99" fill="hold" nodeType="afterGroup">
                            <p:stCondLst>
                              <p:cond delay="6000"/>
                            </p:stCondLst>
                            <p:childTnLst>
                              <p:par>
                                <p:cTn id="100" presetID="22" presetClass="entr" presetSubtype="8" fill="hold" nodeType="after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wipe(left)">
                                      <p:cBhvr>
                                        <p:cTn id="102" dur="500"/>
                                        <p:tgtEl>
                                          <p:spTgt spid="19"/>
                                        </p:tgtEl>
                                      </p:cBhvr>
                                    </p:animEffect>
                                  </p:childTnLst>
                                </p:cTn>
                              </p:par>
                            </p:childTnLst>
                          </p:cTn>
                        </p:par>
                        <p:par>
                          <p:cTn id="103" fill="hold" nodeType="afterGroup">
                            <p:stCondLst>
                              <p:cond delay="6500"/>
                            </p:stCondLst>
                            <p:childTnLst>
                              <p:par>
                                <p:cTn id="104" presetID="22" presetClass="entr" presetSubtype="4" fill="hold"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500"/>
                                        <p:tgtEl>
                                          <p:spTgt spid="62"/>
                                        </p:tgtEl>
                                      </p:cBhvr>
                                    </p:animEffect>
                                  </p:childTnLst>
                                </p:cTn>
                              </p:par>
                            </p:childTnLst>
                          </p:cTn>
                        </p:par>
                        <p:par>
                          <p:cTn id="107" fill="hold" nodeType="afterGroup">
                            <p:stCondLst>
                              <p:cond delay="7000"/>
                            </p:stCondLst>
                            <p:childTnLst>
                              <p:par>
                                <p:cTn id="108" presetID="22" presetClass="entr" presetSubtype="8" fill="hold" nodeType="after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wipe(left)">
                                      <p:cBhvr>
                                        <p:cTn id="110" dur="500"/>
                                        <p:tgtEl>
                                          <p:spTgt spid="28"/>
                                        </p:tgtEl>
                                      </p:cBhvr>
                                    </p:animEffect>
                                  </p:childTnLst>
                                </p:cTn>
                              </p:par>
                            </p:childTnLst>
                          </p:cTn>
                        </p:par>
                        <p:par>
                          <p:cTn id="111" fill="hold" nodeType="afterGroup">
                            <p:stCondLst>
                              <p:cond delay="7500"/>
                            </p:stCondLst>
                            <p:childTnLst>
                              <p:par>
                                <p:cTn id="112" presetID="22" presetClass="entr" presetSubtype="8" fill="hold" nodeType="after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wipe(left)">
                                      <p:cBhvr>
                                        <p:cTn id="1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34" grpId="0" animBg="1"/>
      <p:bldP spid="35" grpId="0" animBg="1"/>
      <p:bldP spid="56" grpId="0" animBg="1"/>
      <p:bldP spid="5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THINK-PAIR-SHARE</a:t>
            </a:r>
            <a:endParaRPr lang="en-US" dirty="0"/>
          </a:p>
        </p:txBody>
      </p:sp>
      <p:sp>
        <p:nvSpPr>
          <p:cNvPr id="6" name="Content Placeholder 5"/>
          <p:cNvSpPr>
            <a:spLocks noGrp="1"/>
          </p:cNvSpPr>
          <p:nvPr>
            <p:ph idx="1"/>
          </p:nvPr>
        </p:nvSpPr>
        <p:spPr>
          <a:xfrm>
            <a:off x="228600" y="688622"/>
            <a:ext cx="8763000" cy="5788378"/>
          </a:xfrm>
        </p:spPr>
        <p:txBody>
          <a:bodyPr/>
          <a:lstStyle/>
          <a:p>
            <a:pPr marL="0" indent="0">
              <a:buNone/>
            </a:pPr>
            <a:r>
              <a:rPr lang="en-US" sz="2800" dirty="0"/>
              <a:t>	In order to reduce teen smoking, the government places a $2 per pack tax on cigarettes. After one month, the quantity demanded of ciga­rettes has been reduced only slightly. </a:t>
            </a:r>
            <a:r>
              <a:rPr lang="en-US" sz="2800" u="sng" dirty="0"/>
              <a:t>Discuss the following</a:t>
            </a:r>
            <a:r>
              <a:rPr lang="en-US" sz="2800" dirty="0"/>
              <a:t>: </a:t>
            </a:r>
          </a:p>
          <a:p>
            <a:pPr marL="514350" indent="-514350">
              <a:buFont typeface="+mj-lt"/>
              <a:buAutoNum type="alphaUcPeriod"/>
            </a:pPr>
            <a:r>
              <a:rPr lang="en-US" sz="2800" dirty="0">
                <a:solidFill>
                  <a:srgbClr val="002060"/>
                </a:solidFill>
              </a:rPr>
              <a:t>What conclusion can you draw about the one-month demand for cigarettes?</a:t>
            </a:r>
          </a:p>
          <a:p>
            <a:pPr marL="514350" indent="-514350">
              <a:buFont typeface="+mj-lt"/>
              <a:buAutoNum type="alphaUcPeriod"/>
            </a:pPr>
            <a:r>
              <a:rPr lang="en-US" sz="2800" dirty="0">
                <a:solidFill>
                  <a:srgbClr val="002060"/>
                </a:solidFill>
              </a:rPr>
              <a:t>Caleb suggests that the cigarette industry should get together and raise the price of cigarettes further to increase total revenue . </a:t>
            </a:r>
          </a:p>
          <a:p>
            <a:pPr marL="514350" indent="-514350">
              <a:buFont typeface="+mj-lt"/>
              <a:buAutoNum type="alphaUcPeriod"/>
            </a:pPr>
            <a:r>
              <a:rPr lang="en-US" sz="2800" dirty="0">
                <a:solidFill>
                  <a:srgbClr val="002060"/>
                </a:solidFill>
              </a:rPr>
              <a:t>Keisha suggests that only your firm should raise the price of your cigarettes to increase total revenue.</a:t>
            </a:r>
            <a:endParaRPr lang="en-US" sz="2800"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56</a:t>
            </a:fld>
            <a:endParaRPr lang="en-US" dirty="0"/>
          </a:p>
        </p:txBody>
      </p:sp>
      <p:sp>
        <p:nvSpPr>
          <p:cNvPr id="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092219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912" y="914400"/>
            <a:ext cx="8588375" cy="5562600"/>
          </a:xfrm>
        </p:spPr>
        <p:txBody>
          <a:bodyPr/>
          <a:lstStyle/>
          <a:p>
            <a:r>
              <a:rPr lang="en-US" sz="2800" dirty="0"/>
              <a:t>The price elasticity of demand </a:t>
            </a:r>
          </a:p>
          <a:p>
            <a:pPr lvl="1"/>
            <a:r>
              <a:rPr lang="en-US" sz="2800" dirty="0"/>
              <a:t>Measures how much the quantity demanded responds to changes in the price. </a:t>
            </a:r>
          </a:p>
          <a:p>
            <a:pPr lvl="1"/>
            <a:r>
              <a:rPr lang="en-US" sz="2800" dirty="0"/>
              <a:t>Is the percentage change in quantity demanded divided by the percentage change in price. </a:t>
            </a:r>
          </a:p>
          <a:p>
            <a:pPr lvl="1"/>
            <a:r>
              <a:rPr lang="en-US" sz="2800" dirty="0"/>
              <a:t>If &lt; 1, inelastic demand: quantity demanded moves proportionately less than the price</a:t>
            </a:r>
          </a:p>
          <a:p>
            <a:pPr lvl="1"/>
            <a:r>
              <a:rPr lang="en-US" sz="2800" dirty="0"/>
              <a:t>If &gt; 1, elastic demand: quantity demanded moves proportionately more than the price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57</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0326594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912" y="914400"/>
            <a:ext cx="8588375" cy="5562600"/>
          </a:xfrm>
        </p:spPr>
        <p:txBody>
          <a:bodyPr/>
          <a:lstStyle/>
          <a:p>
            <a:r>
              <a:rPr lang="en-US" sz="2800" dirty="0"/>
              <a:t>Demand tends to be more elastic if </a:t>
            </a:r>
          </a:p>
          <a:p>
            <a:pPr lvl="1"/>
            <a:r>
              <a:rPr lang="en-US" sz="2800" dirty="0"/>
              <a:t>Close substitutes are available</a:t>
            </a:r>
          </a:p>
          <a:p>
            <a:pPr lvl="1"/>
            <a:r>
              <a:rPr lang="en-US" sz="2800" dirty="0"/>
              <a:t>The good is a luxury rather than a necessity</a:t>
            </a:r>
          </a:p>
          <a:p>
            <a:pPr lvl="1"/>
            <a:r>
              <a:rPr lang="en-US" sz="2800" dirty="0"/>
              <a:t>The market is narrowly defined</a:t>
            </a:r>
          </a:p>
          <a:p>
            <a:pPr lvl="1"/>
            <a:r>
              <a:rPr lang="en-US" sz="2800" dirty="0"/>
              <a:t>If buyers have substantial time to react to a price change.</a:t>
            </a:r>
          </a:p>
          <a:p>
            <a:r>
              <a:rPr lang="en-US" sz="2800" dirty="0">
                <a:solidFill>
                  <a:srgbClr val="0070C0"/>
                </a:solidFill>
              </a:rPr>
              <a:t>Total revenue </a:t>
            </a:r>
            <a:r>
              <a:rPr lang="en-US" sz="2800" dirty="0"/>
              <a:t>(</a:t>
            </a:r>
            <a:r>
              <a:rPr lang="en-US" sz="2800" b="1" i="1" dirty="0" err="1"/>
              <a:t>P</a:t>
            </a:r>
            <a:r>
              <a:rPr lang="en-US" sz="2800" dirty="0" err="1"/>
              <a:t>x</a:t>
            </a:r>
            <a:r>
              <a:rPr lang="en-US" sz="2800" b="1" i="1" dirty="0" err="1"/>
              <a:t>Q</a:t>
            </a:r>
            <a:r>
              <a:rPr lang="en-US" sz="2800" dirty="0"/>
              <a:t>), total amount paid for a good</a:t>
            </a:r>
          </a:p>
          <a:p>
            <a:pPr lvl="1"/>
            <a:r>
              <a:rPr lang="en-US" sz="2800" dirty="0"/>
              <a:t>Moves in the same direction as </a:t>
            </a:r>
            <a:r>
              <a:rPr lang="en-US" sz="2800" b="1" i="1" dirty="0"/>
              <a:t>P</a:t>
            </a:r>
            <a:r>
              <a:rPr lang="en-US" sz="2800" dirty="0"/>
              <a:t> (inelastic </a:t>
            </a:r>
            <a:r>
              <a:rPr lang="en-US" sz="2800" b="1" i="1" dirty="0"/>
              <a:t>D</a:t>
            </a:r>
            <a:r>
              <a:rPr lang="en-US" sz="2800" dirty="0"/>
              <a:t>)</a:t>
            </a:r>
          </a:p>
          <a:p>
            <a:pPr lvl="1"/>
            <a:r>
              <a:rPr lang="en-US" sz="2800" dirty="0"/>
              <a:t>Moves in the opposite direction as </a:t>
            </a:r>
            <a:r>
              <a:rPr lang="en-US" sz="2800" b="1" i="1" dirty="0"/>
              <a:t>P</a:t>
            </a:r>
            <a:r>
              <a:rPr lang="en-US" sz="2800" dirty="0"/>
              <a:t> (elastic </a:t>
            </a:r>
            <a:r>
              <a:rPr lang="en-US" sz="2800" b="1" i="1" dirty="0"/>
              <a:t>D</a:t>
            </a:r>
            <a:r>
              <a:rPr lang="en-US" sz="2800" dirty="0"/>
              <a: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58</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24545322"/>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912" y="914400"/>
            <a:ext cx="8588375" cy="5562600"/>
          </a:xfrm>
        </p:spPr>
        <p:txBody>
          <a:bodyPr/>
          <a:lstStyle/>
          <a:p>
            <a:r>
              <a:rPr lang="en-US" sz="2800" dirty="0">
                <a:solidFill>
                  <a:srgbClr val="0070C0"/>
                </a:solidFill>
              </a:rPr>
              <a:t>The income elasticity of demand </a:t>
            </a:r>
          </a:p>
          <a:p>
            <a:pPr lvl="1"/>
            <a:r>
              <a:rPr lang="en-US" sz="2800" dirty="0"/>
              <a:t>Measures how much the quantity demanded responds to changes in consumers’ income</a:t>
            </a:r>
          </a:p>
          <a:p>
            <a:r>
              <a:rPr lang="en-US" sz="2800" dirty="0">
                <a:solidFill>
                  <a:srgbClr val="0070C0"/>
                </a:solidFill>
              </a:rPr>
              <a:t>The cross-price elasticity of demand </a:t>
            </a:r>
          </a:p>
          <a:p>
            <a:pPr lvl="1"/>
            <a:r>
              <a:rPr lang="en-US" sz="2800" dirty="0"/>
              <a:t>Measures how much the quantity demanded of one good responds to changes in the price of another good</a:t>
            </a:r>
          </a:p>
          <a:p>
            <a:r>
              <a:rPr lang="en-US" sz="2800" dirty="0"/>
              <a:t>The tools of supply and demand can be applied to many different kinds of markets. This chapter uses them to analyze the market for wheat, the market for oil, and the market for illegal drugs.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59</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0806500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Calculating percentage changes</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6</a:t>
            </a:fld>
            <a:endParaRPr lang="en-US" dirty="0"/>
          </a:p>
        </p:txBody>
      </p:sp>
      <p:sp>
        <p:nvSpPr>
          <p:cNvPr id="3" name="Text Placeholder 2"/>
          <p:cNvSpPr>
            <a:spLocks noGrp="1"/>
          </p:cNvSpPr>
          <p:nvPr>
            <p:ph idx="12"/>
          </p:nvPr>
        </p:nvSpPr>
        <p:spPr>
          <a:xfrm>
            <a:off x="381000" y="4572001"/>
            <a:ext cx="8518947" cy="1828799"/>
          </a:xfrm>
        </p:spPr>
        <p:txBody>
          <a:bodyPr/>
          <a:lstStyle/>
          <a:p>
            <a:pPr>
              <a:buNone/>
            </a:pPr>
            <a:r>
              <a:rPr lang="en-US" sz="2400" dirty="0">
                <a:solidFill>
                  <a:srgbClr val="C00000"/>
                </a:solidFill>
              </a:rPr>
              <a:t>Going from B to A:</a:t>
            </a:r>
          </a:p>
          <a:p>
            <a:pPr marL="342900" indent="-342900">
              <a:buFont typeface="Arial" panose="020B0604020202020204" pitchFamily="34" charset="0"/>
              <a:buChar char="•"/>
            </a:pPr>
            <a:r>
              <a:rPr lang="en-US" sz="2400" dirty="0">
                <a:solidFill>
                  <a:schemeClr val="accent6">
                    <a:lumMod val="50000"/>
                  </a:schemeClr>
                </a:solidFill>
              </a:rPr>
              <a:t>% change in P = - 20%</a:t>
            </a:r>
          </a:p>
          <a:p>
            <a:pPr marL="342900" indent="-342900">
              <a:buFont typeface="Arial" panose="020B0604020202020204" pitchFamily="34" charset="0"/>
              <a:buChar char="•"/>
            </a:pPr>
            <a:r>
              <a:rPr lang="en-US" sz="2400" dirty="0">
                <a:solidFill>
                  <a:schemeClr val="accent6">
                    <a:lumMod val="50000"/>
                  </a:schemeClr>
                </a:solidFill>
              </a:rPr>
              <a:t>% change in Q = 50%</a:t>
            </a:r>
          </a:p>
          <a:p>
            <a:pPr>
              <a:buNone/>
            </a:pPr>
            <a:r>
              <a:rPr lang="en-US" sz="2400" dirty="0">
                <a:solidFill>
                  <a:schemeClr val="accent6">
                    <a:lumMod val="50000"/>
                  </a:schemeClr>
                </a:solidFill>
              </a:rPr>
              <a:t>Price elasticity =50/20 = </a:t>
            </a:r>
            <a:r>
              <a:rPr lang="en-US" sz="2400" b="1" dirty="0">
                <a:solidFill>
                  <a:srgbClr val="AE1221"/>
                </a:solidFill>
              </a:rPr>
              <a:t>2.5</a:t>
            </a:r>
          </a:p>
          <a:p>
            <a:endParaRPr lang="en-US" sz="2600" dirty="0"/>
          </a:p>
        </p:txBody>
      </p:sp>
      <p:grpSp>
        <p:nvGrpSpPr>
          <p:cNvPr id="6" name="Group 4"/>
          <p:cNvGrpSpPr>
            <a:grpSpLocks/>
          </p:cNvGrpSpPr>
          <p:nvPr/>
        </p:nvGrpSpPr>
        <p:grpSpPr bwMode="auto">
          <a:xfrm>
            <a:off x="374650" y="1647826"/>
            <a:ext cx="3740150" cy="2690813"/>
            <a:chOff x="3016" y="1158"/>
            <a:chExt cx="2356" cy="1695"/>
          </a:xfrm>
        </p:grpSpPr>
        <p:grpSp>
          <p:nvGrpSpPr>
            <p:cNvPr id="7" name="Group 5"/>
            <p:cNvGrpSpPr>
              <a:grpSpLocks/>
            </p:cNvGrpSpPr>
            <p:nvPr/>
          </p:nvGrpSpPr>
          <p:grpSpPr bwMode="auto">
            <a:xfrm>
              <a:off x="3421" y="1302"/>
              <a:ext cx="1661" cy="1413"/>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3016" y="1158"/>
              <a:ext cx="387" cy="28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P</a:t>
              </a:r>
            </a:p>
          </p:txBody>
        </p:sp>
        <p:sp>
          <p:nvSpPr>
            <p:cNvPr id="9" name="Text Box 9"/>
            <p:cNvSpPr txBox="1">
              <a:spLocks noChangeArrowheads="1"/>
            </p:cNvSpPr>
            <p:nvPr/>
          </p:nvSpPr>
          <p:spPr bwMode="auto">
            <a:xfrm>
              <a:off x="4985" y="2565"/>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0"/>
          <p:cNvGrpSpPr>
            <a:grpSpLocks/>
          </p:cNvGrpSpPr>
          <p:nvPr/>
        </p:nvGrpSpPr>
        <p:grpSpPr bwMode="auto">
          <a:xfrm>
            <a:off x="1370012" y="2047875"/>
            <a:ext cx="2633663" cy="1722438"/>
            <a:chOff x="3643" y="1410"/>
            <a:chExt cx="1659" cy="1085"/>
          </a:xfrm>
        </p:grpSpPr>
        <p:sp>
          <p:nvSpPr>
            <p:cNvPr id="13" name="Line 11"/>
            <p:cNvSpPr>
              <a:spLocks noChangeShapeType="1"/>
            </p:cNvSpPr>
            <p:nvPr/>
          </p:nvSpPr>
          <p:spPr bwMode="auto">
            <a:xfrm>
              <a:off x="3643" y="1410"/>
              <a:ext cx="1379" cy="919"/>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915" y="2207"/>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grpSp>
        <p:nvGrpSpPr>
          <p:cNvPr id="15" name="Group 13"/>
          <p:cNvGrpSpPr>
            <a:grpSpLocks/>
          </p:cNvGrpSpPr>
          <p:nvPr/>
        </p:nvGrpSpPr>
        <p:grpSpPr bwMode="auto">
          <a:xfrm>
            <a:off x="-42863" y="2058988"/>
            <a:ext cx="2435225" cy="2509837"/>
            <a:chOff x="23" y="2152"/>
            <a:chExt cx="1534" cy="1581"/>
          </a:xfrm>
        </p:grpSpPr>
        <p:grpSp>
          <p:nvGrpSpPr>
            <p:cNvPr id="16" name="Group 14"/>
            <p:cNvGrpSpPr>
              <a:grpSpLocks/>
            </p:cNvGrpSpPr>
            <p:nvPr/>
          </p:nvGrpSpPr>
          <p:grpSpPr bwMode="auto">
            <a:xfrm>
              <a:off x="23" y="2293"/>
              <a:ext cx="1519" cy="1440"/>
              <a:chOff x="23" y="2293"/>
              <a:chExt cx="1519" cy="1440"/>
            </a:xfrm>
          </p:grpSpPr>
          <p:sp>
            <p:nvSpPr>
              <p:cNvPr id="20" name="Text Box 15"/>
              <p:cNvSpPr txBox="1">
                <a:spLocks noChangeArrowheads="1"/>
              </p:cNvSpPr>
              <p:nvPr/>
            </p:nvSpPr>
            <p:spPr bwMode="auto">
              <a:xfrm>
                <a:off x="23" y="2293"/>
                <a:ext cx="672" cy="291"/>
              </a:xfrm>
              <a:prstGeom prst="rect">
                <a:avLst/>
              </a:prstGeom>
              <a:noFill/>
              <a:ln w="9525">
                <a:noFill/>
                <a:miter lim="800000"/>
                <a:headEnd/>
                <a:tailEnd/>
              </a:ln>
            </p:spPr>
            <p:txBody>
              <a:bodyPr wrap="square">
                <a:spAutoFit/>
              </a:bodyPr>
              <a:lstStyle/>
              <a:p>
                <a:pPr algn="r">
                  <a:spcBef>
                    <a:spcPct val="50000"/>
                  </a:spcBef>
                </a:pPr>
                <a:r>
                  <a:rPr lang="en-US" sz="2400" dirty="0">
                    <a:latin typeface="Arial"/>
                    <a:cs typeface="Arial"/>
                  </a:rPr>
                  <a:t>$2500</a:t>
                </a:r>
                <a:endParaRPr lang="en-US" sz="2400" baseline="-25000" dirty="0">
                  <a:latin typeface="Arial"/>
                  <a:cs typeface="Arial"/>
                </a:endParaRPr>
              </a:p>
            </p:txBody>
          </p:sp>
          <p:sp>
            <p:nvSpPr>
              <p:cNvPr id="21" name="Text Box 16"/>
              <p:cNvSpPr txBox="1">
                <a:spLocks noChangeArrowheads="1"/>
              </p:cNvSpPr>
              <p:nvPr/>
            </p:nvSpPr>
            <p:spPr bwMode="auto">
              <a:xfrm>
                <a:off x="1172" y="3445"/>
                <a:ext cx="370"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8</a:t>
                </a:r>
                <a:endParaRPr lang="en-US" sz="2400" baseline="-25000">
                  <a:latin typeface="Arial"/>
                  <a:cs typeface="Arial"/>
                </a:endParaRPr>
              </a:p>
            </p:txBody>
          </p:sp>
          <p:grpSp>
            <p:nvGrpSpPr>
              <p:cNvPr id="22" name="Group 17"/>
              <p:cNvGrpSpPr>
                <a:grpSpLocks/>
              </p:cNvGrpSpPr>
              <p:nvPr/>
            </p:nvGrpSpPr>
            <p:grpSpPr bwMode="auto">
              <a:xfrm>
                <a:off x="692" y="2444"/>
                <a:ext cx="668" cy="1006"/>
                <a:chOff x="357" y="2450"/>
                <a:chExt cx="795" cy="646"/>
              </a:xfrm>
            </p:grpSpPr>
            <p:sp>
              <p:nvSpPr>
                <p:cNvPr id="23" name="Line 18"/>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24" name="Line 19"/>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grpSp>
          <p:nvGrpSpPr>
            <p:cNvPr id="17" name="Group 20"/>
            <p:cNvGrpSpPr>
              <a:grpSpLocks/>
            </p:cNvGrpSpPr>
            <p:nvPr/>
          </p:nvGrpSpPr>
          <p:grpSpPr bwMode="auto">
            <a:xfrm>
              <a:off x="1315" y="2152"/>
              <a:ext cx="242" cy="333"/>
              <a:chOff x="1315" y="2152"/>
              <a:chExt cx="242" cy="333"/>
            </a:xfrm>
          </p:grpSpPr>
          <p:sp>
            <p:nvSpPr>
              <p:cNvPr id="18" name="Text Box 21"/>
              <p:cNvSpPr txBox="1">
                <a:spLocks noChangeArrowheads="1"/>
              </p:cNvSpPr>
              <p:nvPr/>
            </p:nvSpPr>
            <p:spPr bwMode="auto">
              <a:xfrm>
                <a:off x="1319" y="2152"/>
                <a:ext cx="238"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B</a:t>
                </a:r>
              </a:p>
            </p:txBody>
          </p:sp>
          <p:sp>
            <p:nvSpPr>
              <p:cNvPr id="19" name="Oval 22"/>
              <p:cNvSpPr>
                <a:spLocks noChangeArrowheads="1"/>
              </p:cNvSpPr>
              <p:nvPr/>
            </p:nvSpPr>
            <p:spPr bwMode="auto">
              <a:xfrm>
                <a:off x="1315" y="239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grpSp>
        <p:nvGrpSpPr>
          <p:cNvPr id="25" name="Group 23"/>
          <p:cNvGrpSpPr>
            <a:grpSpLocks/>
          </p:cNvGrpSpPr>
          <p:nvPr/>
        </p:nvGrpSpPr>
        <p:grpSpPr bwMode="auto">
          <a:xfrm>
            <a:off x="-42863" y="2616200"/>
            <a:ext cx="3294063" cy="1955800"/>
            <a:chOff x="23" y="2503"/>
            <a:chExt cx="2075" cy="1232"/>
          </a:xfrm>
        </p:grpSpPr>
        <p:grpSp>
          <p:nvGrpSpPr>
            <p:cNvPr id="26" name="Group 24"/>
            <p:cNvGrpSpPr>
              <a:grpSpLocks/>
            </p:cNvGrpSpPr>
            <p:nvPr/>
          </p:nvGrpSpPr>
          <p:grpSpPr bwMode="auto">
            <a:xfrm>
              <a:off x="23" y="2620"/>
              <a:ext cx="1989" cy="1115"/>
              <a:chOff x="23" y="2620"/>
              <a:chExt cx="1989" cy="1115"/>
            </a:xfrm>
          </p:grpSpPr>
          <p:sp>
            <p:nvSpPr>
              <p:cNvPr id="30" name="Text Box 25"/>
              <p:cNvSpPr txBox="1">
                <a:spLocks noChangeArrowheads="1"/>
              </p:cNvSpPr>
              <p:nvPr/>
            </p:nvSpPr>
            <p:spPr bwMode="auto">
              <a:xfrm>
                <a:off x="23" y="2620"/>
                <a:ext cx="672" cy="291"/>
              </a:xfrm>
              <a:prstGeom prst="rect">
                <a:avLst/>
              </a:prstGeom>
              <a:noFill/>
              <a:ln w="9525">
                <a:noFill/>
                <a:miter lim="800000"/>
                <a:headEnd/>
                <a:tailEnd/>
              </a:ln>
            </p:spPr>
            <p:txBody>
              <a:bodyPr wrap="square">
                <a:spAutoFit/>
              </a:bodyPr>
              <a:lstStyle/>
              <a:p>
                <a:pPr algn="r">
                  <a:spcBef>
                    <a:spcPct val="50000"/>
                  </a:spcBef>
                </a:pPr>
                <a:r>
                  <a:rPr lang="en-US" sz="2400" dirty="0">
                    <a:latin typeface="Arial"/>
                    <a:cs typeface="Arial"/>
                  </a:rPr>
                  <a:t>$2000</a:t>
                </a:r>
                <a:endParaRPr lang="en-US" sz="2400" baseline="-25000" dirty="0">
                  <a:latin typeface="Arial"/>
                  <a:cs typeface="Arial"/>
                </a:endParaRPr>
              </a:p>
            </p:txBody>
          </p:sp>
          <p:sp>
            <p:nvSpPr>
              <p:cNvPr id="31" name="Text Box 26"/>
              <p:cNvSpPr txBox="1">
                <a:spLocks noChangeArrowheads="1"/>
              </p:cNvSpPr>
              <p:nvPr/>
            </p:nvSpPr>
            <p:spPr bwMode="auto">
              <a:xfrm>
                <a:off x="1667" y="3447"/>
                <a:ext cx="34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12</a:t>
                </a:r>
                <a:endParaRPr lang="en-US" sz="2400" baseline="-25000">
                  <a:latin typeface="Arial"/>
                  <a:cs typeface="Arial"/>
                </a:endParaRPr>
              </a:p>
            </p:txBody>
          </p:sp>
          <p:grpSp>
            <p:nvGrpSpPr>
              <p:cNvPr id="32" name="Group 27"/>
              <p:cNvGrpSpPr>
                <a:grpSpLocks/>
              </p:cNvGrpSpPr>
              <p:nvPr/>
            </p:nvGrpSpPr>
            <p:grpSpPr bwMode="auto">
              <a:xfrm>
                <a:off x="693" y="2767"/>
                <a:ext cx="1152" cy="680"/>
                <a:chOff x="357" y="2450"/>
                <a:chExt cx="795" cy="646"/>
              </a:xfrm>
            </p:grpSpPr>
            <p:sp>
              <p:nvSpPr>
                <p:cNvPr id="33" name="Line 28"/>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34" name="Line 29"/>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grpSp>
          <p:nvGrpSpPr>
            <p:cNvPr id="27" name="Group 30"/>
            <p:cNvGrpSpPr>
              <a:grpSpLocks/>
            </p:cNvGrpSpPr>
            <p:nvPr/>
          </p:nvGrpSpPr>
          <p:grpSpPr bwMode="auto">
            <a:xfrm>
              <a:off x="1798" y="2503"/>
              <a:ext cx="300" cy="303"/>
              <a:chOff x="1798" y="2503"/>
              <a:chExt cx="300" cy="303"/>
            </a:xfrm>
          </p:grpSpPr>
          <p:sp>
            <p:nvSpPr>
              <p:cNvPr id="28" name="Text Box 31"/>
              <p:cNvSpPr txBox="1">
                <a:spLocks noChangeArrowheads="1"/>
              </p:cNvSpPr>
              <p:nvPr/>
            </p:nvSpPr>
            <p:spPr bwMode="auto">
              <a:xfrm>
                <a:off x="1851" y="2503"/>
                <a:ext cx="247"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A</a:t>
                </a:r>
              </a:p>
            </p:txBody>
          </p:sp>
          <p:sp>
            <p:nvSpPr>
              <p:cNvPr id="29" name="Oval 32"/>
              <p:cNvSpPr>
                <a:spLocks noChangeArrowheads="1"/>
              </p:cNvSpPr>
              <p:nvPr/>
            </p:nvSpPr>
            <p:spPr bwMode="auto">
              <a:xfrm>
                <a:off x="1798" y="271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sp>
        <p:nvSpPr>
          <p:cNvPr id="35" name="Text Box 33"/>
          <p:cNvSpPr txBox="1">
            <a:spLocks noChangeArrowheads="1"/>
          </p:cNvSpPr>
          <p:nvPr/>
        </p:nvSpPr>
        <p:spPr bwMode="auto">
          <a:xfrm>
            <a:off x="681830" y="990600"/>
            <a:ext cx="3585369" cy="830997"/>
          </a:xfrm>
          <a:prstGeom prst="rect">
            <a:avLst/>
          </a:prstGeom>
          <a:noFill/>
          <a:ln w="9525">
            <a:noFill/>
            <a:miter lim="800000"/>
            <a:headEnd/>
            <a:tailEnd/>
          </a:ln>
        </p:spPr>
        <p:txBody>
          <a:bodyPr wrap="square">
            <a:spAutoFit/>
          </a:bodyPr>
          <a:lstStyle/>
          <a:p>
            <a:pPr algn="ctr">
              <a:spcBef>
                <a:spcPct val="50000"/>
              </a:spcBef>
            </a:pPr>
            <a:r>
              <a:rPr lang="en-US" sz="2400" dirty="0">
                <a:cs typeface="Arial"/>
              </a:rPr>
              <a:t>Deman</a:t>
            </a:r>
            <a:r>
              <a:rPr lang="en-US" altLang="moh-CA" sz="2400" dirty="0">
                <a:cs typeface="Arial"/>
              </a:rPr>
              <a:t>d </a:t>
            </a:r>
            <a:r>
              <a:rPr lang="en-US" sz="2400" dirty="0">
                <a:cs typeface="Arial"/>
              </a:rPr>
              <a:t>for maintaining social media accounts</a:t>
            </a:r>
          </a:p>
        </p:txBody>
      </p:sp>
      <p:graphicFrame>
        <p:nvGraphicFramePr>
          <p:cNvPr id="37" name="Object 36"/>
          <p:cNvGraphicFramePr>
            <a:graphicFrameLocks noChangeAspect="1"/>
          </p:cNvGraphicFramePr>
          <p:nvPr>
            <p:extLst>
              <p:ext uri="{D42A27DB-BD31-4B8C-83A1-F6EECF244321}">
                <p14:modId xmlns:p14="http://schemas.microsoft.com/office/powerpoint/2010/main" val="2010698774"/>
              </p:ext>
            </p:extLst>
          </p:nvPr>
        </p:nvGraphicFramePr>
        <p:xfrm>
          <a:off x="4302176" y="2424467"/>
          <a:ext cx="4559887" cy="995569"/>
        </p:xfrm>
        <a:graphic>
          <a:graphicData uri="http://schemas.openxmlformats.org/presentationml/2006/ole">
            <mc:AlternateContent xmlns:mc="http://schemas.openxmlformats.org/markup-compatibility/2006">
              <mc:Choice xmlns:v="urn:schemas-microsoft-com:vml" Requires="v">
                <p:oleObj spid="_x0000_s5178" name="Equation" r:id="rId4" imgW="2273040" imgH="431640" progId="Equation.DSMT4">
                  <p:embed/>
                </p:oleObj>
              </mc:Choice>
              <mc:Fallback>
                <p:oleObj name="Equation" r:id="rId4" imgW="2273040" imgH="431640" progId="Equation.DSMT4">
                  <p:embed/>
                  <p:pic>
                    <p:nvPicPr>
                      <p:cNvPr id="0" name=""/>
                      <p:cNvPicPr/>
                      <p:nvPr/>
                    </p:nvPicPr>
                    <p:blipFill>
                      <a:blip r:embed="rId5"/>
                      <a:stretch>
                        <a:fillRect/>
                      </a:stretch>
                    </p:blipFill>
                    <p:spPr>
                      <a:xfrm>
                        <a:off x="4302176" y="2424467"/>
                        <a:ext cx="4559887" cy="995569"/>
                      </a:xfrm>
                      <a:prstGeom prst="rect">
                        <a:avLst/>
                      </a:prstGeom>
                    </p:spPr>
                  </p:pic>
                </p:oleObj>
              </mc:Fallback>
            </mc:AlternateContent>
          </a:graphicData>
        </a:graphic>
      </p:graphicFrame>
      <p:sp>
        <p:nvSpPr>
          <p:cNvPr id="39" name="Text Placeholder 2"/>
          <p:cNvSpPr txBox="1">
            <a:spLocks/>
          </p:cNvSpPr>
          <p:nvPr/>
        </p:nvSpPr>
        <p:spPr bwMode="auto">
          <a:xfrm>
            <a:off x="4245612" y="1057105"/>
            <a:ext cx="4616451"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ts val="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600" kern="0" dirty="0">
                <a:solidFill>
                  <a:srgbClr val="002060"/>
                </a:solidFill>
              </a:rPr>
              <a:t>Standard method of computing the percentage (%) change:</a:t>
            </a:r>
          </a:p>
          <a:p>
            <a:endParaRPr lang="en-US" sz="2800" kern="0" dirty="0"/>
          </a:p>
          <a:p>
            <a:endParaRPr lang="en-US" sz="2800" kern="0" dirty="0"/>
          </a:p>
          <a:p>
            <a:r>
              <a:rPr lang="en-US" sz="800" kern="0" dirty="0"/>
              <a:t>  </a:t>
            </a:r>
          </a:p>
          <a:p>
            <a:endParaRPr lang="en-US" sz="2400" kern="0" dirty="0">
              <a:solidFill>
                <a:srgbClr val="AE1221"/>
              </a:solidFill>
            </a:endParaRPr>
          </a:p>
          <a:p>
            <a:r>
              <a:rPr lang="en-US" sz="2400" kern="0" dirty="0">
                <a:solidFill>
                  <a:srgbClr val="C00000"/>
                </a:solidFill>
              </a:rPr>
              <a:t>Going from A to B:</a:t>
            </a:r>
          </a:p>
          <a:p>
            <a:pPr marL="457200" indent="-457200">
              <a:buFont typeface="Arial" panose="020B0604020202020204" pitchFamily="34" charset="0"/>
              <a:buChar char="•"/>
            </a:pPr>
            <a:r>
              <a:rPr lang="en-US" sz="2400" kern="0" dirty="0">
                <a:solidFill>
                  <a:schemeClr val="accent6">
                    <a:lumMod val="50000"/>
                  </a:schemeClr>
                </a:solidFill>
              </a:rPr>
              <a:t>the % change in P = 25%</a:t>
            </a:r>
          </a:p>
          <a:p>
            <a:pPr marL="457200" indent="-457200">
              <a:buFont typeface="Arial" panose="020B0604020202020204" pitchFamily="34" charset="0"/>
              <a:buChar char="•"/>
            </a:pPr>
            <a:r>
              <a:rPr lang="en-US" sz="2400" kern="0" dirty="0">
                <a:solidFill>
                  <a:schemeClr val="accent6">
                    <a:lumMod val="50000"/>
                  </a:schemeClr>
                </a:solidFill>
              </a:rPr>
              <a:t>the % change in Q = - 33%</a:t>
            </a:r>
          </a:p>
          <a:p>
            <a:r>
              <a:rPr lang="en-US" sz="2400" kern="0" dirty="0">
                <a:solidFill>
                  <a:schemeClr val="accent6">
                    <a:lumMod val="50000"/>
                  </a:schemeClr>
                </a:solidFill>
              </a:rPr>
              <a:t>Price elasticity = 33/25 =</a:t>
            </a:r>
            <a:r>
              <a:rPr lang="en-US" sz="2400" kern="0" dirty="0"/>
              <a:t> </a:t>
            </a:r>
            <a:r>
              <a:rPr lang="en-US" sz="2400" b="1" kern="0" dirty="0">
                <a:solidFill>
                  <a:srgbClr val="AE1221"/>
                </a:solidFill>
              </a:rPr>
              <a:t>1.33</a:t>
            </a:r>
          </a:p>
          <a:p>
            <a:endParaRPr lang="en-US" sz="2800" b="1" kern="0" dirty="0">
              <a:solidFill>
                <a:srgbClr val="AE1221"/>
              </a:solidFill>
            </a:endParaRPr>
          </a:p>
          <a:p>
            <a:r>
              <a:rPr lang="en-US" sz="2800" b="1" kern="0" dirty="0">
                <a:solidFill>
                  <a:srgbClr val="AE1221"/>
                </a:solidFill>
              </a:rPr>
              <a:t>    </a:t>
            </a:r>
            <a:r>
              <a:rPr lang="en-US" sz="2800" b="1" kern="0" dirty="0">
                <a:solidFill>
                  <a:srgbClr val="C00000"/>
                </a:solidFill>
              </a:rPr>
              <a:t>We get different values!</a:t>
            </a:r>
            <a:endParaRPr lang="en-US" sz="2800" kern="0" dirty="0">
              <a:solidFill>
                <a:srgbClr val="C00000"/>
              </a:solidFill>
            </a:endParaRPr>
          </a:p>
        </p:txBody>
      </p:sp>
      <p:sp>
        <p:nvSpPr>
          <p:cNvPr id="38"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299663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wipe(left)">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xEl>
                                              <p:pRg st="3" end="3"/>
                                            </p:txEl>
                                          </p:spTgt>
                                        </p:tgtEl>
                                        <p:attrNameLst>
                                          <p:attrName>style.visibility</p:attrName>
                                        </p:attrNameLst>
                                      </p:cBhvr>
                                      <p:to>
                                        <p:strVal val="visible"/>
                                      </p:to>
                                    </p:set>
                                    <p:animEffect transition="in" filter="wipe(left)">
                                      <p:cBhvr>
                                        <p:cTn id="12" dur="500"/>
                                        <p:tgtEl>
                                          <p:spTgt spid="39">
                                            <p:txEl>
                                              <p:pRg st="3" end="3"/>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
                                            <p:txEl>
                                              <p:pRg st="5" end="5"/>
                                            </p:txEl>
                                          </p:spTgt>
                                        </p:tgtEl>
                                        <p:attrNameLst>
                                          <p:attrName>style.visibility</p:attrName>
                                        </p:attrNameLst>
                                      </p:cBhvr>
                                      <p:to>
                                        <p:strVal val="visible"/>
                                      </p:to>
                                    </p:set>
                                    <p:animEffect transition="in" filter="wipe(left)">
                                      <p:cBhvr>
                                        <p:cTn id="21" dur="500"/>
                                        <p:tgtEl>
                                          <p:spTgt spid="39">
                                            <p:txEl>
                                              <p:pRg st="5" end="5"/>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9">
                                            <p:txEl>
                                              <p:pRg st="6" end="6"/>
                                            </p:txEl>
                                          </p:spTgt>
                                        </p:tgtEl>
                                        <p:attrNameLst>
                                          <p:attrName>style.visibility</p:attrName>
                                        </p:attrNameLst>
                                      </p:cBhvr>
                                      <p:to>
                                        <p:strVal val="visible"/>
                                      </p:to>
                                    </p:set>
                                    <p:animEffect transition="in" filter="wipe(left)">
                                      <p:cBhvr>
                                        <p:cTn id="25" dur="500"/>
                                        <p:tgtEl>
                                          <p:spTgt spid="39">
                                            <p:txEl>
                                              <p:pRg st="6" end="6"/>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39">
                                            <p:txEl>
                                              <p:pRg st="7" end="7"/>
                                            </p:txEl>
                                          </p:spTgt>
                                        </p:tgtEl>
                                        <p:attrNameLst>
                                          <p:attrName>style.visibility</p:attrName>
                                        </p:attrNameLst>
                                      </p:cBhvr>
                                      <p:to>
                                        <p:strVal val="visible"/>
                                      </p:to>
                                    </p:set>
                                    <p:animEffect transition="in" filter="wipe(left)">
                                      <p:cBhvr>
                                        <p:cTn id="29" dur="500"/>
                                        <p:tgtEl>
                                          <p:spTgt spid="39">
                                            <p:txEl>
                                              <p:pRg st="7" end="7"/>
                                            </p:txEl>
                                          </p:spTgt>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39">
                                            <p:txEl>
                                              <p:pRg st="8" end="8"/>
                                            </p:txEl>
                                          </p:spTgt>
                                        </p:tgtEl>
                                        <p:attrNameLst>
                                          <p:attrName>style.visibility</p:attrName>
                                        </p:attrNameLst>
                                      </p:cBhvr>
                                      <p:to>
                                        <p:strVal val="visible"/>
                                      </p:to>
                                    </p:set>
                                    <p:animEffect transition="in" filter="wipe(left)">
                                      <p:cBhvr>
                                        <p:cTn id="33" dur="500"/>
                                        <p:tgtEl>
                                          <p:spTgt spid="39">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wipe(left)">
                                      <p:cBhvr>
                                        <p:cTn id="38" dur="500"/>
                                        <p:tgtEl>
                                          <p:spTgt spid="3">
                                            <p:txEl>
                                              <p:pRg st="0" end="0"/>
                                            </p:txEl>
                                          </p:spTgt>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wipe(left)">
                                      <p:cBhvr>
                                        <p:cTn id="42" dur="500"/>
                                        <p:tgtEl>
                                          <p:spTgt spid="3">
                                            <p:txEl>
                                              <p:pRg st="1" end="1"/>
                                            </p:txEl>
                                          </p:spTgt>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left)">
                                      <p:cBhvr>
                                        <p:cTn id="46" dur="500"/>
                                        <p:tgtEl>
                                          <p:spTgt spid="3">
                                            <p:txEl>
                                              <p:pRg st="2" end="2"/>
                                            </p:txEl>
                                          </p:spTgt>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wipe(left)">
                                      <p:cBhvr>
                                        <p:cTn id="50" dur="500"/>
                                        <p:tgtEl>
                                          <p:spTgt spid="3">
                                            <p:txEl>
                                              <p:pRg st="3" end="3"/>
                                            </p:txEl>
                                          </p:spTgt>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39">
                                            <p:txEl>
                                              <p:pRg st="10" end="10"/>
                                            </p:txEl>
                                          </p:spTgt>
                                        </p:tgtEl>
                                        <p:attrNameLst>
                                          <p:attrName>style.visibility</p:attrName>
                                        </p:attrNameLst>
                                      </p:cBhvr>
                                      <p:to>
                                        <p:strVal val="visible"/>
                                      </p:to>
                                    </p:set>
                                    <p:animEffect transition="in" filter="wipe(left)">
                                      <p:cBhvr>
                                        <p:cTn id="54" dur="500"/>
                                        <p:tgtEl>
                                          <p:spTgt spid="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9"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912" y="914400"/>
            <a:ext cx="8588375" cy="5562600"/>
          </a:xfrm>
        </p:spPr>
        <p:txBody>
          <a:bodyPr/>
          <a:lstStyle/>
          <a:p>
            <a:r>
              <a:rPr lang="en-US" sz="2800" dirty="0">
                <a:solidFill>
                  <a:srgbClr val="0070C0"/>
                </a:solidFill>
              </a:rPr>
              <a:t>The price elasticity of supply </a:t>
            </a:r>
          </a:p>
          <a:p>
            <a:pPr lvl="1"/>
            <a:r>
              <a:rPr lang="en-US" sz="2600" dirty="0"/>
              <a:t>Measures how much the quantity supplied responds to changes in the price. </a:t>
            </a:r>
          </a:p>
          <a:p>
            <a:pPr lvl="1"/>
            <a:r>
              <a:rPr lang="en-US" sz="2600" dirty="0"/>
              <a:t>Is the percentage change in quantity supplied divided by the percentage change in price</a:t>
            </a:r>
          </a:p>
          <a:p>
            <a:pPr lvl="1"/>
            <a:r>
              <a:rPr lang="en-US" sz="2600" dirty="0"/>
              <a:t>If &lt; 1, inelastic supply: quantity supplied moves proportionately less than the price</a:t>
            </a:r>
          </a:p>
          <a:p>
            <a:pPr lvl="1"/>
            <a:r>
              <a:rPr lang="en-US" sz="2600" dirty="0"/>
              <a:t>If &gt; 1, elastic supply: quantity supplied moves proportionately more than the price</a:t>
            </a:r>
          </a:p>
          <a:p>
            <a:pPr lvl="1"/>
            <a:r>
              <a:rPr lang="en-US" sz="2600" dirty="0"/>
              <a:t>Depends on the time horizon under consideration. In most markets, supply is more elastic in the long run than in the short run.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60</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16754165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nchor="ctr"/>
          <a:lstStyle/>
          <a:p>
            <a:r>
              <a:rPr lang="en-US" altLang="en-US" dirty="0"/>
              <a:t>The Price Elasticity of Demand</a:t>
            </a:r>
          </a:p>
        </p:txBody>
      </p:sp>
      <p:sp>
        <p:nvSpPr>
          <p:cNvPr id="14339" name="Content Placeholder 2"/>
          <p:cNvSpPr>
            <a:spLocks noGrp="1"/>
          </p:cNvSpPr>
          <p:nvPr>
            <p:ph idx="1"/>
          </p:nvPr>
        </p:nvSpPr>
        <p:spPr>
          <a:prstGeom prst="rect">
            <a:avLst/>
          </a:prstGeom>
        </p:spPr>
        <p:txBody>
          <a:bodyPr/>
          <a:lstStyle/>
          <a:p>
            <a:r>
              <a:rPr lang="en-US" altLang="en-US" dirty="0"/>
              <a:t>Midpoint method</a:t>
            </a:r>
          </a:p>
          <a:p>
            <a:pPr lvl="1"/>
            <a:r>
              <a:rPr lang="en-US" altLang="en-US" dirty="0"/>
              <a:t>The midpoint is the number halfway between the start and end values</a:t>
            </a:r>
          </a:p>
          <a:p>
            <a:pPr lvl="2"/>
            <a:r>
              <a:rPr lang="en-US" altLang="en-US" dirty="0"/>
              <a:t>The average of those values</a:t>
            </a:r>
          </a:p>
          <a:p>
            <a:pPr lvl="1"/>
            <a:endParaRPr lang="en-US" altLang="en-US" dirty="0"/>
          </a:p>
        </p:txBody>
      </p:sp>
      <p:sp>
        <p:nvSpPr>
          <p:cNvPr id="14342"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9338E5F-CEEF-42F5-A0A5-48B6BD189CD6}" type="slidenum">
              <a:rPr lang="en-US" altLang="en-US" sz="1200" smtClean="0">
                <a:solidFill>
                  <a:srgbClr val="002060"/>
                </a:solidFill>
              </a:rPr>
              <a:pPr algn="ctr" eaLnBrk="1" hangingPunct="1"/>
              <a:t>7</a:t>
            </a:fld>
            <a:endParaRPr lang="en-US" altLang="en-US" sz="1200">
              <a:solidFill>
                <a:srgbClr val="002060"/>
              </a:solidFill>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138182176"/>
              </p:ext>
            </p:extLst>
          </p:nvPr>
        </p:nvGraphicFramePr>
        <p:xfrm>
          <a:off x="460375" y="3597275"/>
          <a:ext cx="8428038" cy="2178050"/>
        </p:xfrm>
        <a:graphic>
          <a:graphicData uri="http://schemas.openxmlformats.org/presentationml/2006/ole">
            <mc:AlternateContent xmlns:mc="http://schemas.openxmlformats.org/markup-compatibility/2006">
              <mc:Choice xmlns:v="urn:schemas-microsoft-com:vml" Requires="v">
                <p:oleObj spid="_x0000_s6198" name="Equation" r:id="rId4" imgW="3390840" imgH="876240" progId="Equation.DSMT4">
                  <p:embed/>
                </p:oleObj>
              </mc:Choice>
              <mc:Fallback>
                <p:oleObj name="Equation" r:id="rId4" imgW="3390840" imgH="876240" progId="Equation.DSMT4">
                  <p:embed/>
                  <p:pic>
                    <p:nvPicPr>
                      <p:cNvPr id="0" name=""/>
                      <p:cNvPicPr>
                        <a:picLocks noChangeAspect="1" noChangeArrowheads="1"/>
                      </p:cNvPicPr>
                      <p:nvPr/>
                    </p:nvPicPr>
                    <p:blipFill>
                      <a:blip r:embed="rId5"/>
                      <a:srcRect/>
                      <a:stretch>
                        <a:fillRect/>
                      </a:stretch>
                    </p:blipFill>
                    <p:spPr bwMode="auto">
                      <a:xfrm>
                        <a:off x="460375" y="3597275"/>
                        <a:ext cx="8428038" cy="2178050"/>
                      </a:xfrm>
                      <a:prstGeom prst="rect">
                        <a:avLst/>
                      </a:prstGeom>
                      <a:noFill/>
                      <a:ln>
                        <a:noFill/>
                      </a:ln>
                      <a:effectLst/>
                      <a:extLst/>
                    </p:spPr>
                  </p:pic>
                </p:oleObj>
              </mc:Fallback>
            </mc:AlternateContent>
          </a:graphicData>
        </a:graphic>
      </p:graphicFrame>
      <p:sp>
        <p:nvSpPr>
          <p:cNvPr id="7"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8272275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Our scenario: calculating percentage changes</a:t>
            </a:r>
          </a:p>
        </p:txBody>
      </p:sp>
      <p:sp>
        <p:nvSpPr>
          <p:cNvPr id="36" name="Text Placeholder 35"/>
          <p:cNvSpPr>
            <a:spLocks noGrp="1"/>
          </p:cNvSpPr>
          <p:nvPr>
            <p:ph idx="1"/>
          </p:nvPr>
        </p:nvSpPr>
        <p:spPr>
          <a:xfrm>
            <a:off x="4953000" y="1278256"/>
            <a:ext cx="4072359" cy="5017769"/>
          </a:xfrm>
        </p:spPr>
        <p:txBody>
          <a:bodyPr/>
          <a:lstStyle/>
          <a:p>
            <a:pPr marL="0" indent="0">
              <a:buNone/>
            </a:pPr>
            <a:r>
              <a:rPr lang="en-US" sz="2400" dirty="0">
                <a:solidFill>
                  <a:srgbClr val="C00000"/>
                </a:solidFill>
              </a:rPr>
              <a:t>Using the midpoint method of computing % changes:</a:t>
            </a:r>
          </a:p>
        </p:txBody>
      </p:sp>
      <p:sp>
        <p:nvSpPr>
          <p:cNvPr id="4" name="Slide Number Placeholder 3"/>
          <p:cNvSpPr>
            <a:spLocks noGrp="1"/>
          </p:cNvSpPr>
          <p:nvPr>
            <p:ph type="sldNum" sz="quarter" idx="10"/>
          </p:nvPr>
        </p:nvSpPr>
        <p:spPr/>
        <p:txBody>
          <a:bodyPr/>
          <a:lstStyle/>
          <a:p>
            <a:pPr>
              <a:defRPr/>
            </a:pPr>
            <a:fld id="{2F37425F-5E17-4209-B948-B5CE2119E408}" type="slidenum">
              <a:rPr lang="en-US" smtClean="0"/>
              <a:pPr>
                <a:defRPr/>
              </a:pPr>
              <a:t>8</a:t>
            </a:fld>
            <a:endParaRPr lang="en-US" dirty="0"/>
          </a:p>
        </p:txBody>
      </p:sp>
      <p:grpSp>
        <p:nvGrpSpPr>
          <p:cNvPr id="6" name="Group 4"/>
          <p:cNvGrpSpPr>
            <a:grpSpLocks/>
          </p:cNvGrpSpPr>
          <p:nvPr/>
        </p:nvGrpSpPr>
        <p:grpSpPr bwMode="auto">
          <a:xfrm>
            <a:off x="452438" y="1676401"/>
            <a:ext cx="3738563" cy="2662238"/>
            <a:chOff x="3017" y="1176"/>
            <a:chExt cx="2355" cy="1677"/>
          </a:xfrm>
        </p:grpSpPr>
        <p:grpSp>
          <p:nvGrpSpPr>
            <p:cNvPr id="7" name="Group 5"/>
            <p:cNvGrpSpPr>
              <a:grpSpLocks/>
            </p:cNvGrpSpPr>
            <p:nvPr/>
          </p:nvGrpSpPr>
          <p:grpSpPr bwMode="auto">
            <a:xfrm>
              <a:off x="3421" y="1302"/>
              <a:ext cx="1661" cy="1413"/>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3017" y="1176"/>
              <a:ext cx="387" cy="28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P</a:t>
              </a:r>
            </a:p>
          </p:txBody>
        </p:sp>
        <p:sp>
          <p:nvSpPr>
            <p:cNvPr id="9" name="Text Box 9"/>
            <p:cNvSpPr txBox="1">
              <a:spLocks noChangeArrowheads="1"/>
            </p:cNvSpPr>
            <p:nvPr/>
          </p:nvSpPr>
          <p:spPr bwMode="auto">
            <a:xfrm>
              <a:off x="4985" y="2565"/>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0"/>
          <p:cNvGrpSpPr>
            <a:grpSpLocks/>
          </p:cNvGrpSpPr>
          <p:nvPr/>
        </p:nvGrpSpPr>
        <p:grpSpPr bwMode="auto">
          <a:xfrm>
            <a:off x="1446212" y="2047875"/>
            <a:ext cx="2633663" cy="1722438"/>
            <a:chOff x="3643" y="1410"/>
            <a:chExt cx="1659" cy="1085"/>
          </a:xfrm>
        </p:grpSpPr>
        <p:sp>
          <p:nvSpPr>
            <p:cNvPr id="13" name="Line 11"/>
            <p:cNvSpPr>
              <a:spLocks noChangeShapeType="1"/>
            </p:cNvSpPr>
            <p:nvPr/>
          </p:nvSpPr>
          <p:spPr bwMode="auto">
            <a:xfrm>
              <a:off x="3643" y="1410"/>
              <a:ext cx="1379" cy="919"/>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915" y="2207"/>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grpSp>
        <p:nvGrpSpPr>
          <p:cNvPr id="15" name="Group 13"/>
          <p:cNvGrpSpPr>
            <a:grpSpLocks/>
          </p:cNvGrpSpPr>
          <p:nvPr/>
        </p:nvGrpSpPr>
        <p:grpSpPr bwMode="auto">
          <a:xfrm>
            <a:off x="33337" y="2058988"/>
            <a:ext cx="2435225" cy="2509837"/>
            <a:chOff x="23" y="2152"/>
            <a:chExt cx="1534" cy="1581"/>
          </a:xfrm>
        </p:grpSpPr>
        <p:grpSp>
          <p:nvGrpSpPr>
            <p:cNvPr id="16" name="Group 14"/>
            <p:cNvGrpSpPr>
              <a:grpSpLocks/>
            </p:cNvGrpSpPr>
            <p:nvPr/>
          </p:nvGrpSpPr>
          <p:grpSpPr bwMode="auto">
            <a:xfrm>
              <a:off x="23" y="2293"/>
              <a:ext cx="1519" cy="1440"/>
              <a:chOff x="23" y="2293"/>
              <a:chExt cx="1519" cy="1440"/>
            </a:xfrm>
          </p:grpSpPr>
          <p:sp>
            <p:nvSpPr>
              <p:cNvPr id="20" name="Text Box 15"/>
              <p:cNvSpPr txBox="1">
                <a:spLocks noChangeArrowheads="1"/>
              </p:cNvSpPr>
              <p:nvPr/>
            </p:nvSpPr>
            <p:spPr bwMode="auto">
              <a:xfrm>
                <a:off x="23" y="2293"/>
                <a:ext cx="672" cy="291"/>
              </a:xfrm>
              <a:prstGeom prst="rect">
                <a:avLst/>
              </a:prstGeom>
              <a:noFill/>
              <a:ln w="9525">
                <a:noFill/>
                <a:miter lim="800000"/>
                <a:headEnd/>
                <a:tailEnd/>
              </a:ln>
            </p:spPr>
            <p:txBody>
              <a:bodyPr wrap="square">
                <a:spAutoFit/>
              </a:bodyPr>
              <a:lstStyle/>
              <a:p>
                <a:pPr algn="r">
                  <a:spcBef>
                    <a:spcPct val="50000"/>
                  </a:spcBef>
                </a:pPr>
                <a:r>
                  <a:rPr lang="en-US" sz="2400" dirty="0">
                    <a:latin typeface="Arial"/>
                    <a:cs typeface="Arial"/>
                  </a:rPr>
                  <a:t>$2500</a:t>
                </a:r>
                <a:endParaRPr lang="en-US" sz="2400" baseline="-25000" dirty="0">
                  <a:latin typeface="Arial"/>
                  <a:cs typeface="Arial"/>
                </a:endParaRPr>
              </a:p>
            </p:txBody>
          </p:sp>
          <p:sp>
            <p:nvSpPr>
              <p:cNvPr id="21" name="Text Box 16"/>
              <p:cNvSpPr txBox="1">
                <a:spLocks noChangeArrowheads="1"/>
              </p:cNvSpPr>
              <p:nvPr/>
            </p:nvSpPr>
            <p:spPr bwMode="auto">
              <a:xfrm>
                <a:off x="1172" y="3445"/>
                <a:ext cx="370"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8</a:t>
                </a:r>
                <a:endParaRPr lang="en-US" sz="2400" baseline="-25000">
                  <a:latin typeface="Arial"/>
                  <a:cs typeface="Arial"/>
                </a:endParaRPr>
              </a:p>
            </p:txBody>
          </p:sp>
          <p:grpSp>
            <p:nvGrpSpPr>
              <p:cNvPr id="22" name="Group 17"/>
              <p:cNvGrpSpPr>
                <a:grpSpLocks/>
              </p:cNvGrpSpPr>
              <p:nvPr/>
            </p:nvGrpSpPr>
            <p:grpSpPr bwMode="auto">
              <a:xfrm>
                <a:off x="692" y="2444"/>
                <a:ext cx="668" cy="1006"/>
                <a:chOff x="357" y="2450"/>
                <a:chExt cx="795" cy="646"/>
              </a:xfrm>
            </p:grpSpPr>
            <p:sp>
              <p:nvSpPr>
                <p:cNvPr id="23" name="Line 18"/>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24" name="Line 19"/>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grpSp>
          <p:nvGrpSpPr>
            <p:cNvPr id="17" name="Group 20"/>
            <p:cNvGrpSpPr>
              <a:grpSpLocks/>
            </p:cNvGrpSpPr>
            <p:nvPr/>
          </p:nvGrpSpPr>
          <p:grpSpPr bwMode="auto">
            <a:xfrm>
              <a:off x="1315" y="2152"/>
              <a:ext cx="242" cy="333"/>
              <a:chOff x="1315" y="2152"/>
              <a:chExt cx="242" cy="333"/>
            </a:xfrm>
          </p:grpSpPr>
          <p:sp>
            <p:nvSpPr>
              <p:cNvPr id="18" name="Text Box 21"/>
              <p:cNvSpPr txBox="1">
                <a:spLocks noChangeArrowheads="1"/>
              </p:cNvSpPr>
              <p:nvPr/>
            </p:nvSpPr>
            <p:spPr bwMode="auto">
              <a:xfrm>
                <a:off x="1319" y="2152"/>
                <a:ext cx="238"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B</a:t>
                </a:r>
              </a:p>
            </p:txBody>
          </p:sp>
          <p:sp>
            <p:nvSpPr>
              <p:cNvPr id="19" name="Oval 22"/>
              <p:cNvSpPr>
                <a:spLocks noChangeArrowheads="1"/>
              </p:cNvSpPr>
              <p:nvPr/>
            </p:nvSpPr>
            <p:spPr bwMode="auto">
              <a:xfrm>
                <a:off x="1315" y="239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grpSp>
        <p:nvGrpSpPr>
          <p:cNvPr id="25" name="Group 23"/>
          <p:cNvGrpSpPr>
            <a:grpSpLocks/>
          </p:cNvGrpSpPr>
          <p:nvPr/>
        </p:nvGrpSpPr>
        <p:grpSpPr bwMode="auto">
          <a:xfrm>
            <a:off x="33337" y="2616200"/>
            <a:ext cx="3294063" cy="1955800"/>
            <a:chOff x="23" y="2503"/>
            <a:chExt cx="2075" cy="1232"/>
          </a:xfrm>
        </p:grpSpPr>
        <p:grpSp>
          <p:nvGrpSpPr>
            <p:cNvPr id="26" name="Group 24"/>
            <p:cNvGrpSpPr>
              <a:grpSpLocks/>
            </p:cNvGrpSpPr>
            <p:nvPr/>
          </p:nvGrpSpPr>
          <p:grpSpPr bwMode="auto">
            <a:xfrm>
              <a:off x="23" y="2620"/>
              <a:ext cx="1989" cy="1115"/>
              <a:chOff x="23" y="2620"/>
              <a:chExt cx="1989" cy="1115"/>
            </a:xfrm>
          </p:grpSpPr>
          <p:sp>
            <p:nvSpPr>
              <p:cNvPr id="30" name="Text Box 25"/>
              <p:cNvSpPr txBox="1">
                <a:spLocks noChangeArrowheads="1"/>
              </p:cNvSpPr>
              <p:nvPr/>
            </p:nvSpPr>
            <p:spPr bwMode="auto">
              <a:xfrm>
                <a:off x="23" y="2620"/>
                <a:ext cx="672" cy="291"/>
              </a:xfrm>
              <a:prstGeom prst="rect">
                <a:avLst/>
              </a:prstGeom>
              <a:noFill/>
              <a:ln w="9525">
                <a:noFill/>
                <a:miter lim="800000"/>
                <a:headEnd/>
                <a:tailEnd/>
              </a:ln>
            </p:spPr>
            <p:txBody>
              <a:bodyPr wrap="square">
                <a:spAutoFit/>
              </a:bodyPr>
              <a:lstStyle/>
              <a:p>
                <a:pPr algn="r">
                  <a:spcBef>
                    <a:spcPct val="50000"/>
                  </a:spcBef>
                </a:pPr>
                <a:r>
                  <a:rPr lang="en-US" sz="2400" dirty="0">
                    <a:latin typeface="Arial"/>
                    <a:cs typeface="Arial"/>
                  </a:rPr>
                  <a:t>$2000</a:t>
                </a:r>
                <a:endParaRPr lang="en-US" sz="2400" baseline="-25000" dirty="0">
                  <a:latin typeface="Arial"/>
                  <a:cs typeface="Arial"/>
                </a:endParaRPr>
              </a:p>
            </p:txBody>
          </p:sp>
          <p:sp>
            <p:nvSpPr>
              <p:cNvPr id="31" name="Text Box 26"/>
              <p:cNvSpPr txBox="1">
                <a:spLocks noChangeArrowheads="1"/>
              </p:cNvSpPr>
              <p:nvPr/>
            </p:nvSpPr>
            <p:spPr bwMode="auto">
              <a:xfrm>
                <a:off x="1667" y="3447"/>
                <a:ext cx="34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12</a:t>
                </a:r>
                <a:endParaRPr lang="en-US" sz="2400" baseline="-25000">
                  <a:latin typeface="Arial"/>
                  <a:cs typeface="Arial"/>
                </a:endParaRPr>
              </a:p>
            </p:txBody>
          </p:sp>
          <p:grpSp>
            <p:nvGrpSpPr>
              <p:cNvPr id="32" name="Group 27"/>
              <p:cNvGrpSpPr>
                <a:grpSpLocks/>
              </p:cNvGrpSpPr>
              <p:nvPr/>
            </p:nvGrpSpPr>
            <p:grpSpPr bwMode="auto">
              <a:xfrm>
                <a:off x="693" y="2767"/>
                <a:ext cx="1152" cy="680"/>
                <a:chOff x="357" y="2450"/>
                <a:chExt cx="795" cy="646"/>
              </a:xfrm>
            </p:grpSpPr>
            <p:sp>
              <p:nvSpPr>
                <p:cNvPr id="33" name="Line 28"/>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34" name="Line 29"/>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grpSp>
          <p:nvGrpSpPr>
            <p:cNvPr id="27" name="Group 30"/>
            <p:cNvGrpSpPr>
              <a:grpSpLocks/>
            </p:cNvGrpSpPr>
            <p:nvPr/>
          </p:nvGrpSpPr>
          <p:grpSpPr bwMode="auto">
            <a:xfrm>
              <a:off x="1798" y="2503"/>
              <a:ext cx="300" cy="303"/>
              <a:chOff x="1798" y="2503"/>
              <a:chExt cx="300" cy="303"/>
            </a:xfrm>
          </p:grpSpPr>
          <p:sp>
            <p:nvSpPr>
              <p:cNvPr id="28" name="Text Box 31"/>
              <p:cNvSpPr txBox="1">
                <a:spLocks noChangeArrowheads="1"/>
              </p:cNvSpPr>
              <p:nvPr/>
            </p:nvSpPr>
            <p:spPr bwMode="auto">
              <a:xfrm>
                <a:off x="1851" y="2503"/>
                <a:ext cx="247"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A</a:t>
                </a:r>
              </a:p>
            </p:txBody>
          </p:sp>
          <p:sp>
            <p:nvSpPr>
              <p:cNvPr id="29" name="Oval 32"/>
              <p:cNvSpPr>
                <a:spLocks noChangeArrowheads="1"/>
              </p:cNvSpPr>
              <p:nvPr/>
            </p:nvSpPr>
            <p:spPr bwMode="auto">
              <a:xfrm>
                <a:off x="1798" y="271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sp>
        <p:nvSpPr>
          <p:cNvPr id="35" name="Text Box 33"/>
          <p:cNvSpPr txBox="1">
            <a:spLocks noChangeArrowheads="1"/>
          </p:cNvSpPr>
          <p:nvPr/>
        </p:nvSpPr>
        <p:spPr bwMode="auto">
          <a:xfrm>
            <a:off x="784225" y="1043226"/>
            <a:ext cx="3973514" cy="861774"/>
          </a:xfrm>
          <a:prstGeom prst="rect">
            <a:avLst/>
          </a:prstGeom>
          <a:noFill/>
          <a:ln w="9525">
            <a:noFill/>
            <a:miter lim="800000"/>
            <a:headEnd/>
            <a:tailEnd/>
          </a:ln>
        </p:spPr>
        <p:txBody>
          <a:bodyPr wrap="square">
            <a:spAutoFit/>
          </a:bodyPr>
          <a:lstStyle/>
          <a:p>
            <a:pPr algn="ctr">
              <a:spcBef>
                <a:spcPct val="50000"/>
              </a:spcBef>
            </a:pPr>
            <a:r>
              <a:rPr lang="en-US" sz="2400" dirty="0">
                <a:latin typeface="Arial"/>
                <a:cs typeface="Arial"/>
              </a:rPr>
              <a:t>Deman</a:t>
            </a:r>
            <a:r>
              <a:rPr lang="en-US" altLang="moh-CA" sz="2400" dirty="0">
                <a:latin typeface="Arial"/>
                <a:cs typeface="Arial"/>
              </a:rPr>
              <a:t>d </a:t>
            </a:r>
            <a:r>
              <a:rPr lang="en-US" sz="2400" dirty="0">
                <a:latin typeface="Arial"/>
                <a:cs typeface="Arial"/>
              </a:rPr>
              <a:t>for maintaining social media accounts</a:t>
            </a:r>
          </a:p>
        </p:txBody>
      </p:sp>
      <p:graphicFrame>
        <p:nvGraphicFramePr>
          <p:cNvPr id="38" name="Object 37"/>
          <p:cNvGraphicFramePr>
            <a:graphicFrameLocks noChangeAspect="1"/>
          </p:cNvGraphicFramePr>
          <p:nvPr>
            <p:extLst>
              <p:ext uri="{D42A27DB-BD31-4B8C-83A1-F6EECF244321}">
                <p14:modId xmlns:p14="http://schemas.microsoft.com/office/powerpoint/2010/main" val="2649700936"/>
              </p:ext>
            </p:extLst>
          </p:nvPr>
        </p:nvGraphicFramePr>
        <p:xfrm>
          <a:off x="393700" y="4584700"/>
          <a:ext cx="6083300" cy="1622425"/>
        </p:xfrm>
        <a:graphic>
          <a:graphicData uri="http://schemas.openxmlformats.org/presentationml/2006/ole">
            <mc:AlternateContent xmlns:mc="http://schemas.openxmlformats.org/markup-compatibility/2006">
              <mc:Choice xmlns:v="urn:schemas-microsoft-com:vml" Requires="v">
                <p:oleObj spid="_x0000_s7259" name="Equation" r:id="rId4" imgW="3047760" imgH="812520" progId="Equation.DSMT4">
                  <p:embed/>
                </p:oleObj>
              </mc:Choice>
              <mc:Fallback>
                <p:oleObj name="Equation" r:id="rId4" imgW="3047760" imgH="812520" progId="Equation.DSMT4">
                  <p:embed/>
                  <p:pic>
                    <p:nvPicPr>
                      <p:cNvPr id="0" name=""/>
                      <p:cNvPicPr/>
                      <p:nvPr/>
                    </p:nvPicPr>
                    <p:blipFill>
                      <a:blip r:embed="rId5"/>
                      <a:stretch>
                        <a:fillRect/>
                      </a:stretch>
                    </p:blipFill>
                    <p:spPr>
                      <a:xfrm>
                        <a:off x="393700" y="4584700"/>
                        <a:ext cx="6083300" cy="162242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018949034"/>
              </p:ext>
            </p:extLst>
          </p:nvPr>
        </p:nvGraphicFramePr>
        <p:xfrm>
          <a:off x="4419600" y="2743200"/>
          <a:ext cx="4543194" cy="951615"/>
        </p:xfrm>
        <a:graphic>
          <a:graphicData uri="http://schemas.openxmlformats.org/presentationml/2006/ole">
            <mc:AlternateContent xmlns:mc="http://schemas.openxmlformats.org/markup-compatibility/2006">
              <mc:Choice xmlns:v="urn:schemas-microsoft-com:vml" Requires="v">
                <p:oleObj spid="_x0000_s7260" name="Equation" r:id="rId6" imgW="1879560" imgH="393480" progId="Equation.DSMT4">
                  <p:embed/>
                </p:oleObj>
              </mc:Choice>
              <mc:Fallback>
                <p:oleObj name="Equation" r:id="rId6" imgW="1879560" imgH="393480" progId="Equation.DSMT4">
                  <p:embed/>
                  <p:pic>
                    <p:nvPicPr>
                      <p:cNvPr id="0" name=""/>
                      <p:cNvPicPr/>
                      <p:nvPr/>
                    </p:nvPicPr>
                    <p:blipFill>
                      <a:blip r:embed="rId7"/>
                      <a:stretch>
                        <a:fillRect/>
                      </a:stretch>
                    </p:blipFill>
                    <p:spPr>
                      <a:xfrm>
                        <a:off x="4419600" y="2743200"/>
                        <a:ext cx="4543194" cy="951615"/>
                      </a:xfrm>
                      <a:prstGeom prst="rect">
                        <a:avLst/>
                      </a:prstGeom>
                    </p:spPr>
                  </p:pic>
                </p:oleObj>
              </mc:Fallback>
            </mc:AlternateContent>
          </a:graphicData>
        </a:graphic>
      </p:graphicFrame>
      <p:sp>
        <p:nvSpPr>
          <p:cNvPr id="39"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514590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a:solidFill>
                  <a:srgbClr val="C00000"/>
                </a:solidFill>
              </a:rPr>
              <a:t>Calculate an elasticity</a:t>
            </a:r>
          </a:p>
        </p:txBody>
      </p:sp>
      <p:sp>
        <p:nvSpPr>
          <p:cNvPr id="3" name="Content Placeholder 2"/>
          <p:cNvSpPr>
            <a:spLocks noGrp="1"/>
          </p:cNvSpPr>
          <p:nvPr>
            <p:ph idx="1"/>
          </p:nvPr>
        </p:nvSpPr>
        <p:spPr>
          <a:prstGeom prst="rect">
            <a:avLst/>
          </a:prstGeom>
        </p:spPr>
        <p:txBody>
          <a:bodyPr>
            <a:normAutofit/>
          </a:bodyPr>
          <a:lstStyle/>
          <a:p>
            <a:pPr marL="0" indent="0">
              <a:buNone/>
            </a:pPr>
            <a:r>
              <a:rPr lang="en-US" dirty="0">
                <a:solidFill>
                  <a:srgbClr val="002060"/>
                </a:solidFill>
              </a:rPr>
              <a:t>Use the following information to calculate the </a:t>
            </a:r>
            <a:br>
              <a:rPr lang="en-US" dirty="0">
                <a:solidFill>
                  <a:srgbClr val="002060"/>
                </a:solidFill>
              </a:rPr>
            </a:br>
            <a:r>
              <a:rPr lang="en-US" dirty="0">
                <a:solidFill>
                  <a:srgbClr val="002060"/>
                </a:solidFill>
              </a:rPr>
              <a:t>price elasticity of demand for iPhones:</a:t>
            </a:r>
          </a:p>
          <a:p>
            <a:pPr lvl="1">
              <a:buFont typeface="Arial" panose="020B0604020202020204" pitchFamily="34" charset="0"/>
              <a:buChar char="•"/>
            </a:pPr>
            <a:r>
              <a:rPr lang="en-US" sz="3200" dirty="0">
                <a:solidFill>
                  <a:srgbClr val="002060"/>
                </a:solidFill>
              </a:rPr>
              <a:t>if </a:t>
            </a:r>
            <a:r>
              <a:rPr lang="en-US" sz="3200" b="1" i="1" dirty="0">
                <a:solidFill>
                  <a:srgbClr val="002060"/>
                </a:solidFill>
              </a:rPr>
              <a:t>P</a:t>
            </a:r>
            <a:r>
              <a:rPr lang="en-US" sz="3200" dirty="0">
                <a:solidFill>
                  <a:srgbClr val="002060"/>
                </a:solidFill>
              </a:rPr>
              <a:t> = $400,  </a:t>
            </a:r>
            <a:r>
              <a:rPr lang="en-US" sz="3200" b="1" i="1" dirty="0" err="1">
                <a:solidFill>
                  <a:srgbClr val="002060"/>
                </a:solidFill>
              </a:rPr>
              <a:t>Q</a:t>
            </a:r>
            <a:r>
              <a:rPr lang="en-US" sz="3200" b="1" i="1" baseline="30000" dirty="0" err="1">
                <a:solidFill>
                  <a:srgbClr val="002060"/>
                </a:solidFill>
              </a:rPr>
              <a:t>d</a:t>
            </a:r>
            <a:r>
              <a:rPr lang="en-US" sz="3200" dirty="0">
                <a:solidFill>
                  <a:srgbClr val="002060"/>
                </a:solidFill>
              </a:rPr>
              <a:t> = 10,600</a:t>
            </a:r>
          </a:p>
          <a:p>
            <a:pPr lvl="1">
              <a:buFont typeface="Arial" panose="020B0604020202020204" pitchFamily="34" charset="0"/>
              <a:buChar char="•"/>
            </a:pPr>
            <a:r>
              <a:rPr lang="en-US" sz="3200" dirty="0">
                <a:solidFill>
                  <a:srgbClr val="002060"/>
                </a:solidFill>
              </a:rPr>
              <a:t>if </a:t>
            </a:r>
            <a:r>
              <a:rPr lang="en-US" sz="3200" b="1" i="1" dirty="0">
                <a:solidFill>
                  <a:srgbClr val="002060"/>
                </a:solidFill>
              </a:rPr>
              <a:t>P</a:t>
            </a:r>
            <a:r>
              <a:rPr lang="en-US" sz="3200" dirty="0">
                <a:solidFill>
                  <a:srgbClr val="002060"/>
                </a:solidFill>
              </a:rPr>
              <a:t> = $600,  </a:t>
            </a:r>
            <a:r>
              <a:rPr lang="en-US" sz="3200" b="1" i="1" dirty="0" err="1">
                <a:solidFill>
                  <a:srgbClr val="002060"/>
                </a:solidFill>
              </a:rPr>
              <a:t>Q</a:t>
            </a:r>
            <a:r>
              <a:rPr lang="en-US" sz="3200" b="1" i="1" baseline="30000" dirty="0" err="1">
                <a:solidFill>
                  <a:srgbClr val="002060"/>
                </a:solidFill>
              </a:rPr>
              <a:t>d</a:t>
            </a:r>
            <a:r>
              <a:rPr lang="en-US" sz="3200" dirty="0">
                <a:solidFill>
                  <a:srgbClr val="002060"/>
                </a:solidFill>
              </a:rPr>
              <a:t> = 8,400</a:t>
            </a:r>
          </a:p>
          <a:p>
            <a:pPr marL="514350" indent="-514350">
              <a:buClr>
                <a:srgbClr val="C00000"/>
              </a:buClr>
              <a:buFont typeface="+mj-lt"/>
              <a:buAutoNum type="alphaUcPeriod"/>
            </a:pPr>
            <a:r>
              <a:rPr lang="en-US" dirty="0"/>
              <a:t>Use the midpoint method to calculate percentage change in price</a:t>
            </a:r>
          </a:p>
          <a:p>
            <a:pPr marL="514350" indent="-514350">
              <a:buClr>
                <a:srgbClr val="C00000"/>
              </a:buClr>
              <a:buFont typeface="+mj-lt"/>
              <a:buAutoNum type="alphaUcPeriod"/>
            </a:pPr>
            <a:r>
              <a:rPr lang="en-US" dirty="0"/>
              <a:t>Use the midpoint method to calculate percentage change in quantity</a:t>
            </a:r>
          </a:p>
          <a:p>
            <a:pPr marL="514350" indent="-514350">
              <a:buClr>
                <a:srgbClr val="C00000"/>
              </a:buClr>
              <a:buFont typeface="+mj-lt"/>
              <a:buAutoNum type="alphaUcPeriod"/>
            </a:pPr>
            <a:r>
              <a:rPr lang="en-US" dirty="0"/>
              <a:t>Calculate the price elasticity of demand</a:t>
            </a:r>
          </a:p>
          <a:p>
            <a:pPr marL="514350" indent="-514350">
              <a:buClr>
                <a:srgbClr val="AE1221"/>
              </a:buClr>
              <a:buFont typeface="+mj-lt"/>
              <a:buAutoNum type="alphaUcPeriod"/>
            </a:pPr>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9</a:t>
            </a:fld>
            <a:endParaRPr lang="en-US"/>
          </a:p>
        </p:txBody>
      </p:sp>
      <p:sp>
        <p:nvSpPr>
          <p:cNvPr id="6" name="Footer Placeholder 3"/>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2021 Cengage Learning</a:t>
            </a:r>
            <a:r>
              <a:rPr kumimoji="0" lang="en-US" sz="800" b="0" i="0" u="none" strike="noStrike" kern="1200" cap="none" spc="0" normalizeH="0" baseline="30000" noProof="0" dirty="0">
                <a:ln>
                  <a:noFill/>
                </a:ln>
                <a:solidFill>
                  <a:srgbClr val="000000"/>
                </a:solidFill>
                <a:effectLst/>
                <a:uLnTx/>
                <a:uFillTx/>
                <a:latin typeface="Arial"/>
                <a:ea typeface="+mn-ea"/>
                <a:cs typeface="Arial" pitchFamily="34" charset="0"/>
              </a:rPr>
              <a:t>®</a:t>
            </a:r>
            <a:r>
              <a:rPr kumimoji="0" lang="en-US" sz="900" b="0" i="0" u="none" strike="noStrike" kern="1200" cap="none" spc="0" normalizeH="0" baseline="0" noProof="0" dirty="0">
                <a:ln>
                  <a:noFill/>
                </a:ln>
                <a:solidFill>
                  <a:srgbClr val="000000"/>
                </a:solidFill>
                <a:effectLst/>
                <a:uLnTx/>
                <a:uFillTx/>
                <a:latin typeface="Arial"/>
                <a:ea typeface="+mn-ea"/>
                <a:cs typeface="Arial" pitchFamily="34" charset="0"/>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611368583"/>
      </p:ext>
    </p:extLst>
  </p:cSld>
  <p:clrMapOvr>
    <a:masterClrMapping/>
  </p:clrMapOvr>
  <p:transition/>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ain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L or Ex">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hink-Pair-Share">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29859</TotalTime>
  <Words>10151</Words>
  <Application>Microsoft Office PowerPoint</Application>
  <PresentationFormat>On-screen Show (4:3)</PresentationFormat>
  <Paragraphs>1057</Paragraphs>
  <Slides>60</Slides>
  <Notes>60</Notes>
  <HiddenSlides>0</HiddenSlides>
  <MMClips>0</MMClips>
  <ScaleCrop>false</ScaleCrop>
  <HeadingPairs>
    <vt:vector size="8" baseType="variant">
      <vt:variant>
        <vt:lpstr>Fonts Used</vt:lpstr>
      </vt:variant>
      <vt:variant>
        <vt:i4>6</vt:i4>
      </vt:variant>
      <vt:variant>
        <vt:lpstr>Theme</vt:lpstr>
      </vt:variant>
      <vt:variant>
        <vt:i4>10</vt:i4>
      </vt:variant>
      <vt:variant>
        <vt:lpstr>Embedded OLE Servers</vt:lpstr>
      </vt:variant>
      <vt:variant>
        <vt:i4>1</vt:i4>
      </vt:variant>
      <vt:variant>
        <vt:lpstr>Slide Titles</vt:lpstr>
      </vt:variant>
      <vt:variant>
        <vt:i4>60</vt:i4>
      </vt:variant>
    </vt:vector>
  </HeadingPairs>
  <TitlesOfParts>
    <vt:vector size="77" baseType="lpstr">
      <vt:lpstr>Arial</vt:lpstr>
      <vt:lpstr>Calibri</vt:lpstr>
      <vt:lpstr>Cambria</vt:lpstr>
      <vt:lpstr>Sabon-Bold</vt:lpstr>
      <vt:lpstr>Tahoma</vt:lpstr>
      <vt:lpstr>Wingdings</vt:lpstr>
      <vt:lpstr>Chapter title</vt:lpstr>
      <vt:lpstr>Intro / Summary</vt:lpstr>
      <vt:lpstr>Main content</vt:lpstr>
      <vt:lpstr>Figure</vt:lpstr>
      <vt:lpstr>Table</vt:lpstr>
      <vt:lpstr>AL or Ex</vt:lpstr>
      <vt:lpstr>Case study</vt:lpstr>
      <vt:lpstr>Think-Pair-Share</vt:lpstr>
      <vt:lpstr>Ask Experts</vt:lpstr>
      <vt:lpstr>Appendix</vt:lpstr>
      <vt:lpstr>Equation</vt:lpstr>
      <vt:lpstr>PowerPoint Presentation</vt:lpstr>
      <vt:lpstr>IN THIS CHAPTER</vt:lpstr>
      <vt:lpstr>Our scenario </vt:lpstr>
      <vt:lpstr>The Elasticity of Demand</vt:lpstr>
      <vt:lpstr>The Price Elasticity of Demand</vt:lpstr>
      <vt:lpstr>Calculating percentage changes</vt:lpstr>
      <vt:lpstr>The Price Elasticity of Demand</vt:lpstr>
      <vt:lpstr>Our scenario: calculating percentage changes</vt:lpstr>
      <vt:lpstr>Active Learning 1: Calculate an elasticity</vt:lpstr>
      <vt:lpstr>Active Learning 1: Answers</vt:lpstr>
      <vt:lpstr>Determinants of price elasticity of demand</vt:lpstr>
      <vt:lpstr>EXAMPLE 1: Cheerios vs. airfare</vt:lpstr>
      <vt:lpstr>EXAMPLE 2: Mountain Dew vs. soda (pop)</vt:lpstr>
      <vt:lpstr>EXAMPLE 3: Insulin vs. Rolex watches </vt:lpstr>
      <vt:lpstr>EXAMPLE 4: Gasoline, short run vs. long run</vt:lpstr>
      <vt:lpstr>The Variety of Demand Curves – 1 </vt:lpstr>
      <vt:lpstr>The Variety of Demand Curves – 2 </vt:lpstr>
      <vt:lpstr>Perfectly inelastic demand</vt:lpstr>
      <vt:lpstr>Inelastic demand</vt:lpstr>
      <vt:lpstr>Unit elastic demand</vt:lpstr>
      <vt:lpstr>Elastic demand</vt:lpstr>
      <vt:lpstr>Perfectly elastic demand</vt:lpstr>
      <vt:lpstr>A few elasticities from the real world</vt:lpstr>
      <vt:lpstr>Elasticity along a linear demand curve </vt:lpstr>
      <vt:lpstr>Our scenario: total revenue</vt:lpstr>
      <vt:lpstr>Our scenario: elastic demand</vt:lpstr>
      <vt:lpstr>Our scenario: inelastic demand</vt:lpstr>
      <vt:lpstr>Price Elasticity and Total Revenue</vt:lpstr>
      <vt:lpstr>Active Learning 2: Elasticity and total revenue</vt:lpstr>
      <vt:lpstr>Active Learning 2: Answers, A</vt:lpstr>
      <vt:lpstr>Active Learning 2: Answers, B</vt:lpstr>
      <vt:lpstr>Does Drug Interdiction Increase  or Decrease Drug-related Crime?</vt:lpstr>
      <vt:lpstr>Policy 1:  Interdiction</vt:lpstr>
      <vt:lpstr>Does Drug Interdiction Increase  or Decrease Drug-related Crime?</vt:lpstr>
      <vt:lpstr>Policy 2:  Education</vt:lpstr>
      <vt:lpstr>Income Elasticity of Demand</vt:lpstr>
      <vt:lpstr>Cross-Price Elasticity of Demand</vt:lpstr>
      <vt:lpstr>The Price Elasticity of Supply</vt:lpstr>
      <vt:lpstr>Calculating Price Elasticity of Supply</vt:lpstr>
      <vt:lpstr>The Variety of Supply Curves – 1 </vt:lpstr>
      <vt:lpstr>The Variety of Supply Curves – 2 </vt:lpstr>
      <vt:lpstr>Perfectly inelastic supply</vt:lpstr>
      <vt:lpstr>Inelastic supply</vt:lpstr>
      <vt:lpstr>Unit elastic supply</vt:lpstr>
      <vt:lpstr>Elastic supply</vt:lpstr>
      <vt:lpstr>Perfectly elastic supply</vt:lpstr>
      <vt:lpstr>The Determinants of Supply Elasticity</vt:lpstr>
      <vt:lpstr>Active Learning 3: Elasticity and changes in equilibrium</vt:lpstr>
      <vt:lpstr>Active Learning 3A. Parking spots</vt:lpstr>
      <vt:lpstr>Active Learning 3B. Wheat </vt:lpstr>
      <vt:lpstr>How the price elasticity of supply can vary</vt:lpstr>
      <vt:lpstr>More Applications – 1 </vt:lpstr>
      <vt:lpstr>An increase in supply in the market for wheat</vt:lpstr>
      <vt:lpstr>More Applications – 2 </vt:lpstr>
      <vt:lpstr>A reduction in supply in the world market for oil</vt:lpstr>
      <vt:lpstr>THINK-PAIR-SHARE</vt:lpstr>
      <vt:lpstr>CHAPTER IN A NUTSHELL</vt:lpstr>
      <vt:lpstr>CHAPTER IN A NUTSHELL</vt:lpstr>
      <vt:lpstr>CHAPTER IN A NUTSHELL</vt:lpstr>
      <vt:lpstr>CHAPTER IN A NUTSHELL</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Elham Saeidinezhad</cp:lastModifiedBy>
  <cp:revision>1336</cp:revision>
  <cp:lastPrinted>2019-05-14T19:06:14Z</cp:lastPrinted>
  <dcterms:created xsi:type="dcterms:W3CDTF">2016-03-16T19:41:09Z</dcterms:created>
  <dcterms:modified xsi:type="dcterms:W3CDTF">2020-01-14T03:59:56Z</dcterms:modified>
</cp:coreProperties>
</file>